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Shadows Into Light" panose="020B0604020202020204" charset="0"/>
      <p:regular r:id="rId54"/>
    </p:embeddedFont>
    <p:embeddedFont>
      <p:font typeface="Varela Round" panose="020B0604020202020204" charset="-79"/>
      <p:regular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57b48b61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257b48b61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57b48b615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57b48b615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57b48b615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57b48b615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57b48b615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57b48b615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57b48b615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57b48b615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57b48b615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57b48b615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57b48b615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57b48b615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57b48b6159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57b48b6159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57b48b615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57b48b615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57b48b615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57b48b615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57b48b615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57b48b615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57b48b6159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57b48b6159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57b48b6159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57b48b6159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57b48b615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57b48b6159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57b48b615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57b48b6159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57b48b6159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57b48b6159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57b48b615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57b48b615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57b48b6159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257b48b6159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57b48b6159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57b48b6159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57b48b615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g257b48b615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070325" y="1438988"/>
            <a:ext cx="7056300" cy="30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▧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120675" y="1149938"/>
            <a:ext cx="3060325" cy="11494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 type="title">
  <p:cSld name="TITLE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630650" y="1991813"/>
            <a:ext cx="5882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/>
          <p:nvPr/>
        </p:nvSpPr>
        <p:spPr>
          <a:xfrm>
            <a:off x="3120675" y="1149938"/>
            <a:ext cx="3060325" cy="11494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014825" y="1427100"/>
            <a:ext cx="2297400" cy="30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▧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3429925" y="1427100"/>
            <a:ext cx="2297400" cy="30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▧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3"/>
          </p:nvPr>
        </p:nvSpPr>
        <p:spPr>
          <a:xfrm>
            <a:off x="5845025" y="1427100"/>
            <a:ext cx="2297400" cy="30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▧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6"/>
          <p:cNvSpPr/>
          <p:nvPr/>
        </p:nvSpPr>
        <p:spPr>
          <a:xfrm>
            <a:off x="3120675" y="1149938"/>
            <a:ext cx="3060325" cy="11494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109975" y="1373588"/>
            <a:ext cx="326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▧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915550" y="1373588"/>
            <a:ext cx="3155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▧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3120675" y="1149938"/>
            <a:ext cx="3060325" cy="11494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1404600" y="2161800"/>
            <a:ext cx="63348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Shadows Into Light"/>
              <a:buChar char="▧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0" i="0" u="none" strike="noStrike" cap="none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endParaRPr sz="9600" b="0" i="0" u="none" strike="noStrike" cap="none">
              <a:solidFill>
                <a:srgbClr val="979CB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" name="Google Shape;44;p8"/>
          <p:cNvSpPr/>
          <p:nvPr/>
        </p:nvSpPr>
        <p:spPr>
          <a:xfrm>
            <a:off x="4103660" y="1178421"/>
            <a:ext cx="986085" cy="869309"/>
          </a:xfrm>
          <a:custGeom>
            <a:avLst/>
            <a:gdLst/>
            <a:ahLst/>
            <a:cxnLst/>
            <a:rect l="l" t="t" r="r" b="b"/>
            <a:pathLst>
              <a:path w="59251" h="52447" extrusionOk="0">
                <a:moveTo>
                  <a:pt x="31417" y="954"/>
                </a:moveTo>
                <a:cubicBezTo>
                  <a:pt x="25372" y="537"/>
                  <a:pt x="17283" y="-1744"/>
                  <a:pt x="13340" y="2856"/>
                </a:cubicBezTo>
                <a:cubicBezTo>
                  <a:pt x="3771" y="14019"/>
                  <a:pt x="374" y="37628"/>
                  <a:pt x="11755" y="46938"/>
                </a:cubicBezTo>
                <a:cubicBezTo>
                  <a:pt x="19208" y="53034"/>
                  <a:pt x="30839" y="53180"/>
                  <a:pt x="40297" y="51378"/>
                </a:cubicBezTo>
                <a:cubicBezTo>
                  <a:pt x="46481" y="50200"/>
                  <a:pt x="49934" y="42779"/>
                  <a:pt x="52665" y="37107"/>
                </a:cubicBezTo>
                <a:cubicBezTo>
                  <a:pt x="55247" y="31745"/>
                  <a:pt x="60979" y="25793"/>
                  <a:pt x="58690" y="20299"/>
                </a:cubicBezTo>
                <a:cubicBezTo>
                  <a:pt x="57279" y="16912"/>
                  <a:pt x="53473" y="15077"/>
                  <a:pt x="50445" y="13005"/>
                </a:cubicBezTo>
                <a:cubicBezTo>
                  <a:pt x="41918" y="7171"/>
                  <a:pt x="31006" y="-916"/>
                  <a:pt x="21269" y="2539"/>
                </a:cubicBezTo>
                <a:cubicBezTo>
                  <a:pt x="13737" y="5212"/>
                  <a:pt x="5208" y="9706"/>
                  <a:pt x="2241" y="17127"/>
                </a:cubicBezTo>
                <a:cubicBezTo>
                  <a:pt x="-1025" y="25295"/>
                  <a:pt x="-738" y="36131"/>
                  <a:pt x="4144" y="43449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4046425" y="1113850"/>
            <a:ext cx="1051090" cy="976914"/>
          </a:xfrm>
          <a:custGeom>
            <a:avLst/>
            <a:gdLst/>
            <a:ahLst/>
            <a:cxnLst/>
            <a:rect l="l" t="t" r="r" b="b"/>
            <a:pathLst>
              <a:path w="63157" h="58939" extrusionOk="0">
                <a:moveTo>
                  <a:pt x="20826" y="0"/>
                </a:moveTo>
                <a:cubicBezTo>
                  <a:pt x="13566" y="0"/>
                  <a:pt x="6296" y="7516"/>
                  <a:pt x="4652" y="14588"/>
                </a:cubicBezTo>
                <a:cubicBezTo>
                  <a:pt x="2364" y="24428"/>
                  <a:pt x="5707" y="35897"/>
                  <a:pt x="11629" y="44082"/>
                </a:cubicBezTo>
                <a:cubicBezTo>
                  <a:pt x="17782" y="52587"/>
                  <a:pt x="29173" y="60332"/>
                  <a:pt x="39537" y="58670"/>
                </a:cubicBezTo>
                <a:cubicBezTo>
                  <a:pt x="49203" y="57120"/>
                  <a:pt x="49748" y="56659"/>
                  <a:pt x="57296" y="50424"/>
                </a:cubicBezTo>
                <a:cubicBezTo>
                  <a:pt x="62556" y="46079"/>
                  <a:pt x="64679" y="36600"/>
                  <a:pt x="61736" y="30445"/>
                </a:cubicBezTo>
                <a:cubicBezTo>
                  <a:pt x="58298" y="23257"/>
                  <a:pt x="56273" y="24644"/>
                  <a:pt x="50954" y="18711"/>
                </a:cubicBezTo>
                <a:cubicBezTo>
                  <a:pt x="47260" y="14591"/>
                  <a:pt x="44103" y="9185"/>
                  <a:pt x="38903" y="7294"/>
                </a:cubicBezTo>
                <a:cubicBezTo>
                  <a:pt x="33439" y="5307"/>
                  <a:pt x="26891" y="5218"/>
                  <a:pt x="21460" y="7294"/>
                </a:cubicBezTo>
                <a:cubicBezTo>
                  <a:pt x="9149" y="12001"/>
                  <a:pt x="-3826" y="29029"/>
                  <a:pt x="1164" y="41228"/>
                </a:cubicBezTo>
                <a:cubicBezTo>
                  <a:pt x="8128" y="58254"/>
                  <a:pt x="49341" y="57602"/>
                  <a:pt x="56345" y="40593"/>
                </a:cubicBezTo>
                <a:cubicBezTo>
                  <a:pt x="58882" y="34432"/>
                  <a:pt x="60567" y="26229"/>
                  <a:pt x="56979" y="20614"/>
                </a:cubicBezTo>
                <a:cubicBezTo>
                  <a:pt x="53070" y="14496"/>
                  <a:pt x="47109" y="9628"/>
                  <a:pt x="40806" y="6026"/>
                </a:cubicBezTo>
                <a:cubicBezTo>
                  <a:pt x="32309" y="1170"/>
                  <a:pt x="17818" y="3588"/>
                  <a:pt x="11946" y="11417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ctrTitle"/>
          </p:nvPr>
        </p:nvSpPr>
        <p:spPr>
          <a:xfrm>
            <a:off x="1650450" y="1524982"/>
            <a:ext cx="5843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1650450" y="2629294"/>
            <a:ext cx="58431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800"/>
              <a:buNone/>
              <a:defRPr sz="1800">
                <a:solidFill>
                  <a:srgbClr val="979CB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800"/>
              <a:buNone/>
              <a:defRPr sz="1800">
                <a:solidFill>
                  <a:srgbClr val="979CB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800"/>
              <a:buNone/>
              <a:defRPr sz="1800">
                <a:solidFill>
                  <a:srgbClr val="979CB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800"/>
              <a:buNone/>
              <a:defRPr sz="1800">
                <a:solidFill>
                  <a:srgbClr val="979CB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800"/>
              <a:buNone/>
              <a:defRPr sz="1800">
                <a:solidFill>
                  <a:srgbClr val="979CB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800"/>
              <a:buNone/>
              <a:defRPr sz="1800">
                <a:solidFill>
                  <a:srgbClr val="979CB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800"/>
              <a:buNone/>
              <a:defRPr sz="1800">
                <a:solidFill>
                  <a:srgbClr val="979CB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800"/>
              <a:buNone/>
              <a:defRPr sz="1800">
                <a:solidFill>
                  <a:srgbClr val="979CB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1800"/>
              <a:buNone/>
              <a:defRPr sz="1800"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980400" y="4120556"/>
            <a:ext cx="71832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79CB8"/>
              </a:buClr>
              <a:buSzPts val="1600"/>
              <a:buNone/>
              <a:defRPr sz="1600">
                <a:solidFill>
                  <a:srgbClr val="979CB8"/>
                </a:solidFill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24550" y="593531"/>
            <a:ext cx="75477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70325" y="1438988"/>
            <a:ext cx="7056300" cy="30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▧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○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■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●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○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■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●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○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■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-5dTyogIXKRdbNxUlBBmsf12-naJLq6u/copy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OUSRgDAtdOIS4ATT60GY7_rOtebkOzrdVs1TsXcbp9c/copy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589800" y="517325"/>
            <a:ext cx="79965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Please answer these 3 questions on a piece of paper; no discussion with your neighbor </a:t>
            </a: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589800" y="1200125"/>
            <a:ext cx="7996500" cy="3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True or False:  An assessment includes a test, measurement and evaluation.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Which word means the process of collecting data on the property or attribute of interest?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Test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Measurement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Evaluation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Which stages of program development might you use assessment?</a:t>
            </a: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body" idx="4294967295"/>
          </p:nvPr>
        </p:nvSpPr>
        <p:spPr>
          <a:xfrm>
            <a:off x="772625" y="3483725"/>
            <a:ext cx="76635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30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 TEST (ibazwa) IS A TOOL</a:t>
            </a:r>
            <a:endParaRPr sz="14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400">
              <a:solidFill>
                <a:srgbClr val="FFFFFF"/>
              </a:solidFill>
            </a:endParaRPr>
          </a:p>
        </p:txBody>
      </p:sp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3268575" y="957700"/>
            <a:ext cx="2612838" cy="252602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811025" y="517325"/>
            <a:ext cx="75738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200" b="1">
                <a:solidFill>
                  <a:srgbClr val="505670"/>
                </a:solidFill>
              </a:rPr>
              <a:t>Two Types of Measurement</a:t>
            </a:r>
            <a:endParaRPr sz="2200" b="1">
              <a:solidFill>
                <a:srgbClr val="505670"/>
              </a:solidFill>
            </a:endParaRPr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1014825" y="1427100"/>
            <a:ext cx="3278400" cy="30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sz="1800" b="1"/>
              <a:t>QUANTITATIVE</a:t>
            </a:r>
            <a:endParaRPr sz="1800" b="1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▧"/>
            </a:pPr>
            <a:r>
              <a:rPr lang="en" sz="1800"/>
              <a:t>Time to run a 5k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▧"/>
            </a:pPr>
            <a:r>
              <a:rPr lang="en" sz="1800"/>
              <a:t>Grade on a classwork assignment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▧"/>
            </a:pPr>
            <a:r>
              <a:rPr lang="en" sz="1800"/>
              <a:t>Score on an Ordinary Exam</a:t>
            </a:r>
            <a:endParaRPr sz="1800"/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3"/>
          </p:nvPr>
        </p:nvSpPr>
        <p:spPr>
          <a:xfrm>
            <a:off x="4896775" y="1427100"/>
            <a:ext cx="3245700" cy="30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sz="1800" b="1"/>
              <a:t>QUALITATIVE</a:t>
            </a:r>
            <a:endParaRPr sz="1800" b="1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▧"/>
            </a:pPr>
            <a:r>
              <a:rPr lang="en" sz="1800"/>
              <a:t>Level of friendship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▧"/>
            </a:pPr>
            <a:r>
              <a:rPr lang="en" sz="1800"/>
              <a:t>Hygiene checklist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▧"/>
            </a:pPr>
            <a:r>
              <a:rPr lang="en" sz="1800"/>
              <a:t>Speech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/>
          <p:nvPr/>
        </p:nvSpPr>
        <p:spPr>
          <a:xfrm>
            <a:off x="5571875" y="1733625"/>
            <a:ext cx="2196600" cy="2209200"/>
          </a:xfrm>
          <a:prstGeom prst="wedgeEllipseCallout">
            <a:avLst>
              <a:gd name="adj1" fmla="val -44197"/>
              <a:gd name="adj2" fmla="val -43407"/>
            </a:avLst>
          </a:prstGeom>
          <a:solidFill>
            <a:srgbClr val="FFFFFF">
              <a:alpha val="79215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Evaluation should be shared with the student.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2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ctrTitle" idx="4294967295"/>
          </p:nvPr>
        </p:nvSpPr>
        <p:spPr>
          <a:xfrm>
            <a:off x="685800" y="22691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</a:pPr>
            <a:r>
              <a:rPr lang="en" sz="6000" b="1" i="0" u="none" strike="noStrike" cap="none">
                <a:solidFill>
                  <a:schemeClr val="accent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BIG IDEA</a:t>
            </a:r>
            <a:endParaRPr sz="6000" b="1" i="0" u="none" strike="noStrike" cap="none">
              <a:solidFill>
                <a:schemeClr val="accent6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4294967295"/>
          </p:nvPr>
        </p:nvSpPr>
        <p:spPr>
          <a:xfrm>
            <a:off x="754375" y="3411575"/>
            <a:ext cx="770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Within the assessment cycle, there are different types of tests to help us understand what our students know and still need to learn.</a:t>
            </a:r>
            <a:endParaRPr sz="2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4" name="Google Shape;174;p23"/>
          <p:cNvSpPr/>
          <p:nvPr/>
        </p:nvSpPr>
        <p:spPr>
          <a:xfrm>
            <a:off x="3991438" y="948000"/>
            <a:ext cx="1306200" cy="1276800"/>
          </a:xfrm>
          <a:prstGeom prst="wedgeEllipseCallout">
            <a:avLst>
              <a:gd name="adj1" fmla="val 463"/>
              <a:gd name="adj2" fmla="val 63799"/>
            </a:avLst>
          </a:prstGeom>
          <a:solidFill>
            <a:schemeClr val="accent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76" name="Google Shape;176;p23"/>
          <p:cNvSpPr/>
          <p:nvPr/>
        </p:nvSpPr>
        <p:spPr>
          <a:xfrm>
            <a:off x="4392302" y="1340050"/>
            <a:ext cx="504475" cy="567759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874975" y="517325"/>
            <a:ext cx="74640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000"/>
              <a:t>Within the Assessment Cycle, there is more detail to help us understand what our students know and still need to learn.</a:t>
            </a:r>
            <a:endParaRPr sz="2000"/>
          </a:p>
        </p:txBody>
      </p:sp>
      <p:sp>
        <p:nvSpPr>
          <p:cNvPr id="182" name="Google Shape;182;p24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183" name="Google Shape;183;p24"/>
          <p:cNvGrpSpPr/>
          <p:nvPr/>
        </p:nvGrpSpPr>
        <p:grpSpPr>
          <a:xfrm>
            <a:off x="1081860" y="1373284"/>
            <a:ext cx="3266392" cy="3086071"/>
            <a:chOff x="9878272" y="2682320"/>
            <a:chExt cx="720199" cy="719767"/>
          </a:xfrm>
        </p:grpSpPr>
        <p:sp>
          <p:nvSpPr>
            <p:cNvPr id="184" name="Google Shape;184;p24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24"/>
          <p:cNvSpPr txBox="1"/>
          <p:nvPr/>
        </p:nvSpPr>
        <p:spPr>
          <a:xfrm>
            <a:off x="3405800" y="2371650"/>
            <a:ext cx="90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TEST</a:t>
            </a:r>
            <a:endParaRPr sz="1400" b="1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2318000" y="3762400"/>
            <a:ext cx="108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MEASURE</a:t>
            </a:r>
            <a:endParaRPr sz="1400" b="1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1357525" y="1916625"/>
            <a:ext cx="122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EVALUATE</a:t>
            </a:r>
            <a:endParaRPr sz="1400" b="1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190" name="Google Shape;190;p24"/>
          <p:cNvGrpSpPr/>
          <p:nvPr/>
        </p:nvGrpSpPr>
        <p:grpSpPr>
          <a:xfrm>
            <a:off x="4915560" y="1416059"/>
            <a:ext cx="3266392" cy="3086071"/>
            <a:chOff x="9878272" y="2682320"/>
            <a:chExt cx="720199" cy="719767"/>
          </a:xfrm>
        </p:grpSpPr>
        <p:sp>
          <p:nvSpPr>
            <p:cNvPr id="191" name="Google Shape;191;p24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24"/>
          <p:cNvSpPr txBox="1"/>
          <p:nvPr/>
        </p:nvSpPr>
        <p:spPr>
          <a:xfrm>
            <a:off x="6419100" y="1694275"/>
            <a:ext cx="130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Pre-Assess</a:t>
            </a:r>
            <a:endParaRPr sz="1400" b="1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6356500" y="3899450"/>
            <a:ext cx="108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Formative</a:t>
            </a:r>
            <a:endParaRPr sz="1400" b="1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5170925" y="2008125"/>
            <a:ext cx="118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Summative</a:t>
            </a:r>
            <a:endParaRPr sz="1400" b="1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body" idx="1"/>
          </p:nvPr>
        </p:nvSpPr>
        <p:spPr>
          <a:xfrm>
            <a:off x="1404600" y="2161800"/>
            <a:ext cx="63348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 sz="3100" b="1"/>
              <a:t>Formative assessments, sometimes called checks for understanding or exit tickets, should be used throughout class time with little preparation time for the student.</a:t>
            </a:r>
            <a:endParaRPr sz="3100" b="1"/>
          </a:p>
        </p:txBody>
      </p:sp>
      <p:sp>
        <p:nvSpPr>
          <p:cNvPr id="202" name="Google Shape;202;p25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>
            <a:spLocks noGrp="1"/>
          </p:cNvSpPr>
          <p:nvPr>
            <p:ph type="ctrTitle" idx="4294967295"/>
          </p:nvPr>
        </p:nvSpPr>
        <p:spPr>
          <a:xfrm>
            <a:off x="1414525" y="1195452"/>
            <a:ext cx="6241800" cy="16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</a:pPr>
            <a:r>
              <a:rPr lang="en" sz="4600" b="1" i="0" u="none" strike="noStrike" cap="none">
                <a:solidFill>
                  <a:schemeClr val="lt2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SUMMATIVE ASSESSMENTS</a:t>
            </a:r>
            <a:endParaRPr sz="4600" b="1" i="0" u="none" strike="noStrike" cap="none">
              <a:solidFill>
                <a:schemeClr val="lt2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08" name="Google Shape;208;p26"/>
          <p:cNvSpPr txBox="1">
            <a:spLocks noGrp="1"/>
          </p:cNvSpPr>
          <p:nvPr>
            <p:ph type="subTitle" idx="4294967295"/>
          </p:nvPr>
        </p:nvSpPr>
        <p:spPr>
          <a:xfrm>
            <a:off x="966325" y="2742725"/>
            <a:ext cx="7308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Students should be notified about them ahead of time.</a:t>
            </a:r>
            <a:endParaRPr sz="1800" b="0" i="0" u="none" strike="noStrike" cap="non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Do not have to be long, but  should cover all concepts taught during the lessons.</a:t>
            </a:r>
            <a:endParaRPr sz="1800" b="0" i="0" u="none" strike="noStrike" cap="non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Should be schedule based on completion of a particular unit, not certain school dates.</a:t>
            </a:r>
            <a:endParaRPr sz="1800" b="0" i="0" u="none" strike="noStrike" cap="non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2080100" y="1069853"/>
            <a:ext cx="4829425" cy="1800155"/>
          </a:xfrm>
          <a:custGeom>
            <a:avLst/>
            <a:gdLst/>
            <a:ahLst/>
            <a:cxnLst/>
            <a:rect l="l" t="t" r="r" b="b"/>
            <a:pathLst>
              <a:path w="193177" h="68610" extrusionOk="0">
                <a:moveTo>
                  <a:pt x="0" y="9488"/>
                </a:moveTo>
                <a:cubicBezTo>
                  <a:pt x="1258" y="19869"/>
                  <a:pt x="3068" y="30192"/>
                  <a:pt x="3891" y="40616"/>
                </a:cubicBezTo>
                <a:cubicBezTo>
                  <a:pt x="4487" y="48159"/>
                  <a:pt x="182" y="56547"/>
                  <a:pt x="3567" y="63314"/>
                </a:cubicBezTo>
                <a:cubicBezTo>
                  <a:pt x="4874" y="65926"/>
                  <a:pt x="9402" y="63638"/>
                  <a:pt x="12322" y="63638"/>
                </a:cubicBezTo>
                <a:cubicBezTo>
                  <a:pt x="21833" y="63638"/>
                  <a:pt x="31346" y="63485"/>
                  <a:pt x="40856" y="63638"/>
                </a:cubicBezTo>
                <a:cubicBezTo>
                  <a:pt x="63900" y="64009"/>
                  <a:pt x="86876" y="66657"/>
                  <a:pt x="109922" y="66881"/>
                </a:cubicBezTo>
                <a:cubicBezTo>
                  <a:pt x="127332" y="67050"/>
                  <a:pt x="144724" y="68044"/>
                  <a:pt x="162128" y="68502"/>
                </a:cubicBezTo>
                <a:cubicBezTo>
                  <a:pt x="170351" y="68718"/>
                  <a:pt x="178584" y="67998"/>
                  <a:pt x="186771" y="67205"/>
                </a:cubicBezTo>
                <a:cubicBezTo>
                  <a:pt x="188311" y="67056"/>
                  <a:pt x="191162" y="67772"/>
                  <a:pt x="191311" y="66232"/>
                </a:cubicBezTo>
                <a:cubicBezTo>
                  <a:pt x="192717" y="51707"/>
                  <a:pt x="189692" y="37019"/>
                  <a:pt x="190662" y="22458"/>
                </a:cubicBezTo>
                <a:cubicBezTo>
                  <a:pt x="191115" y="15664"/>
                  <a:pt x="196037" y="6211"/>
                  <a:pt x="190662" y="2030"/>
                </a:cubicBezTo>
                <a:cubicBezTo>
                  <a:pt x="185541" y="-1954"/>
                  <a:pt x="177696" y="1381"/>
                  <a:pt x="171207" y="1381"/>
                </a:cubicBezTo>
                <a:cubicBezTo>
                  <a:pt x="155624" y="1381"/>
                  <a:pt x="140081" y="2960"/>
                  <a:pt x="124514" y="3651"/>
                </a:cubicBezTo>
                <a:cubicBezTo>
                  <a:pt x="83458" y="5474"/>
                  <a:pt x="42393" y="7866"/>
                  <a:pt x="1297" y="7866"/>
                </a:cubicBezTo>
              </a:path>
            </a:pathLst>
          </a:custGeom>
          <a:noFill/>
          <a:ln w="9525" cap="flat" cmpd="sng">
            <a:solidFill>
              <a:srgbClr val="5056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6"/>
          <p:cNvSpPr/>
          <p:nvPr/>
        </p:nvSpPr>
        <p:spPr>
          <a:xfrm>
            <a:off x="2088200" y="1195454"/>
            <a:ext cx="4894450" cy="1736062"/>
          </a:xfrm>
          <a:custGeom>
            <a:avLst/>
            <a:gdLst/>
            <a:ahLst/>
            <a:cxnLst/>
            <a:rect l="l" t="t" r="r" b="b"/>
            <a:pathLst>
              <a:path w="195778" h="70773" extrusionOk="0">
                <a:moveTo>
                  <a:pt x="2270" y="3507"/>
                </a:moveTo>
                <a:cubicBezTo>
                  <a:pt x="4760" y="17456"/>
                  <a:pt x="5300" y="31885"/>
                  <a:pt x="3891" y="45984"/>
                </a:cubicBezTo>
                <a:cubicBezTo>
                  <a:pt x="3385" y="51043"/>
                  <a:pt x="3634" y="56154"/>
                  <a:pt x="3243" y="61224"/>
                </a:cubicBezTo>
                <a:cubicBezTo>
                  <a:pt x="3118" y="62844"/>
                  <a:pt x="1635" y="65090"/>
                  <a:pt x="2918" y="66088"/>
                </a:cubicBezTo>
                <a:cubicBezTo>
                  <a:pt x="6851" y="69147"/>
                  <a:pt x="12877" y="66553"/>
                  <a:pt x="17834" y="67061"/>
                </a:cubicBezTo>
                <a:cubicBezTo>
                  <a:pt x="22382" y="67527"/>
                  <a:pt x="26883" y="68542"/>
                  <a:pt x="31453" y="68682"/>
                </a:cubicBezTo>
                <a:cubicBezTo>
                  <a:pt x="56843" y="69463"/>
                  <a:pt x="82251" y="69655"/>
                  <a:pt x="107653" y="69655"/>
                </a:cubicBezTo>
                <a:cubicBezTo>
                  <a:pt x="127324" y="69655"/>
                  <a:pt x="146996" y="69655"/>
                  <a:pt x="166667" y="69655"/>
                </a:cubicBezTo>
                <a:cubicBezTo>
                  <a:pt x="175872" y="69655"/>
                  <a:pt x="192100" y="74141"/>
                  <a:pt x="193905" y="65115"/>
                </a:cubicBezTo>
                <a:cubicBezTo>
                  <a:pt x="196535" y="51962"/>
                  <a:pt x="195526" y="38321"/>
                  <a:pt x="195526" y="24908"/>
                </a:cubicBezTo>
                <a:cubicBezTo>
                  <a:pt x="195526" y="19055"/>
                  <a:pt x="194229" y="13251"/>
                  <a:pt x="194229" y="7398"/>
                </a:cubicBezTo>
                <a:cubicBezTo>
                  <a:pt x="194229" y="5105"/>
                  <a:pt x="195533" y="856"/>
                  <a:pt x="193256" y="588"/>
                </a:cubicBezTo>
                <a:cubicBezTo>
                  <a:pt x="171487" y="-1973"/>
                  <a:pt x="149636" y="5100"/>
                  <a:pt x="127757" y="6425"/>
                </a:cubicBezTo>
                <a:cubicBezTo>
                  <a:pt x="85244" y="8999"/>
                  <a:pt x="42525" y="6003"/>
                  <a:pt x="0" y="8371"/>
                </a:cubicBezTo>
              </a:path>
            </a:pathLst>
          </a:custGeom>
          <a:noFill/>
          <a:ln w="9525" cap="flat" cmpd="sng">
            <a:solidFill>
              <a:srgbClr val="5056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1101356" y="3083804"/>
            <a:ext cx="313162" cy="31361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6"/>
          <p:cNvSpPr/>
          <p:nvPr/>
        </p:nvSpPr>
        <p:spPr>
          <a:xfrm>
            <a:off x="1101356" y="3475204"/>
            <a:ext cx="313162" cy="31361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6"/>
          <p:cNvSpPr/>
          <p:nvPr/>
        </p:nvSpPr>
        <p:spPr>
          <a:xfrm>
            <a:off x="1101351" y="3866599"/>
            <a:ext cx="313162" cy="29909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>
            <a:spLocks noGrp="1"/>
          </p:cNvSpPr>
          <p:nvPr>
            <p:ph type="ctrTitle" idx="4294967295"/>
          </p:nvPr>
        </p:nvSpPr>
        <p:spPr>
          <a:xfrm>
            <a:off x="685800" y="22691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</a:pPr>
            <a:r>
              <a:rPr lang="en" sz="6000" b="1" i="0" u="none" strike="noStrike" cap="none">
                <a:solidFill>
                  <a:schemeClr val="accent3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BIG IDEA</a:t>
            </a:r>
            <a:endParaRPr sz="6000" b="1" i="0" u="none" strike="noStrike" cap="none">
              <a:solidFill>
                <a:schemeClr val="accent3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20" name="Google Shape;220;p27"/>
          <p:cNvSpPr txBox="1">
            <a:spLocks noGrp="1"/>
          </p:cNvSpPr>
          <p:nvPr>
            <p:ph type="subTitle" idx="4294967295"/>
          </p:nvPr>
        </p:nvSpPr>
        <p:spPr>
          <a:xfrm>
            <a:off x="1414500" y="3411563"/>
            <a:ext cx="63150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Assessment </a:t>
            </a:r>
            <a:r>
              <a:rPr lang="en"/>
              <a:t>is</a:t>
            </a:r>
            <a:r>
              <a:rPr lang="en"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an important part of program planning.</a:t>
            </a:r>
            <a:endParaRPr sz="2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3991875" y="966275"/>
            <a:ext cx="1306200" cy="1276800"/>
          </a:xfrm>
          <a:prstGeom prst="wedgeEllipseCallout">
            <a:avLst>
              <a:gd name="adj1" fmla="val 463"/>
              <a:gd name="adj2" fmla="val 63799"/>
            </a:avLst>
          </a:prstGeom>
          <a:solidFill>
            <a:schemeClr val="accent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7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23" name="Google Shape;223;p27"/>
          <p:cNvSpPr/>
          <p:nvPr/>
        </p:nvSpPr>
        <p:spPr>
          <a:xfrm>
            <a:off x="4348075" y="1314000"/>
            <a:ext cx="628882" cy="657778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>
            <a:spLocks noGrp="1"/>
          </p:cNvSpPr>
          <p:nvPr>
            <p:ph type="body" idx="1"/>
          </p:nvPr>
        </p:nvSpPr>
        <p:spPr>
          <a:xfrm>
            <a:off x="1404600" y="2161800"/>
            <a:ext cx="63348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" sz="3100" b="1"/>
              <a:t>Program planning is how you decide what you are going to teach, why you are teaching it and how you will teach it.</a:t>
            </a:r>
            <a:endParaRPr sz="3100" b="1"/>
          </a:p>
        </p:txBody>
      </p:sp>
      <p:sp>
        <p:nvSpPr>
          <p:cNvPr id="229" name="Google Shape;229;p28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1"/>
              <a:t>Program planning is made up of 5 stages</a:t>
            </a:r>
            <a:endParaRPr b="1"/>
          </a:p>
        </p:txBody>
      </p:sp>
      <p:sp>
        <p:nvSpPr>
          <p:cNvPr id="235" name="Google Shape;235;p29"/>
          <p:cNvSpPr txBox="1">
            <a:spLocks noGrp="1"/>
          </p:cNvSpPr>
          <p:nvPr>
            <p:ph type="body" idx="1"/>
          </p:nvPr>
        </p:nvSpPr>
        <p:spPr>
          <a:xfrm>
            <a:off x="754375" y="1378150"/>
            <a:ext cx="76671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1. Establishing a program philosophy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2. Developing goals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3. Planning activities*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4. Delivering lessons*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5. Evaluating and improving*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/>
              <a:t>*Assessment in education  is used during these last 3 stages. </a:t>
            </a:r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ctrTitle"/>
          </p:nvPr>
        </p:nvSpPr>
        <p:spPr>
          <a:xfrm>
            <a:off x="885900" y="1836150"/>
            <a:ext cx="7470600" cy="15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" sz="5600"/>
              <a:t>The Value of Assessment</a:t>
            </a:r>
            <a:endParaRPr sz="5600"/>
          </a:p>
        </p:txBody>
      </p:sp>
      <p:sp>
        <p:nvSpPr>
          <p:cNvPr id="66" name="Google Shape;66;p12"/>
          <p:cNvSpPr/>
          <p:nvPr/>
        </p:nvSpPr>
        <p:spPr>
          <a:xfrm rot="-3774511">
            <a:off x="2588275" y="1038066"/>
            <a:ext cx="316447" cy="1133981"/>
          </a:xfrm>
          <a:custGeom>
            <a:avLst/>
            <a:gdLst/>
            <a:ahLst/>
            <a:cxnLst/>
            <a:rect l="l" t="t" r="r" b="b"/>
            <a:pathLst>
              <a:path w="30959" h="89819" extrusionOk="0">
                <a:moveTo>
                  <a:pt x="0" y="0"/>
                </a:moveTo>
                <a:cubicBezTo>
                  <a:pt x="5134" y="6918"/>
                  <a:pt x="29561" y="26535"/>
                  <a:pt x="30804" y="41505"/>
                </a:cubicBezTo>
                <a:cubicBezTo>
                  <a:pt x="32047" y="56475"/>
                  <a:pt x="11349" y="81767"/>
                  <a:pt x="7458" y="89819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2"/>
          <p:cNvSpPr/>
          <p:nvPr/>
        </p:nvSpPr>
        <p:spPr>
          <a:xfrm>
            <a:off x="2496775" y="3413119"/>
            <a:ext cx="3153375" cy="25875"/>
          </a:xfrm>
          <a:custGeom>
            <a:avLst/>
            <a:gdLst/>
            <a:ahLst/>
            <a:cxnLst/>
            <a:rect l="l" t="t" r="r" b="b"/>
            <a:pathLst>
              <a:path w="126135" h="1380" extrusionOk="0">
                <a:moveTo>
                  <a:pt x="0" y="973"/>
                </a:moveTo>
                <a:cubicBezTo>
                  <a:pt x="29075" y="973"/>
                  <a:pt x="58158" y="273"/>
                  <a:pt x="87224" y="973"/>
                </a:cubicBezTo>
                <a:cubicBezTo>
                  <a:pt x="100195" y="1285"/>
                  <a:pt x="113312" y="1974"/>
                  <a:pt x="126135" y="0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2"/>
          <p:cNvSpPr/>
          <p:nvPr/>
        </p:nvSpPr>
        <p:spPr>
          <a:xfrm>
            <a:off x="2423800" y="3448933"/>
            <a:ext cx="3177700" cy="31069"/>
          </a:xfrm>
          <a:custGeom>
            <a:avLst/>
            <a:gdLst/>
            <a:ahLst/>
            <a:cxnLst/>
            <a:rect l="l" t="t" r="r" b="b"/>
            <a:pathLst>
              <a:path w="127108" h="1657" extrusionOk="0">
                <a:moveTo>
                  <a:pt x="0" y="1657"/>
                </a:moveTo>
                <a:cubicBezTo>
                  <a:pt x="42250" y="-1532"/>
                  <a:pt x="84738" y="1008"/>
                  <a:pt x="127108" y="1008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" name="Google Shape;69;p12"/>
          <p:cNvCxnSpPr/>
          <p:nvPr/>
        </p:nvCxnSpPr>
        <p:spPr>
          <a:xfrm rot="10800000" flipH="1">
            <a:off x="3927513" y="1508700"/>
            <a:ext cx="291900" cy="407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stealth" w="med" len="med"/>
            <a:tailEnd type="none" w="sm" len="sm"/>
          </a:ln>
        </p:spPr>
      </p:cxnSp>
      <p:sp>
        <p:nvSpPr>
          <p:cNvPr id="70" name="Google Shape;70;p12"/>
          <p:cNvSpPr/>
          <p:nvPr/>
        </p:nvSpPr>
        <p:spPr>
          <a:xfrm>
            <a:off x="5064449" y="1836150"/>
            <a:ext cx="1233817" cy="768825"/>
          </a:xfrm>
          <a:custGeom>
            <a:avLst/>
            <a:gdLst/>
            <a:ahLst/>
            <a:cxnLst/>
            <a:rect l="l" t="t" r="r" b="b"/>
            <a:pathLst>
              <a:path w="53808" h="41004" extrusionOk="0">
                <a:moveTo>
                  <a:pt x="33350" y="2267"/>
                </a:moveTo>
                <a:cubicBezTo>
                  <a:pt x="29864" y="1271"/>
                  <a:pt x="26130" y="-694"/>
                  <a:pt x="22650" y="321"/>
                </a:cubicBezTo>
                <a:cubicBezTo>
                  <a:pt x="10877" y="3755"/>
                  <a:pt x="-4823" y="20013"/>
                  <a:pt x="1573" y="30477"/>
                </a:cubicBezTo>
                <a:cubicBezTo>
                  <a:pt x="7822" y="40701"/>
                  <a:pt x="25332" y="42678"/>
                  <a:pt x="36593" y="38583"/>
                </a:cubicBezTo>
                <a:cubicBezTo>
                  <a:pt x="46488" y="34985"/>
                  <a:pt x="56460" y="21659"/>
                  <a:pt x="53130" y="11670"/>
                </a:cubicBezTo>
                <a:cubicBezTo>
                  <a:pt x="49952" y="2137"/>
                  <a:pt x="34186" y="-1056"/>
                  <a:pt x="24595" y="1943"/>
                </a:cubicBezTo>
                <a:cubicBezTo>
                  <a:pt x="14087" y="5228"/>
                  <a:pt x="2158" y="13742"/>
                  <a:pt x="600" y="24641"/>
                </a:cubicBezTo>
                <a:cubicBezTo>
                  <a:pt x="-77" y="29379"/>
                  <a:pt x="2605" y="35237"/>
                  <a:pt x="6761" y="37611"/>
                </a:cubicBezTo>
                <a:cubicBezTo>
                  <a:pt x="15326" y="42505"/>
                  <a:pt x="29293" y="42316"/>
                  <a:pt x="36268" y="35341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2"/>
          <p:cNvSpPr txBox="1"/>
          <p:nvPr/>
        </p:nvSpPr>
        <p:spPr>
          <a:xfrm>
            <a:off x="5751725" y="3662600"/>
            <a:ext cx="2485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Lei Dunn, M.Ed., CHES</a:t>
            </a:r>
            <a:endParaRPr sz="16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July 10, 2023</a:t>
            </a:r>
            <a:endParaRPr sz="16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1"/>
              <a:t>Program planning is made up of 5 stages</a:t>
            </a:r>
            <a:endParaRPr b="1"/>
          </a:p>
        </p:txBody>
      </p:sp>
      <p:sp>
        <p:nvSpPr>
          <p:cNvPr id="242" name="Google Shape;242;p30"/>
          <p:cNvSpPr txBox="1">
            <a:spLocks noGrp="1"/>
          </p:cNvSpPr>
          <p:nvPr>
            <p:ph type="body" idx="1"/>
          </p:nvPr>
        </p:nvSpPr>
        <p:spPr>
          <a:xfrm>
            <a:off x="754375" y="1378150"/>
            <a:ext cx="7667100" cy="3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▧"/>
            </a:pPr>
            <a:r>
              <a:rPr lang="en">
                <a:solidFill>
                  <a:schemeClr val="lt2"/>
                </a:solidFill>
              </a:rPr>
              <a:t>1. Establishing a program philosophy</a:t>
            </a:r>
            <a:endParaRPr>
              <a:solidFill>
                <a:schemeClr val="lt2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▧"/>
            </a:pPr>
            <a:r>
              <a:rPr lang="en">
                <a:solidFill>
                  <a:schemeClr val="lt2"/>
                </a:solidFill>
              </a:rPr>
              <a:t>2. Developing goals</a:t>
            </a:r>
            <a:endParaRPr>
              <a:solidFill>
                <a:schemeClr val="lt2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3. Planning activities*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▧"/>
            </a:pPr>
            <a:r>
              <a:rPr lang="en">
                <a:solidFill>
                  <a:schemeClr val="lt2"/>
                </a:solidFill>
              </a:rPr>
              <a:t>4. Delivering lessons*</a:t>
            </a:r>
            <a:endParaRPr>
              <a:solidFill>
                <a:schemeClr val="lt2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▧"/>
            </a:pPr>
            <a:r>
              <a:rPr lang="en">
                <a:solidFill>
                  <a:schemeClr val="lt2"/>
                </a:solidFill>
              </a:rPr>
              <a:t>5. Evaluating and improving*</a:t>
            </a:r>
            <a:endParaRPr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/>
              <a:t>When planning activities you can use pre-assessments to decide if the activities will be appropriate for your students.</a:t>
            </a:r>
            <a:endParaRPr/>
          </a:p>
        </p:txBody>
      </p:sp>
      <p:sp>
        <p:nvSpPr>
          <p:cNvPr id="243" name="Google Shape;243;p30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1"/>
              <a:t>Program planning is made up of 5 stages</a:t>
            </a:r>
            <a:endParaRPr b="1"/>
          </a:p>
        </p:txBody>
      </p:sp>
      <p:sp>
        <p:nvSpPr>
          <p:cNvPr id="249" name="Google Shape;249;p31"/>
          <p:cNvSpPr txBox="1">
            <a:spLocks noGrp="1"/>
          </p:cNvSpPr>
          <p:nvPr>
            <p:ph type="body" idx="1"/>
          </p:nvPr>
        </p:nvSpPr>
        <p:spPr>
          <a:xfrm>
            <a:off x="534925" y="1261875"/>
            <a:ext cx="8064900" cy="3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▧"/>
            </a:pPr>
            <a:r>
              <a:rPr lang="en">
                <a:solidFill>
                  <a:schemeClr val="lt2"/>
                </a:solidFill>
              </a:rPr>
              <a:t>1. Establishing a program philosophy</a:t>
            </a:r>
            <a:endParaRPr>
              <a:solidFill>
                <a:schemeClr val="lt2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▧"/>
            </a:pPr>
            <a:r>
              <a:rPr lang="en">
                <a:solidFill>
                  <a:schemeClr val="lt2"/>
                </a:solidFill>
              </a:rPr>
              <a:t>2. Developing goals</a:t>
            </a:r>
            <a:endParaRPr>
              <a:solidFill>
                <a:schemeClr val="lt2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▧"/>
            </a:pPr>
            <a:r>
              <a:rPr lang="en">
                <a:solidFill>
                  <a:schemeClr val="lt2"/>
                </a:solidFill>
              </a:rPr>
              <a:t>3. Planning activities*</a:t>
            </a:r>
            <a:endParaRPr>
              <a:solidFill>
                <a:schemeClr val="lt2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4. Delivering lessons*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▧"/>
            </a:pPr>
            <a:r>
              <a:rPr lang="en">
                <a:solidFill>
                  <a:schemeClr val="lt2"/>
                </a:solidFill>
              </a:rPr>
              <a:t>5. Evaluating and improving*</a:t>
            </a:r>
            <a:endParaRPr>
              <a:solidFill>
                <a:schemeClr val="l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/>
              <a:t>When you are delivering lessons, checking for understanding (also called formative assessment) can tell you if your students are learning the material or if you need to try a different activity.</a:t>
            </a:r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1"/>
              <a:t>Program planning is made up of 5 stages</a:t>
            </a:r>
            <a:endParaRPr b="1"/>
          </a:p>
        </p:txBody>
      </p:sp>
      <p:sp>
        <p:nvSpPr>
          <p:cNvPr id="256" name="Google Shape;256;p32"/>
          <p:cNvSpPr txBox="1">
            <a:spLocks noGrp="1"/>
          </p:cNvSpPr>
          <p:nvPr>
            <p:ph type="body" idx="1"/>
          </p:nvPr>
        </p:nvSpPr>
        <p:spPr>
          <a:xfrm>
            <a:off x="603500" y="1200125"/>
            <a:ext cx="7996500" cy="3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▧"/>
            </a:pPr>
            <a:r>
              <a:rPr lang="en">
                <a:solidFill>
                  <a:schemeClr val="lt2"/>
                </a:solidFill>
              </a:rPr>
              <a:t>1. Establishing a program philosophy</a:t>
            </a:r>
            <a:endParaRPr>
              <a:solidFill>
                <a:schemeClr val="lt2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▧"/>
            </a:pPr>
            <a:r>
              <a:rPr lang="en">
                <a:solidFill>
                  <a:schemeClr val="lt2"/>
                </a:solidFill>
              </a:rPr>
              <a:t>2. Developing goals</a:t>
            </a:r>
            <a:endParaRPr>
              <a:solidFill>
                <a:schemeClr val="lt2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▧"/>
            </a:pPr>
            <a:r>
              <a:rPr lang="en">
                <a:solidFill>
                  <a:schemeClr val="lt2"/>
                </a:solidFill>
              </a:rPr>
              <a:t>3. Planning activities*</a:t>
            </a:r>
            <a:endParaRPr>
              <a:solidFill>
                <a:schemeClr val="lt2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▧"/>
            </a:pPr>
            <a:r>
              <a:rPr lang="en">
                <a:solidFill>
                  <a:schemeClr val="lt2"/>
                </a:solidFill>
              </a:rPr>
              <a:t>4. Delivering lessons*</a:t>
            </a:r>
            <a:endParaRPr>
              <a:solidFill>
                <a:schemeClr val="lt2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5. Evaluating and improving*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/>
              <a:t>When evaluating your program, summative (final) assessments tell you if your students learned what you intended for them to learn or if you or they need to make some changes. </a:t>
            </a:r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3"/>
          <p:cNvSpPr txBox="1">
            <a:spLocks noGrp="1"/>
          </p:cNvSpPr>
          <p:nvPr>
            <p:ph type="ctrTitle"/>
          </p:nvPr>
        </p:nvSpPr>
        <p:spPr>
          <a:xfrm>
            <a:off x="885900" y="1836150"/>
            <a:ext cx="7470600" cy="15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" sz="5600"/>
              <a:t>Let’s talk about the elephant in the room.</a:t>
            </a:r>
            <a:endParaRPr sz="5600"/>
          </a:p>
        </p:txBody>
      </p:sp>
      <p:sp>
        <p:nvSpPr>
          <p:cNvPr id="263" name="Google Shape;263;p33"/>
          <p:cNvSpPr/>
          <p:nvPr/>
        </p:nvSpPr>
        <p:spPr>
          <a:xfrm rot="-3774511">
            <a:off x="2588277" y="1038072"/>
            <a:ext cx="316447" cy="1133999"/>
          </a:xfrm>
          <a:custGeom>
            <a:avLst/>
            <a:gdLst/>
            <a:ahLst/>
            <a:cxnLst/>
            <a:rect l="l" t="t" r="r" b="b"/>
            <a:pathLst>
              <a:path w="30959" h="89819" extrusionOk="0">
                <a:moveTo>
                  <a:pt x="0" y="0"/>
                </a:moveTo>
                <a:cubicBezTo>
                  <a:pt x="5134" y="6918"/>
                  <a:pt x="29561" y="26535"/>
                  <a:pt x="30804" y="41505"/>
                </a:cubicBezTo>
                <a:cubicBezTo>
                  <a:pt x="32047" y="56475"/>
                  <a:pt x="11349" y="81767"/>
                  <a:pt x="7458" y="89819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3"/>
          <p:cNvSpPr/>
          <p:nvPr/>
        </p:nvSpPr>
        <p:spPr>
          <a:xfrm>
            <a:off x="2496775" y="3413119"/>
            <a:ext cx="3153375" cy="25875"/>
          </a:xfrm>
          <a:custGeom>
            <a:avLst/>
            <a:gdLst/>
            <a:ahLst/>
            <a:cxnLst/>
            <a:rect l="l" t="t" r="r" b="b"/>
            <a:pathLst>
              <a:path w="126135" h="1380" extrusionOk="0">
                <a:moveTo>
                  <a:pt x="0" y="973"/>
                </a:moveTo>
                <a:cubicBezTo>
                  <a:pt x="29075" y="973"/>
                  <a:pt x="58158" y="273"/>
                  <a:pt x="87224" y="973"/>
                </a:cubicBezTo>
                <a:cubicBezTo>
                  <a:pt x="100195" y="1285"/>
                  <a:pt x="113312" y="1974"/>
                  <a:pt x="126135" y="0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3"/>
          <p:cNvSpPr/>
          <p:nvPr/>
        </p:nvSpPr>
        <p:spPr>
          <a:xfrm>
            <a:off x="2423800" y="3448933"/>
            <a:ext cx="3177700" cy="31069"/>
          </a:xfrm>
          <a:custGeom>
            <a:avLst/>
            <a:gdLst/>
            <a:ahLst/>
            <a:cxnLst/>
            <a:rect l="l" t="t" r="r" b="b"/>
            <a:pathLst>
              <a:path w="127108" h="1657" extrusionOk="0">
                <a:moveTo>
                  <a:pt x="0" y="1657"/>
                </a:moveTo>
                <a:cubicBezTo>
                  <a:pt x="42250" y="-1532"/>
                  <a:pt x="84738" y="1008"/>
                  <a:pt x="127108" y="1008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6" name="Google Shape;266;p33"/>
          <p:cNvCxnSpPr/>
          <p:nvPr/>
        </p:nvCxnSpPr>
        <p:spPr>
          <a:xfrm rot="10800000" flipH="1">
            <a:off x="3927513" y="1508700"/>
            <a:ext cx="291900" cy="407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stealth" w="med" len="med"/>
            <a:tailEnd type="none" w="sm" len="sm"/>
          </a:ln>
        </p:spPr>
      </p:cxnSp>
      <p:sp>
        <p:nvSpPr>
          <p:cNvPr id="267" name="Google Shape;267;p33"/>
          <p:cNvSpPr/>
          <p:nvPr/>
        </p:nvSpPr>
        <p:spPr>
          <a:xfrm>
            <a:off x="5064449" y="1836150"/>
            <a:ext cx="1233817" cy="768825"/>
          </a:xfrm>
          <a:custGeom>
            <a:avLst/>
            <a:gdLst/>
            <a:ahLst/>
            <a:cxnLst/>
            <a:rect l="l" t="t" r="r" b="b"/>
            <a:pathLst>
              <a:path w="53808" h="41004" extrusionOk="0">
                <a:moveTo>
                  <a:pt x="33350" y="2267"/>
                </a:moveTo>
                <a:cubicBezTo>
                  <a:pt x="29864" y="1271"/>
                  <a:pt x="26130" y="-694"/>
                  <a:pt x="22650" y="321"/>
                </a:cubicBezTo>
                <a:cubicBezTo>
                  <a:pt x="10877" y="3755"/>
                  <a:pt x="-4823" y="20013"/>
                  <a:pt x="1573" y="30477"/>
                </a:cubicBezTo>
                <a:cubicBezTo>
                  <a:pt x="7822" y="40701"/>
                  <a:pt x="25332" y="42678"/>
                  <a:pt x="36593" y="38583"/>
                </a:cubicBezTo>
                <a:cubicBezTo>
                  <a:pt x="46488" y="34985"/>
                  <a:pt x="56460" y="21659"/>
                  <a:pt x="53130" y="11670"/>
                </a:cubicBezTo>
                <a:cubicBezTo>
                  <a:pt x="49952" y="2137"/>
                  <a:pt x="34186" y="-1056"/>
                  <a:pt x="24595" y="1943"/>
                </a:cubicBezTo>
                <a:cubicBezTo>
                  <a:pt x="14087" y="5228"/>
                  <a:pt x="2158" y="13742"/>
                  <a:pt x="600" y="24641"/>
                </a:cubicBezTo>
                <a:cubicBezTo>
                  <a:pt x="-77" y="29379"/>
                  <a:pt x="2605" y="35237"/>
                  <a:pt x="6761" y="37611"/>
                </a:cubicBezTo>
                <a:cubicBezTo>
                  <a:pt x="15326" y="42505"/>
                  <a:pt x="29293" y="42316"/>
                  <a:pt x="36268" y="35341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3"/>
          <p:cNvSpPr txBox="1"/>
          <p:nvPr/>
        </p:nvSpPr>
        <p:spPr>
          <a:xfrm>
            <a:off x="971550" y="3662600"/>
            <a:ext cx="7529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Fitness testing can be an appropriate tool for assessment when used properly.</a:t>
            </a:r>
            <a:endParaRPr sz="16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 txBox="1">
            <a:spLocks noGrp="1"/>
          </p:cNvSpPr>
          <p:nvPr>
            <p:ph type="body" idx="1"/>
          </p:nvPr>
        </p:nvSpPr>
        <p:spPr>
          <a:xfrm>
            <a:off x="1404600" y="2161800"/>
            <a:ext cx="63348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Consider the ethics of measuring a child’s fitness test scores.</a:t>
            </a:r>
            <a:endParaRPr/>
          </a:p>
        </p:txBody>
      </p:sp>
      <p:sp>
        <p:nvSpPr>
          <p:cNvPr id="274" name="Google Shape;274;p34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your motives</a:t>
            </a:r>
            <a:endParaRPr/>
          </a:p>
        </p:txBody>
      </p:sp>
      <p:sp>
        <p:nvSpPr>
          <p:cNvPr id="280" name="Google Shape;280;p35"/>
          <p:cNvSpPr txBox="1">
            <a:spLocks noGrp="1"/>
          </p:cNvSpPr>
          <p:nvPr>
            <p:ph type="body" idx="1"/>
          </p:nvPr>
        </p:nvSpPr>
        <p:spPr>
          <a:xfrm>
            <a:off x="4731425" y="1629375"/>
            <a:ext cx="3303600" cy="22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What are your personal biases regarding fitness testing, positive or negative?</a:t>
            </a:r>
            <a:endParaRPr sz="2000"/>
          </a:p>
        </p:txBody>
      </p:sp>
      <p:pic>
        <p:nvPicPr>
          <p:cNvPr id="281" name="Google Shape;281;p35"/>
          <p:cNvPicPr preferRelativeResize="0"/>
          <p:nvPr/>
        </p:nvPicPr>
        <p:blipFill rotWithShape="1">
          <a:blip r:embed="rId3">
            <a:alphaModFix/>
          </a:blip>
          <a:srcRect t="20484" b="20484"/>
          <a:stretch/>
        </p:blipFill>
        <p:spPr>
          <a:xfrm>
            <a:off x="1101873" y="1629375"/>
            <a:ext cx="3032100" cy="2386500"/>
          </a:xfrm>
          <a:prstGeom prst="rect">
            <a:avLst/>
          </a:prstGeom>
          <a:noFill/>
          <a:ln w="9525" cap="flat" cmpd="sng">
            <a:solidFill>
              <a:srgbClr val="505670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282" name="Google Shape;282;p35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/>
          <p:nvPr/>
        </p:nvSpPr>
        <p:spPr>
          <a:xfrm>
            <a:off x="3376228" y="1615075"/>
            <a:ext cx="2358600" cy="2370600"/>
          </a:xfrm>
          <a:prstGeom prst="ellipse">
            <a:avLst/>
          </a:prstGeom>
          <a:solidFill>
            <a:srgbClr val="AACF20">
              <a:alpha val="7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should follow</a:t>
            </a:r>
            <a:endParaRPr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8" name="Google Shape;288;p36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 and Function</a:t>
            </a:r>
            <a:endParaRPr/>
          </a:p>
        </p:txBody>
      </p:sp>
      <p:sp>
        <p:nvSpPr>
          <p:cNvPr id="289" name="Google Shape;289;p36"/>
          <p:cNvSpPr/>
          <p:nvPr/>
        </p:nvSpPr>
        <p:spPr>
          <a:xfrm>
            <a:off x="1248652" y="1615075"/>
            <a:ext cx="2358600" cy="2370600"/>
          </a:xfrm>
          <a:prstGeom prst="ellipse">
            <a:avLst/>
          </a:prstGeom>
          <a:noFill/>
          <a:ln w="9525" cap="flat" cmpd="sng">
            <a:solidFill>
              <a:srgbClr val="01ABC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1ABCF"/>
                </a:solidFill>
                <a:latin typeface="Varela Round"/>
                <a:ea typeface="Varela Round"/>
                <a:cs typeface="Varela Round"/>
                <a:sym typeface="Varela Round"/>
              </a:rPr>
              <a:t>SMART Goals</a:t>
            </a:r>
            <a:endParaRPr sz="2400">
              <a:solidFill>
                <a:srgbClr val="01ABC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0" name="Google Shape;290;p36"/>
          <p:cNvSpPr/>
          <p:nvPr/>
        </p:nvSpPr>
        <p:spPr>
          <a:xfrm>
            <a:off x="5536789" y="1615075"/>
            <a:ext cx="2358600" cy="2370600"/>
          </a:xfrm>
          <a:prstGeom prst="ellipse">
            <a:avLst/>
          </a:prstGeom>
          <a:noFill/>
          <a:ln w="9525" cap="flat" cmpd="sng">
            <a:solidFill>
              <a:srgbClr val="F9AC0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9AC08"/>
                </a:solidFill>
                <a:latin typeface="Varela Round"/>
                <a:ea typeface="Varela Round"/>
                <a:cs typeface="Varela Round"/>
                <a:sym typeface="Varela Round"/>
              </a:rPr>
              <a:t>VA Wellness Tests</a:t>
            </a:r>
            <a:endParaRPr sz="2400">
              <a:solidFill>
                <a:srgbClr val="F9AC0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1" name="Google Shape;291;p36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>
            <a:spLocks noGrp="1"/>
          </p:cNvSpPr>
          <p:nvPr>
            <p:ph type="ctrTitle" idx="4294967295"/>
          </p:nvPr>
        </p:nvSpPr>
        <p:spPr>
          <a:xfrm>
            <a:off x="685800" y="22691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5"/>
                </a:solidFill>
              </a:rPr>
              <a:t>BIG CONCEPT</a:t>
            </a:r>
            <a:endParaRPr sz="6000" b="1">
              <a:solidFill>
                <a:schemeClr val="accent5"/>
              </a:solidFill>
            </a:endParaRPr>
          </a:p>
        </p:txBody>
      </p:sp>
      <p:sp>
        <p:nvSpPr>
          <p:cNvPr id="297" name="Google Shape;297;p37"/>
          <p:cNvSpPr txBox="1">
            <a:spLocks noGrp="1"/>
          </p:cNvSpPr>
          <p:nvPr>
            <p:ph type="subTitle" idx="4294967295"/>
          </p:nvPr>
        </p:nvSpPr>
        <p:spPr>
          <a:xfrm>
            <a:off x="1414500" y="3411563"/>
            <a:ext cx="631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SMART goals and fitness testing work together in reality and in grading.</a:t>
            </a:r>
            <a:endParaRPr/>
          </a:p>
        </p:txBody>
      </p:sp>
      <p:sp>
        <p:nvSpPr>
          <p:cNvPr id="298" name="Google Shape;298;p37"/>
          <p:cNvSpPr/>
          <p:nvPr/>
        </p:nvSpPr>
        <p:spPr>
          <a:xfrm>
            <a:off x="3991875" y="966275"/>
            <a:ext cx="1306200" cy="1276800"/>
          </a:xfrm>
          <a:prstGeom prst="wedgeEllipseCallout">
            <a:avLst>
              <a:gd name="adj1" fmla="val 463"/>
              <a:gd name="adj2" fmla="val 63799"/>
            </a:avLst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7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300" name="Google Shape;300;p37"/>
          <p:cNvSpPr/>
          <p:nvPr/>
        </p:nvSpPr>
        <p:spPr>
          <a:xfrm>
            <a:off x="4303100" y="1423625"/>
            <a:ext cx="683741" cy="475064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>
            <a:spLocks noGrp="1"/>
          </p:cNvSpPr>
          <p:nvPr>
            <p:ph type="title"/>
          </p:nvPr>
        </p:nvSpPr>
        <p:spPr>
          <a:xfrm>
            <a:off x="811025" y="517325"/>
            <a:ext cx="75738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505670"/>
                </a:solidFill>
              </a:rPr>
              <a:t>Virginia Health AND PE SOL’s Relating to SMART Goals and FItness Testing </a:t>
            </a:r>
            <a:endParaRPr sz="2000">
              <a:solidFill>
                <a:srgbClr val="505670"/>
              </a:solidFill>
            </a:endParaRPr>
          </a:p>
        </p:txBody>
      </p:sp>
      <p:sp>
        <p:nvSpPr>
          <p:cNvPr id="306" name="Google Shape;306;p38"/>
          <p:cNvSpPr txBox="1">
            <a:spLocks noGrp="1"/>
          </p:cNvSpPr>
          <p:nvPr>
            <p:ph type="body" idx="1"/>
          </p:nvPr>
        </p:nvSpPr>
        <p:spPr>
          <a:xfrm>
            <a:off x="1014825" y="1427100"/>
            <a:ext cx="2297400" cy="30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Fitness Testing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4.3.b, 5.3.a, 5.3.b, 6.3.e, 6.3.a, 7.3.b, 8.3.a, 11/12.3a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*</a:t>
            </a:r>
            <a:r>
              <a:rPr lang="en" sz="800" i="1"/>
              <a:t>Health SOL’s</a:t>
            </a:r>
            <a:endParaRPr sz="800" i="1"/>
          </a:p>
        </p:txBody>
      </p:sp>
      <p:sp>
        <p:nvSpPr>
          <p:cNvPr id="307" name="Google Shape;307;p38"/>
          <p:cNvSpPr txBox="1">
            <a:spLocks noGrp="1"/>
          </p:cNvSpPr>
          <p:nvPr>
            <p:ph type="body" idx="2"/>
          </p:nvPr>
        </p:nvSpPr>
        <p:spPr>
          <a:xfrm>
            <a:off x="3429925" y="1427100"/>
            <a:ext cx="2297400" cy="30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SMART Goals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4.3.e, 5.3.b, 6.3.a, 7.3.b, 8.3.a, 9.3.f, 10.3.a, 11/12.3.e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/>
              <a:t>6.3.f, 8.1.f, 8.3.g*</a:t>
            </a:r>
            <a:endParaRPr i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8"/>
          <p:cNvSpPr txBox="1">
            <a:spLocks noGrp="1"/>
          </p:cNvSpPr>
          <p:nvPr>
            <p:ph type="body" idx="3"/>
          </p:nvPr>
        </p:nvSpPr>
        <p:spPr>
          <a:xfrm>
            <a:off x="5845025" y="1427100"/>
            <a:ext cx="2297400" cy="30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FITT Principle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4.3.f, 5.3.c, 6.3.f, 6.3.a, 7.3.c, 7.3.b, 8.3.c, 8.3.d, 9.3.a, 11/12.3.b, 11/12.3.c, 11/12.3.e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/>
              <a:t>4.3.e, 8.3.h, 9.3.d; 10.3.b, 10.3.c*</a:t>
            </a:r>
            <a:endParaRPr i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8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>
            <a:spLocks noGrp="1"/>
          </p:cNvSpPr>
          <p:nvPr>
            <p:ph type="body" idx="1"/>
          </p:nvPr>
        </p:nvSpPr>
        <p:spPr>
          <a:xfrm>
            <a:off x="1109975" y="1373588"/>
            <a:ext cx="32664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9"/>
          <p:cNvSpPr txBox="1">
            <a:spLocks noGrp="1"/>
          </p:cNvSpPr>
          <p:nvPr>
            <p:ph type="title"/>
          </p:nvPr>
        </p:nvSpPr>
        <p:spPr>
          <a:xfrm>
            <a:off x="874975" y="517325"/>
            <a:ext cx="74640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These two cycles work in harmony throughout a health and PE course</a:t>
            </a:r>
            <a:endParaRPr sz="2000"/>
          </a:p>
        </p:txBody>
      </p:sp>
      <p:sp>
        <p:nvSpPr>
          <p:cNvPr id="316" name="Google Shape;316;p39"/>
          <p:cNvSpPr txBox="1">
            <a:spLocks noGrp="1"/>
          </p:cNvSpPr>
          <p:nvPr>
            <p:ph type="body" idx="2"/>
          </p:nvPr>
        </p:nvSpPr>
        <p:spPr>
          <a:xfrm>
            <a:off x="4915550" y="1373588"/>
            <a:ext cx="31554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9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grpSp>
        <p:nvGrpSpPr>
          <p:cNvPr id="318" name="Google Shape;318;p39"/>
          <p:cNvGrpSpPr/>
          <p:nvPr/>
        </p:nvGrpSpPr>
        <p:grpSpPr>
          <a:xfrm>
            <a:off x="1081860" y="1373284"/>
            <a:ext cx="3266392" cy="3086071"/>
            <a:chOff x="9878272" y="2682320"/>
            <a:chExt cx="720199" cy="719767"/>
          </a:xfrm>
        </p:grpSpPr>
        <p:sp>
          <p:nvSpPr>
            <p:cNvPr id="319" name="Google Shape;319;p39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9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9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39"/>
          <p:cNvSpPr txBox="1"/>
          <p:nvPr/>
        </p:nvSpPr>
        <p:spPr>
          <a:xfrm>
            <a:off x="3140675" y="1825600"/>
            <a:ext cx="90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Varela Round"/>
                <a:ea typeface="Varela Round"/>
                <a:cs typeface="Varela Round"/>
                <a:sym typeface="Varela Round"/>
              </a:rPr>
              <a:t>Fitness Test</a:t>
            </a:r>
            <a:endParaRPr b="1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3" name="Google Shape;323;p39"/>
          <p:cNvSpPr txBox="1"/>
          <p:nvPr/>
        </p:nvSpPr>
        <p:spPr>
          <a:xfrm>
            <a:off x="2428075" y="3762400"/>
            <a:ext cx="858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Varela Round"/>
                <a:ea typeface="Varela Round"/>
                <a:cs typeface="Varela Round"/>
                <a:sym typeface="Varela Round"/>
              </a:rPr>
              <a:t>SMART Goal</a:t>
            </a:r>
            <a:endParaRPr b="1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4" name="Google Shape;324;p39"/>
          <p:cNvSpPr txBox="1"/>
          <p:nvPr/>
        </p:nvSpPr>
        <p:spPr>
          <a:xfrm>
            <a:off x="1286100" y="2300675"/>
            <a:ext cx="63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Varela Round"/>
                <a:ea typeface="Varela Round"/>
                <a:cs typeface="Varela Round"/>
                <a:sym typeface="Varela Round"/>
              </a:rPr>
              <a:t>FITT Plan</a:t>
            </a:r>
            <a:endParaRPr b="1"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325" name="Google Shape;325;p39"/>
          <p:cNvGrpSpPr/>
          <p:nvPr/>
        </p:nvGrpSpPr>
        <p:grpSpPr>
          <a:xfrm>
            <a:off x="4915560" y="1416059"/>
            <a:ext cx="3266392" cy="3086071"/>
            <a:chOff x="9878272" y="2682320"/>
            <a:chExt cx="720199" cy="719767"/>
          </a:xfrm>
        </p:grpSpPr>
        <p:sp>
          <p:nvSpPr>
            <p:cNvPr id="326" name="Google Shape;326;p39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9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9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39"/>
          <p:cNvSpPr txBox="1"/>
          <p:nvPr/>
        </p:nvSpPr>
        <p:spPr>
          <a:xfrm>
            <a:off x="7251825" y="2227575"/>
            <a:ext cx="63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Varela Round"/>
                <a:ea typeface="Varela Round"/>
                <a:cs typeface="Varela Round"/>
                <a:sym typeface="Varela Round"/>
              </a:rPr>
              <a:t>Test</a:t>
            </a:r>
            <a:endParaRPr b="1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0" name="Google Shape;330;p39"/>
          <p:cNvSpPr txBox="1"/>
          <p:nvPr/>
        </p:nvSpPr>
        <p:spPr>
          <a:xfrm>
            <a:off x="6356500" y="3899450"/>
            <a:ext cx="97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Varela Round"/>
                <a:ea typeface="Varela Round"/>
                <a:cs typeface="Varela Round"/>
                <a:sym typeface="Varela Round"/>
              </a:rPr>
              <a:t>Measure</a:t>
            </a:r>
            <a:endParaRPr b="1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1" name="Google Shape;331;p39"/>
          <p:cNvSpPr txBox="1"/>
          <p:nvPr/>
        </p:nvSpPr>
        <p:spPr>
          <a:xfrm>
            <a:off x="5114050" y="2227575"/>
            <a:ext cx="90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Varela Round"/>
                <a:ea typeface="Varela Round"/>
                <a:cs typeface="Varela Round"/>
                <a:sym typeface="Varela Round"/>
              </a:rPr>
              <a:t>Evaluate</a:t>
            </a:r>
            <a:endParaRPr b="1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ctrTitle" idx="4294967295"/>
          </p:nvPr>
        </p:nvSpPr>
        <p:spPr>
          <a:xfrm>
            <a:off x="3031774" y="983869"/>
            <a:ext cx="4961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</a:pPr>
            <a:r>
              <a:rPr lang="en" sz="9600" b="0" i="0" u="none" strike="noStrike" cap="none">
                <a:solidFill>
                  <a:srgbClr val="01ABC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Muraho!</a:t>
            </a:r>
            <a:endParaRPr sz="9600" b="0" i="0" u="none" strike="noStrike" cap="none">
              <a:solidFill>
                <a:srgbClr val="01ABC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4294967295"/>
          </p:nvPr>
        </p:nvSpPr>
        <p:spPr>
          <a:xfrm>
            <a:off x="3031774" y="1661813"/>
            <a:ext cx="48711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None/>
            </a:pPr>
            <a:r>
              <a:rPr lang="en" sz="4800" b="0" i="0" u="none" strike="noStrike" cap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 am Lei Dunn </a:t>
            </a:r>
            <a:endParaRPr sz="4800" b="0" i="0" u="none" strike="noStrike" cap="none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4294967295"/>
          </p:nvPr>
        </p:nvSpPr>
        <p:spPr>
          <a:xfrm>
            <a:off x="2935225" y="2519925"/>
            <a:ext cx="5774400" cy="20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1700"/>
              <a:t>I am the K-12 Instructional Specialist in Health and Physical Education for Virginia Beach City Public Schools, adjunct faculty with the Darden School of Education at Old Dominion University and a doctoral student in Education Leadership at Liberty University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1700"/>
              <a:t>You can find me on Twitter            at </a:t>
            </a:r>
            <a:r>
              <a:rPr lang="en" sz="1700">
                <a:solidFill>
                  <a:srgbClr val="01ABCF"/>
                </a:solidFill>
              </a:rPr>
              <a:t>@leidunn_vb </a:t>
            </a:r>
            <a:endParaRPr sz="1700">
              <a:solidFill>
                <a:srgbClr val="01ABCF"/>
              </a:solidFill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 sz="1300" b="0" i="0" u="none" strike="noStrike" cap="none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fld>
            <a:endParaRPr sz="1300" b="0" i="0" u="none" strike="noStrike" cap="none">
              <a:solidFill>
                <a:srgbClr val="979CB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4175" y="4251775"/>
            <a:ext cx="369000" cy="3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974" y="705884"/>
            <a:ext cx="1982226" cy="198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0"/>
          <p:cNvSpPr txBox="1">
            <a:spLocks noGrp="1"/>
          </p:cNvSpPr>
          <p:nvPr>
            <p:ph type="ctrTitle" idx="4294967295"/>
          </p:nvPr>
        </p:nvSpPr>
        <p:spPr>
          <a:xfrm>
            <a:off x="685800" y="22691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3"/>
                </a:solidFill>
              </a:rPr>
              <a:t>BIG CONCEPT</a:t>
            </a:r>
            <a:endParaRPr sz="6000" b="1">
              <a:solidFill>
                <a:schemeClr val="accent3"/>
              </a:solidFill>
            </a:endParaRPr>
          </a:p>
        </p:txBody>
      </p:sp>
      <p:sp>
        <p:nvSpPr>
          <p:cNvPr id="337" name="Google Shape;337;p40"/>
          <p:cNvSpPr txBox="1">
            <a:spLocks noGrp="1"/>
          </p:cNvSpPr>
          <p:nvPr>
            <p:ph type="subTitle" idx="4294967295"/>
          </p:nvPr>
        </p:nvSpPr>
        <p:spPr>
          <a:xfrm>
            <a:off x="1414500" y="3411563"/>
            <a:ext cx="631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Printed journals give students regular reminders of where they started and where they are going.</a:t>
            </a:r>
            <a:endParaRPr/>
          </a:p>
        </p:txBody>
      </p:sp>
      <p:sp>
        <p:nvSpPr>
          <p:cNvPr id="338" name="Google Shape;338;p40"/>
          <p:cNvSpPr/>
          <p:nvPr/>
        </p:nvSpPr>
        <p:spPr>
          <a:xfrm>
            <a:off x="3991875" y="966275"/>
            <a:ext cx="1306200" cy="1276800"/>
          </a:xfrm>
          <a:prstGeom prst="wedgeEllipseCallout">
            <a:avLst>
              <a:gd name="adj1" fmla="val 463"/>
              <a:gd name="adj2" fmla="val 63799"/>
            </a:avLst>
          </a:prstGeom>
          <a:solidFill>
            <a:schemeClr val="accent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0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340" name="Google Shape;340;p40"/>
          <p:cNvSpPr/>
          <p:nvPr/>
        </p:nvSpPr>
        <p:spPr>
          <a:xfrm>
            <a:off x="4348075" y="1314000"/>
            <a:ext cx="628882" cy="657778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1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Offline Journals</a:t>
            </a:r>
            <a:endParaRPr/>
          </a:p>
        </p:txBody>
      </p:sp>
      <p:sp>
        <p:nvSpPr>
          <p:cNvPr id="346" name="Google Shape;346;p41"/>
          <p:cNvSpPr txBox="1">
            <a:spLocks noGrp="1"/>
          </p:cNvSpPr>
          <p:nvPr>
            <p:ph type="body" idx="1"/>
          </p:nvPr>
        </p:nvSpPr>
        <p:spPr>
          <a:xfrm>
            <a:off x="1070325" y="1438988"/>
            <a:ext cx="7056300" cy="30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Fast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Simple to navigate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Easy summative or formative assessment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do lose the ability to apply accomodations with paper and pencil, plus if it gets lost, the student would need to start over. </a:t>
            </a:r>
            <a:endParaRPr/>
          </a:p>
        </p:txBody>
      </p:sp>
      <p:sp>
        <p:nvSpPr>
          <p:cNvPr id="347" name="Google Shape;347;p41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2"/>
          <p:cNvSpPr txBox="1">
            <a:spLocks noGrp="1"/>
          </p:cNvSpPr>
          <p:nvPr>
            <p:ph type="ctrTitle" idx="4294967295"/>
          </p:nvPr>
        </p:nvSpPr>
        <p:spPr>
          <a:xfrm>
            <a:off x="1414525" y="1646944"/>
            <a:ext cx="6241800" cy="1159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rgbClr val="979CB8"/>
                </a:solidFill>
              </a:rPr>
              <a:t>Most appropriate when</a:t>
            </a:r>
            <a:endParaRPr sz="4600" b="1">
              <a:solidFill>
                <a:srgbClr val="979CB8"/>
              </a:solidFill>
            </a:endParaRPr>
          </a:p>
        </p:txBody>
      </p:sp>
      <p:sp>
        <p:nvSpPr>
          <p:cNvPr id="353" name="Google Shape;353;p42"/>
          <p:cNvSpPr txBox="1">
            <a:spLocks noGrp="1"/>
          </p:cNvSpPr>
          <p:nvPr>
            <p:ph type="subTitle" idx="4294967295"/>
          </p:nvPr>
        </p:nvSpPr>
        <p:spPr>
          <a:xfrm>
            <a:off x="966325" y="2931575"/>
            <a:ext cx="7308600" cy="16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     3rd grade through 8th grade        The teacher is keeping the journal between classes          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   Students are completing the workouts during HPE class time</a:t>
            </a: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Students have HPE class 3 or more times per week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54" name="Google Shape;354;p42"/>
          <p:cNvSpPr/>
          <p:nvPr/>
        </p:nvSpPr>
        <p:spPr>
          <a:xfrm>
            <a:off x="1727699" y="1583625"/>
            <a:ext cx="5518584" cy="1286438"/>
          </a:xfrm>
          <a:custGeom>
            <a:avLst/>
            <a:gdLst/>
            <a:ahLst/>
            <a:cxnLst/>
            <a:rect l="l" t="t" r="r" b="b"/>
            <a:pathLst>
              <a:path w="193177" h="68610" extrusionOk="0">
                <a:moveTo>
                  <a:pt x="0" y="9488"/>
                </a:moveTo>
                <a:cubicBezTo>
                  <a:pt x="1258" y="19869"/>
                  <a:pt x="3068" y="30192"/>
                  <a:pt x="3891" y="40616"/>
                </a:cubicBezTo>
                <a:cubicBezTo>
                  <a:pt x="4487" y="48159"/>
                  <a:pt x="182" y="56547"/>
                  <a:pt x="3567" y="63314"/>
                </a:cubicBezTo>
                <a:cubicBezTo>
                  <a:pt x="4874" y="65926"/>
                  <a:pt x="9402" y="63638"/>
                  <a:pt x="12322" y="63638"/>
                </a:cubicBezTo>
                <a:cubicBezTo>
                  <a:pt x="21833" y="63638"/>
                  <a:pt x="31346" y="63485"/>
                  <a:pt x="40856" y="63638"/>
                </a:cubicBezTo>
                <a:cubicBezTo>
                  <a:pt x="63900" y="64009"/>
                  <a:pt x="86876" y="66657"/>
                  <a:pt x="109922" y="66881"/>
                </a:cubicBezTo>
                <a:cubicBezTo>
                  <a:pt x="127332" y="67050"/>
                  <a:pt x="144724" y="68044"/>
                  <a:pt x="162128" y="68502"/>
                </a:cubicBezTo>
                <a:cubicBezTo>
                  <a:pt x="170351" y="68718"/>
                  <a:pt x="178584" y="67998"/>
                  <a:pt x="186771" y="67205"/>
                </a:cubicBezTo>
                <a:cubicBezTo>
                  <a:pt x="188311" y="67056"/>
                  <a:pt x="191162" y="67772"/>
                  <a:pt x="191311" y="66232"/>
                </a:cubicBezTo>
                <a:cubicBezTo>
                  <a:pt x="192717" y="51707"/>
                  <a:pt x="189692" y="37019"/>
                  <a:pt x="190662" y="22458"/>
                </a:cubicBezTo>
                <a:cubicBezTo>
                  <a:pt x="191115" y="15664"/>
                  <a:pt x="196037" y="6211"/>
                  <a:pt x="190662" y="2030"/>
                </a:cubicBezTo>
                <a:cubicBezTo>
                  <a:pt x="185541" y="-1954"/>
                  <a:pt x="177696" y="1381"/>
                  <a:pt x="171207" y="1381"/>
                </a:cubicBezTo>
                <a:cubicBezTo>
                  <a:pt x="155624" y="1381"/>
                  <a:pt x="140081" y="2960"/>
                  <a:pt x="124514" y="3651"/>
                </a:cubicBezTo>
                <a:cubicBezTo>
                  <a:pt x="83458" y="5474"/>
                  <a:pt x="42393" y="7866"/>
                  <a:pt x="1297" y="7866"/>
                </a:cubicBezTo>
              </a:path>
            </a:pathLst>
          </a:custGeom>
          <a:noFill/>
          <a:ln w="9525" cap="flat" cmpd="sng">
            <a:solidFill>
              <a:srgbClr val="50567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5" name="Google Shape;355;p42"/>
          <p:cNvSpPr/>
          <p:nvPr/>
        </p:nvSpPr>
        <p:spPr>
          <a:xfrm>
            <a:off x="1727700" y="1604575"/>
            <a:ext cx="5615402" cy="1326994"/>
          </a:xfrm>
          <a:custGeom>
            <a:avLst/>
            <a:gdLst/>
            <a:ahLst/>
            <a:cxnLst/>
            <a:rect l="l" t="t" r="r" b="b"/>
            <a:pathLst>
              <a:path w="195778" h="70773" extrusionOk="0">
                <a:moveTo>
                  <a:pt x="2270" y="3507"/>
                </a:moveTo>
                <a:cubicBezTo>
                  <a:pt x="4760" y="17456"/>
                  <a:pt x="5300" y="31885"/>
                  <a:pt x="3891" y="45984"/>
                </a:cubicBezTo>
                <a:cubicBezTo>
                  <a:pt x="3385" y="51043"/>
                  <a:pt x="3634" y="56154"/>
                  <a:pt x="3243" y="61224"/>
                </a:cubicBezTo>
                <a:cubicBezTo>
                  <a:pt x="3118" y="62844"/>
                  <a:pt x="1635" y="65090"/>
                  <a:pt x="2918" y="66088"/>
                </a:cubicBezTo>
                <a:cubicBezTo>
                  <a:pt x="6851" y="69147"/>
                  <a:pt x="12877" y="66553"/>
                  <a:pt x="17834" y="67061"/>
                </a:cubicBezTo>
                <a:cubicBezTo>
                  <a:pt x="22382" y="67527"/>
                  <a:pt x="26883" y="68542"/>
                  <a:pt x="31453" y="68682"/>
                </a:cubicBezTo>
                <a:cubicBezTo>
                  <a:pt x="56843" y="69463"/>
                  <a:pt x="82251" y="69655"/>
                  <a:pt x="107653" y="69655"/>
                </a:cubicBezTo>
                <a:cubicBezTo>
                  <a:pt x="127324" y="69655"/>
                  <a:pt x="146996" y="69655"/>
                  <a:pt x="166667" y="69655"/>
                </a:cubicBezTo>
                <a:cubicBezTo>
                  <a:pt x="175872" y="69655"/>
                  <a:pt x="192100" y="74141"/>
                  <a:pt x="193905" y="65115"/>
                </a:cubicBezTo>
                <a:cubicBezTo>
                  <a:pt x="196535" y="51962"/>
                  <a:pt x="195526" y="38321"/>
                  <a:pt x="195526" y="24908"/>
                </a:cubicBezTo>
                <a:cubicBezTo>
                  <a:pt x="195526" y="19055"/>
                  <a:pt x="194229" y="13251"/>
                  <a:pt x="194229" y="7398"/>
                </a:cubicBezTo>
                <a:cubicBezTo>
                  <a:pt x="194229" y="5105"/>
                  <a:pt x="195533" y="856"/>
                  <a:pt x="193256" y="588"/>
                </a:cubicBezTo>
                <a:cubicBezTo>
                  <a:pt x="171487" y="-1973"/>
                  <a:pt x="149636" y="5100"/>
                  <a:pt x="127757" y="6425"/>
                </a:cubicBezTo>
                <a:cubicBezTo>
                  <a:pt x="85244" y="8999"/>
                  <a:pt x="42525" y="6003"/>
                  <a:pt x="0" y="8371"/>
                </a:cubicBezTo>
              </a:path>
            </a:pathLst>
          </a:custGeom>
          <a:noFill/>
          <a:ln w="9525" cap="flat" cmpd="sng">
            <a:solidFill>
              <a:srgbClr val="50567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6" name="Google Shape;356;p42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357" name="Google Shape;357;p42"/>
          <p:cNvSpPr/>
          <p:nvPr/>
        </p:nvSpPr>
        <p:spPr>
          <a:xfrm>
            <a:off x="768606" y="3097504"/>
            <a:ext cx="313162" cy="31361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2"/>
          <p:cNvSpPr/>
          <p:nvPr/>
        </p:nvSpPr>
        <p:spPr>
          <a:xfrm>
            <a:off x="4583606" y="3097504"/>
            <a:ext cx="313162" cy="31361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2"/>
          <p:cNvSpPr/>
          <p:nvPr/>
        </p:nvSpPr>
        <p:spPr>
          <a:xfrm>
            <a:off x="863281" y="3694654"/>
            <a:ext cx="313162" cy="31361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2"/>
          <p:cNvSpPr/>
          <p:nvPr/>
        </p:nvSpPr>
        <p:spPr>
          <a:xfrm>
            <a:off x="1414531" y="4008279"/>
            <a:ext cx="313162" cy="31361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3"/>
          <p:cNvSpPr txBox="1">
            <a:spLocks noGrp="1"/>
          </p:cNvSpPr>
          <p:nvPr>
            <p:ph type="body" idx="4294967295"/>
          </p:nvPr>
        </p:nvSpPr>
        <p:spPr>
          <a:xfrm>
            <a:off x="772625" y="3483725"/>
            <a:ext cx="7663500" cy="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Link to Paper Journal</a:t>
            </a:r>
            <a:endParaRPr sz="30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https://docs.google.com/document/d/1-5dTyogIXKRdbNxUlBBmsf12-naJLq6u/copy</a:t>
            </a:r>
            <a:endParaRPr sz="1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</a:endParaRPr>
          </a:p>
        </p:txBody>
      </p:sp>
      <p:sp>
        <p:nvSpPr>
          <p:cNvPr id="366" name="Google Shape;366;p43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367" name="Google Shape;367;p43"/>
          <p:cNvSpPr/>
          <p:nvPr/>
        </p:nvSpPr>
        <p:spPr>
          <a:xfrm>
            <a:off x="3268575" y="957700"/>
            <a:ext cx="2612838" cy="252602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4"/>
          <p:cNvSpPr/>
          <p:nvPr/>
        </p:nvSpPr>
        <p:spPr>
          <a:xfrm>
            <a:off x="5571875" y="1733625"/>
            <a:ext cx="2196600" cy="2209200"/>
          </a:xfrm>
          <a:prstGeom prst="wedgeEllipseCallout">
            <a:avLst>
              <a:gd name="adj1" fmla="val -44197"/>
              <a:gd name="adj2" fmla="val -43407"/>
            </a:avLst>
          </a:prstGeom>
          <a:solidFill>
            <a:srgbClr val="FFFFFF">
              <a:alpha val="79230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1ABC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Plan to make</a:t>
            </a:r>
            <a:endParaRPr sz="1800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fitness a habit for  your students.</a:t>
            </a:r>
            <a:endParaRPr sz="1800"/>
          </a:p>
        </p:txBody>
      </p:sp>
      <p:sp>
        <p:nvSpPr>
          <p:cNvPr id="373" name="Google Shape;373;p44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5"/>
          <p:cNvSpPr/>
          <p:nvPr/>
        </p:nvSpPr>
        <p:spPr>
          <a:xfrm>
            <a:off x="3376228" y="1615075"/>
            <a:ext cx="2358600" cy="2370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&amp;</a:t>
            </a:r>
            <a:endParaRPr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9" name="Google Shape;379;p45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Goal Tracking</a:t>
            </a:r>
            <a:endParaRPr/>
          </a:p>
        </p:txBody>
      </p:sp>
      <p:sp>
        <p:nvSpPr>
          <p:cNvPr id="380" name="Google Shape;380;p45"/>
          <p:cNvSpPr/>
          <p:nvPr/>
        </p:nvSpPr>
        <p:spPr>
          <a:xfrm>
            <a:off x="1248652" y="1615075"/>
            <a:ext cx="2358600" cy="2370600"/>
          </a:xfrm>
          <a:prstGeom prst="ellipse">
            <a:avLst/>
          </a:prstGeom>
          <a:noFill/>
          <a:ln w="9525" cap="flat" cmpd="sng">
            <a:solidFill>
              <a:srgbClr val="01ABC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1ABCF"/>
                </a:solidFill>
                <a:latin typeface="Varela Round"/>
                <a:ea typeface="Varela Round"/>
                <a:cs typeface="Varela Round"/>
                <a:sym typeface="Varela Round"/>
              </a:rPr>
              <a:t>Portability</a:t>
            </a:r>
            <a:endParaRPr sz="1700">
              <a:solidFill>
                <a:srgbClr val="01ABC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1" name="Google Shape;381;p45"/>
          <p:cNvSpPr/>
          <p:nvPr/>
        </p:nvSpPr>
        <p:spPr>
          <a:xfrm>
            <a:off x="5536789" y="1615075"/>
            <a:ext cx="2358600" cy="2370600"/>
          </a:xfrm>
          <a:prstGeom prst="ellipse">
            <a:avLst/>
          </a:prstGeom>
          <a:noFill/>
          <a:ln w="9525" cap="flat" cmpd="sng">
            <a:solidFill>
              <a:srgbClr val="F9AC0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9AC08"/>
                </a:solidFill>
                <a:latin typeface="Varela Round"/>
                <a:ea typeface="Varela Round"/>
                <a:cs typeface="Varela Round"/>
                <a:sym typeface="Varela Round"/>
              </a:rPr>
              <a:t>Accountability</a:t>
            </a:r>
            <a:endParaRPr sz="1700">
              <a:solidFill>
                <a:srgbClr val="F9AC0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2" name="Google Shape;382;p45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6"/>
          <p:cNvSpPr txBox="1">
            <a:spLocks noGrp="1"/>
          </p:cNvSpPr>
          <p:nvPr>
            <p:ph type="ctrTitle" idx="4294967295"/>
          </p:nvPr>
        </p:nvSpPr>
        <p:spPr>
          <a:xfrm>
            <a:off x="685800" y="22691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6"/>
                </a:solidFill>
              </a:rPr>
              <a:t>BIG CONCEPT</a:t>
            </a:r>
            <a:endParaRPr sz="6000" b="1">
              <a:solidFill>
                <a:schemeClr val="accent6"/>
              </a:solidFill>
            </a:endParaRPr>
          </a:p>
        </p:txBody>
      </p:sp>
      <p:sp>
        <p:nvSpPr>
          <p:cNvPr id="388" name="Google Shape;388;p46"/>
          <p:cNvSpPr txBox="1">
            <a:spLocks noGrp="1"/>
          </p:cNvSpPr>
          <p:nvPr>
            <p:ph type="subTitle" idx="4294967295"/>
          </p:nvPr>
        </p:nvSpPr>
        <p:spPr>
          <a:xfrm>
            <a:off x="1414500" y="3411563"/>
            <a:ext cx="631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Digital journals offer a real-world fitness experience.</a:t>
            </a:r>
            <a:endParaRPr/>
          </a:p>
        </p:txBody>
      </p:sp>
      <p:sp>
        <p:nvSpPr>
          <p:cNvPr id="389" name="Google Shape;389;p46"/>
          <p:cNvSpPr/>
          <p:nvPr/>
        </p:nvSpPr>
        <p:spPr>
          <a:xfrm>
            <a:off x="3991438" y="948000"/>
            <a:ext cx="1306200" cy="1276800"/>
          </a:xfrm>
          <a:prstGeom prst="wedgeEllipseCallout">
            <a:avLst>
              <a:gd name="adj1" fmla="val 463"/>
              <a:gd name="adj2" fmla="val 63799"/>
            </a:avLst>
          </a:prstGeom>
          <a:solidFill>
            <a:schemeClr val="accent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6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391" name="Google Shape;391;p46"/>
          <p:cNvSpPr/>
          <p:nvPr/>
        </p:nvSpPr>
        <p:spPr>
          <a:xfrm>
            <a:off x="4392302" y="1340050"/>
            <a:ext cx="504475" cy="567759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7"/>
          <p:cNvSpPr txBox="1">
            <a:spLocks noGrp="1"/>
          </p:cNvSpPr>
          <p:nvPr>
            <p:ph type="ctrTitle" idx="4294967295"/>
          </p:nvPr>
        </p:nvSpPr>
        <p:spPr>
          <a:xfrm>
            <a:off x="1414525" y="1646944"/>
            <a:ext cx="6241800" cy="1159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rgbClr val="979CB8"/>
                </a:solidFill>
              </a:rPr>
              <a:t>Most appropriate when</a:t>
            </a:r>
            <a:endParaRPr sz="4600" b="1">
              <a:solidFill>
                <a:srgbClr val="979CB8"/>
              </a:solidFill>
            </a:endParaRPr>
          </a:p>
        </p:txBody>
      </p:sp>
      <p:sp>
        <p:nvSpPr>
          <p:cNvPr id="397" name="Google Shape;397;p47"/>
          <p:cNvSpPr txBox="1">
            <a:spLocks noGrp="1"/>
          </p:cNvSpPr>
          <p:nvPr>
            <p:ph type="subTitle" idx="4294967295"/>
          </p:nvPr>
        </p:nvSpPr>
        <p:spPr>
          <a:xfrm>
            <a:off x="966325" y="2931575"/>
            <a:ext cx="7308600" cy="16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6th grade through 12th grade       The teacher is only checking journal periodically</a:t>
            </a: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Students are completing the workouts during HPE class or at home</a:t>
            </a: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Students have HPE class 1-3 times per week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98" name="Google Shape;398;p47"/>
          <p:cNvSpPr/>
          <p:nvPr/>
        </p:nvSpPr>
        <p:spPr>
          <a:xfrm>
            <a:off x="1847025" y="1583625"/>
            <a:ext cx="5351003" cy="1286438"/>
          </a:xfrm>
          <a:custGeom>
            <a:avLst/>
            <a:gdLst/>
            <a:ahLst/>
            <a:cxnLst/>
            <a:rect l="l" t="t" r="r" b="b"/>
            <a:pathLst>
              <a:path w="193177" h="68610" extrusionOk="0">
                <a:moveTo>
                  <a:pt x="0" y="9488"/>
                </a:moveTo>
                <a:cubicBezTo>
                  <a:pt x="1258" y="19869"/>
                  <a:pt x="3068" y="30192"/>
                  <a:pt x="3891" y="40616"/>
                </a:cubicBezTo>
                <a:cubicBezTo>
                  <a:pt x="4487" y="48159"/>
                  <a:pt x="182" y="56547"/>
                  <a:pt x="3567" y="63314"/>
                </a:cubicBezTo>
                <a:cubicBezTo>
                  <a:pt x="4874" y="65926"/>
                  <a:pt x="9402" y="63638"/>
                  <a:pt x="12322" y="63638"/>
                </a:cubicBezTo>
                <a:cubicBezTo>
                  <a:pt x="21833" y="63638"/>
                  <a:pt x="31346" y="63485"/>
                  <a:pt x="40856" y="63638"/>
                </a:cubicBezTo>
                <a:cubicBezTo>
                  <a:pt x="63900" y="64009"/>
                  <a:pt x="86876" y="66657"/>
                  <a:pt x="109922" y="66881"/>
                </a:cubicBezTo>
                <a:cubicBezTo>
                  <a:pt x="127332" y="67050"/>
                  <a:pt x="144724" y="68044"/>
                  <a:pt x="162128" y="68502"/>
                </a:cubicBezTo>
                <a:cubicBezTo>
                  <a:pt x="170351" y="68718"/>
                  <a:pt x="178584" y="67998"/>
                  <a:pt x="186771" y="67205"/>
                </a:cubicBezTo>
                <a:cubicBezTo>
                  <a:pt x="188311" y="67056"/>
                  <a:pt x="191162" y="67772"/>
                  <a:pt x="191311" y="66232"/>
                </a:cubicBezTo>
                <a:cubicBezTo>
                  <a:pt x="192717" y="51707"/>
                  <a:pt x="189692" y="37019"/>
                  <a:pt x="190662" y="22458"/>
                </a:cubicBezTo>
                <a:cubicBezTo>
                  <a:pt x="191115" y="15664"/>
                  <a:pt x="196037" y="6211"/>
                  <a:pt x="190662" y="2030"/>
                </a:cubicBezTo>
                <a:cubicBezTo>
                  <a:pt x="185541" y="-1954"/>
                  <a:pt x="177696" y="1381"/>
                  <a:pt x="171207" y="1381"/>
                </a:cubicBezTo>
                <a:cubicBezTo>
                  <a:pt x="155624" y="1381"/>
                  <a:pt x="140081" y="2960"/>
                  <a:pt x="124514" y="3651"/>
                </a:cubicBezTo>
                <a:cubicBezTo>
                  <a:pt x="83458" y="5474"/>
                  <a:pt x="42393" y="7866"/>
                  <a:pt x="1297" y="7866"/>
                </a:cubicBezTo>
              </a:path>
            </a:pathLst>
          </a:custGeom>
          <a:noFill/>
          <a:ln w="9525" cap="flat" cmpd="sng">
            <a:solidFill>
              <a:srgbClr val="50567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9" name="Google Shape;399;p47"/>
          <p:cNvSpPr/>
          <p:nvPr/>
        </p:nvSpPr>
        <p:spPr>
          <a:xfrm>
            <a:off x="1601274" y="1604575"/>
            <a:ext cx="5596804" cy="1326994"/>
          </a:xfrm>
          <a:custGeom>
            <a:avLst/>
            <a:gdLst/>
            <a:ahLst/>
            <a:cxnLst/>
            <a:rect l="l" t="t" r="r" b="b"/>
            <a:pathLst>
              <a:path w="195778" h="70773" extrusionOk="0">
                <a:moveTo>
                  <a:pt x="2270" y="3507"/>
                </a:moveTo>
                <a:cubicBezTo>
                  <a:pt x="4760" y="17456"/>
                  <a:pt x="5300" y="31885"/>
                  <a:pt x="3891" y="45984"/>
                </a:cubicBezTo>
                <a:cubicBezTo>
                  <a:pt x="3385" y="51043"/>
                  <a:pt x="3634" y="56154"/>
                  <a:pt x="3243" y="61224"/>
                </a:cubicBezTo>
                <a:cubicBezTo>
                  <a:pt x="3118" y="62844"/>
                  <a:pt x="1635" y="65090"/>
                  <a:pt x="2918" y="66088"/>
                </a:cubicBezTo>
                <a:cubicBezTo>
                  <a:pt x="6851" y="69147"/>
                  <a:pt x="12877" y="66553"/>
                  <a:pt x="17834" y="67061"/>
                </a:cubicBezTo>
                <a:cubicBezTo>
                  <a:pt x="22382" y="67527"/>
                  <a:pt x="26883" y="68542"/>
                  <a:pt x="31453" y="68682"/>
                </a:cubicBezTo>
                <a:cubicBezTo>
                  <a:pt x="56843" y="69463"/>
                  <a:pt x="82251" y="69655"/>
                  <a:pt x="107653" y="69655"/>
                </a:cubicBezTo>
                <a:cubicBezTo>
                  <a:pt x="127324" y="69655"/>
                  <a:pt x="146996" y="69655"/>
                  <a:pt x="166667" y="69655"/>
                </a:cubicBezTo>
                <a:cubicBezTo>
                  <a:pt x="175872" y="69655"/>
                  <a:pt x="192100" y="74141"/>
                  <a:pt x="193905" y="65115"/>
                </a:cubicBezTo>
                <a:cubicBezTo>
                  <a:pt x="196535" y="51962"/>
                  <a:pt x="195526" y="38321"/>
                  <a:pt x="195526" y="24908"/>
                </a:cubicBezTo>
                <a:cubicBezTo>
                  <a:pt x="195526" y="19055"/>
                  <a:pt x="194229" y="13251"/>
                  <a:pt x="194229" y="7398"/>
                </a:cubicBezTo>
                <a:cubicBezTo>
                  <a:pt x="194229" y="5105"/>
                  <a:pt x="195533" y="856"/>
                  <a:pt x="193256" y="588"/>
                </a:cubicBezTo>
                <a:cubicBezTo>
                  <a:pt x="171487" y="-1973"/>
                  <a:pt x="149636" y="5100"/>
                  <a:pt x="127757" y="6425"/>
                </a:cubicBezTo>
                <a:cubicBezTo>
                  <a:pt x="85244" y="8999"/>
                  <a:pt x="42525" y="6003"/>
                  <a:pt x="0" y="8371"/>
                </a:cubicBezTo>
              </a:path>
            </a:pathLst>
          </a:custGeom>
          <a:noFill/>
          <a:ln w="9525" cap="flat" cmpd="sng">
            <a:solidFill>
              <a:srgbClr val="50567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0" name="Google Shape;400;p47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401" name="Google Shape;401;p47"/>
          <p:cNvSpPr/>
          <p:nvPr/>
        </p:nvSpPr>
        <p:spPr>
          <a:xfrm>
            <a:off x="863281" y="3097504"/>
            <a:ext cx="313162" cy="31361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7"/>
          <p:cNvSpPr/>
          <p:nvPr/>
        </p:nvSpPr>
        <p:spPr>
          <a:xfrm>
            <a:off x="4583618" y="3097504"/>
            <a:ext cx="313162" cy="31361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7"/>
          <p:cNvSpPr/>
          <p:nvPr/>
        </p:nvSpPr>
        <p:spPr>
          <a:xfrm>
            <a:off x="863281" y="3694654"/>
            <a:ext cx="313162" cy="31361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7"/>
          <p:cNvSpPr/>
          <p:nvPr/>
        </p:nvSpPr>
        <p:spPr>
          <a:xfrm>
            <a:off x="1847031" y="4303854"/>
            <a:ext cx="313162" cy="31361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8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Digital Tracking</a:t>
            </a:r>
            <a:endParaRPr/>
          </a:p>
        </p:txBody>
      </p:sp>
      <p:sp>
        <p:nvSpPr>
          <p:cNvPr id="410" name="Google Shape;410;p48"/>
          <p:cNvSpPr txBox="1">
            <a:spLocks noGrp="1"/>
          </p:cNvSpPr>
          <p:nvPr>
            <p:ph type="body" idx="1"/>
          </p:nvPr>
        </p:nvSpPr>
        <p:spPr>
          <a:xfrm>
            <a:off x="874975" y="1277450"/>
            <a:ext cx="7436700" cy="32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Accessible from a variety of settings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Adaptability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Most useful for summative assessment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do lose the ability to tack your tracking to a variety of settings, outside for instance; this format also requires every student to have access to a device, sometimes out of school as well. </a:t>
            </a:r>
            <a:endParaRPr/>
          </a:p>
        </p:txBody>
      </p:sp>
      <p:sp>
        <p:nvSpPr>
          <p:cNvPr id="411" name="Google Shape;411;p48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9"/>
          <p:cNvSpPr/>
          <p:nvPr/>
        </p:nvSpPr>
        <p:spPr>
          <a:xfrm>
            <a:off x="2665849" y="623800"/>
            <a:ext cx="3969177" cy="292004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979CB8">
              <a:alpha val="1538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9"/>
          <p:cNvSpPr/>
          <p:nvPr/>
        </p:nvSpPr>
        <p:spPr>
          <a:xfrm>
            <a:off x="2828873" y="777466"/>
            <a:ext cx="36429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Place your screenshot here</a:t>
            </a:r>
            <a:endParaRPr sz="10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18" name="Google Shape;418;p49"/>
          <p:cNvSpPr txBox="1">
            <a:spLocks noGrp="1"/>
          </p:cNvSpPr>
          <p:nvPr>
            <p:ph type="body" idx="4294967295"/>
          </p:nvPr>
        </p:nvSpPr>
        <p:spPr>
          <a:xfrm>
            <a:off x="772625" y="3483725"/>
            <a:ext cx="7663500" cy="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Link to Online Journal</a:t>
            </a:r>
            <a:endParaRPr sz="30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https://docs.google.com/forms/d/1X5ZmqiQQYoebWdeDiFlj6974zugQt6yZjsifv8WBXq0/copy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419" name="Google Shape;419;p49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We have 3 objectives today…</a:t>
            </a:r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4348076" y="4787665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</a:t>
            </a:fld>
            <a:endParaRPr sz="1300">
              <a:solidFill>
                <a:schemeClr val="dk2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grpSp>
        <p:nvGrpSpPr>
          <p:cNvPr id="88" name="Google Shape;88;p14"/>
          <p:cNvGrpSpPr/>
          <p:nvPr/>
        </p:nvGrpSpPr>
        <p:grpSpPr>
          <a:xfrm>
            <a:off x="3084768" y="1593047"/>
            <a:ext cx="2974381" cy="2974047"/>
            <a:chOff x="2902488" y="902232"/>
            <a:chExt cx="3339000" cy="3339000"/>
          </a:xfrm>
        </p:grpSpPr>
        <p:sp>
          <p:nvSpPr>
            <p:cNvPr id="89" name="Google Shape;89;p14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name="adj1" fmla="val 1811602"/>
                <a:gd name="adj2" fmla="val 16214886"/>
              </a:avLst>
            </a:prstGeom>
            <a:solidFill>
              <a:srgbClr val="979CB8">
                <a:alpha val="1529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91" name="Google Shape;91;p14"/>
          <p:cNvGrpSpPr/>
          <p:nvPr/>
        </p:nvGrpSpPr>
        <p:grpSpPr>
          <a:xfrm>
            <a:off x="3763156" y="2271360"/>
            <a:ext cx="1617604" cy="1617422"/>
            <a:chOff x="3664038" y="1663782"/>
            <a:chExt cx="1815900" cy="1815900"/>
          </a:xfrm>
        </p:grpSpPr>
        <p:sp>
          <p:nvSpPr>
            <p:cNvPr id="92" name="Google Shape;92;p14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93" name="Google Shape;93;p14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The Value of Assessment</a:t>
              </a:r>
              <a:endParaRPr sz="12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94" name="Google Shape;94;p14"/>
          <p:cNvGrpSpPr/>
          <p:nvPr/>
        </p:nvGrpSpPr>
        <p:grpSpPr>
          <a:xfrm>
            <a:off x="4099846" y="1186509"/>
            <a:ext cx="951914" cy="951802"/>
            <a:chOff x="2859873" y="853971"/>
            <a:chExt cx="1068605" cy="1068600"/>
          </a:xfrm>
        </p:grpSpPr>
        <p:sp>
          <p:nvSpPr>
            <p:cNvPr id="95" name="Google Shape;95;p14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96" name="Google Shape;96;p14"/>
            <p:cNvSpPr txBox="1"/>
            <p:nvPr/>
          </p:nvSpPr>
          <p:spPr>
            <a:xfrm>
              <a:off x="2859878" y="987789"/>
              <a:ext cx="1068600" cy="766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 b="0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Understand the cycle of assessment</a:t>
              </a:r>
              <a:endParaRPr sz="7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97" name="Google Shape;97;p14"/>
          <p:cNvGrpSpPr/>
          <p:nvPr/>
        </p:nvGrpSpPr>
        <p:grpSpPr>
          <a:xfrm>
            <a:off x="2807025" y="3360674"/>
            <a:ext cx="951920" cy="951802"/>
            <a:chOff x="2859861" y="853971"/>
            <a:chExt cx="1068612" cy="1068600"/>
          </a:xfrm>
        </p:grpSpPr>
        <p:sp>
          <p:nvSpPr>
            <p:cNvPr id="98" name="Google Shape;98;p14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99" name="Google Shape;99;p14"/>
            <p:cNvSpPr txBox="1"/>
            <p:nvPr/>
          </p:nvSpPr>
          <p:spPr>
            <a:xfrm>
              <a:off x="2859861" y="1022183"/>
              <a:ext cx="1068600" cy="766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 b="0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Discuss different methods of assessment</a:t>
              </a:r>
              <a:endParaRPr sz="7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100" name="Google Shape;100;p14"/>
          <p:cNvGrpSpPr/>
          <p:nvPr/>
        </p:nvGrpSpPr>
        <p:grpSpPr>
          <a:xfrm>
            <a:off x="5380840" y="3353749"/>
            <a:ext cx="951918" cy="951802"/>
            <a:chOff x="5214448" y="3234278"/>
            <a:chExt cx="1068611" cy="1068600"/>
          </a:xfrm>
        </p:grpSpPr>
        <p:sp>
          <p:nvSpPr>
            <p:cNvPr id="101" name="Google Shape;101;p14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02" name="Google Shape;102;p14"/>
            <p:cNvSpPr txBox="1"/>
            <p:nvPr/>
          </p:nvSpPr>
          <p:spPr>
            <a:xfrm>
              <a:off x="5214459" y="3368219"/>
              <a:ext cx="1068600" cy="766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Describe assessment fits in program planning</a:t>
              </a:r>
              <a:endParaRPr sz="7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0"/>
          <p:cNvSpPr/>
          <p:nvPr/>
        </p:nvSpPr>
        <p:spPr>
          <a:xfrm>
            <a:off x="6240875" y="2419425"/>
            <a:ext cx="2196600" cy="2209200"/>
          </a:xfrm>
          <a:prstGeom prst="wedgeEllipseCallout">
            <a:avLst>
              <a:gd name="adj1" fmla="val -44197"/>
              <a:gd name="adj2" fmla="val -43407"/>
            </a:avLst>
          </a:prstGeom>
          <a:solidFill>
            <a:srgbClr val="FFFFFF">
              <a:alpha val="79230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1ABC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Remember to</a:t>
            </a:r>
            <a:endParaRPr sz="1800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give students agency of their scores and plans.</a:t>
            </a:r>
            <a:endParaRPr sz="1800"/>
          </a:p>
        </p:txBody>
      </p:sp>
      <p:sp>
        <p:nvSpPr>
          <p:cNvPr id="425" name="Google Shape;425;p50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1"/>
          <p:cNvSpPr txBox="1">
            <a:spLocks noGrp="1"/>
          </p:cNvSpPr>
          <p:nvPr>
            <p:ph type="body" idx="4294967295"/>
          </p:nvPr>
        </p:nvSpPr>
        <p:spPr>
          <a:xfrm>
            <a:off x="1345650" y="1009238"/>
            <a:ext cx="3213600" cy="334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Other Digital Tracking Formats</a:t>
            </a:r>
            <a:endParaRPr sz="3000" b="1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If you have access to Welnet, you have access to digital tracking and assessment tools that will move with your student through each grade level.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31" name="Google Shape;431;p51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grpSp>
        <p:nvGrpSpPr>
          <p:cNvPr id="432" name="Google Shape;432;p51"/>
          <p:cNvGrpSpPr/>
          <p:nvPr/>
        </p:nvGrpSpPr>
        <p:grpSpPr>
          <a:xfrm>
            <a:off x="5494588" y="740752"/>
            <a:ext cx="2380270" cy="3672888"/>
            <a:chOff x="2112475" y="238125"/>
            <a:chExt cx="3395050" cy="5238750"/>
          </a:xfrm>
        </p:grpSpPr>
        <p:sp>
          <p:nvSpPr>
            <p:cNvPr id="433" name="Google Shape;433;p51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1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1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1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979CB8">
                <a:alpha val="1538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7" name="Google Shape;43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6200" y="1549700"/>
            <a:ext cx="2174576" cy="14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2"/>
          <p:cNvSpPr txBox="1">
            <a:spLocks noGrp="1"/>
          </p:cNvSpPr>
          <p:nvPr>
            <p:ph type="title"/>
          </p:nvPr>
        </p:nvSpPr>
        <p:spPr>
          <a:xfrm>
            <a:off x="811025" y="517325"/>
            <a:ext cx="75738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200" b="1">
                <a:solidFill>
                  <a:srgbClr val="505670"/>
                </a:solidFill>
              </a:rPr>
              <a:t>To grade or not to grade</a:t>
            </a:r>
            <a:endParaRPr sz="2200" b="1">
              <a:solidFill>
                <a:srgbClr val="505670"/>
              </a:solidFill>
            </a:endParaRPr>
          </a:p>
        </p:txBody>
      </p:sp>
      <p:sp>
        <p:nvSpPr>
          <p:cNvPr id="443" name="Google Shape;443;p52"/>
          <p:cNvSpPr txBox="1">
            <a:spLocks noGrp="1"/>
          </p:cNvSpPr>
          <p:nvPr>
            <p:ph type="body" idx="1"/>
          </p:nvPr>
        </p:nvSpPr>
        <p:spPr>
          <a:xfrm>
            <a:off x="871550" y="1200125"/>
            <a:ext cx="3421800" cy="3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sz="1800" b="1"/>
              <a:t>Yes</a:t>
            </a:r>
            <a:endParaRPr sz="1800" b="1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▧"/>
            </a:pPr>
            <a:r>
              <a:rPr lang="en" sz="1800"/>
              <a:t>Ability to correctly perform the skills needed to test.^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▧"/>
            </a:pPr>
            <a:r>
              <a:rPr lang="en" sz="1800"/>
              <a:t>Ability to correctly record scores including correct unit of measure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▧"/>
            </a:pPr>
            <a:r>
              <a:rPr lang="en" sz="1800"/>
              <a:t>Ability to identify needed improvements including component of fitness</a:t>
            </a:r>
            <a:endParaRPr sz="1800"/>
          </a:p>
        </p:txBody>
      </p:sp>
      <p:sp>
        <p:nvSpPr>
          <p:cNvPr id="444" name="Google Shape;444;p52"/>
          <p:cNvSpPr txBox="1">
            <a:spLocks noGrp="1"/>
          </p:cNvSpPr>
          <p:nvPr>
            <p:ph type="body" idx="3"/>
          </p:nvPr>
        </p:nvSpPr>
        <p:spPr>
          <a:xfrm>
            <a:off x="4896775" y="1300175"/>
            <a:ext cx="3347100" cy="3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sz="1800" b="1"/>
              <a:t>No</a:t>
            </a:r>
            <a:endParaRPr sz="1800" b="1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▧"/>
            </a:pPr>
            <a:r>
              <a:rPr lang="en" sz="1800"/>
              <a:t>Scoring in the healthy fitness zone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Maybe</a:t>
            </a:r>
            <a:endParaRPr sz="1800" b="1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▧"/>
            </a:pPr>
            <a:r>
              <a:rPr lang="en" sz="1800"/>
              <a:t>Improved score*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sz="800"/>
              <a:t>^ Must be adjusted for students with physical disabilities.</a:t>
            </a: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* Dependent on ability to track physical activity.</a:t>
            </a:r>
            <a:endParaRPr sz="800"/>
          </a:p>
        </p:txBody>
      </p:sp>
      <p:sp>
        <p:nvSpPr>
          <p:cNvPr id="445" name="Google Shape;445;p52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3"/>
          <p:cNvSpPr/>
          <p:nvPr/>
        </p:nvSpPr>
        <p:spPr>
          <a:xfrm>
            <a:off x="6240875" y="2419425"/>
            <a:ext cx="2196600" cy="2209200"/>
          </a:xfrm>
          <a:prstGeom prst="wedgeEllipseCallout">
            <a:avLst>
              <a:gd name="adj1" fmla="val -44197"/>
              <a:gd name="adj2" fmla="val -43407"/>
            </a:avLst>
          </a:prstGeom>
          <a:solidFill>
            <a:srgbClr val="FFFFFF">
              <a:alpha val="79215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1ABC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Remember to</a:t>
            </a:r>
            <a:endParaRPr sz="1800" b="0" i="0" u="none" strike="noStrike" cap="none"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Consider all students needs when creating assessments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3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4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Now let us try this again:</a:t>
            </a:r>
            <a:endParaRPr/>
          </a:p>
        </p:txBody>
      </p:sp>
      <p:sp>
        <p:nvSpPr>
          <p:cNvPr id="457" name="Google Shape;457;p54"/>
          <p:cNvSpPr txBox="1">
            <a:spLocks noGrp="1"/>
          </p:cNvSpPr>
          <p:nvPr>
            <p:ph type="body" idx="1"/>
          </p:nvPr>
        </p:nvSpPr>
        <p:spPr>
          <a:xfrm>
            <a:off x="589800" y="1200125"/>
            <a:ext cx="7996500" cy="3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True or False:  An assessment includes a test, measurement and evaluation.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Which word means the process of collecting data on the property or attribute of interest?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Test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Measurement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Evaluation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Which stages of program development might you use assessment?</a:t>
            </a:r>
            <a:endParaRPr/>
          </a:p>
        </p:txBody>
      </p:sp>
      <p:sp>
        <p:nvSpPr>
          <p:cNvPr id="458" name="Google Shape;458;p54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5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Check your answers.</a:t>
            </a:r>
            <a:endParaRPr/>
          </a:p>
        </p:txBody>
      </p:sp>
      <p:sp>
        <p:nvSpPr>
          <p:cNvPr id="464" name="Google Shape;464;p55"/>
          <p:cNvSpPr txBox="1">
            <a:spLocks noGrp="1"/>
          </p:cNvSpPr>
          <p:nvPr>
            <p:ph type="body" idx="1"/>
          </p:nvPr>
        </p:nvSpPr>
        <p:spPr>
          <a:xfrm>
            <a:off x="589800" y="1200125"/>
            <a:ext cx="7996500" cy="3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▧"/>
            </a:pPr>
            <a:r>
              <a:rPr lang="en">
                <a:highlight>
                  <a:schemeClr val="accent5"/>
                </a:highlight>
              </a:rPr>
              <a:t>True</a:t>
            </a:r>
            <a:r>
              <a:rPr lang="en"/>
              <a:t> or False:  An assessment includes a test, measurement and evaluation.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Which word means the process of collecting data on the property or attribute of interest?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Test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>
                <a:highlight>
                  <a:schemeClr val="accent5"/>
                </a:highlight>
              </a:rPr>
              <a:t>Measurement</a:t>
            </a:r>
            <a:endParaRPr>
              <a:highlight>
                <a:schemeClr val="accent5"/>
              </a:highlight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Evaluation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▧"/>
            </a:pPr>
            <a:r>
              <a:rPr lang="en"/>
              <a:t>Which stages of program development might you use assessment? </a:t>
            </a:r>
            <a:r>
              <a:rPr lang="en">
                <a:highlight>
                  <a:schemeClr val="accent5"/>
                </a:highlight>
              </a:rPr>
              <a:t>3, 4 and 5</a:t>
            </a:r>
            <a:endParaRPr>
              <a:highlight>
                <a:schemeClr val="accent5"/>
              </a:highlight>
            </a:endParaRPr>
          </a:p>
        </p:txBody>
      </p:sp>
      <p:sp>
        <p:nvSpPr>
          <p:cNvPr id="465" name="Google Shape;465;p55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6"/>
          <p:cNvSpPr txBox="1">
            <a:spLocks noGrp="1"/>
          </p:cNvSpPr>
          <p:nvPr>
            <p:ph type="ctrTitle" idx="4294967295"/>
          </p:nvPr>
        </p:nvSpPr>
        <p:spPr>
          <a:xfrm>
            <a:off x="1669950" y="1380525"/>
            <a:ext cx="58041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</a:pPr>
            <a:r>
              <a:rPr lang="en" sz="4800" b="0" i="0" u="none" strike="noStrike" cap="none">
                <a:solidFill>
                  <a:srgbClr val="FFB00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Thanks!</a:t>
            </a:r>
            <a:endParaRPr sz="4800" b="0" i="0" u="none" strike="noStrike" cap="none">
              <a:solidFill>
                <a:srgbClr val="FFB00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71" name="Google Shape;471;p56"/>
          <p:cNvSpPr txBox="1">
            <a:spLocks noGrp="1"/>
          </p:cNvSpPr>
          <p:nvPr>
            <p:ph type="subTitle" idx="4294967295"/>
          </p:nvPr>
        </p:nvSpPr>
        <p:spPr>
          <a:xfrm>
            <a:off x="1177800" y="2059041"/>
            <a:ext cx="6788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None/>
            </a:pPr>
            <a:r>
              <a:rPr lang="en" sz="36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Any questions?</a:t>
            </a:r>
            <a:endParaRPr sz="3600" b="1" i="0" u="none" strike="noStrike" cap="non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72" name="Google Shape;472;p56"/>
          <p:cNvSpPr txBox="1">
            <a:spLocks noGrp="1"/>
          </p:cNvSpPr>
          <p:nvPr>
            <p:ph type="body" idx="4294967295"/>
          </p:nvPr>
        </p:nvSpPr>
        <p:spPr>
          <a:xfrm>
            <a:off x="1177800" y="3556388"/>
            <a:ext cx="67884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>
                <a:solidFill>
                  <a:srgbClr val="FFFFFF"/>
                </a:solidFill>
              </a:rPr>
              <a:t>You can find me at @leidunn_vb &amp; lcdunn@vbschools.com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73" name="Google Shape;473;p56"/>
          <p:cNvSpPr/>
          <p:nvPr/>
        </p:nvSpPr>
        <p:spPr>
          <a:xfrm>
            <a:off x="2076850" y="1842169"/>
            <a:ext cx="4748538" cy="1422375"/>
          </a:xfrm>
          <a:custGeom>
            <a:avLst/>
            <a:gdLst/>
            <a:ahLst/>
            <a:cxnLst/>
            <a:rect l="l" t="t" r="r" b="b"/>
            <a:pathLst>
              <a:path w="163180" h="66288" extrusionOk="0">
                <a:moveTo>
                  <a:pt x="90243" y="4462"/>
                </a:moveTo>
                <a:cubicBezTo>
                  <a:pt x="83154" y="411"/>
                  <a:pt x="74074" y="1064"/>
                  <a:pt x="65923" y="1544"/>
                </a:cubicBezTo>
                <a:cubicBezTo>
                  <a:pt x="51317" y="2404"/>
                  <a:pt x="36069" y="4456"/>
                  <a:pt x="23122" y="11271"/>
                </a:cubicBezTo>
                <a:cubicBezTo>
                  <a:pt x="13017" y="16590"/>
                  <a:pt x="6735" y="34520"/>
                  <a:pt x="13070" y="44021"/>
                </a:cubicBezTo>
                <a:cubicBezTo>
                  <a:pt x="21835" y="57167"/>
                  <a:pt x="41795" y="58764"/>
                  <a:pt x="57493" y="60558"/>
                </a:cubicBezTo>
                <a:cubicBezTo>
                  <a:pt x="73279" y="62362"/>
                  <a:pt x="89298" y="61844"/>
                  <a:pt x="105158" y="60882"/>
                </a:cubicBezTo>
                <a:cubicBezTo>
                  <a:pt x="125660" y="59638"/>
                  <a:pt x="157482" y="50276"/>
                  <a:pt x="158336" y="29754"/>
                </a:cubicBezTo>
                <a:cubicBezTo>
                  <a:pt x="158620" y="22933"/>
                  <a:pt x="156399" y="13869"/>
                  <a:pt x="150230" y="10947"/>
                </a:cubicBezTo>
                <a:cubicBezTo>
                  <a:pt x="140017" y="6109"/>
                  <a:pt x="128254" y="5623"/>
                  <a:pt x="117156" y="3489"/>
                </a:cubicBezTo>
                <a:cubicBezTo>
                  <a:pt x="107059" y="1548"/>
                  <a:pt x="96605" y="2637"/>
                  <a:pt x="86352" y="1868"/>
                </a:cubicBezTo>
                <a:cubicBezTo>
                  <a:pt x="69538" y="607"/>
                  <a:pt x="52189" y="-1640"/>
                  <a:pt x="35768" y="2192"/>
                </a:cubicBezTo>
                <a:cubicBezTo>
                  <a:pt x="28377" y="3917"/>
                  <a:pt x="20507" y="5025"/>
                  <a:pt x="14043" y="9002"/>
                </a:cubicBezTo>
                <a:cubicBezTo>
                  <a:pt x="5849" y="14043"/>
                  <a:pt x="-2455" y="25547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4"/>
                  <a:pt x="130198" y="71092"/>
                  <a:pt x="152500" y="50182"/>
                </a:cubicBezTo>
                <a:cubicBezTo>
                  <a:pt x="161822" y="41442"/>
                  <a:pt x="168060" y="20139"/>
                  <a:pt x="158012" y="12244"/>
                </a:cubicBezTo>
                <a:cubicBezTo>
                  <a:pt x="155373" y="10171"/>
                  <a:pt x="151540" y="10464"/>
                  <a:pt x="148284" y="9650"/>
                </a:cubicBezTo>
                <a:cubicBezTo>
                  <a:pt x="134411" y="6182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4" name="Google Shape;474;p56"/>
          <p:cNvCxnSpPr/>
          <p:nvPr/>
        </p:nvCxnSpPr>
        <p:spPr>
          <a:xfrm flipH="1">
            <a:off x="6023075" y="1690181"/>
            <a:ext cx="810600" cy="528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475" name="Google Shape;475;p56"/>
          <p:cNvCxnSpPr/>
          <p:nvPr/>
        </p:nvCxnSpPr>
        <p:spPr>
          <a:xfrm>
            <a:off x="3380350" y="1726669"/>
            <a:ext cx="219000" cy="419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476" name="Google Shape;476;p56"/>
          <p:cNvCxnSpPr/>
          <p:nvPr/>
        </p:nvCxnSpPr>
        <p:spPr>
          <a:xfrm rot="10800000" flipH="1">
            <a:off x="2350850" y="2894063"/>
            <a:ext cx="826800" cy="4863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477" name="Google Shape;477;p56"/>
          <p:cNvCxnSpPr/>
          <p:nvPr/>
        </p:nvCxnSpPr>
        <p:spPr>
          <a:xfrm rot="10800000">
            <a:off x="5406800" y="2887725"/>
            <a:ext cx="178500" cy="535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478" name="Google Shape;478;p56"/>
          <p:cNvCxnSpPr/>
          <p:nvPr/>
        </p:nvCxnSpPr>
        <p:spPr>
          <a:xfrm rot="10800000">
            <a:off x="5707050" y="2845219"/>
            <a:ext cx="186300" cy="127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479" name="Google Shape;479;p56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7"/>
          <p:cNvSpPr txBox="1">
            <a:spLocks noGrp="1"/>
          </p:cNvSpPr>
          <p:nvPr>
            <p:ph type="ctrTitle" idx="4294967295"/>
          </p:nvPr>
        </p:nvSpPr>
        <p:spPr>
          <a:xfrm>
            <a:off x="1669950" y="1380525"/>
            <a:ext cx="58041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</a:pPr>
            <a:r>
              <a:rPr lang="en" sz="4800" b="0" i="0" u="none" strike="noStrike" cap="none">
                <a:solidFill>
                  <a:srgbClr val="FFB00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Sources</a:t>
            </a:r>
            <a:endParaRPr sz="4800" b="0" i="0" u="none" strike="noStrike" cap="none">
              <a:solidFill>
                <a:srgbClr val="FFB00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85" name="Google Shape;485;p57"/>
          <p:cNvSpPr txBox="1">
            <a:spLocks noGrp="1"/>
          </p:cNvSpPr>
          <p:nvPr>
            <p:ph type="body" idx="4294967295"/>
          </p:nvPr>
        </p:nvSpPr>
        <p:spPr>
          <a:xfrm>
            <a:off x="699525" y="2121700"/>
            <a:ext cx="7735800" cy="24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>
                <a:solidFill>
                  <a:srgbClr val="FFFFFF"/>
                </a:solidFill>
              </a:rPr>
              <a:t>Chappuis, S., &amp; Stiggins, R. (2002, September 1). Classroom assessment for learning. ASCD. https://www.ascd.org/el/articles/classroom-assessment-for-learning 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800">
                <a:solidFill>
                  <a:srgbClr val="FFFFFF"/>
                </a:solidFill>
              </a:rPr>
              <a:t>Lacy, A.C. &amp; Williams S.M. (2018). </a:t>
            </a:r>
            <a:r>
              <a:rPr lang="en" sz="1800" i="1">
                <a:solidFill>
                  <a:srgbClr val="FFFFFF"/>
                </a:solidFill>
              </a:rPr>
              <a:t>Measurement and evaluation in physical education and exercise science</a:t>
            </a:r>
            <a:r>
              <a:rPr lang="en" sz="1800">
                <a:solidFill>
                  <a:srgbClr val="FFFFFF"/>
                </a:solidFill>
              </a:rPr>
              <a:t> (8th Ed.).  Routledge. ISBN 9781138232341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86" name="Google Shape;486;p57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What does the word TEST mean to you?</a:t>
            </a: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4731425" y="1629375"/>
            <a:ext cx="3303600" cy="22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3400"/>
              <a:t>Let us list some descriptive words.</a:t>
            </a:r>
            <a:endParaRPr sz="3400"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 t="20483" b="20484"/>
          <a:stretch/>
        </p:blipFill>
        <p:spPr>
          <a:xfrm>
            <a:off x="1101873" y="1629375"/>
            <a:ext cx="3032100" cy="2386500"/>
          </a:xfrm>
          <a:prstGeom prst="rect">
            <a:avLst/>
          </a:prstGeom>
          <a:noFill/>
          <a:ln w="9525" cap="flat" cmpd="sng">
            <a:solidFill>
              <a:srgbClr val="505670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ctrTitle" idx="4294967295"/>
          </p:nvPr>
        </p:nvSpPr>
        <p:spPr>
          <a:xfrm>
            <a:off x="685800" y="22691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</a:pPr>
            <a:r>
              <a:rPr lang="en" sz="6000" b="1" i="0" u="none" strike="noStrike" cap="none">
                <a:solidFill>
                  <a:schemeClr val="accent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BIG IDEA</a:t>
            </a:r>
            <a:endParaRPr sz="6000" b="1" i="0" u="none" strike="noStrike" cap="none">
              <a:solidFill>
                <a:schemeClr val="accent5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16" name="Google Shape;116;p16"/>
          <p:cNvSpPr txBox="1">
            <a:spLocks noGrp="1"/>
          </p:cNvSpPr>
          <p:nvPr>
            <p:ph type="subTitle" idx="4294967295"/>
          </p:nvPr>
        </p:nvSpPr>
        <p:spPr>
          <a:xfrm>
            <a:off x="1414500" y="3411563"/>
            <a:ext cx="63150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An assessment (</a:t>
            </a:r>
            <a:r>
              <a:rPr lang="en" sz="2400" b="0" i="1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isuzumabumenyi</a:t>
            </a:r>
            <a:r>
              <a:rPr lang="en"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 is made up of three parts - test, measure and evaluate.</a:t>
            </a:r>
            <a:endParaRPr sz="24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3991875" y="966275"/>
            <a:ext cx="1306200" cy="1276800"/>
          </a:xfrm>
          <a:prstGeom prst="wedgeEllipseCallout">
            <a:avLst>
              <a:gd name="adj1" fmla="val 463"/>
              <a:gd name="adj2" fmla="val 63799"/>
            </a:avLst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4303100" y="1423625"/>
            <a:ext cx="683741" cy="475064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>
            <a:off x="3376228" y="1615075"/>
            <a:ext cx="2358600" cy="2370600"/>
          </a:xfrm>
          <a:prstGeom prst="ellipse">
            <a:avLst/>
          </a:prstGeom>
          <a:solidFill>
            <a:srgbClr val="AACF20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analyzing the data or information,</a:t>
            </a:r>
            <a:endParaRPr sz="2000" b="0" i="0" u="none" strike="noStrike" cap="non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1027950" y="117649"/>
            <a:ext cx="7088100" cy="108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1"/>
              <a:t>ASSESSMENT is</a:t>
            </a:r>
            <a:br>
              <a:rPr lang="en" b="1"/>
            </a:br>
            <a:r>
              <a:rPr lang="en" b="1"/>
              <a:t>Isuzumabumenyi</a:t>
            </a:r>
            <a:endParaRPr b="1"/>
          </a:p>
        </p:txBody>
      </p:sp>
      <p:sp>
        <p:nvSpPr>
          <p:cNvPr id="126" name="Google Shape;126;p17"/>
          <p:cNvSpPr/>
          <p:nvPr/>
        </p:nvSpPr>
        <p:spPr>
          <a:xfrm>
            <a:off x="1248652" y="1615075"/>
            <a:ext cx="2358600" cy="2370600"/>
          </a:xfrm>
          <a:prstGeom prst="ellipse">
            <a:avLst/>
          </a:prstGeom>
          <a:noFill/>
          <a:ln w="9525" cap="flat" cmpd="sng">
            <a:solidFill>
              <a:srgbClr val="01ABC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1ABCF"/>
                </a:solidFill>
                <a:latin typeface="Varela Round"/>
                <a:ea typeface="Varela Round"/>
                <a:cs typeface="Varela Round"/>
                <a:sym typeface="Varela Round"/>
              </a:rPr>
              <a:t>The process of gathering information,</a:t>
            </a:r>
            <a:endParaRPr sz="2000" b="0" i="0" u="none" strike="noStrike" cap="none">
              <a:solidFill>
                <a:srgbClr val="01ABC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5536789" y="1615075"/>
            <a:ext cx="2358600" cy="2370600"/>
          </a:xfrm>
          <a:prstGeom prst="ellipse">
            <a:avLst/>
          </a:prstGeom>
          <a:noFill/>
          <a:ln w="9525" cap="flat" cmpd="sng">
            <a:solidFill>
              <a:srgbClr val="F9AC0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9AC08"/>
                </a:solidFill>
                <a:latin typeface="Varela Round"/>
                <a:ea typeface="Varela Round"/>
                <a:cs typeface="Varela Round"/>
                <a:sym typeface="Varela Round"/>
              </a:rPr>
              <a:t>and then making an evaluation based on these results.</a:t>
            </a:r>
            <a:endParaRPr sz="2000" b="0" i="0" u="none" strike="noStrike" cap="none">
              <a:solidFill>
                <a:srgbClr val="F9AC0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>
            <a:off x="3376228" y="1615075"/>
            <a:ext cx="2358600" cy="2370600"/>
          </a:xfrm>
          <a:prstGeom prst="ellipse">
            <a:avLst/>
          </a:prstGeom>
          <a:solidFill>
            <a:srgbClr val="AACF20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MEASURE</a:t>
            </a:r>
            <a:endParaRPr sz="2000" b="0" i="0" u="none" strike="noStrike" cap="non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119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1"/>
              <a:t>ASSESSMENT is</a:t>
            </a:r>
            <a:br>
              <a:rPr lang="en" b="1"/>
            </a:br>
            <a:r>
              <a:rPr lang="en" b="1"/>
              <a:t>Isuzumabumenyi</a:t>
            </a:r>
            <a:endParaRPr b="1"/>
          </a:p>
        </p:txBody>
      </p:sp>
      <p:sp>
        <p:nvSpPr>
          <p:cNvPr id="135" name="Google Shape;135;p18"/>
          <p:cNvSpPr/>
          <p:nvPr/>
        </p:nvSpPr>
        <p:spPr>
          <a:xfrm>
            <a:off x="1248652" y="1615075"/>
            <a:ext cx="2358600" cy="2370600"/>
          </a:xfrm>
          <a:prstGeom prst="ellipse">
            <a:avLst/>
          </a:prstGeom>
          <a:noFill/>
          <a:ln w="9525" cap="flat" cmpd="sng">
            <a:solidFill>
              <a:srgbClr val="01ABC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1ABCF"/>
                </a:solidFill>
                <a:latin typeface="Varela Round"/>
                <a:ea typeface="Varela Round"/>
                <a:cs typeface="Varela Round"/>
                <a:sym typeface="Varela Round"/>
              </a:rPr>
              <a:t>TEST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1" u="none" strike="noStrike" cap="none">
                <a:solidFill>
                  <a:srgbClr val="01ABCF"/>
                </a:solidFill>
                <a:latin typeface="Varela Round"/>
                <a:ea typeface="Varela Round"/>
                <a:cs typeface="Varela Round"/>
                <a:sym typeface="Varela Round"/>
              </a:rPr>
              <a:t>ibazwa</a:t>
            </a:r>
            <a:endParaRPr sz="2000" b="0" i="1" u="none" strike="noStrike" cap="none">
              <a:solidFill>
                <a:srgbClr val="01ABC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5536789" y="1615075"/>
            <a:ext cx="2358600" cy="2370600"/>
          </a:xfrm>
          <a:prstGeom prst="ellipse">
            <a:avLst/>
          </a:prstGeom>
          <a:noFill/>
          <a:ln w="9525" cap="flat" cmpd="sng">
            <a:solidFill>
              <a:srgbClr val="F9AC0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F9AC08"/>
                </a:solidFill>
                <a:latin typeface="Varela Round"/>
                <a:ea typeface="Varela Round"/>
                <a:cs typeface="Varela Round"/>
                <a:sym typeface="Varela Round"/>
              </a:rPr>
              <a:t>EVALUATE</a:t>
            </a:r>
            <a:endParaRPr sz="2000" b="0" i="0" u="none" strike="noStrike" cap="none">
              <a:solidFill>
                <a:srgbClr val="F9AC0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811025" y="517325"/>
            <a:ext cx="75738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000">
                <a:solidFill>
                  <a:srgbClr val="505670"/>
                </a:solidFill>
              </a:rPr>
              <a:t>Definitions</a:t>
            </a:r>
            <a:endParaRPr sz="2000">
              <a:solidFill>
                <a:srgbClr val="505670"/>
              </a:solidFill>
            </a:endParaRPr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1014825" y="1427100"/>
            <a:ext cx="2297400" cy="30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b="1"/>
              <a:t>TEST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b="1" i="1"/>
              <a:t>Ibazwa</a:t>
            </a:r>
            <a:endParaRPr b="1" i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/>
              <a:t>A type of instrument or procedure that measures the attributes or properties of an individual.</a:t>
            </a:r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2"/>
          </p:nvPr>
        </p:nvSpPr>
        <p:spPr>
          <a:xfrm>
            <a:off x="3429925" y="1427100"/>
            <a:ext cx="2297400" cy="30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b="1"/>
              <a:t>MEASURE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/>
              <a:t>Process of collecting data on the property or attribute of interest.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3"/>
          </p:nvPr>
        </p:nvSpPr>
        <p:spPr>
          <a:xfrm>
            <a:off x="5845025" y="1427100"/>
            <a:ext cx="2297400" cy="30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 b="1"/>
              <a:t>EVALUATE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"/>
              <a:t>Process of interpreting the collected measurement and determining some worth or value.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inculo template">
  <a:themeElements>
    <a:clrScheme name="Custom 347">
      <a:dk1>
        <a:srgbClr val="505670"/>
      </a:dk1>
      <a:lt1>
        <a:srgbClr val="FFFFFF"/>
      </a:lt1>
      <a:dk2>
        <a:srgbClr val="979CB8"/>
      </a:dk2>
      <a:lt2>
        <a:srgbClr val="EFF0F4"/>
      </a:lt2>
      <a:accent1>
        <a:srgbClr val="F9AC08"/>
      </a:accent1>
      <a:accent2>
        <a:srgbClr val="C48706"/>
      </a:accent2>
      <a:accent3>
        <a:srgbClr val="01ABCF"/>
      </a:accent3>
      <a:accent4>
        <a:srgbClr val="00839F"/>
      </a:accent4>
      <a:accent5>
        <a:srgbClr val="AACF20"/>
      </a:accent5>
      <a:accent6>
        <a:srgbClr val="EA3A68"/>
      </a:accent6>
      <a:hlink>
        <a:srgbClr val="50567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1575</Words>
  <Application>Microsoft Office PowerPoint</Application>
  <PresentationFormat>On-screen Show (16:9)</PresentationFormat>
  <Paragraphs>252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Calibri</vt:lpstr>
      <vt:lpstr>Varela Round</vt:lpstr>
      <vt:lpstr>Arial</vt:lpstr>
      <vt:lpstr>Shadows Into Light</vt:lpstr>
      <vt:lpstr>Trinculo template</vt:lpstr>
      <vt:lpstr>Please answer these 3 questions on a piece of paper; no discussion with your neighbor </vt:lpstr>
      <vt:lpstr>The Value of Assessment</vt:lpstr>
      <vt:lpstr>Muraho!</vt:lpstr>
      <vt:lpstr>We have 3 objectives today…</vt:lpstr>
      <vt:lpstr>What does the word TEST mean to you?</vt:lpstr>
      <vt:lpstr>BIG IDEA</vt:lpstr>
      <vt:lpstr>ASSESSMENT is Isuzumabumenyi</vt:lpstr>
      <vt:lpstr>ASSESSMENT is Isuzumabumenyi</vt:lpstr>
      <vt:lpstr>Definitions</vt:lpstr>
      <vt:lpstr>PowerPoint Presentation</vt:lpstr>
      <vt:lpstr>Two Types of Measurement</vt:lpstr>
      <vt:lpstr>PowerPoint Presentation</vt:lpstr>
      <vt:lpstr>BIG IDEA</vt:lpstr>
      <vt:lpstr>Within the Assessment Cycle, there is more detail to help us understand what our students know and still need to learn.</vt:lpstr>
      <vt:lpstr>PowerPoint Presentation</vt:lpstr>
      <vt:lpstr>SUMMATIVE ASSESSMENTS</vt:lpstr>
      <vt:lpstr>BIG IDEA</vt:lpstr>
      <vt:lpstr>PowerPoint Presentation</vt:lpstr>
      <vt:lpstr>Program planning is made up of 5 stages</vt:lpstr>
      <vt:lpstr>Program planning is made up of 5 stages</vt:lpstr>
      <vt:lpstr>Program planning is made up of 5 stages</vt:lpstr>
      <vt:lpstr>Program planning is made up of 5 stages</vt:lpstr>
      <vt:lpstr>Let’s talk about the elephant in the room.</vt:lpstr>
      <vt:lpstr>PowerPoint Presentation</vt:lpstr>
      <vt:lpstr>Consider your motives</vt:lpstr>
      <vt:lpstr>Description and Function</vt:lpstr>
      <vt:lpstr>BIG CONCEPT</vt:lpstr>
      <vt:lpstr>Virginia Health AND PE SOL’s Relating to SMART Goals and FItness Testing </vt:lpstr>
      <vt:lpstr>These two cycles work in harmony throughout a health and PE course</vt:lpstr>
      <vt:lpstr>BIG CONCEPT</vt:lpstr>
      <vt:lpstr>Benefits of Offline Journals</vt:lpstr>
      <vt:lpstr>Most appropriate when</vt:lpstr>
      <vt:lpstr>PowerPoint Presentation</vt:lpstr>
      <vt:lpstr>PowerPoint Presentation</vt:lpstr>
      <vt:lpstr>Digital Goal Tracking</vt:lpstr>
      <vt:lpstr>BIG CONCEPT</vt:lpstr>
      <vt:lpstr>Most appropriate when</vt:lpstr>
      <vt:lpstr>Benefits of Digital Tracking</vt:lpstr>
      <vt:lpstr>PowerPoint Presentation</vt:lpstr>
      <vt:lpstr>PowerPoint Presentation</vt:lpstr>
      <vt:lpstr>PowerPoint Presentation</vt:lpstr>
      <vt:lpstr>To grade or not to grade</vt:lpstr>
      <vt:lpstr>PowerPoint Presentation</vt:lpstr>
      <vt:lpstr>Now let us try this again:</vt:lpstr>
      <vt:lpstr>Check your answers.</vt:lpstr>
      <vt:lpstr>Thanks!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answer these 3 questions on a piece of paper; no discussion with your neighbor </dc:title>
  <dc:creator>Berndsen, Rebecca - berndsrx</dc:creator>
  <cp:lastModifiedBy>Berndsen, Rebecca - berndsrx</cp:lastModifiedBy>
  <cp:revision>1</cp:revision>
  <dcterms:modified xsi:type="dcterms:W3CDTF">2024-03-06T19:24:06Z</dcterms:modified>
</cp:coreProperties>
</file>