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User" initials="MOU" lastIdx="1" clrIdx="0">
    <p:extLst>
      <p:ext uri="{19B8F6BF-5375-455C-9EA6-DF929625EA0E}">
        <p15:presenceInfo xmlns:p15="http://schemas.microsoft.com/office/powerpoint/2012/main" userId="Microsoft Office 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662" autoAdjust="0"/>
    <p:restoredTop sz="94660"/>
  </p:normalViewPr>
  <p:slideViewPr>
    <p:cSldViewPr snapToGrid="0">
      <p:cViewPr varScale="1">
        <p:scale>
          <a:sx n="70" d="100"/>
          <a:sy n="70" d="100"/>
        </p:scale>
        <p:origin x="18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7065BB97-90A1-4DEE-B473-C695EB643203}"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DDB0C6-1855-46D4-8048-FC0B5CD476F7}"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8022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65BB97-90A1-4DEE-B473-C695EB643203}"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DDB0C6-1855-46D4-8048-FC0B5CD476F7}" type="slidenum">
              <a:rPr lang="en-US" smtClean="0"/>
              <a:t>‹#›</a:t>
            </a:fld>
            <a:endParaRPr lang="en-US"/>
          </a:p>
        </p:txBody>
      </p:sp>
    </p:spTree>
    <p:extLst>
      <p:ext uri="{BB962C8B-B14F-4D97-AF65-F5344CB8AC3E}">
        <p14:creationId xmlns:p14="http://schemas.microsoft.com/office/powerpoint/2010/main" val="720620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65BB97-90A1-4DEE-B473-C695EB643203}"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DDB0C6-1855-46D4-8048-FC0B5CD476F7}"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3516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65BB97-90A1-4DEE-B473-C695EB643203}"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DDB0C6-1855-46D4-8048-FC0B5CD476F7}" type="slidenum">
              <a:rPr lang="en-US" smtClean="0"/>
              <a:t>‹#›</a:t>
            </a:fld>
            <a:endParaRPr lang="en-US"/>
          </a:p>
        </p:txBody>
      </p:sp>
    </p:spTree>
    <p:extLst>
      <p:ext uri="{BB962C8B-B14F-4D97-AF65-F5344CB8AC3E}">
        <p14:creationId xmlns:p14="http://schemas.microsoft.com/office/powerpoint/2010/main" val="4122622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065BB97-90A1-4DEE-B473-C695EB643203}"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DDB0C6-1855-46D4-8048-FC0B5CD476F7}"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4216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65BB97-90A1-4DEE-B473-C695EB643203}" type="datetimeFigureOut">
              <a:rPr lang="en-US" smtClean="0"/>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DDB0C6-1855-46D4-8048-FC0B5CD476F7}" type="slidenum">
              <a:rPr lang="en-US" smtClean="0"/>
              <a:t>‹#›</a:t>
            </a:fld>
            <a:endParaRPr lang="en-US"/>
          </a:p>
        </p:txBody>
      </p:sp>
    </p:spTree>
    <p:extLst>
      <p:ext uri="{BB962C8B-B14F-4D97-AF65-F5344CB8AC3E}">
        <p14:creationId xmlns:p14="http://schemas.microsoft.com/office/powerpoint/2010/main" val="1831662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065BB97-90A1-4DEE-B473-C695EB643203}" type="datetimeFigureOut">
              <a:rPr lang="en-US" smtClean="0"/>
              <a:t>11/9/2020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DDB0C6-1855-46D4-8048-FC0B5CD476F7}" type="slidenum">
              <a:rPr lang="en-US" smtClean="0"/>
              <a:t>‹#›</a:t>
            </a:fld>
            <a:endParaRPr lang="en-US"/>
          </a:p>
        </p:txBody>
      </p:sp>
    </p:spTree>
    <p:extLst>
      <p:ext uri="{BB962C8B-B14F-4D97-AF65-F5344CB8AC3E}">
        <p14:creationId xmlns:p14="http://schemas.microsoft.com/office/powerpoint/2010/main" val="2118979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65BB97-90A1-4DEE-B473-C695EB643203}" type="datetimeFigureOut">
              <a:rPr lang="en-US" smtClean="0"/>
              <a:t>11/9/2020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DDB0C6-1855-46D4-8048-FC0B5CD476F7}" type="slidenum">
              <a:rPr lang="en-US" smtClean="0"/>
              <a:t>‹#›</a:t>
            </a:fld>
            <a:endParaRPr lang="en-US"/>
          </a:p>
        </p:txBody>
      </p:sp>
    </p:spTree>
    <p:extLst>
      <p:ext uri="{BB962C8B-B14F-4D97-AF65-F5344CB8AC3E}">
        <p14:creationId xmlns:p14="http://schemas.microsoft.com/office/powerpoint/2010/main" val="128237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65BB97-90A1-4DEE-B473-C695EB643203}" type="datetimeFigureOut">
              <a:rPr lang="en-US" smtClean="0"/>
              <a:t>11/9/2020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DDB0C6-1855-46D4-8048-FC0B5CD476F7}" type="slidenum">
              <a:rPr lang="en-US" smtClean="0"/>
              <a:t>‹#›</a:t>
            </a:fld>
            <a:endParaRPr lang="en-US"/>
          </a:p>
        </p:txBody>
      </p:sp>
    </p:spTree>
    <p:extLst>
      <p:ext uri="{BB962C8B-B14F-4D97-AF65-F5344CB8AC3E}">
        <p14:creationId xmlns:p14="http://schemas.microsoft.com/office/powerpoint/2010/main" val="509410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065BB97-90A1-4DEE-B473-C695EB643203}" type="datetimeFigureOut">
              <a:rPr lang="en-US" smtClean="0"/>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DDB0C6-1855-46D4-8048-FC0B5CD476F7}" type="slidenum">
              <a:rPr lang="en-US" smtClean="0"/>
              <a:t>‹#›</a:t>
            </a:fld>
            <a:endParaRPr lang="en-US"/>
          </a:p>
        </p:txBody>
      </p:sp>
    </p:spTree>
    <p:extLst>
      <p:ext uri="{BB962C8B-B14F-4D97-AF65-F5344CB8AC3E}">
        <p14:creationId xmlns:p14="http://schemas.microsoft.com/office/powerpoint/2010/main" val="4045903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065BB97-90A1-4DEE-B473-C695EB643203}" type="datetimeFigureOut">
              <a:rPr lang="en-US" smtClean="0"/>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DDB0C6-1855-46D4-8048-FC0B5CD476F7}"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4181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4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065BB97-90A1-4DEE-B473-C695EB643203}" type="datetimeFigureOut">
              <a:rPr lang="en-US" smtClean="0"/>
              <a:t>11/9/2020</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1FDDB0C6-1855-46D4-8048-FC0B5CD476F7}"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19560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73207" y="290934"/>
            <a:ext cx="10972800" cy="5250057"/>
          </a:xfrm>
          <a:solidFill>
            <a:schemeClr val="bg1"/>
          </a:solidFill>
        </p:spPr>
        <p:txBody>
          <a:bodyPr>
            <a:noAutofit/>
          </a:bodyPr>
          <a:lstStyle/>
          <a:p>
            <a:pPr marL="173038" algn="l">
              <a:lnSpc>
                <a:spcPct val="100000"/>
              </a:lnSpc>
              <a:tabLst>
                <a:tab pos="10167938" algn="l"/>
                <a:tab pos="10287000" algn="l"/>
                <a:tab pos="10333038" algn="l"/>
                <a:tab pos="10912475" algn="l"/>
              </a:tabLst>
            </a:pPr>
            <a:r>
              <a:rPr lang="en-US" sz="2000" cap="none" spc="0" dirty="0" smtClean="0">
                <a:latin typeface="Arial" panose="020B0604020202020204" pitchFamily="34" charset="0"/>
                <a:cs typeface="Arial" panose="020B0604020202020204" pitchFamily="34" charset="0"/>
              </a:rPr>
              <a:t>We invite you to recognize the written histories of the Shenandoah Valley, the city of Harrisonburg, and our university’s namesake, James Madison, as fractured. </a:t>
            </a:r>
            <a:br>
              <a:rPr lang="en-US" sz="2000" cap="none" spc="0" dirty="0" smtClean="0">
                <a:latin typeface="Arial" panose="020B0604020202020204" pitchFamily="34" charset="0"/>
                <a:cs typeface="Arial" panose="020B0604020202020204" pitchFamily="34" charset="0"/>
              </a:rPr>
            </a:br>
            <a:r>
              <a:rPr lang="en-US" sz="2000" cap="none" spc="0" dirty="0" smtClean="0">
                <a:latin typeface="Arial" panose="020B0604020202020204" pitchFamily="34" charset="0"/>
                <a:cs typeface="Arial" panose="020B0604020202020204" pitchFamily="34" charset="0"/>
              </a:rPr>
              <a:t/>
            </a:r>
            <a:br>
              <a:rPr lang="en-US" sz="2000" cap="none" spc="0" dirty="0" smtClean="0">
                <a:latin typeface="Arial" panose="020B0604020202020204" pitchFamily="34" charset="0"/>
                <a:cs typeface="Arial" panose="020B0604020202020204" pitchFamily="34" charset="0"/>
              </a:rPr>
            </a:br>
            <a:r>
              <a:rPr lang="en-US" sz="2000" cap="none" spc="0" dirty="0" smtClean="0">
                <a:latin typeface="Arial" panose="020B0604020202020204" pitchFamily="34" charset="0"/>
                <a:cs typeface="Arial" panose="020B0604020202020204" pitchFamily="34" charset="0"/>
              </a:rPr>
              <a:t>Let us acknowledge then that we are currently on the land of the Indigenous Siouan, Algonquian, and </a:t>
            </a:r>
            <a:r>
              <a:rPr lang="en-US" sz="2000" cap="none" spc="0" dirty="0" smtClean="0">
                <a:latin typeface="Arial" panose="020B0604020202020204" pitchFamily="34" charset="0"/>
                <a:cs typeface="Arial" panose="020B0604020202020204" pitchFamily="34" charset="0"/>
              </a:rPr>
              <a:t>Haudenosaunee </a:t>
            </a:r>
            <a:r>
              <a:rPr lang="en-US" sz="2000" cap="none" spc="0" dirty="0" smtClean="0">
                <a:latin typeface="Arial" panose="020B0604020202020204" pitchFamily="34" charset="0"/>
                <a:cs typeface="Arial" panose="020B0604020202020204" pitchFamily="34" charset="0"/>
              </a:rPr>
              <a:t>communities who lived here for many generations and who continue to be systematically erased by policies and practices that remove their histories from this place. </a:t>
            </a:r>
            <a:br>
              <a:rPr lang="en-US" sz="2000" cap="none" spc="0" dirty="0" smtClean="0">
                <a:latin typeface="Arial" panose="020B0604020202020204" pitchFamily="34" charset="0"/>
                <a:cs typeface="Arial" panose="020B0604020202020204" pitchFamily="34" charset="0"/>
              </a:rPr>
            </a:br>
            <a:r>
              <a:rPr lang="en-US" sz="2000" cap="none" spc="0" dirty="0" smtClean="0">
                <a:latin typeface="Arial" panose="020B0604020202020204" pitchFamily="34" charset="0"/>
                <a:cs typeface="Arial" panose="020B0604020202020204" pitchFamily="34" charset="0"/>
              </a:rPr>
              <a:t/>
            </a:r>
            <a:br>
              <a:rPr lang="en-US" sz="2000" cap="none" spc="0" dirty="0" smtClean="0">
                <a:latin typeface="Arial" panose="020B0604020202020204" pitchFamily="34" charset="0"/>
                <a:cs typeface="Arial" panose="020B0604020202020204" pitchFamily="34" charset="0"/>
              </a:rPr>
            </a:br>
            <a:r>
              <a:rPr lang="en-US" sz="2000" cap="none" spc="0" dirty="0" smtClean="0">
                <a:latin typeface="Arial" panose="020B0604020202020204" pitchFamily="34" charset="0"/>
                <a:cs typeface="Arial" panose="020B0604020202020204" pitchFamily="34" charset="0"/>
              </a:rPr>
              <a:t>Let us honor the enslaved people who built the wealth and foundation of James Madison. </a:t>
            </a:r>
            <a:br>
              <a:rPr lang="en-US" sz="2000" cap="none" spc="0" dirty="0" smtClean="0">
                <a:latin typeface="Arial" panose="020B0604020202020204" pitchFamily="34" charset="0"/>
                <a:cs typeface="Arial" panose="020B0604020202020204" pitchFamily="34" charset="0"/>
              </a:rPr>
            </a:br>
            <a:r>
              <a:rPr lang="en-US" sz="2000" cap="none" spc="0" dirty="0" smtClean="0">
                <a:latin typeface="Arial" panose="020B0604020202020204" pitchFamily="34" charset="0"/>
                <a:cs typeface="Arial" panose="020B0604020202020204" pitchFamily="34" charset="0"/>
              </a:rPr>
              <a:t/>
            </a:r>
            <a:br>
              <a:rPr lang="en-US" sz="2000" cap="none" spc="0" dirty="0" smtClean="0">
                <a:latin typeface="Arial" panose="020B0604020202020204" pitchFamily="34" charset="0"/>
                <a:cs typeface="Arial" panose="020B0604020202020204" pitchFamily="34" charset="0"/>
              </a:rPr>
            </a:br>
            <a:r>
              <a:rPr lang="en-US" sz="2000" cap="none" spc="0" dirty="0" smtClean="0">
                <a:latin typeface="Arial" panose="020B0604020202020204" pitchFamily="34" charset="0"/>
                <a:cs typeface="Arial" panose="020B0604020202020204" pitchFamily="34" charset="0"/>
              </a:rPr>
              <a:t>Let us recognize the histories of Virginia and the United States as complicit with the racism of white supremacy. </a:t>
            </a:r>
            <a:br>
              <a:rPr lang="en-US" sz="2000" cap="none" spc="0" dirty="0" smtClean="0">
                <a:latin typeface="Arial" panose="020B0604020202020204" pitchFamily="34" charset="0"/>
                <a:cs typeface="Arial" panose="020B0604020202020204" pitchFamily="34" charset="0"/>
              </a:rPr>
            </a:br>
            <a:r>
              <a:rPr lang="en-US" sz="2000" cap="none" spc="0" dirty="0" smtClean="0">
                <a:latin typeface="Arial" panose="020B0604020202020204" pitchFamily="34" charset="0"/>
                <a:cs typeface="Arial" panose="020B0604020202020204" pitchFamily="34" charset="0"/>
              </a:rPr>
              <a:t/>
            </a:r>
            <a:br>
              <a:rPr lang="en-US" sz="2000" cap="none" spc="0" dirty="0" smtClean="0">
                <a:latin typeface="Arial" panose="020B0604020202020204" pitchFamily="34" charset="0"/>
                <a:cs typeface="Arial" panose="020B0604020202020204" pitchFamily="34" charset="0"/>
              </a:rPr>
            </a:br>
            <a:r>
              <a:rPr lang="en-US" sz="2000" cap="none" spc="0" dirty="0" smtClean="0">
                <a:latin typeface="Arial" panose="020B0604020202020204" pitchFamily="34" charset="0"/>
                <a:cs typeface="Arial" panose="020B0604020202020204" pitchFamily="34" charset="0"/>
              </a:rPr>
              <a:t>We recognize that these difficult histories persist in present-day racial realities and privileges at this university. We commit to dismantling racism in spaces of our work. </a:t>
            </a:r>
            <a:r>
              <a:rPr lang="en-US" sz="2000" b="1" cap="none" spc="0" dirty="0" smtClean="0">
                <a:latin typeface="Arial" panose="020B0604020202020204" pitchFamily="34" charset="0"/>
                <a:cs typeface="Arial" panose="020B0604020202020204" pitchFamily="34" charset="0"/>
              </a:rPr>
              <a:t>We invite you to work beside us to create change.</a:t>
            </a:r>
            <a:endParaRPr lang="en-US" sz="2000" b="1" cap="none" spc="0" dirty="0">
              <a:latin typeface="Arial" panose="020B0604020202020204" pitchFamily="34" charset="0"/>
              <a:cs typeface="Arial" panose="020B0604020202020204" pitchFamily="34" charset="0"/>
            </a:endParaRPr>
          </a:p>
        </p:txBody>
      </p:sp>
      <p:sp>
        <p:nvSpPr>
          <p:cNvPr id="3" name="Text Placeholder 2"/>
          <p:cNvSpPr>
            <a:spLocks noGrp="1"/>
          </p:cNvSpPr>
          <p:nvPr>
            <p:ph type="body" idx="4294967295"/>
          </p:nvPr>
        </p:nvSpPr>
        <p:spPr>
          <a:xfrm>
            <a:off x="682388" y="5729565"/>
            <a:ext cx="7588156" cy="975978"/>
          </a:xfrm>
        </p:spPr>
        <p:txBody>
          <a:bodyPr>
            <a:normAutofit/>
          </a:bodyPr>
          <a:lstStyle/>
          <a:p>
            <a:pPr>
              <a:tabLst>
                <a:tab pos="11142663" algn="l"/>
              </a:tabLst>
            </a:pPr>
            <a:r>
              <a:rPr lang="en-US" sz="3000" b="1" dirty="0" smtClean="0">
                <a:solidFill>
                  <a:schemeClr val="accent2">
                    <a:lumMod val="50000"/>
                  </a:schemeClr>
                </a:solidFill>
              </a:rPr>
              <a:t>Indigenous Land and Enslaved Peoples Acknowledgement</a:t>
            </a:r>
            <a:endParaRPr lang="en-US" sz="3000" b="1" dirty="0">
              <a:solidFill>
                <a:schemeClr val="accent2">
                  <a:lumMod val="50000"/>
                </a:schemeClr>
              </a:solidFill>
            </a:endParaRPr>
          </a:p>
        </p:txBody>
      </p:sp>
      <p:pic>
        <p:nvPicPr>
          <p:cNvPr id="10" name="Picture 9">
            <a:extLst>
              <a:ext uri="{FF2B5EF4-FFF2-40B4-BE49-F238E27FC236}">
                <a16:creationId xmlns:a16="http://schemas.microsoft.com/office/drawing/2014/main" id="{79FF72A6-37D6-F145-8EB0-137D176EFD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65577" y="5379232"/>
            <a:ext cx="3780430" cy="1260143"/>
          </a:xfrm>
          <a:prstGeom prst="rect">
            <a:avLst/>
          </a:prstGeom>
        </p:spPr>
      </p:pic>
    </p:spTree>
    <p:extLst>
      <p:ext uri="{BB962C8B-B14F-4D97-AF65-F5344CB8AC3E}">
        <p14:creationId xmlns:p14="http://schemas.microsoft.com/office/powerpoint/2010/main" val="35633166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619</TotalTime>
  <Words>164</Words>
  <Application>Microsoft Office PowerPoint</Application>
  <PresentationFormat>Widescreen</PresentationFormat>
  <Paragraphs>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Tw Cen MT</vt:lpstr>
      <vt:lpstr>Tw Cen MT Condensed</vt:lpstr>
      <vt:lpstr>Wingdings 3</vt:lpstr>
      <vt:lpstr>Integral</vt:lpstr>
      <vt:lpstr>We invite you to recognize the written histories of the Shenandoah Valley, the city of Harrisonburg, and our university’s namesake, James Madison, as fractured.   Let us acknowledge then that we are currently on the land of the Indigenous Siouan, Algonquian, and Haudenosaunee communities who lived here for many generations and who continue to be systematically erased by policies and practices that remove their histories from this place.   Let us honor the enslaved people who built the wealth and foundation of James Madison.   Let us recognize the histories of Virginia and the United States as complicit with the racism of white supremacy.   We recognize that these difficult histories persist in present-day racial realities and privileges at this university. We commit to dismantling racism in spaces of our work. We invite you to work beside us to create change.</vt:lpstr>
    </vt:vector>
  </TitlesOfParts>
  <Company>University of Notre Dame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 19, Vulnerability, &amp; Hard Conversations in On-Line Teaching Roundtable</dc:title>
  <dc:creator>Maria McKenna</dc:creator>
  <cp:lastModifiedBy>Laffler, Tanya Anderson - laffleta</cp:lastModifiedBy>
  <cp:revision>33</cp:revision>
  <dcterms:created xsi:type="dcterms:W3CDTF">2020-08-11T17:02:27Z</dcterms:created>
  <dcterms:modified xsi:type="dcterms:W3CDTF">2020-11-09T15:09:38Z</dcterms:modified>
</cp:coreProperties>
</file>