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1"/>
  </p:notesMasterIdLst>
  <p:sldIdLst>
    <p:sldId id="256" r:id="rId5"/>
    <p:sldId id="358" r:id="rId6"/>
    <p:sldId id="267" r:id="rId7"/>
    <p:sldId id="285" r:id="rId8"/>
    <p:sldId id="361" r:id="rId9"/>
    <p:sldId id="353" r:id="rId10"/>
    <p:sldId id="273" r:id="rId11"/>
    <p:sldId id="345" r:id="rId12"/>
    <p:sldId id="334" r:id="rId13"/>
    <p:sldId id="326" r:id="rId14"/>
    <p:sldId id="297" r:id="rId15"/>
    <p:sldId id="268" r:id="rId16"/>
    <p:sldId id="269" r:id="rId17"/>
    <p:sldId id="325" r:id="rId18"/>
    <p:sldId id="270" r:id="rId19"/>
    <p:sldId id="310" r:id="rId20"/>
    <p:sldId id="291" r:id="rId21"/>
    <p:sldId id="348" r:id="rId22"/>
    <p:sldId id="349" r:id="rId23"/>
    <p:sldId id="362" r:id="rId24"/>
    <p:sldId id="355" r:id="rId25"/>
    <p:sldId id="317" r:id="rId26"/>
    <p:sldId id="336" r:id="rId27"/>
    <p:sldId id="335" r:id="rId28"/>
    <p:sldId id="329" r:id="rId29"/>
    <p:sldId id="313" r:id="rId30"/>
    <p:sldId id="295" r:id="rId31"/>
    <p:sldId id="354" r:id="rId32"/>
    <p:sldId id="364" r:id="rId33"/>
    <p:sldId id="342" r:id="rId34"/>
    <p:sldId id="343" r:id="rId35"/>
    <p:sldId id="365" r:id="rId36"/>
    <p:sldId id="308" r:id="rId37"/>
    <p:sldId id="309" r:id="rId38"/>
    <p:sldId id="262" r:id="rId39"/>
    <p:sldId id="366" r:id="rId4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2EA118-FEC9-85FC-B585-3B8616BE3258}" name="Westley, Libby - westleek" initials="Ww" userId="S::westleek@jmu.edu::05931f6a-fb64-4d95-88ef-8a3f5f5d1555" providerId="AD"/>
  <p188:author id="{164DAD1A-FCE2-D78C-E188-307127646E7F}" name="Westley, Libby - westleek" initials="WLw" userId="Westley, Libby - westleek" providerId="None"/>
  <p188:author id="{8C00907B-24E4-B02A-4768-1209C2CD0965}" name="Dondzila, Michael R - dondzimr" initials="Dd" userId="S::dondzimr@jmu.edu::2afc114d-8e0f-4026-9c1a-fe327b57727f" providerId="AD"/>
  <p188:author id="{129DDBD3-5AD9-7CD9-8422-009F5EF89961}" name="Corbin, Tiffany Taylor - corbintt" initials="Cc" userId="S::corbintt@jmu.edu::466b0089-b266-4d9e-94db-005363c88cc1" providerId="AD"/>
  <p188:author id="{B6EE1EDE-244D-BE4A-0A88-AC92A3B026E3}" name="LaFrance, Sarah Lindsay - lafransl" initials="Ll" userId="S::lafransl@jmu.edu::ed9e0ca9-5ca7-42d3-9557-424ccd6cb6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France, Sarah Lindsay - lafransl" initials="LSL-l" lastIdx="1" clrIdx="0">
    <p:extLst>
      <p:ext uri="{19B8F6BF-5375-455C-9EA6-DF929625EA0E}">
        <p15:presenceInfo xmlns:p15="http://schemas.microsoft.com/office/powerpoint/2012/main" userId="S-1-5-21-1980385058-2169291792-3532307926-29407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0084"/>
    <a:srgbClr val="F4F4F4"/>
    <a:srgbClr val="55007F"/>
    <a:srgbClr val="F4F4F5"/>
    <a:srgbClr val="F4EFE1"/>
    <a:srgbClr val="CBB677"/>
    <a:srgbClr val="BFA0DB"/>
    <a:srgbClr val="CCCCFF"/>
    <a:srgbClr val="FFBD00"/>
    <a:srgbClr val="B07A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152BCF-3F3F-4B6C-8CE2-909E6409D180}" v="5" dt="2026-07-06T18:40:28.8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15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stley, Libby - westleek" userId="05931f6a-fb64-4d95-88ef-8a3f5f5d1555" providerId="ADAL" clId="{C16C61CE-92B3-4972-9B91-FCFE134AD90A}"/>
    <pc:docChg chg="custSel addSld delSld modSld sldOrd">
      <pc:chgData name="Westley, Libby - westleek" userId="05931f6a-fb64-4d95-88ef-8a3f5f5d1555" providerId="ADAL" clId="{C16C61CE-92B3-4972-9B91-FCFE134AD90A}" dt="2026-07-06T18:40:28.860" v="49"/>
      <pc:docMkLst>
        <pc:docMk/>
      </pc:docMkLst>
      <pc:sldChg chg="modSp mod">
        <pc:chgData name="Westley, Libby - westleek" userId="05931f6a-fb64-4d95-88ef-8a3f5f5d1555" providerId="ADAL" clId="{C16C61CE-92B3-4972-9B91-FCFE134AD90A}" dt="2026-07-06T18:35:01.513" v="37" actId="20577"/>
        <pc:sldMkLst>
          <pc:docMk/>
          <pc:sldMk cId="604044668" sldId="262"/>
        </pc:sldMkLst>
        <pc:spChg chg="mod">
          <ac:chgData name="Westley, Libby - westleek" userId="05931f6a-fb64-4d95-88ef-8a3f5f5d1555" providerId="ADAL" clId="{C16C61CE-92B3-4972-9B91-FCFE134AD90A}" dt="2026-07-06T18:35:01.513" v="37" actId="20577"/>
          <ac:spMkLst>
            <pc:docMk/>
            <pc:sldMk cId="604044668" sldId="262"/>
            <ac:spMk id="7" creationId="{1031B017-88BC-4E30-B7D9-709124A0F080}"/>
          </ac:spMkLst>
        </pc:spChg>
      </pc:sldChg>
      <pc:sldChg chg="modSp mod">
        <pc:chgData name="Westley, Libby - westleek" userId="05931f6a-fb64-4d95-88ef-8a3f5f5d1555" providerId="ADAL" clId="{C16C61CE-92B3-4972-9B91-FCFE134AD90A}" dt="2026-07-06T18:33:55.727" v="25" actId="20577"/>
        <pc:sldMkLst>
          <pc:docMk/>
          <pc:sldMk cId="2849578933" sldId="295"/>
        </pc:sldMkLst>
        <pc:spChg chg="mod">
          <ac:chgData name="Westley, Libby - westleek" userId="05931f6a-fb64-4d95-88ef-8a3f5f5d1555" providerId="ADAL" clId="{C16C61CE-92B3-4972-9B91-FCFE134AD90A}" dt="2026-07-06T18:33:55.727" v="25" actId="20577"/>
          <ac:spMkLst>
            <pc:docMk/>
            <pc:sldMk cId="2849578933" sldId="295"/>
            <ac:spMk id="9" creationId="{E0241C76-FA14-4B7E-843B-672981D06A1A}"/>
          </ac:spMkLst>
        </pc:spChg>
      </pc:sldChg>
      <pc:sldChg chg="modSp mod">
        <pc:chgData name="Westley, Libby - westleek" userId="05931f6a-fb64-4d95-88ef-8a3f5f5d1555" providerId="ADAL" clId="{C16C61CE-92B3-4972-9B91-FCFE134AD90A}" dt="2026-07-06T18:34:39.593" v="33" actId="20577"/>
        <pc:sldMkLst>
          <pc:docMk/>
          <pc:sldMk cId="1452249091" sldId="308"/>
        </pc:sldMkLst>
        <pc:spChg chg="mod">
          <ac:chgData name="Westley, Libby - westleek" userId="05931f6a-fb64-4d95-88ef-8a3f5f5d1555" providerId="ADAL" clId="{C16C61CE-92B3-4972-9B91-FCFE134AD90A}" dt="2026-07-06T18:34:39.593" v="33" actId="20577"/>
          <ac:spMkLst>
            <pc:docMk/>
            <pc:sldMk cId="1452249091" sldId="308"/>
            <ac:spMk id="7" creationId="{5003FB2D-4958-4C6F-9D93-E60823D04A08}"/>
          </ac:spMkLst>
        </pc:spChg>
      </pc:sldChg>
      <pc:sldChg chg="modSp mod">
        <pc:chgData name="Westley, Libby - westleek" userId="05931f6a-fb64-4d95-88ef-8a3f5f5d1555" providerId="ADAL" clId="{C16C61CE-92B3-4972-9B91-FCFE134AD90A}" dt="2026-07-06T18:34:51.321" v="35" actId="20577"/>
        <pc:sldMkLst>
          <pc:docMk/>
          <pc:sldMk cId="3519620926" sldId="309"/>
        </pc:sldMkLst>
        <pc:spChg chg="mod">
          <ac:chgData name="Westley, Libby - westleek" userId="05931f6a-fb64-4d95-88ef-8a3f5f5d1555" providerId="ADAL" clId="{C16C61CE-92B3-4972-9B91-FCFE134AD90A}" dt="2026-07-06T18:34:51.321" v="35" actId="20577"/>
          <ac:spMkLst>
            <pc:docMk/>
            <pc:sldMk cId="3519620926" sldId="309"/>
            <ac:spMk id="8" creationId="{BE5015B6-09AF-48E2-8BD2-69AE41D80C19}"/>
          </ac:spMkLst>
        </pc:spChg>
      </pc:sldChg>
      <pc:sldChg chg="modSp mod">
        <pc:chgData name="Westley, Libby - westleek" userId="05931f6a-fb64-4d95-88ef-8a3f5f5d1555" providerId="ADAL" clId="{C16C61CE-92B3-4972-9B91-FCFE134AD90A}" dt="2026-07-06T18:33:38.443" v="23" actId="20577"/>
        <pc:sldMkLst>
          <pc:docMk/>
          <pc:sldMk cId="1333555110" sldId="313"/>
        </pc:sldMkLst>
        <pc:spChg chg="mod">
          <ac:chgData name="Westley, Libby - westleek" userId="05931f6a-fb64-4d95-88ef-8a3f5f5d1555" providerId="ADAL" clId="{C16C61CE-92B3-4972-9B91-FCFE134AD90A}" dt="2026-07-06T18:33:38.443" v="23" actId="20577"/>
          <ac:spMkLst>
            <pc:docMk/>
            <pc:sldMk cId="1333555110" sldId="313"/>
            <ac:spMk id="14" creationId="{27A95758-3CFC-4B13-B641-8629F24EF2C6}"/>
          </ac:spMkLst>
        </pc:spChg>
      </pc:sldChg>
      <pc:sldChg chg="modSp mod">
        <pc:chgData name="Westley, Libby - westleek" userId="05931f6a-fb64-4d95-88ef-8a3f5f5d1555" providerId="ADAL" clId="{C16C61CE-92B3-4972-9B91-FCFE134AD90A}" dt="2026-07-06T18:32:58.314" v="15" actId="20577"/>
        <pc:sldMkLst>
          <pc:docMk/>
          <pc:sldMk cId="1579754784" sldId="317"/>
        </pc:sldMkLst>
        <pc:spChg chg="mod">
          <ac:chgData name="Westley, Libby - westleek" userId="05931f6a-fb64-4d95-88ef-8a3f5f5d1555" providerId="ADAL" clId="{C16C61CE-92B3-4972-9B91-FCFE134AD90A}" dt="2026-07-06T18:32:58.314" v="15" actId="20577"/>
          <ac:spMkLst>
            <pc:docMk/>
            <pc:sldMk cId="1579754784" sldId="317"/>
            <ac:spMk id="7" creationId="{3EBB1D49-7AE7-45AF-B7F5-D8E0F1F60E99}"/>
          </ac:spMkLst>
        </pc:spChg>
      </pc:sldChg>
      <pc:sldChg chg="modSp mod">
        <pc:chgData name="Westley, Libby - westleek" userId="05931f6a-fb64-4d95-88ef-8a3f5f5d1555" providerId="ADAL" clId="{C16C61CE-92B3-4972-9B91-FCFE134AD90A}" dt="2026-07-06T18:33:29.309" v="21" actId="20577"/>
        <pc:sldMkLst>
          <pc:docMk/>
          <pc:sldMk cId="838866399" sldId="329"/>
        </pc:sldMkLst>
        <pc:spChg chg="mod">
          <ac:chgData name="Westley, Libby - westleek" userId="05931f6a-fb64-4d95-88ef-8a3f5f5d1555" providerId="ADAL" clId="{C16C61CE-92B3-4972-9B91-FCFE134AD90A}" dt="2026-07-06T18:33:29.309" v="21" actId="20577"/>
          <ac:spMkLst>
            <pc:docMk/>
            <pc:sldMk cId="838866399" sldId="329"/>
            <ac:spMk id="2" creationId="{C8921B6D-CC33-92DF-BF6C-3B58B0C60DE1}"/>
          </ac:spMkLst>
        </pc:spChg>
      </pc:sldChg>
      <pc:sldChg chg="del">
        <pc:chgData name="Westley, Libby - westleek" userId="05931f6a-fb64-4d95-88ef-8a3f5f5d1555" providerId="ADAL" clId="{C16C61CE-92B3-4972-9B91-FCFE134AD90A}" dt="2026-07-06T18:28:56.358" v="5" actId="47"/>
        <pc:sldMkLst>
          <pc:docMk/>
          <pc:sldMk cId="1126279896" sldId="331"/>
        </pc:sldMkLst>
      </pc:sldChg>
      <pc:sldChg chg="del">
        <pc:chgData name="Westley, Libby - westleek" userId="05931f6a-fb64-4d95-88ef-8a3f5f5d1555" providerId="ADAL" clId="{C16C61CE-92B3-4972-9B91-FCFE134AD90A}" dt="2026-07-06T18:28:58.517" v="6" actId="47"/>
        <pc:sldMkLst>
          <pc:docMk/>
          <pc:sldMk cId="4025294932" sldId="332"/>
        </pc:sldMkLst>
      </pc:sldChg>
      <pc:sldChg chg="modSp mod">
        <pc:chgData name="Westley, Libby - westleek" userId="05931f6a-fb64-4d95-88ef-8a3f5f5d1555" providerId="ADAL" clId="{C16C61CE-92B3-4972-9B91-FCFE134AD90A}" dt="2026-07-06T18:33:10.298" v="19" actId="20577"/>
        <pc:sldMkLst>
          <pc:docMk/>
          <pc:sldMk cId="643849189" sldId="335"/>
        </pc:sldMkLst>
        <pc:spChg chg="mod">
          <ac:chgData name="Westley, Libby - westleek" userId="05931f6a-fb64-4d95-88ef-8a3f5f5d1555" providerId="ADAL" clId="{C16C61CE-92B3-4972-9B91-FCFE134AD90A}" dt="2026-07-06T18:33:10.298" v="19" actId="20577"/>
          <ac:spMkLst>
            <pc:docMk/>
            <pc:sldMk cId="643849189" sldId="335"/>
            <ac:spMk id="2" creationId="{D3AFE532-45CB-C947-3547-0F8E6C87B494}"/>
          </ac:spMkLst>
        </pc:spChg>
      </pc:sldChg>
      <pc:sldChg chg="modSp mod">
        <pc:chgData name="Westley, Libby - westleek" userId="05931f6a-fb64-4d95-88ef-8a3f5f5d1555" providerId="ADAL" clId="{C16C61CE-92B3-4972-9B91-FCFE134AD90A}" dt="2026-07-06T18:33:02.847" v="17" actId="20577"/>
        <pc:sldMkLst>
          <pc:docMk/>
          <pc:sldMk cId="3210294138" sldId="336"/>
        </pc:sldMkLst>
        <pc:spChg chg="mod">
          <ac:chgData name="Westley, Libby - westleek" userId="05931f6a-fb64-4d95-88ef-8a3f5f5d1555" providerId="ADAL" clId="{C16C61CE-92B3-4972-9B91-FCFE134AD90A}" dt="2026-07-06T18:33:02.847" v="17" actId="20577"/>
          <ac:spMkLst>
            <pc:docMk/>
            <pc:sldMk cId="3210294138" sldId="336"/>
            <ac:spMk id="21" creationId="{9D6093DB-95B5-494C-B92E-37133C0AAC60}"/>
          </ac:spMkLst>
        </pc:spChg>
      </pc:sldChg>
      <pc:sldChg chg="del">
        <pc:chgData name="Westley, Libby - westleek" userId="05931f6a-fb64-4d95-88ef-8a3f5f5d1555" providerId="ADAL" clId="{C16C61CE-92B3-4972-9B91-FCFE134AD90A}" dt="2026-07-06T18:28:53.432" v="4" actId="47"/>
        <pc:sldMkLst>
          <pc:docMk/>
          <pc:sldMk cId="236262704" sldId="339"/>
        </pc:sldMkLst>
      </pc:sldChg>
      <pc:sldChg chg="modSp mod">
        <pc:chgData name="Westley, Libby - westleek" userId="05931f6a-fb64-4d95-88ef-8a3f5f5d1555" providerId="ADAL" clId="{C16C61CE-92B3-4972-9B91-FCFE134AD90A}" dt="2026-07-06T18:34:19.086" v="29" actId="20577"/>
        <pc:sldMkLst>
          <pc:docMk/>
          <pc:sldMk cId="1873379001" sldId="342"/>
        </pc:sldMkLst>
        <pc:spChg chg="mod">
          <ac:chgData name="Westley, Libby - westleek" userId="05931f6a-fb64-4d95-88ef-8a3f5f5d1555" providerId="ADAL" clId="{C16C61CE-92B3-4972-9B91-FCFE134AD90A}" dt="2026-07-06T18:34:19.086" v="29" actId="20577"/>
          <ac:spMkLst>
            <pc:docMk/>
            <pc:sldMk cId="1873379001" sldId="342"/>
            <ac:spMk id="21" creationId="{9D6093DB-95B5-494C-B92E-37133C0AAC60}"/>
          </ac:spMkLst>
        </pc:spChg>
      </pc:sldChg>
      <pc:sldChg chg="modSp mod">
        <pc:chgData name="Westley, Libby - westleek" userId="05931f6a-fb64-4d95-88ef-8a3f5f5d1555" providerId="ADAL" clId="{C16C61CE-92B3-4972-9B91-FCFE134AD90A}" dt="2026-07-06T18:34:27.612" v="31" actId="20577"/>
        <pc:sldMkLst>
          <pc:docMk/>
          <pc:sldMk cId="4252457291" sldId="343"/>
        </pc:sldMkLst>
        <pc:spChg chg="mod">
          <ac:chgData name="Westley, Libby - westleek" userId="05931f6a-fb64-4d95-88ef-8a3f5f5d1555" providerId="ADAL" clId="{C16C61CE-92B3-4972-9B91-FCFE134AD90A}" dt="2026-07-06T18:34:27.612" v="31" actId="20577"/>
          <ac:spMkLst>
            <pc:docMk/>
            <pc:sldMk cId="4252457291" sldId="343"/>
            <ac:spMk id="21" creationId="{9D6093DB-95B5-494C-B92E-37133C0AAC60}"/>
          </ac:spMkLst>
        </pc:spChg>
      </pc:sldChg>
      <pc:sldChg chg="add del ord setBg">
        <pc:chgData name="Westley, Libby - westleek" userId="05931f6a-fb64-4d95-88ef-8a3f5f5d1555" providerId="ADAL" clId="{C16C61CE-92B3-4972-9B91-FCFE134AD90A}" dt="2026-07-06T18:32:22.338" v="9"/>
        <pc:sldMkLst>
          <pc:docMk/>
          <pc:sldMk cId="1956994175" sldId="348"/>
        </pc:sldMkLst>
      </pc:sldChg>
      <pc:sldChg chg="modSp mod">
        <pc:chgData name="Westley, Libby - westleek" userId="05931f6a-fb64-4d95-88ef-8a3f5f5d1555" providerId="ADAL" clId="{C16C61CE-92B3-4972-9B91-FCFE134AD90A}" dt="2026-07-06T18:32:36.924" v="11" actId="20577"/>
        <pc:sldMkLst>
          <pc:docMk/>
          <pc:sldMk cId="48171549" sldId="349"/>
        </pc:sldMkLst>
        <pc:spChg chg="mod">
          <ac:chgData name="Westley, Libby - westleek" userId="05931f6a-fb64-4d95-88ef-8a3f5f5d1555" providerId="ADAL" clId="{C16C61CE-92B3-4972-9B91-FCFE134AD90A}" dt="2026-07-06T18:32:36.924" v="11" actId="20577"/>
          <ac:spMkLst>
            <pc:docMk/>
            <pc:sldMk cId="48171549" sldId="349"/>
            <ac:spMk id="4" creationId="{268440B3-82C8-6231-93F7-58AFA3B7D824}"/>
          </ac:spMkLst>
        </pc:spChg>
      </pc:sldChg>
      <pc:sldChg chg="del">
        <pc:chgData name="Westley, Libby - westleek" userId="05931f6a-fb64-4d95-88ef-8a3f5f5d1555" providerId="ADAL" clId="{C16C61CE-92B3-4972-9B91-FCFE134AD90A}" dt="2026-07-06T18:28:27.551" v="1" actId="47"/>
        <pc:sldMkLst>
          <pc:docMk/>
          <pc:sldMk cId="878929029" sldId="350"/>
        </pc:sldMkLst>
      </pc:sldChg>
      <pc:sldChg chg="del">
        <pc:chgData name="Westley, Libby - westleek" userId="05931f6a-fb64-4d95-88ef-8a3f5f5d1555" providerId="ADAL" clId="{C16C61CE-92B3-4972-9B91-FCFE134AD90A}" dt="2026-07-06T18:28:51.610" v="3" actId="47"/>
        <pc:sldMkLst>
          <pc:docMk/>
          <pc:sldMk cId="1718007259" sldId="352"/>
        </pc:sldMkLst>
      </pc:sldChg>
      <pc:sldChg chg="modSp mod">
        <pc:chgData name="Westley, Libby - westleek" userId="05931f6a-fb64-4d95-88ef-8a3f5f5d1555" providerId="ADAL" clId="{C16C61CE-92B3-4972-9B91-FCFE134AD90A}" dt="2026-07-06T18:34:03.748" v="27" actId="20577"/>
        <pc:sldMkLst>
          <pc:docMk/>
          <pc:sldMk cId="3721861344" sldId="354"/>
        </pc:sldMkLst>
        <pc:spChg chg="mod">
          <ac:chgData name="Westley, Libby - westleek" userId="05931f6a-fb64-4d95-88ef-8a3f5f5d1555" providerId="ADAL" clId="{C16C61CE-92B3-4972-9B91-FCFE134AD90A}" dt="2026-07-06T18:34:03.748" v="27" actId="20577"/>
          <ac:spMkLst>
            <pc:docMk/>
            <pc:sldMk cId="3721861344" sldId="354"/>
            <ac:spMk id="10" creationId="{836B87B4-A6D6-2EF4-318D-743088801834}"/>
          </ac:spMkLst>
        </pc:spChg>
      </pc:sldChg>
      <pc:sldChg chg="modSp mod">
        <pc:chgData name="Westley, Libby - westleek" userId="05931f6a-fb64-4d95-88ef-8a3f5f5d1555" providerId="ADAL" clId="{C16C61CE-92B3-4972-9B91-FCFE134AD90A}" dt="2026-07-06T18:32:53.066" v="13" actId="20577"/>
        <pc:sldMkLst>
          <pc:docMk/>
          <pc:sldMk cId="2790190429" sldId="355"/>
        </pc:sldMkLst>
        <pc:spChg chg="mod">
          <ac:chgData name="Westley, Libby - westleek" userId="05931f6a-fb64-4d95-88ef-8a3f5f5d1555" providerId="ADAL" clId="{C16C61CE-92B3-4972-9B91-FCFE134AD90A}" dt="2026-07-06T18:32:53.066" v="13" actId="20577"/>
          <ac:spMkLst>
            <pc:docMk/>
            <pc:sldMk cId="2790190429" sldId="355"/>
            <ac:spMk id="10" creationId="{D141A643-41B3-A07C-C085-B02A7B3622C3}"/>
          </ac:spMkLst>
        </pc:spChg>
      </pc:sldChg>
      <pc:sldChg chg="addSp delSp modSp mod">
        <pc:chgData name="Westley, Libby - westleek" userId="05931f6a-fb64-4d95-88ef-8a3f5f5d1555" providerId="ADAL" clId="{C16C61CE-92B3-4972-9B91-FCFE134AD90A}" dt="2026-07-06T18:40:28.860" v="49"/>
        <pc:sldMkLst>
          <pc:docMk/>
          <pc:sldMk cId="983925978" sldId="358"/>
        </pc:sldMkLst>
        <pc:graphicFrameChg chg="add mod modGraphic">
          <ac:chgData name="Westley, Libby - westleek" userId="05931f6a-fb64-4d95-88ef-8a3f5f5d1555" providerId="ADAL" clId="{C16C61CE-92B3-4972-9B91-FCFE134AD90A}" dt="2026-07-06T18:40:28.860" v="49"/>
          <ac:graphicFrameMkLst>
            <pc:docMk/>
            <pc:sldMk cId="983925978" sldId="358"/>
            <ac:graphicFrameMk id="5" creationId="{F35FA73D-9E3A-F913-B97E-D2438FE7F5DA}"/>
          </ac:graphicFrameMkLst>
        </pc:graphicFrameChg>
        <pc:picChg chg="del">
          <ac:chgData name="Westley, Libby - westleek" userId="05931f6a-fb64-4d95-88ef-8a3f5f5d1555" providerId="ADAL" clId="{C16C61CE-92B3-4972-9B91-FCFE134AD90A}" dt="2026-07-06T18:38:49.470" v="39" actId="478"/>
          <ac:picMkLst>
            <pc:docMk/>
            <pc:sldMk cId="983925978" sldId="358"/>
            <ac:picMk id="3" creationId="{DA091E83-036B-E501-928B-0C283446AEBA}"/>
          </ac:picMkLst>
        </pc:picChg>
      </pc:sldChg>
      <pc:sldChg chg="del">
        <pc:chgData name="Westley, Libby - westleek" userId="05931f6a-fb64-4d95-88ef-8a3f5f5d1555" providerId="ADAL" clId="{C16C61CE-92B3-4972-9B91-FCFE134AD90A}" dt="2026-07-06T18:28:49.713" v="2" actId="47"/>
        <pc:sldMkLst>
          <pc:docMk/>
          <pc:sldMk cId="4098816219" sldId="3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1" cy="466434"/>
          </a:xfrm>
          <a:prstGeom prst="rect">
            <a:avLst/>
          </a:prstGeom>
        </p:spPr>
        <p:txBody>
          <a:bodyPr vert="horz" lIns="93157" tIns="46577" rIns="93157" bIns="46577" rtlCol="0"/>
          <a:lstStyle>
            <a:lvl1pPr algn="l">
              <a:defRPr sz="1200"/>
            </a:lvl1pPr>
          </a:lstStyle>
          <a:p>
            <a:endParaRPr lang="en-US"/>
          </a:p>
        </p:txBody>
      </p:sp>
      <p:sp>
        <p:nvSpPr>
          <p:cNvPr id="3" name="Date Placeholder 2"/>
          <p:cNvSpPr>
            <a:spLocks noGrp="1"/>
          </p:cNvSpPr>
          <p:nvPr>
            <p:ph type="dt" idx="1"/>
          </p:nvPr>
        </p:nvSpPr>
        <p:spPr>
          <a:xfrm>
            <a:off x="3970939" y="0"/>
            <a:ext cx="3037841" cy="466434"/>
          </a:xfrm>
          <a:prstGeom prst="rect">
            <a:avLst/>
          </a:prstGeom>
        </p:spPr>
        <p:txBody>
          <a:bodyPr vert="horz" lIns="93157" tIns="46577" rIns="93157" bIns="46577" rtlCol="0"/>
          <a:lstStyle>
            <a:lvl1pPr algn="r">
              <a:defRPr sz="1200"/>
            </a:lvl1pPr>
          </a:lstStyle>
          <a:p>
            <a:fld id="{8DE41C07-5897-4F68-A3D9-99A6AFDA3BB5}" type="datetimeFigureOut">
              <a:rPr lang="en-US" smtClean="0"/>
              <a:t>7/6/2026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57" tIns="46577" rIns="93157" bIns="46577" rtlCol="0" anchor="ctr"/>
          <a:lstStyle/>
          <a:p>
            <a:endParaRPr lang="en-US"/>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57" tIns="46577" rIns="93157" bIns="4657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1" cy="466433"/>
          </a:xfrm>
          <a:prstGeom prst="rect">
            <a:avLst/>
          </a:prstGeom>
        </p:spPr>
        <p:txBody>
          <a:bodyPr vert="horz" lIns="93157" tIns="46577" rIns="93157" bIns="4657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8"/>
            <a:ext cx="3037841" cy="466433"/>
          </a:xfrm>
          <a:prstGeom prst="rect">
            <a:avLst/>
          </a:prstGeom>
        </p:spPr>
        <p:txBody>
          <a:bodyPr vert="horz" lIns="93157" tIns="46577" rIns="93157" bIns="46577" rtlCol="0" anchor="b"/>
          <a:lstStyle>
            <a:lvl1pPr algn="r">
              <a:defRPr sz="1200"/>
            </a:lvl1pPr>
          </a:lstStyle>
          <a:p>
            <a:fld id="{0FF6E7EB-55A3-4854-B071-1DCF19561530}" type="slidenum">
              <a:rPr lang="en-US" smtClean="0"/>
              <a:t>‹#›</a:t>
            </a:fld>
            <a:endParaRPr lang="en-US"/>
          </a:p>
        </p:txBody>
      </p:sp>
    </p:spTree>
    <p:extLst>
      <p:ext uri="{BB962C8B-B14F-4D97-AF65-F5344CB8AC3E}">
        <p14:creationId xmlns:p14="http://schemas.microsoft.com/office/powerpoint/2010/main" val="1417868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Updated</a:t>
            </a:r>
          </a:p>
        </p:txBody>
      </p:sp>
      <p:sp>
        <p:nvSpPr>
          <p:cNvPr id="4" name="Slide Number Placeholder 3"/>
          <p:cNvSpPr>
            <a:spLocks noGrp="1"/>
          </p:cNvSpPr>
          <p:nvPr>
            <p:ph type="sldNum" sz="quarter" idx="5"/>
          </p:nvPr>
        </p:nvSpPr>
        <p:spPr/>
        <p:txBody>
          <a:bodyPr/>
          <a:lstStyle/>
          <a:p>
            <a:fld id="{0FF6E7EB-55A3-4854-B071-1DCF19561530}" type="slidenum">
              <a:rPr lang="en-US" smtClean="0"/>
              <a:t>1</a:t>
            </a:fld>
            <a:endParaRPr lang="en-US"/>
          </a:p>
        </p:txBody>
      </p:sp>
    </p:spTree>
    <p:extLst>
      <p:ext uri="{BB962C8B-B14F-4D97-AF65-F5344CB8AC3E}">
        <p14:creationId xmlns:p14="http://schemas.microsoft.com/office/powerpoint/2010/main" val="1271060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Updates 6/15 at 4:50pm</a:t>
            </a:r>
          </a:p>
        </p:txBody>
      </p:sp>
      <p:sp>
        <p:nvSpPr>
          <p:cNvPr id="4" name="Slide Number Placeholder 3"/>
          <p:cNvSpPr>
            <a:spLocks noGrp="1"/>
          </p:cNvSpPr>
          <p:nvPr>
            <p:ph type="sldNum" sz="quarter" idx="5"/>
          </p:nvPr>
        </p:nvSpPr>
        <p:spPr/>
        <p:txBody>
          <a:bodyPr/>
          <a:lstStyle/>
          <a:p>
            <a:fld id="{0FF6E7EB-55A3-4854-B071-1DCF19561530}" type="slidenum">
              <a:rPr lang="en-US" smtClean="0"/>
              <a:t>12</a:t>
            </a:fld>
            <a:endParaRPr lang="en-US"/>
          </a:p>
        </p:txBody>
      </p:sp>
    </p:spTree>
    <p:extLst>
      <p:ext uri="{BB962C8B-B14F-4D97-AF65-F5344CB8AC3E}">
        <p14:creationId xmlns:p14="http://schemas.microsoft.com/office/powerpoint/2010/main" val="1136295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ct val="0"/>
              </a:spcBef>
            </a:pPr>
            <a:r>
              <a:rPr lang="en-US"/>
              <a:t>Updated 6/12 5:35pm</a:t>
            </a:r>
          </a:p>
        </p:txBody>
      </p:sp>
      <p:sp>
        <p:nvSpPr>
          <p:cNvPr id="4" name="Slide Number Placeholder 3"/>
          <p:cNvSpPr>
            <a:spLocks noGrp="1"/>
          </p:cNvSpPr>
          <p:nvPr>
            <p:ph type="sldNum" sz="quarter" idx="5"/>
          </p:nvPr>
        </p:nvSpPr>
        <p:spPr/>
        <p:txBody>
          <a:bodyPr/>
          <a:lstStyle/>
          <a:p>
            <a:fld id="{0FF6E7EB-55A3-4854-B071-1DCF19561530}" type="slidenum">
              <a:rPr lang="en-US" smtClean="0"/>
              <a:t>13</a:t>
            </a:fld>
            <a:endParaRPr lang="en-US"/>
          </a:p>
        </p:txBody>
      </p:sp>
    </p:spTree>
    <p:extLst>
      <p:ext uri="{BB962C8B-B14F-4D97-AF65-F5344CB8AC3E}">
        <p14:creationId xmlns:p14="http://schemas.microsoft.com/office/powerpoint/2010/main" val="3627526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12:20pm</a:t>
            </a:r>
          </a:p>
        </p:txBody>
      </p:sp>
      <p:sp>
        <p:nvSpPr>
          <p:cNvPr id="4" name="Slide Number Placeholder 3"/>
          <p:cNvSpPr>
            <a:spLocks noGrp="1"/>
          </p:cNvSpPr>
          <p:nvPr>
            <p:ph type="sldNum" sz="quarter" idx="5"/>
          </p:nvPr>
        </p:nvSpPr>
        <p:spPr/>
        <p:txBody>
          <a:bodyPr/>
          <a:lstStyle/>
          <a:p>
            <a:fld id="{0FF6E7EB-55A3-4854-B071-1DCF19561530}" type="slidenum">
              <a:rPr lang="en-US" smtClean="0"/>
              <a:t>14</a:t>
            </a:fld>
            <a:endParaRPr lang="en-US"/>
          </a:p>
        </p:txBody>
      </p:sp>
    </p:spTree>
    <p:extLst>
      <p:ext uri="{BB962C8B-B14F-4D97-AF65-F5344CB8AC3E}">
        <p14:creationId xmlns:p14="http://schemas.microsoft.com/office/powerpoint/2010/main" val="38900372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12:00pm</a:t>
            </a:r>
          </a:p>
        </p:txBody>
      </p:sp>
      <p:sp>
        <p:nvSpPr>
          <p:cNvPr id="4" name="Slide Number Placeholder 3"/>
          <p:cNvSpPr>
            <a:spLocks noGrp="1"/>
          </p:cNvSpPr>
          <p:nvPr>
            <p:ph type="sldNum" sz="quarter" idx="10"/>
          </p:nvPr>
        </p:nvSpPr>
        <p:spPr/>
        <p:txBody>
          <a:bodyPr/>
          <a:lstStyle/>
          <a:p>
            <a:fld id="{0FF6E7EB-55A3-4854-B071-1DCF19561530}" type="slidenum">
              <a:rPr lang="en-US" smtClean="0"/>
              <a:t>15</a:t>
            </a:fld>
            <a:endParaRPr lang="en-US"/>
          </a:p>
        </p:txBody>
      </p:sp>
    </p:spTree>
    <p:extLst>
      <p:ext uri="{BB962C8B-B14F-4D97-AF65-F5344CB8AC3E}">
        <p14:creationId xmlns:p14="http://schemas.microsoft.com/office/powerpoint/2010/main" val="2260184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12:40pm</a:t>
            </a:r>
          </a:p>
        </p:txBody>
      </p:sp>
      <p:sp>
        <p:nvSpPr>
          <p:cNvPr id="4" name="Slide Number Placeholder 3"/>
          <p:cNvSpPr>
            <a:spLocks noGrp="1"/>
          </p:cNvSpPr>
          <p:nvPr>
            <p:ph type="sldNum" sz="quarter" idx="5"/>
          </p:nvPr>
        </p:nvSpPr>
        <p:spPr/>
        <p:txBody>
          <a:bodyPr/>
          <a:lstStyle/>
          <a:p>
            <a:fld id="{0FF6E7EB-55A3-4854-B071-1DCF19561530}" type="slidenum">
              <a:rPr lang="en-US" smtClean="0"/>
              <a:t>16</a:t>
            </a:fld>
            <a:endParaRPr lang="en-US"/>
          </a:p>
        </p:txBody>
      </p:sp>
    </p:spTree>
    <p:extLst>
      <p:ext uri="{BB962C8B-B14F-4D97-AF65-F5344CB8AC3E}">
        <p14:creationId xmlns:p14="http://schemas.microsoft.com/office/powerpoint/2010/main" val="753362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12:10pm</a:t>
            </a:r>
          </a:p>
        </p:txBody>
      </p:sp>
      <p:sp>
        <p:nvSpPr>
          <p:cNvPr id="4" name="Slide Number Placeholder 3"/>
          <p:cNvSpPr>
            <a:spLocks noGrp="1"/>
          </p:cNvSpPr>
          <p:nvPr>
            <p:ph type="sldNum" sz="quarter" idx="5"/>
          </p:nvPr>
        </p:nvSpPr>
        <p:spPr/>
        <p:txBody>
          <a:bodyPr/>
          <a:lstStyle/>
          <a:p>
            <a:fld id="{0FF6E7EB-55A3-4854-B071-1DCF19561530}" type="slidenum">
              <a:rPr lang="en-US" smtClean="0"/>
              <a:t>17</a:t>
            </a:fld>
            <a:endParaRPr lang="en-US"/>
          </a:p>
        </p:txBody>
      </p:sp>
    </p:spTree>
    <p:extLst>
      <p:ext uri="{BB962C8B-B14F-4D97-AF65-F5344CB8AC3E}">
        <p14:creationId xmlns:p14="http://schemas.microsoft.com/office/powerpoint/2010/main" val="1007740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Updated 6/8 3:45pm</a:t>
            </a:r>
          </a:p>
        </p:txBody>
      </p:sp>
      <p:sp>
        <p:nvSpPr>
          <p:cNvPr id="4" name="Slide Number Placeholder 3"/>
          <p:cNvSpPr>
            <a:spLocks noGrp="1"/>
          </p:cNvSpPr>
          <p:nvPr>
            <p:ph type="sldNum" sz="quarter" idx="5"/>
          </p:nvPr>
        </p:nvSpPr>
        <p:spPr/>
        <p:txBody>
          <a:bodyPr/>
          <a:lstStyle/>
          <a:p>
            <a:fld id="{0FF6E7EB-55A3-4854-B071-1DCF19561530}" type="slidenum">
              <a:rPr lang="en-US" smtClean="0"/>
              <a:t>18</a:t>
            </a:fld>
            <a:endParaRPr lang="en-US"/>
          </a:p>
        </p:txBody>
      </p:sp>
    </p:spTree>
    <p:extLst>
      <p:ext uri="{BB962C8B-B14F-4D97-AF65-F5344CB8AC3E}">
        <p14:creationId xmlns:p14="http://schemas.microsoft.com/office/powerpoint/2010/main" val="18438433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6/15 12:40pm</a:t>
            </a:r>
          </a:p>
        </p:txBody>
      </p:sp>
      <p:sp>
        <p:nvSpPr>
          <p:cNvPr id="4" name="Slide Number Placeholder 3"/>
          <p:cNvSpPr>
            <a:spLocks noGrp="1"/>
          </p:cNvSpPr>
          <p:nvPr>
            <p:ph type="sldNum" sz="quarter" idx="5"/>
          </p:nvPr>
        </p:nvSpPr>
        <p:spPr/>
        <p:txBody>
          <a:bodyPr/>
          <a:lstStyle/>
          <a:p>
            <a:fld id="{0FF6E7EB-55A3-4854-B071-1DCF19561530}" type="slidenum">
              <a:rPr lang="en-US" smtClean="0"/>
              <a:t>19</a:t>
            </a:fld>
            <a:endParaRPr lang="en-US"/>
          </a:p>
        </p:txBody>
      </p:sp>
    </p:spTree>
    <p:extLst>
      <p:ext uri="{BB962C8B-B14F-4D97-AF65-F5344CB8AC3E}">
        <p14:creationId xmlns:p14="http://schemas.microsoft.com/office/powerpoint/2010/main" val="3156417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2F43C-0D8E-4AC2-EF99-BBB7ADF4C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030BF-25A7-924C-A7D7-EF3709E5EE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77532F-25CE-D14F-353D-F6D60EC58660}"/>
              </a:ext>
            </a:extLst>
          </p:cNvPr>
          <p:cNvSpPr>
            <a:spLocks noGrp="1"/>
          </p:cNvSpPr>
          <p:nvPr>
            <p:ph type="body" idx="1"/>
          </p:nvPr>
        </p:nvSpPr>
        <p:spPr/>
        <p:txBody>
          <a:bodyPr/>
          <a:lstStyle/>
          <a:p>
            <a:r>
              <a:rPr lang="en-US"/>
              <a:t>Sarah Updated 6/5/23 4:00pm</a:t>
            </a:r>
          </a:p>
        </p:txBody>
      </p:sp>
      <p:sp>
        <p:nvSpPr>
          <p:cNvPr id="4" name="Slide Number Placeholder 3">
            <a:extLst>
              <a:ext uri="{FF2B5EF4-FFF2-40B4-BE49-F238E27FC236}">
                <a16:creationId xmlns:a16="http://schemas.microsoft.com/office/drawing/2014/main" id="{B7FF97B0-05BD-F78A-BDF5-400661918332}"/>
              </a:ext>
            </a:extLst>
          </p:cNvPr>
          <p:cNvSpPr>
            <a:spLocks noGrp="1"/>
          </p:cNvSpPr>
          <p:nvPr>
            <p:ph type="sldNum" sz="quarter" idx="5"/>
          </p:nvPr>
        </p:nvSpPr>
        <p:spPr/>
        <p:txBody>
          <a:bodyPr/>
          <a:lstStyle/>
          <a:p>
            <a:fld id="{0FF6E7EB-55A3-4854-B071-1DCF19561530}" type="slidenum">
              <a:rPr lang="en-US" smtClean="0"/>
              <a:t>21</a:t>
            </a:fld>
            <a:endParaRPr lang="en-US"/>
          </a:p>
        </p:txBody>
      </p:sp>
    </p:spTree>
    <p:extLst>
      <p:ext uri="{BB962C8B-B14F-4D97-AF65-F5344CB8AC3E}">
        <p14:creationId xmlns:p14="http://schemas.microsoft.com/office/powerpoint/2010/main" val="30274755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6/8 4:10pm</a:t>
            </a:r>
          </a:p>
        </p:txBody>
      </p:sp>
      <p:sp>
        <p:nvSpPr>
          <p:cNvPr id="4" name="Slide Number Placeholder 3"/>
          <p:cNvSpPr>
            <a:spLocks noGrp="1"/>
          </p:cNvSpPr>
          <p:nvPr>
            <p:ph type="sldNum" sz="quarter" idx="5"/>
          </p:nvPr>
        </p:nvSpPr>
        <p:spPr/>
        <p:txBody>
          <a:bodyPr/>
          <a:lstStyle/>
          <a:p>
            <a:fld id="{0FF6E7EB-55A3-4854-B071-1DCF19561530}" type="slidenum">
              <a:rPr lang="en-US" smtClean="0"/>
              <a:t>22</a:t>
            </a:fld>
            <a:endParaRPr lang="en-US"/>
          </a:p>
        </p:txBody>
      </p:sp>
    </p:spTree>
    <p:extLst>
      <p:ext uri="{BB962C8B-B14F-4D97-AF65-F5344CB8AC3E}">
        <p14:creationId xmlns:p14="http://schemas.microsoft.com/office/powerpoint/2010/main" val="1965343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Sarah 6/5/23 at 4:30pm</a:t>
            </a:r>
          </a:p>
        </p:txBody>
      </p:sp>
      <p:sp>
        <p:nvSpPr>
          <p:cNvPr id="4" name="Slide Number Placeholder 3"/>
          <p:cNvSpPr>
            <a:spLocks noGrp="1"/>
          </p:cNvSpPr>
          <p:nvPr>
            <p:ph type="sldNum" sz="quarter" idx="5"/>
          </p:nvPr>
        </p:nvSpPr>
        <p:spPr/>
        <p:txBody>
          <a:bodyPr/>
          <a:lstStyle/>
          <a:p>
            <a:fld id="{0FF6E7EB-55A3-4854-B071-1DCF19561530}" type="slidenum">
              <a:rPr lang="en-US" smtClean="0"/>
              <a:t>3</a:t>
            </a:fld>
            <a:endParaRPr lang="en-US"/>
          </a:p>
        </p:txBody>
      </p:sp>
    </p:spTree>
    <p:extLst>
      <p:ext uri="{BB962C8B-B14F-4D97-AF65-F5344CB8AC3E}">
        <p14:creationId xmlns:p14="http://schemas.microsoft.com/office/powerpoint/2010/main" val="25170282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4:00pm</a:t>
            </a:r>
          </a:p>
        </p:txBody>
      </p:sp>
      <p:sp>
        <p:nvSpPr>
          <p:cNvPr id="4" name="Slide Number Placeholder 3"/>
          <p:cNvSpPr>
            <a:spLocks noGrp="1"/>
          </p:cNvSpPr>
          <p:nvPr>
            <p:ph type="sldNum" sz="quarter" idx="5"/>
          </p:nvPr>
        </p:nvSpPr>
        <p:spPr/>
        <p:txBody>
          <a:bodyPr/>
          <a:lstStyle/>
          <a:p>
            <a:fld id="{0FF6E7EB-55A3-4854-B071-1DCF19561530}" type="slidenum">
              <a:rPr lang="en-US" smtClean="0"/>
              <a:t>23</a:t>
            </a:fld>
            <a:endParaRPr lang="en-US"/>
          </a:p>
        </p:txBody>
      </p:sp>
    </p:spTree>
    <p:extLst>
      <p:ext uri="{BB962C8B-B14F-4D97-AF65-F5344CB8AC3E}">
        <p14:creationId xmlns:p14="http://schemas.microsoft.com/office/powerpoint/2010/main" val="24323337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6/15 9:50am</a:t>
            </a:r>
          </a:p>
        </p:txBody>
      </p:sp>
      <p:sp>
        <p:nvSpPr>
          <p:cNvPr id="4" name="Slide Number Placeholder 3"/>
          <p:cNvSpPr>
            <a:spLocks noGrp="1"/>
          </p:cNvSpPr>
          <p:nvPr>
            <p:ph type="sldNum" sz="quarter" idx="5"/>
          </p:nvPr>
        </p:nvSpPr>
        <p:spPr/>
        <p:txBody>
          <a:bodyPr/>
          <a:lstStyle/>
          <a:p>
            <a:fld id="{0FF6E7EB-55A3-4854-B071-1DCF19561530}" type="slidenum">
              <a:rPr lang="en-US" smtClean="0"/>
              <a:t>24</a:t>
            </a:fld>
            <a:endParaRPr lang="en-US"/>
          </a:p>
        </p:txBody>
      </p:sp>
    </p:spTree>
    <p:extLst>
      <p:ext uri="{BB962C8B-B14F-4D97-AF65-F5344CB8AC3E}">
        <p14:creationId xmlns:p14="http://schemas.microsoft.com/office/powerpoint/2010/main" val="10430647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0FF6E7EB-55A3-4854-B071-1DCF19561530}" type="slidenum">
              <a:rPr lang="en-US" smtClean="0"/>
              <a:t>25</a:t>
            </a:fld>
            <a:endParaRPr lang="en-US"/>
          </a:p>
        </p:txBody>
      </p:sp>
    </p:spTree>
    <p:extLst>
      <p:ext uri="{BB962C8B-B14F-4D97-AF65-F5344CB8AC3E}">
        <p14:creationId xmlns:p14="http://schemas.microsoft.com/office/powerpoint/2010/main" val="15681922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4:20pm</a:t>
            </a:r>
          </a:p>
        </p:txBody>
      </p:sp>
      <p:sp>
        <p:nvSpPr>
          <p:cNvPr id="4" name="Slide Number Placeholder 3"/>
          <p:cNvSpPr>
            <a:spLocks noGrp="1"/>
          </p:cNvSpPr>
          <p:nvPr>
            <p:ph type="sldNum" sz="quarter" idx="5"/>
          </p:nvPr>
        </p:nvSpPr>
        <p:spPr/>
        <p:txBody>
          <a:bodyPr/>
          <a:lstStyle/>
          <a:p>
            <a:fld id="{0FF6E7EB-55A3-4854-B071-1DCF19561530}" type="slidenum">
              <a:rPr lang="en-US" smtClean="0"/>
              <a:t>26</a:t>
            </a:fld>
            <a:endParaRPr lang="en-US"/>
          </a:p>
        </p:txBody>
      </p:sp>
    </p:spTree>
    <p:extLst>
      <p:ext uri="{BB962C8B-B14F-4D97-AF65-F5344CB8AC3E}">
        <p14:creationId xmlns:p14="http://schemas.microsoft.com/office/powerpoint/2010/main" val="26716915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6/14 4:30pm</a:t>
            </a:r>
          </a:p>
        </p:txBody>
      </p:sp>
      <p:sp>
        <p:nvSpPr>
          <p:cNvPr id="4" name="Slide Number Placeholder 3"/>
          <p:cNvSpPr>
            <a:spLocks noGrp="1"/>
          </p:cNvSpPr>
          <p:nvPr>
            <p:ph type="sldNum" sz="quarter" idx="5"/>
          </p:nvPr>
        </p:nvSpPr>
        <p:spPr/>
        <p:txBody>
          <a:bodyPr/>
          <a:lstStyle/>
          <a:p>
            <a:fld id="{0FF6E7EB-55A3-4854-B071-1DCF19561530}" type="slidenum">
              <a:rPr lang="en-US" smtClean="0"/>
              <a:t>27</a:t>
            </a:fld>
            <a:endParaRPr lang="en-US"/>
          </a:p>
        </p:txBody>
      </p:sp>
    </p:spTree>
    <p:extLst>
      <p:ext uri="{BB962C8B-B14F-4D97-AF65-F5344CB8AC3E}">
        <p14:creationId xmlns:p14="http://schemas.microsoft.com/office/powerpoint/2010/main" val="1127481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141F7-D0C7-8193-2580-F7F8FAC093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EC7247-15BB-2E28-3568-6D19065F6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0BB29-7C81-2B6C-CEBB-7B3628278462}"/>
              </a:ext>
            </a:extLst>
          </p:cNvPr>
          <p:cNvSpPr>
            <a:spLocks noGrp="1"/>
          </p:cNvSpPr>
          <p:nvPr>
            <p:ph type="body" idx="1"/>
          </p:nvPr>
        </p:nvSpPr>
        <p:spPr/>
        <p:txBody>
          <a:bodyPr/>
          <a:lstStyle/>
          <a:p>
            <a:r>
              <a:rPr lang="en-US"/>
              <a:t>Updated 6/14 4:00pm</a:t>
            </a:r>
          </a:p>
        </p:txBody>
      </p:sp>
      <p:sp>
        <p:nvSpPr>
          <p:cNvPr id="4" name="Slide Number Placeholder 3">
            <a:extLst>
              <a:ext uri="{FF2B5EF4-FFF2-40B4-BE49-F238E27FC236}">
                <a16:creationId xmlns:a16="http://schemas.microsoft.com/office/drawing/2014/main" id="{E02D27DA-9F1D-1FA6-2345-1A01606DAE28}"/>
              </a:ext>
            </a:extLst>
          </p:cNvPr>
          <p:cNvSpPr>
            <a:spLocks noGrp="1"/>
          </p:cNvSpPr>
          <p:nvPr>
            <p:ph type="sldNum" sz="quarter" idx="5"/>
          </p:nvPr>
        </p:nvSpPr>
        <p:spPr/>
        <p:txBody>
          <a:bodyPr/>
          <a:lstStyle/>
          <a:p>
            <a:fld id="{0FF6E7EB-55A3-4854-B071-1DCF19561530}" type="slidenum">
              <a:rPr lang="en-US" smtClean="0"/>
              <a:t>28</a:t>
            </a:fld>
            <a:endParaRPr lang="en-US"/>
          </a:p>
        </p:txBody>
      </p:sp>
    </p:spTree>
    <p:extLst>
      <p:ext uri="{BB962C8B-B14F-4D97-AF65-F5344CB8AC3E}">
        <p14:creationId xmlns:p14="http://schemas.microsoft.com/office/powerpoint/2010/main" val="29794576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Updates 6/15 8:20am</a:t>
            </a:r>
          </a:p>
        </p:txBody>
      </p:sp>
      <p:sp>
        <p:nvSpPr>
          <p:cNvPr id="4" name="Slide Number Placeholder 3"/>
          <p:cNvSpPr>
            <a:spLocks noGrp="1"/>
          </p:cNvSpPr>
          <p:nvPr>
            <p:ph type="sldNum" sz="quarter" idx="5"/>
          </p:nvPr>
        </p:nvSpPr>
        <p:spPr/>
        <p:txBody>
          <a:bodyPr/>
          <a:lstStyle/>
          <a:p>
            <a:fld id="{0FF6E7EB-55A3-4854-B071-1DCF19561530}" type="slidenum">
              <a:rPr lang="en-US" smtClean="0"/>
              <a:t>30</a:t>
            </a:fld>
            <a:endParaRPr lang="en-US"/>
          </a:p>
        </p:txBody>
      </p:sp>
    </p:spTree>
    <p:extLst>
      <p:ext uri="{BB962C8B-B14F-4D97-AF65-F5344CB8AC3E}">
        <p14:creationId xmlns:p14="http://schemas.microsoft.com/office/powerpoint/2010/main" val="1431445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Updates 6/15 8:450am</a:t>
            </a:r>
          </a:p>
        </p:txBody>
      </p:sp>
      <p:sp>
        <p:nvSpPr>
          <p:cNvPr id="4" name="Slide Number Placeholder 3"/>
          <p:cNvSpPr>
            <a:spLocks noGrp="1"/>
          </p:cNvSpPr>
          <p:nvPr>
            <p:ph type="sldNum" sz="quarter" idx="5"/>
          </p:nvPr>
        </p:nvSpPr>
        <p:spPr/>
        <p:txBody>
          <a:bodyPr/>
          <a:lstStyle/>
          <a:p>
            <a:fld id="{0FF6E7EB-55A3-4854-B071-1DCF19561530}" type="slidenum">
              <a:rPr lang="en-US" smtClean="0"/>
              <a:t>31</a:t>
            </a:fld>
            <a:endParaRPr lang="en-US"/>
          </a:p>
        </p:txBody>
      </p:sp>
    </p:spTree>
    <p:extLst>
      <p:ext uri="{BB962C8B-B14F-4D97-AF65-F5344CB8AC3E}">
        <p14:creationId xmlns:p14="http://schemas.microsoft.com/office/powerpoint/2010/main" val="39258161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a:t>
            </a:r>
          </a:p>
        </p:txBody>
      </p:sp>
      <p:sp>
        <p:nvSpPr>
          <p:cNvPr id="4" name="Slide Number Placeholder 3"/>
          <p:cNvSpPr>
            <a:spLocks noGrp="1"/>
          </p:cNvSpPr>
          <p:nvPr>
            <p:ph type="sldNum" sz="quarter" idx="5"/>
          </p:nvPr>
        </p:nvSpPr>
        <p:spPr/>
        <p:txBody>
          <a:bodyPr/>
          <a:lstStyle/>
          <a:p>
            <a:fld id="{0FF6E7EB-55A3-4854-B071-1DCF19561530}" type="slidenum">
              <a:rPr lang="en-US" smtClean="0"/>
              <a:t>33</a:t>
            </a:fld>
            <a:endParaRPr lang="en-US"/>
          </a:p>
        </p:txBody>
      </p:sp>
    </p:spTree>
    <p:extLst>
      <p:ext uri="{BB962C8B-B14F-4D97-AF65-F5344CB8AC3E}">
        <p14:creationId xmlns:p14="http://schemas.microsoft.com/office/powerpoint/2010/main" val="18391005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a:t>
            </a:r>
          </a:p>
        </p:txBody>
      </p:sp>
      <p:sp>
        <p:nvSpPr>
          <p:cNvPr id="4" name="Slide Number Placeholder 3"/>
          <p:cNvSpPr>
            <a:spLocks noGrp="1"/>
          </p:cNvSpPr>
          <p:nvPr>
            <p:ph type="sldNum" sz="quarter" idx="5"/>
          </p:nvPr>
        </p:nvSpPr>
        <p:spPr/>
        <p:txBody>
          <a:bodyPr/>
          <a:lstStyle/>
          <a:p>
            <a:fld id="{0FF6E7EB-55A3-4854-B071-1DCF19561530}" type="slidenum">
              <a:rPr lang="en-US" smtClean="0"/>
              <a:t>34</a:t>
            </a:fld>
            <a:endParaRPr lang="en-US"/>
          </a:p>
        </p:txBody>
      </p:sp>
    </p:spTree>
    <p:extLst>
      <p:ext uri="{BB962C8B-B14F-4D97-AF65-F5344CB8AC3E}">
        <p14:creationId xmlns:p14="http://schemas.microsoft.com/office/powerpoint/2010/main" val="1777242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Sarah Updated 6/5/23 3:15pm</a:t>
            </a:r>
          </a:p>
        </p:txBody>
      </p:sp>
      <p:sp>
        <p:nvSpPr>
          <p:cNvPr id="4" name="Slide Number Placeholder 3"/>
          <p:cNvSpPr>
            <a:spLocks noGrp="1"/>
          </p:cNvSpPr>
          <p:nvPr>
            <p:ph type="sldNum" sz="quarter" idx="5"/>
          </p:nvPr>
        </p:nvSpPr>
        <p:spPr/>
        <p:txBody>
          <a:bodyPr/>
          <a:lstStyle/>
          <a:p>
            <a:fld id="{0FF6E7EB-55A3-4854-B071-1DCF19561530}" type="slidenum">
              <a:rPr lang="en-US" smtClean="0"/>
              <a:t>4</a:t>
            </a:fld>
            <a:endParaRPr lang="en-US"/>
          </a:p>
        </p:txBody>
      </p:sp>
    </p:spTree>
    <p:extLst>
      <p:ext uri="{BB962C8B-B14F-4D97-AF65-F5344CB8AC3E}">
        <p14:creationId xmlns:p14="http://schemas.microsoft.com/office/powerpoint/2010/main" val="34577821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a:t>
            </a:r>
          </a:p>
        </p:txBody>
      </p:sp>
      <p:sp>
        <p:nvSpPr>
          <p:cNvPr id="4" name="Slide Number Placeholder 3"/>
          <p:cNvSpPr>
            <a:spLocks noGrp="1"/>
          </p:cNvSpPr>
          <p:nvPr>
            <p:ph type="sldNum" sz="quarter" idx="5"/>
          </p:nvPr>
        </p:nvSpPr>
        <p:spPr/>
        <p:txBody>
          <a:bodyPr/>
          <a:lstStyle/>
          <a:p>
            <a:fld id="{0FF6E7EB-55A3-4854-B071-1DCF19561530}" type="slidenum">
              <a:rPr lang="en-US" smtClean="0"/>
              <a:t>35</a:t>
            </a:fld>
            <a:endParaRPr lang="en-US"/>
          </a:p>
        </p:txBody>
      </p:sp>
    </p:spTree>
    <p:extLst>
      <p:ext uri="{BB962C8B-B14F-4D97-AF65-F5344CB8AC3E}">
        <p14:creationId xmlns:p14="http://schemas.microsoft.com/office/powerpoint/2010/main" val="39719859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28CD-BBDE-8D09-9475-62044399E3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D3F689-8483-F0EF-6614-A21B3D355D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DCB82-F820-0148-DB87-DBB4953F00BA}"/>
              </a:ext>
            </a:extLst>
          </p:cNvPr>
          <p:cNvSpPr>
            <a:spLocks noGrp="1"/>
          </p:cNvSpPr>
          <p:nvPr>
            <p:ph type="body" idx="1"/>
          </p:nvPr>
        </p:nvSpPr>
        <p:spPr/>
        <p:txBody>
          <a:bodyPr/>
          <a:lstStyle/>
          <a:p>
            <a:r>
              <a:rPr lang="en-US"/>
              <a:t>Sarah Updated 6/5/23 3:55pm</a:t>
            </a:r>
          </a:p>
        </p:txBody>
      </p:sp>
      <p:sp>
        <p:nvSpPr>
          <p:cNvPr id="4" name="Slide Number Placeholder 3">
            <a:extLst>
              <a:ext uri="{FF2B5EF4-FFF2-40B4-BE49-F238E27FC236}">
                <a16:creationId xmlns:a16="http://schemas.microsoft.com/office/drawing/2014/main" id="{A470295B-24E3-5AF6-FE4F-3EEFAC48646A}"/>
              </a:ext>
            </a:extLst>
          </p:cNvPr>
          <p:cNvSpPr>
            <a:spLocks noGrp="1"/>
          </p:cNvSpPr>
          <p:nvPr>
            <p:ph type="sldNum" sz="quarter" idx="5"/>
          </p:nvPr>
        </p:nvSpPr>
        <p:spPr/>
        <p:txBody>
          <a:bodyPr/>
          <a:lstStyle/>
          <a:p>
            <a:fld id="{0FF6E7EB-55A3-4854-B071-1DCF19561530}" type="slidenum">
              <a:rPr lang="en-US" smtClean="0"/>
              <a:t>6</a:t>
            </a:fld>
            <a:endParaRPr lang="en-US"/>
          </a:p>
        </p:txBody>
      </p:sp>
    </p:spTree>
    <p:extLst>
      <p:ext uri="{BB962C8B-B14F-4D97-AF65-F5344CB8AC3E}">
        <p14:creationId xmlns:p14="http://schemas.microsoft.com/office/powerpoint/2010/main" val="17000254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Updated 6/8 3:45pm</a:t>
            </a:r>
          </a:p>
        </p:txBody>
      </p:sp>
      <p:sp>
        <p:nvSpPr>
          <p:cNvPr id="4" name="Slide Number Placeholder 3"/>
          <p:cNvSpPr>
            <a:spLocks noGrp="1"/>
          </p:cNvSpPr>
          <p:nvPr>
            <p:ph type="sldNum" sz="quarter" idx="5"/>
          </p:nvPr>
        </p:nvSpPr>
        <p:spPr/>
        <p:txBody>
          <a:bodyPr/>
          <a:lstStyle/>
          <a:p>
            <a:fld id="{0FF6E7EB-55A3-4854-B071-1DCF19561530}" type="slidenum">
              <a:rPr lang="en-US" smtClean="0"/>
              <a:t>7</a:t>
            </a:fld>
            <a:endParaRPr lang="en-US"/>
          </a:p>
        </p:txBody>
      </p:sp>
    </p:spTree>
    <p:extLst>
      <p:ext uri="{BB962C8B-B14F-4D97-AF65-F5344CB8AC3E}">
        <p14:creationId xmlns:p14="http://schemas.microsoft.com/office/powerpoint/2010/main" val="578452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F6E7EB-55A3-4854-B071-1DCF19561530}" type="slidenum">
              <a:rPr lang="en-US" smtClean="0"/>
              <a:t>8</a:t>
            </a:fld>
            <a:endParaRPr lang="en-US"/>
          </a:p>
        </p:txBody>
      </p:sp>
    </p:spTree>
    <p:extLst>
      <p:ext uri="{BB962C8B-B14F-4D97-AF65-F5344CB8AC3E}">
        <p14:creationId xmlns:p14="http://schemas.microsoft.com/office/powerpoint/2010/main" val="1155393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6/15 9:35am</a:t>
            </a:r>
          </a:p>
        </p:txBody>
      </p:sp>
      <p:sp>
        <p:nvSpPr>
          <p:cNvPr id="4" name="Slide Number Placeholder 3"/>
          <p:cNvSpPr>
            <a:spLocks noGrp="1"/>
          </p:cNvSpPr>
          <p:nvPr>
            <p:ph type="sldNum" sz="quarter" idx="5"/>
          </p:nvPr>
        </p:nvSpPr>
        <p:spPr/>
        <p:txBody>
          <a:bodyPr/>
          <a:lstStyle/>
          <a:p>
            <a:fld id="{0FF6E7EB-55A3-4854-B071-1DCF19561530}" type="slidenum">
              <a:rPr lang="en-US" smtClean="0"/>
              <a:t>9</a:t>
            </a:fld>
            <a:endParaRPr lang="en-US"/>
          </a:p>
        </p:txBody>
      </p:sp>
    </p:spTree>
    <p:extLst>
      <p:ext uri="{BB962C8B-B14F-4D97-AF65-F5344CB8AC3E}">
        <p14:creationId xmlns:p14="http://schemas.microsoft.com/office/powerpoint/2010/main" val="381019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Updated 6/15 11:15am</a:t>
            </a:r>
          </a:p>
        </p:txBody>
      </p:sp>
      <p:sp>
        <p:nvSpPr>
          <p:cNvPr id="4" name="Slide Number Placeholder 3"/>
          <p:cNvSpPr>
            <a:spLocks noGrp="1"/>
          </p:cNvSpPr>
          <p:nvPr>
            <p:ph type="sldNum" sz="quarter" idx="5"/>
          </p:nvPr>
        </p:nvSpPr>
        <p:spPr/>
        <p:txBody>
          <a:bodyPr/>
          <a:lstStyle/>
          <a:p>
            <a:fld id="{0FF6E7EB-55A3-4854-B071-1DCF19561530}" type="slidenum">
              <a:rPr lang="en-US" smtClean="0"/>
              <a:t>10</a:t>
            </a:fld>
            <a:endParaRPr lang="en-US"/>
          </a:p>
        </p:txBody>
      </p:sp>
    </p:spTree>
    <p:extLst>
      <p:ext uri="{BB962C8B-B14F-4D97-AF65-F5344CB8AC3E}">
        <p14:creationId xmlns:p14="http://schemas.microsoft.com/office/powerpoint/2010/main" val="27986201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ct val="0"/>
              </a:spcBef>
            </a:pPr>
            <a:r>
              <a:rPr lang="en-US"/>
              <a:t>Updated 6/12 5:30pm</a:t>
            </a:r>
          </a:p>
        </p:txBody>
      </p:sp>
      <p:sp>
        <p:nvSpPr>
          <p:cNvPr id="4" name="Slide Number Placeholder 3"/>
          <p:cNvSpPr>
            <a:spLocks noGrp="1"/>
          </p:cNvSpPr>
          <p:nvPr>
            <p:ph type="sldNum" sz="quarter" idx="5"/>
          </p:nvPr>
        </p:nvSpPr>
        <p:spPr/>
        <p:txBody>
          <a:bodyPr/>
          <a:lstStyle/>
          <a:p>
            <a:fld id="{0FF6E7EB-55A3-4854-B071-1DCF19561530}" type="slidenum">
              <a:rPr lang="en-US" smtClean="0"/>
              <a:t>11</a:t>
            </a:fld>
            <a:endParaRPr lang="en-US"/>
          </a:p>
        </p:txBody>
      </p:sp>
    </p:spTree>
    <p:extLst>
      <p:ext uri="{BB962C8B-B14F-4D97-AF65-F5344CB8AC3E}">
        <p14:creationId xmlns:p14="http://schemas.microsoft.com/office/powerpoint/2010/main" val="17096334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338EF-953C-0849-ACF4-01551362A4FD}"/>
              </a:ext>
            </a:extLst>
          </p:cNvPr>
          <p:cNvSpPr>
            <a:spLocks noGrp="1"/>
          </p:cNvSpPr>
          <p:nvPr>
            <p:ph type="ctrTitle" hasCustomPrompt="1"/>
          </p:nvPr>
        </p:nvSpPr>
        <p:spPr>
          <a:xfrm>
            <a:off x="424248" y="1122363"/>
            <a:ext cx="5506995" cy="2387600"/>
          </a:xfrm>
        </p:spPr>
        <p:txBody>
          <a:bodyPr anchor="b">
            <a:normAutofit/>
          </a:bodyPr>
          <a:lstStyle>
            <a:lvl1pPr algn="l">
              <a:defRPr sz="4800"/>
            </a:lvl1pPr>
          </a:lstStyle>
          <a:p>
            <a:r>
              <a:rPr lang="en-US"/>
              <a:t>Title</a:t>
            </a:r>
          </a:p>
        </p:txBody>
      </p:sp>
      <p:sp>
        <p:nvSpPr>
          <p:cNvPr id="3" name="Subtitle 2">
            <a:extLst>
              <a:ext uri="{FF2B5EF4-FFF2-40B4-BE49-F238E27FC236}">
                <a16:creationId xmlns:a16="http://schemas.microsoft.com/office/drawing/2014/main" id="{AA07E827-8FE6-8649-9795-23CA4A8E7CB1}"/>
              </a:ext>
            </a:extLst>
          </p:cNvPr>
          <p:cNvSpPr>
            <a:spLocks noGrp="1"/>
          </p:cNvSpPr>
          <p:nvPr>
            <p:ph type="subTitle" idx="1" hasCustomPrompt="1"/>
          </p:nvPr>
        </p:nvSpPr>
        <p:spPr>
          <a:xfrm>
            <a:off x="424248" y="3602038"/>
            <a:ext cx="5506995"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156840273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402722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960703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9071919"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422407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lide 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8" y="234779"/>
            <a:ext cx="8441724" cy="988540"/>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445741"/>
            <a:ext cx="11184924" cy="46832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631000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Slide 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853602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lide 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60634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116647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QR Cod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hasCustomPrompt="1"/>
          </p:nvPr>
        </p:nvSpPr>
        <p:spPr>
          <a:xfrm>
            <a:off x="430427" y="481914"/>
            <a:ext cx="7737389" cy="1112108"/>
          </a:xfrm>
        </p:spPr>
        <p:txBody>
          <a:bodyPr/>
          <a:lstStyle/>
          <a:p>
            <a:r>
              <a:rPr lang="en-US"/>
              <a:t>QR Code Call-To-Action Here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hasCustomPrompt="1"/>
          </p:nvPr>
        </p:nvSpPr>
        <p:spPr>
          <a:xfrm>
            <a:off x="430427" y="1729946"/>
            <a:ext cx="7737389" cy="3941805"/>
          </a:xfrm>
        </p:spPr>
        <p:txBody>
          <a:bodyPr/>
          <a:lstStyle>
            <a:lvl1pPr marL="0" indent="0">
              <a:buNone/>
              <a:defRPr/>
            </a:lvl1pPr>
          </a:lstStyle>
          <a:p>
            <a:pPr lvl="0"/>
            <a:r>
              <a:rPr lang="en-US"/>
              <a:t>Instructions Here</a:t>
            </a:r>
          </a:p>
        </p:txBody>
      </p:sp>
    </p:spTree>
    <p:extLst>
      <p:ext uri="{BB962C8B-B14F-4D97-AF65-F5344CB8AC3E}">
        <p14:creationId xmlns:p14="http://schemas.microsoft.com/office/powerpoint/2010/main" val="826878318"/>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Location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hasCustomPrompt="1"/>
          </p:nvPr>
        </p:nvSpPr>
        <p:spPr>
          <a:xfrm>
            <a:off x="430428" y="481914"/>
            <a:ext cx="4586416" cy="1112108"/>
          </a:xfrm>
        </p:spPr>
        <p:txBody>
          <a:bodyPr/>
          <a:lstStyle/>
          <a:p>
            <a:r>
              <a:rPr lang="en-US"/>
              <a:t>Text here if needed</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hasCustomPrompt="1"/>
          </p:nvPr>
        </p:nvSpPr>
        <p:spPr>
          <a:xfrm>
            <a:off x="430427" y="1729946"/>
            <a:ext cx="4586417" cy="4646140"/>
          </a:xfrm>
        </p:spPr>
        <p:txBody>
          <a:bodyPr/>
          <a:lstStyle>
            <a:lvl1pPr marL="0" indent="0">
              <a:buNone/>
              <a:defRPr/>
            </a:lvl1pPr>
          </a:lstStyle>
          <a:p>
            <a:pPr lvl="0"/>
            <a:r>
              <a:rPr lang="en-US"/>
              <a:t>Text here if needed</a:t>
            </a:r>
          </a:p>
        </p:txBody>
      </p:sp>
    </p:spTree>
    <p:extLst>
      <p:ext uri="{BB962C8B-B14F-4D97-AF65-F5344CB8AC3E}">
        <p14:creationId xmlns:p14="http://schemas.microsoft.com/office/powerpoint/2010/main" val="346903306"/>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CA&amp;Ls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hasCustomPrompt="1"/>
          </p:nvPr>
        </p:nvSpPr>
        <p:spPr>
          <a:xfrm>
            <a:off x="430428" y="481914"/>
            <a:ext cx="4920048" cy="1112108"/>
          </a:xfrm>
        </p:spPr>
        <p:txBody>
          <a:bodyPr/>
          <a:lstStyle/>
          <a:p>
            <a:r>
              <a:rPr lang="en-US"/>
              <a:t>Text here if needed</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hasCustomPrompt="1"/>
          </p:nvPr>
        </p:nvSpPr>
        <p:spPr>
          <a:xfrm>
            <a:off x="430427" y="1729946"/>
            <a:ext cx="4920049" cy="4646140"/>
          </a:xfrm>
        </p:spPr>
        <p:txBody>
          <a:bodyPr/>
          <a:lstStyle>
            <a:lvl1pPr marL="0" indent="0">
              <a:buNone/>
              <a:defRPr/>
            </a:lvl1pPr>
          </a:lstStyle>
          <a:p>
            <a:pPr lvl="0"/>
            <a:r>
              <a:rPr lang="en-US"/>
              <a:t>Text here if needed</a:t>
            </a:r>
          </a:p>
        </p:txBody>
      </p:sp>
    </p:spTree>
    <p:extLst>
      <p:ext uri="{BB962C8B-B14F-4D97-AF65-F5344CB8AC3E}">
        <p14:creationId xmlns:p14="http://schemas.microsoft.com/office/powerpoint/2010/main" val="137566085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F338EF-953C-0849-ACF4-01551362A4FD}"/>
              </a:ext>
            </a:extLst>
          </p:cNvPr>
          <p:cNvSpPr>
            <a:spLocks noGrp="1"/>
          </p:cNvSpPr>
          <p:nvPr>
            <p:ph type="ctrTitle" hasCustomPrompt="1"/>
          </p:nvPr>
        </p:nvSpPr>
        <p:spPr>
          <a:xfrm>
            <a:off x="733167" y="1122363"/>
            <a:ext cx="5852984" cy="2387600"/>
          </a:xfrm>
        </p:spPr>
        <p:txBody>
          <a:bodyPr anchor="b">
            <a:normAutofit/>
          </a:bodyPr>
          <a:lstStyle>
            <a:lvl1pPr algn="l">
              <a:defRPr sz="4800">
                <a:solidFill>
                  <a:schemeClr val="bg1"/>
                </a:solidFill>
              </a:defRPr>
            </a:lvl1pPr>
          </a:lstStyle>
          <a:p>
            <a:r>
              <a:rPr lang="en-US"/>
              <a:t>Title</a:t>
            </a:r>
          </a:p>
        </p:txBody>
      </p:sp>
      <p:sp>
        <p:nvSpPr>
          <p:cNvPr id="3" name="Subtitle 2">
            <a:extLst>
              <a:ext uri="{FF2B5EF4-FFF2-40B4-BE49-F238E27FC236}">
                <a16:creationId xmlns:a16="http://schemas.microsoft.com/office/drawing/2014/main" id="{AA07E827-8FE6-8649-9795-23CA4A8E7CB1}"/>
              </a:ext>
            </a:extLst>
          </p:cNvPr>
          <p:cNvSpPr>
            <a:spLocks noGrp="1"/>
          </p:cNvSpPr>
          <p:nvPr>
            <p:ph type="subTitle" idx="1" hasCustomPrompt="1"/>
          </p:nvPr>
        </p:nvSpPr>
        <p:spPr>
          <a:xfrm>
            <a:off x="733167" y="3602038"/>
            <a:ext cx="5852984"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6216776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mple End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883827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imple Ending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722593"/>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llab Slide 2 Tea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218059"/>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llab Slide 3 Tea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472886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ndshake 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9585132"/>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andshak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692219"/>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407263"/>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870143"/>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1021614"/>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004781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214E-C9ED-3142-8D05-CF3BE6E1B476}"/>
              </a:ext>
            </a:extLst>
          </p:cNvPr>
          <p:cNvSpPr>
            <a:spLocks noGrp="1"/>
          </p:cNvSpPr>
          <p:nvPr>
            <p:ph type="ctrTitle" hasCustomPrompt="1"/>
          </p:nvPr>
        </p:nvSpPr>
        <p:spPr>
          <a:xfrm>
            <a:off x="1142999" y="1122363"/>
            <a:ext cx="9906001" cy="2387600"/>
          </a:xfrm>
        </p:spPr>
        <p:txBody>
          <a:bodyPr anchor="b">
            <a:normAutofit/>
          </a:bodyPr>
          <a:lstStyle>
            <a:lvl1pPr algn="ctr">
              <a:defRPr sz="5400">
                <a:solidFill>
                  <a:schemeClr val="tx1"/>
                </a:solidFill>
              </a:defRPr>
            </a:lvl1pPr>
          </a:lstStyle>
          <a:p>
            <a:r>
              <a:rPr lang="en-US"/>
              <a:t>Title</a:t>
            </a:r>
          </a:p>
        </p:txBody>
      </p:sp>
      <p:sp>
        <p:nvSpPr>
          <p:cNvPr id="3" name="Subtitle 2">
            <a:extLst>
              <a:ext uri="{FF2B5EF4-FFF2-40B4-BE49-F238E27FC236}">
                <a16:creationId xmlns:a16="http://schemas.microsoft.com/office/drawing/2014/main" id="{76E79539-7510-0B49-BBDB-7DA50AA04F58}"/>
              </a:ext>
            </a:extLst>
          </p:cNvPr>
          <p:cNvSpPr>
            <a:spLocks noGrp="1"/>
          </p:cNvSpPr>
          <p:nvPr>
            <p:ph type="subTitle" idx="1" hasCustomPrompt="1"/>
          </p:nvPr>
        </p:nvSpPr>
        <p:spPr>
          <a:xfrm>
            <a:off x="1142999" y="3602038"/>
            <a:ext cx="9906001"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311141813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B214E-C9ED-3142-8D05-CF3BE6E1B476}"/>
              </a:ext>
            </a:extLst>
          </p:cNvPr>
          <p:cNvSpPr>
            <a:spLocks noGrp="1"/>
          </p:cNvSpPr>
          <p:nvPr>
            <p:ph type="ctrTitle" hasCustomPrompt="1"/>
          </p:nvPr>
        </p:nvSpPr>
        <p:spPr>
          <a:xfrm>
            <a:off x="1142999" y="1122363"/>
            <a:ext cx="9906001" cy="2387600"/>
          </a:xfrm>
        </p:spPr>
        <p:txBody>
          <a:bodyPr anchor="b">
            <a:normAutofit/>
          </a:bodyPr>
          <a:lstStyle>
            <a:lvl1pPr algn="ctr">
              <a:defRPr sz="5400">
                <a:solidFill>
                  <a:schemeClr val="tx1"/>
                </a:solidFill>
              </a:defRPr>
            </a:lvl1pPr>
          </a:lstStyle>
          <a:p>
            <a:r>
              <a:rPr lang="en-US"/>
              <a:t>Title</a:t>
            </a:r>
          </a:p>
        </p:txBody>
      </p:sp>
      <p:sp>
        <p:nvSpPr>
          <p:cNvPr id="3" name="Subtitle 2">
            <a:extLst>
              <a:ext uri="{FF2B5EF4-FFF2-40B4-BE49-F238E27FC236}">
                <a16:creationId xmlns:a16="http://schemas.microsoft.com/office/drawing/2014/main" id="{76E79539-7510-0B49-BBDB-7DA50AA04F58}"/>
              </a:ext>
            </a:extLst>
          </p:cNvPr>
          <p:cNvSpPr>
            <a:spLocks noGrp="1"/>
          </p:cNvSpPr>
          <p:nvPr>
            <p:ph type="subTitle" idx="1" hasCustomPrompt="1"/>
          </p:nvPr>
        </p:nvSpPr>
        <p:spPr>
          <a:xfrm>
            <a:off x="1142999" y="3602038"/>
            <a:ext cx="9906001"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a:t>
            </a:r>
          </a:p>
        </p:txBody>
      </p:sp>
    </p:spTree>
    <p:extLst>
      <p:ext uri="{BB962C8B-B14F-4D97-AF65-F5344CB8AC3E}">
        <p14:creationId xmlns:p14="http://schemas.microsoft.com/office/powerpoint/2010/main" val="94234262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320675"/>
            <a:ext cx="8973065" cy="1211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2162432"/>
            <a:ext cx="11184924" cy="3669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644619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lide 1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320675"/>
            <a:ext cx="8973065" cy="1211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2162432"/>
            <a:ext cx="11184924" cy="3669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009358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2778211" y="320675"/>
            <a:ext cx="8973065" cy="1211563"/>
          </a:xfrm>
        </p:spPr>
        <p:txBody>
          <a:bodyPr/>
          <a:lstStyle>
            <a:lvl1pPr algn="r">
              <a:defRPr/>
            </a:lvl1p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2162432"/>
            <a:ext cx="11184924" cy="3669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947145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Slide 2B">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2778211" y="320675"/>
            <a:ext cx="8973065" cy="1211563"/>
          </a:xfrm>
        </p:spPr>
        <p:txBody>
          <a:bodyPr/>
          <a:lstStyle>
            <a:lvl1pPr algn="r">
              <a:defRPr/>
            </a:lvl1p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2162432"/>
            <a:ext cx="11184924" cy="36699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909717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BE393-7DE8-A044-91FC-AD79FBB95A8E}"/>
              </a:ext>
            </a:extLst>
          </p:cNvPr>
          <p:cNvSpPr>
            <a:spLocks noGrp="1"/>
          </p:cNvSpPr>
          <p:nvPr>
            <p:ph type="title"/>
          </p:nvPr>
        </p:nvSpPr>
        <p:spPr>
          <a:xfrm>
            <a:off x="430427" y="407773"/>
            <a:ext cx="11184923" cy="111210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CB7A1F84-906E-D04C-B92E-FF924623665C}"/>
              </a:ext>
            </a:extLst>
          </p:cNvPr>
          <p:cNvSpPr>
            <a:spLocks noGrp="1"/>
          </p:cNvSpPr>
          <p:nvPr>
            <p:ph idx="1"/>
          </p:nvPr>
        </p:nvSpPr>
        <p:spPr>
          <a:xfrm>
            <a:off x="430427" y="1729946"/>
            <a:ext cx="11184924" cy="45472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175829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DC78D-B5F7-D145-A677-FE8E6033A3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CD502A7-C854-4C4D-AEFA-C917645FEE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E50E21-E964-1641-9255-25EA46DFE7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0A0B74-08B4-C44B-8B04-0212FFF15B63}" type="datetimeFigureOut">
              <a:rPr lang="en-US" smtClean="0"/>
              <a:t>7/6/2026</a:t>
            </a:fld>
            <a:endParaRPr lang="en-US"/>
          </a:p>
        </p:txBody>
      </p:sp>
      <p:sp>
        <p:nvSpPr>
          <p:cNvPr id="5" name="Footer Placeholder 4">
            <a:extLst>
              <a:ext uri="{FF2B5EF4-FFF2-40B4-BE49-F238E27FC236}">
                <a16:creationId xmlns:a16="http://schemas.microsoft.com/office/drawing/2014/main" id="{C99694A3-334A-3949-8598-AE6AB18001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B6822C5-26BD-A44C-B25F-CB5EC0AD9D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FA536-9C9E-4D4B-8869-06C110402E7A}" type="slidenum">
              <a:rPr lang="en-US" smtClean="0"/>
              <a:t>‹#›</a:t>
            </a:fld>
            <a:endParaRPr lang="en-US"/>
          </a:p>
        </p:txBody>
      </p:sp>
    </p:spTree>
    <p:extLst>
      <p:ext uri="{BB962C8B-B14F-4D97-AF65-F5344CB8AC3E}">
        <p14:creationId xmlns:p14="http://schemas.microsoft.com/office/powerpoint/2010/main" val="1116274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2" r:id="rId3"/>
    <p:sldLayoutId id="2147483663" r:id="rId4"/>
    <p:sldLayoutId id="2147483650" r:id="rId5"/>
    <p:sldLayoutId id="2147483680" r:id="rId6"/>
    <p:sldLayoutId id="2147483665" r:id="rId7"/>
    <p:sldLayoutId id="2147483681" r:id="rId8"/>
    <p:sldLayoutId id="2147483666" r:id="rId9"/>
    <p:sldLayoutId id="2147483667" r:id="rId10"/>
    <p:sldLayoutId id="2147483668" r:id="rId11"/>
    <p:sldLayoutId id="2147483669" r:id="rId12"/>
    <p:sldLayoutId id="2147483664" r:id="rId13"/>
    <p:sldLayoutId id="2147483670" r:id="rId14"/>
    <p:sldLayoutId id="2147483671" r:id="rId15"/>
    <p:sldLayoutId id="2147483672" r:id="rId16"/>
    <p:sldLayoutId id="2147483674" r:id="rId17"/>
    <p:sldLayoutId id="2147483675" r:id="rId18"/>
    <p:sldLayoutId id="2147483676" r:id="rId19"/>
    <p:sldLayoutId id="2147483661" r:id="rId20"/>
    <p:sldLayoutId id="2147483685" r:id="rId21"/>
    <p:sldLayoutId id="2147483678" r:id="rId22"/>
    <p:sldLayoutId id="2147483679" r:id="rId23"/>
    <p:sldLayoutId id="2147483677" r:id="rId24"/>
    <p:sldLayoutId id="2147483651" r:id="rId25"/>
    <p:sldLayoutId id="2147483655" r:id="rId26"/>
    <p:sldLayoutId id="2147483682" r:id="rId27"/>
    <p:sldLayoutId id="2147483683" r:id="rId28"/>
    <p:sldLayoutId id="2147483684" r:id="rId29"/>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46.emf"/></Relationships>
</file>

<file path=ppt/slides/_rels/slide1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41.svg"/></Relationships>
</file>

<file path=ppt/slides/_rels/slide14.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51.emf"/></Relationships>
</file>

<file path=ppt/slides/_rels/slide16.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image" Target="../media/image52.emf"/></Relationships>
</file>

<file path=ppt/slides/_rels/slide17.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image" Target="../media/image53.emf"/></Relationships>
</file>

<file path=ppt/slides/_rels/slide1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56.emf"/></Relationships>
</file>

<file path=ppt/slides/_rels/slide22.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41.svg"/></Relationships>
</file>

<file path=ppt/slides/_rels/slide2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21.xml"/><Relationship Id="rId1" Type="http://schemas.openxmlformats.org/officeDocument/2006/relationships/slideLayout" Target="../slideLayouts/slideLayout16.xml"/><Relationship Id="rId5" Type="http://schemas.openxmlformats.org/officeDocument/2006/relationships/image" Target="../media/image63.emf"/><Relationship Id="rId4" Type="http://schemas.openxmlformats.org/officeDocument/2006/relationships/image" Target="../media/image62.emf"/></Relationships>
</file>

<file path=ppt/slides/_rels/slide25.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66.emf"/></Relationships>
</file>

<file path=ppt/slides/_rels/slide27.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hyperlink" Target="https://www2.census.gov/geo/pdfs/maps-data/maps/reference/us_regdiv.pdf"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www.naceweb.org/job-market/graduate-outcomes/first-destination/standards-and-protocols" TargetMode="External"/><Relationship Id="rId4" Type="http://schemas.openxmlformats.org/officeDocument/2006/relationships/image" Target="../media/image31.png"/></Relationships>
</file>

<file path=ppt/slides/_rels/slide3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image" Target="../media/image72.emf"/><Relationship Id="rId5" Type="http://schemas.openxmlformats.org/officeDocument/2006/relationships/image" Target="../media/image71.png"/><Relationship Id="rId4" Type="http://schemas.openxmlformats.org/officeDocument/2006/relationships/image" Target="../media/image70.png"/></Relationships>
</file>

<file path=ppt/slides/_rels/slide3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75.png"/><Relationship Id="rId5" Type="http://schemas.openxmlformats.org/officeDocument/2006/relationships/image" Target="../media/image70.png"/><Relationship Id="rId4" Type="http://schemas.openxmlformats.org/officeDocument/2006/relationships/image" Target="../media/image74.emf"/></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hyperlink" Target="http://www.jmu.edu/career/careeroutcomes" TargetMode="External"/><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hyperlink" Target="https://www.jmu.edu/career/tools/career-guide"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naceweb.org/job-market/graduate-outcomes/first-destination/standards-and-protocols" TargetMode="External"/><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www.naceweb.org/job-market/graduate-outcomes/first-destination/standards-and-protocols" TargetMode="External"/><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hyperlink" Target="mailto:dondzimr@jmu.edu" TargetMode="External"/><Relationship Id="rId2" Type="http://schemas.openxmlformats.org/officeDocument/2006/relationships/image" Target="../media/image76.png"/><Relationship Id="rId1" Type="http://schemas.openxmlformats.org/officeDocument/2006/relationships/slideLayout" Target="../slideLayouts/slideLayout26.xml"/><Relationship Id="rId4" Type="http://schemas.openxmlformats.org/officeDocument/2006/relationships/hyperlink" Target="mailto:westleek@jmu.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35.png"/></Relationships>
</file>

<file path=ppt/slides/_rels/slide7.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40.emf"/><Relationship Id="rId5" Type="http://schemas.openxmlformats.org/officeDocument/2006/relationships/image" Target="../media/image39.emf"/><Relationship Id="rId4" Type="http://schemas.openxmlformats.org/officeDocument/2006/relationships/image" Target="../media/image38.emf"/></Relationships>
</file>

<file path=ppt/slides/_rels/slide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7.xml"/><Relationship Id="rId1" Type="http://schemas.openxmlformats.org/officeDocument/2006/relationships/slideLayout" Target="../slideLayouts/slideLayout16.xml"/><Relationship Id="rId5" Type="http://schemas.openxmlformats.org/officeDocument/2006/relationships/image" Target="../media/image44.emf"/><Relationship Id="rId4" Type="http://schemas.openxmlformats.org/officeDocument/2006/relationships/image" Target="../media/image4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77F87-6E1C-6445-9600-200BF29602DA}"/>
              </a:ext>
            </a:extLst>
          </p:cNvPr>
          <p:cNvSpPr>
            <a:spLocks noGrp="1"/>
          </p:cNvSpPr>
          <p:nvPr>
            <p:ph type="ctrTitle"/>
          </p:nvPr>
        </p:nvSpPr>
        <p:spPr>
          <a:xfrm>
            <a:off x="569267" y="2106659"/>
            <a:ext cx="6931285" cy="2387600"/>
          </a:xfrm>
        </p:spPr>
        <p:txBody>
          <a:bodyPr>
            <a:normAutofit fontScale="90000"/>
          </a:bodyPr>
          <a:lstStyle/>
          <a:p>
            <a:r>
              <a:rPr lang="en-US" sz="4000">
                <a:latin typeface="Rockwell"/>
              </a:rPr>
              <a:t>James Madison University</a:t>
            </a:r>
            <a:br>
              <a:rPr lang="en-US">
                <a:latin typeface="Rockwell"/>
              </a:rPr>
            </a:br>
            <a:r>
              <a:rPr lang="en-US" sz="4000">
                <a:latin typeface="Rockwell"/>
              </a:rPr>
              <a:t>Class of 2025</a:t>
            </a:r>
            <a:br>
              <a:rPr lang="en-US" sz="4000" b="1">
                <a:latin typeface="Rockwell" panose="02060603020205020403" pitchFamily="18" charset="77"/>
              </a:rPr>
            </a:br>
            <a:br>
              <a:rPr lang="en-US" b="1">
                <a:latin typeface="Rockwell"/>
              </a:rPr>
            </a:br>
            <a:r>
              <a:rPr lang="en-US" b="1">
                <a:solidFill>
                  <a:srgbClr val="F4F4F4"/>
                </a:solidFill>
                <a:latin typeface="Rockwell"/>
              </a:rPr>
              <a:t>First Destination</a:t>
            </a:r>
            <a:br>
              <a:rPr lang="en-US" b="1">
                <a:latin typeface="Rockwell" panose="02060603020205020403" pitchFamily="18" charset="77"/>
              </a:rPr>
            </a:br>
            <a:r>
              <a:rPr lang="en-US" b="1">
                <a:solidFill>
                  <a:srgbClr val="F4F4F4"/>
                </a:solidFill>
                <a:latin typeface="Rockwell"/>
              </a:rPr>
              <a:t>Career Outcomes Report</a:t>
            </a:r>
          </a:p>
        </p:txBody>
      </p:sp>
    </p:spTree>
    <p:extLst>
      <p:ext uri="{BB962C8B-B14F-4D97-AF65-F5344CB8AC3E}">
        <p14:creationId xmlns:p14="http://schemas.microsoft.com/office/powerpoint/2010/main" val="1460239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606DB5-6CFA-46C4-9FD6-B8D9FD3C8DB1}"/>
              </a:ext>
            </a:extLst>
          </p:cNvPr>
          <p:cNvPicPr>
            <a:picLocks noChangeAspect="1"/>
          </p:cNvPicPr>
          <p:nvPr/>
        </p:nvPicPr>
        <p:blipFill>
          <a:blip r:embed="rId3"/>
          <a:stretch>
            <a:fillRect/>
          </a:stretch>
        </p:blipFill>
        <p:spPr>
          <a:xfrm>
            <a:off x="405026" y="1823785"/>
            <a:ext cx="11265107" cy="3192458"/>
          </a:xfrm>
          <a:prstGeom prst="rect">
            <a:avLst/>
          </a:prstGeom>
        </p:spPr>
      </p:pic>
      <p:sp>
        <p:nvSpPr>
          <p:cNvPr id="2" name="Rectangle 1">
            <a:extLst>
              <a:ext uri="{FF2B5EF4-FFF2-40B4-BE49-F238E27FC236}">
                <a16:creationId xmlns:a16="http://schemas.microsoft.com/office/drawing/2014/main" id="{39EABE18-42D5-3481-A48D-FC3628FEB3DA}"/>
              </a:ext>
            </a:extLst>
          </p:cNvPr>
          <p:cNvSpPr/>
          <p:nvPr/>
        </p:nvSpPr>
        <p:spPr>
          <a:xfrm>
            <a:off x="41729" y="5929085"/>
            <a:ext cx="3492498" cy="9162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DDA241D4-17DF-A600-E8E1-4258BC277613}"/>
              </a:ext>
            </a:extLst>
          </p:cNvPr>
          <p:cNvSpPr txBox="1">
            <a:spLocks/>
          </p:cNvSpPr>
          <p:nvPr/>
        </p:nvSpPr>
        <p:spPr>
          <a:xfrm>
            <a:off x="323488" y="219739"/>
            <a:ext cx="11602912" cy="1414032"/>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4400" b="1">
                <a:solidFill>
                  <a:srgbClr val="450084"/>
                </a:solidFill>
                <a:latin typeface="Rockwell"/>
              </a:rPr>
              <a:t>Bachelor’s-Degree Recipients</a:t>
            </a:r>
          </a:p>
          <a:p>
            <a:pPr algn="l"/>
            <a:r>
              <a:rPr lang="en-US" sz="2500" b="1">
                <a:solidFill>
                  <a:schemeClr val="bg1"/>
                </a:solidFill>
                <a:latin typeface="Rockwell"/>
              </a:rPr>
              <a:t>1</a:t>
            </a:r>
            <a:br>
              <a:rPr lang="en-US" b="1">
                <a:latin typeface="Rockwell" panose="02060603020205020403" pitchFamily="18" charset="0"/>
              </a:rPr>
            </a:br>
            <a:r>
              <a:rPr lang="en-US" sz="7300" b="1">
                <a:latin typeface="Rockwell"/>
              </a:rPr>
              <a:t>Class of 2025</a:t>
            </a:r>
            <a:r>
              <a:rPr lang="en-US" sz="7300" b="1">
                <a:highlight>
                  <a:srgbClr val="FFFF00"/>
                </a:highlight>
                <a:latin typeface="Rockwell"/>
              </a:rPr>
              <a:t> </a:t>
            </a:r>
            <a:br>
              <a:rPr lang="en-US" sz="7300" b="1">
                <a:latin typeface="Rockwell"/>
              </a:rPr>
            </a:br>
            <a:r>
              <a:rPr lang="en-US" sz="7300" b="1">
                <a:latin typeface="Rockwell"/>
              </a:rPr>
              <a:t>Salary Distribution By College</a:t>
            </a:r>
            <a:endParaRPr lang="en-US" sz="7300" b="1">
              <a:latin typeface="Rockwell" panose="02060603020205020403" pitchFamily="18" charset="0"/>
            </a:endParaRPr>
          </a:p>
        </p:txBody>
      </p:sp>
      <p:sp>
        <p:nvSpPr>
          <p:cNvPr id="3" name="Title 1">
            <a:extLst>
              <a:ext uri="{FF2B5EF4-FFF2-40B4-BE49-F238E27FC236}">
                <a16:creationId xmlns:a16="http://schemas.microsoft.com/office/drawing/2014/main" id="{C3A061A3-34CD-CCBE-7B3B-C2D0D37864B1}"/>
              </a:ext>
            </a:extLst>
          </p:cNvPr>
          <p:cNvSpPr txBox="1">
            <a:spLocks/>
          </p:cNvSpPr>
          <p:nvPr/>
        </p:nvSpPr>
        <p:spPr>
          <a:xfrm>
            <a:off x="323488" y="5167782"/>
            <a:ext cx="11265108" cy="24747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N=1,063 (</a:t>
            </a:r>
            <a:r>
              <a:rPr lang="en-US" sz="1800">
                <a:latin typeface="Calibri"/>
                <a:cs typeface="Calibri"/>
              </a:rPr>
              <a:t>Full-time and military bachelor’s-degree recipients indicating a salary within 6 months of graduation</a:t>
            </a:r>
            <a:r>
              <a:rPr lang="en-US" sz="1800">
                <a:solidFill>
                  <a:srgbClr val="000000"/>
                </a:solidFill>
                <a:latin typeface="Calibri"/>
                <a:cs typeface="Calibri"/>
              </a:rPr>
              <a:t>)</a:t>
            </a:r>
          </a:p>
        </p:txBody>
      </p:sp>
      <p:sp>
        <p:nvSpPr>
          <p:cNvPr id="8" name="Flowchart: Connector 7">
            <a:extLst>
              <a:ext uri="{FF2B5EF4-FFF2-40B4-BE49-F238E27FC236}">
                <a16:creationId xmlns:a16="http://schemas.microsoft.com/office/drawing/2014/main" id="{74FC8676-B547-0F39-0EB4-035B70751308}"/>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ea typeface="Calibri"/>
                <a:cs typeface="Calibri"/>
              </a:rPr>
              <a:t>10</a:t>
            </a:r>
          </a:p>
        </p:txBody>
      </p:sp>
      <p:cxnSp>
        <p:nvCxnSpPr>
          <p:cNvPr id="13" name="Straight Connector 12">
            <a:extLst>
              <a:ext uri="{FF2B5EF4-FFF2-40B4-BE49-F238E27FC236}">
                <a16:creationId xmlns:a16="http://schemas.microsoft.com/office/drawing/2014/main" id="{B5E2FB74-27D2-393F-E110-FFA40B6BB28C}"/>
              </a:ext>
            </a:extLst>
          </p:cNvPr>
          <p:cNvCxnSpPr/>
          <p:nvPr/>
        </p:nvCxnSpPr>
        <p:spPr>
          <a:xfrm flipH="1">
            <a:off x="405028" y="1648628"/>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6" name="Title 1">
            <a:extLst>
              <a:ext uri="{FF2B5EF4-FFF2-40B4-BE49-F238E27FC236}">
                <a16:creationId xmlns:a16="http://schemas.microsoft.com/office/drawing/2014/main" id="{DEA70F7A-3B3C-B6E8-F48C-8458B15DF3B2}"/>
              </a:ext>
            </a:extLst>
          </p:cNvPr>
          <p:cNvSpPr txBox="1">
            <a:spLocks/>
          </p:cNvSpPr>
          <p:nvPr/>
        </p:nvSpPr>
        <p:spPr>
          <a:xfrm>
            <a:off x="323488" y="5484240"/>
            <a:ext cx="11240598" cy="3758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Note: results are suppressed when there are fewer that 5 data points, to protect the privacy of individuals. </a:t>
            </a:r>
          </a:p>
        </p:txBody>
      </p:sp>
    </p:spTree>
    <p:extLst>
      <p:ext uri="{BB962C8B-B14F-4D97-AF65-F5344CB8AC3E}">
        <p14:creationId xmlns:p14="http://schemas.microsoft.com/office/powerpoint/2010/main" val="4011983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Content Placeholder 4" descr="Suitcase">
            <a:extLst>
              <a:ext uri="{FF2B5EF4-FFF2-40B4-BE49-F238E27FC236}">
                <a16:creationId xmlns:a16="http://schemas.microsoft.com/office/drawing/2014/main" id="{0B2E9150-0B51-49E3-8E27-79346C90561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52867" y="153956"/>
            <a:ext cx="1383589" cy="1383589"/>
          </a:xfrm>
          <a:prstGeom prst="rect">
            <a:avLst/>
          </a:prstGeom>
        </p:spPr>
      </p:pic>
      <p:sp>
        <p:nvSpPr>
          <p:cNvPr id="3" name="Title 1">
            <a:extLst>
              <a:ext uri="{FF2B5EF4-FFF2-40B4-BE49-F238E27FC236}">
                <a16:creationId xmlns:a16="http://schemas.microsoft.com/office/drawing/2014/main" id="{9DA5A7E7-9DE6-4543-8503-3CD72621086F}"/>
              </a:ext>
            </a:extLst>
          </p:cNvPr>
          <p:cNvSpPr txBox="1">
            <a:spLocks/>
          </p:cNvSpPr>
          <p:nvPr/>
        </p:nvSpPr>
        <p:spPr>
          <a:xfrm>
            <a:off x="378086" y="1537545"/>
            <a:ext cx="10217291" cy="43172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a:latin typeface="Rockwell"/>
              </a:rPr>
              <a:t>Graduates are working in 39 U.S. states, Washington, D.C. and 13 countries</a:t>
            </a:r>
            <a:endParaRPr lang="en-US" sz="2000">
              <a:latin typeface="Rockwell" panose="02060603020205020403" pitchFamily="18" charset="0"/>
            </a:endParaRPr>
          </a:p>
        </p:txBody>
      </p:sp>
      <p:sp>
        <p:nvSpPr>
          <p:cNvPr id="2" name="Title 1">
            <a:extLst>
              <a:ext uri="{FF2B5EF4-FFF2-40B4-BE49-F238E27FC236}">
                <a16:creationId xmlns:a16="http://schemas.microsoft.com/office/drawing/2014/main" id="{A742082E-A232-438F-9FBF-552114CB47AA}"/>
              </a:ext>
            </a:extLst>
          </p:cNvPr>
          <p:cNvSpPr txBox="1">
            <a:spLocks/>
          </p:cNvSpPr>
          <p:nvPr/>
        </p:nvSpPr>
        <p:spPr>
          <a:xfrm>
            <a:off x="351008" y="230819"/>
            <a:ext cx="11574158" cy="1385277"/>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spcAft>
                <a:spcPts val="1200"/>
              </a:spcAft>
            </a:pPr>
            <a:r>
              <a:rPr lang="en-US" sz="2800" b="1">
                <a:solidFill>
                  <a:srgbClr val="450084"/>
                </a:solidFill>
                <a:latin typeface="Rockwell"/>
              </a:rPr>
              <a:t>Bachelor’s-Degree Recipients</a:t>
            </a:r>
          </a:p>
          <a:p>
            <a:pPr algn="l">
              <a:spcAft>
                <a:spcPts val="1200"/>
              </a:spcAft>
            </a:pPr>
            <a:r>
              <a:rPr lang="en-US" sz="4700" b="1" kern="2900">
                <a:latin typeface="Rockwell"/>
              </a:rPr>
              <a:t>Location of Working Graduates</a:t>
            </a:r>
            <a:br>
              <a:rPr lang="en-US" sz="4700" b="1" kern="2900">
                <a:latin typeface="Rockwell"/>
              </a:rPr>
            </a:br>
            <a:r>
              <a:rPr lang="en-US" sz="4700" b="1" kern="2900">
                <a:latin typeface="Rockwell"/>
              </a:rPr>
              <a:t>Top 10 U.S. States or District</a:t>
            </a:r>
            <a:endParaRPr lang="en-US" sz="4700" b="1" kern="2900">
              <a:latin typeface="Rockwell" panose="02060603020205020403" pitchFamily="18" charset="0"/>
            </a:endParaRPr>
          </a:p>
        </p:txBody>
      </p:sp>
      <p:sp>
        <p:nvSpPr>
          <p:cNvPr id="9" name="Rectangle 8">
            <a:extLst>
              <a:ext uri="{FF2B5EF4-FFF2-40B4-BE49-F238E27FC236}">
                <a16:creationId xmlns:a16="http://schemas.microsoft.com/office/drawing/2014/main" id="{8AA90919-BC35-46CC-BB5C-FA8CE83C83B8}"/>
              </a:ext>
            </a:extLst>
          </p:cNvPr>
          <p:cNvSpPr/>
          <p:nvPr/>
        </p:nvSpPr>
        <p:spPr>
          <a:xfrm>
            <a:off x="8779189" y="5941698"/>
            <a:ext cx="2995440"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9B44E20D-1089-4C3B-AE7D-734D84CD54E7}"/>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cs typeface="Calibri"/>
              </a:rPr>
              <a:t>11</a:t>
            </a:r>
            <a:endParaRPr lang="en-US" sz="1300"/>
          </a:p>
        </p:txBody>
      </p:sp>
      <p:pic>
        <p:nvPicPr>
          <p:cNvPr id="6" name="Picture 5">
            <a:extLst>
              <a:ext uri="{FF2B5EF4-FFF2-40B4-BE49-F238E27FC236}">
                <a16:creationId xmlns:a16="http://schemas.microsoft.com/office/drawing/2014/main" id="{B2FBF129-4277-BA79-655E-092AE9F8663D}"/>
              </a:ext>
            </a:extLst>
          </p:cNvPr>
          <p:cNvPicPr>
            <a:picLocks noChangeAspect="1"/>
          </p:cNvPicPr>
          <p:nvPr/>
        </p:nvPicPr>
        <p:blipFill>
          <a:blip r:embed="rId4"/>
          <a:stretch>
            <a:fillRect/>
          </a:stretch>
        </p:blipFill>
        <p:spPr>
          <a:xfrm>
            <a:off x="2507084" y="1969272"/>
            <a:ext cx="7177832" cy="4353008"/>
          </a:xfrm>
          <a:prstGeom prst="rect">
            <a:avLst/>
          </a:prstGeom>
        </p:spPr>
      </p:pic>
    </p:spTree>
    <p:extLst>
      <p:ext uri="{BB962C8B-B14F-4D97-AF65-F5344CB8AC3E}">
        <p14:creationId xmlns:p14="http://schemas.microsoft.com/office/powerpoint/2010/main" val="4215778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742C501-5B34-1FB6-ECF3-01D0F116AA2C}"/>
              </a:ext>
            </a:extLst>
          </p:cNvPr>
          <p:cNvPicPr>
            <a:picLocks noChangeAspect="1"/>
          </p:cNvPicPr>
          <p:nvPr/>
        </p:nvPicPr>
        <p:blipFill>
          <a:blip r:embed="rId3"/>
          <a:stretch>
            <a:fillRect/>
          </a:stretch>
        </p:blipFill>
        <p:spPr>
          <a:xfrm>
            <a:off x="653589" y="185662"/>
            <a:ext cx="8730246" cy="6858000"/>
          </a:xfrm>
          <a:prstGeom prst="rect">
            <a:avLst/>
          </a:prstGeom>
        </p:spPr>
      </p:pic>
      <p:cxnSp>
        <p:nvCxnSpPr>
          <p:cNvPr id="10" name="Straight Arrow Connector 9">
            <a:extLst>
              <a:ext uri="{FF2B5EF4-FFF2-40B4-BE49-F238E27FC236}">
                <a16:creationId xmlns:a16="http://schemas.microsoft.com/office/drawing/2014/main" id="{47955B85-A218-8D1E-8823-881F540C3704}"/>
              </a:ext>
            </a:extLst>
          </p:cNvPr>
          <p:cNvCxnSpPr>
            <a:cxnSpLocks/>
          </p:cNvCxnSpPr>
          <p:nvPr/>
        </p:nvCxnSpPr>
        <p:spPr>
          <a:xfrm flipH="1" flipV="1">
            <a:off x="8817372" y="2567500"/>
            <a:ext cx="608973" cy="52149"/>
          </a:xfrm>
          <a:prstGeom prst="straightConnector1">
            <a:avLst/>
          </a:prstGeom>
          <a:ln w="22225">
            <a:tailEnd type="none"/>
          </a:ln>
        </p:spPr>
        <p:style>
          <a:lnRef idx="3">
            <a:schemeClr val="dk1"/>
          </a:lnRef>
          <a:fillRef idx="0">
            <a:schemeClr val="dk1"/>
          </a:fillRef>
          <a:effectRef idx="2">
            <a:schemeClr val="dk1"/>
          </a:effectRef>
          <a:fontRef idx="minor">
            <a:schemeClr val="tx1"/>
          </a:fontRef>
        </p:style>
      </p:cxnSp>
      <p:sp>
        <p:nvSpPr>
          <p:cNvPr id="8" name="Title 1">
            <a:extLst>
              <a:ext uri="{FF2B5EF4-FFF2-40B4-BE49-F238E27FC236}">
                <a16:creationId xmlns:a16="http://schemas.microsoft.com/office/drawing/2014/main" id="{5B879026-DDFC-45D0-B9E2-E607B6F7A3BB}"/>
              </a:ext>
            </a:extLst>
          </p:cNvPr>
          <p:cNvSpPr txBox="1">
            <a:spLocks/>
          </p:cNvSpPr>
          <p:nvPr/>
        </p:nvSpPr>
        <p:spPr>
          <a:xfrm>
            <a:off x="316151" y="205327"/>
            <a:ext cx="11574158" cy="988541"/>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3800" b="1">
                <a:solidFill>
                  <a:srgbClr val="450084"/>
                </a:solidFill>
                <a:latin typeface="Rockwell"/>
              </a:rPr>
              <a:t>Bachelor’s-Degree Recipients</a:t>
            </a:r>
          </a:p>
          <a:p>
            <a:pPr algn="l"/>
            <a:r>
              <a:rPr lang="en-US" sz="2000" b="1">
                <a:solidFill>
                  <a:schemeClr val="bg1"/>
                </a:solidFill>
                <a:latin typeface="Rockwell"/>
              </a:rPr>
              <a:t>1</a:t>
            </a:r>
            <a:br>
              <a:rPr lang="en-US" sz="4600" b="1">
                <a:latin typeface="Rockwell" panose="02060603020205020403" pitchFamily="18" charset="0"/>
              </a:rPr>
            </a:br>
            <a:r>
              <a:rPr lang="en-US" sz="6400" b="1">
                <a:latin typeface="Rockwell"/>
              </a:rPr>
              <a:t>Location of  Working Graduates in the U.S.</a:t>
            </a:r>
            <a:endParaRPr lang="en-US" sz="6400" b="1">
              <a:latin typeface="Rockwell" panose="02060603020205020403" pitchFamily="18" charset="0"/>
            </a:endParaRPr>
          </a:p>
        </p:txBody>
      </p:sp>
      <p:sp>
        <p:nvSpPr>
          <p:cNvPr id="59" name="Flowchart: Connector 58">
            <a:extLst>
              <a:ext uri="{FF2B5EF4-FFF2-40B4-BE49-F238E27FC236}">
                <a16:creationId xmlns:a16="http://schemas.microsoft.com/office/drawing/2014/main" id="{60F6802D-F086-43C3-91FF-DF74AEC19B0A}"/>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ea typeface="Calibri"/>
                <a:cs typeface="Calibri"/>
              </a:rPr>
              <a:t>12</a:t>
            </a:r>
          </a:p>
        </p:txBody>
      </p:sp>
      <p:sp>
        <p:nvSpPr>
          <p:cNvPr id="11" name="TextBox 10">
            <a:extLst>
              <a:ext uri="{FF2B5EF4-FFF2-40B4-BE49-F238E27FC236}">
                <a16:creationId xmlns:a16="http://schemas.microsoft.com/office/drawing/2014/main" id="{8547F246-98C0-FB0E-0C03-DBDBD43FA632}"/>
              </a:ext>
            </a:extLst>
          </p:cNvPr>
          <p:cNvSpPr txBox="1"/>
          <p:nvPr/>
        </p:nvSpPr>
        <p:spPr>
          <a:xfrm>
            <a:off x="9426345" y="2105224"/>
            <a:ext cx="223927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Connecticut: 13</a:t>
            </a:r>
          </a:p>
          <a:p>
            <a:r>
              <a:rPr lang="en-US" sz="2000">
                <a:cs typeface="Calibri"/>
              </a:rPr>
              <a:t>Massachusetts: 42</a:t>
            </a:r>
          </a:p>
          <a:p>
            <a:r>
              <a:rPr lang="en-US" sz="2000">
                <a:cs typeface="Calibri"/>
              </a:rPr>
              <a:t>Rhode Island: 1</a:t>
            </a:r>
          </a:p>
        </p:txBody>
      </p:sp>
      <p:sp>
        <p:nvSpPr>
          <p:cNvPr id="14" name="TextBox 13">
            <a:extLst>
              <a:ext uri="{FF2B5EF4-FFF2-40B4-BE49-F238E27FC236}">
                <a16:creationId xmlns:a16="http://schemas.microsoft.com/office/drawing/2014/main" id="{ECE540D0-A686-4B74-B55C-61F127D67E66}"/>
              </a:ext>
            </a:extLst>
          </p:cNvPr>
          <p:cNvSpPr txBox="1"/>
          <p:nvPr/>
        </p:nvSpPr>
        <p:spPr>
          <a:xfrm>
            <a:off x="9426345" y="3952510"/>
            <a:ext cx="18995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Maryland: 75</a:t>
            </a:r>
          </a:p>
        </p:txBody>
      </p:sp>
      <p:sp>
        <p:nvSpPr>
          <p:cNvPr id="16" name="TextBox 15">
            <a:extLst>
              <a:ext uri="{FF2B5EF4-FFF2-40B4-BE49-F238E27FC236}">
                <a16:creationId xmlns:a16="http://schemas.microsoft.com/office/drawing/2014/main" id="{7F35DAC4-18DB-B2D4-7ACC-6DC523A7E00B}"/>
              </a:ext>
            </a:extLst>
          </p:cNvPr>
          <p:cNvSpPr txBox="1"/>
          <p:nvPr/>
        </p:nvSpPr>
        <p:spPr>
          <a:xfrm>
            <a:off x="9426345" y="4231750"/>
            <a:ext cx="189955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Delaware: 7</a:t>
            </a:r>
          </a:p>
        </p:txBody>
      </p:sp>
      <p:sp>
        <p:nvSpPr>
          <p:cNvPr id="17" name="TextBox 16">
            <a:extLst>
              <a:ext uri="{FF2B5EF4-FFF2-40B4-BE49-F238E27FC236}">
                <a16:creationId xmlns:a16="http://schemas.microsoft.com/office/drawing/2014/main" id="{9EFB7B97-2FE7-C06C-AD3C-0CDCD17FEE22}"/>
              </a:ext>
            </a:extLst>
          </p:cNvPr>
          <p:cNvSpPr txBox="1"/>
          <p:nvPr/>
        </p:nvSpPr>
        <p:spPr>
          <a:xfrm>
            <a:off x="9426345" y="3643275"/>
            <a:ext cx="312493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District of Columbia: 124</a:t>
            </a:r>
          </a:p>
        </p:txBody>
      </p:sp>
      <p:sp>
        <p:nvSpPr>
          <p:cNvPr id="7" name="Title 1">
            <a:extLst>
              <a:ext uri="{FF2B5EF4-FFF2-40B4-BE49-F238E27FC236}">
                <a16:creationId xmlns:a16="http://schemas.microsoft.com/office/drawing/2014/main" id="{FD53F1C8-A71B-089A-6D26-FFC10D14F50D}"/>
              </a:ext>
            </a:extLst>
          </p:cNvPr>
          <p:cNvSpPr txBox="1">
            <a:spLocks/>
          </p:cNvSpPr>
          <p:nvPr/>
        </p:nvSpPr>
        <p:spPr>
          <a:xfrm>
            <a:off x="826849" y="6130378"/>
            <a:ext cx="7589401" cy="8948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a:solidFill>
                  <a:srgbClr val="000000"/>
                </a:solidFill>
                <a:latin typeface="Calibri"/>
                <a:cs typeface="Calibri"/>
              </a:rPr>
              <a:t>N = 2,468 (Number of undergrads who indicated an employment location in the U.S.) </a:t>
            </a:r>
          </a:p>
          <a:p>
            <a:pPr algn="r"/>
            <a:endParaRPr lang="en-US" sz="1600">
              <a:solidFill>
                <a:srgbClr val="000000"/>
              </a:solidFill>
              <a:latin typeface="Calibri"/>
              <a:cs typeface="Calibri"/>
            </a:endParaRPr>
          </a:p>
        </p:txBody>
      </p:sp>
      <p:sp>
        <p:nvSpPr>
          <p:cNvPr id="19" name="TextBox 18">
            <a:extLst>
              <a:ext uri="{FF2B5EF4-FFF2-40B4-BE49-F238E27FC236}">
                <a16:creationId xmlns:a16="http://schemas.microsoft.com/office/drawing/2014/main" id="{C0E5E6D5-070C-4BB8-B4D7-C058A7EEC571}"/>
              </a:ext>
            </a:extLst>
          </p:cNvPr>
          <p:cNvSpPr txBox="1"/>
          <p:nvPr/>
        </p:nvSpPr>
        <p:spPr>
          <a:xfrm>
            <a:off x="9426345" y="3214552"/>
            <a:ext cx="184768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New Jersey: 81 </a:t>
            </a:r>
          </a:p>
        </p:txBody>
      </p:sp>
      <p:cxnSp>
        <p:nvCxnSpPr>
          <p:cNvPr id="21" name="Straight Arrow Connector 20">
            <a:extLst>
              <a:ext uri="{FF2B5EF4-FFF2-40B4-BE49-F238E27FC236}">
                <a16:creationId xmlns:a16="http://schemas.microsoft.com/office/drawing/2014/main" id="{A49B5A13-08F5-4FF2-8613-0273BAC712CE}"/>
              </a:ext>
            </a:extLst>
          </p:cNvPr>
          <p:cNvCxnSpPr>
            <a:cxnSpLocks/>
            <a:stCxn id="19" idx="1"/>
          </p:cNvCxnSpPr>
          <p:nvPr/>
        </p:nvCxnSpPr>
        <p:spPr>
          <a:xfrm flipH="1" flipV="1">
            <a:off x="8583561" y="3028100"/>
            <a:ext cx="842784" cy="386507"/>
          </a:xfrm>
          <a:prstGeom prst="straightConnector1">
            <a:avLst/>
          </a:prstGeom>
          <a:ln w="22225">
            <a:tailEnd type="none"/>
          </a:ln>
        </p:spPr>
        <p:style>
          <a:lnRef idx="3">
            <a:schemeClr val="dk1"/>
          </a:lnRef>
          <a:fillRef idx="0">
            <a:schemeClr val="dk1"/>
          </a:fillRef>
          <a:effectRef idx="2">
            <a:schemeClr val="dk1"/>
          </a:effectRef>
          <a:fontRef idx="minor">
            <a:schemeClr val="tx1"/>
          </a:fontRef>
        </p:style>
      </p:cxnSp>
      <p:sp>
        <p:nvSpPr>
          <p:cNvPr id="6" name="TextBox 5">
            <a:extLst>
              <a:ext uri="{FF2B5EF4-FFF2-40B4-BE49-F238E27FC236}">
                <a16:creationId xmlns:a16="http://schemas.microsoft.com/office/drawing/2014/main" id="{BB082935-7109-4371-A45E-9015460C0E7B}"/>
              </a:ext>
            </a:extLst>
          </p:cNvPr>
          <p:cNvSpPr txBox="1"/>
          <p:nvPr/>
        </p:nvSpPr>
        <p:spPr>
          <a:xfrm>
            <a:off x="8416251" y="6245087"/>
            <a:ext cx="1872746" cy="369332"/>
          </a:xfrm>
          <a:prstGeom prst="rect">
            <a:avLst/>
          </a:prstGeom>
          <a:solidFill>
            <a:schemeClr val="bg1"/>
          </a:solidFill>
        </p:spPr>
        <p:txBody>
          <a:bodyPr wrap="square" rtlCol="0">
            <a:spAutoFit/>
          </a:bodyPr>
          <a:lstStyle/>
          <a:p>
            <a:endParaRPr lang="en-US">
              <a:highlight>
                <a:srgbClr val="F4F4F4"/>
              </a:highlight>
            </a:endParaRPr>
          </a:p>
        </p:txBody>
      </p:sp>
      <p:sp>
        <p:nvSpPr>
          <p:cNvPr id="18" name="Rectangle 17">
            <a:extLst>
              <a:ext uri="{FF2B5EF4-FFF2-40B4-BE49-F238E27FC236}">
                <a16:creationId xmlns:a16="http://schemas.microsoft.com/office/drawing/2014/main" id="{E043ACA8-1680-7914-0B18-D5ED1F44C5BD}"/>
              </a:ext>
            </a:extLst>
          </p:cNvPr>
          <p:cNvSpPr/>
          <p:nvPr/>
        </p:nvSpPr>
        <p:spPr>
          <a:xfrm>
            <a:off x="8323869" y="6500870"/>
            <a:ext cx="1317550" cy="3061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4C4CD6E5-4595-83AD-364F-F2A9B552A8A1}"/>
              </a:ext>
            </a:extLst>
          </p:cNvPr>
          <p:cNvCxnSpPr>
            <a:cxnSpLocks/>
            <a:stCxn id="14" idx="1"/>
          </p:cNvCxnSpPr>
          <p:nvPr/>
        </p:nvCxnSpPr>
        <p:spPr>
          <a:xfrm flipH="1" flipV="1">
            <a:off x="8229600" y="3185074"/>
            <a:ext cx="1196745" cy="967491"/>
          </a:xfrm>
          <a:prstGeom prst="straightConnector1">
            <a:avLst/>
          </a:prstGeom>
          <a:ln w="22225">
            <a:round/>
            <a:tailEnd type="non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693644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E68733-46C6-12C1-08E8-B1BBDEBFB692}"/>
              </a:ext>
            </a:extLst>
          </p:cNvPr>
          <p:cNvPicPr>
            <a:picLocks noChangeAspect="1"/>
          </p:cNvPicPr>
          <p:nvPr/>
        </p:nvPicPr>
        <p:blipFill>
          <a:blip r:embed="rId3"/>
          <a:stretch>
            <a:fillRect/>
          </a:stretch>
        </p:blipFill>
        <p:spPr>
          <a:xfrm>
            <a:off x="739893" y="1976914"/>
            <a:ext cx="10712202" cy="3798301"/>
          </a:xfrm>
          <a:prstGeom prst="rect">
            <a:avLst/>
          </a:prstGeom>
        </p:spPr>
      </p:pic>
      <p:sp>
        <p:nvSpPr>
          <p:cNvPr id="6" name="Rectangle 5">
            <a:extLst>
              <a:ext uri="{FF2B5EF4-FFF2-40B4-BE49-F238E27FC236}">
                <a16:creationId xmlns:a16="http://schemas.microsoft.com/office/drawing/2014/main" id="{27046C4F-10A8-4FE3-B51D-DF8C31A2E7F0}"/>
              </a:ext>
            </a:extLst>
          </p:cNvPr>
          <p:cNvSpPr/>
          <p:nvPr/>
        </p:nvSpPr>
        <p:spPr>
          <a:xfrm>
            <a:off x="1585969" y="6059248"/>
            <a:ext cx="7055649" cy="369332"/>
          </a:xfrm>
          <a:prstGeom prst="rect">
            <a:avLst/>
          </a:prstGeom>
        </p:spPr>
        <p:txBody>
          <a:bodyPr wrap="none" lIns="91440" tIns="45720" rIns="91440" bIns="45720" anchor="t">
            <a:spAutoFit/>
          </a:bodyPr>
          <a:lstStyle/>
          <a:p>
            <a:r>
              <a:rPr lang="fr-FR" baseline="30000">
                <a:cs typeface="Calibri"/>
              </a:rPr>
              <a:t>1</a:t>
            </a:r>
            <a:r>
              <a:rPr lang="en-US">
                <a:ea typeface="+mn-lt"/>
                <a:cs typeface="+mn-lt"/>
              </a:rPr>
              <a:t>www2.census.gov/geo/pdfs/maps-data/maps/reference/us_regdiv.pdf</a:t>
            </a:r>
            <a:r>
              <a:rPr lang="fr-FR"/>
              <a:t>   </a:t>
            </a:r>
            <a:endParaRPr lang="en-US">
              <a:cs typeface="Calibri"/>
            </a:endParaRPr>
          </a:p>
        </p:txBody>
      </p:sp>
      <p:sp>
        <p:nvSpPr>
          <p:cNvPr id="8" name="Title 1">
            <a:extLst>
              <a:ext uri="{FF2B5EF4-FFF2-40B4-BE49-F238E27FC236}">
                <a16:creationId xmlns:a16="http://schemas.microsoft.com/office/drawing/2014/main" id="{16866709-A79B-4E70-913A-8903FFFAF0B5}"/>
              </a:ext>
            </a:extLst>
          </p:cNvPr>
          <p:cNvSpPr txBox="1">
            <a:spLocks/>
          </p:cNvSpPr>
          <p:nvPr/>
        </p:nvSpPr>
        <p:spPr>
          <a:xfrm>
            <a:off x="313783" y="430549"/>
            <a:ext cx="11574158" cy="1385277"/>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spcBef>
                <a:spcPts val="600"/>
              </a:spcBef>
              <a:spcAft>
                <a:spcPts val="600"/>
              </a:spcAft>
            </a:pPr>
            <a:r>
              <a:rPr lang="en-US" sz="2600" b="1">
                <a:solidFill>
                  <a:srgbClr val="450084"/>
                </a:solidFill>
                <a:latin typeface="Rockwell"/>
              </a:rPr>
              <a:t>Bachelor’s-Degree Recipients</a:t>
            </a:r>
          </a:p>
          <a:p>
            <a:pPr algn="l"/>
            <a:r>
              <a:rPr lang="en-US" sz="4300" b="1">
                <a:latin typeface="Rockwell"/>
              </a:rPr>
              <a:t>Location of  Working Graduates </a:t>
            </a:r>
            <a:br>
              <a:rPr lang="en-US" sz="4300" b="1">
                <a:latin typeface="Rockwell"/>
              </a:rPr>
            </a:br>
            <a:r>
              <a:rPr lang="en-US" sz="4300" b="1">
                <a:latin typeface="Rockwell"/>
              </a:rPr>
              <a:t>by U.S. Region</a:t>
            </a:r>
            <a:endParaRPr lang="en-US" sz="4300" b="1">
              <a:latin typeface="Rockwell" panose="02060603020205020403" pitchFamily="18" charset="0"/>
            </a:endParaRPr>
          </a:p>
        </p:txBody>
      </p:sp>
      <p:sp>
        <p:nvSpPr>
          <p:cNvPr id="9" name="Rectangle 8">
            <a:extLst>
              <a:ext uri="{FF2B5EF4-FFF2-40B4-BE49-F238E27FC236}">
                <a16:creationId xmlns:a16="http://schemas.microsoft.com/office/drawing/2014/main" id="{03819D8D-E9D8-4FB3-99ED-DDF7BA960E79}"/>
              </a:ext>
            </a:extLst>
          </p:cNvPr>
          <p:cNvSpPr/>
          <p:nvPr/>
        </p:nvSpPr>
        <p:spPr>
          <a:xfrm>
            <a:off x="8847372" y="5925557"/>
            <a:ext cx="2924418" cy="474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C2254C98-0CA5-41D9-A7E6-E3AD18D4B055}"/>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13</a:t>
            </a:r>
            <a:endParaRPr lang="en-US" sz="1300"/>
          </a:p>
        </p:txBody>
      </p:sp>
      <p:cxnSp>
        <p:nvCxnSpPr>
          <p:cNvPr id="4" name="Straight Connector 3">
            <a:extLst>
              <a:ext uri="{FF2B5EF4-FFF2-40B4-BE49-F238E27FC236}">
                <a16:creationId xmlns:a16="http://schemas.microsoft.com/office/drawing/2014/main" id="{6057A665-6207-DE48-18FC-081D41AEBB59}"/>
              </a:ext>
            </a:extLst>
          </p:cNvPr>
          <p:cNvCxnSpPr/>
          <p:nvPr/>
        </p:nvCxnSpPr>
        <p:spPr>
          <a:xfrm flipH="1">
            <a:off x="417728" y="1845057"/>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pic>
        <p:nvPicPr>
          <p:cNvPr id="5" name="Content Placeholder 4" descr="Suitcase">
            <a:extLst>
              <a:ext uri="{FF2B5EF4-FFF2-40B4-BE49-F238E27FC236}">
                <a16:creationId xmlns:a16="http://schemas.microsoft.com/office/drawing/2014/main" id="{A5C765B4-1F7D-D779-AEF0-DEB8B727304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352867" y="153956"/>
            <a:ext cx="1383589" cy="1383589"/>
          </a:xfrm>
          <a:prstGeom prst="rect">
            <a:avLst/>
          </a:prstGeom>
        </p:spPr>
      </p:pic>
      <p:sp>
        <p:nvSpPr>
          <p:cNvPr id="7" name="Title 1">
            <a:extLst>
              <a:ext uri="{FF2B5EF4-FFF2-40B4-BE49-F238E27FC236}">
                <a16:creationId xmlns:a16="http://schemas.microsoft.com/office/drawing/2014/main" id="{C7EF2790-FD97-5EAA-0A42-E8AC7641D4D5}"/>
              </a:ext>
            </a:extLst>
          </p:cNvPr>
          <p:cNvSpPr txBox="1">
            <a:spLocks/>
          </p:cNvSpPr>
          <p:nvPr/>
        </p:nvSpPr>
        <p:spPr>
          <a:xfrm>
            <a:off x="1582921" y="6031328"/>
            <a:ext cx="9986577" cy="27699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 2,468 (Number of bachelor’s-degree graduates who indicated a working U.S. region)</a:t>
            </a:r>
          </a:p>
          <a:p>
            <a:r>
              <a:rPr lang="en-US" sz="1500">
                <a:solidFill>
                  <a:srgbClr val="000000"/>
                </a:solidFill>
                <a:latin typeface="Calibri"/>
                <a:cs typeface="Calibri"/>
              </a:rPr>
              <a:t> </a:t>
            </a:r>
          </a:p>
          <a:p>
            <a:endParaRPr lang="en-US" sz="1600">
              <a:solidFill>
                <a:srgbClr val="000000"/>
              </a:solidFill>
              <a:latin typeface="Calibri"/>
              <a:ea typeface="Calibri"/>
              <a:cs typeface="Calibri"/>
            </a:endParaRPr>
          </a:p>
        </p:txBody>
      </p:sp>
    </p:spTree>
    <p:extLst>
      <p:ext uri="{BB962C8B-B14F-4D97-AF65-F5344CB8AC3E}">
        <p14:creationId xmlns:p14="http://schemas.microsoft.com/office/powerpoint/2010/main" val="41208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9524707-8F23-49CF-9E5F-DDB96CA26167}"/>
              </a:ext>
            </a:extLst>
          </p:cNvPr>
          <p:cNvSpPr/>
          <p:nvPr/>
        </p:nvSpPr>
        <p:spPr>
          <a:xfrm>
            <a:off x="423029" y="5596212"/>
            <a:ext cx="3191028" cy="121569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rgbClr val="55007F"/>
              </a:solidFill>
            </a:endParaRPr>
          </a:p>
        </p:txBody>
      </p:sp>
      <p:sp>
        <p:nvSpPr>
          <p:cNvPr id="6" name="Title 1">
            <a:extLst>
              <a:ext uri="{FF2B5EF4-FFF2-40B4-BE49-F238E27FC236}">
                <a16:creationId xmlns:a16="http://schemas.microsoft.com/office/drawing/2014/main" id="{79A3D229-CA65-44A6-B686-9C882C699C22}"/>
              </a:ext>
            </a:extLst>
          </p:cNvPr>
          <p:cNvSpPr txBox="1">
            <a:spLocks/>
          </p:cNvSpPr>
          <p:nvPr/>
        </p:nvSpPr>
        <p:spPr>
          <a:xfrm>
            <a:off x="315803" y="409898"/>
            <a:ext cx="10034697" cy="1049947"/>
          </a:xfrm>
          <a:prstGeom prst="rect">
            <a:avLst/>
          </a:prstGeom>
        </p:spPr>
        <p:txBody>
          <a:bodyPr vert="horz" lIns="91440" tIns="45720" rIns="91440" bIns="45720" rtlCol="0" anchor="b">
            <a:normAutofit fontScale="250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9600" b="1">
                <a:solidFill>
                  <a:srgbClr val="450084"/>
                </a:solidFill>
                <a:latin typeface="Rockwell"/>
              </a:rPr>
              <a:t>Bachelor's-Degree Recipients </a:t>
            </a:r>
          </a:p>
          <a:p>
            <a:pPr algn="l"/>
            <a:endParaRPr lang="en-US" sz="2000" b="1">
              <a:solidFill>
                <a:srgbClr val="55007F"/>
              </a:solidFill>
              <a:latin typeface="Rockwell" panose="02060603020205020403" pitchFamily="18" charset="0"/>
            </a:endParaRPr>
          </a:p>
          <a:p>
            <a:pPr algn="l"/>
            <a:r>
              <a:rPr lang="en-US" sz="2400" b="1">
                <a:latin typeface="Rockwell"/>
              </a:rPr>
              <a:t> </a:t>
            </a:r>
            <a:br>
              <a:rPr lang="en-US" sz="4000" b="1">
                <a:latin typeface="Rockwell" panose="02060603020205020403" pitchFamily="18" charset="0"/>
              </a:rPr>
            </a:br>
            <a:r>
              <a:rPr lang="en-US" sz="16000" b="1">
                <a:latin typeface="Rockwell"/>
              </a:rPr>
              <a:t>Location of  Working Undergraduates in Virginia</a:t>
            </a:r>
          </a:p>
        </p:txBody>
      </p:sp>
      <p:sp>
        <p:nvSpPr>
          <p:cNvPr id="5" name="Flowchart: Connector 4">
            <a:extLst>
              <a:ext uri="{FF2B5EF4-FFF2-40B4-BE49-F238E27FC236}">
                <a16:creationId xmlns:a16="http://schemas.microsoft.com/office/drawing/2014/main" id="{D07526BE-E9C2-47BE-A5EB-274D1974E362}"/>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cs typeface="Calibri"/>
              </a:rPr>
              <a:t>14</a:t>
            </a:r>
          </a:p>
        </p:txBody>
      </p:sp>
      <p:sp>
        <p:nvSpPr>
          <p:cNvPr id="2" name="TextBox 1">
            <a:extLst>
              <a:ext uri="{FF2B5EF4-FFF2-40B4-BE49-F238E27FC236}">
                <a16:creationId xmlns:a16="http://schemas.microsoft.com/office/drawing/2014/main" id="{8C09AD70-799B-0FB5-235B-A7F15CC32AF1}"/>
              </a:ext>
            </a:extLst>
          </p:cNvPr>
          <p:cNvSpPr txBox="1"/>
          <p:nvPr/>
        </p:nvSpPr>
        <p:spPr>
          <a:xfrm>
            <a:off x="423028" y="5963091"/>
            <a:ext cx="108250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cs typeface="Calibri"/>
              </a:rPr>
              <a:t>36.7% of 2025 Working bachelor's-degree recipients in Northern Virginia, Washington, D.C. or Maryland.</a:t>
            </a:r>
            <a:endParaRPr lang="en-US"/>
          </a:p>
        </p:txBody>
      </p:sp>
      <p:sp>
        <p:nvSpPr>
          <p:cNvPr id="11" name="TextBox 10">
            <a:extLst>
              <a:ext uri="{FF2B5EF4-FFF2-40B4-BE49-F238E27FC236}">
                <a16:creationId xmlns:a16="http://schemas.microsoft.com/office/drawing/2014/main" id="{C8BED8D2-7A6F-4A68-9A09-C95F08E1CBAC}"/>
              </a:ext>
            </a:extLst>
          </p:cNvPr>
          <p:cNvSpPr txBox="1"/>
          <p:nvPr/>
        </p:nvSpPr>
        <p:spPr>
          <a:xfrm>
            <a:off x="423028" y="6272354"/>
            <a:ext cx="102761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cs typeface="Calibri"/>
              </a:rPr>
              <a:t>N=1,690 (Undergraduates who indicated the city or county in Virginia where they are employed post-graduation)</a:t>
            </a:r>
            <a:endParaRPr lang="en-US" sz="1400"/>
          </a:p>
        </p:txBody>
      </p:sp>
      <p:sp>
        <p:nvSpPr>
          <p:cNvPr id="12" name="TextBox 11">
            <a:extLst>
              <a:ext uri="{FF2B5EF4-FFF2-40B4-BE49-F238E27FC236}">
                <a16:creationId xmlns:a16="http://schemas.microsoft.com/office/drawing/2014/main" id="{7DF62C46-975A-4F4E-A4F3-D5665AABDF20}"/>
              </a:ext>
            </a:extLst>
          </p:cNvPr>
          <p:cNvSpPr txBox="1"/>
          <p:nvPr/>
        </p:nvSpPr>
        <p:spPr>
          <a:xfrm>
            <a:off x="423028" y="6511021"/>
            <a:ext cx="10276181"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30000">
                <a:cs typeface="Calibri"/>
              </a:rPr>
              <a:t>1</a:t>
            </a:r>
            <a:r>
              <a:rPr lang="fr-FR" sz="1400"/>
              <a:t>https://www.virginia.org/places-to-visit/regions  </a:t>
            </a:r>
            <a:endParaRPr lang="en-US" sz="1400"/>
          </a:p>
        </p:txBody>
      </p:sp>
      <p:pic>
        <p:nvPicPr>
          <p:cNvPr id="4" name="Picture 3">
            <a:extLst>
              <a:ext uri="{FF2B5EF4-FFF2-40B4-BE49-F238E27FC236}">
                <a16:creationId xmlns:a16="http://schemas.microsoft.com/office/drawing/2014/main" id="{02DB19C4-32D3-CC68-B6D6-5F06A6F42C7B}"/>
              </a:ext>
            </a:extLst>
          </p:cNvPr>
          <p:cNvPicPr>
            <a:picLocks noChangeAspect="1"/>
          </p:cNvPicPr>
          <p:nvPr/>
        </p:nvPicPr>
        <p:blipFill>
          <a:blip r:embed="rId3"/>
          <a:stretch>
            <a:fillRect/>
          </a:stretch>
        </p:blipFill>
        <p:spPr>
          <a:xfrm>
            <a:off x="2267611" y="1413195"/>
            <a:ext cx="7610317" cy="4543001"/>
          </a:xfrm>
          <a:prstGeom prst="rect">
            <a:avLst/>
          </a:prstGeom>
        </p:spPr>
      </p:pic>
    </p:spTree>
    <p:extLst>
      <p:ext uri="{BB962C8B-B14F-4D97-AF65-F5344CB8AC3E}">
        <p14:creationId xmlns:p14="http://schemas.microsoft.com/office/powerpoint/2010/main" val="656853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02CCC284-319E-12B7-36E1-2B925978246C}"/>
              </a:ext>
            </a:extLst>
          </p:cNvPr>
          <p:cNvGraphicFramePr>
            <a:graphicFrameLocks noGrp="1"/>
          </p:cNvGraphicFramePr>
          <p:nvPr>
            <p:extLst>
              <p:ext uri="{D42A27DB-BD31-4B8C-83A1-F6EECF244321}">
                <p14:modId xmlns:p14="http://schemas.microsoft.com/office/powerpoint/2010/main" val="591513862"/>
              </p:ext>
            </p:extLst>
          </p:nvPr>
        </p:nvGraphicFramePr>
        <p:xfrm>
          <a:off x="1183299" y="3119336"/>
          <a:ext cx="2603500" cy="594360"/>
        </p:xfrm>
        <a:graphic>
          <a:graphicData uri="http://schemas.openxmlformats.org/drawingml/2006/table">
            <a:tbl>
              <a:tblPr/>
              <a:tblGrid>
                <a:gridCol w="2603500">
                  <a:extLst>
                    <a:ext uri="{9D8B030D-6E8A-4147-A177-3AD203B41FA5}">
                      <a16:colId xmlns:a16="http://schemas.microsoft.com/office/drawing/2014/main" val="2213056064"/>
                    </a:ext>
                  </a:extLst>
                </a:gridCol>
              </a:tblGrid>
              <a:tr h="297180">
                <a:tc>
                  <a:txBody>
                    <a:bodyPr/>
                    <a:lstStyle/>
                    <a:p>
                      <a:pPr algn="ctr" fontAlgn="ctr">
                        <a:buNone/>
                      </a:pPr>
                      <a:r>
                        <a:rPr lang="en-US" sz="1800" b="1" i="0" u="none" strike="noStrike">
                          <a:solidFill>
                            <a:srgbClr val="FFFFFF"/>
                          </a:solidFill>
                          <a:effectLst/>
                          <a:latin typeface="Calibri" panose="020F0502020204030204" pitchFamily="34" charset="0"/>
                        </a:rPr>
                        <a:t>James Madison University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450084"/>
                    </a:solidFill>
                  </a:tcPr>
                </a:tc>
                <a:extLst>
                  <a:ext uri="{0D108BD9-81ED-4DB2-BD59-A6C34878D82A}">
                    <a16:rowId xmlns:a16="http://schemas.microsoft.com/office/drawing/2014/main" val="2463484811"/>
                  </a:ext>
                </a:extLst>
              </a:tr>
              <a:tr h="297180">
                <a:tc>
                  <a:txBody>
                    <a:bodyPr/>
                    <a:lstStyle/>
                    <a:p>
                      <a:pPr algn="ctr" fontAlgn="ctr">
                        <a:buNone/>
                      </a:pPr>
                      <a:r>
                        <a:rPr lang="en-US" sz="1800" b="0" i="0" u="none" strike="noStrike">
                          <a:solidFill>
                            <a:srgbClr val="000000"/>
                          </a:solidFill>
                          <a:effectLst/>
                          <a:latin typeface="Calibri" panose="020F0502020204030204" pitchFamily="34" charset="0"/>
                        </a:rPr>
                        <a:t>234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CCE6"/>
                    </a:solidFill>
                  </a:tcPr>
                </a:tc>
                <a:extLst>
                  <a:ext uri="{0D108BD9-81ED-4DB2-BD59-A6C34878D82A}">
                    <a16:rowId xmlns:a16="http://schemas.microsoft.com/office/drawing/2014/main" val="2898269605"/>
                  </a:ext>
                </a:extLst>
              </a:tr>
            </a:tbl>
          </a:graphicData>
        </a:graphic>
      </p:graphicFrame>
      <p:sp>
        <p:nvSpPr>
          <p:cNvPr id="18" name="Rectangle 17">
            <a:extLst>
              <a:ext uri="{FF2B5EF4-FFF2-40B4-BE49-F238E27FC236}">
                <a16:creationId xmlns:a16="http://schemas.microsoft.com/office/drawing/2014/main" id="{BFB36570-5B12-4F79-978E-E46BA0F99FAA}"/>
              </a:ext>
            </a:extLst>
          </p:cNvPr>
          <p:cNvSpPr/>
          <p:nvPr/>
        </p:nvSpPr>
        <p:spPr>
          <a:xfrm>
            <a:off x="8498045" y="5879691"/>
            <a:ext cx="3153864" cy="5796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B7F5D45-F8F1-4818-A0B2-93D28B233E6F}"/>
              </a:ext>
            </a:extLst>
          </p:cNvPr>
          <p:cNvSpPr>
            <a:spLocks noGrp="1"/>
          </p:cNvSpPr>
          <p:nvPr>
            <p:ph type="title"/>
          </p:nvPr>
        </p:nvSpPr>
        <p:spPr>
          <a:xfrm>
            <a:off x="4331080" y="6195906"/>
            <a:ext cx="7101844" cy="257661"/>
          </a:xfrm>
        </p:spPr>
        <p:txBody>
          <a:bodyPr>
            <a:noAutofit/>
          </a:bodyPr>
          <a:lstStyle/>
          <a:p>
            <a:br>
              <a:rPr lang="en-US" sz="1500">
                <a:latin typeface="+mn-lt"/>
              </a:rPr>
            </a:br>
            <a:r>
              <a:rPr lang="en-US" sz="1500">
                <a:latin typeface="+mn-lt"/>
              </a:rPr>
              <a:t>N=789 (Bachelor's-degree graduates who reported Continuing Education)</a:t>
            </a:r>
          </a:p>
        </p:txBody>
      </p:sp>
      <p:sp>
        <p:nvSpPr>
          <p:cNvPr id="13" name="Rectangle 12">
            <a:extLst>
              <a:ext uri="{FF2B5EF4-FFF2-40B4-BE49-F238E27FC236}">
                <a16:creationId xmlns:a16="http://schemas.microsoft.com/office/drawing/2014/main" id="{E8808F1F-8C82-4D7F-BA24-BDC98065C8A0}"/>
              </a:ext>
            </a:extLst>
          </p:cNvPr>
          <p:cNvSpPr/>
          <p:nvPr/>
        </p:nvSpPr>
        <p:spPr>
          <a:xfrm>
            <a:off x="368254" y="1245302"/>
            <a:ext cx="8114465" cy="369332"/>
          </a:xfrm>
          <a:prstGeom prst="rect">
            <a:avLst/>
          </a:prstGeom>
        </p:spPr>
        <p:txBody>
          <a:bodyPr wrap="none" lIns="91440" tIns="45720" rIns="91440" bIns="45720" anchor="t">
            <a:spAutoFit/>
          </a:bodyPr>
          <a:lstStyle/>
          <a:p>
            <a:r>
              <a:rPr lang="en-US">
                <a:latin typeface="Rockwell"/>
              </a:rPr>
              <a:t>JMU graduates are pursuing continuing education at 220 unique institutions</a:t>
            </a:r>
          </a:p>
        </p:txBody>
      </p:sp>
      <p:sp>
        <p:nvSpPr>
          <p:cNvPr id="3" name="Title 1">
            <a:extLst>
              <a:ext uri="{FF2B5EF4-FFF2-40B4-BE49-F238E27FC236}">
                <a16:creationId xmlns:a16="http://schemas.microsoft.com/office/drawing/2014/main" id="{F83DAC51-7330-4D5B-89E3-87BF4CBBA5F5}"/>
              </a:ext>
            </a:extLst>
          </p:cNvPr>
          <p:cNvSpPr txBox="1">
            <a:spLocks/>
          </p:cNvSpPr>
          <p:nvPr/>
        </p:nvSpPr>
        <p:spPr>
          <a:xfrm>
            <a:off x="334321" y="105114"/>
            <a:ext cx="11574158" cy="123117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sz="4000" b="1">
                <a:latin typeface="Rockwell" panose="02060603020205020403" pitchFamily="18" charset="0"/>
              </a:rPr>
            </a:br>
            <a:r>
              <a:rPr lang="en-US" sz="4000" b="1">
                <a:latin typeface="Rockwell"/>
              </a:rPr>
              <a:t>Top Institutions for Continuing Education</a:t>
            </a:r>
            <a:endParaRPr lang="en-US" sz="4000" b="1">
              <a:latin typeface="Rockwell" panose="02060603020205020403" pitchFamily="18" charset="0"/>
            </a:endParaRPr>
          </a:p>
        </p:txBody>
      </p:sp>
      <p:pic>
        <p:nvPicPr>
          <p:cNvPr id="6" name="Graphic 5" descr="Bank">
            <a:extLst>
              <a:ext uri="{FF2B5EF4-FFF2-40B4-BE49-F238E27FC236}">
                <a16:creationId xmlns:a16="http://schemas.microsoft.com/office/drawing/2014/main" id="{50DD7FA4-B91A-4BA8-B87F-34FEA067FDA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22534" y="1571490"/>
            <a:ext cx="1342812" cy="1385943"/>
          </a:xfrm>
          <a:prstGeom prst="rect">
            <a:avLst/>
          </a:prstGeom>
        </p:spPr>
      </p:pic>
      <p:sp>
        <p:nvSpPr>
          <p:cNvPr id="20" name="Flowchart: Connector 19">
            <a:extLst>
              <a:ext uri="{FF2B5EF4-FFF2-40B4-BE49-F238E27FC236}">
                <a16:creationId xmlns:a16="http://schemas.microsoft.com/office/drawing/2014/main" id="{0841A57C-1B1E-4D6E-8FE2-3A34F3958677}"/>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15</a:t>
            </a:r>
            <a:endParaRPr lang="en-US" sz="1300"/>
          </a:p>
        </p:txBody>
      </p:sp>
      <p:sp>
        <p:nvSpPr>
          <p:cNvPr id="5" name="Rectangle 4">
            <a:extLst>
              <a:ext uri="{FF2B5EF4-FFF2-40B4-BE49-F238E27FC236}">
                <a16:creationId xmlns:a16="http://schemas.microsoft.com/office/drawing/2014/main" id="{AF8CB5A5-13CC-DB86-E11F-E08DA5CFF20E}"/>
              </a:ext>
            </a:extLst>
          </p:cNvPr>
          <p:cNvSpPr/>
          <p:nvPr/>
        </p:nvSpPr>
        <p:spPr>
          <a:xfrm>
            <a:off x="656905" y="3895641"/>
            <a:ext cx="3674175" cy="923330"/>
          </a:xfrm>
          <a:prstGeom prst="rect">
            <a:avLst/>
          </a:prstGeom>
        </p:spPr>
        <p:txBody>
          <a:bodyPr wrap="square" lIns="91440" tIns="45720" rIns="91440" bIns="45720" anchor="t">
            <a:spAutoFit/>
          </a:bodyPr>
          <a:lstStyle/>
          <a:p>
            <a:pPr algn="ctr"/>
            <a:r>
              <a:rPr lang="en-US" b="1">
                <a:latin typeface="Rockwell"/>
              </a:rPr>
              <a:t>29.7% of Continuing Education students are returning to JMU for their studies</a:t>
            </a:r>
            <a:endParaRPr lang="en-US" b="1">
              <a:latin typeface="Rockwell" panose="02060603020205020403" pitchFamily="18" charset="0"/>
            </a:endParaRPr>
          </a:p>
        </p:txBody>
      </p:sp>
      <p:pic>
        <p:nvPicPr>
          <p:cNvPr id="7" name="Picture 6">
            <a:extLst>
              <a:ext uri="{FF2B5EF4-FFF2-40B4-BE49-F238E27FC236}">
                <a16:creationId xmlns:a16="http://schemas.microsoft.com/office/drawing/2014/main" id="{BCA4F5C9-E220-31CD-1D6D-07890659094E}"/>
              </a:ext>
            </a:extLst>
          </p:cNvPr>
          <p:cNvPicPr>
            <a:picLocks noChangeAspect="1"/>
          </p:cNvPicPr>
          <p:nvPr/>
        </p:nvPicPr>
        <p:blipFill>
          <a:blip r:embed="rId4"/>
          <a:stretch>
            <a:fillRect/>
          </a:stretch>
        </p:blipFill>
        <p:spPr>
          <a:xfrm>
            <a:off x="4385174" y="1723543"/>
            <a:ext cx="6989462" cy="4411382"/>
          </a:xfrm>
          <a:prstGeom prst="rect">
            <a:avLst/>
          </a:prstGeom>
        </p:spPr>
      </p:pic>
    </p:spTree>
    <p:extLst>
      <p:ext uri="{BB962C8B-B14F-4D97-AF65-F5344CB8AC3E}">
        <p14:creationId xmlns:p14="http://schemas.microsoft.com/office/powerpoint/2010/main" val="2166743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B57B1A-7C38-4222-9F02-BBC1C76EF8E6}"/>
              </a:ext>
            </a:extLst>
          </p:cNvPr>
          <p:cNvSpPr/>
          <p:nvPr/>
        </p:nvSpPr>
        <p:spPr>
          <a:xfrm>
            <a:off x="8653282" y="5689949"/>
            <a:ext cx="3020784" cy="916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064B70-59D4-4AB2-ABE4-4668C4F07C17}"/>
              </a:ext>
            </a:extLst>
          </p:cNvPr>
          <p:cNvSpPr>
            <a:spLocks noGrp="1"/>
          </p:cNvSpPr>
          <p:nvPr>
            <p:ph type="title"/>
          </p:nvPr>
        </p:nvSpPr>
        <p:spPr>
          <a:xfrm>
            <a:off x="1477626" y="5671042"/>
            <a:ext cx="9624872" cy="409674"/>
          </a:xfrm>
        </p:spPr>
        <p:txBody>
          <a:bodyPr>
            <a:noAutofit/>
          </a:bodyPr>
          <a:lstStyle/>
          <a:p>
            <a:r>
              <a:rPr lang="en-US" sz="1600">
                <a:latin typeface="+mn-lt"/>
                <a:ea typeface="+mj-lt"/>
                <a:cs typeface="+mj-lt"/>
              </a:rPr>
              <a:t>N=753 (Number of students who indicated a major or field of study for their continuing education)</a:t>
            </a:r>
          </a:p>
        </p:txBody>
      </p:sp>
      <p:cxnSp>
        <p:nvCxnSpPr>
          <p:cNvPr id="5" name="Straight Connector 4">
            <a:extLst>
              <a:ext uri="{FF2B5EF4-FFF2-40B4-BE49-F238E27FC236}">
                <a16:creationId xmlns:a16="http://schemas.microsoft.com/office/drawing/2014/main" id="{B387EACD-180B-4005-AE4D-2FBD9CF54F64}"/>
              </a:ext>
            </a:extLst>
          </p:cNvPr>
          <p:cNvCxnSpPr/>
          <p:nvPr/>
        </p:nvCxnSpPr>
        <p:spPr>
          <a:xfrm flipH="1">
            <a:off x="436368" y="1328641"/>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7" name="Title 1">
            <a:extLst>
              <a:ext uri="{FF2B5EF4-FFF2-40B4-BE49-F238E27FC236}">
                <a16:creationId xmlns:a16="http://schemas.microsoft.com/office/drawing/2014/main" id="{E4D50C45-E38A-4558-A02C-B1445CA6F20C}"/>
              </a:ext>
            </a:extLst>
          </p:cNvPr>
          <p:cNvSpPr txBox="1">
            <a:spLocks/>
          </p:cNvSpPr>
          <p:nvPr/>
        </p:nvSpPr>
        <p:spPr>
          <a:xfrm>
            <a:off x="326483" y="172783"/>
            <a:ext cx="11574158"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sz="4000" b="1">
                <a:latin typeface="Rockwell" panose="02060603020205020403" pitchFamily="18" charset="0"/>
              </a:rPr>
            </a:br>
            <a:r>
              <a:rPr lang="en-US" sz="4000" b="1">
                <a:latin typeface="Rockwell"/>
              </a:rPr>
              <a:t>Top Continuing Education Fields</a:t>
            </a:r>
            <a:endParaRPr lang="en-US" sz="4000" b="1">
              <a:latin typeface="Rockwell" panose="02060603020205020403" pitchFamily="18" charset="0"/>
            </a:endParaRPr>
          </a:p>
        </p:txBody>
      </p:sp>
      <p:pic>
        <p:nvPicPr>
          <p:cNvPr id="10" name="Graphic 9" descr="Bank">
            <a:extLst>
              <a:ext uri="{FF2B5EF4-FFF2-40B4-BE49-F238E27FC236}">
                <a16:creationId xmlns:a16="http://schemas.microsoft.com/office/drawing/2014/main" id="{3A664627-FEB4-44D6-B25D-27138DB7D4E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373255" y="111378"/>
            <a:ext cx="1342812" cy="1385943"/>
          </a:xfrm>
          <a:prstGeom prst="rect">
            <a:avLst/>
          </a:prstGeom>
        </p:spPr>
      </p:pic>
      <p:sp>
        <p:nvSpPr>
          <p:cNvPr id="9" name="Rectangle 8">
            <a:extLst>
              <a:ext uri="{FF2B5EF4-FFF2-40B4-BE49-F238E27FC236}">
                <a16:creationId xmlns:a16="http://schemas.microsoft.com/office/drawing/2014/main" id="{7C73567A-41E6-46E3-B26E-E35679B671C8}"/>
              </a:ext>
            </a:extLst>
          </p:cNvPr>
          <p:cNvSpPr/>
          <p:nvPr/>
        </p:nvSpPr>
        <p:spPr>
          <a:xfrm>
            <a:off x="1477625" y="6061811"/>
            <a:ext cx="9944837" cy="584775"/>
          </a:xfrm>
          <a:prstGeom prst="rect">
            <a:avLst/>
          </a:prstGeom>
        </p:spPr>
        <p:txBody>
          <a:bodyPr wrap="square" lIns="91440" tIns="45720" rIns="91440" bIns="45720" anchor="t">
            <a:spAutoFit/>
          </a:bodyPr>
          <a:lstStyle/>
          <a:p>
            <a:r>
              <a:rPr lang="en-US" sz="1600" baseline="30000"/>
              <a:t>1 </a:t>
            </a:r>
            <a:r>
              <a:rPr lang="en-US" sz="1600"/>
              <a:t>Fields of study reported by students have been coded using the State Council of Higher Education in Virginia (SCHEV) IP Coding System, to identify and categorize similar majors.</a:t>
            </a:r>
            <a:endParaRPr lang="en-US" sz="1600">
              <a:ea typeface="+mn-lt"/>
              <a:cs typeface="+mn-lt"/>
            </a:endParaRPr>
          </a:p>
        </p:txBody>
      </p:sp>
      <p:sp>
        <p:nvSpPr>
          <p:cNvPr id="11" name="Flowchart: Connector 10">
            <a:extLst>
              <a:ext uri="{FF2B5EF4-FFF2-40B4-BE49-F238E27FC236}">
                <a16:creationId xmlns:a16="http://schemas.microsoft.com/office/drawing/2014/main" id="{F7AD0C12-C5A7-42CD-815B-2034F8EFA336}"/>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16</a:t>
            </a:r>
            <a:endParaRPr lang="en-US" sz="1300"/>
          </a:p>
        </p:txBody>
      </p:sp>
      <p:pic>
        <p:nvPicPr>
          <p:cNvPr id="6" name="Picture 5">
            <a:extLst>
              <a:ext uri="{FF2B5EF4-FFF2-40B4-BE49-F238E27FC236}">
                <a16:creationId xmlns:a16="http://schemas.microsoft.com/office/drawing/2014/main" id="{8AF996FE-4017-2463-38ED-119249BDFA4A}"/>
              </a:ext>
            </a:extLst>
          </p:cNvPr>
          <p:cNvPicPr>
            <a:picLocks noChangeAspect="1"/>
          </p:cNvPicPr>
          <p:nvPr/>
        </p:nvPicPr>
        <p:blipFill>
          <a:blip r:embed="rId4"/>
          <a:stretch>
            <a:fillRect/>
          </a:stretch>
        </p:blipFill>
        <p:spPr>
          <a:xfrm>
            <a:off x="1588054" y="1431336"/>
            <a:ext cx="9035883" cy="4277519"/>
          </a:xfrm>
          <a:prstGeom prst="rect">
            <a:avLst/>
          </a:prstGeom>
        </p:spPr>
      </p:pic>
    </p:spTree>
    <p:extLst>
      <p:ext uri="{BB962C8B-B14F-4D97-AF65-F5344CB8AC3E}">
        <p14:creationId xmlns:p14="http://schemas.microsoft.com/office/powerpoint/2010/main" val="55475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4948395-4EAC-45EA-8CDA-7D4E51DAF825}"/>
              </a:ext>
            </a:extLst>
          </p:cNvPr>
          <p:cNvSpPr/>
          <p:nvPr/>
        </p:nvSpPr>
        <p:spPr>
          <a:xfrm>
            <a:off x="8754696" y="5935855"/>
            <a:ext cx="2924418"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15EEB8DB-CD95-4B1B-904F-E93422072EAE}"/>
              </a:ext>
            </a:extLst>
          </p:cNvPr>
          <p:cNvSpPr txBox="1">
            <a:spLocks/>
          </p:cNvSpPr>
          <p:nvPr/>
        </p:nvSpPr>
        <p:spPr>
          <a:xfrm>
            <a:off x="1576467" y="6453840"/>
            <a:ext cx="10102647" cy="34621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baseline="30000">
                <a:latin typeface="+mn-lt"/>
              </a:rPr>
              <a:t>1</a:t>
            </a:r>
            <a:r>
              <a:rPr lang="en-US" sz="1600">
                <a:latin typeface="+mn-lt"/>
              </a:rPr>
              <a:t> These top 12 states represent 88.5% of the known location of Continuing Education graduates.   </a:t>
            </a:r>
          </a:p>
        </p:txBody>
      </p:sp>
      <p:sp>
        <p:nvSpPr>
          <p:cNvPr id="5" name="Title 1">
            <a:extLst>
              <a:ext uri="{FF2B5EF4-FFF2-40B4-BE49-F238E27FC236}">
                <a16:creationId xmlns:a16="http://schemas.microsoft.com/office/drawing/2014/main" id="{51AB4008-A519-48F6-981F-18016D070A4C}"/>
              </a:ext>
            </a:extLst>
          </p:cNvPr>
          <p:cNvSpPr txBox="1">
            <a:spLocks/>
          </p:cNvSpPr>
          <p:nvPr/>
        </p:nvSpPr>
        <p:spPr>
          <a:xfrm>
            <a:off x="9060317" y="3803277"/>
            <a:ext cx="2177318" cy="171483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000">
                <a:latin typeface="Rockwell"/>
              </a:rPr>
              <a:t>Graduates are studying in 34 U.S. states,</a:t>
            </a:r>
            <a:endParaRPr lang="en-US"/>
          </a:p>
          <a:p>
            <a:pPr algn="ctr"/>
            <a:r>
              <a:rPr lang="en-US" sz="2000">
                <a:latin typeface="Rockwell"/>
              </a:rPr>
              <a:t>Washington, D.C.</a:t>
            </a:r>
            <a:endParaRPr lang="en-US"/>
          </a:p>
          <a:p>
            <a:pPr algn="ctr"/>
            <a:r>
              <a:rPr lang="en-US" sz="2000">
                <a:latin typeface="Rockwell"/>
              </a:rPr>
              <a:t>&amp; 6 Countries </a:t>
            </a:r>
            <a:endParaRPr lang="en-US" sz="2000">
              <a:latin typeface="Rockwell" panose="02060603020205020403" pitchFamily="18" charset="0"/>
            </a:endParaRPr>
          </a:p>
          <a:p>
            <a:pPr algn="ctr"/>
            <a:endParaRPr lang="en-US" sz="2000">
              <a:latin typeface="Rockwell" panose="02060603020205020403" pitchFamily="18" charset="0"/>
            </a:endParaRPr>
          </a:p>
          <a:p>
            <a:pPr algn="ctr"/>
            <a:endParaRPr lang="en-US" sz="2000">
              <a:latin typeface="Rockwell" panose="02060603020205020403" pitchFamily="18" charset="0"/>
            </a:endParaRPr>
          </a:p>
        </p:txBody>
      </p:sp>
      <p:sp>
        <p:nvSpPr>
          <p:cNvPr id="2" name="Title 1">
            <a:extLst>
              <a:ext uri="{FF2B5EF4-FFF2-40B4-BE49-F238E27FC236}">
                <a16:creationId xmlns:a16="http://schemas.microsoft.com/office/drawing/2014/main" id="{487143EB-63FD-462E-BB94-EB06E3F0EAD8}"/>
              </a:ext>
            </a:extLst>
          </p:cNvPr>
          <p:cNvSpPr txBox="1">
            <a:spLocks/>
          </p:cNvSpPr>
          <p:nvPr/>
        </p:nvSpPr>
        <p:spPr>
          <a:xfrm>
            <a:off x="336787" y="406825"/>
            <a:ext cx="11574158" cy="1385277"/>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800" b="1">
                <a:solidFill>
                  <a:srgbClr val="450084"/>
                </a:solidFill>
                <a:latin typeface="Rockwell"/>
              </a:rPr>
              <a:t>Bachelor’s-Degree Recipients</a:t>
            </a:r>
          </a:p>
          <a:p>
            <a:pPr algn="l"/>
            <a:r>
              <a:rPr lang="en-US" sz="4700" b="1">
                <a:latin typeface="Rockwell"/>
              </a:rPr>
              <a:t>Location of Graduates’ Continuing Education</a:t>
            </a:r>
            <a:br>
              <a:rPr lang="en-US" sz="4700" b="1">
                <a:latin typeface="Rockwell"/>
              </a:rPr>
            </a:br>
            <a:r>
              <a:rPr lang="en-US" sz="4700" b="1">
                <a:latin typeface="Rockwell"/>
              </a:rPr>
              <a:t>Top 10 U.S. States and Territories</a:t>
            </a:r>
            <a:endParaRPr lang="en-US" sz="4700" b="1">
              <a:latin typeface="Rockwell" panose="02060603020205020403" pitchFamily="18" charset="0"/>
            </a:endParaRPr>
          </a:p>
        </p:txBody>
      </p:sp>
      <p:cxnSp>
        <p:nvCxnSpPr>
          <p:cNvPr id="3" name="Straight Connector 2">
            <a:extLst>
              <a:ext uri="{FF2B5EF4-FFF2-40B4-BE49-F238E27FC236}">
                <a16:creationId xmlns:a16="http://schemas.microsoft.com/office/drawing/2014/main" id="{2F7D8D0F-5E46-4A99-9215-39D71B13142E}"/>
              </a:ext>
            </a:extLst>
          </p:cNvPr>
          <p:cNvCxnSpPr/>
          <p:nvPr/>
        </p:nvCxnSpPr>
        <p:spPr>
          <a:xfrm flipH="1">
            <a:off x="456325" y="1833013"/>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pic>
        <p:nvPicPr>
          <p:cNvPr id="13" name="Graphic 1" descr="Bank">
            <a:extLst>
              <a:ext uri="{FF2B5EF4-FFF2-40B4-BE49-F238E27FC236}">
                <a16:creationId xmlns:a16="http://schemas.microsoft.com/office/drawing/2014/main" id="{BE213317-010A-4F7F-ACF5-F57DD82AFB6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77570" y="2209847"/>
            <a:ext cx="1342812" cy="1385943"/>
          </a:xfrm>
          <a:prstGeom prst="rect">
            <a:avLst/>
          </a:prstGeom>
        </p:spPr>
      </p:pic>
      <p:sp>
        <p:nvSpPr>
          <p:cNvPr id="11" name="Flowchart: Connector 10">
            <a:extLst>
              <a:ext uri="{FF2B5EF4-FFF2-40B4-BE49-F238E27FC236}">
                <a16:creationId xmlns:a16="http://schemas.microsoft.com/office/drawing/2014/main" id="{57830CE2-16DB-4F15-9FFE-104243D47F50}"/>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17</a:t>
            </a:r>
          </a:p>
        </p:txBody>
      </p:sp>
      <p:sp>
        <p:nvSpPr>
          <p:cNvPr id="6" name="TextBox 5">
            <a:extLst>
              <a:ext uri="{FF2B5EF4-FFF2-40B4-BE49-F238E27FC236}">
                <a16:creationId xmlns:a16="http://schemas.microsoft.com/office/drawing/2014/main" id="{606DFA00-21A7-4759-8D6E-F0CAAB682E2D}"/>
              </a:ext>
            </a:extLst>
          </p:cNvPr>
          <p:cNvSpPr txBox="1"/>
          <p:nvPr/>
        </p:nvSpPr>
        <p:spPr>
          <a:xfrm>
            <a:off x="8390108" y="5674245"/>
            <a:ext cx="2785799" cy="523220"/>
          </a:xfrm>
          <a:prstGeom prst="rect">
            <a:avLst/>
          </a:prstGeom>
          <a:noFill/>
        </p:spPr>
        <p:txBody>
          <a:bodyPr wrap="square" rtlCol="0">
            <a:spAutoFit/>
          </a:bodyPr>
          <a:lstStyle/>
          <a:p>
            <a:r>
              <a:rPr lang="en-US" sz="1400"/>
              <a:t>N= 766 (Continuing Education with State/Territory location)</a:t>
            </a:r>
          </a:p>
        </p:txBody>
      </p:sp>
      <p:pic>
        <p:nvPicPr>
          <p:cNvPr id="4" name="Picture 3">
            <a:extLst>
              <a:ext uri="{FF2B5EF4-FFF2-40B4-BE49-F238E27FC236}">
                <a16:creationId xmlns:a16="http://schemas.microsoft.com/office/drawing/2014/main" id="{9D13AE20-3FCA-4D4C-0557-838F65A17CC3}"/>
              </a:ext>
            </a:extLst>
          </p:cNvPr>
          <p:cNvPicPr>
            <a:picLocks noChangeAspect="1"/>
          </p:cNvPicPr>
          <p:nvPr/>
        </p:nvPicPr>
        <p:blipFill>
          <a:blip r:embed="rId4"/>
          <a:stretch>
            <a:fillRect/>
          </a:stretch>
        </p:blipFill>
        <p:spPr>
          <a:xfrm>
            <a:off x="2119547" y="1965959"/>
            <a:ext cx="5441663" cy="4399155"/>
          </a:xfrm>
          <a:prstGeom prst="rect">
            <a:avLst/>
          </a:prstGeom>
        </p:spPr>
      </p:pic>
    </p:spTree>
    <p:extLst>
      <p:ext uri="{BB962C8B-B14F-4D97-AF65-F5344CB8AC3E}">
        <p14:creationId xmlns:p14="http://schemas.microsoft.com/office/powerpoint/2010/main" val="231832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A8D47CA-C11E-E1B3-1E04-E3B8AE330A56}"/>
              </a:ext>
            </a:extLst>
          </p:cNvPr>
          <p:cNvPicPr>
            <a:picLocks noChangeAspect="1"/>
          </p:cNvPicPr>
          <p:nvPr/>
        </p:nvPicPr>
        <p:blipFill>
          <a:blip r:embed="rId3"/>
          <a:stretch>
            <a:fillRect/>
          </a:stretch>
        </p:blipFill>
        <p:spPr>
          <a:xfrm>
            <a:off x="430428" y="1156868"/>
            <a:ext cx="11347514" cy="3963541"/>
          </a:xfrm>
          <a:prstGeom prst="rect">
            <a:avLst/>
          </a:prstGeom>
        </p:spPr>
      </p:pic>
      <p:sp>
        <p:nvSpPr>
          <p:cNvPr id="5" name="Rectangle 4">
            <a:extLst>
              <a:ext uri="{FF2B5EF4-FFF2-40B4-BE49-F238E27FC236}">
                <a16:creationId xmlns:a16="http://schemas.microsoft.com/office/drawing/2014/main" id="{DB82CA63-DCC0-4498-8A68-9F839B615A35}"/>
              </a:ext>
            </a:extLst>
          </p:cNvPr>
          <p:cNvSpPr/>
          <p:nvPr/>
        </p:nvSpPr>
        <p:spPr>
          <a:xfrm>
            <a:off x="430428" y="5668447"/>
            <a:ext cx="10757033" cy="738664"/>
          </a:xfrm>
          <a:prstGeom prst="rect">
            <a:avLst/>
          </a:prstGeom>
          <a:solidFill>
            <a:schemeClr val="bg1"/>
          </a:solidFill>
        </p:spPr>
        <p:txBody>
          <a:bodyPr wrap="square" lIns="91440" tIns="45720" rIns="91440" bIns="45720" anchor="t">
            <a:spAutoFit/>
          </a:bodyPr>
          <a:lstStyle/>
          <a:p>
            <a:r>
              <a:rPr lang="en-US" sz="1400" baseline="30000">
                <a:latin typeface="Calibri"/>
                <a:cs typeface="Calibri"/>
              </a:rPr>
              <a:t>1</a:t>
            </a:r>
            <a:r>
              <a:rPr lang="en-US" sz="1400">
                <a:latin typeface="Calibri"/>
                <a:cs typeface="Calibri"/>
              </a:rPr>
              <a:t>Graduates responded to the question “</a:t>
            </a:r>
            <a:r>
              <a:rPr lang="en-US" sz="1400" b="0" i="0">
                <a:solidFill>
                  <a:srgbClr val="000000"/>
                </a:solidFill>
                <a:effectLst/>
                <a:latin typeface="WordVisi_MSFontService"/>
              </a:rPr>
              <a:t>How many internships did you complete during your time at JMU? (This can also include student teaching, fellowships, practicum, fieldwork, externships, clinicals.)</a:t>
            </a:r>
            <a:r>
              <a:rPr lang="en-US" sz="1400">
                <a:latin typeface="Calibri"/>
                <a:cs typeface="Calibri"/>
              </a:rPr>
              <a:t>” Additional information from LinkedIn Profiles with the job titles like “Internship” are included in this category.</a:t>
            </a:r>
            <a:endParaRPr lang="en-US" sz="1400">
              <a:cs typeface="Calibri"/>
            </a:endParaRPr>
          </a:p>
        </p:txBody>
      </p:sp>
      <p:sp>
        <p:nvSpPr>
          <p:cNvPr id="8" name="Title 1">
            <a:extLst>
              <a:ext uri="{FF2B5EF4-FFF2-40B4-BE49-F238E27FC236}">
                <a16:creationId xmlns:a16="http://schemas.microsoft.com/office/drawing/2014/main" id="{C372D0A5-4EA9-4278-9071-53E43B3509F3}"/>
              </a:ext>
            </a:extLst>
          </p:cNvPr>
          <p:cNvSpPr txBox="1">
            <a:spLocks/>
          </p:cNvSpPr>
          <p:nvPr/>
        </p:nvSpPr>
        <p:spPr>
          <a:xfrm>
            <a:off x="430428" y="20697"/>
            <a:ext cx="11574158" cy="11121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b="1">
                <a:latin typeface="Rockwell" panose="02060603020205020403" pitchFamily="18" charset="0"/>
              </a:rPr>
            </a:br>
            <a:r>
              <a:rPr lang="en-US" sz="4000" b="1">
                <a:latin typeface="Rockwell"/>
              </a:rPr>
              <a:t>Work Based Learning Experience By College</a:t>
            </a:r>
            <a:endParaRPr lang="en-US" sz="4000" b="1" baseline="30000">
              <a:latin typeface="Rockwell" panose="02060603020205020403" pitchFamily="18" charset="0"/>
            </a:endParaRPr>
          </a:p>
        </p:txBody>
      </p:sp>
      <p:sp>
        <p:nvSpPr>
          <p:cNvPr id="7" name="Flowchart: Connector 6">
            <a:extLst>
              <a:ext uri="{FF2B5EF4-FFF2-40B4-BE49-F238E27FC236}">
                <a16:creationId xmlns:a16="http://schemas.microsoft.com/office/drawing/2014/main" id="{B3F57A96-33C6-4189-ABCE-2A4578078210}"/>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18</a:t>
            </a:r>
          </a:p>
        </p:txBody>
      </p:sp>
      <p:sp>
        <p:nvSpPr>
          <p:cNvPr id="3" name="Title 1">
            <a:extLst>
              <a:ext uri="{FF2B5EF4-FFF2-40B4-BE49-F238E27FC236}">
                <a16:creationId xmlns:a16="http://schemas.microsoft.com/office/drawing/2014/main" id="{5C598E64-2CD0-5D70-FC71-96ED23A90A82}"/>
              </a:ext>
            </a:extLst>
          </p:cNvPr>
          <p:cNvSpPr txBox="1">
            <a:spLocks/>
          </p:cNvSpPr>
          <p:nvPr/>
        </p:nvSpPr>
        <p:spPr>
          <a:xfrm>
            <a:off x="430428" y="5311382"/>
            <a:ext cx="9814049" cy="262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N=2,579 (Number of bachelor’s-degree recipients for whom we have internship completion knowledge)</a:t>
            </a:r>
          </a:p>
        </p:txBody>
      </p:sp>
    </p:spTree>
    <p:extLst>
      <p:ext uri="{BB962C8B-B14F-4D97-AF65-F5344CB8AC3E}">
        <p14:creationId xmlns:p14="http://schemas.microsoft.com/office/powerpoint/2010/main" val="19569941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8B1B9F0-F795-F368-A0E9-038746492636}"/>
              </a:ext>
            </a:extLst>
          </p:cNvPr>
          <p:cNvPicPr>
            <a:picLocks noChangeAspect="1"/>
          </p:cNvPicPr>
          <p:nvPr/>
        </p:nvPicPr>
        <p:blipFill>
          <a:blip r:embed="rId3"/>
          <a:stretch>
            <a:fillRect/>
          </a:stretch>
        </p:blipFill>
        <p:spPr>
          <a:xfrm>
            <a:off x="285761" y="2166042"/>
            <a:ext cx="11620477" cy="2307315"/>
          </a:xfrm>
          <a:prstGeom prst="rect">
            <a:avLst/>
          </a:prstGeom>
        </p:spPr>
      </p:pic>
      <p:sp>
        <p:nvSpPr>
          <p:cNvPr id="2" name="Rectangle: Rounded Corners 1">
            <a:extLst>
              <a:ext uri="{FF2B5EF4-FFF2-40B4-BE49-F238E27FC236}">
                <a16:creationId xmlns:a16="http://schemas.microsoft.com/office/drawing/2014/main" id="{F9C2DDE9-E80F-FB9E-D19C-2CC47DCB757D}"/>
              </a:ext>
            </a:extLst>
          </p:cNvPr>
          <p:cNvSpPr/>
          <p:nvPr/>
        </p:nvSpPr>
        <p:spPr>
          <a:xfrm>
            <a:off x="277586" y="5883729"/>
            <a:ext cx="3410856" cy="916214"/>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59D3981-4DA3-2EAD-F7A1-A1AF08ACB180}"/>
              </a:ext>
            </a:extLst>
          </p:cNvPr>
          <p:cNvSpPr txBox="1">
            <a:spLocks/>
          </p:cNvSpPr>
          <p:nvPr/>
        </p:nvSpPr>
        <p:spPr>
          <a:xfrm>
            <a:off x="324822" y="437693"/>
            <a:ext cx="11830375" cy="14140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sz="4000" b="1">
                <a:latin typeface="Rockwell" panose="02060603020205020403" pitchFamily="18" charset="0"/>
              </a:rPr>
            </a:br>
            <a:r>
              <a:rPr lang="en-US" sz="4000" b="1">
                <a:latin typeface="Rockwell"/>
              </a:rPr>
              <a:t>Class of 2025 Salary Data </a:t>
            </a:r>
          </a:p>
          <a:p>
            <a:pPr algn="l"/>
            <a:r>
              <a:rPr lang="en-US" sz="4000" b="1">
                <a:latin typeface="Rockwell"/>
              </a:rPr>
              <a:t>by WBLE Completion</a:t>
            </a:r>
            <a:endParaRPr lang="en-US" sz="4000" b="1" baseline="30000">
              <a:latin typeface="Rockwell" panose="02060603020205020403" pitchFamily="18" charset="0"/>
            </a:endParaRPr>
          </a:p>
        </p:txBody>
      </p:sp>
      <p:sp>
        <p:nvSpPr>
          <p:cNvPr id="4" name="Flowchart: Connector 3">
            <a:extLst>
              <a:ext uri="{FF2B5EF4-FFF2-40B4-BE49-F238E27FC236}">
                <a16:creationId xmlns:a16="http://schemas.microsoft.com/office/drawing/2014/main" id="{268440B3-82C8-6231-93F7-58AFA3B7D824}"/>
              </a:ext>
            </a:extLst>
          </p:cNvPr>
          <p:cNvSpPr/>
          <p:nvPr/>
        </p:nvSpPr>
        <p:spPr>
          <a:xfrm>
            <a:off x="11411207" y="6183081"/>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19</a:t>
            </a:r>
          </a:p>
        </p:txBody>
      </p:sp>
      <p:cxnSp>
        <p:nvCxnSpPr>
          <p:cNvPr id="10" name="Straight Connector 9">
            <a:extLst>
              <a:ext uri="{FF2B5EF4-FFF2-40B4-BE49-F238E27FC236}">
                <a16:creationId xmlns:a16="http://schemas.microsoft.com/office/drawing/2014/main" id="{53E45EDF-C427-9E5D-5775-9145773AE733}"/>
              </a:ext>
            </a:extLst>
          </p:cNvPr>
          <p:cNvCxnSpPr/>
          <p:nvPr/>
        </p:nvCxnSpPr>
        <p:spPr>
          <a:xfrm flipH="1">
            <a:off x="445440" y="1900168"/>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9" name="TextBox 8">
            <a:extLst>
              <a:ext uri="{FF2B5EF4-FFF2-40B4-BE49-F238E27FC236}">
                <a16:creationId xmlns:a16="http://schemas.microsoft.com/office/drawing/2014/main" id="{5848A04F-C27A-4AD7-8340-476DC25693EC}"/>
              </a:ext>
            </a:extLst>
          </p:cNvPr>
          <p:cNvSpPr txBox="1"/>
          <p:nvPr/>
        </p:nvSpPr>
        <p:spPr>
          <a:xfrm>
            <a:off x="277586" y="4546207"/>
            <a:ext cx="10542156" cy="369332"/>
          </a:xfrm>
          <a:prstGeom prst="rect">
            <a:avLst/>
          </a:prstGeom>
          <a:noFill/>
        </p:spPr>
        <p:txBody>
          <a:bodyPr wrap="square" rtlCol="0">
            <a:spAutoFit/>
          </a:bodyPr>
          <a:lstStyle/>
          <a:p>
            <a:r>
              <a:rPr lang="en-US"/>
              <a:t>Salary data reflects undergraduate students who reported a full-time or military outcome.</a:t>
            </a:r>
          </a:p>
        </p:txBody>
      </p:sp>
    </p:spTree>
    <p:extLst>
      <p:ext uri="{BB962C8B-B14F-4D97-AF65-F5344CB8AC3E}">
        <p14:creationId xmlns:p14="http://schemas.microsoft.com/office/powerpoint/2010/main" val="48171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background with purple and white text">
            <a:extLst>
              <a:ext uri="{FF2B5EF4-FFF2-40B4-BE49-F238E27FC236}">
                <a16:creationId xmlns:a16="http://schemas.microsoft.com/office/drawing/2014/main" id="{25D8A0C9-5506-A4A4-4222-4CD1B047B20D}"/>
              </a:ext>
            </a:extLst>
          </p:cNvPr>
          <p:cNvPicPr>
            <a:picLocks noChangeAspect="1"/>
          </p:cNvPicPr>
          <p:nvPr/>
        </p:nvPicPr>
        <p:blipFill>
          <a:blip r:embed="rId2"/>
          <a:stretch>
            <a:fillRect/>
          </a:stretch>
        </p:blipFill>
        <p:spPr>
          <a:xfrm>
            <a:off x="0" y="0"/>
            <a:ext cx="12192000" cy="6858000"/>
          </a:xfrm>
          <a:prstGeom prst="rect">
            <a:avLst/>
          </a:prstGeom>
          <a:solidFill>
            <a:schemeClr val="tx2"/>
          </a:solidFill>
        </p:spPr>
      </p:pic>
      <p:sp>
        <p:nvSpPr>
          <p:cNvPr id="4" name="Title 3">
            <a:extLst>
              <a:ext uri="{FF2B5EF4-FFF2-40B4-BE49-F238E27FC236}">
                <a16:creationId xmlns:a16="http://schemas.microsoft.com/office/drawing/2014/main" id="{AB028ABD-7ABF-BCD7-69BD-5ADF5C60F402}"/>
              </a:ext>
            </a:extLst>
          </p:cNvPr>
          <p:cNvSpPr txBox="1">
            <a:spLocks/>
          </p:cNvSpPr>
          <p:nvPr/>
        </p:nvSpPr>
        <p:spPr>
          <a:xfrm>
            <a:off x="504031" y="0"/>
            <a:ext cx="11183938" cy="84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latin typeface="Rockwell"/>
              </a:rPr>
              <a:t>Table of Contents </a:t>
            </a:r>
          </a:p>
        </p:txBody>
      </p:sp>
      <p:graphicFrame>
        <p:nvGraphicFramePr>
          <p:cNvPr id="5" name="Table 4">
            <a:extLst>
              <a:ext uri="{FF2B5EF4-FFF2-40B4-BE49-F238E27FC236}">
                <a16:creationId xmlns:a16="http://schemas.microsoft.com/office/drawing/2014/main" id="{F35FA73D-9E3A-F913-B97E-D2438FE7F5DA}"/>
              </a:ext>
            </a:extLst>
          </p:cNvPr>
          <p:cNvGraphicFramePr>
            <a:graphicFrameLocks noGrp="1"/>
          </p:cNvGraphicFramePr>
          <p:nvPr>
            <p:extLst>
              <p:ext uri="{D42A27DB-BD31-4B8C-83A1-F6EECF244321}">
                <p14:modId xmlns:p14="http://schemas.microsoft.com/office/powerpoint/2010/main" val="1316251129"/>
              </p:ext>
            </p:extLst>
          </p:nvPr>
        </p:nvGraphicFramePr>
        <p:xfrm>
          <a:off x="971550" y="704850"/>
          <a:ext cx="10096500" cy="5114922"/>
        </p:xfrm>
        <a:graphic>
          <a:graphicData uri="http://schemas.openxmlformats.org/drawingml/2006/table">
            <a:tbl>
              <a:tblPr/>
              <a:tblGrid>
                <a:gridCol w="7624598">
                  <a:extLst>
                    <a:ext uri="{9D8B030D-6E8A-4147-A177-3AD203B41FA5}">
                      <a16:colId xmlns:a16="http://schemas.microsoft.com/office/drawing/2014/main" val="2988481480"/>
                    </a:ext>
                  </a:extLst>
                </a:gridCol>
                <a:gridCol w="2471902">
                  <a:extLst>
                    <a:ext uri="{9D8B030D-6E8A-4147-A177-3AD203B41FA5}">
                      <a16:colId xmlns:a16="http://schemas.microsoft.com/office/drawing/2014/main" val="1946082551"/>
                    </a:ext>
                  </a:extLst>
                </a:gridCol>
              </a:tblGrid>
              <a:tr h="722538">
                <a:tc>
                  <a:txBody>
                    <a:bodyPr/>
                    <a:lstStyle/>
                    <a:p>
                      <a:pPr algn="l" rtl="0" fontAlgn="ctr">
                        <a:buNone/>
                      </a:pPr>
                      <a:r>
                        <a:rPr lang="en-US" sz="1600" b="1" i="0" u="none" strike="noStrike" dirty="0">
                          <a:solidFill>
                            <a:srgbClr val="FFFFFF"/>
                          </a:solidFill>
                          <a:effectLst/>
                          <a:latin typeface="Calibri" panose="020F0502020204030204" pitchFamily="34" charset="0"/>
                        </a:rPr>
                        <a:t>Content</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450084"/>
                    </a:solidFill>
                  </a:tcPr>
                </a:tc>
                <a:tc>
                  <a:txBody>
                    <a:bodyPr/>
                    <a:lstStyle/>
                    <a:p>
                      <a:pPr algn="r" rtl="0" fontAlgn="ctr">
                        <a:buNone/>
                      </a:pPr>
                      <a:r>
                        <a:rPr lang="en-US" sz="1600" b="1" i="0" u="none" strike="noStrike">
                          <a:solidFill>
                            <a:srgbClr val="FFFFFF"/>
                          </a:solidFill>
                          <a:effectLst/>
                          <a:latin typeface="Calibri" panose="020F0502020204030204" pitchFamily="34" charset="0"/>
                        </a:rPr>
                        <a:t>Slide/Page Number</a:t>
                      </a:r>
                    </a:p>
                  </a:txBody>
                  <a:tcPr marL="9525" marR="857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450084"/>
                    </a:solidFill>
                  </a:tcPr>
                </a:tc>
                <a:extLst>
                  <a:ext uri="{0D108BD9-81ED-4DB2-BD59-A6C34878D82A}">
                    <a16:rowId xmlns:a16="http://schemas.microsoft.com/office/drawing/2014/main" val="2151601127"/>
                  </a:ext>
                </a:extLst>
              </a:tr>
              <a:tr h="366032">
                <a:tc>
                  <a:txBody>
                    <a:bodyPr/>
                    <a:lstStyle/>
                    <a:p>
                      <a:pPr algn="l" rtl="0" fontAlgn="ctr">
                        <a:buNone/>
                      </a:pPr>
                      <a:r>
                        <a:rPr lang="en-US" sz="1600" b="0" i="0" u="none" strike="noStrike" dirty="0">
                          <a:solidFill>
                            <a:srgbClr val="000000"/>
                          </a:solidFill>
                          <a:effectLst/>
                          <a:latin typeface="Calibri" panose="020F0502020204030204" pitchFamily="34" charset="0"/>
                        </a:rPr>
                        <a:t>Executive Summary</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DACCE6"/>
                    </a:solidFill>
                  </a:tcPr>
                </a:tc>
                <a:tc>
                  <a:txBody>
                    <a:bodyPr/>
                    <a:lstStyle/>
                    <a:p>
                      <a:pPr algn="ctr" rtl="0" fontAlgn="ctr">
                        <a:buNone/>
                      </a:pPr>
                      <a:r>
                        <a:rPr lang="en-US" sz="1600" b="0" i="0" u="none" strike="noStrike">
                          <a:solidFill>
                            <a:srgbClr val="000000"/>
                          </a:solidFill>
                          <a:effectLst/>
                          <a:latin typeface="Calibri" panose="020F0502020204030204" pitchFamily="34" charset="0"/>
                        </a:rPr>
                        <a:t>3</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DACCE6"/>
                    </a:solidFill>
                  </a:tcPr>
                </a:tc>
                <a:extLst>
                  <a:ext uri="{0D108BD9-81ED-4DB2-BD59-A6C34878D82A}">
                    <a16:rowId xmlns:a16="http://schemas.microsoft.com/office/drawing/2014/main" val="2674292106"/>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Class of 2025 Career Outcomes Overview</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a:solidFill>
                            <a:srgbClr val="000000"/>
                          </a:solidFill>
                          <a:effectLst/>
                          <a:latin typeface="Calibri" panose="020F0502020204030204" pitchFamily="34" charset="0"/>
                        </a:rPr>
                        <a:t>4</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6452633"/>
                  </a:ext>
                </a:extLst>
              </a:tr>
              <a:tr h="366032">
                <a:tc>
                  <a:txBody>
                    <a:bodyPr/>
                    <a:lstStyle/>
                    <a:p>
                      <a:pPr algn="l" rtl="0" fontAlgn="ctr">
                        <a:buNone/>
                      </a:pPr>
                      <a:r>
                        <a:rPr lang="en-US" sz="1600" b="0" i="0" u="none" strike="noStrike" dirty="0">
                          <a:solidFill>
                            <a:srgbClr val="000000"/>
                          </a:solidFill>
                          <a:effectLst/>
                          <a:latin typeface="Calibri" panose="020F0502020204030204" pitchFamily="34" charset="0"/>
                        </a:rPr>
                        <a:t>Bachelor’s-Degree: Career Outcomes Overview</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DACCE6"/>
                    </a:solidFill>
                  </a:tcPr>
                </a:tc>
                <a:tc>
                  <a:txBody>
                    <a:bodyPr/>
                    <a:lstStyle/>
                    <a:p>
                      <a:pPr algn="ctr" rtl="0" fontAlgn="ctr">
                        <a:buNone/>
                      </a:pPr>
                      <a:r>
                        <a:rPr lang="en-US" sz="1600" b="0" i="0" u="none" strike="noStrike">
                          <a:solidFill>
                            <a:srgbClr val="000000"/>
                          </a:solidFill>
                          <a:effectLst/>
                          <a:latin typeface="Calibri" panose="020F0502020204030204" pitchFamily="34" charset="0"/>
                        </a:rPr>
                        <a:t>6</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DACCE6"/>
                    </a:solidFill>
                  </a:tcPr>
                </a:tc>
                <a:extLst>
                  <a:ext uri="{0D108BD9-81ED-4DB2-BD59-A6C34878D82A}">
                    <a16:rowId xmlns:a16="http://schemas.microsoft.com/office/drawing/2014/main" val="1066017842"/>
                  </a:ext>
                </a:extLst>
              </a:tr>
              <a:tr h="366032">
                <a:tc>
                  <a:txBody>
                    <a:bodyPr/>
                    <a:lstStyle/>
                    <a:p>
                      <a:pPr algn="l" rtl="0" fontAlgn="ctr">
                        <a:buNone/>
                      </a:pPr>
                      <a:r>
                        <a:rPr lang="en-US" sz="1600" b="0" i="0" u="none" strike="noStrike" dirty="0">
                          <a:solidFill>
                            <a:srgbClr val="000000"/>
                          </a:solidFill>
                          <a:effectLst/>
                          <a:latin typeface="Calibri" panose="020F0502020204030204" pitchFamily="34" charset="0"/>
                        </a:rPr>
                        <a:t>Bachelor’s-Degree: Career Outcomes By College</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a:solidFill>
                            <a:srgbClr val="000000"/>
                          </a:solidFill>
                          <a:effectLst/>
                          <a:latin typeface="Calibri" panose="020F0502020204030204" pitchFamily="34" charset="0"/>
                        </a:rPr>
                        <a:t>7</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557887967"/>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Bachelor’s-Degree: Working Graduates</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DACCE6"/>
                    </a:solidFill>
                  </a:tcPr>
                </a:tc>
                <a:tc>
                  <a:txBody>
                    <a:bodyPr/>
                    <a:lstStyle/>
                    <a:p>
                      <a:pPr algn="ctr" rtl="0" fontAlgn="ctr">
                        <a:buNone/>
                      </a:pPr>
                      <a:r>
                        <a:rPr lang="en-US" sz="1600" b="0" i="0" u="none" strike="noStrike" dirty="0">
                          <a:solidFill>
                            <a:srgbClr val="000000"/>
                          </a:solidFill>
                          <a:effectLst/>
                          <a:latin typeface="Calibri" panose="020F0502020204030204" pitchFamily="34" charset="0"/>
                        </a:rPr>
                        <a:t>8-14</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DACCE6"/>
                    </a:solidFill>
                  </a:tcPr>
                </a:tc>
                <a:extLst>
                  <a:ext uri="{0D108BD9-81ED-4DB2-BD59-A6C34878D82A}">
                    <a16:rowId xmlns:a16="http://schemas.microsoft.com/office/drawing/2014/main" val="625240981"/>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Bachelor’s-Degree: Continuing Education Graduates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a:solidFill>
                            <a:srgbClr val="000000"/>
                          </a:solidFill>
                          <a:effectLst/>
                          <a:latin typeface="Calibri" panose="020F0502020204030204" pitchFamily="34" charset="0"/>
                        </a:rPr>
                        <a:t>15-17</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4173408354"/>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Bachelor’s-Degree Work Based Learning Experience Completion</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DACCE6"/>
                    </a:solidFill>
                  </a:tcPr>
                </a:tc>
                <a:tc>
                  <a:txBody>
                    <a:bodyPr/>
                    <a:lstStyle/>
                    <a:p>
                      <a:pPr algn="ctr" rtl="0" fontAlgn="ctr">
                        <a:buNone/>
                      </a:pPr>
                      <a:r>
                        <a:rPr lang="en-US" sz="1600" b="0" i="0" u="none" strike="noStrike">
                          <a:solidFill>
                            <a:srgbClr val="000000"/>
                          </a:solidFill>
                          <a:effectLst/>
                          <a:latin typeface="Calibri" panose="020F0502020204030204" pitchFamily="34" charset="0"/>
                        </a:rPr>
                        <a:t>18-19</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DACCE6"/>
                    </a:solidFill>
                  </a:tcPr>
                </a:tc>
                <a:extLst>
                  <a:ext uri="{0D108BD9-81ED-4DB2-BD59-A6C34878D82A}">
                    <a16:rowId xmlns:a16="http://schemas.microsoft.com/office/drawing/2014/main" val="852861274"/>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Graduate &amp; Advanced-Degree: Career Outcomes Overview</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a:solidFill>
                            <a:srgbClr val="000000"/>
                          </a:solidFill>
                          <a:effectLst/>
                          <a:latin typeface="Calibri" panose="020F0502020204030204" pitchFamily="34" charset="0"/>
                        </a:rPr>
                        <a:t>21</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6994854"/>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Graduate &amp; Advanced-Degree: Career Outcomes By College</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solidFill>
                      <a:srgbClr val="DACCE6"/>
                    </a:solidFill>
                  </a:tcPr>
                </a:tc>
                <a:tc>
                  <a:txBody>
                    <a:bodyPr/>
                    <a:lstStyle/>
                    <a:p>
                      <a:pPr algn="ctr" rtl="0" fontAlgn="ctr">
                        <a:buNone/>
                      </a:pPr>
                      <a:r>
                        <a:rPr lang="en-US" sz="1600" b="0" i="0" u="none" strike="noStrike">
                          <a:solidFill>
                            <a:srgbClr val="000000"/>
                          </a:solidFill>
                          <a:effectLst/>
                          <a:latin typeface="Calibri" panose="020F0502020204030204" pitchFamily="34" charset="0"/>
                        </a:rPr>
                        <a:t>22</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solidFill>
                      <a:srgbClr val="DACCE6"/>
                    </a:solidFill>
                  </a:tcPr>
                </a:tc>
                <a:extLst>
                  <a:ext uri="{0D108BD9-81ED-4DB2-BD59-A6C34878D82A}">
                    <a16:rowId xmlns:a16="http://schemas.microsoft.com/office/drawing/2014/main" val="3243111972"/>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Graduate &amp; Advanced-Degree: Working Graduates</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a:solidFill>
                            <a:srgbClr val="000000"/>
                          </a:solidFill>
                          <a:effectLst/>
                          <a:latin typeface="Calibri" panose="020F0502020204030204" pitchFamily="34" charset="0"/>
                        </a:rPr>
                        <a:t>23-28</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883046360"/>
                  </a:ext>
                </a:extLst>
              </a:tr>
              <a:tr h="366032">
                <a:tc>
                  <a:txBody>
                    <a:bodyPr/>
                    <a:lstStyle/>
                    <a:p>
                      <a:pPr algn="l" rtl="0" fontAlgn="ctr">
                        <a:buNone/>
                      </a:pPr>
                      <a:r>
                        <a:rPr lang="en-US" sz="1600" b="0" i="0" u="none" strike="noStrike" dirty="0">
                          <a:solidFill>
                            <a:srgbClr val="000000"/>
                          </a:solidFill>
                          <a:effectLst/>
                          <a:latin typeface="Calibri" panose="020F0502020204030204" pitchFamily="34" charset="0"/>
                        </a:rPr>
                        <a:t>JMU Graduates Impact Across Virginia</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ACCE6"/>
                    </a:solidFill>
                  </a:tcPr>
                </a:tc>
                <a:tc>
                  <a:txBody>
                    <a:bodyPr/>
                    <a:lstStyle/>
                    <a:p>
                      <a:pPr algn="ctr" rtl="0" fontAlgn="ctr">
                        <a:buNone/>
                      </a:pPr>
                      <a:r>
                        <a:rPr lang="en-US" sz="1600" b="0" i="0" u="none" strike="noStrike">
                          <a:solidFill>
                            <a:srgbClr val="000000"/>
                          </a:solidFill>
                          <a:effectLst/>
                          <a:latin typeface="Calibri" panose="020F0502020204030204" pitchFamily="34" charset="0"/>
                        </a:rPr>
                        <a:t>30-31</a:t>
                      </a:r>
                    </a:p>
                  </a:txBody>
                  <a:tcPr marL="9525" marR="9525" marT="9525" marB="0" anchor="ctr">
                    <a:lnL w="12700" cap="flat" cmpd="sng" algn="ctr">
                      <a:noFill/>
                      <a:prstDash val="solid"/>
                      <a:round/>
                      <a:headEnd type="none" w="med" len="med"/>
                      <a:tailEnd type="none" w="med" len="med"/>
                    </a:lnL>
                    <a:lnR>
                      <a:noFill/>
                    </a:lnR>
                    <a:lnT>
                      <a:noFill/>
                    </a:lnT>
                    <a:lnB>
                      <a:noFill/>
                    </a:lnB>
                    <a:solidFill>
                      <a:srgbClr val="DACCE6"/>
                    </a:solidFill>
                  </a:tcPr>
                </a:tc>
                <a:extLst>
                  <a:ext uri="{0D108BD9-81ED-4DB2-BD59-A6C34878D82A}">
                    <a16:rowId xmlns:a16="http://schemas.microsoft.com/office/drawing/2014/main" val="996054206"/>
                  </a:ext>
                </a:extLst>
              </a:tr>
              <a:tr h="366032">
                <a:tc>
                  <a:txBody>
                    <a:bodyPr/>
                    <a:lstStyle/>
                    <a:p>
                      <a:pPr algn="l" rtl="0" fontAlgn="ctr">
                        <a:buNone/>
                      </a:pPr>
                      <a:r>
                        <a:rPr lang="en-US" sz="1600" b="0" i="0" u="none" strike="noStrike">
                          <a:solidFill>
                            <a:srgbClr val="000000"/>
                          </a:solidFill>
                          <a:effectLst/>
                          <a:latin typeface="Calibri" panose="020F0502020204030204" pitchFamily="34" charset="0"/>
                        </a:rPr>
                        <a:t>Appendix: Outcomes Sources, Methodology &amp; Definitions </a:t>
                      </a:r>
                    </a:p>
                  </a:txBody>
                  <a:tcPr marL="9525" marR="9525" marT="9525"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ctr" rtl="0" fontAlgn="ctr">
                        <a:buNone/>
                      </a:pPr>
                      <a:r>
                        <a:rPr lang="en-US" sz="1600" b="0" i="0" u="none" strike="noStrike" dirty="0">
                          <a:solidFill>
                            <a:srgbClr val="000000"/>
                          </a:solidFill>
                          <a:effectLst/>
                          <a:latin typeface="Calibri" panose="020F0502020204030204" pitchFamily="34" charset="0"/>
                        </a:rPr>
                        <a:t>33-36</a:t>
                      </a:r>
                    </a:p>
                  </a:txBody>
                  <a:tcPr marL="9525" marR="9525" marT="9525" marB="0" anchor="ctr">
                    <a:lnL>
                      <a:noFill/>
                    </a:lnL>
                    <a:lnR w="6350" cap="flat" cmpd="sng" algn="ctr">
                      <a:solidFill>
                        <a:srgbClr val="000000"/>
                      </a:solidFill>
                      <a:prstDash val="solid"/>
                      <a:round/>
                      <a:headEnd type="none" w="med" len="med"/>
                      <a:tailEnd type="none" w="med" len="med"/>
                    </a:lnR>
                    <a:lnT>
                      <a:noFill/>
                    </a:lnT>
                    <a:lnB>
                      <a:noFill/>
                    </a:lnB>
                    <a:noFill/>
                  </a:tcPr>
                </a:tc>
                <a:extLst>
                  <a:ext uri="{0D108BD9-81ED-4DB2-BD59-A6C34878D82A}">
                    <a16:rowId xmlns:a16="http://schemas.microsoft.com/office/drawing/2014/main" val="3143125145"/>
                  </a:ext>
                </a:extLst>
              </a:tr>
            </a:tbl>
          </a:graphicData>
        </a:graphic>
      </p:graphicFrame>
    </p:spTree>
    <p:extLst>
      <p:ext uri="{BB962C8B-B14F-4D97-AF65-F5344CB8AC3E}">
        <p14:creationId xmlns:p14="http://schemas.microsoft.com/office/powerpoint/2010/main" val="983925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A37098-2BCF-D4AF-0C88-BA7E06F9AD82}"/>
            </a:ext>
          </a:extLst>
        </p:cNvPr>
        <p:cNvGrpSpPr/>
        <p:nvPr/>
      </p:nvGrpSpPr>
      <p:grpSpPr>
        <a:xfrm>
          <a:off x="0" y="0"/>
          <a:ext cx="0" cy="0"/>
          <a:chOff x="0" y="0"/>
          <a:chExt cx="0" cy="0"/>
        </a:xfrm>
      </p:grpSpPr>
      <p:pic>
        <p:nvPicPr>
          <p:cNvPr id="2" name="Picture 1" descr="A group of purple icons&#10;&#10;AI-generated content may be incorrect.">
            <a:extLst>
              <a:ext uri="{FF2B5EF4-FFF2-40B4-BE49-F238E27FC236}">
                <a16:creationId xmlns:a16="http://schemas.microsoft.com/office/drawing/2014/main" id="{CD0B3DA9-E527-7CDB-6FC7-75CA8F862B43}"/>
              </a:ext>
            </a:extLst>
          </p:cNvPr>
          <p:cNvPicPr>
            <a:picLocks noChangeAspect="1"/>
          </p:cNvPicPr>
          <p:nvPr/>
        </p:nvPicPr>
        <p:blipFill>
          <a:blip r:embed="rId2"/>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32A21B21-6577-44BC-A091-EDE53040F317}"/>
              </a:ext>
            </a:extLst>
          </p:cNvPr>
          <p:cNvSpPr>
            <a:spLocks noGrp="1"/>
          </p:cNvSpPr>
          <p:nvPr/>
        </p:nvSpPr>
        <p:spPr>
          <a:xfrm>
            <a:off x="1142999" y="1361281"/>
            <a:ext cx="9906001"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en-US" b="1">
                <a:latin typeface="Rockwell"/>
              </a:rPr>
              <a:t>Class of 2025</a:t>
            </a:r>
            <a:br>
              <a:rPr lang="en-US" b="1">
                <a:latin typeface="Rockwell"/>
              </a:rPr>
            </a:br>
            <a:r>
              <a:rPr lang="en-US">
                <a:solidFill>
                  <a:srgbClr val="450084"/>
                </a:solidFill>
                <a:latin typeface="Rockwell"/>
              </a:rPr>
              <a:t>Graduate and Advanced-Degree Recipients</a:t>
            </a:r>
          </a:p>
        </p:txBody>
      </p:sp>
      <p:sp>
        <p:nvSpPr>
          <p:cNvPr id="4" name="Subtitle 7">
            <a:extLst>
              <a:ext uri="{FF2B5EF4-FFF2-40B4-BE49-F238E27FC236}">
                <a16:creationId xmlns:a16="http://schemas.microsoft.com/office/drawing/2014/main" id="{C0EE34E0-5529-4347-8DE2-9F0EFB6F3BE4}"/>
              </a:ext>
            </a:extLst>
          </p:cNvPr>
          <p:cNvSpPr>
            <a:spLocks noGrp="1"/>
          </p:cNvSpPr>
          <p:nvPr/>
        </p:nvSpPr>
        <p:spPr>
          <a:xfrm>
            <a:off x="1142999" y="3840956"/>
            <a:ext cx="9906001"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Rockwell" panose="02060603020205020403" pitchFamily="18" charset="0"/>
              </a:rPr>
              <a:t>First Destination Career Outcomes</a:t>
            </a:r>
          </a:p>
        </p:txBody>
      </p:sp>
    </p:spTree>
    <p:extLst>
      <p:ext uri="{BB962C8B-B14F-4D97-AF65-F5344CB8AC3E}">
        <p14:creationId xmlns:p14="http://schemas.microsoft.com/office/powerpoint/2010/main" val="3944481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AA301-73ED-BF7F-49A1-5D9DF1B48BEF}"/>
            </a:ext>
          </a:extLst>
        </p:cNvPr>
        <p:cNvGrpSpPr/>
        <p:nvPr/>
      </p:nvGrpSpPr>
      <p:grpSpPr>
        <a:xfrm>
          <a:off x="0" y="0"/>
          <a:ext cx="0" cy="0"/>
          <a:chOff x="0" y="0"/>
          <a:chExt cx="0" cy="0"/>
        </a:xfrm>
      </p:grpSpPr>
      <p:pic>
        <p:nvPicPr>
          <p:cNvPr id="31" name="Picture 30" descr="A screenshot of a computer screen&#10;&#10;AI-generated content may be incorrect.">
            <a:extLst>
              <a:ext uri="{FF2B5EF4-FFF2-40B4-BE49-F238E27FC236}">
                <a16:creationId xmlns:a16="http://schemas.microsoft.com/office/drawing/2014/main" id="{2161341A-6209-6A34-2F7C-9B117311C142}"/>
              </a:ext>
            </a:extLst>
          </p:cNvPr>
          <p:cNvPicPr>
            <a:picLocks noChangeAspect="1"/>
          </p:cNvPicPr>
          <p:nvPr/>
        </p:nvPicPr>
        <p:blipFill>
          <a:blip r:embed="rId3"/>
          <a:stretch>
            <a:fillRect/>
          </a:stretch>
        </p:blipFill>
        <p:spPr>
          <a:xfrm>
            <a:off x="5755428" y="1588100"/>
            <a:ext cx="6308960" cy="4731720"/>
          </a:xfrm>
          <a:prstGeom prst="rect">
            <a:avLst/>
          </a:prstGeom>
        </p:spPr>
      </p:pic>
      <p:sp>
        <p:nvSpPr>
          <p:cNvPr id="2" name="Title 1">
            <a:extLst>
              <a:ext uri="{FF2B5EF4-FFF2-40B4-BE49-F238E27FC236}">
                <a16:creationId xmlns:a16="http://schemas.microsoft.com/office/drawing/2014/main" id="{98E7E4D0-1A5E-94A0-A271-FB41641B646D}"/>
              </a:ext>
            </a:extLst>
          </p:cNvPr>
          <p:cNvSpPr>
            <a:spLocks noGrp="1"/>
          </p:cNvSpPr>
          <p:nvPr>
            <p:ph type="title"/>
          </p:nvPr>
        </p:nvSpPr>
        <p:spPr>
          <a:xfrm>
            <a:off x="221267" y="181688"/>
            <a:ext cx="8126626" cy="1091514"/>
          </a:xfrm>
        </p:spPr>
        <p:txBody>
          <a:bodyPr>
            <a:noAutofit/>
          </a:bodyPr>
          <a:lstStyle/>
          <a:p>
            <a:r>
              <a:rPr lang="en-US" sz="2400" b="1">
                <a:solidFill>
                  <a:srgbClr val="450084"/>
                </a:solidFill>
                <a:latin typeface="Rockwell"/>
              </a:rPr>
              <a:t>Graduate and Advanced-Degree Recipients</a:t>
            </a:r>
            <a:br>
              <a:rPr lang="en-US" sz="4000" b="1">
                <a:latin typeface="Rockwell" panose="02060603020205020403" pitchFamily="18" charset="0"/>
              </a:rPr>
            </a:br>
            <a:r>
              <a:rPr lang="en-US" sz="4000" b="1">
                <a:latin typeface="Rockwell"/>
              </a:rPr>
              <a:t>Career Outcomes Overview</a:t>
            </a:r>
          </a:p>
        </p:txBody>
      </p:sp>
      <p:sp>
        <p:nvSpPr>
          <p:cNvPr id="5" name="Title 1">
            <a:extLst>
              <a:ext uri="{FF2B5EF4-FFF2-40B4-BE49-F238E27FC236}">
                <a16:creationId xmlns:a16="http://schemas.microsoft.com/office/drawing/2014/main" id="{C4D71567-CCE4-8402-A8CE-FD9BBB8ADF12}"/>
              </a:ext>
            </a:extLst>
          </p:cNvPr>
          <p:cNvSpPr txBox="1">
            <a:spLocks/>
          </p:cNvSpPr>
          <p:nvPr/>
        </p:nvSpPr>
        <p:spPr>
          <a:xfrm>
            <a:off x="221267" y="1018013"/>
            <a:ext cx="8950556" cy="6898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a:latin typeface="Rockwell"/>
              </a:rPr>
              <a:t>98.6% of Advanced-Degree Recipients have a Career Outcome</a:t>
            </a:r>
          </a:p>
        </p:txBody>
      </p:sp>
      <p:sp>
        <p:nvSpPr>
          <p:cNvPr id="10" name="Flowchart: Connector 9">
            <a:extLst>
              <a:ext uri="{FF2B5EF4-FFF2-40B4-BE49-F238E27FC236}">
                <a16:creationId xmlns:a16="http://schemas.microsoft.com/office/drawing/2014/main" id="{D141A643-41B3-A07C-C085-B02A7B3622C3}"/>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21</a:t>
            </a:r>
          </a:p>
        </p:txBody>
      </p:sp>
      <p:cxnSp>
        <p:nvCxnSpPr>
          <p:cNvPr id="8" name="Straight Connector 7">
            <a:extLst>
              <a:ext uri="{FF2B5EF4-FFF2-40B4-BE49-F238E27FC236}">
                <a16:creationId xmlns:a16="http://schemas.microsoft.com/office/drawing/2014/main" id="{209AFB39-9E6F-B9B7-66B4-822144F44AD4}"/>
              </a:ext>
            </a:extLst>
          </p:cNvPr>
          <p:cNvCxnSpPr/>
          <p:nvPr/>
        </p:nvCxnSpPr>
        <p:spPr>
          <a:xfrm flipH="1">
            <a:off x="357458" y="158810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22" name="TextBox 21">
            <a:extLst>
              <a:ext uri="{FF2B5EF4-FFF2-40B4-BE49-F238E27FC236}">
                <a16:creationId xmlns:a16="http://schemas.microsoft.com/office/drawing/2014/main" id="{ACA54DFB-E504-37A1-1E0F-B9A6D54EC524}"/>
              </a:ext>
            </a:extLst>
          </p:cNvPr>
          <p:cNvSpPr txBox="1"/>
          <p:nvPr/>
        </p:nvSpPr>
        <p:spPr>
          <a:xfrm>
            <a:off x="7085575" y="1453581"/>
            <a:ext cx="360147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latin typeface="Rockwell"/>
              </a:rPr>
              <a:t>Primary Activity</a:t>
            </a:r>
          </a:p>
        </p:txBody>
      </p:sp>
      <p:sp>
        <p:nvSpPr>
          <p:cNvPr id="4" name="TextBox 3">
            <a:extLst>
              <a:ext uri="{FF2B5EF4-FFF2-40B4-BE49-F238E27FC236}">
                <a16:creationId xmlns:a16="http://schemas.microsoft.com/office/drawing/2014/main" id="{59A2E8EF-6C78-DF01-4252-E4C1FDD3B511}"/>
              </a:ext>
            </a:extLst>
          </p:cNvPr>
          <p:cNvSpPr txBox="1"/>
          <p:nvPr/>
        </p:nvSpPr>
        <p:spPr>
          <a:xfrm>
            <a:off x="6823660" y="5926181"/>
            <a:ext cx="4172496" cy="523220"/>
          </a:xfrm>
          <a:prstGeom prst="rect">
            <a:avLst/>
          </a:prstGeom>
          <a:noFill/>
        </p:spPr>
        <p:txBody>
          <a:bodyPr wrap="square" rtlCol="0">
            <a:spAutoFit/>
          </a:bodyPr>
          <a:lstStyle/>
          <a:p>
            <a:pPr algn="ctr"/>
            <a:r>
              <a:rPr lang="en-US" sz="1400">
                <a:latin typeface="+mn-lt"/>
                <a:cs typeface="Calibri"/>
              </a:rPr>
              <a:t>The UCC collected information on 498 of </a:t>
            </a:r>
            <a:r>
              <a:rPr lang="en-US" sz="1400">
                <a:cs typeface="Calibri"/>
              </a:rPr>
              <a:t>655</a:t>
            </a:r>
            <a:r>
              <a:rPr lang="en-US" sz="1400">
                <a:latin typeface="+mn-lt"/>
                <a:cs typeface="Calibri"/>
              </a:rPr>
              <a:t> advanced degree graduates, for a knowledge rate of </a:t>
            </a:r>
            <a:r>
              <a:rPr lang="en-US" sz="1400">
                <a:cs typeface="Calibri"/>
              </a:rPr>
              <a:t>76.0</a:t>
            </a:r>
            <a:r>
              <a:rPr lang="en-US" sz="1400">
                <a:latin typeface="+mn-lt"/>
                <a:cs typeface="Calibri"/>
              </a:rPr>
              <a:t>%</a:t>
            </a:r>
            <a:endParaRPr lang="en-US" sz="1400"/>
          </a:p>
        </p:txBody>
      </p:sp>
      <p:cxnSp>
        <p:nvCxnSpPr>
          <p:cNvPr id="11" name="Straight Connector 10">
            <a:extLst>
              <a:ext uri="{FF2B5EF4-FFF2-40B4-BE49-F238E27FC236}">
                <a16:creationId xmlns:a16="http://schemas.microsoft.com/office/drawing/2014/main" id="{C373038A-0178-7487-3E22-4BFD7956F856}"/>
              </a:ext>
            </a:extLst>
          </p:cNvPr>
          <p:cNvCxnSpPr/>
          <p:nvPr/>
        </p:nvCxnSpPr>
        <p:spPr>
          <a:xfrm flipH="1">
            <a:off x="430428" y="158810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3" name="TextBox 12">
            <a:extLst>
              <a:ext uri="{FF2B5EF4-FFF2-40B4-BE49-F238E27FC236}">
                <a16:creationId xmlns:a16="http://schemas.microsoft.com/office/drawing/2014/main" id="{E0665354-8827-37C1-4789-380D8687BB27}"/>
              </a:ext>
            </a:extLst>
          </p:cNvPr>
          <p:cNvSpPr txBox="1"/>
          <p:nvPr/>
        </p:nvSpPr>
        <p:spPr>
          <a:xfrm>
            <a:off x="26541" y="3894772"/>
            <a:ext cx="1853422" cy="369332"/>
          </a:xfrm>
          <a:prstGeom prst="rect">
            <a:avLst/>
          </a:prstGeom>
          <a:noFill/>
        </p:spPr>
        <p:txBody>
          <a:bodyPr wrap="square" rtlCol="0">
            <a:spAutoFit/>
          </a:bodyPr>
          <a:lstStyle/>
          <a:p>
            <a:pPr algn="r"/>
            <a:r>
              <a:rPr lang="en-US"/>
              <a:t>Full Time (78.3%)</a:t>
            </a:r>
          </a:p>
        </p:txBody>
      </p:sp>
      <p:sp>
        <p:nvSpPr>
          <p:cNvPr id="14" name="TextBox 13">
            <a:extLst>
              <a:ext uri="{FF2B5EF4-FFF2-40B4-BE49-F238E27FC236}">
                <a16:creationId xmlns:a16="http://schemas.microsoft.com/office/drawing/2014/main" id="{9CD82953-F85F-E6E8-1D94-B43C1332D772}"/>
              </a:ext>
            </a:extLst>
          </p:cNvPr>
          <p:cNvSpPr txBox="1"/>
          <p:nvPr/>
        </p:nvSpPr>
        <p:spPr>
          <a:xfrm>
            <a:off x="36202" y="2347537"/>
            <a:ext cx="1853421" cy="369332"/>
          </a:xfrm>
          <a:prstGeom prst="rect">
            <a:avLst/>
          </a:prstGeom>
          <a:noFill/>
        </p:spPr>
        <p:txBody>
          <a:bodyPr wrap="square" rtlCol="0">
            <a:spAutoFit/>
          </a:bodyPr>
          <a:lstStyle/>
          <a:p>
            <a:pPr algn="r"/>
            <a:r>
              <a:rPr lang="en-US"/>
              <a:t>Part Time (4.0%)</a:t>
            </a:r>
          </a:p>
        </p:txBody>
      </p:sp>
      <p:sp>
        <p:nvSpPr>
          <p:cNvPr id="15" name="TextBox 14">
            <a:extLst>
              <a:ext uri="{FF2B5EF4-FFF2-40B4-BE49-F238E27FC236}">
                <a16:creationId xmlns:a16="http://schemas.microsoft.com/office/drawing/2014/main" id="{9D8F3F2E-755E-610C-C9A4-4CDCCA0E9124}"/>
              </a:ext>
            </a:extLst>
          </p:cNvPr>
          <p:cNvSpPr txBox="1"/>
          <p:nvPr/>
        </p:nvSpPr>
        <p:spPr>
          <a:xfrm>
            <a:off x="26541" y="1972005"/>
            <a:ext cx="1853422" cy="369332"/>
          </a:xfrm>
          <a:prstGeom prst="rect">
            <a:avLst/>
          </a:prstGeom>
          <a:noFill/>
        </p:spPr>
        <p:txBody>
          <a:bodyPr wrap="square" rtlCol="0">
            <a:spAutoFit/>
          </a:bodyPr>
          <a:lstStyle/>
          <a:p>
            <a:pPr algn="r"/>
            <a:r>
              <a:rPr lang="en-US"/>
              <a:t>Military (0.6%)</a:t>
            </a:r>
          </a:p>
        </p:txBody>
      </p:sp>
      <p:cxnSp>
        <p:nvCxnSpPr>
          <p:cNvPr id="16" name="Straight Connector 15">
            <a:extLst>
              <a:ext uri="{FF2B5EF4-FFF2-40B4-BE49-F238E27FC236}">
                <a16:creationId xmlns:a16="http://schemas.microsoft.com/office/drawing/2014/main" id="{E97181B4-9C10-34ED-74D9-B054EE165901}"/>
              </a:ext>
            </a:extLst>
          </p:cNvPr>
          <p:cNvCxnSpPr>
            <a:cxnSpLocks/>
          </p:cNvCxnSpPr>
          <p:nvPr/>
        </p:nvCxnSpPr>
        <p:spPr>
          <a:xfrm flipV="1">
            <a:off x="1773748" y="2022759"/>
            <a:ext cx="246933" cy="505765"/>
          </a:xfrm>
          <a:prstGeom prst="line">
            <a:avLst/>
          </a:prstGeom>
        </p:spPr>
        <p:style>
          <a:lnRef idx="3">
            <a:schemeClr val="dk1"/>
          </a:lnRef>
          <a:fillRef idx="0">
            <a:schemeClr val="dk1"/>
          </a:fillRef>
          <a:effectRef idx="2">
            <a:schemeClr val="dk1"/>
          </a:effectRef>
          <a:fontRef idx="minor">
            <a:schemeClr val="tx1"/>
          </a:fontRef>
        </p:style>
      </p:cxnSp>
      <p:sp>
        <p:nvSpPr>
          <p:cNvPr id="17" name="TextBox 16">
            <a:extLst>
              <a:ext uri="{FF2B5EF4-FFF2-40B4-BE49-F238E27FC236}">
                <a16:creationId xmlns:a16="http://schemas.microsoft.com/office/drawing/2014/main" id="{8DD6C11A-11B1-54FF-57E6-A1B26918245F}"/>
              </a:ext>
            </a:extLst>
          </p:cNvPr>
          <p:cNvSpPr txBox="1"/>
          <p:nvPr/>
        </p:nvSpPr>
        <p:spPr>
          <a:xfrm>
            <a:off x="430428" y="5915786"/>
            <a:ext cx="3141548" cy="712562"/>
          </a:xfrm>
          <a:prstGeom prst="rect">
            <a:avLst/>
          </a:prstGeom>
          <a:solidFill>
            <a:schemeClr val="bg1"/>
          </a:solidFill>
        </p:spPr>
        <p:txBody>
          <a:bodyPr wrap="square" rtlCol="0">
            <a:spAutoFit/>
          </a:bodyPr>
          <a:lstStyle/>
          <a:p>
            <a:endParaRPr lang="en-US"/>
          </a:p>
        </p:txBody>
      </p:sp>
      <p:sp>
        <p:nvSpPr>
          <p:cNvPr id="18" name="TextBox 17">
            <a:extLst>
              <a:ext uri="{FF2B5EF4-FFF2-40B4-BE49-F238E27FC236}">
                <a16:creationId xmlns:a16="http://schemas.microsoft.com/office/drawing/2014/main" id="{6ADD3CDD-1936-B0E6-D4C1-E745ED6FDA41}"/>
              </a:ext>
            </a:extLst>
          </p:cNvPr>
          <p:cNvSpPr txBox="1"/>
          <p:nvPr/>
        </p:nvSpPr>
        <p:spPr>
          <a:xfrm>
            <a:off x="1595600" y="5905430"/>
            <a:ext cx="1596525" cy="584775"/>
          </a:xfrm>
          <a:prstGeom prst="rect">
            <a:avLst/>
          </a:prstGeom>
          <a:noFill/>
        </p:spPr>
        <p:txBody>
          <a:bodyPr wrap="square" rtlCol="0">
            <a:spAutoFit/>
          </a:bodyPr>
          <a:lstStyle/>
          <a:p>
            <a:pPr algn="ctr"/>
            <a:r>
              <a:rPr lang="en-US" sz="1600" b="1"/>
              <a:t>Working</a:t>
            </a:r>
          </a:p>
          <a:p>
            <a:pPr algn="ctr"/>
            <a:r>
              <a:rPr lang="en-US" sz="1600" b="1"/>
              <a:t>(82.9%)</a:t>
            </a:r>
          </a:p>
        </p:txBody>
      </p:sp>
      <p:sp>
        <p:nvSpPr>
          <p:cNvPr id="19" name="TextBox 18">
            <a:extLst>
              <a:ext uri="{FF2B5EF4-FFF2-40B4-BE49-F238E27FC236}">
                <a16:creationId xmlns:a16="http://schemas.microsoft.com/office/drawing/2014/main" id="{38B68C2B-8B4C-112F-B9FF-D9E5A17054E1}"/>
              </a:ext>
            </a:extLst>
          </p:cNvPr>
          <p:cNvSpPr txBox="1"/>
          <p:nvPr/>
        </p:nvSpPr>
        <p:spPr>
          <a:xfrm>
            <a:off x="26541" y="1624503"/>
            <a:ext cx="1853422" cy="369332"/>
          </a:xfrm>
          <a:prstGeom prst="rect">
            <a:avLst/>
          </a:prstGeom>
          <a:noFill/>
        </p:spPr>
        <p:txBody>
          <a:bodyPr wrap="square" rtlCol="0">
            <a:spAutoFit/>
          </a:bodyPr>
          <a:lstStyle/>
          <a:p>
            <a:pPr algn="r"/>
            <a:r>
              <a:rPr lang="en-US"/>
              <a:t>Volunteer (0.0%)</a:t>
            </a:r>
          </a:p>
        </p:txBody>
      </p:sp>
      <p:sp>
        <p:nvSpPr>
          <p:cNvPr id="20" name="TextBox 19">
            <a:extLst>
              <a:ext uri="{FF2B5EF4-FFF2-40B4-BE49-F238E27FC236}">
                <a16:creationId xmlns:a16="http://schemas.microsoft.com/office/drawing/2014/main" id="{5EACF415-4B23-CDDF-623B-73AE1AE74685}"/>
              </a:ext>
            </a:extLst>
          </p:cNvPr>
          <p:cNvSpPr txBox="1"/>
          <p:nvPr/>
        </p:nvSpPr>
        <p:spPr>
          <a:xfrm>
            <a:off x="2753186" y="5895404"/>
            <a:ext cx="1596525" cy="830997"/>
          </a:xfrm>
          <a:prstGeom prst="rect">
            <a:avLst/>
          </a:prstGeom>
          <a:noFill/>
        </p:spPr>
        <p:txBody>
          <a:bodyPr wrap="square" rtlCol="0">
            <a:spAutoFit/>
          </a:bodyPr>
          <a:lstStyle/>
          <a:p>
            <a:pPr algn="ctr"/>
            <a:r>
              <a:rPr lang="en-US" sz="1600" b="1"/>
              <a:t>Continuing</a:t>
            </a:r>
          </a:p>
          <a:p>
            <a:pPr algn="ctr"/>
            <a:r>
              <a:rPr lang="en-US" sz="1600" b="1"/>
              <a:t>Education</a:t>
            </a:r>
          </a:p>
          <a:p>
            <a:pPr algn="ctr"/>
            <a:r>
              <a:rPr lang="en-US" sz="1600" b="1"/>
              <a:t>(15.7%)</a:t>
            </a:r>
          </a:p>
        </p:txBody>
      </p:sp>
      <p:sp>
        <p:nvSpPr>
          <p:cNvPr id="21" name="TextBox 20">
            <a:extLst>
              <a:ext uri="{FF2B5EF4-FFF2-40B4-BE49-F238E27FC236}">
                <a16:creationId xmlns:a16="http://schemas.microsoft.com/office/drawing/2014/main" id="{DE2802AD-3603-7AEE-33BE-F19D8736B751}"/>
              </a:ext>
            </a:extLst>
          </p:cNvPr>
          <p:cNvSpPr txBox="1"/>
          <p:nvPr/>
        </p:nvSpPr>
        <p:spPr>
          <a:xfrm>
            <a:off x="3912609" y="5895404"/>
            <a:ext cx="1596525" cy="584775"/>
          </a:xfrm>
          <a:prstGeom prst="rect">
            <a:avLst/>
          </a:prstGeom>
          <a:noFill/>
        </p:spPr>
        <p:txBody>
          <a:bodyPr wrap="square" rtlCol="0">
            <a:spAutoFit/>
          </a:bodyPr>
          <a:lstStyle/>
          <a:p>
            <a:pPr algn="ctr"/>
            <a:r>
              <a:rPr lang="en-US" sz="1600" b="1"/>
              <a:t>Still Seeking</a:t>
            </a:r>
          </a:p>
          <a:p>
            <a:pPr algn="ctr"/>
            <a:r>
              <a:rPr lang="en-US" sz="1600" b="1"/>
              <a:t>(1.4%)</a:t>
            </a:r>
          </a:p>
        </p:txBody>
      </p:sp>
      <p:sp>
        <p:nvSpPr>
          <p:cNvPr id="24" name="TextBox 23">
            <a:extLst>
              <a:ext uri="{FF2B5EF4-FFF2-40B4-BE49-F238E27FC236}">
                <a16:creationId xmlns:a16="http://schemas.microsoft.com/office/drawing/2014/main" id="{5DF025CD-73F5-279D-939F-BB7F24D604DE}"/>
              </a:ext>
            </a:extLst>
          </p:cNvPr>
          <p:cNvSpPr txBox="1"/>
          <p:nvPr/>
        </p:nvSpPr>
        <p:spPr>
          <a:xfrm>
            <a:off x="5118081" y="5895404"/>
            <a:ext cx="1596525" cy="584775"/>
          </a:xfrm>
          <a:prstGeom prst="rect">
            <a:avLst/>
          </a:prstGeom>
          <a:noFill/>
        </p:spPr>
        <p:txBody>
          <a:bodyPr wrap="square" rtlCol="0">
            <a:spAutoFit/>
          </a:bodyPr>
          <a:lstStyle/>
          <a:p>
            <a:pPr algn="ctr"/>
            <a:r>
              <a:rPr lang="en-US" sz="1600" b="1"/>
              <a:t>Not Seeking</a:t>
            </a:r>
          </a:p>
          <a:p>
            <a:pPr algn="ctr"/>
            <a:r>
              <a:rPr lang="en-US" sz="1600" b="1"/>
              <a:t>(0.0%)</a:t>
            </a:r>
          </a:p>
        </p:txBody>
      </p:sp>
      <p:cxnSp>
        <p:nvCxnSpPr>
          <p:cNvPr id="23" name="Straight Connector 22">
            <a:extLst>
              <a:ext uri="{FF2B5EF4-FFF2-40B4-BE49-F238E27FC236}">
                <a16:creationId xmlns:a16="http://schemas.microsoft.com/office/drawing/2014/main" id="{E89DD70E-64B1-5E78-D819-4434540132D4}"/>
              </a:ext>
            </a:extLst>
          </p:cNvPr>
          <p:cNvCxnSpPr>
            <a:cxnSpLocks/>
          </p:cNvCxnSpPr>
          <p:nvPr/>
        </p:nvCxnSpPr>
        <p:spPr>
          <a:xfrm flipV="1">
            <a:off x="1754428" y="1902597"/>
            <a:ext cx="266253" cy="297995"/>
          </a:xfrm>
          <a:prstGeom prst="line">
            <a:avLst/>
          </a:prstGeom>
        </p:spPr>
        <p:style>
          <a:lnRef idx="3">
            <a:schemeClr val="dk1"/>
          </a:lnRef>
          <a:fillRef idx="0">
            <a:schemeClr val="dk1"/>
          </a:fillRef>
          <a:effectRef idx="2">
            <a:schemeClr val="dk1"/>
          </a:effectRef>
          <a:fontRef idx="minor">
            <a:schemeClr val="tx1"/>
          </a:fontRef>
        </p:style>
      </p:cxnSp>
      <p:pic>
        <p:nvPicPr>
          <p:cNvPr id="3" name="Picture 2">
            <a:extLst>
              <a:ext uri="{FF2B5EF4-FFF2-40B4-BE49-F238E27FC236}">
                <a16:creationId xmlns:a16="http://schemas.microsoft.com/office/drawing/2014/main" id="{F4D0DB99-E3A8-108E-C2AA-E38D8B0E8850}"/>
              </a:ext>
            </a:extLst>
          </p:cNvPr>
          <p:cNvPicPr>
            <a:picLocks noChangeAspect="1"/>
          </p:cNvPicPr>
          <p:nvPr/>
        </p:nvPicPr>
        <p:blipFill>
          <a:blip r:embed="rId4"/>
          <a:stretch>
            <a:fillRect/>
          </a:stretch>
        </p:blipFill>
        <p:spPr>
          <a:xfrm>
            <a:off x="1664538" y="1393364"/>
            <a:ext cx="4904907" cy="4666217"/>
          </a:xfrm>
          <a:prstGeom prst="rect">
            <a:avLst/>
          </a:prstGeom>
        </p:spPr>
      </p:pic>
    </p:spTree>
    <p:extLst>
      <p:ext uri="{BB962C8B-B14F-4D97-AF65-F5344CB8AC3E}">
        <p14:creationId xmlns:p14="http://schemas.microsoft.com/office/powerpoint/2010/main" val="2790190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3108F6C-55FE-787E-6E11-01D80DE650E6}"/>
              </a:ext>
            </a:extLst>
          </p:cNvPr>
          <p:cNvPicPr>
            <a:picLocks noChangeAspect="1"/>
          </p:cNvPicPr>
          <p:nvPr/>
        </p:nvPicPr>
        <p:blipFill>
          <a:blip r:embed="rId3"/>
          <a:stretch>
            <a:fillRect/>
          </a:stretch>
        </p:blipFill>
        <p:spPr>
          <a:xfrm>
            <a:off x="434372" y="1642331"/>
            <a:ext cx="11313257" cy="2943469"/>
          </a:xfrm>
          <a:prstGeom prst="rect">
            <a:avLst/>
          </a:prstGeom>
        </p:spPr>
      </p:pic>
      <p:sp>
        <p:nvSpPr>
          <p:cNvPr id="8" name="Title 1">
            <a:extLst>
              <a:ext uri="{FF2B5EF4-FFF2-40B4-BE49-F238E27FC236}">
                <a16:creationId xmlns:a16="http://schemas.microsoft.com/office/drawing/2014/main" id="{C372D0A5-4EA9-4278-9071-53E43B3509F3}"/>
              </a:ext>
            </a:extLst>
          </p:cNvPr>
          <p:cNvSpPr txBox="1">
            <a:spLocks/>
          </p:cNvSpPr>
          <p:nvPr/>
        </p:nvSpPr>
        <p:spPr>
          <a:xfrm>
            <a:off x="308921" y="249269"/>
            <a:ext cx="11574158"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 </a:t>
            </a:r>
            <a:r>
              <a:rPr lang="en-US" sz="4000" b="1">
                <a:solidFill>
                  <a:schemeClr val="bg1"/>
                </a:solidFill>
                <a:latin typeface="Rockwell"/>
              </a:rPr>
              <a:t>1</a:t>
            </a:r>
            <a:br>
              <a:rPr lang="en-US" sz="4000" b="1">
                <a:latin typeface="Rockwell" panose="02060603020205020403" pitchFamily="18" charset="0"/>
              </a:rPr>
            </a:br>
            <a:r>
              <a:rPr lang="en-US" sz="4000" b="1">
                <a:latin typeface="Rockwell"/>
              </a:rPr>
              <a:t>Career Outcomes By College</a:t>
            </a:r>
            <a:endParaRPr lang="en-US" sz="4000" b="1">
              <a:latin typeface="Rockwell" panose="02060603020205020403" pitchFamily="18" charset="0"/>
            </a:endParaRPr>
          </a:p>
        </p:txBody>
      </p:sp>
      <p:sp>
        <p:nvSpPr>
          <p:cNvPr id="13" name="Rectangle 12">
            <a:extLst>
              <a:ext uri="{FF2B5EF4-FFF2-40B4-BE49-F238E27FC236}">
                <a16:creationId xmlns:a16="http://schemas.microsoft.com/office/drawing/2014/main" id="{04C3DD27-38AF-4CE4-ADF5-F2C3BC5D058E}"/>
              </a:ext>
            </a:extLst>
          </p:cNvPr>
          <p:cNvSpPr/>
          <p:nvPr/>
        </p:nvSpPr>
        <p:spPr>
          <a:xfrm>
            <a:off x="8686801" y="6192156"/>
            <a:ext cx="3329213" cy="6531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6">
            <a:extLst>
              <a:ext uri="{FF2B5EF4-FFF2-40B4-BE49-F238E27FC236}">
                <a16:creationId xmlns:a16="http://schemas.microsoft.com/office/drawing/2014/main" id="{3EBB1D49-7AE7-45AF-B7F5-D8E0F1F60E99}"/>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22</a:t>
            </a:r>
          </a:p>
        </p:txBody>
      </p:sp>
      <p:cxnSp>
        <p:nvCxnSpPr>
          <p:cNvPr id="9" name="Straight Connector 8">
            <a:extLst>
              <a:ext uri="{FF2B5EF4-FFF2-40B4-BE49-F238E27FC236}">
                <a16:creationId xmlns:a16="http://schemas.microsoft.com/office/drawing/2014/main" id="{42A4A5A7-BCB1-4540-8759-EBF995CEC3C3}"/>
              </a:ext>
            </a:extLst>
          </p:cNvPr>
          <p:cNvCxnSpPr/>
          <p:nvPr/>
        </p:nvCxnSpPr>
        <p:spPr>
          <a:xfrm flipH="1">
            <a:off x="434372" y="1412177"/>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0" name="Title 1">
            <a:extLst>
              <a:ext uri="{FF2B5EF4-FFF2-40B4-BE49-F238E27FC236}">
                <a16:creationId xmlns:a16="http://schemas.microsoft.com/office/drawing/2014/main" id="{1CCDECB1-A7B5-AF6D-BABD-BB90A14DE09C}"/>
              </a:ext>
            </a:extLst>
          </p:cNvPr>
          <p:cNvSpPr txBox="1">
            <a:spLocks/>
          </p:cNvSpPr>
          <p:nvPr/>
        </p:nvSpPr>
        <p:spPr>
          <a:xfrm>
            <a:off x="434372" y="4808892"/>
            <a:ext cx="9814049" cy="262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a:solidFill>
                  <a:srgbClr val="000000"/>
                </a:solidFill>
                <a:latin typeface="Calibri"/>
                <a:cs typeface="Calibri"/>
              </a:rPr>
              <a:t>N= 498 (Number of advanced-degree recipients for whom we have career outcomes knowledge)</a:t>
            </a:r>
            <a:endParaRPr lang="en-US" sz="1600">
              <a:solidFill>
                <a:srgbClr val="000000"/>
              </a:solidFill>
              <a:latin typeface="Calibri"/>
              <a:ea typeface="Calibri"/>
              <a:cs typeface="Calibri"/>
            </a:endParaRPr>
          </a:p>
          <a:p>
            <a:endParaRPr lang="en-US" sz="1600">
              <a:solidFill>
                <a:srgbClr val="000000"/>
              </a:solidFill>
              <a:latin typeface="Calibri"/>
              <a:cs typeface="Calibri"/>
            </a:endParaRPr>
          </a:p>
        </p:txBody>
      </p:sp>
    </p:spTree>
    <p:extLst>
      <p:ext uri="{BB962C8B-B14F-4D97-AF65-F5344CB8AC3E}">
        <p14:creationId xmlns:p14="http://schemas.microsoft.com/office/powerpoint/2010/main" val="15797547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1FEE21-6BD2-4206-9D07-D8367846FE60}"/>
              </a:ext>
            </a:extLst>
          </p:cNvPr>
          <p:cNvPicPr>
            <a:picLocks noChangeAspect="1"/>
          </p:cNvPicPr>
          <p:nvPr/>
        </p:nvPicPr>
        <p:blipFill>
          <a:blip r:embed="rId3"/>
          <a:stretch>
            <a:fillRect/>
          </a:stretch>
        </p:blipFill>
        <p:spPr>
          <a:xfrm>
            <a:off x="4243163" y="1903291"/>
            <a:ext cx="3695700" cy="1798320"/>
          </a:xfrm>
          <a:prstGeom prst="rect">
            <a:avLst/>
          </a:prstGeom>
        </p:spPr>
      </p:pic>
      <p:sp>
        <p:nvSpPr>
          <p:cNvPr id="13" name="Rectangle 12">
            <a:extLst>
              <a:ext uri="{FF2B5EF4-FFF2-40B4-BE49-F238E27FC236}">
                <a16:creationId xmlns:a16="http://schemas.microsoft.com/office/drawing/2014/main" id="{E8808F1F-8C82-4D7F-BA24-BDC98065C8A0}"/>
              </a:ext>
            </a:extLst>
          </p:cNvPr>
          <p:cNvSpPr/>
          <p:nvPr/>
        </p:nvSpPr>
        <p:spPr>
          <a:xfrm>
            <a:off x="313908" y="1317209"/>
            <a:ext cx="3212418" cy="400110"/>
          </a:xfrm>
          <a:prstGeom prst="rect">
            <a:avLst/>
          </a:prstGeom>
        </p:spPr>
        <p:txBody>
          <a:bodyPr wrap="none" lIns="91440" tIns="45720" rIns="91440" bIns="45720" anchor="t">
            <a:spAutoFit/>
          </a:bodyPr>
          <a:lstStyle/>
          <a:p>
            <a:r>
              <a:rPr lang="en-US" sz="2000">
                <a:latin typeface="Rockwell"/>
              </a:rPr>
              <a:t>292 Unique Organizations</a:t>
            </a:r>
          </a:p>
        </p:txBody>
      </p:sp>
      <p:sp>
        <p:nvSpPr>
          <p:cNvPr id="6" name="Title 1">
            <a:extLst>
              <a:ext uri="{FF2B5EF4-FFF2-40B4-BE49-F238E27FC236}">
                <a16:creationId xmlns:a16="http://schemas.microsoft.com/office/drawing/2014/main" id="{BD081C1B-6B52-4FA6-BF2B-4EDA0A35E8A1}"/>
              </a:ext>
            </a:extLst>
          </p:cNvPr>
          <p:cNvSpPr txBox="1">
            <a:spLocks/>
          </p:cNvSpPr>
          <p:nvPr/>
        </p:nvSpPr>
        <p:spPr>
          <a:xfrm>
            <a:off x="303934" y="206183"/>
            <a:ext cx="11574158"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 </a:t>
            </a:r>
            <a:br>
              <a:rPr lang="en-US" sz="4000" b="1">
                <a:latin typeface="Rockwell" panose="02060603020205020403" pitchFamily="18" charset="0"/>
              </a:rPr>
            </a:br>
            <a:r>
              <a:rPr lang="en-US" sz="4000" b="1">
                <a:latin typeface="Rockwell"/>
              </a:rPr>
              <a:t>Top Employers</a:t>
            </a:r>
            <a:endParaRPr lang="en-US" sz="4000" b="1">
              <a:latin typeface="Rockwell" panose="02060603020205020403" pitchFamily="18" charset="0"/>
            </a:endParaRPr>
          </a:p>
        </p:txBody>
      </p:sp>
      <p:cxnSp>
        <p:nvCxnSpPr>
          <p:cNvPr id="7" name="Straight Connector 6">
            <a:extLst>
              <a:ext uri="{FF2B5EF4-FFF2-40B4-BE49-F238E27FC236}">
                <a16:creationId xmlns:a16="http://schemas.microsoft.com/office/drawing/2014/main" id="{47D5628E-8739-4BB2-9DE5-30A00D4554C0}"/>
              </a:ext>
            </a:extLst>
          </p:cNvPr>
          <p:cNvCxnSpPr/>
          <p:nvPr/>
        </p:nvCxnSpPr>
        <p:spPr>
          <a:xfrm flipH="1">
            <a:off x="432590" y="1801332"/>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7" name="Rectangle 16">
            <a:extLst>
              <a:ext uri="{FF2B5EF4-FFF2-40B4-BE49-F238E27FC236}">
                <a16:creationId xmlns:a16="http://schemas.microsoft.com/office/drawing/2014/main" id="{83780D1A-019C-436B-A184-2BB92BA474FB}"/>
              </a:ext>
            </a:extLst>
          </p:cNvPr>
          <p:cNvSpPr/>
          <p:nvPr/>
        </p:nvSpPr>
        <p:spPr>
          <a:xfrm>
            <a:off x="8847372" y="5925557"/>
            <a:ext cx="2924418"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9D6093DB-95B5-494C-B92E-37133C0AAC60}"/>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chemeClr val="tx1"/>
                </a:solidFill>
                <a:cs typeface="Calibri"/>
              </a:rPr>
              <a:t>23</a:t>
            </a:r>
            <a:endParaRPr lang="en-US" sz="1300" dirty="0"/>
          </a:p>
        </p:txBody>
      </p:sp>
      <p:sp>
        <p:nvSpPr>
          <p:cNvPr id="14" name="TextBox 13">
            <a:extLst>
              <a:ext uri="{FF2B5EF4-FFF2-40B4-BE49-F238E27FC236}">
                <a16:creationId xmlns:a16="http://schemas.microsoft.com/office/drawing/2014/main" id="{E72D92F0-8D62-4655-A865-A34679B1B002}"/>
              </a:ext>
            </a:extLst>
          </p:cNvPr>
          <p:cNvSpPr txBox="1"/>
          <p:nvPr/>
        </p:nvSpPr>
        <p:spPr>
          <a:xfrm>
            <a:off x="2179316" y="6486815"/>
            <a:ext cx="9019242" cy="369332"/>
          </a:xfrm>
          <a:prstGeom prst="rect">
            <a:avLst/>
          </a:prstGeom>
          <a:noFill/>
        </p:spPr>
        <p:txBody>
          <a:bodyPr wrap="square" lIns="91440" tIns="45720" rIns="91440" bIns="45720" rtlCol="0" anchor="t">
            <a:spAutoFit/>
          </a:bodyPr>
          <a:lstStyle/>
          <a:p>
            <a:r>
              <a:rPr lang="en-US">
                <a:latin typeface="Calibri"/>
                <a:ea typeface="+mj-lt"/>
                <a:cs typeface="+mj-lt"/>
              </a:rPr>
              <a:t>N= 412</a:t>
            </a:r>
            <a:r>
              <a:rPr lang="en-US">
                <a:solidFill>
                  <a:srgbClr val="FF0000"/>
                </a:solidFill>
                <a:latin typeface="Calibri"/>
                <a:ea typeface="+mj-lt"/>
                <a:cs typeface="+mj-lt"/>
              </a:rPr>
              <a:t> </a:t>
            </a:r>
            <a:r>
              <a:rPr lang="en-US">
                <a:latin typeface="Calibri"/>
                <a:ea typeface="+mj-lt"/>
                <a:cs typeface="+mj-lt"/>
              </a:rPr>
              <a:t>(Number of advanced-degree working graduates who indicated their employer's name)</a:t>
            </a:r>
            <a:endParaRPr lang="en-US">
              <a:latin typeface="Calibri"/>
            </a:endParaRPr>
          </a:p>
        </p:txBody>
      </p:sp>
      <p:pic>
        <p:nvPicPr>
          <p:cNvPr id="4" name="Content Placeholder 4" descr="Suitcase">
            <a:extLst>
              <a:ext uri="{FF2B5EF4-FFF2-40B4-BE49-F238E27FC236}">
                <a16:creationId xmlns:a16="http://schemas.microsoft.com/office/drawing/2014/main" id="{DAD2ECB1-65AC-B148-9988-EA88F061D17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00106" y="257864"/>
            <a:ext cx="1383589" cy="1383589"/>
          </a:xfrm>
          <a:prstGeom prst="rect">
            <a:avLst/>
          </a:prstGeom>
        </p:spPr>
      </p:pic>
      <p:pic>
        <p:nvPicPr>
          <p:cNvPr id="3" name="Picture 2">
            <a:extLst>
              <a:ext uri="{FF2B5EF4-FFF2-40B4-BE49-F238E27FC236}">
                <a16:creationId xmlns:a16="http://schemas.microsoft.com/office/drawing/2014/main" id="{2E3CB962-89FA-C801-998D-F4589394DFCD}"/>
              </a:ext>
            </a:extLst>
          </p:cNvPr>
          <p:cNvPicPr>
            <a:picLocks noChangeAspect="1"/>
          </p:cNvPicPr>
          <p:nvPr/>
        </p:nvPicPr>
        <p:blipFill>
          <a:blip r:embed="rId5"/>
          <a:stretch>
            <a:fillRect/>
          </a:stretch>
        </p:blipFill>
        <p:spPr>
          <a:xfrm>
            <a:off x="2264454" y="3806315"/>
            <a:ext cx="3695700" cy="2689860"/>
          </a:xfrm>
          <a:prstGeom prst="rect">
            <a:avLst/>
          </a:prstGeom>
        </p:spPr>
      </p:pic>
      <p:pic>
        <p:nvPicPr>
          <p:cNvPr id="5" name="Picture 4">
            <a:extLst>
              <a:ext uri="{FF2B5EF4-FFF2-40B4-BE49-F238E27FC236}">
                <a16:creationId xmlns:a16="http://schemas.microsoft.com/office/drawing/2014/main" id="{097A8AF8-89FB-79AF-9D6F-23B845774D87}"/>
              </a:ext>
            </a:extLst>
          </p:cNvPr>
          <p:cNvPicPr>
            <a:picLocks noChangeAspect="1"/>
          </p:cNvPicPr>
          <p:nvPr/>
        </p:nvPicPr>
        <p:blipFill>
          <a:blip r:embed="rId6"/>
          <a:stretch>
            <a:fillRect/>
          </a:stretch>
        </p:blipFill>
        <p:spPr>
          <a:xfrm>
            <a:off x="6204406" y="3806315"/>
            <a:ext cx="3695700" cy="2095500"/>
          </a:xfrm>
          <a:prstGeom prst="rect">
            <a:avLst/>
          </a:prstGeom>
        </p:spPr>
      </p:pic>
    </p:spTree>
    <p:extLst>
      <p:ext uri="{BB962C8B-B14F-4D97-AF65-F5344CB8AC3E}">
        <p14:creationId xmlns:p14="http://schemas.microsoft.com/office/powerpoint/2010/main" val="3210294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7F7DCE8E-04B6-E239-C032-5C3DAEEB1A50}"/>
              </a:ext>
            </a:extLst>
          </p:cNvPr>
          <p:cNvPicPr>
            <a:picLocks noChangeAspect="1"/>
          </p:cNvPicPr>
          <p:nvPr/>
        </p:nvPicPr>
        <p:blipFill>
          <a:blip r:embed="rId3"/>
          <a:stretch>
            <a:fillRect/>
          </a:stretch>
        </p:blipFill>
        <p:spPr>
          <a:xfrm>
            <a:off x="3441824" y="4494985"/>
            <a:ext cx="5308351" cy="1219486"/>
          </a:xfrm>
          <a:prstGeom prst="rect">
            <a:avLst/>
          </a:prstGeom>
        </p:spPr>
      </p:pic>
      <p:pic>
        <p:nvPicPr>
          <p:cNvPr id="12" name="Picture 11">
            <a:extLst>
              <a:ext uri="{FF2B5EF4-FFF2-40B4-BE49-F238E27FC236}">
                <a16:creationId xmlns:a16="http://schemas.microsoft.com/office/drawing/2014/main" id="{442E6D45-26EC-E6CA-C79C-4786F86CF420}"/>
              </a:ext>
            </a:extLst>
          </p:cNvPr>
          <p:cNvPicPr>
            <a:picLocks noChangeAspect="1"/>
          </p:cNvPicPr>
          <p:nvPr/>
        </p:nvPicPr>
        <p:blipFill>
          <a:blip r:embed="rId4"/>
          <a:stretch>
            <a:fillRect/>
          </a:stretch>
        </p:blipFill>
        <p:spPr>
          <a:xfrm>
            <a:off x="654860" y="1427143"/>
            <a:ext cx="10882280" cy="877245"/>
          </a:xfrm>
          <a:prstGeom prst="rect">
            <a:avLst/>
          </a:prstGeom>
        </p:spPr>
      </p:pic>
      <p:sp>
        <p:nvSpPr>
          <p:cNvPr id="6" name="Title 1">
            <a:extLst>
              <a:ext uri="{FF2B5EF4-FFF2-40B4-BE49-F238E27FC236}">
                <a16:creationId xmlns:a16="http://schemas.microsoft.com/office/drawing/2014/main" id="{BD5F46B6-6D79-2852-D5BE-6458314DF844}"/>
              </a:ext>
            </a:extLst>
          </p:cNvPr>
          <p:cNvSpPr txBox="1">
            <a:spLocks/>
          </p:cNvSpPr>
          <p:nvPr/>
        </p:nvSpPr>
        <p:spPr>
          <a:xfrm>
            <a:off x="746436" y="2371955"/>
            <a:ext cx="10231150" cy="38918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Calibri"/>
                <a:cs typeface="Calibri"/>
              </a:rPr>
              <a:t>N= 169 (Number of full-time employed advanced-degree recipients who indicated their salary 6 months out from graduation)</a:t>
            </a:r>
          </a:p>
        </p:txBody>
      </p:sp>
      <p:sp>
        <p:nvSpPr>
          <p:cNvPr id="11" name="Title 1">
            <a:extLst>
              <a:ext uri="{FF2B5EF4-FFF2-40B4-BE49-F238E27FC236}">
                <a16:creationId xmlns:a16="http://schemas.microsoft.com/office/drawing/2014/main" id="{B17B8E1E-6EE4-01AF-F7D0-8ECA0821D121}"/>
              </a:ext>
            </a:extLst>
          </p:cNvPr>
          <p:cNvSpPr txBox="1">
            <a:spLocks/>
          </p:cNvSpPr>
          <p:nvPr/>
        </p:nvSpPr>
        <p:spPr>
          <a:xfrm>
            <a:off x="381418" y="-109081"/>
            <a:ext cx="10680315" cy="14140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a:t>
            </a:r>
            <a:br>
              <a:rPr lang="en-US" sz="4000" b="1">
                <a:latin typeface="Rockwell" panose="02060603020205020403" pitchFamily="18" charset="0"/>
              </a:rPr>
            </a:br>
            <a:r>
              <a:rPr lang="en-US" sz="4000" b="1">
                <a:latin typeface="Rockwell"/>
              </a:rPr>
              <a:t>Class of 2025 Salary Distribution</a:t>
            </a:r>
            <a:endParaRPr lang="en-US" sz="4000" b="1">
              <a:latin typeface="Rockwell" panose="02060603020205020403" pitchFamily="18" charset="0"/>
            </a:endParaRPr>
          </a:p>
        </p:txBody>
      </p:sp>
      <p:sp>
        <p:nvSpPr>
          <p:cNvPr id="14" name="Title 1">
            <a:extLst>
              <a:ext uri="{FF2B5EF4-FFF2-40B4-BE49-F238E27FC236}">
                <a16:creationId xmlns:a16="http://schemas.microsoft.com/office/drawing/2014/main" id="{86CE3FA2-1620-0D55-0C16-DBE8A3593435}"/>
              </a:ext>
            </a:extLst>
          </p:cNvPr>
          <p:cNvSpPr txBox="1">
            <a:spLocks/>
          </p:cNvSpPr>
          <p:nvPr/>
        </p:nvSpPr>
        <p:spPr>
          <a:xfrm>
            <a:off x="795074" y="3857848"/>
            <a:ext cx="10601852" cy="389185"/>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Calibri"/>
                <a:cs typeface="Calibri"/>
              </a:rPr>
              <a:t>N= 23 (Number of full-time employed advanced-degree recipients who indicated a monetary bonus 6 months out from graduation)</a:t>
            </a:r>
          </a:p>
        </p:txBody>
      </p:sp>
      <p:sp>
        <p:nvSpPr>
          <p:cNvPr id="2" name="Flowchart: Connector 1">
            <a:extLst>
              <a:ext uri="{FF2B5EF4-FFF2-40B4-BE49-F238E27FC236}">
                <a16:creationId xmlns:a16="http://schemas.microsoft.com/office/drawing/2014/main" id="{D3AFE532-45CB-C947-3547-0F8E6C87B494}"/>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24</a:t>
            </a:r>
          </a:p>
        </p:txBody>
      </p:sp>
      <p:cxnSp>
        <p:nvCxnSpPr>
          <p:cNvPr id="5" name="Straight Connector 4">
            <a:extLst>
              <a:ext uri="{FF2B5EF4-FFF2-40B4-BE49-F238E27FC236}">
                <a16:creationId xmlns:a16="http://schemas.microsoft.com/office/drawing/2014/main" id="{1C78431C-CCB9-B6FF-8671-A2F1B314441C}"/>
              </a:ext>
            </a:extLst>
          </p:cNvPr>
          <p:cNvCxnSpPr/>
          <p:nvPr/>
        </p:nvCxnSpPr>
        <p:spPr>
          <a:xfrm flipH="1">
            <a:off x="479680" y="1361377"/>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pic>
        <p:nvPicPr>
          <p:cNvPr id="10" name="Picture 9">
            <a:extLst>
              <a:ext uri="{FF2B5EF4-FFF2-40B4-BE49-F238E27FC236}">
                <a16:creationId xmlns:a16="http://schemas.microsoft.com/office/drawing/2014/main" id="{BCCCE3C8-7B7B-44A6-34EF-C23F5D532B6D}"/>
              </a:ext>
            </a:extLst>
          </p:cNvPr>
          <p:cNvPicPr>
            <a:picLocks noChangeAspect="1"/>
          </p:cNvPicPr>
          <p:nvPr/>
        </p:nvPicPr>
        <p:blipFill>
          <a:blip r:embed="rId5"/>
          <a:stretch>
            <a:fillRect/>
          </a:stretch>
        </p:blipFill>
        <p:spPr>
          <a:xfrm>
            <a:off x="3725599" y="2916902"/>
            <a:ext cx="4731735" cy="873381"/>
          </a:xfrm>
          <a:prstGeom prst="rect">
            <a:avLst/>
          </a:prstGeom>
        </p:spPr>
      </p:pic>
    </p:spTree>
    <p:extLst>
      <p:ext uri="{BB962C8B-B14F-4D97-AF65-F5344CB8AC3E}">
        <p14:creationId xmlns:p14="http://schemas.microsoft.com/office/powerpoint/2010/main" val="643849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B0715B-652A-50CE-3FEE-C33D7D0E8534}"/>
              </a:ext>
            </a:extLst>
          </p:cNvPr>
          <p:cNvPicPr>
            <a:picLocks noChangeAspect="1"/>
          </p:cNvPicPr>
          <p:nvPr/>
        </p:nvPicPr>
        <p:blipFill>
          <a:blip r:embed="rId3"/>
          <a:stretch>
            <a:fillRect/>
          </a:stretch>
        </p:blipFill>
        <p:spPr>
          <a:xfrm>
            <a:off x="450999" y="2035320"/>
            <a:ext cx="11060950" cy="2930201"/>
          </a:xfrm>
          <a:prstGeom prst="rect">
            <a:avLst/>
          </a:prstGeom>
        </p:spPr>
      </p:pic>
      <p:sp>
        <p:nvSpPr>
          <p:cNvPr id="9" name="Title 1">
            <a:extLst>
              <a:ext uri="{FF2B5EF4-FFF2-40B4-BE49-F238E27FC236}">
                <a16:creationId xmlns:a16="http://schemas.microsoft.com/office/drawing/2014/main" id="{DDA241D4-17DF-A600-E8E1-4258BC277613}"/>
              </a:ext>
            </a:extLst>
          </p:cNvPr>
          <p:cNvSpPr txBox="1">
            <a:spLocks/>
          </p:cNvSpPr>
          <p:nvPr/>
        </p:nvSpPr>
        <p:spPr>
          <a:xfrm>
            <a:off x="352367" y="383798"/>
            <a:ext cx="11602912" cy="14140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a:t>
            </a:r>
            <a:br>
              <a:rPr lang="en-US" sz="4000" b="1">
                <a:latin typeface="Rockwell" panose="02060603020205020403" pitchFamily="18" charset="0"/>
              </a:rPr>
            </a:br>
            <a:r>
              <a:rPr lang="en-US" sz="4000" b="1">
                <a:latin typeface="Rockwell"/>
              </a:rPr>
              <a:t>Class of 2025</a:t>
            </a:r>
            <a:br>
              <a:rPr lang="en-US" sz="4000" b="1">
                <a:latin typeface="Rockwell"/>
              </a:rPr>
            </a:br>
            <a:r>
              <a:rPr lang="en-US" sz="4000" b="1">
                <a:latin typeface="Rockwell"/>
              </a:rPr>
              <a:t>Salary Data By College</a:t>
            </a:r>
            <a:endParaRPr lang="en-US" sz="4000" b="1">
              <a:latin typeface="Rockwell" panose="02060603020205020403" pitchFamily="18" charset="0"/>
            </a:endParaRPr>
          </a:p>
        </p:txBody>
      </p:sp>
      <p:cxnSp>
        <p:nvCxnSpPr>
          <p:cNvPr id="11" name="Straight Connector 10">
            <a:extLst>
              <a:ext uri="{FF2B5EF4-FFF2-40B4-BE49-F238E27FC236}">
                <a16:creationId xmlns:a16="http://schemas.microsoft.com/office/drawing/2014/main" id="{7FC8FB5E-155F-9197-2D48-C12F09F258C4}"/>
              </a:ext>
            </a:extLst>
          </p:cNvPr>
          <p:cNvCxnSpPr/>
          <p:nvPr/>
        </p:nvCxnSpPr>
        <p:spPr>
          <a:xfrm flipH="1">
            <a:off x="456325" y="1876102"/>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2" name="Flowchart: Connector 1">
            <a:extLst>
              <a:ext uri="{FF2B5EF4-FFF2-40B4-BE49-F238E27FC236}">
                <a16:creationId xmlns:a16="http://schemas.microsoft.com/office/drawing/2014/main" id="{C8921B6D-CC33-92DF-BF6C-3B58B0C60DE1}"/>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25</a:t>
            </a:r>
          </a:p>
        </p:txBody>
      </p:sp>
      <p:sp>
        <p:nvSpPr>
          <p:cNvPr id="12" name="Rectangle 11">
            <a:extLst>
              <a:ext uri="{FF2B5EF4-FFF2-40B4-BE49-F238E27FC236}">
                <a16:creationId xmlns:a16="http://schemas.microsoft.com/office/drawing/2014/main" id="{74596072-649E-B164-51DA-E8195DA500E5}"/>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461F6068-9193-B5DF-4D43-40A08EAA8E96}"/>
              </a:ext>
            </a:extLst>
          </p:cNvPr>
          <p:cNvSpPr txBox="1">
            <a:spLocks/>
          </p:cNvSpPr>
          <p:nvPr/>
        </p:nvSpPr>
        <p:spPr>
          <a:xfrm>
            <a:off x="321436" y="5065262"/>
            <a:ext cx="9814049" cy="262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N=167 (Number of employed advanced-degree recipients who provided salary data)</a:t>
            </a:r>
          </a:p>
        </p:txBody>
      </p:sp>
      <p:sp>
        <p:nvSpPr>
          <p:cNvPr id="3" name="Title 1">
            <a:extLst>
              <a:ext uri="{FF2B5EF4-FFF2-40B4-BE49-F238E27FC236}">
                <a16:creationId xmlns:a16="http://schemas.microsoft.com/office/drawing/2014/main" id="{CB813986-222E-D1F4-114B-F8F1B787129F}"/>
              </a:ext>
            </a:extLst>
          </p:cNvPr>
          <p:cNvSpPr txBox="1">
            <a:spLocks/>
          </p:cNvSpPr>
          <p:nvPr/>
        </p:nvSpPr>
        <p:spPr>
          <a:xfrm>
            <a:off x="321435" y="5368710"/>
            <a:ext cx="11240598" cy="37586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solidFill>
                  <a:srgbClr val="000000"/>
                </a:solidFill>
                <a:latin typeface="Calibri"/>
                <a:cs typeface="Calibri"/>
              </a:rPr>
              <a:t>Note: results are suppressed when there are fewer that 5 data points, to protect the privacy of individuals. </a:t>
            </a:r>
          </a:p>
        </p:txBody>
      </p:sp>
    </p:spTree>
    <p:extLst>
      <p:ext uri="{BB962C8B-B14F-4D97-AF65-F5344CB8AC3E}">
        <p14:creationId xmlns:p14="http://schemas.microsoft.com/office/powerpoint/2010/main" val="838866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EE05E0-A9D2-5257-6A0B-08DBC4EF6BB9}"/>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47163A86-F7FD-4B72-9ADD-36AA70916235}"/>
              </a:ext>
            </a:extLst>
          </p:cNvPr>
          <p:cNvSpPr txBox="1">
            <a:spLocks/>
          </p:cNvSpPr>
          <p:nvPr/>
        </p:nvSpPr>
        <p:spPr>
          <a:xfrm>
            <a:off x="316622" y="603956"/>
            <a:ext cx="10852940" cy="124776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a:t>
            </a:r>
            <a:br>
              <a:rPr lang="en-US" sz="4000" b="1">
                <a:latin typeface="Rockwell" panose="02060603020205020403" pitchFamily="18" charset="0"/>
              </a:rPr>
            </a:br>
            <a:r>
              <a:rPr lang="en-US" sz="4000" b="1">
                <a:latin typeface="Rockwell"/>
              </a:rPr>
              <a:t>Location of  Working Graduates</a:t>
            </a:r>
            <a:br>
              <a:rPr lang="en-US" sz="4000" b="1">
                <a:latin typeface="Rockwell"/>
              </a:rPr>
            </a:br>
            <a:r>
              <a:rPr lang="en-US" sz="4000" b="1">
                <a:latin typeface="Rockwell"/>
              </a:rPr>
              <a:t>Top 10 U.S. States and Territories</a:t>
            </a:r>
          </a:p>
        </p:txBody>
      </p:sp>
      <p:sp>
        <p:nvSpPr>
          <p:cNvPr id="7" name="Title 1">
            <a:extLst>
              <a:ext uri="{FF2B5EF4-FFF2-40B4-BE49-F238E27FC236}">
                <a16:creationId xmlns:a16="http://schemas.microsoft.com/office/drawing/2014/main" id="{15EEB8DB-CD95-4B1B-904F-E93422072EAE}"/>
              </a:ext>
            </a:extLst>
          </p:cNvPr>
          <p:cNvSpPr txBox="1">
            <a:spLocks/>
          </p:cNvSpPr>
          <p:nvPr/>
        </p:nvSpPr>
        <p:spPr>
          <a:xfrm>
            <a:off x="766733" y="6297220"/>
            <a:ext cx="7261718" cy="59580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latin typeface="+mn-lt"/>
              </a:rPr>
              <a:t>The top 10 locations represent 91.7% of the U.S. locations where advanced-degree graduates are employed. N=384</a:t>
            </a:r>
          </a:p>
          <a:p>
            <a:endParaRPr lang="en-US" sz="600">
              <a:solidFill>
                <a:srgbClr val="FF0000"/>
              </a:solidFill>
              <a:latin typeface="Rockwell" panose="02060603020205020403" pitchFamily="18" charset="0"/>
            </a:endParaRPr>
          </a:p>
        </p:txBody>
      </p:sp>
      <p:sp>
        <p:nvSpPr>
          <p:cNvPr id="8" name="Title 1">
            <a:extLst>
              <a:ext uri="{FF2B5EF4-FFF2-40B4-BE49-F238E27FC236}">
                <a16:creationId xmlns:a16="http://schemas.microsoft.com/office/drawing/2014/main" id="{3628B4BF-4BE0-4804-AE51-EE2FB27AAA30}"/>
              </a:ext>
            </a:extLst>
          </p:cNvPr>
          <p:cNvSpPr txBox="1">
            <a:spLocks/>
          </p:cNvSpPr>
          <p:nvPr/>
        </p:nvSpPr>
        <p:spPr>
          <a:xfrm>
            <a:off x="8429733" y="4061370"/>
            <a:ext cx="2415398" cy="1441621"/>
          </a:xfrm>
          <a:prstGeom prst="rect">
            <a:avLst/>
          </a:prstGeom>
        </p:spPr>
        <p:txBody>
          <a:bodyPr vert="horz" lIns="91440" tIns="45720" rIns="91440" bIns="45720" rtlCol="0" anchor="ctr">
            <a:normAutofit fontScale="850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a:latin typeface="Rockwell"/>
              </a:rPr>
              <a:t>Advanced-Degree recipients are located in 29 U.S. States,</a:t>
            </a:r>
            <a:endParaRPr lang="en-US"/>
          </a:p>
          <a:p>
            <a:pPr algn="ctr"/>
            <a:r>
              <a:rPr lang="en-US" sz="2000">
                <a:latin typeface="Rockwell"/>
              </a:rPr>
              <a:t>Washington D.C. &amp; 2 countries</a:t>
            </a:r>
          </a:p>
        </p:txBody>
      </p:sp>
      <p:grpSp>
        <p:nvGrpSpPr>
          <p:cNvPr id="3" name="Graphic 4" descr="City">
            <a:extLst>
              <a:ext uri="{FF2B5EF4-FFF2-40B4-BE49-F238E27FC236}">
                <a16:creationId xmlns:a16="http://schemas.microsoft.com/office/drawing/2014/main" id="{2FE79606-1D34-41CA-A8D9-7E05B9538EA2}"/>
              </a:ext>
            </a:extLst>
          </p:cNvPr>
          <p:cNvGrpSpPr/>
          <p:nvPr/>
        </p:nvGrpSpPr>
        <p:grpSpPr>
          <a:xfrm>
            <a:off x="8587717" y="3229794"/>
            <a:ext cx="1120187" cy="729821"/>
            <a:chOff x="6322256" y="1887487"/>
            <a:chExt cx="771525" cy="600075"/>
          </a:xfrm>
        </p:grpSpPr>
        <p:sp>
          <p:nvSpPr>
            <p:cNvPr id="10" name="Freeform: Shape 9">
              <a:extLst>
                <a:ext uri="{FF2B5EF4-FFF2-40B4-BE49-F238E27FC236}">
                  <a16:creationId xmlns:a16="http://schemas.microsoft.com/office/drawing/2014/main" id="{335CE4D5-E5AC-40BA-B9C6-A7E0539ED323}"/>
                </a:ext>
              </a:extLst>
            </p:cNvPr>
            <p:cNvSpPr/>
            <p:nvPr/>
          </p:nvSpPr>
          <p:spPr>
            <a:xfrm>
              <a:off x="6322256" y="2135137"/>
              <a:ext cx="238125" cy="352425"/>
            </a:xfrm>
            <a:custGeom>
              <a:avLst/>
              <a:gdLst>
                <a:gd name="connsiteX0" fmla="*/ 64294 w 238125"/>
                <a:gd name="connsiteY0" fmla="*/ 216694 h 352425"/>
                <a:gd name="connsiteX1" fmla="*/ 102394 w 238125"/>
                <a:gd name="connsiteY1" fmla="*/ 216694 h 352425"/>
                <a:gd name="connsiteX2" fmla="*/ 102394 w 238125"/>
                <a:gd name="connsiteY2" fmla="*/ 254794 h 352425"/>
                <a:gd name="connsiteX3" fmla="*/ 64294 w 238125"/>
                <a:gd name="connsiteY3" fmla="*/ 254794 h 352425"/>
                <a:gd name="connsiteX4" fmla="*/ 64294 w 238125"/>
                <a:gd name="connsiteY4" fmla="*/ 216694 h 352425"/>
                <a:gd name="connsiteX5" fmla="*/ 64294 w 238125"/>
                <a:gd name="connsiteY5" fmla="*/ 140494 h 352425"/>
                <a:gd name="connsiteX6" fmla="*/ 102394 w 238125"/>
                <a:gd name="connsiteY6" fmla="*/ 140494 h 352425"/>
                <a:gd name="connsiteX7" fmla="*/ 102394 w 238125"/>
                <a:gd name="connsiteY7" fmla="*/ 178594 h 352425"/>
                <a:gd name="connsiteX8" fmla="*/ 64294 w 238125"/>
                <a:gd name="connsiteY8" fmla="*/ 178594 h 352425"/>
                <a:gd name="connsiteX9" fmla="*/ 64294 w 238125"/>
                <a:gd name="connsiteY9" fmla="*/ 140494 h 352425"/>
                <a:gd name="connsiteX10" fmla="*/ 64294 w 238125"/>
                <a:gd name="connsiteY10" fmla="*/ 64294 h 352425"/>
                <a:gd name="connsiteX11" fmla="*/ 102394 w 238125"/>
                <a:gd name="connsiteY11" fmla="*/ 64294 h 352425"/>
                <a:gd name="connsiteX12" fmla="*/ 102394 w 238125"/>
                <a:gd name="connsiteY12" fmla="*/ 102394 h 352425"/>
                <a:gd name="connsiteX13" fmla="*/ 64294 w 238125"/>
                <a:gd name="connsiteY13" fmla="*/ 102394 h 352425"/>
                <a:gd name="connsiteX14" fmla="*/ 64294 w 238125"/>
                <a:gd name="connsiteY14" fmla="*/ 64294 h 352425"/>
                <a:gd name="connsiteX15" fmla="*/ 140494 w 238125"/>
                <a:gd name="connsiteY15" fmla="*/ 216694 h 352425"/>
                <a:gd name="connsiteX16" fmla="*/ 178594 w 238125"/>
                <a:gd name="connsiteY16" fmla="*/ 216694 h 352425"/>
                <a:gd name="connsiteX17" fmla="*/ 178594 w 238125"/>
                <a:gd name="connsiteY17" fmla="*/ 254794 h 352425"/>
                <a:gd name="connsiteX18" fmla="*/ 140494 w 238125"/>
                <a:gd name="connsiteY18" fmla="*/ 254794 h 352425"/>
                <a:gd name="connsiteX19" fmla="*/ 140494 w 238125"/>
                <a:gd name="connsiteY19" fmla="*/ 216694 h 352425"/>
                <a:gd name="connsiteX20" fmla="*/ 140494 w 238125"/>
                <a:gd name="connsiteY20" fmla="*/ 140494 h 352425"/>
                <a:gd name="connsiteX21" fmla="*/ 178594 w 238125"/>
                <a:gd name="connsiteY21" fmla="*/ 140494 h 352425"/>
                <a:gd name="connsiteX22" fmla="*/ 178594 w 238125"/>
                <a:gd name="connsiteY22" fmla="*/ 178594 h 352425"/>
                <a:gd name="connsiteX23" fmla="*/ 140494 w 238125"/>
                <a:gd name="connsiteY23" fmla="*/ 178594 h 352425"/>
                <a:gd name="connsiteX24" fmla="*/ 140494 w 238125"/>
                <a:gd name="connsiteY24" fmla="*/ 140494 h 352425"/>
                <a:gd name="connsiteX25" fmla="*/ 140494 w 238125"/>
                <a:gd name="connsiteY25" fmla="*/ 64294 h 352425"/>
                <a:gd name="connsiteX26" fmla="*/ 178594 w 238125"/>
                <a:gd name="connsiteY26" fmla="*/ 64294 h 352425"/>
                <a:gd name="connsiteX27" fmla="*/ 178594 w 238125"/>
                <a:gd name="connsiteY27" fmla="*/ 102394 h 352425"/>
                <a:gd name="connsiteX28" fmla="*/ 140494 w 238125"/>
                <a:gd name="connsiteY28" fmla="*/ 102394 h 352425"/>
                <a:gd name="connsiteX29" fmla="*/ 140494 w 238125"/>
                <a:gd name="connsiteY29" fmla="*/ 64294 h 352425"/>
                <a:gd name="connsiteX30" fmla="*/ 7144 w 238125"/>
                <a:gd name="connsiteY30" fmla="*/ 350044 h 352425"/>
                <a:gd name="connsiteX31" fmla="*/ 102394 w 238125"/>
                <a:gd name="connsiteY31" fmla="*/ 350044 h 352425"/>
                <a:gd name="connsiteX32" fmla="*/ 102394 w 238125"/>
                <a:gd name="connsiteY32" fmla="*/ 292894 h 352425"/>
                <a:gd name="connsiteX33" fmla="*/ 140494 w 238125"/>
                <a:gd name="connsiteY33" fmla="*/ 292894 h 352425"/>
                <a:gd name="connsiteX34" fmla="*/ 140494 w 238125"/>
                <a:gd name="connsiteY34" fmla="*/ 350044 h 352425"/>
                <a:gd name="connsiteX35" fmla="*/ 235744 w 238125"/>
                <a:gd name="connsiteY35" fmla="*/ 350044 h 352425"/>
                <a:gd name="connsiteX36" fmla="*/ 235744 w 238125"/>
                <a:gd name="connsiteY36" fmla="*/ 7144 h 352425"/>
                <a:gd name="connsiteX37" fmla="*/ 7144 w 238125"/>
                <a:gd name="connsiteY37" fmla="*/ 7144 h 352425"/>
                <a:gd name="connsiteX38" fmla="*/ 7144 w 238125"/>
                <a:gd name="connsiteY38" fmla="*/ 350044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38125" h="352425">
                  <a:moveTo>
                    <a:pt x="64294" y="216694"/>
                  </a:moveTo>
                  <a:lnTo>
                    <a:pt x="102394" y="216694"/>
                  </a:lnTo>
                  <a:lnTo>
                    <a:pt x="102394" y="254794"/>
                  </a:lnTo>
                  <a:lnTo>
                    <a:pt x="64294" y="254794"/>
                  </a:lnTo>
                  <a:lnTo>
                    <a:pt x="64294" y="216694"/>
                  </a:lnTo>
                  <a:close/>
                  <a:moveTo>
                    <a:pt x="64294" y="140494"/>
                  </a:moveTo>
                  <a:lnTo>
                    <a:pt x="102394" y="140494"/>
                  </a:lnTo>
                  <a:lnTo>
                    <a:pt x="102394" y="178594"/>
                  </a:lnTo>
                  <a:lnTo>
                    <a:pt x="64294" y="178594"/>
                  </a:lnTo>
                  <a:lnTo>
                    <a:pt x="64294" y="140494"/>
                  </a:lnTo>
                  <a:close/>
                  <a:moveTo>
                    <a:pt x="64294" y="64294"/>
                  </a:moveTo>
                  <a:lnTo>
                    <a:pt x="102394" y="64294"/>
                  </a:lnTo>
                  <a:lnTo>
                    <a:pt x="102394" y="102394"/>
                  </a:lnTo>
                  <a:lnTo>
                    <a:pt x="64294" y="102394"/>
                  </a:lnTo>
                  <a:lnTo>
                    <a:pt x="64294" y="64294"/>
                  </a:lnTo>
                  <a:close/>
                  <a:moveTo>
                    <a:pt x="140494" y="216694"/>
                  </a:moveTo>
                  <a:lnTo>
                    <a:pt x="178594" y="216694"/>
                  </a:lnTo>
                  <a:lnTo>
                    <a:pt x="178594" y="254794"/>
                  </a:lnTo>
                  <a:lnTo>
                    <a:pt x="140494" y="254794"/>
                  </a:lnTo>
                  <a:lnTo>
                    <a:pt x="140494" y="216694"/>
                  </a:lnTo>
                  <a:close/>
                  <a:moveTo>
                    <a:pt x="140494" y="140494"/>
                  </a:moveTo>
                  <a:lnTo>
                    <a:pt x="178594" y="140494"/>
                  </a:lnTo>
                  <a:lnTo>
                    <a:pt x="178594" y="178594"/>
                  </a:lnTo>
                  <a:lnTo>
                    <a:pt x="140494" y="178594"/>
                  </a:lnTo>
                  <a:lnTo>
                    <a:pt x="140494" y="140494"/>
                  </a:lnTo>
                  <a:close/>
                  <a:moveTo>
                    <a:pt x="140494" y="64294"/>
                  </a:moveTo>
                  <a:lnTo>
                    <a:pt x="178594" y="64294"/>
                  </a:lnTo>
                  <a:lnTo>
                    <a:pt x="178594" y="102394"/>
                  </a:lnTo>
                  <a:lnTo>
                    <a:pt x="140494" y="102394"/>
                  </a:lnTo>
                  <a:lnTo>
                    <a:pt x="140494" y="64294"/>
                  </a:lnTo>
                  <a:close/>
                  <a:moveTo>
                    <a:pt x="7144" y="350044"/>
                  </a:moveTo>
                  <a:lnTo>
                    <a:pt x="102394" y="350044"/>
                  </a:lnTo>
                  <a:lnTo>
                    <a:pt x="102394" y="292894"/>
                  </a:lnTo>
                  <a:lnTo>
                    <a:pt x="140494" y="292894"/>
                  </a:lnTo>
                  <a:lnTo>
                    <a:pt x="140494" y="350044"/>
                  </a:lnTo>
                  <a:lnTo>
                    <a:pt x="235744" y="350044"/>
                  </a:lnTo>
                  <a:lnTo>
                    <a:pt x="235744" y="7144"/>
                  </a:lnTo>
                  <a:lnTo>
                    <a:pt x="7144" y="7144"/>
                  </a:lnTo>
                  <a:lnTo>
                    <a:pt x="7144" y="350044"/>
                  </a:lnTo>
                  <a:close/>
                </a:path>
              </a:pathLst>
            </a:custGeom>
            <a:solidFill>
              <a:srgbClr val="000000"/>
            </a:solidFill>
            <a:ln w="952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D9DA20A-559C-428D-BAE7-27922F4462ED}"/>
                </a:ext>
              </a:extLst>
            </p:cNvPr>
            <p:cNvSpPr/>
            <p:nvPr/>
          </p:nvSpPr>
          <p:spPr>
            <a:xfrm>
              <a:off x="6588956" y="2211337"/>
              <a:ext cx="238125" cy="276225"/>
            </a:xfrm>
            <a:custGeom>
              <a:avLst/>
              <a:gdLst>
                <a:gd name="connsiteX0" fmla="*/ 64294 w 238125"/>
                <a:gd name="connsiteY0" fmla="*/ 140494 h 276225"/>
                <a:gd name="connsiteX1" fmla="*/ 102394 w 238125"/>
                <a:gd name="connsiteY1" fmla="*/ 140494 h 276225"/>
                <a:gd name="connsiteX2" fmla="*/ 102394 w 238125"/>
                <a:gd name="connsiteY2" fmla="*/ 178594 h 276225"/>
                <a:gd name="connsiteX3" fmla="*/ 64294 w 238125"/>
                <a:gd name="connsiteY3" fmla="*/ 178594 h 276225"/>
                <a:gd name="connsiteX4" fmla="*/ 64294 w 238125"/>
                <a:gd name="connsiteY4" fmla="*/ 140494 h 276225"/>
                <a:gd name="connsiteX5" fmla="*/ 64294 w 238125"/>
                <a:gd name="connsiteY5" fmla="*/ 64294 h 276225"/>
                <a:gd name="connsiteX6" fmla="*/ 102394 w 238125"/>
                <a:gd name="connsiteY6" fmla="*/ 64294 h 276225"/>
                <a:gd name="connsiteX7" fmla="*/ 102394 w 238125"/>
                <a:gd name="connsiteY7" fmla="*/ 102394 h 276225"/>
                <a:gd name="connsiteX8" fmla="*/ 64294 w 238125"/>
                <a:gd name="connsiteY8" fmla="*/ 102394 h 276225"/>
                <a:gd name="connsiteX9" fmla="*/ 64294 w 238125"/>
                <a:gd name="connsiteY9" fmla="*/ 64294 h 276225"/>
                <a:gd name="connsiteX10" fmla="*/ 140494 w 238125"/>
                <a:gd name="connsiteY10" fmla="*/ 140494 h 276225"/>
                <a:gd name="connsiteX11" fmla="*/ 178594 w 238125"/>
                <a:gd name="connsiteY11" fmla="*/ 140494 h 276225"/>
                <a:gd name="connsiteX12" fmla="*/ 178594 w 238125"/>
                <a:gd name="connsiteY12" fmla="*/ 178594 h 276225"/>
                <a:gd name="connsiteX13" fmla="*/ 140494 w 238125"/>
                <a:gd name="connsiteY13" fmla="*/ 178594 h 276225"/>
                <a:gd name="connsiteX14" fmla="*/ 140494 w 238125"/>
                <a:gd name="connsiteY14" fmla="*/ 140494 h 276225"/>
                <a:gd name="connsiteX15" fmla="*/ 140494 w 238125"/>
                <a:gd name="connsiteY15" fmla="*/ 64294 h 276225"/>
                <a:gd name="connsiteX16" fmla="*/ 178594 w 238125"/>
                <a:gd name="connsiteY16" fmla="*/ 64294 h 276225"/>
                <a:gd name="connsiteX17" fmla="*/ 178594 w 238125"/>
                <a:gd name="connsiteY17" fmla="*/ 102394 h 276225"/>
                <a:gd name="connsiteX18" fmla="*/ 140494 w 238125"/>
                <a:gd name="connsiteY18" fmla="*/ 102394 h 276225"/>
                <a:gd name="connsiteX19" fmla="*/ 140494 w 238125"/>
                <a:gd name="connsiteY19" fmla="*/ 64294 h 276225"/>
                <a:gd name="connsiteX20" fmla="*/ 7144 w 238125"/>
                <a:gd name="connsiteY20" fmla="*/ 273844 h 276225"/>
                <a:gd name="connsiteX21" fmla="*/ 102394 w 238125"/>
                <a:gd name="connsiteY21" fmla="*/ 273844 h 276225"/>
                <a:gd name="connsiteX22" fmla="*/ 102394 w 238125"/>
                <a:gd name="connsiteY22" fmla="*/ 216694 h 276225"/>
                <a:gd name="connsiteX23" fmla="*/ 140494 w 238125"/>
                <a:gd name="connsiteY23" fmla="*/ 216694 h 276225"/>
                <a:gd name="connsiteX24" fmla="*/ 140494 w 238125"/>
                <a:gd name="connsiteY24" fmla="*/ 273844 h 276225"/>
                <a:gd name="connsiteX25" fmla="*/ 235744 w 238125"/>
                <a:gd name="connsiteY25" fmla="*/ 273844 h 276225"/>
                <a:gd name="connsiteX26" fmla="*/ 235744 w 238125"/>
                <a:gd name="connsiteY26" fmla="*/ 7144 h 276225"/>
                <a:gd name="connsiteX27" fmla="*/ 7144 w 238125"/>
                <a:gd name="connsiteY27" fmla="*/ 7144 h 276225"/>
                <a:gd name="connsiteX28" fmla="*/ 7144 w 238125"/>
                <a:gd name="connsiteY28" fmla="*/ 27384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38125" h="276225">
                  <a:moveTo>
                    <a:pt x="64294" y="140494"/>
                  </a:moveTo>
                  <a:lnTo>
                    <a:pt x="102394" y="140494"/>
                  </a:lnTo>
                  <a:lnTo>
                    <a:pt x="102394" y="178594"/>
                  </a:lnTo>
                  <a:lnTo>
                    <a:pt x="64294" y="178594"/>
                  </a:lnTo>
                  <a:lnTo>
                    <a:pt x="64294" y="140494"/>
                  </a:lnTo>
                  <a:close/>
                  <a:moveTo>
                    <a:pt x="64294" y="64294"/>
                  </a:moveTo>
                  <a:lnTo>
                    <a:pt x="102394" y="64294"/>
                  </a:lnTo>
                  <a:lnTo>
                    <a:pt x="102394" y="102394"/>
                  </a:lnTo>
                  <a:lnTo>
                    <a:pt x="64294" y="102394"/>
                  </a:lnTo>
                  <a:lnTo>
                    <a:pt x="64294" y="64294"/>
                  </a:lnTo>
                  <a:close/>
                  <a:moveTo>
                    <a:pt x="140494" y="140494"/>
                  </a:moveTo>
                  <a:lnTo>
                    <a:pt x="178594" y="140494"/>
                  </a:lnTo>
                  <a:lnTo>
                    <a:pt x="178594" y="178594"/>
                  </a:lnTo>
                  <a:lnTo>
                    <a:pt x="140494" y="178594"/>
                  </a:lnTo>
                  <a:lnTo>
                    <a:pt x="140494" y="140494"/>
                  </a:lnTo>
                  <a:close/>
                  <a:moveTo>
                    <a:pt x="140494" y="64294"/>
                  </a:moveTo>
                  <a:lnTo>
                    <a:pt x="178594" y="64294"/>
                  </a:lnTo>
                  <a:lnTo>
                    <a:pt x="178594" y="102394"/>
                  </a:lnTo>
                  <a:lnTo>
                    <a:pt x="140494" y="102394"/>
                  </a:lnTo>
                  <a:lnTo>
                    <a:pt x="140494" y="64294"/>
                  </a:lnTo>
                  <a:close/>
                  <a:moveTo>
                    <a:pt x="7144" y="273844"/>
                  </a:moveTo>
                  <a:lnTo>
                    <a:pt x="102394" y="273844"/>
                  </a:lnTo>
                  <a:lnTo>
                    <a:pt x="102394" y="216694"/>
                  </a:lnTo>
                  <a:lnTo>
                    <a:pt x="140494" y="216694"/>
                  </a:lnTo>
                  <a:lnTo>
                    <a:pt x="140494" y="273844"/>
                  </a:lnTo>
                  <a:lnTo>
                    <a:pt x="235744" y="273844"/>
                  </a:lnTo>
                  <a:lnTo>
                    <a:pt x="235744" y="7144"/>
                  </a:lnTo>
                  <a:lnTo>
                    <a:pt x="7144" y="7144"/>
                  </a:lnTo>
                  <a:lnTo>
                    <a:pt x="7144" y="273844"/>
                  </a:lnTo>
                  <a:close/>
                </a:path>
              </a:pathLst>
            </a:custGeom>
            <a:solidFill>
              <a:srgbClr val="000000"/>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1C39E3A2-33C8-4A1B-9B2C-A52C18A2A340}"/>
                </a:ext>
              </a:extLst>
            </p:cNvPr>
            <p:cNvSpPr/>
            <p:nvPr/>
          </p:nvSpPr>
          <p:spPr>
            <a:xfrm>
              <a:off x="6855656" y="1906537"/>
              <a:ext cx="238125" cy="581025"/>
            </a:xfrm>
            <a:custGeom>
              <a:avLst/>
              <a:gdLst>
                <a:gd name="connsiteX0" fmla="*/ 178594 w 238125"/>
                <a:gd name="connsiteY0" fmla="*/ 111919 h 581025"/>
                <a:gd name="connsiteX1" fmla="*/ 140494 w 238125"/>
                <a:gd name="connsiteY1" fmla="*/ 111919 h 581025"/>
                <a:gd name="connsiteX2" fmla="*/ 140494 w 238125"/>
                <a:gd name="connsiteY2" fmla="*/ 73819 h 581025"/>
                <a:gd name="connsiteX3" fmla="*/ 178594 w 238125"/>
                <a:gd name="connsiteY3" fmla="*/ 73819 h 581025"/>
                <a:gd name="connsiteX4" fmla="*/ 178594 w 238125"/>
                <a:gd name="connsiteY4" fmla="*/ 111919 h 581025"/>
                <a:gd name="connsiteX5" fmla="*/ 178594 w 238125"/>
                <a:gd name="connsiteY5" fmla="*/ 178594 h 581025"/>
                <a:gd name="connsiteX6" fmla="*/ 140494 w 238125"/>
                <a:gd name="connsiteY6" fmla="*/ 178594 h 581025"/>
                <a:gd name="connsiteX7" fmla="*/ 140494 w 238125"/>
                <a:gd name="connsiteY7" fmla="*/ 140494 h 581025"/>
                <a:gd name="connsiteX8" fmla="*/ 178594 w 238125"/>
                <a:gd name="connsiteY8" fmla="*/ 140494 h 581025"/>
                <a:gd name="connsiteX9" fmla="*/ 178594 w 238125"/>
                <a:gd name="connsiteY9" fmla="*/ 178594 h 581025"/>
                <a:gd name="connsiteX10" fmla="*/ 178594 w 238125"/>
                <a:gd name="connsiteY10" fmla="*/ 254794 h 581025"/>
                <a:gd name="connsiteX11" fmla="*/ 140494 w 238125"/>
                <a:gd name="connsiteY11" fmla="*/ 254794 h 581025"/>
                <a:gd name="connsiteX12" fmla="*/ 140494 w 238125"/>
                <a:gd name="connsiteY12" fmla="*/ 216694 h 581025"/>
                <a:gd name="connsiteX13" fmla="*/ 178594 w 238125"/>
                <a:gd name="connsiteY13" fmla="*/ 216694 h 581025"/>
                <a:gd name="connsiteX14" fmla="*/ 178594 w 238125"/>
                <a:gd name="connsiteY14" fmla="*/ 254794 h 581025"/>
                <a:gd name="connsiteX15" fmla="*/ 178594 w 238125"/>
                <a:gd name="connsiteY15" fmla="*/ 330994 h 581025"/>
                <a:gd name="connsiteX16" fmla="*/ 140494 w 238125"/>
                <a:gd name="connsiteY16" fmla="*/ 330994 h 581025"/>
                <a:gd name="connsiteX17" fmla="*/ 140494 w 238125"/>
                <a:gd name="connsiteY17" fmla="*/ 292894 h 581025"/>
                <a:gd name="connsiteX18" fmla="*/ 178594 w 238125"/>
                <a:gd name="connsiteY18" fmla="*/ 292894 h 581025"/>
                <a:gd name="connsiteX19" fmla="*/ 178594 w 238125"/>
                <a:gd name="connsiteY19" fmla="*/ 330994 h 581025"/>
                <a:gd name="connsiteX20" fmla="*/ 178594 w 238125"/>
                <a:gd name="connsiteY20" fmla="*/ 407194 h 581025"/>
                <a:gd name="connsiteX21" fmla="*/ 140494 w 238125"/>
                <a:gd name="connsiteY21" fmla="*/ 407194 h 581025"/>
                <a:gd name="connsiteX22" fmla="*/ 140494 w 238125"/>
                <a:gd name="connsiteY22" fmla="*/ 369094 h 581025"/>
                <a:gd name="connsiteX23" fmla="*/ 178594 w 238125"/>
                <a:gd name="connsiteY23" fmla="*/ 369094 h 581025"/>
                <a:gd name="connsiteX24" fmla="*/ 178594 w 238125"/>
                <a:gd name="connsiteY24" fmla="*/ 407194 h 581025"/>
                <a:gd name="connsiteX25" fmla="*/ 178594 w 238125"/>
                <a:gd name="connsiteY25" fmla="*/ 483394 h 581025"/>
                <a:gd name="connsiteX26" fmla="*/ 140494 w 238125"/>
                <a:gd name="connsiteY26" fmla="*/ 483394 h 581025"/>
                <a:gd name="connsiteX27" fmla="*/ 140494 w 238125"/>
                <a:gd name="connsiteY27" fmla="*/ 445294 h 581025"/>
                <a:gd name="connsiteX28" fmla="*/ 178594 w 238125"/>
                <a:gd name="connsiteY28" fmla="*/ 445294 h 581025"/>
                <a:gd name="connsiteX29" fmla="*/ 178594 w 238125"/>
                <a:gd name="connsiteY29" fmla="*/ 483394 h 581025"/>
                <a:gd name="connsiteX30" fmla="*/ 102394 w 238125"/>
                <a:gd name="connsiteY30" fmla="*/ 111919 h 581025"/>
                <a:gd name="connsiteX31" fmla="*/ 64294 w 238125"/>
                <a:gd name="connsiteY31" fmla="*/ 111919 h 581025"/>
                <a:gd name="connsiteX32" fmla="*/ 64294 w 238125"/>
                <a:gd name="connsiteY32" fmla="*/ 73819 h 581025"/>
                <a:gd name="connsiteX33" fmla="*/ 102394 w 238125"/>
                <a:gd name="connsiteY33" fmla="*/ 73819 h 581025"/>
                <a:gd name="connsiteX34" fmla="*/ 102394 w 238125"/>
                <a:gd name="connsiteY34" fmla="*/ 111919 h 581025"/>
                <a:gd name="connsiteX35" fmla="*/ 102394 w 238125"/>
                <a:gd name="connsiteY35" fmla="*/ 178594 h 581025"/>
                <a:gd name="connsiteX36" fmla="*/ 64294 w 238125"/>
                <a:gd name="connsiteY36" fmla="*/ 178594 h 581025"/>
                <a:gd name="connsiteX37" fmla="*/ 64294 w 238125"/>
                <a:gd name="connsiteY37" fmla="*/ 140494 h 581025"/>
                <a:gd name="connsiteX38" fmla="*/ 102394 w 238125"/>
                <a:gd name="connsiteY38" fmla="*/ 140494 h 581025"/>
                <a:gd name="connsiteX39" fmla="*/ 102394 w 238125"/>
                <a:gd name="connsiteY39" fmla="*/ 178594 h 581025"/>
                <a:gd name="connsiteX40" fmla="*/ 102394 w 238125"/>
                <a:gd name="connsiteY40" fmla="*/ 254794 h 581025"/>
                <a:gd name="connsiteX41" fmla="*/ 64294 w 238125"/>
                <a:gd name="connsiteY41" fmla="*/ 254794 h 581025"/>
                <a:gd name="connsiteX42" fmla="*/ 64294 w 238125"/>
                <a:gd name="connsiteY42" fmla="*/ 216694 h 581025"/>
                <a:gd name="connsiteX43" fmla="*/ 102394 w 238125"/>
                <a:gd name="connsiteY43" fmla="*/ 216694 h 581025"/>
                <a:gd name="connsiteX44" fmla="*/ 102394 w 238125"/>
                <a:gd name="connsiteY44" fmla="*/ 254794 h 581025"/>
                <a:gd name="connsiteX45" fmla="*/ 102394 w 238125"/>
                <a:gd name="connsiteY45" fmla="*/ 330994 h 581025"/>
                <a:gd name="connsiteX46" fmla="*/ 64294 w 238125"/>
                <a:gd name="connsiteY46" fmla="*/ 330994 h 581025"/>
                <a:gd name="connsiteX47" fmla="*/ 64294 w 238125"/>
                <a:gd name="connsiteY47" fmla="*/ 292894 h 581025"/>
                <a:gd name="connsiteX48" fmla="*/ 102394 w 238125"/>
                <a:gd name="connsiteY48" fmla="*/ 292894 h 581025"/>
                <a:gd name="connsiteX49" fmla="*/ 102394 w 238125"/>
                <a:gd name="connsiteY49" fmla="*/ 330994 h 581025"/>
                <a:gd name="connsiteX50" fmla="*/ 102394 w 238125"/>
                <a:gd name="connsiteY50" fmla="*/ 407194 h 581025"/>
                <a:gd name="connsiteX51" fmla="*/ 64294 w 238125"/>
                <a:gd name="connsiteY51" fmla="*/ 407194 h 581025"/>
                <a:gd name="connsiteX52" fmla="*/ 64294 w 238125"/>
                <a:gd name="connsiteY52" fmla="*/ 369094 h 581025"/>
                <a:gd name="connsiteX53" fmla="*/ 102394 w 238125"/>
                <a:gd name="connsiteY53" fmla="*/ 369094 h 581025"/>
                <a:gd name="connsiteX54" fmla="*/ 102394 w 238125"/>
                <a:gd name="connsiteY54" fmla="*/ 407194 h 581025"/>
                <a:gd name="connsiteX55" fmla="*/ 102394 w 238125"/>
                <a:gd name="connsiteY55" fmla="*/ 483394 h 581025"/>
                <a:gd name="connsiteX56" fmla="*/ 64294 w 238125"/>
                <a:gd name="connsiteY56" fmla="*/ 483394 h 581025"/>
                <a:gd name="connsiteX57" fmla="*/ 64294 w 238125"/>
                <a:gd name="connsiteY57" fmla="*/ 445294 h 581025"/>
                <a:gd name="connsiteX58" fmla="*/ 102394 w 238125"/>
                <a:gd name="connsiteY58" fmla="*/ 445294 h 581025"/>
                <a:gd name="connsiteX59" fmla="*/ 102394 w 238125"/>
                <a:gd name="connsiteY59" fmla="*/ 483394 h 581025"/>
                <a:gd name="connsiteX60" fmla="*/ 7144 w 238125"/>
                <a:gd name="connsiteY60" fmla="*/ 7144 h 581025"/>
                <a:gd name="connsiteX61" fmla="*/ 7144 w 238125"/>
                <a:gd name="connsiteY61" fmla="*/ 578644 h 581025"/>
                <a:gd name="connsiteX62" fmla="*/ 102394 w 238125"/>
                <a:gd name="connsiteY62" fmla="*/ 578644 h 581025"/>
                <a:gd name="connsiteX63" fmla="*/ 102394 w 238125"/>
                <a:gd name="connsiteY63" fmla="*/ 521494 h 581025"/>
                <a:gd name="connsiteX64" fmla="*/ 140494 w 238125"/>
                <a:gd name="connsiteY64" fmla="*/ 521494 h 581025"/>
                <a:gd name="connsiteX65" fmla="*/ 140494 w 238125"/>
                <a:gd name="connsiteY65" fmla="*/ 578644 h 581025"/>
                <a:gd name="connsiteX66" fmla="*/ 235744 w 238125"/>
                <a:gd name="connsiteY66" fmla="*/ 578644 h 581025"/>
                <a:gd name="connsiteX67" fmla="*/ 235744 w 238125"/>
                <a:gd name="connsiteY67" fmla="*/ 35719 h 581025"/>
                <a:gd name="connsiteX68" fmla="*/ 7144 w 238125"/>
                <a:gd name="connsiteY68" fmla="*/ 7144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38125" h="581025">
                  <a:moveTo>
                    <a:pt x="178594" y="111919"/>
                  </a:moveTo>
                  <a:lnTo>
                    <a:pt x="140494" y="111919"/>
                  </a:lnTo>
                  <a:lnTo>
                    <a:pt x="140494" y="73819"/>
                  </a:lnTo>
                  <a:lnTo>
                    <a:pt x="178594" y="73819"/>
                  </a:lnTo>
                  <a:lnTo>
                    <a:pt x="178594" y="111919"/>
                  </a:lnTo>
                  <a:close/>
                  <a:moveTo>
                    <a:pt x="178594" y="178594"/>
                  </a:moveTo>
                  <a:lnTo>
                    <a:pt x="140494" y="178594"/>
                  </a:lnTo>
                  <a:lnTo>
                    <a:pt x="140494" y="140494"/>
                  </a:lnTo>
                  <a:lnTo>
                    <a:pt x="178594" y="140494"/>
                  </a:lnTo>
                  <a:lnTo>
                    <a:pt x="178594" y="178594"/>
                  </a:lnTo>
                  <a:close/>
                  <a:moveTo>
                    <a:pt x="178594" y="254794"/>
                  </a:moveTo>
                  <a:lnTo>
                    <a:pt x="140494" y="254794"/>
                  </a:lnTo>
                  <a:lnTo>
                    <a:pt x="140494" y="216694"/>
                  </a:lnTo>
                  <a:lnTo>
                    <a:pt x="178594" y="216694"/>
                  </a:lnTo>
                  <a:lnTo>
                    <a:pt x="178594" y="254794"/>
                  </a:lnTo>
                  <a:close/>
                  <a:moveTo>
                    <a:pt x="178594" y="330994"/>
                  </a:moveTo>
                  <a:lnTo>
                    <a:pt x="140494" y="330994"/>
                  </a:lnTo>
                  <a:lnTo>
                    <a:pt x="140494" y="292894"/>
                  </a:lnTo>
                  <a:lnTo>
                    <a:pt x="178594" y="292894"/>
                  </a:lnTo>
                  <a:lnTo>
                    <a:pt x="178594" y="330994"/>
                  </a:lnTo>
                  <a:close/>
                  <a:moveTo>
                    <a:pt x="178594" y="407194"/>
                  </a:moveTo>
                  <a:lnTo>
                    <a:pt x="140494" y="407194"/>
                  </a:lnTo>
                  <a:lnTo>
                    <a:pt x="140494" y="369094"/>
                  </a:lnTo>
                  <a:lnTo>
                    <a:pt x="178594" y="369094"/>
                  </a:lnTo>
                  <a:lnTo>
                    <a:pt x="178594" y="407194"/>
                  </a:lnTo>
                  <a:close/>
                  <a:moveTo>
                    <a:pt x="178594" y="483394"/>
                  </a:moveTo>
                  <a:lnTo>
                    <a:pt x="140494" y="483394"/>
                  </a:lnTo>
                  <a:lnTo>
                    <a:pt x="140494" y="445294"/>
                  </a:lnTo>
                  <a:lnTo>
                    <a:pt x="178594" y="445294"/>
                  </a:lnTo>
                  <a:lnTo>
                    <a:pt x="178594" y="483394"/>
                  </a:lnTo>
                  <a:close/>
                  <a:moveTo>
                    <a:pt x="102394" y="111919"/>
                  </a:moveTo>
                  <a:lnTo>
                    <a:pt x="64294" y="111919"/>
                  </a:lnTo>
                  <a:lnTo>
                    <a:pt x="64294" y="73819"/>
                  </a:lnTo>
                  <a:lnTo>
                    <a:pt x="102394" y="73819"/>
                  </a:lnTo>
                  <a:lnTo>
                    <a:pt x="102394" y="111919"/>
                  </a:lnTo>
                  <a:close/>
                  <a:moveTo>
                    <a:pt x="102394" y="178594"/>
                  </a:moveTo>
                  <a:lnTo>
                    <a:pt x="64294" y="178594"/>
                  </a:lnTo>
                  <a:lnTo>
                    <a:pt x="64294" y="140494"/>
                  </a:lnTo>
                  <a:lnTo>
                    <a:pt x="102394" y="140494"/>
                  </a:lnTo>
                  <a:lnTo>
                    <a:pt x="102394" y="178594"/>
                  </a:lnTo>
                  <a:close/>
                  <a:moveTo>
                    <a:pt x="102394" y="254794"/>
                  </a:moveTo>
                  <a:lnTo>
                    <a:pt x="64294" y="254794"/>
                  </a:lnTo>
                  <a:lnTo>
                    <a:pt x="64294" y="216694"/>
                  </a:lnTo>
                  <a:lnTo>
                    <a:pt x="102394" y="216694"/>
                  </a:lnTo>
                  <a:lnTo>
                    <a:pt x="102394" y="254794"/>
                  </a:lnTo>
                  <a:close/>
                  <a:moveTo>
                    <a:pt x="102394" y="330994"/>
                  </a:moveTo>
                  <a:lnTo>
                    <a:pt x="64294" y="330994"/>
                  </a:lnTo>
                  <a:lnTo>
                    <a:pt x="64294" y="292894"/>
                  </a:lnTo>
                  <a:lnTo>
                    <a:pt x="102394" y="292894"/>
                  </a:lnTo>
                  <a:lnTo>
                    <a:pt x="102394" y="330994"/>
                  </a:lnTo>
                  <a:close/>
                  <a:moveTo>
                    <a:pt x="102394" y="407194"/>
                  </a:moveTo>
                  <a:lnTo>
                    <a:pt x="64294" y="407194"/>
                  </a:lnTo>
                  <a:lnTo>
                    <a:pt x="64294" y="369094"/>
                  </a:lnTo>
                  <a:lnTo>
                    <a:pt x="102394" y="369094"/>
                  </a:lnTo>
                  <a:lnTo>
                    <a:pt x="102394" y="407194"/>
                  </a:lnTo>
                  <a:close/>
                  <a:moveTo>
                    <a:pt x="102394" y="483394"/>
                  </a:moveTo>
                  <a:lnTo>
                    <a:pt x="64294" y="483394"/>
                  </a:lnTo>
                  <a:lnTo>
                    <a:pt x="64294" y="445294"/>
                  </a:lnTo>
                  <a:lnTo>
                    <a:pt x="102394" y="445294"/>
                  </a:lnTo>
                  <a:lnTo>
                    <a:pt x="102394" y="483394"/>
                  </a:lnTo>
                  <a:close/>
                  <a:moveTo>
                    <a:pt x="7144" y="7144"/>
                  </a:moveTo>
                  <a:lnTo>
                    <a:pt x="7144" y="578644"/>
                  </a:lnTo>
                  <a:lnTo>
                    <a:pt x="102394" y="578644"/>
                  </a:lnTo>
                  <a:lnTo>
                    <a:pt x="102394" y="521494"/>
                  </a:lnTo>
                  <a:lnTo>
                    <a:pt x="140494" y="521494"/>
                  </a:lnTo>
                  <a:lnTo>
                    <a:pt x="140494" y="578644"/>
                  </a:lnTo>
                  <a:lnTo>
                    <a:pt x="235744" y="578644"/>
                  </a:lnTo>
                  <a:lnTo>
                    <a:pt x="235744" y="35719"/>
                  </a:lnTo>
                  <a:lnTo>
                    <a:pt x="7144" y="7144"/>
                  </a:lnTo>
                  <a:close/>
                </a:path>
              </a:pathLst>
            </a:custGeom>
            <a:solidFill>
              <a:srgbClr val="000000"/>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A900484-9401-4CE9-AFAC-69161B1A2089}"/>
                </a:ext>
              </a:extLst>
            </p:cNvPr>
            <p:cNvSpPr/>
            <p:nvPr/>
          </p:nvSpPr>
          <p:spPr>
            <a:xfrm>
              <a:off x="6455606" y="1887487"/>
              <a:ext cx="238125" cy="295275"/>
            </a:xfrm>
            <a:custGeom>
              <a:avLst/>
              <a:gdLst>
                <a:gd name="connsiteX0" fmla="*/ 140494 w 238125"/>
                <a:gd name="connsiteY0" fmla="*/ 140494 h 295275"/>
                <a:gd name="connsiteX1" fmla="*/ 178594 w 238125"/>
                <a:gd name="connsiteY1" fmla="*/ 140494 h 295275"/>
                <a:gd name="connsiteX2" fmla="*/ 178594 w 238125"/>
                <a:gd name="connsiteY2" fmla="*/ 178594 h 295275"/>
                <a:gd name="connsiteX3" fmla="*/ 140494 w 238125"/>
                <a:gd name="connsiteY3" fmla="*/ 178594 h 295275"/>
                <a:gd name="connsiteX4" fmla="*/ 140494 w 238125"/>
                <a:gd name="connsiteY4" fmla="*/ 140494 h 295275"/>
                <a:gd name="connsiteX5" fmla="*/ 140494 w 238125"/>
                <a:gd name="connsiteY5" fmla="*/ 64294 h 295275"/>
                <a:gd name="connsiteX6" fmla="*/ 178594 w 238125"/>
                <a:gd name="connsiteY6" fmla="*/ 64294 h 295275"/>
                <a:gd name="connsiteX7" fmla="*/ 178594 w 238125"/>
                <a:gd name="connsiteY7" fmla="*/ 102394 h 295275"/>
                <a:gd name="connsiteX8" fmla="*/ 140494 w 238125"/>
                <a:gd name="connsiteY8" fmla="*/ 102394 h 295275"/>
                <a:gd name="connsiteX9" fmla="*/ 140494 w 238125"/>
                <a:gd name="connsiteY9" fmla="*/ 64294 h 295275"/>
                <a:gd name="connsiteX10" fmla="*/ 102394 w 238125"/>
                <a:gd name="connsiteY10" fmla="*/ 102394 h 295275"/>
                <a:gd name="connsiteX11" fmla="*/ 64294 w 238125"/>
                <a:gd name="connsiteY11" fmla="*/ 102394 h 295275"/>
                <a:gd name="connsiteX12" fmla="*/ 64294 w 238125"/>
                <a:gd name="connsiteY12" fmla="*/ 64294 h 295275"/>
                <a:gd name="connsiteX13" fmla="*/ 102394 w 238125"/>
                <a:gd name="connsiteY13" fmla="*/ 64294 h 295275"/>
                <a:gd name="connsiteX14" fmla="*/ 102394 w 238125"/>
                <a:gd name="connsiteY14" fmla="*/ 102394 h 295275"/>
                <a:gd name="connsiteX15" fmla="*/ 102394 w 238125"/>
                <a:gd name="connsiteY15" fmla="*/ 178594 h 295275"/>
                <a:gd name="connsiteX16" fmla="*/ 64294 w 238125"/>
                <a:gd name="connsiteY16" fmla="*/ 178594 h 295275"/>
                <a:gd name="connsiteX17" fmla="*/ 64294 w 238125"/>
                <a:gd name="connsiteY17" fmla="*/ 140494 h 295275"/>
                <a:gd name="connsiteX18" fmla="*/ 102394 w 238125"/>
                <a:gd name="connsiteY18" fmla="*/ 140494 h 295275"/>
                <a:gd name="connsiteX19" fmla="*/ 102394 w 238125"/>
                <a:gd name="connsiteY19" fmla="*/ 178594 h 295275"/>
                <a:gd name="connsiteX20" fmla="*/ 140494 w 238125"/>
                <a:gd name="connsiteY20" fmla="*/ 292894 h 295275"/>
                <a:gd name="connsiteX21" fmla="*/ 235744 w 238125"/>
                <a:gd name="connsiteY21" fmla="*/ 292894 h 295275"/>
                <a:gd name="connsiteX22" fmla="*/ 235744 w 238125"/>
                <a:gd name="connsiteY22" fmla="*/ 7144 h 295275"/>
                <a:gd name="connsiteX23" fmla="*/ 7144 w 238125"/>
                <a:gd name="connsiteY23" fmla="*/ 7144 h 295275"/>
                <a:gd name="connsiteX24" fmla="*/ 7144 w 238125"/>
                <a:gd name="connsiteY24" fmla="*/ 216694 h 295275"/>
                <a:gd name="connsiteX25" fmla="*/ 140494 w 238125"/>
                <a:gd name="connsiteY25" fmla="*/ 216694 h 295275"/>
                <a:gd name="connsiteX26" fmla="*/ 140494 w 238125"/>
                <a:gd name="connsiteY26" fmla="*/ 29289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38125" h="295275">
                  <a:moveTo>
                    <a:pt x="140494" y="140494"/>
                  </a:moveTo>
                  <a:lnTo>
                    <a:pt x="178594" y="140494"/>
                  </a:lnTo>
                  <a:lnTo>
                    <a:pt x="178594" y="178594"/>
                  </a:lnTo>
                  <a:lnTo>
                    <a:pt x="140494" y="178594"/>
                  </a:lnTo>
                  <a:lnTo>
                    <a:pt x="140494" y="140494"/>
                  </a:lnTo>
                  <a:close/>
                  <a:moveTo>
                    <a:pt x="140494" y="64294"/>
                  </a:moveTo>
                  <a:lnTo>
                    <a:pt x="178594" y="64294"/>
                  </a:lnTo>
                  <a:lnTo>
                    <a:pt x="178594" y="102394"/>
                  </a:lnTo>
                  <a:lnTo>
                    <a:pt x="140494" y="102394"/>
                  </a:lnTo>
                  <a:lnTo>
                    <a:pt x="140494" y="64294"/>
                  </a:lnTo>
                  <a:close/>
                  <a:moveTo>
                    <a:pt x="102394" y="102394"/>
                  </a:moveTo>
                  <a:lnTo>
                    <a:pt x="64294" y="102394"/>
                  </a:lnTo>
                  <a:lnTo>
                    <a:pt x="64294" y="64294"/>
                  </a:lnTo>
                  <a:lnTo>
                    <a:pt x="102394" y="64294"/>
                  </a:lnTo>
                  <a:lnTo>
                    <a:pt x="102394" y="102394"/>
                  </a:lnTo>
                  <a:close/>
                  <a:moveTo>
                    <a:pt x="102394" y="178594"/>
                  </a:moveTo>
                  <a:lnTo>
                    <a:pt x="64294" y="178594"/>
                  </a:lnTo>
                  <a:lnTo>
                    <a:pt x="64294" y="140494"/>
                  </a:lnTo>
                  <a:lnTo>
                    <a:pt x="102394" y="140494"/>
                  </a:lnTo>
                  <a:lnTo>
                    <a:pt x="102394" y="178594"/>
                  </a:lnTo>
                  <a:close/>
                  <a:moveTo>
                    <a:pt x="140494" y="292894"/>
                  </a:moveTo>
                  <a:lnTo>
                    <a:pt x="235744" y="292894"/>
                  </a:lnTo>
                  <a:lnTo>
                    <a:pt x="235744" y="7144"/>
                  </a:lnTo>
                  <a:lnTo>
                    <a:pt x="7144" y="7144"/>
                  </a:lnTo>
                  <a:lnTo>
                    <a:pt x="7144" y="216694"/>
                  </a:lnTo>
                  <a:lnTo>
                    <a:pt x="140494" y="216694"/>
                  </a:lnTo>
                  <a:lnTo>
                    <a:pt x="140494" y="292894"/>
                  </a:lnTo>
                  <a:close/>
                </a:path>
              </a:pathLst>
            </a:custGeom>
            <a:solidFill>
              <a:srgbClr val="000000"/>
            </a:solidFill>
            <a:ln w="9525" cap="flat">
              <a:noFill/>
              <a:prstDash val="solid"/>
              <a:miter/>
            </a:ln>
          </p:spPr>
          <p:txBody>
            <a:bodyPr rtlCol="0" anchor="ctr"/>
            <a:lstStyle/>
            <a:p>
              <a:endParaRPr lang="en-US"/>
            </a:p>
          </p:txBody>
        </p:sp>
      </p:grpSp>
      <p:pic>
        <p:nvPicPr>
          <p:cNvPr id="6" name="Graphic 5" descr="Building">
            <a:extLst>
              <a:ext uri="{FF2B5EF4-FFF2-40B4-BE49-F238E27FC236}">
                <a16:creationId xmlns:a16="http://schemas.microsoft.com/office/drawing/2014/main" id="{BCAC961F-5DC5-4508-9261-11D4063AF46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712229" y="3039994"/>
            <a:ext cx="976543" cy="976543"/>
          </a:xfrm>
          <a:prstGeom prst="rect">
            <a:avLst/>
          </a:prstGeom>
        </p:spPr>
      </p:pic>
      <p:sp>
        <p:nvSpPr>
          <p:cNvPr id="14" name="Flowchart: Connector 13">
            <a:extLst>
              <a:ext uri="{FF2B5EF4-FFF2-40B4-BE49-F238E27FC236}">
                <a16:creationId xmlns:a16="http://schemas.microsoft.com/office/drawing/2014/main" id="{27A95758-3CFC-4B13-B641-8629F24EF2C6}"/>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26</a:t>
            </a:r>
          </a:p>
        </p:txBody>
      </p:sp>
      <p:pic>
        <p:nvPicPr>
          <p:cNvPr id="9" name="Picture 8">
            <a:extLst>
              <a:ext uri="{FF2B5EF4-FFF2-40B4-BE49-F238E27FC236}">
                <a16:creationId xmlns:a16="http://schemas.microsoft.com/office/drawing/2014/main" id="{B92AF70F-9DE1-CCDE-E9F1-E44A8778D618}"/>
              </a:ext>
            </a:extLst>
          </p:cNvPr>
          <p:cNvPicPr>
            <a:picLocks noChangeAspect="1"/>
          </p:cNvPicPr>
          <p:nvPr/>
        </p:nvPicPr>
        <p:blipFill>
          <a:blip r:embed="rId4"/>
          <a:stretch>
            <a:fillRect/>
          </a:stretch>
        </p:blipFill>
        <p:spPr>
          <a:xfrm>
            <a:off x="830772" y="1894899"/>
            <a:ext cx="7064188" cy="4359143"/>
          </a:xfrm>
          <a:prstGeom prst="rect">
            <a:avLst/>
          </a:prstGeom>
        </p:spPr>
      </p:pic>
    </p:spTree>
    <p:extLst>
      <p:ext uri="{BB962C8B-B14F-4D97-AF65-F5344CB8AC3E}">
        <p14:creationId xmlns:p14="http://schemas.microsoft.com/office/powerpoint/2010/main" val="1333555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137498-C951-00BF-DDAC-B3A06A5A25FD}"/>
              </a:ext>
            </a:extLst>
          </p:cNvPr>
          <p:cNvPicPr>
            <a:picLocks noChangeAspect="1"/>
          </p:cNvPicPr>
          <p:nvPr/>
        </p:nvPicPr>
        <p:blipFill>
          <a:blip r:embed="rId3"/>
          <a:stretch>
            <a:fillRect/>
          </a:stretch>
        </p:blipFill>
        <p:spPr>
          <a:xfrm>
            <a:off x="1100728" y="1765913"/>
            <a:ext cx="9966602" cy="3538028"/>
          </a:xfrm>
          <a:prstGeom prst="rect">
            <a:avLst/>
          </a:prstGeom>
        </p:spPr>
      </p:pic>
      <p:sp>
        <p:nvSpPr>
          <p:cNvPr id="48" name="Title 1">
            <a:extLst>
              <a:ext uri="{FF2B5EF4-FFF2-40B4-BE49-F238E27FC236}">
                <a16:creationId xmlns:a16="http://schemas.microsoft.com/office/drawing/2014/main" id="{A8E8B414-7CFA-442F-9EB8-7ACD74F53AD4}"/>
              </a:ext>
            </a:extLst>
          </p:cNvPr>
          <p:cNvSpPr txBox="1">
            <a:spLocks/>
          </p:cNvSpPr>
          <p:nvPr/>
        </p:nvSpPr>
        <p:spPr>
          <a:xfrm>
            <a:off x="582701" y="603440"/>
            <a:ext cx="10352383"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a:t>
            </a:r>
            <a:br>
              <a:rPr lang="en-US" sz="4000" b="1">
                <a:latin typeface="Rockwell" panose="02060603020205020403" pitchFamily="18" charset="0"/>
              </a:rPr>
            </a:br>
            <a:r>
              <a:rPr lang="en-US" sz="4000" b="1">
                <a:latin typeface="Rockwell"/>
              </a:rPr>
              <a:t>Location of Working Graduates </a:t>
            </a:r>
            <a:endParaRPr lang="en-US"/>
          </a:p>
          <a:p>
            <a:pPr algn="l"/>
            <a:r>
              <a:rPr lang="en-US" sz="4000" b="1">
                <a:latin typeface="Rockwell"/>
              </a:rPr>
              <a:t>U.S. Regions</a:t>
            </a:r>
            <a:endParaRPr lang="en-US"/>
          </a:p>
        </p:txBody>
      </p:sp>
      <p:sp>
        <p:nvSpPr>
          <p:cNvPr id="5" name="Title 1">
            <a:extLst>
              <a:ext uri="{FF2B5EF4-FFF2-40B4-BE49-F238E27FC236}">
                <a16:creationId xmlns:a16="http://schemas.microsoft.com/office/drawing/2014/main" id="{4082DDE5-AD84-48DD-899E-C3419EA55526}"/>
              </a:ext>
            </a:extLst>
          </p:cNvPr>
          <p:cNvSpPr txBox="1">
            <a:spLocks/>
          </p:cNvSpPr>
          <p:nvPr/>
        </p:nvSpPr>
        <p:spPr>
          <a:xfrm>
            <a:off x="1113106" y="5354307"/>
            <a:ext cx="9965786" cy="4548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latin typeface="+mn-lt"/>
              </a:rPr>
              <a:t>N= 384 (Number of advanced-degree graduates who indicated employment region within the U.S.)</a:t>
            </a:r>
          </a:p>
        </p:txBody>
      </p:sp>
      <p:sp>
        <p:nvSpPr>
          <p:cNvPr id="9" name="Flowchart: Connector 8">
            <a:extLst>
              <a:ext uri="{FF2B5EF4-FFF2-40B4-BE49-F238E27FC236}">
                <a16:creationId xmlns:a16="http://schemas.microsoft.com/office/drawing/2014/main" id="{E0241C76-FA14-4B7E-843B-672981D06A1A}"/>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27</a:t>
            </a:r>
          </a:p>
        </p:txBody>
      </p:sp>
      <p:sp>
        <p:nvSpPr>
          <p:cNvPr id="11" name="Rectangle 10">
            <a:extLst>
              <a:ext uri="{FF2B5EF4-FFF2-40B4-BE49-F238E27FC236}">
                <a16:creationId xmlns:a16="http://schemas.microsoft.com/office/drawing/2014/main" id="{777122B2-8DE1-027A-F722-4CA6CB253158}"/>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30A7874-86FC-469E-A815-BA4C9D096556}"/>
              </a:ext>
            </a:extLst>
          </p:cNvPr>
          <p:cNvSpPr/>
          <p:nvPr/>
        </p:nvSpPr>
        <p:spPr>
          <a:xfrm>
            <a:off x="1113105" y="5754179"/>
            <a:ext cx="7739065" cy="338554"/>
          </a:xfrm>
          <a:prstGeom prst="rect">
            <a:avLst/>
          </a:prstGeom>
        </p:spPr>
        <p:txBody>
          <a:bodyPr wrap="square" lIns="91440" tIns="45720" rIns="91440" bIns="45720" anchor="t">
            <a:spAutoFit/>
          </a:bodyPr>
          <a:lstStyle/>
          <a:p>
            <a:r>
              <a:rPr lang="fr-FR" sz="1600" baseline="30000">
                <a:cs typeface="Calibri"/>
              </a:rPr>
              <a:t>1</a:t>
            </a:r>
            <a:r>
              <a:rPr lang="en-US" sz="1600">
                <a:ea typeface="+mn-lt"/>
                <a:cs typeface="+mn-lt"/>
                <a:hlinkClick r:id="rId4">
                  <a:extLst>
                    <a:ext uri="{A12FA001-AC4F-418D-AE19-62706E023703}">
                      <ahyp:hlinkClr xmlns:ahyp="http://schemas.microsoft.com/office/drawing/2018/hyperlinkcolor" val="tx"/>
                    </a:ext>
                  </a:extLst>
                </a:hlinkClick>
              </a:rPr>
              <a:t>https://www2.census.gov/geo/pdfs/maps-data/maps/reference/us regdiv.pdf</a:t>
            </a:r>
            <a:r>
              <a:rPr lang="en-US" sz="1600">
                <a:ea typeface="+mn-lt"/>
                <a:cs typeface="+mn-lt"/>
              </a:rPr>
              <a:t> </a:t>
            </a:r>
            <a:r>
              <a:rPr lang="fr-FR" sz="1600"/>
              <a:t> </a:t>
            </a:r>
            <a:endParaRPr lang="en-US" sz="1600"/>
          </a:p>
        </p:txBody>
      </p:sp>
    </p:spTree>
    <p:extLst>
      <p:ext uri="{BB962C8B-B14F-4D97-AF65-F5344CB8AC3E}">
        <p14:creationId xmlns:p14="http://schemas.microsoft.com/office/powerpoint/2010/main" val="2849578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C80EA-5D0C-B066-5E92-DE8C081D70B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5E8CA72D-17DC-6B00-0075-B85F08E0A68A}"/>
              </a:ext>
            </a:extLst>
          </p:cNvPr>
          <p:cNvSpPr txBox="1">
            <a:spLocks/>
          </p:cNvSpPr>
          <p:nvPr/>
        </p:nvSpPr>
        <p:spPr>
          <a:xfrm>
            <a:off x="826766" y="101216"/>
            <a:ext cx="10735832" cy="104994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Graduate and Advanced-Degree Recipients </a:t>
            </a:r>
            <a:br>
              <a:rPr lang="en-US" sz="4000" b="1">
                <a:latin typeface="Rockwell" panose="02060603020205020403" pitchFamily="18" charset="0"/>
              </a:rPr>
            </a:br>
            <a:r>
              <a:rPr lang="en-US" sz="4000" b="1">
                <a:latin typeface="Rockwell"/>
              </a:rPr>
              <a:t>Location of Working Graduates in Virginia</a:t>
            </a:r>
            <a:endParaRPr lang="en-US"/>
          </a:p>
        </p:txBody>
      </p:sp>
      <p:sp>
        <p:nvSpPr>
          <p:cNvPr id="5" name="Rectangle 4">
            <a:extLst>
              <a:ext uri="{FF2B5EF4-FFF2-40B4-BE49-F238E27FC236}">
                <a16:creationId xmlns:a16="http://schemas.microsoft.com/office/drawing/2014/main" id="{0FBDCF7C-3A25-EC92-84CD-E86A95A6466C}"/>
              </a:ext>
            </a:extLst>
          </p:cNvPr>
          <p:cNvSpPr/>
          <p:nvPr/>
        </p:nvSpPr>
        <p:spPr>
          <a:xfrm>
            <a:off x="1981886" y="6315453"/>
            <a:ext cx="4228273" cy="338554"/>
          </a:xfrm>
          <a:prstGeom prst="rect">
            <a:avLst/>
          </a:prstGeom>
        </p:spPr>
        <p:txBody>
          <a:bodyPr wrap="none">
            <a:spAutoFit/>
          </a:bodyPr>
          <a:lstStyle/>
          <a:p>
            <a:r>
              <a:rPr lang="fr-FR" sz="1600" baseline="30000">
                <a:latin typeface="Calibri" panose="020F0502020204030204" pitchFamily="34" charset="0"/>
              </a:rPr>
              <a:t>1</a:t>
            </a:r>
            <a:r>
              <a:rPr lang="fr-FR" sz="1600" u="sng">
                <a:latin typeface="Calibri" panose="020F0502020204030204" pitchFamily="34" charset="0"/>
              </a:rPr>
              <a:t>https://www.virginia.org/places-to-visit/regions</a:t>
            </a:r>
            <a:endParaRPr lang="en-US" sz="1600" u="sng"/>
          </a:p>
        </p:txBody>
      </p:sp>
      <p:sp>
        <p:nvSpPr>
          <p:cNvPr id="17" name="Rectangle 16">
            <a:extLst>
              <a:ext uri="{FF2B5EF4-FFF2-40B4-BE49-F238E27FC236}">
                <a16:creationId xmlns:a16="http://schemas.microsoft.com/office/drawing/2014/main" id="{621C86F8-06A8-31DD-75E5-321870FE4B71}"/>
              </a:ext>
            </a:extLst>
          </p:cNvPr>
          <p:cNvSpPr/>
          <p:nvPr/>
        </p:nvSpPr>
        <p:spPr>
          <a:xfrm>
            <a:off x="8847372" y="5925557"/>
            <a:ext cx="2924418"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9">
            <a:extLst>
              <a:ext uri="{FF2B5EF4-FFF2-40B4-BE49-F238E27FC236}">
                <a16:creationId xmlns:a16="http://schemas.microsoft.com/office/drawing/2014/main" id="{836B87B4-A6D6-2EF4-318D-743088801834}"/>
              </a:ext>
            </a:extLst>
          </p:cNvPr>
          <p:cNvSpPr/>
          <p:nvPr/>
        </p:nvSpPr>
        <p:spPr>
          <a:xfrm>
            <a:off x="11422462" y="6177032"/>
            <a:ext cx="503207" cy="476975"/>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28</a:t>
            </a:r>
          </a:p>
        </p:txBody>
      </p:sp>
      <p:sp>
        <p:nvSpPr>
          <p:cNvPr id="11" name="Title 1">
            <a:extLst>
              <a:ext uri="{FF2B5EF4-FFF2-40B4-BE49-F238E27FC236}">
                <a16:creationId xmlns:a16="http://schemas.microsoft.com/office/drawing/2014/main" id="{EF68FF58-03C2-568B-CAA1-CEFCD2E768A8}"/>
              </a:ext>
            </a:extLst>
          </p:cNvPr>
          <p:cNvSpPr txBox="1">
            <a:spLocks/>
          </p:cNvSpPr>
          <p:nvPr/>
        </p:nvSpPr>
        <p:spPr>
          <a:xfrm>
            <a:off x="1981886" y="5911306"/>
            <a:ext cx="8975479" cy="4736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a:latin typeface="+mn-lt"/>
              </a:rPr>
              <a:t>N= 263 (Advanced-degree graduates who indicated an employment region within VA)</a:t>
            </a:r>
          </a:p>
        </p:txBody>
      </p:sp>
      <p:pic>
        <p:nvPicPr>
          <p:cNvPr id="4" name="Picture 3">
            <a:extLst>
              <a:ext uri="{FF2B5EF4-FFF2-40B4-BE49-F238E27FC236}">
                <a16:creationId xmlns:a16="http://schemas.microsoft.com/office/drawing/2014/main" id="{E636AEE7-E688-2D8F-4515-E62F7C83BCA1}"/>
              </a:ext>
            </a:extLst>
          </p:cNvPr>
          <p:cNvPicPr>
            <a:picLocks noChangeAspect="1"/>
          </p:cNvPicPr>
          <p:nvPr/>
        </p:nvPicPr>
        <p:blipFill>
          <a:blip r:embed="rId3"/>
          <a:stretch>
            <a:fillRect/>
          </a:stretch>
        </p:blipFill>
        <p:spPr>
          <a:xfrm>
            <a:off x="2038076" y="1150389"/>
            <a:ext cx="8115843" cy="4844776"/>
          </a:xfrm>
          <a:prstGeom prst="rect">
            <a:avLst/>
          </a:prstGeom>
        </p:spPr>
      </p:pic>
    </p:spTree>
    <p:extLst>
      <p:ext uri="{BB962C8B-B14F-4D97-AF65-F5344CB8AC3E}">
        <p14:creationId xmlns:p14="http://schemas.microsoft.com/office/powerpoint/2010/main" val="37218613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B943E-E86C-5FBA-8085-9473B2968AA1}"/>
            </a:ext>
          </a:extLst>
        </p:cNvPr>
        <p:cNvGrpSpPr/>
        <p:nvPr/>
      </p:nvGrpSpPr>
      <p:grpSpPr>
        <a:xfrm>
          <a:off x="0" y="0"/>
          <a:ext cx="0" cy="0"/>
          <a:chOff x="0" y="0"/>
          <a:chExt cx="0" cy="0"/>
        </a:xfrm>
      </p:grpSpPr>
      <p:pic>
        <p:nvPicPr>
          <p:cNvPr id="2" name="Picture 1" descr="A group of purple icons&#10;&#10;AI-generated content may be incorrect.">
            <a:extLst>
              <a:ext uri="{FF2B5EF4-FFF2-40B4-BE49-F238E27FC236}">
                <a16:creationId xmlns:a16="http://schemas.microsoft.com/office/drawing/2014/main" id="{7BA514FB-BC3E-5158-848F-9450904D05EB}"/>
              </a:ext>
            </a:extLst>
          </p:cNvPr>
          <p:cNvPicPr>
            <a:picLocks noChangeAspect="1"/>
          </p:cNvPicPr>
          <p:nvPr/>
        </p:nvPicPr>
        <p:blipFill>
          <a:blip r:embed="rId2"/>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32A21B21-6577-44BC-A091-EDE53040F317}"/>
              </a:ext>
            </a:extLst>
          </p:cNvPr>
          <p:cNvSpPr>
            <a:spLocks noGrp="1"/>
          </p:cNvSpPr>
          <p:nvPr/>
        </p:nvSpPr>
        <p:spPr>
          <a:xfrm>
            <a:off x="1142999" y="1361281"/>
            <a:ext cx="9906001"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en-US" b="1">
                <a:latin typeface="Rockwell"/>
              </a:rPr>
              <a:t>2025 JMU Graduates </a:t>
            </a:r>
            <a:br>
              <a:rPr lang="en-US" b="1">
                <a:latin typeface="Rockwell" panose="02060603020205020403" pitchFamily="18" charset="0"/>
              </a:rPr>
            </a:br>
            <a:r>
              <a:rPr lang="en-US" b="1">
                <a:solidFill>
                  <a:srgbClr val="450084"/>
                </a:solidFill>
                <a:latin typeface="Rockwell"/>
              </a:rPr>
              <a:t>Impact in Virginia</a:t>
            </a:r>
            <a:endParaRPr lang="en-US">
              <a:solidFill>
                <a:srgbClr val="450084"/>
              </a:solidFill>
              <a:latin typeface="Rockwell"/>
            </a:endParaRPr>
          </a:p>
        </p:txBody>
      </p:sp>
      <p:sp>
        <p:nvSpPr>
          <p:cNvPr id="4" name="Subtitle 7">
            <a:extLst>
              <a:ext uri="{FF2B5EF4-FFF2-40B4-BE49-F238E27FC236}">
                <a16:creationId xmlns:a16="http://schemas.microsoft.com/office/drawing/2014/main" id="{C0EE34E0-5529-4347-8DE2-9F0EFB6F3BE4}"/>
              </a:ext>
            </a:extLst>
          </p:cNvPr>
          <p:cNvSpPr>
            <a:spLocks noGrp="1"/>
          </p:cNvSpPr>
          <p:nvPr/>
        </p:nvSpPr>
        <p:spPr>
          <a:xfrm>
            <a:off x="1142999" y="3840956"/>
            <a:ext cx="9906001"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Rockwell" panose="02060603020205020403" pitchFamily="18" charset="0"/>
              </a:rPr>
              <a:t>First Destination Career Outcomes</a:t>
            </a:r>
          </a:p>
        </p:txBody>
      </p:sp>
    </p:spTree>
    <p:extLst>
      <p:ext uri="{BB962C8B-B14F-4D97-AF65-F5344CB8AC3E}">
        <p14:creationId xmlns:p14="http://schemas.microsoft.com/office/powerpoint/2010/main" val="3598367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38A6C-174C-4DAA-A08E-9DC1BA89547A}"/>
              </a:ext>
            </a:extLst>
          </p:cNvPr>
          <p:cNvSpPr>
            <a:spLocks noGrp="1"/>
          </p:cNvSpPr>
          <p:nvPr>
            <p:ph type="title"/>
          </p:nvPr>
        </p:nvSpPr>
        <p:spPr>
          <a:xfrm>
            <a:off x="409832" y="78259"/>
            <a:ext cx="9071919" cy="1112108"/>
          </a:xfrm>
        </p:spPr>
        <p:txBody>
          <a:bodyPr>
            <a:normAutofit/>
          </a:bodyPr>
          <a:lstStyle/>
          <a:p>
            <a:r>
              <a:rPr lang="en-US" sz="4000" b="1">
                <a:latin typeface="Rockwell"/>
              </a:rPr>
              <a:t>Executive Summary</a:t>
            </a:r>
          </a:p>
        </p:txBody>
      </p:sp>
      <p:sp>
        <p:nvSpPr>
          <p:cNvPr id="3" name="Content Placeholder 2">
            <a:extLst>
              <a:ext uri="{FF2B5EF4-FFF2-40B4-BE49-F238E27FC236}">
                <a16:creationId xmlns:a16="http://schemas.microsoft.com/office/drawing/2014/main" id="{1DCE5327-1A3B-4E7A-B991-E5748836BF5E}"/>
              </a:ext>
            </a:extLst>
          </p:cNvPr>
          <p:cNvSpPr>
            <a:spLocks noGrp="1"/>
          </p:cNvSpPr>
          <p:nvPr>
            <p:ph idx="1"/>
          </p:nvPr>
        </p:nvSpPr>
        <p:spPr>
          <a:xfrm>
            <a:off x="497929" y="997352"/>
            <a:ext cx="7271211" cy="4971287"/>
          </a:xfrm>
        </p:spPr>
        <p:txBody>
          <a:bodyPr vert="horz" lIns="91440" tIns="45720" rIns="91440" bIns="45720" rtlCol="0" anchor="t">
            <a:normAutofit fontScale="92500" lnSpcReduction="10000"/>
          </a:bodyPr>
          <a:lstStyle/>
          <a:p>
            <a:pPr marL="0" indent="0">
              <a:buNone/>
            </a:pPr>
            <a:r>
              <a:rPr lang="en-US" sz="1800"/>
              <a:t>Guided by National Association of Colleges and Employers (NACE) standards, the University Career Center (UCC) compiles data on the post-graduation pursuits of JMU graduates.</a:t>
            </a:r>
            <a:r>
              <a:rPr lang="en-US" sz="1700" baseline="30000"/>
              <a:t>1</a:t>
            </a:r>
            <a:r>
              <a:rPr lang="en-US" sz="1800"/>
              <a:t> For the Class of 2025, the UCC collected data on 76.2% of bachelor's-degree recipients and 76.0% of advanced-degree recipients. Survey methodology is on slide 40.  </a:t>
            </a:r>
            <a:endParaRPr lang="en-US" sz="1800">
              <a:cs typeface="Calibri"/>
            </a:endParaRPr>
          </a:p>
          <a:p>
            <a:pPr marL="0" indent="0">
              <a:buNone/>
            </a:pPr>
            <a:r>
              <a:rPr lang="en-US" sz="1800"/>
              <a:t>Of bachelor’s-degree recipients in the Class of 2025, 94.9% achieved a career outcome. 73.7% of these graduates went to work, while 21.2% continued their education. For those without a career outcome, 5.0% were still seeking employment or education, and the remaining 0.1% were not engaged or not seeking. The most popular areas for work included Virginia, Washington, D.C., New York, New Jersey and Maryland. Of those graduates working in Virginia, 41.8% were working in Northern Virginia, </a:t>
            </a:r>
            <a:r>
              <a:rPr lang="en-US" sz="1800">
                <a:ea typeface="+mn-lt"/>
                <a:cs typeface="+mn-lt"/>
              </a:rPr>
              <a:t>27.5% were in</a:t>
            </a:r>
            <a:r>
              <a:rPr lang="en-US" sz="1800"/>
              <a:t> Central Virginia, and</a:t>
            </a:r>
            <a:r>
              <a:rPr lang="en-US" sz="1800">
                <a:ea typeface="+mn-lt"/>
                <a:cs typeface="+mn-lt"/>
              </a:rPr>
              <a:t> 17.6% were working in the Shenandoah Valley.</a:t>
            </a:r>
            <a:r>
              <a:rPr lang="en-US" sz="1800"/>
              <a:t> Health professions, business/management, education, psychology and public administration were the most popular pursuits in continuing education programs.</a:t>
            </a:r>
            <a:endParaRPr lang="en-US" sz="1800">
              <a:cs typeface="Calibri" panose="020F0502020204030204"/>
            </a:endParaRPr>
          </a:p>
          <a:p>
            <a:pPr marL="0" indent="0">
              <a:buNone/>
            </a:pPr>
            <a:r>
              <a:rPr lang="en-US" sz="1800"/>
              <a:t>For advanced-degree recipients in the Class of 2025, 98.6% achieved a career outcome. Of these, 82.9% were working and 15.7% were pursuing additional education. Of the 1.4% without a career outcome, all 1.4% were still seeking. Virginia, Washington, D.C., North Carolina, New York and Pennsylvania were the most popular areas for advanced-degree recipients to work. Of those working in Virginia,</a:t>
            </a:r>
            <a:r>
              <a:rPr lang="en-US" sz="1800">
                <a:ea typeface="+mn-lt"/>
                <a:cs typeface="+mn-lt"/>
              </a:rPr>
              <a:t> 38.0% work in the Shenandoah Valley</a:t>
            </a:r>
            <a:r>
              <a:rPr lang="en-US" sz="1800"/>
              <a:t>, 30.0% work in Northern Virginia and 21.7% work in Central Virginia.</a:t>
            </a:r>
          </a:p>
          <a:p>
            <a:pPr marL="0" indent="0">
              <a:buNone/>
            </a:pPr>
            <a:endParaRPr lang="en-US" sz="1800">
              <a:cs typeface="Calibri"/>
            </a:endParaRPr>
          </a:p>
        </p:txBody>
      </p:sp>
      <p:cxnSp>
        <p:nvCxnSpPr>
          <p:cNvPr id="4" name="Straight Connector 3">
            <a:extLst>
              <a:ext uri="{FF2B5EF4-FFF2-40B4-BE49-F238E27FC236}">
                <a16:creationId xmlns:a16="http://schemas.microsoft.com/office/drawing/2014/main" id="{6A1BDFB1-4817-4123-9B83-48AF2A76E435}"/>
              </a:ext>
            </a:extLst>
          </p:cNvPr>
          <p:cNvCxnSpPr/>
          <p:nvPr/>
        </p:nvCxnSpPr>
        <p:spPr>
          <a:xfrm flipH="1">
            <a:off x="519327" y="983277"/>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pic>
        <p:nvPicPr>
          <p:cNvPr id="13" name="Picture 12" descr="A group of people in a room&#10;&#10;Description automatically generated with low confidence">
            <a:extLst>
              <a:ext uri="{FF2B5EF4-FFF2-40B4-BE49-F238E27FC236}">
                <a16:creationId xmlns:a16="http://schemas.microsoft.com/office/drawing/2014/main" id="{A1B3ACA4-8DF7-4E0A-5C6B-BA229B7D1DBF}"/>
              </a:ext>
            </a:extLst>
          </p:cNvPr>
          <p:cNvPicPr>
            <a:picLocks noChangeAspect="1"/>
          </p:cNvPicPr>
          <p:nvPr/>
        </p:nvPicPr>
        <p:blipFill rotWithShape="1">
          <a:blip r:embed="rId3"/>
          <a:srcRect l="58463" t="46215" r="17736"/>
          <a:stretch/>
        </p:blipFill>
        <p:spPr>
          <a:xfrm>
            <a:off x="7908035" y="416793"/>
            <a:ext cx="3578167" cy="5775624"/>
          </a:xfrm>
          <a:prstGeom prst="rect">
            <a:avLst/>
          </a:prstGeom>
        </p:spPr>
      </p:pic>
      <p:sp>
        <p:nvSpPr>
          <p:cNvPr id="16" name="Pentagon 15">
            <a:extLst>
              <a:ext uri="{FF2B5EF4-FFF2-40B4-BE49-F238E27FC236}">
                <a16:creationId xmlns:a16="http://schemas.microsoft.com/office/drawing/2014/main" id="{AED4AB34-06FE-E55E-9A7E-493D89B4069E}"/>
              </a:ext>
            </a:extLst>
          </p:cNvPr>
          <p:cNvSpPr/>
          <p:nvPr/>
        </p:nvSpPr>
        <p:spPr>
          <a:xfrm rot="10800000">
            <a:off x="8305210" y="270619"/>
            <a:ext cx="3886790" cy="1367294"/>
          </a:xfrm>
          <a:prstGeom prst="homePlate">
            <a:avLst/>
          </a:prstGeom>
          <a:solidFill>
            <a:srgbClr val="4500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 font, graphics, screenshot&#10;&#10;Description automatically generated">
            <a:extLst>
              <a:ext uri="{FF2B5EF4-FFF2-40B4-BE49-F238E27FC236}">
                <a16:creationId xmlns:a16="http://schemas.microsoft.com/office/drawing/2014/main" id="{C03C5358-4A66-9070-0C88-FF01DBBC8CAD}"/>
              </a:ext>
            </a:extLst>
          </p:cNvPr>
          <p:cNvPicPr>
            <a:picLocks noChangeAspect="1"/>
          </p:cNvPicPr>
          <p:nvPr/>
        </p:nvPicPr>
        <p:blipFill>
          <a:blip r:embed="rId4"/>
          <a:stretch>
            <a:fillRect/>
          </a:stretch>
        </p:blipFill>
        <p:spPr>
          <a:xfrm>
            <a:off x="8865596" y="714323"/>
            <a:ext cx="3017781" cy="429877"/>
          </a:xfrm>
          <a:prstGeom prst="rect">
            <a:avLst/>
          </a:prstGeom>
        </p:spPr>
      </p:pic>
      <p:sp>
        <p:nvSpPr>
          <p:cNvPr id="5" name="Rectangle 4">
            <a:extLst>
              <a:ext uri="{FF2B5EF4-FFF2-40B4-BE49-F238E27FC236}">
                <a16:creationId xmlns:a16="http://schemas.microsoft.com/office/drawing/2014/main" id="{5ACA782A-C4C5-4241-8CEF-FF6EE453AD5B}"/>
              </a:ext>
            </a:extLst>
          </p:cNvPr>
          <p:cNvSpPr/>
          <p:nvPr/>
        </p:nvSpPr>
        <p:spPr>
          <a:xfrm>
            <a:off x="-1" y="6190040"/>
            <a:ext cx="11422463" cy="4460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Connector 10">
            <a:extLst>
              <a:ext uri="{FF2B5EF4-FFF2-40B4-BE49-F238E27FC236}">
                <a16:creationId xmlns:a16="http://schemas.microsoft.com/office/drawing/2014/main" id="{00321F69-F291-4093-91A7-880DCE310B02}"/>
              </a:ext>
            </a:extLst>
          </p:cNvPr>
          <p:cNvSpPr/>
          <p:nvPr/>
        </p:nvSpPr>
        <p:spPr>
          <a:xfrm>
            <a:off x="11422462" y="6202048"/>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3</a:t>
            </a:r>
            <a:endParaRPr lang="en-US" sz="1300"/>
          </a:p>
        </p:txBody>
      </p:sp>
      <p:sp>
        <p:nvSpPr>
          <p:cNvPr id="7" name="Rectangle 6">
            <a:extLst>
              <a:ext uri="{FF2B5EF4-FFF2-40B4-BE49-F238E27FC236}">
                <a16:creationId xmlns:a16="http://schemas.microsoft.com/office/drawing/2014/main" id="{11FA80F4-524E-46E3-9620-8232267AA740}"/>
              </a:ext>
            </a:extLst>
          </p:cNvPr>
          <p:cNvSpPr/>
          <p:nvPr/>
        </p:nvSpPr>
        <p:spPr>
          <a:xfrm>
            <a:off x="409832" y="5848834"/>
            <a:ext cx="7447407" cy="584775"/>
          </a:xfrm>
          <a:prstGeom prst="rect">
            <a:avLst/>
          </a:prstGeom>
        </p:spPr>
        <p:txBody>
          <a:bodyPr wrap="square" lIns="91440" tIns="45720" rIns="91440" bIns="45720" anchor="t">
            <a:spAutoFit/>
          </a:bodyPr>
          <a:lstStyle/>
          <a:p>
            <a:r>
              <a:rPr lang="en-US" sz="1600" baseline="30000">
                <a:latin typeface="Calibri"/>
                <a:ea typeface="Calibri" panose="020F0502020204030204" pitchFamily="34" charset="0"/>
                <a:cs typeface="Calibri"/>
              </a:rPr>
              <a:t>1</a:t>
            </a:r>
            <a:r>
              <a:rPr lang="en-US" sz="1600">
                <a:latin typeface="Calibri"/>
                <a:ea typeface="Calibri" panose="020F0502020204030204" pitchFamily="34" charset="0"/>
                <a:cs typeface="Calibri"/>
              </a:rPr>
              <a:t> </a:t>
            </a:r>
            <a:r>
              <a:rPr lang="en-US" sz="1600" u="sng">
                <a:latin typeface="Calibri"/>
                <a:ea typeface="Calibri" panose="020F0502020204030204" pitchFamily="34" charset="0"/>
                <a:cs typeface="Calibri"/>
                <a:hlinkClick r:id="rId5">
                  <a:extLst>
                    <a:ext uri="{A12FA001-AC4F-418D-AE19-62706E023703}">
                      <ahyp:hlinkClr xmlns:ahyp="http://schemas.microsoft.com/office/drawing/2018/hyperlinkcolor" val="tx"/>
                    </a:ext>
                  </a:extLst>
                </a:hlinkClick>
              </a:rPr>
              <a:t>www.naceweb.org/job-market/graduate-outcomes/first-destination/standards-and-protocols</a:t>
            </a:r>
            <a:endParaRPr lang="en-US" sz="1600">
              <a:latin typeface="Calibri"/>
              <a:cs typeface="Calibri"/>
            </a:endParaRPr>
          </a:p>
        </p:txBody>
      </p:sp>
    </p:spTree>
    <p:extLst>
      <p:ext uri="{BB962C8B-B14F-4D97-AF65-F5344CB8AC3E}">
        <p14:creationId xmlns:p14="http://schemas.microsoft.com/office/powerpoint/2010/main" val="1523923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C747C0-D94D-1CE8-114B-26BF872E4BB0}"/>
              </a:ext>
            </a:extLst>
          </p:cNvPr>
          <p:cNvPicPr>
            <a:picLocks noChangeAspect="1"/>
          </p:cNvPicPr>
          <p:nvPr/>
        </p:nvPicPr>
        <p:blipFill>
          <a:blip r:embed="rId3"/>
          <a:stretch>
            <a:fillRect/>
          </a:stretch>
        </p:blipFill>
        <p:spPr>
          <a:xfrm>
            <a:off x="1143498" y="2085618"/>
            <a:ext cx="4220652" cy="2053761"/>
          </a:xfrm>
          <a:prstGeom prst="rect">
            <a:avLst/>
          </a:prstGeom>
        </p:spPr>
      </p:pic>
      <p:sp>
        <p:nvSpPr>
          <p:cNvPr id="6" name="Title 1">
            <a:extLst>
              <a:ext uri="{FF2B5EF4-FFF2-40B4-BE49-F238E27FC236}">
                <a16:creationId xmlns:a16="http://schemas.microsoft.com/office/drawing/2014/main" id="{BD081C1B-6B52-4FA6-BF2B-4EDA0A35E8A1}"/>
              </a:ext>
            </a:extLst>
          </p:cNvPr>
          <p:cNvSpPr txBox="1">
            <a:spLocks/>
          </p:cNvSpPr>
          <p:nvPr/>
        </p:nvSpPr>
        <p:spPr>
          <a:xfrm>
            <a:off x="288383" y="221734"/>
            <a:ext cx="11574158"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 Graduate and Advanced-Degree Recipients</a:t>
            </a:r>
            <a:br>
              <a:rPr lang="en-US" sz="4000" b="1">
                <a:latin typeface="Rockwell" panose="02060603020205020403" pitchFamily="18" charset="0"/>
              </a:rPr>
            </a:br>
            <a:r>
              <a:rPr lang="en-US" sz="4000" b="1">
                <a:latin typeface="Rockwell"/>
              </a:rPr>
              <a:t>JMU Graduates Working in VA Schools</a:t>
            </a:r>
            <a:endParaRPr lang="en-US" sz="4000" b="1">
              <a:latin typeface="Rockwell" panose="02060603020205020403" pitchFamily="18" charset="0"/>
            </a:endParaRPr>
          </a:p>
        </p:txBody>
      </p:sp>
      <p:cxnSp>
        <p:nvCxnSpPr>
          <p:cNvPr id="7" name="Straight Connector 6">
            <a:extLst>
              <a:ext uri="{FF2B5EF4-FFF2-40B4-BE49-F238E27FC236}">
                <a16:creationId xmlns:a16="http://schemas.microsoft.com/office/drawing/2014/main" id="{47D5628E-8739-4BB2-9DE5-30A00D4554C0}"/>
              </a:ext>
            </a:extLst>
          </p:cNvPr>
          <p:cNvCxnSpPr/>
          <p:nvPr/>
        </p:nvCxnSpPr>
        <p:spPr>
          <a:xfrm flipH="1">
            <a:off x="416106" y="1380623"/>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7" name="Rectangle 16">
            <a:extLst>
              <a:ext uri="{FF2B5EF4-FFF2-40B4-BE49-F238E27FC236}">
                <a16:creationId xmlns:a16="http://schemas.microsoft.com/office/drawing/2014/main" id="{83780D1A-019C-436B-A184-2BB92BA474FB}"/>
              </a:ext>
            </a:extLst>
          </p:cNvPr>
          <p:cNvSpPr/>
          <p:nvPr/>
        </p:nvSpPr>
        <p:spPr>
          <a:xfrm>
            <a:off x="8559825" y="5911180"/>
            <a:ext cx="2924418"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9D6093DB-95B5-494C-B92E-37133C0AAC60}"/>
              </a:ext>
            </a:extLst>
          </p:cNvPr>
          <p:cNvSpPr/>
          <p:nvPr/>
        </p:nvSpPr>
        <p:spPr>
          <a:xfrm>
            <a:off x="11408086" y="6178040"/>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ea typeface="Calibri"/>
                <a:cs typeface="Calibri"/>
              </a:rPr>
              <a:t>30</a:t>
            </a:r>
          </a:p>
        </p:txBody>
      </p:sp>
      <p:sp>
        <p:nvSpPr>
          <p:cNvPr id="18" name="Title 1">
            <a:extLst>
              <a:ext uri="{FF2B5EF4-FFF2-40B4-BE49-F238E27FC236}">
                <a16:creationId xmlns:a16="http://schemas.microsoft.com/office/drawing/2014/main" id="{20FECB3E-0186-E504-5DA8-276BD0378788}"/>
              </a:ext>
            </a:extLst>
          </p:cNvPr>
          <p:cNvSpPr txBox="1">
            <a:spLocks/>
          </p:cNvSpPr>
          <p:nvPr/>
        </p:nvSpPr>
        <p:spPr>
          <a:xfrm>
            <a:off x="1146148" y="1362080"/>
            <a:ext cx="4223294" cy="727866"/>
          </a:xfrm>
          <a:prstGeom prst="rect">
            <a:avLst/>
          </a:prstGeom>
        </p:spPr>
        <p:txBody>
          <a:bodyPr vert="horz" lIns="91440" tIns="45720" rIns="91440" bIns="45720" rtlCol="0" anchor="b">
            <a:normAutofit fontScale="47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000" b="1">
                <a:latin typeface="Rockwell"/>
              </a:rPr>
              <a:t>Top Employers of JMU Graduates Teaching in Virginia</a:t>
            </a:r>
            <a:endParaRPr lang="en-US" sz="4000" b="1">
              <a:latin typeface="Rockwell" panose="02060603020205020403" pitchFamily="18" charset="0"/>
            </a:endParaRPr>
          </a:p>
        </p:txBody>
      </p:sp>
      <p:pic>
        <p:nvPicPr>
          <p:cNvPr id="22" name="Picture 4" descr="A picture containing spectacles, coffee cup&#10;&#10;Description automatically generated">
            <a:extLst>
              <a:ext uri="{FF2B5EF4-FFF2-40B4-BE49-F238E27FC236}">
                <a16:creationId xmlns:a16="http://schemas.microsoft.com/office/drawing/2014/main" id="{55D7DFFE-F252-0BD9-9E21-C98BC5BF8740}"/>
              </a:ext>
            </a:extLst>
          </p:cNvPr>
          <p:cNvPicPr>
            <a:picLocks noChangeAspect="1"/>
          </p:cNvPicPr>
          <p:nvPr/>
        </p:nvPicPr>
        <p:blipFill>
          <a:blip r:embed="rId4"/>
          <a:stretch>
            <a:fillRect/>
          </a:stretch>
        </p:blipFill>
        <p:spPr>
          <a:xfrm>
            <a:off x="8966619" y="2024691"/>
            <a:ext cx="1809750" cy="1790700"/>
          </a:xfrm>
          <a:prstGeom prst="rect">
            <a:avLst/>
          </a:prstGeom>
        </p:spPr>
      </p:pic>
      <p:pic>
        <p:nvPicPr>
          <p:cNvPr id="24" name="Picture 7" descr="A picture containing clipart&#10;&#10;Description automatically generated">
            <a:extLst>
              <a:ext uri="{FF2B5EF4-FFF2-40B4-BE49-F238E27FC236}">
                <a16:creationId xmlns:a16="http://schemas.microsoft.com/office/drawing/2014/main" id="{EE10AADE-5D15-34FC-8399-647E3B286574}"/>
              </a:ext>
            </a:extLst>
          </p:cNvPr>
          <p:cNvPicPr>
            <a:picLocks noChangeAspect="1"/>
          </p:cNvPicPr>
          <p:nvPr/>
        </p:nvPicPr>
        <p:blipFill>
          <a:blip r:embed="rId5"/>
          <a:stretch>
            <a:fillRect/>
          </a:stretch>
        </p:blipFill>
        <p:spPr>
          <a:xfrm>
            <a:off x="6072009" y="2049493"/>
            <a:ext cx="1514475" cy="1752600"/>
          </a:xfrm>
          <a:prstGeom prst="rect">
            <a:avLst/>
          </a:prstGeom>
        </p:spPr>
      </p:pic>
      <p:sp>
        <p:nvSpPr>
          <p:cNvPr id="27" name="Title 1">
            <a:extLst>
              <a:ext uri="{FF2B5EF4-FFF2-40B4-BE49-F238E27FC236}">
                <a16:creationId xmlns:a16="http://schemas.microsoft.com/office/drawing/2014/main" id="{57EB04AC-A3D7-FCDD-CAED-9DB838320FBD}"/>
              </a:ext>
            </a:extLst>
          </p:cNvPr>
          <p:cNvSpPr txBox="1">
            <a:spLocks/>
          </p:cNvSpPr>
          <p:nvPr/>
        </p:nvSpPr>
        <p:spPr>
          <a:xfrm>
            <a:off x="5369447" y="3860095"/>
            <a:ext cx="3098976" cy="1928154"/>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0000"/>
                </a:solidFill>
                <a:latin typeface="Rockwell"/>
              </a:rPr>
              <a:t>257 </a:t>
            </a:r>
            <a:r>
              <a:rPr lang="en-US" sz="2000">
                <a:latin typeface="Rockwell"/>
              </a:rPr>
              <a:t>JMU graduates indicated they are in a teaching profession and are employed in Virginia.</a:t>
            </a:r>
          </a:p>
        </p:txBody>
      </p:sp>
      <p:sp>
        <p:nvSpPr>
          <p:cNvPr id="29" name="Title 1">
            <a:extLst>
              <a:ext uri="{FF2B5EF4-FFF2-40B4-BE49-F238E27FC236}">
                <a16:creationId xmlns:a16="http://schemas.microsoft.com/office/drawing/2014/main" id="{ECA8D77D-BC36-4715-66A5-24161C59E9D6}"/>
              </a:ext>
            </a:extLst>
          </p:cNvPr>
          <p:cNvSpPr txBox="1">
            <a:spLocks/>
          </p:cNvSpPr>
          <p:nvPr/>
        </p:nvSpPr>
        <p:spPr>
          <a:xfrm>
            <a:off x="8408192" y="3917971"/>
            <a:ext cx="3008737" cy="2008364"/>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rgbClr val="FF0000"/>
                </a:solidFill>
                <a:latin typeface="Rockwell"/>
              </a:rPr>
              <a:t>85.4%</a:t>
            </a:r>
            <a:r>
              <a:rPr lang="en-US" sz="2000" b="1">
                <a:latin typeface="Rockwell"/>
              </a:rPr>
              <a:t> </a:t>
            </a:r>
            <a:r>
              <a:rPr lang="en-US" sz="2000">
                <a:latin typeface="Rockwell"/>
              </a:rPr>
              <a:t>of</a:t>
            </a:r>
            <a:r>
              <a:rPr lang="en-US" sz="2000" b="1">
                <a:latin typeface="Rockwell"/>
              </a:rPr>
              <a:t> </a:t>
            </a:r>
            <a:r>
              <a:rPr lang="en-US" sz="2000">
                <a:latin typeface="Rockwell"/>
              </a:rPr>
              <a:t>JMU graduates who indicated they are employed in a teaching profession are teaching in Virginia.</a:t>
            </a:r>
          </a:p>
        </p:txBody>
      </p:sp>
      <p:pic>
        <p:nvPicPr>
          <p:cNvPr id="4" name="Picture 3">
            <a:extLst>
              <a:ext uri="{FF2B5EF4-FFF2-40B4-BE49-F238E27FC236}">
                <a16:creationId xmlns:a16="http://schemas.microsoft.com/office/drawing/2014/main" id="{00B73B36-29A1-7B67-CD65-AD97E09B3A10}"/>
              </a:ext>
            </a:extLst>
          </p:cNvPr>
          <p:cNvPicPr>
            <a:picLocks noChangeAspect="1"/>
          </p:cNvPicPr>
          <p:nvPr/>
        </p:nvPicPr>
        <p:blipFill>
          <a:blip r:embed="rId6"/>
          <a:stretch>
            <a:fillRect/>
          </a:stretch>
        </p:blipFill>
        <p:spPr>
          <a:xfrm>
            <a:off x="1143498" y="4301811"/>
            <a:ext cx="4220652" cy="2398098"/>
          </a:xfrm>
          <a:prstGeom prst="rect">
            <a:avLst/>
          </a:prstGeom>
        </p:spPr>
      </p:pic>
    </p:spTree>
    <p:extLst>
      <p:ext uri="{BB962C8B-B14F-4D97-AF65-F5344CB8AC3E}">
        <p14:creationId xmlns:p14="http://schemas.microsoft.com/office/powerpoint/2010/main" val="1873379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E66D9C-B925-26A1-CCE7-AF7BD44DBFDC}"/>
              </a:ext>
            </a:extLst>
          </p:cNvPr>
          <p:cNvPicPr>
            <a:picLocks noChangeAspect="1"/>
          </p:cNvPicPr>
          <p:nvPr/>
        </p:nvPicPr>
        <p:blipFill>
          <a:blip r:embed="rId3"/>
          <a:stretch>
            <a:fillRect/>
          </a:stretch>
        </p:blipFill>
        <p:spPr>
          <a:xfrm>
            <a:off x="1079795" y="4379719"/>
            <a:ext cx="4313559" cy="1847550"/>
          </a:xfrm>
          <a:prstGeom prst="rect">
            <a:avLst/>
          </a:prstGeom>
        </p:spPr>
      </p:pic>
      <p:pic>
        <p:nvPicPr>
          <p:cNvPr id="2" name="Picture 1">
            <a:extLst>
              <a:ext uri="{FF2B5EF4-FFF2-40B4-BE49-F238E27FC236}">
                <a16:creationId xmlns:a16="http://schemas.microsoft.com/office/drawing/2014/main" id="{9AC4D60D-F933-A6EA-CEB0-8E7989201A92}"/>
              </a:ext>
            </a:extLst>
          </p:cNvPr>
          <p:cNvPicPr>
            <a:picLocks noChangeAspect="1"/>
          </p:cNvPicPr>
          <p:nvPr/>
        </p:nvPicPr>
        <p:blipFill>
          <a:blip r:embed="rId4"/>
          <a:stretch>
            <a:fillRect/>
          </a:stretch>
        </p:blipFill>
        <p:spPr>
          <a:xfrm>
            <a:off x="1079796" y="2361509"/>
            <a:ext cx="4313562" cy="1847551"/>
          </a:xfrm>
          <a:prstGeom prst="rect">
            <a:avLst/>
          </a:prstGeom>
        </p:spPr>
      </p:pic>
      <p:sp>
        <p:nvSpPr>
          <p:cNvPr id="6" name="Title 1">
            <a:extLst>
              <a:ext uri="{FF2B5EF4-FFF2-40B4-BE49-F238E27FC236}">
                <a16:creationId xmlns:a16="http://schemas.microsoft.com/office/drawing/2014/main" id="{BD081C1B-6B52-4FA6-BF2B-4EDA0A35E8A1}"/>
              </a:ext>
            </a:extLst>
          </p:cNvPr>
          <p:cNvSpPr txBox="1">
            <a:spLocks/>
          </p:cNvSpPr>
          <p:nvPr/>
        </p:nvSpPr>
        <p:spPr>
          <a:xfrm>
            <a:off x="288383" y="221734"/>
            <a:ext cx="11574158" cy="11121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 Graduate and Advanced-Degree Recipients </a:t>
            </a:r>
            <a:br>
              <a:rPr lang="en-US" sz="4000" b="1">
                <a:latin typeface="Rockwell" panose="02060603020205020403" pitchFamily="18" charset="0"/>
              </a:rPr>
            </a:br>
            <a:r>
              <a:rPr lang="en-US" sz="4000" b="1">
                <a:latin typeface="Rockwell"/>
              </a:rPr>
              <a:t>JMU Nursing Majors Working in Virginia</a:t>
            </a:r>
            <a:endParaRPr lang="en-US" sz="4000" b="1">
              <a:latin typeface="Rockwell" panose="02060603020205020403" pitchFamily="18" charset="0"/>
            </a:endParaRPr>
          </a:p>
        </p:txBody>
      </p:sp>
      <p:cxnSp>
        <p:nvCxnSpPr>
          <p:cNvPr id="7" name="Straight Connector 6">
            <a:extLst>
              <a:ext uri="{FF2B5EF4-FFF2-40B4-BE49-F238E27FC236}">
                <a16:creationId xmlns:a16="http://schemas.microsoft.com/office/drawing/2014/main" id="{47D5628E-8739-4BB2-9DE5-30A00D4554C0}"/>
              </a:ext>
            </a:extLst>
          </p:cNvPr>
          <p:cNvCxnSpPr/>
          <p:nvPr/>
        </p:nvCxnSpPr>
        <p:spPr>
          <a:xfrm flipH="1">
            <a:off x="416106" y="1380623"/>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7" name="Rectangle 16">
            <a:extLst>
              <a:ext uri="{FF2B5EF4-FFF2-40B4-BE49-F238E27FC236}">
                <a16:creationId xmlns:a16="http://schemas.microsoft.com/office/drawing/2014/main" id="{83780D1A-019C-436B-A184-2BB92BA474FB}"/>
              </a:ext>
            </a:extLst>
          </p:cNvPr>
          <p:cNvSpPr/>
          <p:nvPr/>
        </p:nvSpPr>
        <p:spPr>
          <a:xfrm>
            <a:off x="8559825" y="5911180"/>
            <a:ext cx="2924418" cy="474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Connector 20">
            <a:extLst>
              <a:ext uri="{FF2B5EF4-FFF2-40B4-BE49-F238E27FC236}">
                <a16:creationId xmlns:a16="http://schemas.microsoft.com/office/drawing/2014/main" id="{9D6093DB-95B5-494C-B92E-37133C0AAC60}"/>
              </a:ext>
            </a:extLst>
          </p:cNvPr>
          <p:cNvSpPr/>
          <p:nvPr/>
        </p:nvSpPr>
        <p:spPr>
          <a:xfrm>
            <a:off x="11408086" y="6178040"/>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ea typeface="Calibri"/>
                <a:cs typeface="Calibri"/>
              </a:rPr>
              <a:t>31</a:t>
            </a:r>
          </a:p>
        </p:txBody>
      </p:sp>
      <p:sp>
        <p:nvSpPr>
          <p:cNvPr id="4" name="Title 1">
            <a:extLst>
              <a:ext uri="{FF2B5EF4-FFF2-40B4-BE49-F238E27FC236}">
                <a16:creationId xmlns:a16="http://schemas.microsoft.com/office/drawing/2014/main" id="{20FECB3E-0186-E504-5DA8-276BD0378788}"/>
              </a:ext>
            </a:extLst>
          </p:cNvPr>
          <p:cNvSpPr txBox="1">
            <a:spLocks/>
          </p:cNvSpPr>
          <p:nvPr/>
        </p:nvSpPr>
        <p:spPr>
          <a:xfrm>
            <a:off x="1079797" y="1785656"/>
            <a:ext cx="4343400" cy="497828"/>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latin typeface="Rockwell"/>
              </a:rPr>
              <a:t>Top Employers of Nursing Graduates in Virginia</a:t>
            </a:r>
            <a:endParaRPr lang="en-US" sz="2000" b="1">
              <a:latin typeface="Rockwell" panose="02060603020205020403" pitchFamily="18" charset="0"/>
            </a:endParaRPr>
          </a:p>
        </p:txBody>
      </p:sp>
      <p:pic>
        <p:nvPicPr>
          <p:cNvPr id="11" name="Picture 4" descr="A picture containing spectacles, coffee cup&#10;&#10;Description automatically generated">
            <a:extLst>
              <a:ext uri="{FF2B5EF4-FFF2-40B4-BE49-F238E27FC236}">
                <a16:creationId xmlns:a16="http://schemas.microsoft.com/office/drawing/2014/main" id="{967A1F47-0CEE-8455-14A6-AD5BD2CB9670}"/>
              </a:ext>
            </a:extLst>
          </p:cNvPr>
          <p:cNvPicPr>
            <a:picLocks noChangeAspect="1"/>
          </p:cNvPicPr>
          <p:nvPr/>
        </p:nvPicPr>
        <p:blipFill>
          <a:blip r:embed="rId5"/>
          <a:stretch>
            <a:fillRect/>
          </a:stretch>
        </p:blipFill>
        <p:spPr>
          <a:xfrm>
            <a:off x="9354808" y="2283484"/>
            <a:ext cx="1809750" cy="1790700"/>
          </a:xfrm>
          <a:prstGeom prst="rect">
            <a:avLst/>
          </a:prstGeom>
        </p:spPr>
      </p:pic>
      <p:sp>
        <p:nvSpPr>
          <p:cNvPr id="14" name="Title 1">
            <a:extLst>
              <a:ext uri="{FF2B5EF4-FFF2-40B4-BE49-F238E27FC236}">
                <a16:creationId xmlns:a16="http://schemas.microsoft.com/office/drawing/2014/main" id="{3D58126C-7480-24FA-D1A9-BE363B9B3E65}"/>
              </a:ext>
            </a:extLst>
          </p:cNvPr>
          <p:cNvSpPr txBox="1">
            <a:spLocks/>
          </p:cNvSpPr>
          <p:nvPr/>
        </p:nvSpPr>
        <p:spPr>
          <a:xfrm>
            <a:off x="5815145" y="4118887"/>
            <a:ext cx="3055844" cy="1928154"/>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900" b="1">
                <a:solidFill>
                  <a:srgbClr val="FF0000"/>
                </a:solidFill>
                <a:latin typeface="Rockwell"/>
              </a:rPr>
              <a:t>78.9%</a:t>
            </a:r>
            <a:r>
              <a:rPr lang="en-US" sz="1900" b="1">
                <a:solidFill>
                  <a:srgbClr val="000000"/>
                </a:solidFill>
                <a:latin typeface="Rockwell"/>
              </a:rPr>
              <a:t> </a:t>
            </a:r>
            <a:r>
              <a:rPr lang="en-US" sz="1900">
                <a:solidFill>
                  <a:srgbClr val="000000"/>
                </a:solidFill>
                <a:latin typeface="Rockwell"/>
              </a:rPr>
              <a:t>of</a:t>
            </a:r>
            <a:r>
              <a:rPr lang="en-US" sz="1900" b="1">
                <a:solidFill>
                  <a:srgbClr val="000000"/>
                </a:solidFill>
                <a:latin typeface="Rockwell"/>
              </a:rPr>
              <a:t> </a:t>
            </a:r>
            <a:r>
              <a:rPr lang="en-US" sz="1900">
                <a:latin typeface="Rockwell"/>
              </a:rPr>
              <a:t>JMU Nursing majors indicated they are employed in Virginia post-graduation.</a:t>
            </a:r>
          </a:p>
        </p:txBody>
      </p:sp>
      <p:sp>
        <p:nvSpPr>
          <p:cNvPr id="16" name="Title 1">
            <a:extLst>
              <a:ext uri="{FF2B5EF4-FFF2-40B4-BE49-F238E27FC236}">
                <a16:creationId xmlns:a16="http://schemas.microsoft.com/office/drawing/2014/main" id="{A8A96BC8-C080-26DB-2F68-AAAD5880FFC2}"/>
              </a:ext>
            </a:extLst>
          </p:cNvPr>
          <p:cNvSpPr txBox="1">
            <a:spLocks/>
          </p:cNvSpPr>
          <p:nvPr/>
        </p:nvSpPr>
        <p:spPr>
          <a:xfrm>
            <a:off x="8724494" y="4061744"/>
            <a:ext cx="2879341" cy="2008364"/>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900" b="1">
                <a:solidFill>
                  <a:srgbClr val="FF0000"/>
                </a:solidFill>
                <a:latin typeface="Rockwell"/>
              </a:rPr>
              <a:t>150 </a:t>
            </a:r>
            <a:r>
              <a:rPr lang="en-US" sz="1900">
                <a:latin typeface="Rockwell"/>
              </a:rPr>
              <a:t>JMU Nursing majors indicated they are employed in nursing post-graduation in Virginia.</a:t>
            </a:r>
            <a:endParaRPr lang="en-US" sz="1900"/>
          </a:p>
        </p:txBody>
      </p:sp>
      <p:pic>
        <p:nvPicPr>
          <p:cNvPr id="19" name="Picture 19" descr="A picture containing clipart&#10;&#10;Description automatically generated">
            <a:extLst>
              <a:ext uri="{FF2B5EF4-FFF2-40B4-BE49-F238E27FC236}">
                <a16:creationId xmlns:a16="http://schemas.microsoft.com/office/drawing/2014/main" id="{4BA42215-3E3C-046F-827C-F915BF58A288}"/>
              </a:ext>
            </a:extLst>
          </p:cNvPr>
          <p:cNvPicPr>
            <a:picLocks noChangeAspect="1"/>
          </p:cNvPicPr>
          <p:nvPr/>
        </p:nvPicPr>
        <p:blipFill>
          <a:blip r:embed="rId6"/>
          <a:stretch>
            <a:fillRect/>
          </a:stretch>
        </p:blipFill>
        <p:spPr>
          <a:xfrm>
            <a:off x="6632007" y="2145731"/>
            <a:ext cx="1415271" cy="2063330"/>
          </a:xfrm>
          <a:prstGeom prst="rect">
            <a:avLst/>
          </a:prstGeom>
        </p:spPr>
      </p:pic>
    </p:spTree>
    <p:extLst>
      <p:ext uri="{BB962C8B-B14F-4D97-AF65-F5344CB8AC3E}">
        <p14:creationId xmlns:p14="http://schemas.microsoft.com/office/powerpoint/2010/main" val="4252457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4632-8593-F2C1-D58C-C744FC129DA5}"/>
            </a:ext>
          </a:extLst>
        </p:cNvPr>
        <p:cNvGrpSpPr/>
        <p:nvPr/>
      </p:nvGrpSpPr>
      <p:grpSpPr>
        <a:xfrm>
          <a:off x="0" y="0"/>
          <a:ext cx="0" cy="0"/>
          <a:chOff x="0" y="0"/>
          <a:chExt cx="0" cy="0"/>
        </a:xfrm>
      </p:grpSpPr>
      <p:pic>
        <p:nvPicPr>
          <p:cNvPr id="2" name="Picture 1" descr="A group of purple icons&#10;&#10;AI-generated content may be incorrect.">
            <a:extLst>
              <a:ext uri="{FF2B5EF4-FFF2-40B4-BE49-F238E27FC236}">
                <a16:creationId xmlns:a16="http://schemas.microsoft.com/office/drawing/2014/main" id="{76280203-46FA-8088-AC24-D80A03234211}"/>
              </a:ext>
            </a:extLst>
          </p:cNvPr>
          <p:cNvPicPr>
            <a:picLocks noChangeAspect="1"/>
          </p:cNvPicPr>
          <p:nvPr/>
        </p:nvPicPr>
        <p:blipFill>
          <a:blip r:embed="rId2"/>
          <a:stretch>
            <a:fillRect/>
          </a:stretch>
        </p:blipFill>
        <p:spPr>
          <a:xfrm>
            <a:off x="0" y="0"/>
            <a:ext cx="12192000" cy="6858000"/>
          </a:xfrm>
          <a:prstGeom prst="rect">
            <a:avLst/>
          </a:prstGeom>
        </p:spPr>
      </p:pic>
      <p:sp>
        <p:nvSpPr>
          <p:cNvPr id="3" name="Title 1">
            <a:extLst>
              <a:ext uri="{FF2B5EF4-FFF2-40B4-BE49-F238E27FC236}">
                <a16:creationId xmlns:a16="http://schemas.microsoft.com/office/drawing/2014/main" id="{32A21B21-6577-44BC-A091-EDE53040F317}"/>
              </a:ext>
            </a:extLst>
          </p:cNvPr>
          <p:cNvSpPr>
            <a:spLocks noGrp="1"/>
          </p:cNvSpPr>
          <p:nvPr/>
        </p:nvSpPr>
        <p:spPr>
          <a:xfrm>
            <a:off x="1142999" y="1361281"/>
            <a:ext cx="9906001"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en-US" b="1">
                <a:latin typeface="Rockwell"/>
              </a:rPr>
              <a:t>Class of 2025 </a:t>
            </a:r>
            <a:br>
              <a:rPr lang="en-US" b="1">
                <a:latin typeface="Rockwell" panose="02060603020205020403" pitchFamily="18" charset="0"/>
              </a:rPr>
            </a:br>
            <a:r>
              <a:rPr lang="en-US" b="1">
                <a:solidFill>
                  <a:srgbClr val="450084"/>
                </a:solidFill>
                <a:latin typeface="Rockwell"/>
              </a:rPr>
              <a:t>Appendix</a:t>
            </a:r>
            <a:endParaRPr lang="en-US">
              <a:solidFill>
                <a:srgbClr val="450084"/>
              </a:solidFill>
              <a:latin typeface="Rockwell"/>
            </a:endParaRPr>
          </a:p>
        </p:txBody>
      </p:sp>
      <p:sp>
        <p:nvSpPr>
          <p:cNvPr id="4" name="Subtitle 7">
            <a:extLst>
              <a:ext uri="{FF2B5EF4-FFF2-40B4-BE49-F238E27FC236}">
                <a16:creationId xmlns:a16="http://schemas.microsoft.com/office/drawing/2014/main" id="{C0EE34E0-5529-4347-8DE2-9F0EFB6F3BE4}"/>
              </a:ext>
            </a:extLst>
          </p:cNvPr>
          <p:cNvSpPr>
            <a:spLocks noGrp="1"/>
          </p:cNvSpPr>
          <p:nvPr/>
        </p:nvSpPr>
        <p:spPr>
          <a:xfrm>
            <a:off x="1142999" y="3840956"/>
            <a:ext cx="9906001"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Rockwell" panose="02060603020205020403" pitchFamily="18" charset="0"/>
              </a:rPr>
              <a:t>First Destination Career Outcomes</a:t>
            </a:r>
          </a:p>
        </p:txBody>
      </p:sp>
    </p:spTree>
    <p:extLst>
      <p:ext uri="{BB962C8B-B14F-4D97-AF65-F5344CB8AC3E}">
        <p14:creationId xmlns:p14="http://schemas.microsoft.com/office/powerpoint/2010/main" val="20198657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90004-7379-4FF5-9C38-2AC4DA47EF98}"/>
              </a:ext>
            </a:extLst>
          </p:cNvPr>
          <p:cNvSpPr>
            <a:spLocks noGrp="1"/>
          </p:cNvSpPr>
          <p:nvPr>
            <p:ph type="title"/>
          </p:nvPr>
        </p:nvSpPr>
        <p:spPr>
          <a:xfrm>
            <a:off x="430427" y="220867"/>
            <a:ext cx="11184923" cy="1112108"/>
          </a:xfrm>
        </p:spPr>
        <p:txBody>
          <a:bodyPr>
            <a:noAutofit/>
          </a:bodyPr>
          <a:lstStyle/>
          <a:p>
            <a:r>
              <a:rPr lang="en-US" sz="4000" b="1">
                <a:latin typeface="Rockwell"/>
              </a:rPr>
              <a:t>JMU Career Outcomes Data Online</a:t>
            </a:r>
          </a:p>
        </p:txBody>
      </p:sp>
      <p:sp>
        <p:nvSpPr>
          <p:cNvPr id="3" name="Content Placeholder 2">
            <a:extLst>
              <a:ext uri="{FF2B5EF4-FFF2-40B4-BE49-F238E27FC236}">
                <a16:creationId xmlns:a16="http://schemas.microsoft.com/office/drawing/2014/main" id="{53D50F93-FD62-4086-93B8-46CFB5CDDCB9}"/>
              </a:ext>
            </a:extLst>
          </p:cNvPr>
          <p:cNvSpPr>
            <a:spLocks noGrp="1"/>
          </p:cNvSpPr>
          <p:nvPr>
            <p:ph idx="1"/>
          </p:nvPr>
        </p:nvSpPr>
        <p:spPr>
          <a:xfrm>
            <a:off x="588577" y="1456776"/>
            <a:ext cx="10221642" cy="4547286"/>
          </a:xfrm>
        </p:spPr>
        <p:txBody>
          <a:bodyPr vert="horz" lIns="91440" tIns="45720" rIns="91440" bIns="45720" rtlCol="0" anchor="t">
            <a:normAutofit/>
          </a:bodyPr>
          <a:lstStyle/>
          <a:p>
            <a:pPr marL="0" indent="0">
              <a:buNone/>
            </a:pPr>
            <a:r>
              <a:rPr lang="en-US" sz="1800" b="1">
                <a:cs typeface="Calibri"/>
              </a:rPr>
              <a:t>If you would like to explore Career Outcomes data beyond what is covered in this report, we recommend using the University Career Center website.</a:t>
            </a:r>
            <a:endParaRPr lang="en-US" sz="1800" b="1"/>
          </a:p>
          <a:p>
            <a:pPr marL="0" indent="0">
              <a:buNone/>
            </a:pPr>
            <a:endParaRPr lang="en-US" sz="1800"/>
          </a:p>
          <a:p>
            <a:pPr marL="0" indent="0">
              <a:buNone/>
            </a:pPr>
            <a:r>
              <a:rPr lang="en-US" sz="1800"/>
              <a:t>Visit the</a:t>
            </a:r>
            <a:r>
              <a:rPr lang="en-US" sz="1800" b="1"/>
              <a:t> JMU</a:t>
            </a:r>
            <a:r>
              <a:rPr lang="en-US" sz="1800"/>
              <a:t> </a:t>
            </a:r>
            <a:r>
              <a:rPr lang="en-US" sz="1800" b="1"/>
              <a:t>Career Outcomes Webpage </a:t>
            </a:r>
            <a:r>
              <a:rPr lang="en-US" sz="1800"/>
              <a:t>(</a:t>
            </a:r>
            <a:r>
              <a:rPr lang="en-US" sz="1800">
                <a:hlinkClick r:id="rId3">
                  <a:extLst>
                    <a:ext uri="{A12FA001-AC4F-418D-AE19-62706E023703}">
                      <ahyp:hlinkClr xmlns:ahyp="http://schemas.microsoft.com/office/drawing/2018/hyperlinkcolor" val="tx"/>
                    </a:ext>
                  </a:extLst>
                </a:hlinkClick>
              </a:rPr>
              <a:t>www.jmu.edu/career/careeroutcomes</a:t>
            </a:r>
            <a:r>
              <a:rPr lang="en-US" sz="1800"/>
              <a:t>) to:</a:t>
            </a:r>
            <a:endParaRPr lang="en-US" sz="1800">
              <a:cs typeface="Calibri"/>
            </a:endParaRPr>
          </a:p>
          <a:p>
            <a:pPr marL="285750" indent="-285750"/>
            <a:r>
              <a:rPr lang="en-US" sz="1800">
                <a:ea typeface="+mn-lt"/>
                <a:cs typeface="+mn-lt"/>
              </a:rPr>
              <a:t>search career outcomes data by major or graduate program</a:t>
            </a:r>
          </a:p>
          <a:p>
            <a:pPr marL="285750" indent="-285750"/>
            <a:r>
              <a:rPr lang="en-US" sz="1800">
                <a:ea typeface="+mn-lt"/>
                <a:cs typeface="+mn-lt"/>
              </a:rPr>
              <a:t>review past Career Outcomes Reports</a:t>
            </a:r>
            <a:endParaRPr lang="en-US"/>
          </a:p>
          <a:p>
            <a:pPr marL="285750" indent="-285750"/>
            <a:r>
              <a:rPr lang="en-US" sz="1800">
                <a:cs typeface="Calibri"/>
              </a:rPr>
              <a:t>view longitudinal data on career pursuits</a:t>
            </a:r>
            <a:endParaRPr lang="en-US" sz="1800"/>
          </a:p>
          <a:p>
            <a:pPr marL="0" indent="0">
              <a:buNone/>
            </a:pPr>
            <a:endParaRPr lang="en-US" sz="1800">
              <a:cs typeface="Calibri" panose="020F0502020204030204"/>
            </a:endParaRPr>
          </a:p>
          <a:p>
            <a:pPr marL="0" indent="0">
              <a:buNone/>
            </a:pPr>
            <a:r>
              <a:rPr lang="en-US" sz="1800">
                <a:cs typeface="Calibri" panose="020F0502020204030204"/>
              </a:rPr>
              <a:t>Visit the </a:t>
            </a:r>
            <a:r>
              <a:rPr lang="en-US" sz="1800" b="1">
                <a:cs typeface="Calibri" panose="020F0502020204030204"/>
              </a:rPr>
              <a:t>Career Guide to JMU Majors website</a:t>
            </a:r>
            <a:r>
              <a:rPr lang="en-US" sz="1800">
                <a:cs typeface="Calibri" panose="020F0502020204030204"/>
              </a:rPr>
              <a:t> (</a:t>
            </a:r>
            <a:r>
              <a:rPr lang="en-US" sz="1800">
                <a:ea typeface="+mn-lt"/>
                <a:cs typeface="+mn-lt"/>
                <a:hlinkClick r:id="rId4">
                  <a:extLst>
                    <a:ext uri="{A12FA001-AC4F-418D-AE19-62706E023703}">
                      <ahyp:hlinkClr xmlns:ahyp="http://schemas.microsoft.com/office/drawing/2018/hyperlinkcolor" val="tx"/>
                    </a:ext>
                  </a:extLst>
                </a:hlinkClick>
              </a:rPr>
              <a:t>https://www.jmu.edu/career/tools/career-guide</a:t>
            </a:r>
            <a:r>
              <a:rPr lang="en-US" sz="1800">
                <a:ea typeface="+mn-lt"/>
                <a:cs typeface="+mn-lt"/>
              </a:rPr>
              <a:t>) to: </a:t>
            </a:r>
            <a:endParaRPr lang="en-US" sz="1800">
              <a:cs typeface="Calibri" panose="020F0502020204030204"/>
            </a:endParaRPr>
          </a:p>
          <a:p>
            <a:r>
              <a:rPr lang="en-US" sz="1800">
                <a:cs typeface="Calibri" panose="020F0502020204030204"/>
              </a:rPr>
              <a:t>see patterns of career outcomes for every major</a:t>
            </a:r>
            <a:endParaRPr lang="en-US" sz="1800"/>
          </a:p>
          <a:p>
            <a:r>
              <a:rPr lang="en-US" sz="1800">
                <a:cs typeface="Calibri"/>
              </a:rPr>
              <a:t>explore possible industries for employment based on major</a:t>
            </a:r>
            <a:endParaRPr lang="en-US" sz="1800"/>
          </a:p>
          <a:p>
            <a:pPr marL="0" indent="0">
              <a:buNone/>
            </a:pPr>
            <a:endParaRPr lang="en-US" sz="1800">
              <a:cs typeface="Calibri"/>
            </a:endParaRPr>
          </a:p>
        </p:txBody>
      </p:sp>
      <p:sp>
        <p:nvSpPr>
          <p:cNvPr id="7" name="Flowchart: Connector 6">
            <a:extLst>
              <a:ext uri="{FF2B5EF4-FFF2-40B4-BE49-F238E27FC236}">
                <a16:creationId xmlns:a16="http://schemas.microsoft.com/office/drawing/2014/main" id="{5003FB2D-4958-4C6F-9D93-E60823D04A08}"/>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33</a:t>
            </a:r>
          </a:p>
        </p:txBody>
      </p:sp>
      <p:sp>
        <p:nvSpPr>
          <p:cNvPr id="5" name="Rectangle 4">
            <a:extLst>
              <a:ext uri="{FF2B5EF4-FFF2-40B4-BE49-F238E27FC236}">
                <a16:creationId xmlns:a16="http://schemas.microsoft.com/office/drawing/2014/main" id="{05FEB99A-FE8C-4188-8C30-96EEA1CE9EDF}"/>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87DA786-BE34-FDFA-44D5-334D1F11F183}"/>
              </a:ext>
            </a:extLst>
          </p:cNvPr>
          <p:cNvCxnSpPr/>
          <p:nvPr/>
        </p:nvCxnSpPr>
        <p:spPr>
          <a:xfrm flipH="1">
            <a:off x="595527" y="1144278"/>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4522490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1F280B7-CF02-858E-450D-293F74110FEE}"/>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DF00509-C248-4B17-B5F3-29D05C2BD45C}"/>
              </a:ext>
            </a:extLst>
          </p:cNvPr>
          <p:cNvSpPr/>
          <p:nvPr/>
        </p:nvSpPr>
        <p:spPr>
          <a:xfrm>
            <a:off x="390932" y="1573089"/>
            <a:ext cx="10544856" cy="4347344"/>
          </a:xfrm>
          <a:prstGeom prst="rect">
            <a:avLst/>
          </a:prstGeom>
        </p:spPr>
        <p:txBody>
          <a:bodyPr wrap="square" lIns="91440" tIns="45720" rIns="91440" bIns="45720" anchor="t">
            <a:spAutoFit/>
          </a:bodyPr>
          <a:lstStyle/>
          <a:p>
            <a:r>
              <a:rPr lang="en-US" sz="1500" b="1">
                <a:latin typeface="Calibri"/>
                <a:cs typeface="Calibri"/>
              </a:rPr>
              <a:t>Methodology</a:t>
            </a:r>
            <a:endParaRPr lang="en-US" sz="1500">
              <a:latin typeface="Calibri"/>
              <a:ea typeface="Roboto"/>
              <a:cs typeface="Calibri"/>
            </a:endParaRPr>
          </a:p>
          <a:p>
            <a:r>
              <a:rPr lang="en-US" sz="1500">
                <a:latin typeface="Calibri"/>
                <a:cs typeface="Calibri"/>
              </a:rPr>
              <a:t>The University Career Center annually surveys each graduating class regarding their post-graduation destination. Data collection begins the semester before each class graduates. Additional follow-up is conducted for six months after graduation, for students who did not respond to the survey, reported they were still "seeking employment," or reported still "seeking admission to graduate school." The UCC uses a variety of data collection methods: direct survey responses from students (30.6%); phone calls made to students (21.7%)</a:t>
            </a:r>
            <a:r>
              <a:rPr lang="en-US" sz="1500">
                <a:latin typeface="Calibri"/>
                <a:ea typeface="Roboto"/>
                <a:cs typeface="Calibri"/>
              </a:rPr>
              <a:t>; LinkedIn or other online searches (34.2%); National </a:t>
            </a:r>
            <a:r>
              <a:rPr lang="en-US" sz="1500" err="1">
                <a:latin typeface="Calibri"/>
                <a:ea typeface="Roboto"/>
                <a:cs typeface="Calibri"/>
              </a:rPr>
              <a:t>ClearingHouse</a:t>
            </a:r>
            <a:r>
              <a:rPr lang="en-US" sz="1500">
                <a:latin typeface="Calibri"/>
                <a:ea typeface="Roboto"/>
                <a:cs typeface="Calibri"/>
              </a:rPr>
              <a:t> Data (8.0%); and data retrieved from JMU faculty or staff (5.5%). </a:t>
            </a:r>
            <a:endParaRPr lang="en-US">
              <a:cs typeface="Calibri" panose="020F0502020204030204"/>
            </a:endParaRPr>
          </a:p>
          <a:p>
            <a:pPr>
              <a:lnSpc>
                <a:spcPct val="90000"/>
              </a:lnSpc>
              <a:spcBef>
                <a:spcPts val="1000"/>
              </a:spcBef>
            </a:pPr>
            <a:r>
              <a:rPr lang="en-US" sz="1500" b="1">
                <a:latin typeface="Calibri"/>
                <a:ea typeface="Roboto"/>
                <a:cs typeface="Calibri"/>
              </a:rPr>
              <a:t>Class of 2025 Graduate Quick Facts</a:t>
            </a:r>
            <a:endParaRPr lang="en-US" sz="1500">
              <a:ea typeface="+mn-lt"/>
              <a:cs typeface="+mn-lt"/>
            </a:endParaRPr>
          </a:p>
          <a:p>
            <a:pPr marL="285750" indent="-285750">
              <a:lnSpc>
                <a:spcPct val="90000"/>
              </a:lnSpc>
              <a:spcBef>
                <a:spcPts val="1000"/>
              </a:spcBef>
              <a:buFont typeface="Arial" panose="020B0604020202020204" pitchFamily="34" charset="0"/>
              <a:buChar char="•"/>
            </a:pPr>
            <a:r>
              <a:rPr lang="en-US" sz="1500">
                <a:latin typeface="Calibri"/>
                <a:ea typeface="Roboto"/>
                <a:cs typeface="Calibri"/>
              </a:rPr>
              <a:t>The Class of 2025 includes those who graduated in August 2024, December 2024 and May 2025.</a:t>
            </a:r>
          </a:p>
          <a:p>
            <a:pPr marL="285750" indent="-285750">
              <a:lnSpc>
                <a:spcPct val="90000"/>
              </a:lnSpc>
              <a:spcBef>
                <a:spcPts val="1000"/>
              </a:spcBef>
              <a:buFont typeface="Arial" panose="020B0604020202020204" pitchFamily="34" charset="0"/>
              <a:buChar char="•"/>
            </a:pPr>
            <a:r>
              <a:rPr lang="en-US" sz="1500">
                <a:latin typeface="Calibri"/>
                <a:ea typeface="Roboto"/>
                <a:cs typeface="Calibri"/>
              </a:rPr>
              <a:t>There were 5,539 degree recipients for the Class of 2025:</a:t>
            </a:r>
            <a:endParaRPr lang="en-US" sz="1500">
              <a:ea typeface="+mn-lt"/>
              <a:cs typeface="+mn-lt"/>
            </a:endParaRPr>
          </a:p>
          <a:p>
            <a:pPr marL="742950" lvl="1" indent="-285750">
              <a:lnSpc>
                <a:spcPct val="90000"/>
              </a:lnSpc>
              <a:spcBef>
                <a:spcPts val="500"/>
              </a:spcBef>
              <a:buFont typeface="Arial" panose="020B0604020202020204" pitchFamily="34" charset="0"/>
              <a:buChar char="•"/>
            </a:pPr>
            <a:r>
              <a:rPr lang="en-US" sz="1500">
                <a:latin typeface="Calibri"/>
                <a:ea typeface="Roboto"/>
                <a:cs typeface="Calibri"/>
              </a:rPr>
              <a:t>4,884 earning a Bachelor's degree</a:t>
            </a:r>
            <a:endParaRPr lang="en-US" sz="1500">
              <a:ea typeface="+mn-lt"/>
              <a:cs typeface="+mn-lt"/>
            </a:endParaRPr>
          </a:p>
          <a:p>
            <a:pPr marL="742950" lvl="1" indent="-285750">
              <a:lnSpc>
                <a:spcPct val="90000"/>
              </a:lnSpc>
              <a:spcBef>
                <a:spcPts val="500"/>
              </a:spcBef>
              <a:buFont typeface="Arial" panose="020B0604020202020204" pitchFamily="34" charset="0"/>
              <a:buChar char="•"/>
            </a:pPr>
            <a:r>
              <a:rPr lang="en-US" sz="1500">
                <a:latin typeface="Calibri"/>
                <a:ea typeface="Roboto"/>
                <a:cs typeface="Calibri"/>
              </a:rPr>
              <a:t>655 earning an Advanced degree (Master's, PhD etc.)</a:t>
            </a:r>
            <a:endParaRPr lang="en-US" sz="1500">
              <a:ea typeface="+mn-lt"/>
              <a:cs typeface="+mn-lt"/>
            </a:endParaRPr>
          </a:p>
          <a:p>
            <a:pPr marL="285750" indent="-285750">
              <a:lnSpc>
                <a:spcPct val="90000"/>
              </a:lnSpc>
              <a:spcBef>
                <a:spcPts val="1000"/>
              </a:spcBef>
              <a:buFont typeface="Arial" panose="020B0604020202020204" pitchFamily="34" charset="0"/>
              <a:buChar char="•"/>
            </a:pPr>
            <a:r>
              <a:rPr lang="en-US" sz="1500">
                <a:latin typeface="Calibri"/>
                <a:ea typeface="Roboto"/>
                <a:cs typeface="Calibri"/>
              </a:rPr>
              <a:t>The total count of students per academic program may vary slightly, because some students held double majors. Any graduate with two majors will be counted just once, included in these statistics by their primary major.</a:t>
            </a:r>
            <a:endParaRPr lang="en-US" sz="1500">
              <a:ea typeface="+mn-lt"/>
              <a:cs typeface="+mn-lt"/>
            </a:endParaRPr>
          </a:p>
          <a:p>
            <a:pPr marL="285750" indent="-285750">
              <a:lnSpc>
                <a:spcPct val="90000"/>
              </a:lnSpc>
              <a:spcBef>
                <a:spcPts val="1000"/>
              </a:spcBef>
              <a:buFont typeface="Arial" panose="020B0604020202020204" pitchFamily="34" charset="0"/>
              <a:buChar char="•"/>
            </a:pPr>
            <a:r>
              <a:rPr lang="en-US" sz="1500">
                <a:latin typeface="Calibri"/>
                <a:ea typeface="Roboto"/>
                <a:cs typeface="Calibri"/>
              </a:rPr>
              <a:t>This report highlights the post-graduation pursuits of 4,218 degree recipients (76.2% of the total 5,539) for the Class of 2025. Thus, our “knowledge rate” of the First Destination Outcomes for the Class of 2025 cohort is 76.2%.</a:t>
            </a:r>
            <a:endParaRPr lang="en-US" sz="1500">
              <a:highlight>
                <a:srgbClr val="FFFF00"/>
              </a:highlight>
              <a:latin typeface="Calibri"/>
              <a:ea typeface="Roboto"/>
              <a:cs typeface="Calibri"/>
            </a:endParaRPr>
          </a:p>
        </p:txBody>
      </p:sp>
      <p:sp>
        <p:nvSpPr>
          <p:cNvPr id="9" name="Title 1">
            <a:extLst>
              <a:ext uri="{FF2B5EF4-FFF2-40B4-BE49-F238E27FC236}">
                <a16:creationId xmlns:a16="http://schemas.microsoft.com/office/drawing/2014/main" id="{5C906D3C-DE75-4F2C-912B-3EAE0F3196BF}"/>
              </a:ext>
            </a:extLst>
          </p:cNvPr>
          <p:cNvSpPr>
            <a:spLocks noGrp="1"/>
          </p:cNvSpPr>
          <p:nvPr>
            <p:ph type="title"/>
          </p:nvPr>
        </p:nvSpPr>
        <p:spPr>
          <a:xfrm>
            <a:off x="430427" y="220867"/>
            <a:ext cx="11184923" cy="1112108"/>
          </a:xfrm>
        </p:spPr>
        <p:txBody>
          <a:bodyPr>
            <a:normAutofit/>
          </a:bodyPr>
          <a:lstStyle/>
          <a:p>
            <a:r>
              <a:rPr lang="en-US" sz="4000" b="1">
                <a:latin typeface="Rockwell"/>
              </a:rPr>
              <a:t>Methodology and Quick Facts</a:t>
            </a:r>
            <a:endParaRPr lang="en-US" sz="4000" b="1">
              <a:latin typeface="Rockwell" panose="02060603020205020403" pitchFamily="18" charset="0"/>
            </a:endParaRPr>
          </a:p>
        </p:txBody>
      </p:sp>
      <p:sp>
        <p:nvSpPr>
          <p:cNvPr id="5" name="Rectangle 4">
            <a:extLst>
              <a:ext uri="{FF2B5EF4-FFF2-40B4-BE49-F238E27FC236}">
                <a16:creationId xmlns:a16="http://schemas.microsoft.com/office/drawing/2014/main" id="{BDADC6CB-7117-434B-ABBE-F2ADE62ED9D2}"/>
              </a:ext>
            </a:extLst>
          </p:cNvPr>
          <p:cNvSpPr/>
          <p:nvPr/>
        </p:nvSpPr>
        <p:spPr>
          <a:xfrm>
            <a:off x="516440" y="6161564"/>
            <a:ext cx="10419348" cy="338554"/>
          </a:xfrm>
          <a:prstGeom prst="rect">
            <a:avLst/>
          </a:prstGeom>
        </p:spPr>
        <p:txBody>
          <a:bodyPr wrap="square" lIns="91440" tIns="45720" rIns="91440" bIns="45720" anchor="t">
            <a:spAutoFit/>
          </a:bodyPr>
          <a:lstStyle/>
          <a:p>
            <a:r>
              <a:rPr lang="en-US" sz="1600">
                <a:latin typeface="Calibri"/>
                <a:ea typeface="Calibri" panose="020F0502020204030204" pitchFamily="34" charset="0"/>
                <a:cs typeface="Calibri"/>
              </a:rPr>
              <a:t>Reference: </a:t>
            </a:r>
            <a:r>
              <a:rPr lang="en-US" sz="1600" u="sng">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www.naceweb.org/job-market/graduate-outcomes/first-destination/standards-and-protocols</a:t>
            </a:r>
            <a:endParaRPr lang="en-US" sz="1600">
              <a:latin typeface="Calibri"/>
              <a:cs typeface="Calibri"/>
            </a:endParaRPr>
          </a:p>
        </p:txBody>
      </p:sp>
      <p:sp>
        <p:nvSpPr>
          <p:cNvPr id="8" name="Flowchart: Connector 7">
            <a:extLst>
              <a:ext uri="{FF2B5EF4-FFF2-40B4-BE49-F238E27FC236}">
                <a16:creationId xmlns:a16="http://schemas.microsoft.com/office/drawing/2014/main" id="{BE5015B6-09AF-48E2-8BD2-69AE41D80C19}"/>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34</a:t>
            </a:r>
          </a:p>
        </p:txBody>
      </p:sp>
      <p:cxnSp>
        <p:nvCxnSpPr>
          <p:cNvPr id="10" name="Straight Connector 9">
            <a:extLst>
              <a:ext uri="{FF2B5EF4-FFF2-40B4-BE49-F238E27FC236}">
                <a16:creationId xmlns:a16="http://schemas.microsoft.com/office/drawing/2014/main" id="{193643DA-5DBB-5F75-ACF9-12C21CB6FF90}"/>
              </a:ext>
            </a:extLst>
          </p:cNvPr>
          <p:cNvCxnSpPr/>
          <p:nvPr/>
        </p:nvCxnSpPr>
        <p:spPr>
          <a:xfrm flipH="1">
            <a:off x="595527" y="1144278"/>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519620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9736A49-0F1A-6D25-501A-A385FB41F3AA}"/>
              </a:ext>
            </a:extLst>
          </p:cNvPr>
          <p:cNvSpPr/>
          <p:nvPr/>
        </p:nvSpPr>
        <p:spPr>
          <a:xfrm>
            <a:off x="175086" y="5789398"/>
            <a:ext cx="3241214" cy="864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2E5D7-487D-4E88-A063-C5ECDAF6191D}"/>
              </a:ext>
            </a:extLst>
          </p:cNvPr>
          <p:cNvSpPr>
            <a:spLocks noGrp="1"/>
          </p:cNvSpPr>
          <p:nvPr>
            <p:ph type="title"/>
          </p:nvPr>
        </p:nvSpPr>
        <p:spPr>
          <a:xfrm>
            <a:off x="430427" y="218666"/>
            <a:ext cx="11184923" cy="1112108"/>
          </a:xfrm>
        </p:spPr>
        <p:txBody>
          <a:bodyPr>
            <a:normAutofit/>
          </a:bodyPr>
          <a:lstStyle/>
          <a:p>
            <a:r>
              <a:rPr lang="en-US" sz="4000" b="1">
                <a:latin typeface="Rockwell"/>
              </a:rPr>
              <a:t>Definitions</a:t>
            </a:r>
            <a:endParaRPr lang="en-US" sz="4000" b="1">
              <a:latin typeface="Rockwell" panose="02060603020205020403" pitchFamily="18" charset="0"/>
            </a:endParaRPr>
          </a:p>
        </p:txBody>
      </p:sp>
      <p:sp>
        <p:nvSpPr>
          <p:cNvPr id="3" name="Content Placeholder 2">
            <a:extLst>
              <a:ext uri="{FF2B5EF4-FFF2-40B4-BE49-F238E27FC236}">
                <a16:creationId xmlns:a16="http://schemas.microsoft.com/office/drawing/2014/main" id="{284E9F8D-D6D5-40BD-8278-EE51E9A4DD3F}"/>
              </a:ext>
            </a:extLst>
          </p:cNvPr>
          <p:cNvSpPr>
            <a:spLocks noGrp="1"/>
          </p:cNvSpPr>
          <p:nvPr>
            <p:ph idx="1"/>
          </p:nvPr>
        </p:nvSpPr>
        <p:spPr>
          <a:xfrm>
            <a:off x="576650" y="1275098"/>
            <a:ext cx="10825491" cy="4547286"/>
          </a:xfrm>
        </p:spPr>
        <p:txBody>
          <a:bodyPr vert="horz" lIns="91440" tIns="45720" rIns="91440" bIns="45720" rtlCol="0" anchor="t">
            <a:noAutofit/>
          </a:bodyPr>
          <a:lstStyle/>
          <a:p>
            <a:pPr>
              <a:lnSpc>
                <a:spcPct val="100000"/>
              </a:lnSpc>
              <a:spcBef>
                <a:spcPts val="0"/>
              </a:spcBef>
            </a:pPr>
            <a:r>
              <a:rPr lang="en-US" sz="1800" b="1">
                <a:latin typeface="Calibri"/>
                <a:cs typeface="Calibri"/>
              </a:rPr>
              <a:t>Career Outcome: </a:t>
            </a:r>
            <a:r>
              <a:rPr lang="en-US" sz="1800">
                <a:latin typeface="Calibri"/>
                <a:cs typeface="Calibri"/>
              </a:rPr>
              <a:t>Graduates are considered to have a career outcome if their primary activity is one of the following:  employment (full or part-time), military, continuing education, or full-time service/volunteering.</a:t>
            </a:r>
          </a:p>
          <a:p>
            <a:pPr>
              <a:lnSpc>
                <a:spcPct val="100000"/>
              </a:lnSpc>
              <a:spcBef>
                <a:spcPts val="0"/>
              </a:spcBef>
            </a:pPr>
            <a:r>
              <a:rPr lang="en-US" sz="1800" b="1">
                <a:cs typeface="Calibri"/>
              </a:rPr>
              <a:t>Continuing Education:</a:t>
            </a:r>
            <a:r>
              <a:rPr lang="en-US" sz="1800">
                <a:cs typeface="Calibri"/>
              </a:rPr>
              <a:t> Pursuing additional education with an institution of higher education</a:t>
            </a:r>
          </a:p>
          <a:p>
            <a:pPr>
              <a:lnSpc>
                <a:spcPct val="100000"/>
              </a:lnSpc>
              <a:spcBef>
                <a:spcPts val="0"/>
              </a:spcBef>
            </a:pPr>
            <a:r>
              <a:rPr lang="en-US" sz="1800" b="1">
                <a:cs typeface="Calibri"/>
              </a:rPr>
              <a:t>Employment:</a:t>
            </a:r>
            <a:r>
              <a:rPr lang="en-US" sz="1800">
                <a:cs typeface="Calibri"/>
              </a:rPr>
              <a:t> Includes working full-time or part-time in an organization, fellowship, internship, volunteering, self-employed or freelance</a:t>
            </a:r>
          </a:p>
          <a:p>
            <a:pPr>
              <a:lnSpc>
                <a:spcPct val="100000"/>
              </a:lnSpc>
              <a:spcBef>
                <a:spcPts val="0"/>
              </a:spcBef>
            </a:pPr>
            <a:r>
              <a:rPr lang="en-US" sz="1800" b="1">
                <a:latin typeface="Calibri"/>
                <a:cs typeface="Calibri"/>
              </a:rPr>
              <a:t>First Destination Outcomes</a:t>
            </a:r>
            <a:r>
              <a:rPr lang="en-US" sz="1800">
                <a:latin typeface="Calibri"/>
                <a:cs typeface="Calibri"/>
              </a:rPr>
              <a:t>: Activities of graduates occurring within 6 months of graduation</a:t>
            </a:r>
          </a:p>
          <a:p>
            <a:pPr>
              <a:lnSpc>
                <a:spcPct val="100000"/>
              </a:lnSpc>
              <a:spcBef>
                <a:spcPts val="0"/>
              </a:spcBef>
            </a:pPr>
            <a:r>
              <a:rPr lang="en-US" sz="1800" b="1">
                <a:latin typeface="Calibri"/>
                <a:cs typeface="Calibri"/>
              </a:rPr>
              <a:t>Knowledge Rate</a:t>
            </a:r>
            <a:r>
              <a:rPr lang="en-US" sz="1800">
                <a:latin typeface="Calibri"/>
                <a:cs typeface="Calibri"/>
              </a:rPr>
              <a:t>: A term used to describe the percentage of graduates for which the University has reasonable and verifiable information--this includes graduates who responded to a UCC survey and those who the UCC was able to find using reputable sources. Sources include JMU faculty and graduate program representatives, employers, the National Clearinghouse dataset of continuing education, LinkedIn, etc.</a:t>
            </a:r>
            <a:endParaRPr lang="en-US" sz="1800">
              <a:latin typeface="Calibri"/>
              <a:ea typeface="Calibri"/>
              <a:cs typeface="Calibri"/>
            </a:endParaRPr>
          </a:p>
          <a:p>
            <a:pPr>
              <a:lnSpc>
                <a:spcPct val="100000"/>
              </a:lnSpc>
              <a:spcBef>
                <a:spcPts val="0"/>
              </a:spcBef>
              <a:buFont typeface="Arial,Sans-Serif" panose="020B0604020202020204" pitchFamily="34" charset="0"/>
            </a:pPr>
            <a:r>
              <a:rPr lang="en-US" sz="1800" b="1">
                <a:cs typeface="Calibri"/>
              </a:rPr>
              <a:t>Military: </a:t>
            </a:r>
            <a:r>
              <a:rPr lang="en-US" sz="1800">
                <a:cs typeface="Calibri"/>
              </a:rPr>
              <a:t>Actively serving within a branch of the U.S. Military</a:t>
            </a:r>
          </a:p>
          <a:p>
            <a:pPr>
              <a:lnSpc>
                <a:spcPct val="100000"/>
              </a:lnSpc>
              <a:spcBef>
                <a:spcPts val="0"/>
              </a:spcBef>
              <a:buFont typeface="Arial,Sans-Serif" panose="020B0604020202020204" pitchFamily="34" charset="0"/>
              <a:buChar char="•"/>
            </a:pPr>
            <a:r>
              <a:rPr lang="en-US" sz="1800" b="1">
                <a:cs typeface="Calibri"/>
              </a:rPr>
              <a:t>Not Seeking: </a:t>
            </a:r>
            <a:r>
              <a:rPr lang="en-US" sz="1800">
                <a:cs typeface="Calibri"/>
              </a:rPr>
              <a:t>Students who indicated they were not interested in seeking employment or education, because they were taking a gap year, traveling, etc.</a:t>
            </a:r>
          </a:p>
          <a:p>
            <a:pPr>
              <a:lnSpc>
                <a:spcPct val="100000"/>
              </a:lnSpc>
              <a:spcBef>
                <a:spcPts val="0"/>
              </a:spcBef>
              <a:buFont typeface="Arial,Sans-Serif" panose="020B0604020202020204" pitchFamily="34" charset="0"/>
            </a:pPr>
            <a:r>
              <a:rPr lang="en-US" sz="1800" b="1">
                <a:cs typeface="Calibri"/>
              </a:rPr>
              <a:t>Still Seeking:</a:t>
            </a:r>
            <a:r>
              <a:rPr lang="en-US" sz="1800">
                <a:cs typeface="Calibri"/>
              </a:rPr>
              <a:t> Students who indicated they are actively searching for employment or a graduate school program</a:t>
            </a:r>
            <a:endParaRPr lang="en-US" sz="1800">
              <a:ea typeface="+mn-lt"/>
              <a:cs typeface="+mn-lt"/>
            </a:endParaRPr>
          </a:p>
          <a:p>
            <a:pPr>
              <a:lnSpc>
                <a:spcPct val="100000"/>
              </a:lnSpc>
              <a:spcBef>
                <a:spcPts val="0"/>
              </a:spcBef>
              <a:buFont typeface="Arial,Sans-Serif" panose="020B0604020202020204" pitchFamily="34" charset="0"/>
            </a:pPr>
            <a:r>
              <a:rPr lang="en-US" sz="1800" b="1">
                <a:ea typeface="Calibri"/>
                <a:cs typeface="Calibri"/>
              </a:rPr>
              <a:t>Working:</a:t>
            </a:r>
            <a:r>
              <a:rPr lang="en-US" sz="1800">
                <a:ea typeface="Calibri"/>
                <a:cs typeface="Calibri"/>
              </a:rPr>
              <a:t> Graduates who are employed full-time, part-time, volunteering or active military</a:t>
            </a:r>
          </a:p>
        </p:txBody>
      </p:sp>
      <p:sp>
        <p:nvSpPr>
          <p:cNvPr id="4" name="Rectangle 3">
            <a:extLst>
              <a:ext uri="{FF2B5EF4-FFF2-40B4-BE49-F238E27FC236}">
                <a16:creationId xmlns:a16="http://schemas.microsoft.com/office/drawing/2014/main" id="{13A5DA9F-CCA1-47F5-9E5C-54EA9C864765}"/>
              </a:ext>
            </a:extLst>
          </p:cNvPr>
          <p:cNvSpPr/>
          <p:nvPr/>
        </p:nvSpPr>
        <p:spPr>
          <a:xfrm>
            <a:off x="715032" y="5855369"/>
            <a:ext cx="10452321" cy="338554"/>
          </a:xfrm>
          <a:prstGeom prst="rect">
            <a:avLst/>
          </a:prstGeom>
        </p:spPr>
        <p:txBody>
          <a:bodyPr wrap="square" lIns="91440" tIns="45720" rIns="91440" bIns="45720" anchor="t">
            <a:spAutoFit/>
          </a:bodyPr>
          <a:lstStyle/>
          <a:p>
            <a:r>
              <a:rPr lang="en-US" sz="1600">
                <a:latin typeface="Calibri"/>
                <a:ea typeface="Calibri" panose="020F0502020204030204" pitchFamily="34" charset="0"/>
                <a:cs typeface="Calibri"/>
              </a:rPr>
              <a:t>Source: </a:t>
            </a:r>
            <a:r>
              <a:rPr lang="en-US" sz="1600" u="sng">
                <a:latin typeface="Calibri"/>
                <a:ea typeface="Calibri" panose="020F0502020204030204" pitchFamily="34" charset="0"/>
                <a:cs typeface="Calibri"/>
                <a:hlinkClick r:id="rId3">
                  <a:extLst>
                    <a:ext uri="{A12FA001-AC4F-418D-AE19-62706E023703}">
                      <ahyp:hlinkClr xmlns:ahyp="http://schemas.microsoft.com/office/drawing/2018/hyperlinkcolor" val="tx"/>
                    </a:ext>
                  </a:extLst>
                </a:hlinkClick>
              </a:rPr>
              <a:t>www.naceweb.org/job-market/graduate-outcomes/first-destination/standards-and-protocols</a:t>
            </a:r>
            <a:endParaRPr lang="en-US" sz="1600">
              <a:latin typeface="Calibri"/>
              <a:cs typeface="Calibri"/>
            </a:endParaRPr>
          </a:p>
        </p:txBody>
      </p:sp>
      <p:cxnSp>
        <p:nvCxnSpPr>
          <p:cNvPr id="6" name="Straight Connector 5">
            <a:extLst>
              <a:ext uri="{FF2B5EF4-FFF2-40B4-BE49-F238E27FC236}">
                <a16:creationId xmlns:a16="http://schemas.microsoft.com/office/drawing/2014/main" id="{19FE2EF7-2C6C-400E-8DA8-F0CDE4969AE6}"/>
              </a:ext>
            </a:extLst>
          </p:cNvPr>
          <p:cNvCxnSpPr/>
          <p:nvPr/>
        </p:nvCxnSpPr>
        <p:spPr>
          <a:xfrm flipH="1">
            <a:off x="595527" y="1144278"/>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7" name="Flowchart: Connector 6">
            <a:extLst>
              <a:ext uri="{FF2B5EF4-FFF2-40B4-BE49-F238E27FC236}">
                <a16:creationId xmlns:a16="http://schemas.microsoft.com/office/drawing/2014/main" id="{1031B017-88BC-4E30-B7D9-709124A0F080}"/>
              </a:ext>
            </a:extLst>
          </p:cNvPr>
          <p:cNvSpPr/>
          <p:nvPr/>
        </p:nvSpPr>
        <p:spPr>
          <a:xfrm>
            <a:off x="11445814" y="614775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dirty="0">
                <a:solidFill>
                  <a:schemeClr val="tx1"/>
                </a:solidFill>
                <a:cs typeface="Calibri"/>
              </a:rPr>
              <a:t>35</a:t>
            </a:r>
          </a:p>
        </p:txBody>
      </p:sp>
    </p:spTree>
    <p:extLst>
      <p:ext uri="{BB962C8B-B14F-4D97-AF65-F5344CB8AC3E}">
        <p14:creationId xmlns:p14="http://schemas.microsoft.com/office/powerpoint/2010/main" val="6040446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A36B7-3EB3-7DB2-65D1-FD6D2431F4C3}"/>
            </a:ext>
          </a:extLst>
        </p:cNvPr>
        <p:cNvGrpSpPr/>
        <p:nvPr/>
      </p:nvGrpSpPr>
      <p:grpSpPr>
        <a:xfrm>
          <a:off x="0" y="0"/>
          <a:ext cx="0" cy="0"/>
          <a:chOff x="0" y="0"/>
          <a:chExt cx="0" cy="0"/>
        </a:xfrm>
      </p:grpSpPr>
      <p:pic>
        <p:nvPicPr>
          <p:cNvPr id="2" name="Picture 1" descr="A screenshot of a building&#10;&#10;AI-generated content may be incorrect.">
            <a:extLst>
              <a:ext uri="{FF2B5EF4-FFF2-40B4-BE49-F238E27FC236}">
                <a16:creationId xmlns:a16="http://schemas.microsoft.com/office/drawing/2014/main" id="{C2F77336-8591-42E2-CE12-1A76D0238127}"/>
              </a:ext>
            </a:extLst>
          </p:cNvPr>
          <p:cNvPicPr>
            <a:picLocks noChangeAspect="1"/>
          </p:cNvPicPr>
          <p:nvPr/>
        </p:nvPicPr>
        <p:blipFill>
          <a:blip r:embed="rId2"/>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2A6D5A4C-1894-475E-8B9F-B55C4A025970}"/>
              </a:ext>
            </a:extLst>
          </p:cNvPr>
          <p:cNvSpPr/>
          <p:nvPr/>
        </p:nvSpPr>
        <p:spPr>
          <a:xfrm>
            <a:off x="848079" y="1119770"/>
            <a:ext cx="2817257" cy="3093154"/>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500" dirty="0"/>
              <a:t>Any questions or requests for additional information from the First Destination report can be directed to:</a:t>
            </a:r>
            <a:endParaRPr lang="en-US" sz="1500" dirty="0">
              <a:cs typeface="Calibri"/>
            </a:endParaRPr>
          </a:p>
          <a:p>
            <a:endParaRPr lang="en-US" sz="1500" b="1" dirty="0"/>
          </a:p>
          <a:p>
            <a:r>
              <a:rPr lang="en-US" sz="1500" b="1" dirty="0"/>
              <a:t>Michael Dondzila</a:t>
            </a:r>
            <a:br>
              <a:rPr lang="en-US" sz="1500" dirty="0"/>
            </a:br>
            <a:r>
              <a:rPr lang="en-US" sz="1500" dirty="0">
                <a:cs typeface="Calibri"/>
              </a:rPr>
              <a:t>Assistant Director, Analytics and Assessment</a:t>
            </a:r>
            <a:br>
              <a:rPr lang="en-US" sz="1500" dirty="0">
                <a:cs typeface="Calibri"/>
              </a:rPr>
            </a:br>
            <a:r>
              <a:rPr lang="en-US" sz="1500" dirty="0">
                <a:cs typeface="Calibri"/>
                <a:hlinkClick r:id="rId3"/>
              </a:rPr>
              <a:t>dondzimr@jmu.edu</a:t>
            </a:r>
            <a:r>
              <a:rPr lang="en-US" sz="1500" dirty="0">
                <a:cs typeface="Calibri"/>
              </a:rPr>
              <a:t> </a:t>
            </a:r>
          </a:p>
          <a:p>
            <a:endParaRPr lang="en-US" sz="1500" dirty="0"/>
          </a:p>
          <a:p>
            <a:r>
              <a:rPr lang="en-US" sz="1500" b="1" dirty="0">
                <a:ea typeface="+mn-lt"/>
                <a:cs typeface="+mn-lt"/>
              </a:rPr>
              <a:t>Libby Westley</a:t>
            </a:r>
          </a:p>
          <a:p>
            <a:r>
              <a:rPr lang="en-US" sz="1500" dirty="0">
                <a:ea typeface="+mn-lt"/>
                <a:cs typeface="+mn-lt"/>
              </a:rPr>
              <a:t>Director, University Career Center</a:t>
            </a:r>
            <a:br>
              <a:rPr lang="en-US" sz="1500" dirty="0">
                <a:ea typeface="+mn-lt"/>
                <a:cs typeface="+mn-lt"/>
              </a:rPr>
            </a:br>
            <a:r>
              <a:rPr lang="en-US" sz="1500" dirty="0">
                <a:ea typeface="+mn-lt"/>
                <a:cs typeface="+mn-lt"/>
                <a:hlinkClick r:id="rId4"/>
              </a:rPr>
              <a:t>westleek@jmu.edu</a:t>
            </a:r>
            <a:endParaRPr lang="en-US" sz="1600" dirty="0"/>
          </a:p>
        </p:txBody>
      </p:sp>
      <p:cxnSp>
        <p:nvCxnSpPr>
          <p:cNvPr id="4" name="Straight Connector 3">
            <a:extLst>
              <a:ext uri="{FF2B5EF4-FFF2-40B4-BE49-F238E27FC236}">
                <a16:creationId xmlns:a16="http://schemas.microsoft.com/office/drawing/2014/main" id="{4EBD4A90-2808-4C3A-9B3E-D1106C44D5A9}"/>
              </a:ext>
            </a:extLst>
          </p:cNvPr>
          <p:cNvCxnSpPr/>
          <p:nvPr/>
        </p:nvCxnSpPr>
        <p:spPr>
          <a:xfrm flipH="1">
            <a:off x="936286" y="905945"/>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5" name="TextBox 4">
            <a:extLst>
              <a:ext uri="{FF2B5EF4-FFF2-40B4-BE49-F238E27FC236}">
                <a16:creationId xmlns:a16="http://schemas.microsoft.com/office/drawing/2014/main" id="{0CC15BF4-B62D-E16E-6407-CA3344B1E989}"/>
              </a:ext>
            </a:extLst>
          </p:cNvPr>
          <p:cNvSpPr txBox="1"/>
          <p:nvPr/>
        </p:nvSpPr>
        <p:spPr>
          <a:xfrm>
            <a:off x="759179" y="167347"/>
            <a:ext cx="2438021" cy="707886"/>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a:latin typeface="Rockwell"/>
              </a:rPr>
              <a:t>Contact</a:t>
            </a:r>
            <a:endParaRPr lang="en-US" sz="4000"/>
          </a:p>
        </p:txBody>
      </p:sp>
    </p:spTree>
    <p:extLst>
      <p:ext uri="{BB962C8B-B14F-4D97-AF65-F5344CB8AC3E}">
        <p14:creationId xmlns:p14="http://schemas.microsoft.com/office/powerpoint/2010/main" val="1493988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74BF372-F846-49F0-8910-35D75673D088}"/>
              </a:ext>
            </a:extLst>
          </p:cNvPr>
          <p:cNvPicPr>
            <a:picLocks noChangeAspect="1"/>
          </p:cNvPicPr>
          <p:nvPr/>
        </p:nvPicPr>
        <p:blipFill>
          <a:blip r:embed="rId3"/>
          <a:stretch>
            <a:fillRect/>
          </a:stretch>
        </p:blipFill>
        <p:spPr>
          <a:xfrm>
            <a:off x="531066" y="2197509"/>
            <a:ext cx="11292649" cy="2360079"/>
          </a:xfrm>
          <a:prstGeom prst="rect">
            <a:avLst/>
          </a:prstGeom>
        </p:spPr>
      </p:pic>
      <p:sp>
        <p:nvSpPr>
          <p:cNvPr id="5" name="Title 1">
            <a:extLst>
              <a:ext uri="{FF2B5EF4-FFF2-40B4-BE49-F238E27FC236}">
                <a16:creationId xmlns:a16="http://schemas.microsoft.com/office/drawing/2014/main" id="{4F3DDFC5-BD80-46D4-92BA-AE5D2018C0F3}"/>
              </a:ext>
            </a:extLst>
          </p:cNvPr>
          <p:cNvSpPr txBox="1">
            <a:spLocks/>
          </p:cNvSpPr>
          <p:nvPr/>
        </p:nvSpPr>
        <p:spPr>
          <a:xfrm>
            <a:off x="531067" y="1188302"/>
            <a:ext cx="11492285" cy="111210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a:latin typeface="Rockwell"/>
              </a:rPr>
              <a:t>95.3% of Bachelor's and Advanced-Degree Recipients have a Career Outcome</a:t>
            </a:r>
            <a:endParaRPr lang="en-US" sz="2000">
              <a:latin typeface="Rockwell" panose="02060603020205020403" pitchFamily="18" charset="0"/>
            </a:endParaRPr>
          </a:p>
        </p:txBody>
      </p:sp>
      <p:sp>
        <p:nvSpPr>
          <p:cNvPr id="8" name="Rectangle 7">
            <a:extLst>
              <a:ext uri="{FF2B5EF4-FFF2-40B4-BE49-F238E27FC236}">
                <a16:creationId xmlns:a16="http://schemas.microsoft.com/office/drawing/2014/main" id="{DB82CA63-DCC0-4498-8A68-9F839B615A35}"/>
              </a:ext>
            </a:extLst>
          </p:cNvPr>
          <p:cNvSpPr/>
          <p:nvPr/>
        </p:nvSpPr>
        <p:spPr>
          <a:xfrm>
            <a:off x="531066" y="4740704"/>
            <a:ext cx="10659718" cy="646331"/>
          </a:xfrm>
          <a:prstGeom prst="rect">
            <a:avLst/>
          </a:prstGeom>
        </p:spPr>
        <p:txBody>
          <a:bodyPr wrap="square" lIns="91440" tIns="45720" rIns="91440" bIns="45720" anchor="t">
            <a:spAutoFit/>
          </a:bodyPr>
          <a:lstStyle/>
          <a:p>
            <a:r>
              <a:rPr lang="en-US">
                <a:latin typeface="Calibri"/>
                <a:cs typeface="Calibri"/>
              </a:rPr>
              <a:t>The data reflects knowledge of 3,720 bachelor’s-degree recipients and 498 advanced-degree recipients, for a knowledge rate of 76.2%.</a:t>
            </a:r>
            <a:r>
              <a:rPr lang="en-US">
                <a:solidFill>
                  <a:srgbClr val="000000"/>
                </a:solidFill>
              </a:rPr>
              <a:t> </a:t>
            </a:r>
            <a:endParaRPr lang="en-US">
              <a:solidFill>
                <a:srgbClr val="000000"/>
              </a:solidFill>
              <a:cs typeface="Calibri"/>
            </a:endParaRPr>
          </a:p>
        </p:txBody>
      </p:sp>
      <p:sp>
        <p:nvSpPr>
          <p:cNvPr id="3" name="Title 1">
            <a:extLst>
              <a:ext uri="{FF2B5EF4-FFF2-40B4-BE49-F238E27FC236}">
                <a16:creationId xmlns:a16="http://schemas.microsoft.com/office/drawing/2014/main" id="{BC7B5C8F-49AB-4E42-BBE6-7DF1EDF05F2F}"/>
              </a:ext>
            </a:extLst>
          </p:cNvPr>
          <p:cNvSpPr txBox="1">
            <a:spLocks/>
          </p:cNvSpPr>
          <p:nvPr/>
        </p:nvSpPr>
        <p:spPr>
          <a:xfrm>
            <a:off x="494938" y="234326"/>
            <a:ext cx="11602912" cy="1414032"/>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4400" b="1">
                <a:solidFill>
                  <a:srgbClr val="450084"/>
                </a:solidFill>
                <a:latin typeface="Rockwell"/>
              </a:rPr>
              <a:t>Bachelor’s and Advanced-Degree Recipients</a:t>
            </a:r>
          </a:p>
          <a:p>
            <a:pPr algn="l"/>
            <a:r>
              <a:rPr lang="en-US" sz="2500" b="1">
                <a:solidFill>
                  <a:schemeClr val="bg1"/>
                </a:solidFill>
                <a:latin typeface="Rockwell"/>
              </a:rPr>
              <a:t>1</a:t>
            </a:r>
            <a:br>
              <a:rPr lang="en-US" b="1">
                <a:latin typeface="Rockwell" panose="02060603020205020403" pitchFamily="18" charset="0"/>
              </a:rPr>
            </a:br>
            <a:r>
              <a:rPr lang="en-US" sz="7300" b="1">
                <a:latin typeface="Rockwell"/>
              </a:rPr>
              <a:t>Class of 2025 </a:t>
            </a:r>
            <a:br>
              <a:rPr lang="en-US" sz="7300" b="1">
                <a:latin typeface="Rockwell"/>
              </a:rPr>
            </a:br>
            <a:r>
              <a:rPr lang="en-US" sz="7300" b="1">
                <a:latin typeface="Rockwell"/>
              </a:rPr>
              <a:t>Career Outcomes Overview</a:t>
            </a:r>
            <a:endParaRPr lang="en-US" sz="7300" b="1">
              <a:latin typeface="Rockwell" panose="02060603020205020403" pitchFamily="18" charset="0"/>
            </a:endParaRPr>
          </a:p>
        </p:txBody>
      </p:sp>
      <p:cxnSp>
        <p:nvCxnSpPr>
          <p:cNvPr id="12" name="Straight Connector 11">
            <a:extLst>
              <a:ext uri="{FF2B5EF4-FFF2-40B4-BE49-F238E27FC236}">
                <a16:creationId xmlns:a16="http://schemas.microsoft.com/office/drawing/2014/main" id="{01E6175F-10BB-4829-99BD-B82BE56457B3}"/>
              </a:ext>
            </a:extLst>
          </p:cNvPr>
          <p:cNvCxnSpPr/>
          <p:nvPr/>
        </p:nvCxnSpPr>
        <p:spPr>
          <a:xfrm flipH="1">
            <a:off x="633627" y="2014392"/>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0" name="Flowchart: Connector 9">
            <a:extLst>
              <a:ext uri="{FF2B5EF4-FFF2-40B4-BE49-F238E27FC236}">
                <a16:creationId xmlns:a16="http://schemas.microsoft.com/office/drawing/2014/main" id="{9E5294F2-CFD7-4C17-BEDE-FDF48B908857}"/>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4</a:t>
            </a:r>
            <a:endParaRPr lang="en-US" sz="1300"/>
          </a:p>
        </p:txBody>
      </p:sp>
    </p:spTree>
    <p:extLst>
      <p:ext uri="{BB962C8B-B14F-4D97-AF65-F5344CB8AC3E}">
        <p14:creationId xmlns:p14="http://schemas.microsoft.com/office/powerpoint/2010/main" val="3022561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76965-D6BD-E59D-9DEF-AC24196A2FE0}"/>
            </a:ext>
          </a:extLst>
        </p:cNvPr>
        <p:cNvGrpSpPr/>
        <p:nvPr/>
      </p:nvGrpSpPr>
      <p:grpSpPr>
        <a:xfrm>
          <a:off x="0" y="0"/>
          <a:ext cx="0" cy="0"/>
          <a:chOff x="0" y="0"/>
          <a:chExt cx="0" cy="0"/>
        </a:xfrm>
      </p:grpSpPr>
      <p:pic>
        <p:nvPicPr>
          <p:cNvPr id="2" name="Picture 1" descr="A group of purple icons&#10;&#10;AI-generated content may be incorrect.">
            <a:extLst>
              <a:ext uri="{FF2B5EF4-FFF2-40B4-BE49-F238E27FC236}">
                <a16:creationId xmlns:a16="http://schemas.microsoft.com/office/drawing/2014/main" id="{1C971B88-2BED-6E92-1C09-59010ABDC211}"/>
              </a:ext>
            </a:extLst>
          </p:cNvPr>
          <p:cNvPicPr>
            <a:picLocks noChangeAspect="1"/>
          </p:cNvPicPr>
          <p:nvPr/>
        </p:nvPicPr>
        <p:blipFill>
          <a:blip r:embed="rId2"/>
          <a:stretch>
            <a:fillRect/>
          </a:stretch>
        </p:blipFill>
        <p:spPr>
          <a:xfrm>
            <a:off x="0" y="80963"/>
            <a:ext cx="12192000" cy="6858000"/>
          </a:xfrm>
          <a:prstGeom prst="rect">
            <a:avLst/>
          </a:prstGeom>
        </p:spPr>
      </p:pic>
      <p:sp>
        <p:nvSpPr>
          <p:cNvPr id="17" name="Title 1">
            <a:extLst>
              <a:ext uri="{FF2B5EF4-FFF2-40B4-BE49-F238E27FC236}">
                <a16:creationId xmlns:a16="http://schemas.microsoft.com/office/drawing/2014/main" id="{32A21B21-6577-44BC-A091-EDE53040F317}"/>
              </a:ext>
            </a:extLst>
          </p:cNvPr>
          <p:cNvSpPr>
            <a:spLocks noGrp="1"/>
          </p:cNvSpPr>
          <p:nvPr/>
        </p:nvSpPr>
        <p:spPr>
          <a:xfrm>
            <a:off x="1142999" y="1361281"/>
            <a:ext cx="9906001"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r>
              <a:rPr lang="en-US" b="1">
                <a:latin typeface="Rockwell"/>
              </a:rPr>
              <a:t>Class of 2025 </a:t>
            </a:r>
            <a:br>
              <a:rPr lang="en-US" b="1">
                <a:latin typeface="Rockwell" panose="02060603020205020403" pitchFamily="18" charset="0"/>
              </a:rPr>
            </a:br>
            <a:r>
              <a:rPr lang="en-US">
                <a:solidFill>
                  <a:srgbClr val="450084"/>
                </a:solidFill>
                <a:latin typeface="Rockwell"/>
              </a:rPr>
              <a:t>Bachelor’s-Degree Recipients</a:t>
            </a:r>
          </a:p>
        </p:txBody>
      </p:sp>
      <p:sp>
        <p:nvSpPr>
          <p:cNvPr id="18" name="Subtitle 7">
            <a:extLst>
              <a:ext uri="{FF2B5EF4-FFF2-40B4-BE49-F238E27FC236}">
                <a16:creationId xmlns:a16="http://schemas.microsoft.com/office/drawing/2014/main" id="{C0EE34E0-5529-4347-8DE2-9F0EFB6F3BE4}"/>
              </a:ext>
            </a:extLst>
          </p:cNvPr>
          <p:cNvSpPr>
            <a:spLocks noGrp="1"/>
          </p:cNvSpPr>
          <p:nvPr/>
        </p:nvSpPr>
        <p:spPr>
          <a:xfrm>
            <a:off x="1142999" y="3840956"/>
            <a:ext cx="9906001"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Rockwell" panose="02060603020205020403" pitchFamily="18" charset="0"/>
              </a:rPr>
              <a:t>First Destination Career Outcomes</a:t>
            </a:r>
          </a:p>
        </p:txBody>
      </p:sp>
    </p:spTree>
    <p:extLst>
      <p:ext uri="{BB962C8B-B14F-4D97-AF65-F5344CB8AC3E}">
        <p14:creationId xmlns:p14="http://schemas.microsoft.com/office/powerpoint/2010/main" val="3475027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B6095C-E4EE-D1B9-3A97-A133BAA80E7D}"/>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5B8D0791-7756-5D47-EA93-CDA53B7818DD}"/>
              </a:ext>
            </a:extLst>
          </p:cNvPr>
          <p:cNvPicPr>
            <a:picLocks noChangeAspect="1"/>
          </p:cNvPicPr>
          <p:nvPr/>
        </p:nvPicPr>
        <p:blipFill>
          <a:blip r:embed="rId3"/>
          <a:stretch>
            <a:fillRect/>
          </a:stretch>
        </p:blipFill>
        <p:spPr>
          <a:xfrm>
            <a:off x="1771395" y="1474030"/>
            <a:ext cx="4776448" cy="4593304"/>
          </a:xfrm>
          <a:prstGeom prst="rect">
            <a:avLst/>
          </a:prstGeom>
        </p:spPr>
      </p:pic>
      <p:pic>
        <p:nvPicPr>
          <p:cNvPr id="33" name="Picture 32" descr="A screenshot of a computer screen&#10;&#10;AI-generated content may be incorrect.">
            <a:extLst>
              <a:ext uri="{FF2B5EF4-FFF2-40B4-BE49-F238E27FC236}">
                <a16:creationId xmlns:a16="http://schemas.microsoft.com/office/drawing/2014/main" id="{90283A82-B332-211C-8DE5-60ADCC5A5AFD}"/>
              </a:ext>
            </a:extLst>
          </p:cNvPr>
          <p:cNvPicPr>
            <a:picLocks noChangeAspect="1"/>
          </p:cNvPicPr>
          <p:nvPr/>
        </p:nvPicPr>
        <p:blipFill>
          <a:blip r:embed="rId4"/>
          <a:stretch>
            <a:fillRect/>
          </a:stretch>
        </p:blipFill>
        <p:spPr>
          <a:xfrm>
            <a:off x="5759936" y="1660901"/>
            <a:ext cx="6129658" cy="4597244"/>
          </a:xfrm>
          <a:prstGeom prst="rect">
            <a:avLst/>
          </a:prstGeom>
        </p:spPr>
      </p:pic>
      <p:sp>
        <p:nvSpPr>
          <p:cNvPr id="5" name="Title 1">
            <a:extLst>
              <a:ext uri="{FF2B5EF4-FFF2-40B4-BE49-F238E27FC236}">
                <a16:creationId xmlns:a16="http://schemas.microsoft.com/office/drawing/2014/main" id="{D3938C03-DD88-DDB5-4FA2-C86523C89C4E}"/>
              </a:ext>
            </a:extLst>
          </p:cNvPr>
          <p:cNvSpPr txBox="1">
            <a:spLocks/>
          </p:cNvSpPr>
          <p:nvPr/>
        </p:nvSpPr>
        <p:spPr>
          <a:xfrm>
            <a:off x="302406" y="739387"/>
            <a:ext cx="10885787" cy="11408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000">
                <a:latin typeface="Rockwell"/>
              </a:rPr>
              <a:t>94.9% of Bachelor’s-Degree Recipients Have a Career Outcome</a:t>
            </a:r>
          </a:p>
        </p:txBody>
      </p:sp>
      <p:sp>
        <p:nvSpPr>
          <p:cNvPr id="22" name="Title 1">
            <a:extLst>
              <a:ext uri="{FF2B5EF4-FFF2-40B4-BE49-F238E27FC236}">
                <a16:creationId xmlns:a16="http://schemas.microsoft.com/office/drawing/2014/main" id="{11B11B6B-DB02-13D3-A376-43D6A85A68A6}"/>
              </a:ext>
            </a:extLst>
          </p:cNvPr>
          <p:cNvSpPr txBox="1">
            <a:spLocks/>
          </p:cNvSpPr>
          <p:nvPr/>
        </p:nvSpPr>
        <p:spPr>
          <a:xfrm>
            <a:off x="6970139" y="5945988"/>
            <a:ext cx="3697189" cy="78041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Calibri"/>
                <a:cs typeface="Calibri"/>
              </a:rPr>
              <a:t>The UCC collected information on 3,720 of 4,884 bachelor’s-degree recipients, for a 76.2% knowledge rate. </a:t>
            </a:r>
          </a:p>
        </p:txBody>
      </p:sp>
      <p:sp>
        <p:nvSpPr>
          <p:cNvPr id="17" name="Title 1">
            <a:extLst>
              <a:ext uri="{FF2B5EF4-FFF2-40B4-BE49-F238E27FC236}">
                <a16:creationId xmlns:a16="http://schemas.microsoft.com/office/drawing/2014/main" id="{35F430A1-7D34-EFAB-F5EB-4B194AF51743}"/>
              </a:ext>
            </a:extLst>
          </p:cNvPr>
          <p:cNvSpPr txBox="1">
            <a:spLocks/>
          </p:cNvSpPr>
          <p:nvPr/>
        </p:nvSpPr>
        <p:spPr>
          <a:xfrm>
            <a:off x="296444" y="101787"/>
            <a:ext cx="11574158" cy="11121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p>
          <a:p>
            <a:pPr algn="l"/>
            <a:r>
              <a:rPr lang="en-US" sz="4000" b="1">
                <a:latin typeface="Rockwell"/>
              </a:rPr>
              <a:t>Career Outcomes Overview</a:t>
            </a:r>
            <a:endParaRPr lang="en-US" sz="4000" b="1">
              <a:latin typeface="Rockwell" panose="02060603020205020403" pitchFamily="18" charset="0"/>
            </a:endParaRPr>
          </a:p>
        </p:txBody>
      </p:sp>
      <p:sp>
        <p:nvSpPr>
          <p:cNvPr id="13" name="TextBox 12">
            <a:extLst>
              <a:ext uri="{FF2B5EF4-FFF2-40B4-BE49-F238E27FC236}">
                <a16:creationId xmlns:a16="http://schemas.microsoft.com/office/drawing/2014/main" id="{97654CD9-450B-6F63-3E06-A7D5DA267345}"/>
              </a:ext>
            </a:extLst>
          </p:cNvPr>
          <p:cNvSpPr txBox="1"/>
          <p:nvPr/>
        </p:nvSpPr>
        <p:spPr>
          <a:xfrm>
            <a:off x="7313487" y="1518678"/>
            <a:ext cx="30153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b="1">
                <a:latin typeface="Rockwell"/>
              </a:rPr>
              <a:t>Primary Activity</a:t>
            </a:r>
          </a:p>
        </p:txBody>
      </p:sp>
      <p:cxnSp>
        <p:nvCxnSpPr>
          <p:cNvPr id="4" name="Straight Connector 3">
            <a:extLst>
              <a:ext uri="{FF2B5EF4-FFF2-40B4-BE49-F238E27FC236}">
                <a16:creationId xmlns:a16="http://schemas.microsoft.com/office/drawing/2014/main" id="{8B9A66D4-9075-1AA8-2976-AF30FBEFFB76}"/>
              </a:ext>
            </a:extLst>
          </p:cNvPr>
          <p:cNvCxnSpPr/>
          <p:nvPr/>
        </p:nvCxnSpPr>
        <p:spPr>
          <a:xfrm flipH="1">
            <a:off x="430428" y="158810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18" name="Flowchart: Connector 17">
            <a:extLst>
              <a:ext uri="{FF2B5EF4-FFF2-40B4-BE49-F238E27FC236}">
                <a16:creationId xmlns:a16="http://schemas.microsoft.com/office/drawing/2014/main" id="{C18D4973-729E-E8A6-202B-BAD9B49E1FD1}"/>
              </a:ext>
            </a:extLst>
          </p:cNvPr>
          <p:cNvSpPr/>
          <p:nvPr/>
        </p:nvSpPr>
        <p:spPr>
          <a:xfrm>
            <a:off x="11489838"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6</a:t>
            </a:r>
            <a:endParaRPr lang="en-US" sz="1300"/>
          </a:p>
        </p:txBody>
      </p:sp>
      <p:sp>
        <p:nvSpPr>
          <p:cNvPr id="8" name="Rectangle 1">
            <a:extLst>
              <a:ext uri="{FF2B5EF4-FFF2-40B4-BE49-F238E27FC236}">
                <a16:creationId xmlns:a16="http://schemas.microsoft.com/office/drawing/2014/main" id="{01569770-EE80-9FC4-09F8-21A78566C23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A5F99047-050E-F0AF-3E65-25E13B04615C}"/>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3">
            <a:extLst>
              <a:ext uri="{FF2B5EF4-FFF2-40B4-BE49-F238E27FC236}">
                <a16:creationId xmlns:a16="http://schemas.microsoft.com/office/drawing/2014/main" id="{FCEB5873-DB72-8790-9D39-A155EF3B0D35}"/>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Rectangle 4">
            <a:extLst>
              <a:ext uri="{FF2B5EF4-FFF2-40B4-BE49-F238E27FC236}">
                <a16:creationId xmlns:a16="http://schemas.microsoft.com/office/drawing/2014/main" id="{34401211-BFFE-E234-1016-4BB282837C35}"/>
              </a:ext>
            </a:extLst>
          </p:cNvPr>
          <p:cNvSpPr>
            <a:spLocks noChangeArrowheads="1"/>
          </p:cNvSpPr>
          <p:nvPr/>
        </p:nvSpPr>
        <p:spPr bwMode="auto">
          <a:xfrm>
            <a:off x="45720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TextBox 14">
            <a:extLst>
              <a:ext uri="{FF2B5EF4-FFF2-40B4-BE49-F238E27FC236}">
                <a16:creationId xmlns:a16="http://schemas.microsoft.com/office/drawing/2014/main" id="{1DDE4148-1478-36B7-B799-9F72A430FEF2}"/>
              </a:ext>
            </a:extLst>
          </p:cNvPr>
          <p:cNvSpPr txBox="1"/>
          <p:nvPr/>
        </p:nvSpPr>
        <p:spPr>
          <a:xfrm>
            <a:off x="0" y="3819398"/>
            <a:ext cx="1994169" cy="369332"/>
          </a:xfrm>
          <a:prstGeom prst="rect">
            <a:avLst/>
          </a:prstGeom>
          <a:noFill/>
        </p:spPr>
        <p:txBody>
          <a:bodyPr wrap="square" rtlCol="0">
            <a:spAutoFit/>
          </a:bodyPr>
          <a:lstStyle/>
          <a:p>
            <a:pPr algn="r"/>
            <a:r>
              <a:rPr lang="en-US"/>
              <a:t>Full Time (65.8%)</a:t>
            </a:r>
          </a:p>
        </p:txBody>
      </p:sp>
      <p:sp>
        <p:nvSpPr>
          <p:cNvPr id="19" name="TextBox 18">
            <a:extLst>
              <a:ext uri="{FF2B5EF4-FFF2-40B4-BE49-F238E27FC236}">
                <a16:creationId xmlns:a16="http://schemas.microsoft.com/office/drawing/2014/main" id="{0A4EDF1B-BF4F-01EE-9CA3-38C33FD7431C}"/>
              </a:ext>
            </a:extLst>
          </p:cNvPr>
          <p:cNvSpPr txBox="1"/>
          <p:nvPr/>
        </p:nvSpPr>
        <p:spPr>
          <a:xfrm>
            <a:off x="7034" y="2596201"/>
            <a:ext cx="1994168" cy="369332"/>
          </a:xfrm>
          <a:prstGeom prst="rect">
            <a:avLst/>
          </a:prstGeom>
          <a:noFill/>
        </p:spPr>
        <p:txBody>
          <a:bodyPr wrap="square" rtlCol="0">
            <a:spAutoFit/>
          </a:bodyPr>
          <a:lstStyle/>
          <a:p>
            <a:pPr algn="r"/>
            <a:r>
              <a:rPr lang="en-US"/>
              <a:t>Part Time (6.6%)</a:t>
            </a:r>
          </a:p>
        </p:txBody>
      </p:sp>
      <p:sp>
        <p:nvSpPr>
          <p:cNvPr id="21" name="TextBox 20">
            <a:extLst>
              <a:ext uri="{FF2B5EF4-FFF2-40B4-BE49-F238E27FC236}">
                <a16:creationId xmlns:a16="http://schemas.microsoft.com/office/drawing/2014/main" id="{413523FC-884E-D4C5-B0E0-794032B3AF14}"/>
              </a:ext>
            </a:extLst>
          </p:cNvPr>
          <p:cNvSpPr txBox="1"/>
          <p:nvPr/>
        </p:nvSpPr>
        <p:spPr>
          <a:xfrm>
            <a:off x="-3004" y="2147204"/>
            <a:ext cx="1994169" cy="369332"/>
          </a:xfrm>
          <a:prstGeom prst="rect">
            <a:avLst/>
          </a:prstGeom>
          <a:noFill/>
        </p:spPr>
        <p:txBody>
          <a:bodyPr wrap="square" rtlCol="0">
            <a:spAutoFit/>
          </a:bodyPr>
          <a:lstStyle/>
          <a:p>
            <a:pPr algn="r"/>
            <a:r>
              <a:rPr lang="en-US"/>
              <a:t>Military (1.0%)</a:t>
            </a:r>
          </a:p>
        </p:txBody>
      </p:sp>
      <p:cxnSp>
        <p:nvCxnSpPr>
          <p:cNvPr id="28" name="Straight Connector 27">
            <a:extLst>
              <a:ext uri="{FF2B5EF4-FFF2-40B4-BE49-F238E27FC236}">
                <a16:creationId xmlns:a16="http://schemas.microsoft.com/office/drawing/2014/main" id="{BCC3EC8A-BEFB-9BB4-CF5C-9D470A57AC46}"/>
              </a:ext>
            </a:extLst>
          </p:cNvPr>
          <p:cNvCxnSpPr>
            <a:cxnSpLocks/>
          </p:cNvCxnSpPr>
          <p:nvPr/>
        </p:nvCxnSpPr>
        <p:spPr>
          <a:xfrm flipV="1">
            <a:off x="1874664" y="2263867"/>
            <a:ext cx="235366" cy="579908"/>
          </a:xfrm>
          <a:prstGeom prst="line">
            <a:avLst/>
          </a:prstGeom>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E10BDA29-06C4-254E-0F3A-3314FBCFB081}"/>
              </a:ext>
            </a:extLst>
          </p:cNvPr>
          <p:cNvSpPr txBox="1"/>
          <p:nvPr/>
        </p:nvSpPr>
        <p:spPr>
          <a:xfrm>
            <a:off x="430428" y="5915786"/>
            <a:ext cx="3141548" cy="712562"/>
          </a:xfrm>
          <a:prstGeom prst="rect">
            <a:avLst/>
          </a:prstGeom>
          <a:solidFill>
            <a:schemeClr val="bg1"/>
          </a:solidFill>
        </p:spPr>
        <p:txBody>
          <a:bodyPr wrap="square" rtlCol="0">
            <a:spAutoFit/>
          </a:bodyPr>
          <a:lstStyle/>
          <a:p>
            <a:endParaRPr lang="en-US"/>
          </a:p>
        </p:txBody>
      </p:sp>
      <p:sp>
        <p:nvSpPr>
          <p:cNvPr id="11" name="TextBox 10">
            <a:extLst>
              <a:ext uri="{FF2B5EF4-FFF2-40B4-BE49-F238E27FC236}">
                <a16:creationId xmlns:a16="http://schemas.microsoft.com/office/drawing/2014/main" id="{A482C2C3-42C9-D587-0DB0-A66B993F55CF}"/>
              </a:ext>
            </a:extLst>
          </p:cNvPr>
          <p:cNvSpPr txBox="1"/>
          <p:nvPr/>
        </p:nvSpPr>
        <p:spPr>
          <a:xfrm>
            <a:off x="1688267" y="5908820"/>
            <a:ext cx="1596525" cy="584775"/>
          </a:xfrm>
          <a:prstGeom prst="rect">
            <a:avLst/>
          </a:prstGeom>
          <a:noFill/>
        </p:spPr>
        <p:txBody>
          <a:bodyPr wrap="square" lIns="91440" tIns="45720" rIns="91440" bIns="45720" rtlCol="0" anchor="t">
            <a:spAutoFit/>
          </a:bodyPr>
          <a:lstStyle/>
          <a:p>
            <a:pPr algn="ctr"/>
            <a:r>
              <a:rPr lang="en-US" sz="1600" b="1"/>
              <a:t>Working</a:t>
            </a:r>
          </a:p>
          <a:p>
            <a:pPr algn="ctr"/>
            <a:r>
              <a:rPr lang="en-US" sz="1600" b="1"/>
              <a:t>(73.7%)</a:t>
            </a:r>
          </a:p>
        </p:txBody>
      </p:sp>
      <p:sp>
        <p:nvSpPr>
          <p:cNvPr id="24" name="TextBox 23">
            <a:extLst>
              <a:ext uri="{FF2B5EF4-FFF2-40B4-BE49-F238E27FC236}">
                <a16:creationId xmlns:a16="http://schemas.microsoft.com/office/drawing/2014/main" id="{9303B14F-180E-25BD-E97F-2FE022012F6C}"/>
              </a:ext>
            </a:extLst>
          </p:cNvPr>
          <p:cNvSpPr txBox="1"/>
          <p:nvPr/>
        </p:nvSpPr>
        <p:spPr>
          <a:xfrm>
            <a:off x="0" y="1702913"/>
            <a:ext cx="1994169" cy="369332"/>
          </a:xfrm>
          <a:prstGeom prst="rect">
            <a:avLst/>
          </a:prstGeom>
          <a:noFill/>
        </p:spPr>
        <p:txBody>
          <a:bodyPr wrap="square" rtlCol="0">
            <a:spAutoFit/>
          </a:bodyPr>
          <a:lstStyle/>
          <a:p>
            <a:pPr algn="r"/>
            <a:r>
              <a:rPr lang="en-US"/>
              <a:t>Volunteer (0.3%)</a:t>
            </a:r>
          </a:p>
        </p:txBody>
      </p:sp>
      <p:sp>
        <p:nvSpPr>
          <p:cNvPr id="36" name="TextBox 35">
            <a:extLst>
              <a:ext uri="{FF2B5EF4-FFF2-40B4-BE49-F238E27FC236}">
                <a16:creationId xmlns:a16="http://schemas.microsoft.com/office/drawing/2014/main" id="{60189629-3B83-3290-FC1A-57D7D626931D}"/>
              </a:ext>
            </a:extLst>
          </p:cNvPr>
          <p:cNvSpPr txBox="1"/>
          <p:nvPr/>
        </p:nvSpPr>
        <p:spPr>
          <a:xfrm>
            <a:off x="3928498" y="5895404"/>
            <a:ext cx="1596525" cy="584775"/>
          </a:xfrm>
          <a:prstGeom prst="rect">
            <a:avLst/>
          </a:prstGeom>
          <a:noFill/>
        </p:spPr>
        <p:txBody>
          <a:bodyPr wrap="square" rtlCol="0">
            <a:spAutoFit/>
          </a:bodyPr>
          <a:lstStyle/>
          <a:p>
            <a:pPr algn="ctr"/>
            <a:r>
              <a:rPr lang="en-US" sz="1600" b="1"/>
              <a:t>Still Seeking</a:t>
            </a:r>
          </a:p>
          <a:p>
            <a:pPr algn="ctr"/>
            <a:r>
              <a:rPr lang="en-US" sz="1600" b="1"/>
              <a:t>(5.0%)</a:t>
            </a:r>
          </a:p>
        </p:txBody>
      </p:sp>
      <p:sp>
        <p:nvSpPr>
          <p:cNvPr id="37" name="TextBox 36">
            <a:extLst>
              <a:ext uri="{FF2B5EF4-FFF2-40B4-BE49-F238E27FC236}">
                <a16:creationId xmlns:a16="http://schemas.microsoft.com/office/drawing/2014/main" id="{EBF20D02-A1AF-648C-5079-54FA02FD19FA}"/>
              </a:ext>
            </a:extLst>
          </p:cNvPr>
          <p:cNvSpPr txBox="1"/>
          <p:nvPr/>
        </p:nvSpPr>
        <p:spPr>
          <a:xfrm>
            <a:off x="5040642" y="5895404"/>
            <a:ext cx="1596525" cy="584775"/>
          </a:xfrm>
          <a:prstGeom prst="rect">
            <a:avLst/>
          </a:prstGeom>
          <a:noFill/>
        </p:spPr>
        <p:txBody>
          <a:bodyPr wrap="square" rtlCol="0">
            <a:spAutoFit/>
          </a:bodyPr>
          <a:lstStyle/>
          <a:p>
            <a:pPr algn="ctr"/>
            <a:r>
              <a:rPr lang="en-US" sz="1600" b="1"/>
              <a:t>Not Seeking</a:t>
            </a:r>
          </a:p>
          <a:p>
            <a:pPr algn="ctr"/>
            <a:r>
              <a:rPr lang="en-US" sz="1600" b="1"/>
              <a:t>(0.1%)</a:t>
            </a:r>
          </a:p>
        </p:txBody>
      </p:sp>
      <p:cxnSp>
        <p:nvCxnSpPr>
          <p:cNvPr id="26" name="Straight Connector 25">
            <a:extLst>
              <a:ext uri="{FF2B5EF4-FFF2-40B4-BE49-F238E27FC236}">
                <a16:creationId xmlns:a16="http://schemas.microsoft.com/office/drawing/2014/main" id="{319DB760-9ACD-3420-13F8-ABF9D20E3161}"/>
              </a:ext>
            </a:extLst>
          </p:cNvPr>
          <p:cNvCxnSpPr>
            <a:cxnSpLocks/>
          </p:cNvCxnSpPr>
          <p:nvPr/>
        </p:nvCxnSpPr>
        <p:spPr>
          <a:xfrm flipV="1">
            <a:off x="1874664" y="2025446"/>
            <a:ext cx="228333" cy="318659"/>
          </a:xfrm>
          <a:prstGeom prst="line">
            <a:avLst/>
          </a:prstGeom>
        </p:spPr>
        <p:style>
          <a:lnRef idx="3">
            <a:schemeClr val="dk1"/>
          </a:lnRef>
          <a:fillRef idx="0">
            <a:schemeClr val="dk1"/>
          </a:fillRef>
          <a:effectRef idx="2">
            <a:schemeClr val="dk1"/>
          </a:effectRef>
          <a:fontRef idx="minor">
            <a:schemeClr val="tx1"/>
          </a:fontRef>
        </p:style>
      </p:cxnSp>
      <p:cxnSp>
        <p:nvCxnSpPr>
          <p:cNvPr id="20" name="Straight Connector 19">
            <a:extLst>
              <a:ext uri="{FF2B5EF4-FFF2-40B4-BE49-F238E27FC236}">
                <a16:creationId xmlns:a16="http://schemas.microsoft.com/office/drawing/2014/main" id="{573CCDB5-AB0C-52B1-2EB2-6D48F5E53075}"/>
              </a:ext>
            </a:extLst>
          </p:cNvPr>
          <p:cNvCxnSpPr>
            <a:cxnSpLocks/>
          </p:cNvCxnSpPr>
          <p:nvPr/>
        </p:nvCxnSpPr>
        <p:spPr>
          <a:xfrm>
            <a:off x="1874664" y="1921439"/>
            <a:ext cx="228333" cy="49338"/>
          </a:xfrm>
          <a:prstGeom prst="line">
            <a:avLst/>
          </a:prstGeom>
        </p:spPr>
        <p:style>
          <a:lnRef idx="3">
            <a:schemeClr val="dk1"/>
          </a:lnRef>
          <a:fillRef idx="0">
            <a:schemeClr val="dk1"/>
          </a:fillRef>
          <a:effectRef idx="2">
            <a:schemeClr val="dk1"/>
          </a:effectRef>
          <a:fontRef idx="minor">
            <a:schemeClr val="tx1"/>
          </a:fontRef>
        </p:style>
      </p:cxnSp>
      <p:sp>
        <p:nvSpPr>
          <p:cNvPr id="35" name="TextBox 34">
            <a:extLst>
              <a:ext uri="{FF2B5EF4-FFF2-40B4-BE49-F238E27FC236}">
                <a16:creationId xmlns:a16="http://schemas.microsoft.com/office/drawing/2014/main" id="{6CA32A8D-4755-7C77-4687-ED22970ACA12}"/>
              </a:ext>
            </a:extLst>
          </p:cNvPr>
          <p:cNvSpPr txBox="1"/>
          <p:nvPr/>
        </p:nvSpPr>
        <p:spPr>
          <a:xfrm>
            <a:off x="2808861" y="5889907"/>
            <a:ext cx="1596525" cy="830997"/>
          </a:xfrm>
          <a:prstGeom prst="rect">
            <a:avLst/>
          </a:prstGeom>
          <a:noFill/>
        </p:spPr>
        <p:txBody>
          <a:bodyPr wrap="square" rtlCol="0">
            <a:spAutoFit/>
          </a:bodyPr>
          <a:lstStyle/>
          <a:p>
            <a:pPr algn="ctr"/>
            <a:r>
              <a:rPr lang="en-US" sz="1600" b="1"/>
              <a:t>Continuing</a:t>
            </a:r>
          </a:p>
          <a:p>
            <a:pPr algn="ctr"/>
            <a:r>
              <a:rPr lang="en-US" sz="1600" b="1"/>
              <a:t>Education</a:t>
            </a:r>
          </a:p>
          <a:p>
            <a:pPr algn="ctr"/>
            <a:r>
              <a:rPr lang="en-US" sz="1600" b="1"/>
              <a:t>(21.2%)</a:t>
            </a:r>
          </a:p>
        </p:txBody>
      </p:sp>
    </p:spTree>
    <p:extLst>
      <p:ext uri="{BB962C8B-B14F-4D97-AF65-F5344CB8AC3E}">
        <p14:creationId xmlns:p14="http://schemas.microsoft.com/office/powerpoint/2010/main" val="2418245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8B4081-5D85-3307-23E5-D5EE58E7C024}"/>
              </a:ext>
            </a:extLst>
          </p:cNvPr>
          <p:cNvPicPr>
            <a:picLocks noChangeAspect="1"/>
          </p:cNvPicPr>
          <p:nvPr/>
        </p:nvPicPr>
        <p:blipFill>
          <a:blip r:embed="rId3"/>
          <a:stretch>
            <a:fillRect/>
          </a:stretch>
        </p:blipFill>
        <p:spPr>
          <a:xfrm>
            <a:off x="566651" y="1696199"/>
            <a:ext cx="11058698" cy="3448293"/>
          </a:xfrm>
          <a:prstGeom prst="rect">
            <a:avLst/>
          </a:prstGeom>
        </p:spPr>
      </p:pic>
      <p:sp>
        <p:nvSpPr>
          <p:cNvPr id="8" name="Title 1">
            <a:extLst>
              <a:ext uri="{FF2B5EF4-FFF2-40B4-BE49-F238E27FC236}">
                <a16:creationId xmlns:a16="http://schemas.microsoft.com/office/drawing/2014/main" id="{C372D0A5-4EA9-4278-9071-53E43B3509F3}"/>
              </a:ext>
            </a:extLst>
          </p:cNvPr>
          <p:cNvSpPr txBox="1">
            <a:spLocks/>
          </p:cNvSpPr>
          <p:nvPr/>
        </p:nvSpPr>
        <p:spPr>
          <a:xfrm>
            <a:off x="308921" y="401669"/>
            <a:ext cx="11574158" cy="11121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b="1">
                <a:latin typeface="Rockwell" panose="02060603020205020403" pitchFamily="18" charset="0"/>
              </a:rPr>
            </a:br>
            <a:r>
              <a:rPr lang="en-US" sz="4000" b="1">
                <a:latin typeface="Rockwell"/>
              </a:rPr>
              <a:t>2025 Career Outcomes By College</a:t>
            </a:r>
            <a:endParaRPr lang="en-US" sz="4000" b="1">
              <a:latin typeface="Rockwell" panose="02060603020205020403" pitchFamily="18" charset="0"/>
            </a:endParaRPr>
          </a:p>
        </p:txBody>
      </p:sp>
      <p:sp>
        <p:nvSpPr>
          <p:cNvPr id="7" name="Flowchart: Connector 6">
            <a:extLst>
              <a:ext uri="{FF2B5EF4-FFF2-40B4-BE49-F238E27FC236}">
                <a16:creationId xmlns:a16="http://schemas.microsoft.com/office/drawing/2014/main" id="{B3F57A96-33C6-4189-ABCE-2A4578078210}"/>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a:solidFill>
                  <a:schemeClr val="tx1"/>
                </a:solidFill>
                <a:cs typeface="Calibri"/>
              </a:rPr>
              <a:t>7</a:t>
            </a:r>
            <a:endParaRPr lang="en-US" sz="1300"/>
          </a:p>
        </p:txBody>
      </p:sp>
      <p:sp>
        <p:nvSpPr>
          <p:cNvPr id="3" name="Title 1">
            <a:extLst>
              <a:ext uri="{FF2B5EF4-FFF2-40B4-BE49-F238E27FC236}">
                <a16:creationId xmlns:a16="http://schemas.microsoft.com/office/drawing/2014/main" id="{5C598E64-2CD0-5D70-FC71-96ED23A90A82}"/>
              </a:ext>
            </a:extLst>
          </p:cNvPr>
          <p:cNvSpPr txBox="1">
            <a:spLocks/>
          </p:cNvSpPr>
          <p:nvPr/>
        </p:nvSpPr>
        <p:spPr>
          <a:xfrm>
            <a:off x="566651" y="5202231"/>
            <a:ext cx="9814049" cy="2623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600">
                <a:solidFill>
                  <a:srgbClr val="000000"/>
                </a:solidFill>
                <a:latin typeface="Calibri"/>
                <a:cs typeface="Calibri"/>
              </a:rPr>
              <a:t>N=</a:t>
            </a:r>
            <a:r>
              <a:rPr lang="en-US" sz="1600">
                <a:latin typeface="Calibri"/>
                <a:cs typeface="Calibri"/>
              </a:rPr>
              <a:t> 3,720</a:t>
            </a:r>
            <a:r>
              <a:rPr lang="en-US" sz="1600">
                <a:solidFill>
                  <a:srgbClr val="000000"/>
                </a:solidFill>
                <a:latin typeface="Calibri"/>
                <a:cs typeface="Calibri"/>
              </a:rPr>
              <a:t> (Number of bachelor’s-degree recipients for whom we have career outcomes knowledge)</a:t>
            </a:r>
            <a:endParaRPr lang="en-US" sz="1600">
              <a:solidFill>
                <a:srgbClr val="000000"/>
              </a:solidFill>
              <a:latin typeface="Calibri"/>
              <a:ea typeface="Calibri"/>
              <a:cs typeface="Calibri"/>
            </a:endParaRPr>
          </a:p>
        </p:txBody>
      </p:sp>
      <p:cxnSp>
        <p:nvCxnSpPr>
          <p:cNvPr id="10" name="Straight Connector 9">
            <a:extLst>
              <a:ext uri="{FF2B5EF4-FFF2-40B4-BE49-F238E27FC236}">
                <a16:creationId xmlns:a16="http://schemas.microsoft.com/office/drawing/2014/main" id="{4CFD96CE-CFC6-A60C-9D78-33C24E407F06}"/>
              </a:ext>
            </a:extLst>
          </p:cNvPr>
          <p:cNvCxnSpPr/>
          <p:nvPr/>
        </p:nvCxnSpPr>
        <p:spPr>
          <a:xfrm flipH="1">
            <a:off x="430428" y="152460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657937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002455-9016-965E-1B4C-92A9DA9BE7AA}"/>
              </a:ext>
            </a:extLst>
          </p:cNvPr>
          <p:cNvPicPr>
            <a:picLocks noChangeAspect="1"/>
          </p:cNvPicPr>
          <p:nvPr/>
        </p:nvPicPr>
        <p:blipFill>
          <a:blip r:embed="rId4"/>
          <a:stretch>
            <a:fillRect/>
          </a:stretch>
        </p:blipFill>
        <p:spPr>
          <a:xfrm>
            <a:off x="90825" y="4781072"/>
            <a:ext cx="3688080" cy="1798320"/>
          </a:xfrm>
          <a:prstGeom prst="rect">
            <a:avLst/>
          </a:prstGeom>
        </p:spPr>
      </p:pic>
      <p:pic>
        <p:nvPicPr>
          <p:cNvPr id="3" name="Picture 2">
            <a:extLst>
              <a:ext uri="{FF2B5EF4-FFF2-40B4-BE49-F238E27FC236}">
                <a16:creationId xmlns:a16="http://schemas.microsoft.com/office/drawing/2014/main" id="{3D208D82-58A1-001E-A8EC-52B6CE85FA0B}"/>
              </a:ext>
            </a:extLst>
          </p:cNvPr>
          <p:cNvPicPr>
            <a:picLocks noChangeAspect="1"/>
          </p:cNvPicPr>
          <p:nvPr/>
        </p:nvPicPr>
        <p:blipFill>
          <a:blip r:embed="rId5"/>
          <a:stretch>
            <a:fillRect/>
          </a:stretch>
        </p:blipFill>
        <p:spPr>
          <a:xfrm>
            <a:off x="93365" y="2105377"/>
            <a:ext cx="3688080" cy="2392680"/>
          </a:xfrm>
          <a:prstGeom prst="rect">
            <a:avLst/>
          </a:prstGeom>
        </p:spPr>
      </p:pic>
      <p:pic>
        <p:nvPicPr>
          <p:cNvPr id="2" name="Picture 1">
            <a:extLst>
              <a:ext uri="{FF2B5EF4-FFF2-40B4-BE49-F238E27FC236}">
                <a16:creationId xmlns:a16="http://schemas.microsoft.com/office/drawing/2014/main" id="{F118B28A-58A3-EE5B-AED3-B6E65FB723EA}"/>
              </a:ext>
            </a:extLst>
          </p:cNvPr>
          <p:cNvPicPr>
            <a:picLocks noChangeAspect="1"/>
          </p:cNvPicPr>
          <p:nvPr/>
        </p:nvPicPr>
        <p:blipFill>
          <a:blip r:embed="rId6"/>
          <a:stretch>
            <a:fillRect/>
          </a:stretch>
        </p:blipFill>
        <p:spPr>
          <a:xfrm>
            <a:off x="3853795" y="2105377"/>
            <a:ext cx="8244840" cy="4175760"/>
          </a:xfrm>
          <a:prstGeom prst="rect">
            <a:avLst/>
          </a:prstGeom>
        </p:spPr>
      </p:pic>
      <p:sp>
        <p:nvSpPr>
          <p:cNvPr id="13" name="Rectangle 12">
            <a:extLst>
              <a:ext uri="{FF2B5EF4-FFF2-40B4-BE49-F238E27FC236}">
                <a16:creationId xmlns:a16="http://schemas.microsoft.com/office/drawing/2014/main" id="{E8808F1F-8C82-4D7F-BA24-BDC98065C8A0}"/>
              </a:ext>
            </a:extLst>
          </p:cNvPr>
          <p:cNvSpPr/>
          <p:nvPr/>
        </p:nvSpPr>
        <p:spPr>
          <a:xfrm>
            <a:off x="498950" y="1437022"/>
            <a:ext cx="3046155" cy="400110"/>
          </a:xfrm>
          <a:prstGeom prst="rect">
            <a:avLst/>
          </a:prstGeom>
        </p:spPr>
        <p:txBody>
          <a:bodyPr wrap="none" lIns="91440" tIns="45720" rIns="91440" bIns="45720" anchor="t">
            <a:spAutoFit/>
          </a:bodyPr>
          <a:lstStyle/>
          <a:p>
            <a:r>
              <a:rPr lang="en-US" sz="2000">
                <a:latin typeface="Rockwell"/>
              </a:rPr>
              <a:t>1,761 Unique Employers</a:t>
            </a:r>
          </a:p>
        </p:txBody>
      </p:sp>
      <p:sp>
        <p:nvSpPr>
          <p:cNvPr id="6" name="Title 1">
            <a:extLst>
              <a:ext uri="{FF2B5EF4-FFF2-40B4-BE49-F238E27FC236}">
                <a16:creationId xmlns:a16="http://schemas.microsoft.com/office/drawing/2014/main" id="{BD081C1B-6B52-4FA6-BF2B-4EDA0A35E8A1}"/>
              </a:ext>
            </a:extLst>
          </p:cNvPr>
          <p:cNvSpPr txBox="1">
            <a:spLocks/>
          </p:cNvSpPr>
          <p:nvPr/>
        </p:nvSpPr>
        <p:spPr>
          <a:xfrm>
            <a:off x="498840" y="389067"/>
            <a:ext cx="11574158" cy="111210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cs typeface="Calibri Light"/>
              </a:rPr>
              <a:t>Bachelor’s-Degree Recipients</a:t>
            </a:r>
            <a:br>
              <a:rPr lang="en-US" sz="4000" b="1">
                <a:latin typeface="Rockwell"/>
              </a:rPr>
            </a:br>
            <a:r>
              <a:rPr lang="en-US" sz="4000" b="1">
                <a:latin typeface="Rockwell"/>
                <a:cs typeface="Calibri Light"/>
              </a:rPr>
              <a:t>Top Employers 2025</a:t>
            </a:r>
            <a:endParaRPr lang="en-US"/>
          </a:p>
        </p:txBody>
      </p:sp>
      <p:pic>
        <p:nvPicPr>
          <p:cNvPr id="7" name="Content Placeholder 4" descr="Suitcase">
            <a:extLst>
              <a:ext uri="{FF2B5EF4-FFF2-40B4-BE49-F238E27FC236}">
                <a16:creationId xmlns:a16="http://schemas.microsoft.com/office/drawing/2014/main" id="{226771FB-6D39-E508-C2F4-C2531125B03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67068" y="389067"/>
            <a:ext cx="1427265" cy="1319568"/>
          </a:xfrm>
          <a:prstGeom prst="rect">
            <a:avLst/>
          </a:prstGeom>
        </p:spPr>
      </p:pic>
      <p:cxnSp>
        <p:nvCxnSpPr>
          <p:cNvPr id="4" name="Straight Connector 3">
            <a:extLst>
              <a:ext uri="{FF2B5EF4-FFF2-40B4-BE49-F238E27FC236}">
                <a16:creationId xmlns:a16="http://schemas.microsoft.com/office/drawing/2014/main" id="{9839AA3B-8717-24EC-3FD1-E87E36553C9E}"/>
              </a:ext>
            </a:extLst>
          </p:cNvPr>
          <p:cNvCxnSpPr/>
          <p:nvPr/>
        </p:nvCxnSpPr>
        <p:spPr>
          <a:xfrm flipH="1">
            <a:off x="459621" y="187899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
        <p:nvSpPr>
          <p:cNvPr id="5" name="Flowchart: Connector 4">
            <a:extLst>
              <a:ext uri="{FF2B5EF4-FFF2-40B4-BE49-F238E27FC236}">
                <a16:creationId xmlns:a16="http://schemas.microsoft.com/office/drawing/2014/main" id="{9B5B99F8-78D2-D72F-5516-108FC4D1B833}"/>
              </a:ext>
            </a:extLst>
          </p:cNvPr>
          <p:cNvSpPr/>
          <p:nvPr/>
        </p:nvSpPr>
        <p:spPr>
          <a:xfrm>
            <a:off x="11188999" y="6340315"/>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ea typeface="Calibri"/>
                <a:cs typeface="Calibri"/>
              </a:rPr>
              <a:t>8</a:t>
            </a:r>
          </a:p>
        </p:txBody>
      </p:sp>
    </p:spTree>
    <p:extLst>
      <p:ext uri="{BB962C8B-B14F-4D97-AF65-F5344CB8AC3E}">
        <p14:creationId xmlns:p14="http://schemas.microsoft.com/office/powerpoint/2010/main" val="543350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CEE723-5771-E786-1316-89D5B8D80BEF}"/>
              </a:ext>
            </a:extLst>
          </p:cNvPr>
          <p:cNvPicPr>
            <a:picLocks noChangeAspect="1"/>
          </p:cNvPicPr>
          <p:nvPr/>
        </p:nvPicPr>
        <p:blipFill>
          <a:blip r:embed="rId3"/>
          <a:stretch>
            <a:fillRect/>
          </a:stretch>
        </p:blipFill>
        <p:spPr>
          <a:xfrm>
            <a:off x="430425" y="1736527"/>
            <a:ext cx="10815537" cy="886519"/>
          </a:xfrm>
          <a:prstGeom prst="rect">
            <a:avLst/>
          </a:prstGeom>
        </p:spPr>
      </p:pic>
      <p:pic>
        <p:nvPicPr>
          <p:cNvPr id="9" name="Picture 8">
            <a:extLst>
              <a:ext uri="{FF2B5EF4-FFF2-40B4-BE49-F238E27FC236}">
                <a16:creationId xmlns:a16="http://schemas.microsoft.com/office/drawing/2014/main" id="{C932811F-82F4-0BE1-361D-710B18EBAF44}"/>
              </a:ext>
            </a:extLst>
          </p:cNvPr>
          <p:cNvPicPr>
            <a:picLocks noChangeAspect="1"/>
          </p:cNvPicPr>
          <p:nvPr/>
        </p:nvPicPr>
        <p:blipFill>
          <a:blip r:embed="rId4"/>
          <a:stretch>
            <a:fillRect/>
          </a:stretch>
        </p:blipFill>
        <p:spPr>
          <a:xfrm>
            <a:off x="3591674" y="4500401"/>
            <a:ext cx="4493192" cy="1006197"/>
          </a:xfrm>
          <a:prstGeom prst="rect">
            <a:avLst/>
          </a:prstGeom>
        </p:spPr>
      </p:pic>
      <p:pic>
        <p:nvPicPr>
          <p:cNvPr id="4" name="Picture 3">
            <a:extLst>
              <a:ext uri="{FF2B5EF4-FFF2-40B4-BE49-F238E27FC236}">
                <a16:creationId xmlns:a16="http://schemas.microsoft.com/office/drawing/2014/main" id="{FF6B6F2B-5412-4FE0-DE3B-5A810ADA9A9D}"/>
              </a:ext>
            </a:extLst>
          </p:cNvPr>
          <p:cNvPicPr>
            <a:picLocks noChangeAspect="1"/>
          </p:cNvPicPr>
          <p:nvPr/>
        </p:nvPicPr>
        <p:blipFill>
          <a:blip r:embed="rId5"/>
          <a:stretch>
            <a:fillRect/>
          </a:stretch>
        </p:blipFill>
        <p:spPr>
          <a:xfrm>
            <a:off x="3591674" y="3100229"/>
            <a:ext cx="4493192" cy="839849"/>
          </a:xfrm>
          <a:prstGeom prst="rect">
            <a:avLst/>
          </a:prstGeom>
        </p:spPr>
      </p:pic>
      <p:sp>
        <p:nvSpPr>
          <p:cNvPr id="6" name="Title 1">
            <a:extLst>
              <a:ext uri="{FF2B5EF4-FFF2-40B4-BE49-F238E27FC236}">
                <a16:creationId xmlns:a16="http://schemas.microsoft.com/office/drawing/2014/main" id="{BD5F46B6-6D79-2852-D5BE-6458314DF844}"/>
              </a:ext>
            </a:extLst>
          </p:cNvPr>
          <p:cNvSpPr txBox="1">
            <a:spLocks/>
          </p:cNvSpPr>
          <p:nvPr/>
        </p:nvSpPr>
        <p:spPr>
          <a:xfrm>
            <a:off x="430428" y="2625475"/>
            <a:ext cx="10712278" cy="389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Calibri"/>
                <a:cs typeface="Calibri"/>
              </a:rPr>
              <a:t>N= 1,063 (Full-time employed and military bachelor’s-degree recipients indicating a salary within 6 months of graduation)</a:t>
            </a:r>
          </a:p>
        </p:txBody>
      </p:sp>
      <p:sp>
        <p:nvSpPr>
          <p:cNvPr id="11" name="Title 1">
            <a:extLst>
              <a:ext uri="{FF2B5EF4-FFF2-40B4-BE49-F238E27FC236}">
                <a16:creationId xmlns:a16="http://schemas.microsoft.com/office/drawing/2014/main" id="{B17B8E1E-6EE4-01AF-F7D0-8ECA0821D121}"/>
              </a:ext>
            </a:extLst>
          </p:cNvPr>
          <p:cNvSpPr txBox="1">
            <a:spLocks/>
          </p:cNvSpPr>
          <p:nvPr/>
        </p:nvSpPr>
        <p:spPr>
          <a:xfrm>
            <a:off x="329216" y="236511"/>
            <a:ext cx="11602912" cy="125981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5400" kern="1200">
                <a:solidFill>
                  <a:schemeClr val="tx1"/>
                </a:solidFill>
                <a:latin typeface="+mj-lt"/>
                <a:ea typeface="+mj-ea"/>
                <a:cs typeface="+mj-cs"/>
              </a:defRPr>
            </a:lvl1pPr>
          </a:lstStyle>
          <a:p>
            <a:pPr algn="l"/>
            <a:r>
              <a:rPr lang="en-US" sz="2400" b="1">
                <a:solidFill>
                  <a:srgbClr val="450084"/>
                </a:solidFill>
                <a:latin typeface="Rockwell"/>
              </a:rPr>
              <a:t>Bachelor’s-Degree Recipients</a:t>
            </a:r>
            <a:br>
              <a:rPr lang="en-US" sz="3600" b="1">
                <a:latin typeface="Rockwell" panose="02060603020205020403" pitchFamily="18" charset="0"/>
              </a:rPr>
            </a:br>
            <a:r>
              <a:rPr lang="en-US" sz="4000" b="1">
                <a:latin typeface="Rockwell"/>
              </a:rPr>
              <a:t>Class of 2025: Salary Distribution</a:t>
            </a:r>
            <a:endParaRPr lang="en-US" sz="4000" b="1">
              <a:latin typeface="Rockwell" panose="02060603020205020403" pitchFamily="18" charset="0"/>
            </a:endParaRPr>
          </a:p>
        </p:txBody>
      </p:sp>
      <p:sp>
        <p:nvSpPr>
          <p:cNvPr id="14" name="Title 1">
            <a:extLst>
              <a:ext uri="{FF2B5EF4-FFF2-40B4-BE49-F238E27FC236}">
                <a16:creationId xmlns:a16="http://schemas.microsoft.com/office/drawing/2014/main" id="{86CE3FA2-1620-0D55-0C16-DBE8A3593435}"/>
              </a:ext>
            </a:extLst>
          </p:cNvPr>
          <p:cNvSpPr txBox="1">
            <a:spLocks/>
          </p:cNvSpPr>
          <p:nvPr/>
        </p:nvSpPr>
        <p:spPr>
          <a:xfrm>
            <a:off x="430428" y="4025647"/>
            <a:ext cx="10601852" cy="3891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a:latin typeface="Calibri"/>
                <a:cs typeface="Calibri"/>
              </a:rPr>
              <a:t>N= 222 (Full-time employed and military bachelor’s-degree recipients indicating a bonus within 6 months of graduation)</a:t>
            </a:r>
          </a:p>
        </p:txBody>
      </p:sp>
      <p:sp>
        <p:nvSpPr>
          <p:cNvPr id="5" name="Flowchart: Connector 4">
            <a:extLst>
              <a:ext uri="{FF2B5EF4-FFF2-40B4-BE49-F238E27FC236}">
                <a16:creationId xmlns:a16="http://schemas.microsoft.com/office/drawing/2014/main" id="{F7D7DD6E-00E9-6547-5757-31B783B29247}"/>
              </a:ext>
            </a:extLst>
          </p:cNvPr>
          <p:cNvSpPr/>
          <p:nvPr/>
        </p:nvSpPr>
        <p:spPr>
          <a:xfrm>
            <a:off x="11422463" y="6192417"/>
            <a:ext cx="503207" cy="474451"/>
          </a:xfrm>
          <a:prstGeom prst="flowChartConnector">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300">
                <a:solidFill>
                  <a:schemeClr val="tx1"/>
                </a:solidFill>
                <a:ea typeface="Calibri"/>
                <a:cs typeface="Calibri"/>
              </a:rPr>
              <a:t>9</a:t>
            </a:r>
          </a:p>
        </p:txBody>
      </p:sp>
      <p:cxnSp>
        <p:nvCxnSpPr>
          <p:cNvPr id="7" name="Straight Connector 6">
            <a:extLst>
              <a:ext uri="{FF2B5EF4-FFF2-40B4-BE49-F238E27FC236}">
                <a16:creationId xmlns:a16="http://schemas.microsoft.com/office/drawing/2014/main" id="{1A337C6C-A99E-65A5-8135-296230BC0D6C}"/>
              </a:ext>
            </a:extLst>
          </p:cNvPr>
          <p:cNvCxnSpPr/>
          <p:nvPr/>
        </p:nvCxnSpPr>
        <p:spPr>
          <a:xfrm flipH="1">
            <a:off x="430428" y="1524600"/>
            <a:ext cx="1663223" cy="0"/>
          </a:xfrm>
          <a:prstGeom prst="line">
            <a:avLst/>
          </a:prstGeom>
          <a:ln>
            <a:solidFill>
              <a:srgbClr val="450084"/>
            </a:solidFill>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2017899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7EBACA6D9A2C4BB68DEC0CF51609C8" ma:contentTypeVersion="15" ma:contentTypeDescription="Create a new document." ma:contentTypeScope="" ma:versionID="c1dbfa7cd8319e7d196658a3c3a5797e">
  <xsd:schema xmlns:xsd="http://www.w3.org/2001/XMLSchema" xmlns:xs="http://www.w3.org/2001/XMLSchema" xmlns:p="http://schemas.microsoft.com/office/2006/metadata/properties" xmlns:ns2="2af76160-a15a-403d-b50f-2f498079022f" xmlns:ns3="a22fd1c8-caa9-4174-8670-445ab4c389a9" targetNamespace="http://schemas.microsoft.com/office/2006/metadata/properties" ma:root="true" ma:fieldsID="6426b2394a3c6d831a66b1d23462d340" ns2:_="" ns3:_="">
    <xsd:import namespace="2af76160-a15a-403d-b50f-2f498079022f"/>
    <xsd:import namespace="a22fd1c8-caa9-4174-8670-445ab4c389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f76160-a15a-403d-b50f-2f49807902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0118d4b-86c5-465c-a042-d354e0c1603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2fd1c8-caa9-4174-8670-445ab4c389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af76160-a15a-403d-b50f-2f498079022f">
      <Terms xmlns="http://schemas.microsoft.com/office/infopath/2007/PartnerControls"/>
    </lcf76f155ced4ddcb4097134ff3c332f>
    <SharedWithUsers xmlns="a22fd1c8-caa9-4174-8670-445ab4c389a9">
      <UserInfo>
        <DisplayName>Nguyen, Duc Tam Tam - nguyendx</DisplayName>
        <AccountId>28</AccountId>
        <AccountType/>
      </UserInfo>
      <UserInfo>
        <DisplayName>Corbin, Tiffany Taylor - corbintt</DisplayName>
        <AccountId>49</AccountId>
        <AccountType/>
      </UserInfo>
      <UserInfo>
        <DisplayName>Gibbons, Emma Katherine - gibbonek</DisplayName>
        <AccountId>34</AccountId>
        <AccountType/>
      </UserInfo>
      <UserInfo>
        <DisplayName>Heffernan, James M - hefferjm</DisplayName>
        <AccountId>71</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6E35BD-9230-476A-BF83-86D0D9904BAD}">
  <ds:schemaRefs>
    <ds:schemaRef ds:uri="2af76160-a15a-403d-b50f-2f498079022f"/>
    <ds:schemaRef ds:uri="a22fd1c8-caa9-4174-8670-445ab4c389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30F2CA3-6495-469A-A0F9-0A071C435B53}">
  <ds:schemaRefs>
    <ds:schemaRef ds:uri="2af76160-a15a-403d-b50f-2f498079022f"/>
    <ds:schemaRef ds:uri="http://schemas.openxmlformats.org/package/2006/metadata/core-properties"/>
    <ds:schemaRef ds:uri="http://purl.org/dc/elements/1.1/"/>
    <ds:schemaRef ds:uri="http://www.w3.org/XML/1998/namespace"/>
    <ds:schemaRef ds:uri="http://purl.org/dc/dcmitype/"/>
    <ds:schemaRef ds:uri="http://schemas.microsoft.com/office/2006/documentManagement/types"/>
    <ds:schemaRef ds:uri="http://schemas.microsoft.com/office/2006/metadata/properties"/>
    <ds:schemaRef ds:uri="http://schemas.microsoft.com/office/infopath/2007/PartnerControls"/>
    <ds:schemaRef ds:uri="a22fd1c8-caa9-4174-8670-445ab4c389a9"/>
    <ds:schemaRef ds:uri="http://purl.org/dc/terms/"/>
  </ds:schemaRefs>
</ds:datastoreItem>
</file>

<file path=customXml/itemProps3.xml><?xml version="1.0" encoding="utf-8"?>
<ds:datastoreItem xmlns:ds="http://schemas.openxmlformats.org/officeDocument/2006/customXml" ds:itemID="{B62A0D4F-3FCD-4C8F-B921-72C9C86F7284}">
  <ds:schemaRefs>
    <ds:schemaRef ds:uri="http://schemas.microsoft.com/sharepoint/v3/contenttype/forms"/>
  </ds:schemaRefs>
</ds:datastoreItem>
</file>

<file path=docMetadata/LabelInfo.xml><?xml version="1.0" encoding="utf-8"?>
<clbl:labelList xmlns:clbl="http://schemas.microsoft.com/office/2020/mipLabelMetadata">
  <clbl:label id="{e9333c23-cac7-42f4-9989-5cee3d4a79c0}" enabled="0" method="" siteId="{e9333c23-cac7-42f4-9989-5cee3d4a79c0}" removed="1"/>
</clbl:labelList>
</file>

<file path=docProps/app.xml><?xml version="1.0" encoding="utf-8"?>
<Properties xmlns="http://schemas.openxmlformats.org/officeDocument/2006/extended-properties" xmlns:vt="http://schemas.openxmlformats.org/officeDocument/2006/docPropsVTypes">
  <Template/>
  <TotalTime>32</TotalTime>
  <Words>2480</Words>
  <Application>Microsoft Office PowerPoint</Application>
  <PresentationFormat>Widescreen</PresentationFormat>
  <Paragraphs>294</Paragraphs>
  <Slides>36</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Arial,Sans-Serif</vt:lpstr>
      <vt:lpstr>Calibri</vt:lpstr>
      <vt:lpstr>Calibri Light</vt:lpstr>
      <vt:lpstr>Rockwell</vt:lpstr>
      <vt:lpstr>WordVisi_MSFontService</vt:lpstr>
      <vt:lpstr>Office Theme</vt:lpstr>
      <vt:lpstr>James Madison University Class of 2025  First Destination Career Outcomes Report</vt:lpstr>
      <vt:lpstr>PowerPoint Presentation</vt:lpstr>
      <vt:lpstr>Executive 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N=789 (Bachelor's-degree graduates who reported Continuing Education)</vt:lpstr>
      <vt:lpstr>N=753 (Number of students who indicated a major or field of study for their continuing education)</vt:lpstr>
      <vt:lpstr>PowerPoint Presentation</vt:lpstr>
      <vt:lpstr>PowerPoint Presentation</vt:lpstr>
      <vt:lpstr>PowerPoint Presentation</vt:lpstr>
      <vt:lpstr>PowerPoint Presentation</vt:lpstr>
      <vt:lpstr>Graduate and Advanced-Degree Recipients Career Outcomes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JMU Career Outcomes Data Online</vt:lpstr>
      <vt:lpstr>Methodology and Quick Facts</vt:lpstr>
      <vt:lpstr>Definitions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 Duc Tam - nguyendx</dc:creator>
  <cp:lastModifiedBy>Westley, Libby - westleek</cp:lastModifiedBy>
  <cp:revision>2</cp:revision>
  <cp:lastPrinted>2026-05-28T18:52:32Z</cp:lastPrinted>
  <dcterms:created xsi:type="dcterms:W3CDTF">2021-09-02T00:31:35Z</dcterms:created>
  <dcterms:modified xsi:type="dcterms:W3CDTF">2026-07-06T18:40:51Z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0x010100857EBACA6D9A2C4BB68DEC0CF51609C8</vt:lpwstr>
  </property>
  <property fmtid="{D5CDD505-2E9C-101B-9397-08002B2CF9AE}" pid="3" name="MediaServiceImageTags">
    <vt:lpwstr/>
  </property>
</Properties>
</file>