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Play"/>
      <p:regular r:id="rId16"/>
      <p:bold r:id="rId17"/>
    </p:embeddedFont>
    <p:embeddedFont>
      <p:font typeface="Lobster"/>
      <p:regular r:id="rId18"/>
    </p:embeddedFont>
    <p:embeddedFont>
      <p:font typeface="Century Gothic"/>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iQ2D3K9FM6RctE73VvRLOPnDYm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80E8217-EF29-4A88-BF24-B2B2912B5978}">
  <a:tblStyle styleId="{180E8217-EF29-4A88-BF24-B2B2912B597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CenturyGothic-bold.fntdata"/><Relationship Id="rId11" Type="http://schemas.openxmlformats.org/officeDocument/2006/relationships/slide" Target="slides/slide6.xml"/><Relationship Id="rId22" Type="http://schemas.openxmlformats.org/officeDocument/2006/relationships/font" Target="fonts/CenturyGothic-boldItalic.fntdata"/><Relationship Id="rId10" Type="http://schemas.openxmlformats.org/officeDocument/2006/relationships/slide" Target="slides/slide5.xml"/><Relationship Id="rId21"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bold.fntdata"/><Relationship Id="rId16" Type="http://schemas.openxmlformats.org/officeDocument/2006/relationships/font" Target="fonts/Play-regular.fntdata"/><Relationship Id="rId5" Type="http://schemas.openxmlformats.org/officeDocument/2006/relationships/notesMaster" Target="notesMasters/notesMaster1.xml"/><Relationship Id="rId19" Type="http://schemas.openxmlformats.org/officeDocument/2006/relationships/font" Target="fonts/CenturyGothic-regular.fntdata"/><Relationship Id="rId6" Type="http://schemas.openxmlformats.org/officeDocument/2006/relationships/slide" Target="slides/slide1.xml"/><Relationship Id="rId18" Type="http://schemas.openxmlformats.org/officeDocument/2006/relationships/font" Target="fonts/Lobster-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66fe13cd0c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366fe13cd0c_5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691187b905_1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g3691187b905_1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8ae89ae5060429d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g18ae89ae5060429d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67b7c80f74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367b7c80f74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670fa32b2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g3670fa32b2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67b7c80f74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67b7c80f74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691187b905_1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3691187b905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4"/>
          <p:cNvSpPr/>
          <p:nvPr>
            <p:ph idx="2" type="pic"/>
          </p:nvPr>
        </p:nvSpPr>
        <p:spPr>
          <a:xfrm>
            <a:off x="5183188" y="987425"/>
            <a:ext cx="6172200" cy="4873625"/>
          </a:xfrm>
          <a:prstGeom prst="rect">
            <a:avLst/>
          </a:prstGeom>
          <a:noFill/>
          <a:ln>
            <a:noFill/>
          </a:ln>
        </p:spPr>
      </p:sp>
      <p:sp>
        <p:nvSpPr>
          <p:cNvPr id="64" name="Google Shape;64;p1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50084"/>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6.jpg"/><Relationship Id="rId5" Type="http://schemas.openxmlformats.org/officeDocument/2006/relationships/image" Target="../media/image2.jpg"/><Relationship Id="rId6" Type="http://schemas.openxmlformats.org/officeDocument/2006/relationships/image" Target="../media/image1.png"/><Relationship Id="rId7" Type="http://schemas.openxmlformats.org/officeDocument/2006/relationships/image" Target="../media/image17.png"/><Relationship Id="rId8"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9.jpg"/><Relationship Id="rId4" Type="http://schemas.openxmlformats.org/officeDocument/2006/relationships/image" Target="../media/image19.jpg"/><Relationship Id="rId5" Type="http://schemas.openxmlformats.org/officeDocument/2006/relationships/image" Target="../media/image8.jpg"/><Relationship Id="rId6" Type="http://schemas.openxmlformats.org/officeDocument/2006/relationships/image" Target="../media/image20.jpg"/><Relationship Id="rId7"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21.jpg"/><Relationship Id="rId5" Type="http://schemas.openxmlformats.org/officeDocument/2006/relationships/image" Target="../media/image9.jpg"/><Relationship Id="rId6" Type="http://schemas.openxmlformats.org/officeDocument/2006/relationships/image" Target="../media/image11.jp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8.jpg"/><Relationship Id="rId4" Type="http://schemas.openxmlformats.org/officeDocument/2006/relationships/image" Target="../media/image25.jpg"/><Relationship Id="rId5" Type="http://schemas.openxmlformats.org/officeDocument/2006/relationships/image" Target="../media/image26.jpg"/><Relationship Id="rId6" Type="http://schemas.openxmlformats.org/officeDocument/2006/relationships/image" Target="../media/image23.jpg"/><Relationship Id="rId7"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22.jpg"/><Relationship Id="rId5" Type="http://schemas.openxmlformats.org/officeDocument/2006/relationships/image" Target="../media/image24.png"/><Relationship Id="rId6"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1604550" y="222225"/>
            <a:ext cx="8741000" cy="4623325"/>
          </a:xfrm>
          <a:prstGeom prst="rect">
            <a:avLst/>
          </a:prstGeom>
          <a:noFill/>
          <a:ln>
            <a:noFill/>
          </a:ln>
        </p:spPr>
      </p:pic>
      <p:pic>
        <p:nvPicPr>
          <p:cNvPr id="85" name="Google Shape;85;p1"/>
          <p:cNvPicPr preferRelativeResize="0"/>
          <p:nvPr/>
        </p:nvPicPr>
        <p:blipFill rotWithShape="1">
          <a:blip r:embed="rId4">
            <a:alphaModFix/>
          </a:blip>
          <a:srcRect b="0" l="0" r="0" t="0"/>
          <a:stretch/>
        </p:blipFill>
        <p:spPr>
          <a:xfrm>
            <a:off x="1082725" y="1926200"/>
            <a:ext cx="9784649" cy="7502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366fe13cd0c_5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solidFill>
                  <a:srgbClr val="CBB677"/>
                </a:solidFill>
                <a:latin typeface="Lobster"/>
                <a:ea typeface="Lobster"/>
                <a:cs typeface="Lobster"/>
                <a:sym typeface="Lobster"/>
              </a:rPr>
              <a:t>ICYJ Mission &amp; Goals </a:t>
            </a:r>
            <a:endParaRPr>
              <a:solidFill>
                <a:srgbClr val="CBB677"/>
              </a:solidFill>
              <a:latin typeface="Lobster"/>
              <a:ea typeface="Lobster"/>
              <a:cs typeface="Lobster"/>
              <a:sym typeface="Lobster"/>
            </a:endParaRPr>
          </a:p>
        </p:txBody>
      </p:sp>
      <p:sp>
        <p:nvSpPr>
          <p:cNvPr id="91" name="Google Shape;91;g366fe13cd0c_5_0"/>
          <p:cNvSpPr txBox="1"/>
          <p:nvPr>
            <p:ph idx="1" type="body"/>
          </p:nvPr>
        </p:nvSpPr>
        <p:spPr>
          <a:xfrm>
            <a:off x="318000" y="1608800"/>
            <a:ext cx="11556000" cy="4351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1800"/>
              <a:buNone/>
            </a:pPr>
            <a:r>
              <a:rPr lang="en-US" sz="2600">
                <a:solidFill>
                  <a:srgbClr val="CBB677"/>
                </a:solidFill>
                <a:latin typeface="Calibri"/>
                <a:ea typeface="Calibri"/>
                <a:cs typeface="Calibri"/>
                <a:sym typeface="Calibri"/>
              </a:rPr>
              <a:t>Serve as an active shared learning collaborative that promotes interdisciplinary intellectual discourse and research in the field of youth justice, develops the next generation of youth justice professionals and leaders, and improves youth systems’ performance and outcomes</a:t>
            </a:r>
            <a:endParaRPr sz="2600">
              <a:solidFill>
                <a:srgbClr val="CBB677"/>
              </a:solidFill>
              <a:latin typeface="Calibri"/>
              <a:ea typeface="Calibri"/>
              <a:cs typeface="Calibri"/>
              <a:sym typeface="Calibri"/>
            </a:endParaRPr>
          </a:p>
          <a:p>
            <a:pPr indent="0" lvl="0" marL="0" rtl="0" algn="ctr">
              <a:lnSpc>
                <a:spcPct val="90000"/>
              </a:lnSpc>
              <a:spcBef>
                <a:spcPts val="1000"/>
              </a:spcBef>
              <a:spcAft>
                <a:spcPts val="0"/>
              </a:spcAft>
              <a:buSzPts val="1800"/>
              <a:buNone/>
            </a:pPr>
            <a:r>
              <a:rPr lang="en-US" sz="2600">
                <a:solidFill>
                  <a:srgbClr val="CBB677"/>
                </a:solidFill>
                <a:latin typeface="Calibri"/>
                <a:ea typeface="Calibri"/>
                <a:cs typeface="Calibri"/>
                <a:sym typeface="Calibri"/>
              </a:rPr>
              <a:t>Goals:</a:t>
            </a:r>
            <a:endParaRPr sz="2600">
              <a:solidFill>
                <a:srgbClr val="CBB677"/>
              </a:solidFill>
              <a:latin typeface="Calibri"/>
              <a:ea typeface="Calibri"/>
              <a:cs typeface="Calibri"/>
              <a:sym typeface="Calibri"/>
            </a:endParaRPr>
          </a:p>
          <a:p>
            <a:pPr indent="0" lvl="0" marL="0" rtl="0" algn="ctr">
              <a:lnSpc>
                <a:spcPct val="90000"/>
              </a:lnSpc>
              <a:spcBef>
                <a:spcPts val="1000"/>
              </a:spcBef>
              <a:spcAft>
                <a:spcPts val="0"/>
              </a:spcAft>
              <a:buSzPts val="1800"/>
              <a:buNone/>
            </a:pPr>
            <a:r>
              <a:t/>
            </a:r>
            <a:endParaRPr sz="2600">
              <a:solidFill>
                <a:srgbClr val="CBB677"/>
              </a:solidFill>
              <a:latin typeface="Calibri"/>
              <a:ea typeface="Calibri"/>
              <a:cs typeface="Calibri"/>
              <a:sym typeface="Calibri"/>
            </a:endParaRPr>
          </a:p>
          <a:p>
            <a:pPr indent="0" lvl="0" marL="0" rtl="0" algn="l">
              <a:lnSpc>
                <a:spcPct val="90000"/>
              </a:lnSpc>
              <a:spcBef>
                <a:spcPts val="1000"/>
              </a:spcBef>
              <a:spcAft>
                <a:spcPts val="0"/>
              </a:spcAft>
              <a:buSzPts val="1800"/>
              <a:buNone/>
            </a:pPr>
            <a:r>
              <a:t/>
            </a:r>
            <a:endParaRPr sz="2600">
              <a:solidFill>
                <a:srgbClr val="CBB677"/>
              </a:solidFill>
              <a:latin typeface="Calibri"/>
              <a:ea typeface="Calibri"/>
              <a:cs typeface="Calibri"/>
              <a:sym typeface="Calibri"/>
            </a:endParaRPr>
          </a:p>
          <a:p>
            <a:pPr indent="0" lvl="0" marL="0" rtl="0" algn="l">
              <a:lnSpc>
                <a:spcPct val="90000"/>
              </a:lnSpc>
              <a:spcBef>
                <a:spcPts val="1000"/>
              </a:spcBef>
              <a:spcAft>
                <a:spcPts val="0"/>
              </a:spcAft>
              <a:buSzPts val="1800"/>
              <a:buNone/>
            </a:pPr>
            <a:r>
              <a:t/>
            </a:r>
            <a:endParaRPr sz="2600">
              <a:solidFill>
                <a:srgbClr val="CBB677"/>
              </a:solidFill>
              <a:latin typeface="Calibri"/>
              <a:ea typeface="Calibri"/>
              <a:cs typeface="Calibri"/>
              <a:sym typeface="Calibri"/>
            </a:endParaRPr>
          </a:p>
        </p:txBody>
      </p:sp>
      <p:graphicFrame>
        <p:nvGraphicFramePr>
          <p:cNvPr id="92" name="Google Shape;92;g366fe13cd0c_5_0"/>
          <p:cNvGraphicFramePr/>
          <p:nvPr/>
        </p:nvGraphicFramePr>
        <p:xfrm>
          <a:off x="952500" y="3724575"/>
          <a:ext cx="3000000" cy="3000000"/>
        </p:xfrm>
        <a:graphic>
          <a:graphicData uri="http://schemas.openxmlformats.org/drawingml/2006/table">
            <a:tbl>
              <a:tblPr>
                <a:noFill/>
                <a:tableStyleId>{180E8217-EF29-4A88-BF24-B2B2912B5978}</a:tableStyleId>
              </a:tblPr>
              <a:tblGrid>
                <a:gridCol w="5143500"/>
                <a:gridCol w="5143500"/>
              </a:tblGrid>
              <a:tr h="381000">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Enhance student understanding &amp; career readiness</a:t>
                      </a:r>
                      <a:endParaRPr sz="1900" u="none" cap="none" strike="noStrike">
                        <a:solidFill>
                          <a:srgbClr val="CBB677"/>
                        </a:solidFill>
                        <a:latin typeface="Calibri"/>
                        <a:ea typeface="Calibri"/>
                        <a:cs typeface="Calibri"/>
                        <a:sym typeface="Calibri"/>
                      </a:endParaRPr>
                    </a:p>
                  </a:txBody>
                  <a:tcPr marT="91425" marB="91425" marR="91425" marL="91425"/>
                </a:tc>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Participate in new and existing research</a:t>
                      </a:r>
                      <a:endParaRPr sz="1900" u="none" cap="none" strike="noStrike">
                        <a:solidFill>
                          <a:srgbClr val="CBB677"/>
                        </a:solidFill>
                        <a:latin typeface="Calibri"/>
                        <a:ea typeface="Calibri"/>
                        <a:cs typeface="Calibri"/>
                        <a:sym typeface="Calibri"/>
                      </a:endParaRPr>
                    </a:p>
                  </a:txBody>
                  <a:tcPr marT="91425" marB="91425" marR="91425" marL="91425"/>
                </a:tc>
              </a:tr>
              <a:tr h="381000">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Host Youth Justice and Child Welfare Symposia </a:t>
                      </a:r>
                      <a:endParaRPr sz="1900" u="none" cap="none" strike="noStrike">
                        <a:solidFill>
                          <a:srgbClr val="CBB677"/>
                        </a:solidFill>
                        <a:latin typeface="Calibri"/>
                        <a:ea typeface="Calibri"/>
                        <a:cs typeface="Calibri"/>
                        <a:sym typeface="Calibri"/>
                      </a:endParaRPr>
                    </a:p>
                  </a:txBody>
                  <a:tcPr marT="91425" marB="91425" marR="91425" marL="91425"/>
                </a:tc>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Utilize evidence-based practices and the latest science</a:t>
                      </a:r>
                      <a:endParaRPr sz="1900" u="none" cap="none" strike="noStrike">
                        <a:solidFill>
                          <a:srgbClr val="CBB677"/>
                        </a:solidFill>
                        <a:latin typeface="Calibri"/>
                        <a:ea typeface="Calibri"/>
                        <a:cs typeface="Calibri"/>
                        <a:sym typeface="Calibri"/>
                      </a:endParaRPr>
                    </a:p>
                  </a:txBody>
                  <a:tcPr marT="91425" marB="91425" marR="91425" marL="91425"/>
                </a:tc>
              </a:tr>
              <a:tr h="381000">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Produce literature and scholarship </a:t>
                      </a:r>
                      <a:endParaRPr sz="1900" u="none" cap="none" strike="noStrike">
                        <a:solidFill>
                          <a:srgbClr val="CBB677"/>
                        </a:solidFill>
                        <a:latin typeface="Calibri"/>
                        <a:ea typeface="Calibri"/>
                        <a:cs typeface="Calibri"/>
                        <a:sym typeface="Calibri"/>
                      </a:endParaRPr>
                    </a:p>
                  </a:txBody>
                  <a:tcPr marT="91425" marB="91425" marR="91425" marL="91425"/>
                </a:tc>
                <a:tc>
                  <a:txBody>
                    <a:bodyPr/>
                    <a:lstStyle/>
                    <a:p>
                      <a:pPr indent="-349250" lvl="0" marL="457200" marR="0" rtl="0" algn="l">
                        <a:lnSpc>
                          <a:spcPct val="100000"/>
                        </a:lnSpc>
                        <a:spcBef>
                          <a:spcPts val="0"/>
                        </a:spcBef>
                        <a:spcAft>
                          <a:spcPts val="0"/>
                        </a:spcAft>
                        <a:buClr>
                          <a:srgbClr val="CBB677"/>
                        </a:buClr>
                        <a:buSzPts val="1900"/>
                        <a:buFont typeface="Calibri"/>
                        <a:buChar char="❖"/>
                      </a:pPr>
                      <a:r>
                        <a:rPr lang="en-US" sz="1900" u="none" cap="none" strike="noStrike">
                          <a:solidFill>
                            <a:srgbClr val="CBB677"/>
                          </a:solidFill>
                          <a:latin typeface="Calibri"/>
                          <a:ea typeface="Calibri"/>
                          <a:cs typeface="Calibri"/>
                          <a:sym typeface="Calibri"/>
                        </a:rPr>
                        <a:t>Improve outcomes for youth and families</a:t>
                      </a:r>
                      <a:endParaRPr sz="1900" u="none" cap="none" strike="noStrike">
                        <a:solidFill>
                          <a:srgbClr val="CBB677"/>
                        </a:solidFill>
                        <a:latin typeface="Calibri"/>
                        <a:ea typeface="Calibri"/>
                        <a:cs typeface="Calibri"/>
                        <a:sym typeface="Calibri"/>
                      </a:endParaRPr>
                    </a:p>
                  </a:txBody>
                  <a:tcPr marT="91425" marB="91425" marR="91425" marL="91425"/>
                </a:tc>
              </a:tr>
            </a:tbl>
          </a:graphicData>
        </a:graphic>
      </p:graphicFrame>
      <p:pic>
        <p:nvPicPr>
          <p:cNvPr id="93" name="Google Shape;93;g366fe13cd0c_5_0" title="innovation-center-youth-justice-horizontial-gold.png"/>
          <p:cNvPicPr preferRelativeResize="0"/>
          <p:nvPr/>
        </p:nvPicPr>
        <p:blipFill rotWithShape="1">
          <a:blip r:embed="rId3">
            <a:alphaModFix/>
          </a:blip>
          <a:srcRect b="0" l="0" r="0" t="0"/>
          <a:stretch/>
        </p:blipFill>
        <p:spPr>
          <a:xfrm>
            <a:off x="349475" y="5959995"/>
            <a:ext cx="4772451" cy="643300"/>
          </a:xfrm>
          <a:prstGeom prst="rect">
            <a:avLst/>
          </a:prstGeom>
          <a:noFill/>
          <a:ln>
            <a:noFill/>
          </a:ln>
        </p:spPr>
      </p:pic>
      <p:pic>
        <p:nvPicPr>
          <p:cNvPr id="94" name="Google Shape;94;g366fe13cd0c_5_0" title="RFKCA_NRCJJ_LogoCMYK-horiz-long-KO (1).png"/>
          <p:cNvPicPr preferRelativeResize="0"/>
          <p:nvPr/>
        </p:nvPicPr>
        <p:blipFill rotWithShape="1">
          <a:blip r:embed="rId4">
            <a:alphaModFix/>
          </a:blip>
          <a:srcRect b="0" l="0" r="0" t="0"/>
          <a:stretch/>
        </p:blipFill>
        <p:spPr>
          <a:xfrm>
            <a:off x="7097100" y="5811925"/>
            <a:ext cx="4700724" cy="939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3691187b905_1_1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solidFill>
                  <a:srgbClr val="CBB677"/>
                </a:solidFill>
                <a:latin typeface="Lobster"/>
                <a:ea typeface="Lobster"/>
                <a:cs typeface="Lobster"/>
                <a:sym typeface="Lobster"/>
              </a:rPr>
              <a:t>Youth Justice Minor Overview</a:t>
            </a:r>
            <a:endParaRPr>
              <a:solidFill>
                <a:srgbClr val="CBB677"/>
              </a:solidFill>
              <a:latin typeface="Lobster"/>
              <a:ea typeface="Lobster"/>
              <a:cs typeface="Lobster"/>
              <a:sym typeface="Lobster"/>
            </a:endParaRPr>
          </a:p>
        </p:txBody>
      </p:sp>
      <p:sp>
        <p:nvSpPr>
          <p:cNvPr id="100" name="Google Shape;100;g3691187b905_1_17"/>
          <p:cNvSpPr txBox="1"/>
          <p:nvPr>
            <p:ph idx="1" type="body"/>
          </p:nvPr>
        </p:nvSpPr>
        <p:spPr>
          <a:xfrm>
            <a:off x="838200" y="1780313"/>
            <a:ext cx="5538000" cy="4090200"/>
          </a:xfrm>
          <a:prstGeom prst="rect">
            <a:avLst/>
          </a:prstGeom>
          <a:noFill/>
          <a:ln>
            <a:noFill/>
          </a:ln>
        </p:spPr>
        <p:txBody>
          <a:bodyPr anchorCtr="0" anchor="t" bIns="45700" lIns="91425" spcFirstLastPara="1" rIns="91425" wrap="square" tIns="45700">
            <a:normAutofit/>
          </a:bodyPr>
          <a:lstStyle/>
          <a:p>
            <a:pPr indent="-342900" lvl="0" marL="1371600" rtl="0" algn="l">
              <a:lnSpc>
                <a:spcPct val="200000"/>
              </a:lnSpc>
              <a:spcBef>
                <a:spcPts val="1000"/>
              </a:spcBef>
              <a:spcAft>
                <a:spcPts val="0"/>
              </a:spcAft>
              <a:buClr>
                <a:srgbClr val="CBB677"/>
              </a:buClr>
              <a:buSzPts val="1800"/>
              <a:buChar char="❖"/>
            </a:pPr>
            <a:r>
              <a:rPr lang="en-US">
                <a:solidFill>
                  <a:srgbClr val="CBB677"/>
                </a:solidFill>
              </a:rPr>
              <a:t>Curriculum</a:t>
            </a:r>
            <a:endParaRPr>
              <a:solidFill>
                <a:srgbClr val="CBB677"/>
              </a:solidFill>
            </a:endParaRPr>
          </a:p>
          <a:p>
            <a:pPr indent="-342900" lvl="0" marL="1371600" rtl="0" algn="l">
              <a:lnSpc>
                <a:spcPct val="200000"/>
              </a:lnSpc>
              <a:spcBef>
                <a:spcPts val="0"/>
              </a:spcBef>
              <a:spcAft>
                <a:spcPts val="0"/>
              </a:spcAft>
              <a:buClr>
                <a:srgbClr val="CBB677"/>
              </a:buClr>
              <a:buSzPts val="1800"/>
              <a:buChar char="❖"/>
            </a:pPr>
            <a:r>
              <a:rPr lang="en-US">
                <a:solidFill>
                  <a:srgbClr val="CBB677"/>
                </a:solidFill>
              </a:rPr>
              <a:t>Capstone course</a:t>
            </a:r>
            <a:endParaRPr>
              <a:solidFill>
                <a:srgbClr val="CBB677"/>
              </a:solidFill>
            </a:endParaRPr>
          </a:p>
          <a:p>
            <a:pPr indent="-342900" lvl="0" marL="1371600" rtl="0" algn="l">
              <a:lnSpc>
                <a:spcPct val="200000"/>
              </a:lnSpc>
              <a:spcBef>
                <a:spcPts val="0"/>
              </a:spcBef>
              <a:spcAft>
                <a:spcPts val="0"/>
              </a:spcAft>
              <a:buClr>
                <a:srgbClr val="CBB677"/>
              </a:buClr>
              <a:buSzPts val="1800"/>
              <a:buChar char="❖"/>
            </a:pPr>
            <a:r>
              <a:rPr lang="en-US">
                <a:solidFill>
                  <a:srgbClr val="CBB677"/>
                </a:solidFill>
              </a:rPr>
              <a:t>Internships</a:t>
            </a:r>
            <a:endParaRPr>
              <a:solidFill>
                <a:srgbClr val="CBB677"/>
              </a:solidFill>
            </a:endParaRPr>
          </a:p>
          <a:p>
            <a:pPr indent="-342900" lvl="0" marL="1371600" rtl="0" algn="l">
              <a:lnSpc>
                <a:spcPct val="200000"/>
              </a:lnSpc>
              <a:spcBef>
                <a:spcPts val="0"/>
              </a:spcBef>
              <a:spcAft>
                <a:spcPts val="0"/>
              </a:spcAft>
              <a:buClr>
                <a:srgbClr val="CBB677"/>
              </a:buClr>
              <a:buSzPts val="1800"/>
              <a:buChar char="❖"/>
            </a:pPr>
            <a:r>
              <a:rPr lang="en-US">
                <a:solidFill>
                  <a:srgbClr val="CBB677"/>
                </a:solidFill>
              </a:rPr>
              <a:t>Research</a:t>
            </a:r>
            <a:endParaRPr>
              <a:solidFill>
                <a:srgbClr val="CBB677"/>
              </a:solidFill>
            </a:endParaRPr>
          </a:p>
        </p:txBody>
      </p:sp>
      <p:pic>
        <p:nvPicPr>
          <p:cNvPr id="101" name="Google Shape;101;g3691187b905_1_17" title="innovation-center-youth-justice-horizontial-gold.png"/>
          <p:cNvPicPr preferRelativeResize="0"/>
          <p:nvPr/>
        </p:nvPicPr>
        <p:blipFill rotWithShape="1">
          <a:blip r:embed="rId3">
            <a:alphaModFix/>
          </a:blip>
          <a:srcRect b="0" l="0" r="0" t="0"/>
          <a:stretch/>
        </p:blipFill>
        <p:spPr>
          <a:xfrm>
            <a:off x="117600" y="5959995"/>
            <a:ext cx="4772451" cy="643300"/>
          </a:xfrm>
          <a:prstGeom prst="rect">
            <a:avLst/>
          </a:prstGeom>
          <a:noFill/>
          <a:ln>
            <a:noFill/>
          </a:ln>
        </p:spPr>
      </p:pic>
      <p:pic>
        <p:nvPicPr>
          <p:cNvPr id="102" name="Google Shape;102;g3691187b905_1_17" title="RFKCA_NRCJJ_LogoCMYK-horiz-long-KO (1).png"/>
          <p:cNvPicPr preferRelativeResize="0"/>
          <p:nvPr/>
        </p:nvPicPr>
        <p:blipFill rotWithShape="1">
          <a:blip r:embed="rId4">
            <a:alphaModFix/>
          </a:blip>
          <a:srcRect b="0" l="0" r="0" t="0"/>
          <a:stretch/>
        </p:blipFill>
        <p:spPr>
          <a:xfrm>
            <a:off x="6767699" y="5666326"/>
            <a:ext cx="5313924" cy="1062000"/>
          </a:xfrm>
          <a:prstGeom prst="rect">
            <a:avLst/>
          </a:prstGeom>
          <a:noFill/>
          <a:ln>
            <a:noFill/>
          </a:ln>
        </p:spPr>
      </p:pic>
      <p:pic>
        <p:nvPicPr>
          <p:cNvPr id="103" name="Google Shape;103;g3691187b905_1_17" title="IMG_2022.JPG"/>
          <p:cNvPicPr preferRelativeResize="0"/>
          <p:nvPr/>
        </p:nvPicPr>
        <p:blipFill rotWithShape="1">
          <a:blip r:embed="rId5">
            <a:alphaModFix/>
          </a:blip>
          <a:srcRect b="0" l="0" r="0" t="0"/>
          <a:stretch/>
        </p:blipFill>
        <p:spPr>
          <a:xfrm>
            <a:off x="5820575" y="1510458"/>
            <a:ext cx="4850601" cy="36379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3"/>
          <p:cNvPicPr preferRelativeResize="0"/>
          <p:nvPr/>
        </p:nvPicPr>
        <p:blipFill rotWithShape="1">
          <a:blip r:embed="rId3">
            <a:alphaModFix/>
          </a:blip>
          <a:srcRect b="0" l="0" r="0" t="0"/>
          <a:stretch/>
        </p:blipFill>
        <p:spPr>
          <a:xfrm>
            <a:off x="8038712" y="3603849"/>
            <a:ext cx="3898701" cy="2599118"/>
          </a:xfrm>
          <a:prstGeom prst="rect">
            <a:avLst/>
          </a:prstGeom>
          <a:noFill/>
          <a:ln>
            <a:noFill/>
          </a:ln>
        </p:spPr>
      </p:pic>
      <p:pic>
        <p:nvPicPr>
          <p:cNvPr id="109" name="Google Shape;109;p3"/>
          <p:cNvPicPr preferRelativeResize="0"/>
          <p:nvPr/>
        </p:nvPicPr>
        <p:blipFill rotWithShape="1">
          <a:blip r:embed="rId4">
            <a:alphaModFix/>
          </a:blip>
          <a:srcRect b="0" l="0" r="0" t="0"/>
          <a:stretch/>
        </p:blipFill>
        <p:spPr>
          <a:xfrm>
            <a:off x="174614" y="485312"/>
            <a:ext cx="3724970" cy="2483298"/>
          </a:xfrm>
          <a:prstGeom prst="rect">
            <a:avLst/>
          </a:prstGeom>
          <a:noFill/>
          <a:ln>
            <a:noFill/>
          </a:ln>
        </p:spPr>
      </p:pic>
      <p:pic>
        <p:nvPicPr>
          <p:cNvPr id="110" name="Google Shape;110;p3" title="5483.jpg"/>
          <p:cNvPicPr preferRelativeResize="0"/>
          <p:nvPr/>
        </p:nvPicPr>
        <p:blipFill rotWithShape="1">
          <a:blip r:embed="rId5">
            <a:alphaModFix/>
          </a:blip>
          <a:srcRect b="0" l="0" r="0" t="0"/>
          <a:stretch/>
        </p:blipFill>
        <p:spPr>
          <a:xfrm>
            <a:off x="3444062" y="1826012"/>
            <a:ext cx="4810127" cy="3205976"/>
          </a:xfrm>
          <a:prstGeom prst="rect">
            <a:avLst/>
          </a:prstGeom>
          <a:noFill/>
          <a:ln>
            <a:noFill/>
          </a:ln>
        </p:spPr>
      </p:pic>
      <p:pic>
        <p:nvPicPr>
          <p:cNvPr id="111" name="Google Shape;111;p3" title="ICYJ Transparent Flower Logo.png"/>
          <p:cNvPicPr preferRelativeResize="0"/>
          <p:nvPr/>
        </p:nvPicPr>
        <p:blipFill rotWithShape="1">
          <a:blip r:embed="rId6">
            <a:alphaModFix/>
          </a:blip>
          <a:srcRect b="0" l="0" r="0" t="0"/>
          <a:stretch/>
        </p:blipFill>
        <p:spPr>
          <a:xfrm>
            <a:off x="4465103" y="4229950"/>
            <a:ext cx="2951999" cy="2951999"/>
          </a:xfrm>
          <a:prstGeom prst="rect">
            <a:avLst/>
          </a:prstGeom>
          <a:noFill/>
          <a:ln>
            <a:noFill/>
          </a:ln>
        </p:spPr>
      </p:pic>
      <p:sp>
        <p:nvSpPr>
          <p:cNvPr id="112" name="Google Shape;112;p3"/>
          <p:cNvSpPr txBox="1"/>
          <p:nvPr/>
        </p:nvSpPr>
        <p:spPr>
          <a:xfrm>
            <a:off x="3899575" y="421050"/>
            <a:ext cx="3899100" cy="1231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CBB677"/>
                </a:solidFill>
                <a:latin typeface="Lobster"/>
                <a:ea typeface="Lobster"/>
                <a:cs typeface="Lobster"/>
                <a:sym typeface="Lobster"/>
              </a:rPr>
              <a:t>Youth Justice Capstone </a:t>
            </a:r>
            <a:endParaRPr b="0" i="0" sz="3400" u="none" cap="none" strike="noStrike">
              <a:solidFill>
                <a:srgbClr val="CBB677"/>
              </a:solidFill>
              <a:latin typeface="Lobster"/>
              <a:ea typeface="Lobster"/>
              <a:cs typeface="Lobster"/>
              <a:sym typeface="Lobster"/>
            </a:endParaRPr>
          </a:p>
        </p:txBody>
      </p:sp>
      <p:pic>
        <p:nvPicPr>
          <p:cNvPr id="113" name="Google Shape;113;p3" title="Team Werner Poster Design.png"/>
          <p:cNvPicPr preferRelativeResize="0"/>
          <p:nvPr/>
        </p:nvPicPr>
        <p:blipFill rotWithShape="1">
          <a:blip r:embed="rId7">
            <a:alphaModFix/>
          </a:blip>
          <a:srcRect b="0" l="0" r="0" t="0"/>
          <a:stretch/>
        </p:blipFill>
        <p:spPr>
          <a:xfrm>
            <a:off x="174626" y="3604175"/>
            <a:ext cx="3898701" cy="2598486"/>
          </a:xfrm>
          <a:prstGeom prst="rect">
            <a:avLst/>
          </a:prstGeom>
          <a:noFill/>
          <a:ln>
            <a:noFill/>
          </a:ln>
        </p:spPr>
      </p:pic>
      <p:pic>
        <p:nvPicPr>
          <p:cNvPr id="114" name="Google Shape;114;p3" title="Team Daniels Poster Design.png"/>
          <p:cNvPicPr preferRelativeResize="0"/>
          <p:nvPr/>
        </p:nvPicPr>
        <p:blipFill rotWithShape="1">
          <a:blip r:embed="rId8">
            <a:alphaModFix/>
          </a:blip>
          <a:srcRect b="0" l="0" r="0" t="0"/>
          <a:stretch/>
        </p:blipFill>
        <p:spPr>
          <a:xfrm>
            <a:off x="8013636" y="485300"/>
            <a:ext cx="3948861" cy="26319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4"/>
          <p:cNvPicPr preferRelativeResize="0"/>
          <p:nvPr/>
        </p:nvPicPr>
        <p:blipFill rotWithShape="1">
          <a:blip r:embed="rId3">
            <a:alphaModFix/>
          </a:blip>
          <a:srcRect b="0" l="0" r="0" t="0"/>
          <a:stretch/>
        </p:blipFill>
        <p:spPr>
          <a:xfrm>
            <a:off x="944796" y="4191662"/>
            <a:ext cx="3722455" cy="2378649"/>
          </a:xfrm>
          <a:prstGeom prst="rect">
            <a:avLst/>
          </a:prstGeom>
          <a:noFill/>
          <a:ln>
            <a:noFill/>
          </a:ln>
        </p:spPr>
      </p:pic>
      <p:pic>
        <p:nvPicPr>
          <p:cNvPr id="120" name="Google Shape;120;p4"/>
          <p:cNvPicPr preferRelativeResize="0"/>
          <p:nvPr/>
        </p:nvPicPr>
        <p:blipFill rotWithShape="1">
          <a:blip r:embed="rId4">
            <a:alphaModFix/>
          </a:blip>
          <a:srcRect b="0" l="0" r="0" t="0"/>
          <a:stretch/>
        </p:blipFill>
        <p:spPr>
          <a:xfrm>
            <a:off x="7189252" y="333825"/>
            <a:ext cx="4338725" cy="3254052"/>
          </a:xfrm>
          <a:prstGeom prst="rect">
            <a:avLst/>
          </a:prstGeom>
          <a:noFill/>
          <a:ln>
            <a:noFill/>
          </a:ln>
        </p:spPr>
      </p:pic>
      <p:pic>
        <p:nvPicPr>
          <p:cNvPr id="121" name="Google Shape;121;p4"/>
          <p:cNvPicPr preferRelativeResize="0"/>
          <p:nvPr/>
        </p:nvPicPr>
        <p:blipFill rotWithShape="1">
          <a:blip r:embed="rId5">
            <a:alphaModFix/>
          </a:blip>
          <a:srcRect b="0" l="0" r="0" t="0"/>
          <a:stretch/>
        </p:blipFill>
        <p:spPr>
          <a:xfrm>
            <a:off x="4888602" y="3079075"/>
            <a:ext cx="4591499" cy="3491226"/>
          </a:xfrm>
          <a:prstGeom prst="rect">
            <a:avLst/>
          </a:prstGeom>
          <a:noFill/>
          <a:ln>
            <a:noFill/>
          </a:ln>
        </p:spPr>
      </p:pic>
      <p:pic>
        <p:nvPicPr>
          <p:cNvPr id="122" name="Google Shape;122;p4"/>
          <p:cNvPicPr preferRelativeResize="0"/>
          <p:nvPr/>
        </p:nvPicPr>
        <p:blipFill rotWithShape="1">
          <a:blip r:embed="rId6">
            <a:alphaModFix/>
          </a:blip>
          <a:srcRect b="0" l="0" r="0" t="0"/>
          <a:stretch/>
        </p:blipFill>
        <p:spPr>
          <a:xfrm>
            <a:off x="236248" y="110773"/>
            <a:ext cx="3081500" cy="4108646"/>
          </a:xfrm>
          <a:prstGeom prst="rect">
            <a:avLst/>
          </a:prstGeom>
          <a:noFill/>
          <a:ln>
            <a:noFill/>
          </a:ln>
        </p:spPr>
      </p:pic>
      <p:pic>
        <p:nvPicPr>
          <p:cNvPr id="123" name="Google Shape;123;p4" title="ICYJ Transparent Flower Logo.png"/>
          <p:cNvPicPr preferRelativeResize="0"/>
          <p:nvPr/>
        </p:nvPicPr>
        <p:blipFill rotWithShape="1">
          <a:blip r:embed="rId7">
            <a:alphaModFix/>
          </a:blip>
          <a:srcRect b="0" l="0" r="0" t="0"/>
          <a:stretch/>
        </p:blipFill>
        <p:spPr>
          <a:xfrm>
            <a:off x="9632501" y="3740276"/>
            <a:ext cx="2407099" cy="2407099"/>
          </a:xfrm>
          <a:prstGeom prst="rect">
            <a:avLst/>
          </a:prstGeom>
          <a:noFill/>
          <a:ln>
            <a:noFill/>
          </a:ln>
        </p:spPr>
      </p:pic>
      <p:sp>
        <p:nvSpPr>
          <p:cNvPr id="124" name="Google Shape;124;p4"/>
          <p:cNvSpPr txBox="1"/>
          <p:nvPr/>
        </p:nvSpPr>
        <p:spPr>
          <a:xfrm>
            <a:off x="3828600" y="1243825"/>
            <a:ext cx="3174900" cy="68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0" i="0" lang="en-US" sz="4200" u="none" cap="none" strike="noStrike">
                <a:solidFill>
                  <a:srgbClr val="CBB677"/>
                </a:solidFill>
                <a:latin typeface="Lobster"/>
                <a:ea typeface="Lobster"/>
                <a:cs typeface="Lobster"/>
                <a:sym typeface="Lobster"/>
              </a:rPr>
              <a:t>Internships</a:t>
            </a:r>
            <a:endParaRPr b="0" i="0" sz="4200" u="none" cap="none" strike="noStrike">
              <a:solidFill>
                <a:srgbClr val="CBB677"/>
              </a:solidFill>
              <a:latin typeface="Lobster"/>
              <a:ea typeface="Lobster"/>
              <a:cs typeface="Lobster"/>
              <a:sym typeface="Lobs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18ae89ae5060429d_5"/>
          <p:cNvSpPr txBox="1"/>
          <p:nvPr/>
        </p:nvSpPr>
        <p:spPr>
          <a:xfrm>
            <a:off x="1655375" y="441425"/>
            <a:ext cx="10076700" cy="28938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Going into this internship I hoped to learn not only more about youth justice, but more about myself.   I hoped to get a better idea of what I wanted to do [career-wise] and how I could achieve those goals. I had hoped to learn more about the people I was going to be working with, their jobs, and what led them to those jobs. </a:t>
            </a:r>
            <a:endParaRPr b="0" i="0" sz="2200" u="none" cap="none" strike="noStrike">
              <a:solidFill>
                <a:schemeClr val="lt1"/>
              </a:solidFill>
              <a:latin typeface="Century Gothic"/>
              <a:ea typeface="Century Gothic"/>
              <a:cs typeface="Century Gothic"/>
              <a:sym typeface="Century Gothic"/>
            </a:endParaRPr>
          </a:p>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I went into this experience extremely optimistic and ready to take in every ounce of information that they handed to me.</a:t>
            </a:r>
            <a:endParaRPr b="0" i="0" sz="2200" u="none" cap="none" strike="noStrike">
              <a:solidFill>
                <a:schemeClr val="lt1"/>
              </a:solidFill>
              <a:latin typeface="Century Gothic"/>
              <a:ea typeface="Century Gothic"/>
              <a:cs typeface="Century Gothic"/>
              <a:sym typeface="Century Gothic"/>
            </a:endParaRPr>
          </a:p>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 M.P.</a:t>
            </a:r>
            <a:r>
              <a:rPr b="0" i="0" lang="en-US" sz="2200" u="none" cap="none" strike="noStrike">
                <a:solidFill>
                  <a:srgbClr val="CBB677"/>
                </a:solidFill>
                <a:latin typeface="Century Gothic"/>
                <a:ea typeface="Century Gothic"/>
                <a:cs typeface="Century Gothic"/>
                <a:sym typeface="Century Gothic"/>
              </a:rPr>
              <a:t>  </a:t>
            </a:r>
            <a:endParaRPr b="0" i="0" sz="2200" u="none" cap="none" strike="noStrike">
              <a:solidFill>
                <a:srgbClr val="CBB677"/>
              </a:solidFill>
              <a:latin typeface="Century Gothic"/>
              <a:ea typeface="Century Gothic"/>
              <a:cs typeface="Century Gothic"/>
              <a:sym typeface="Century Gothic"/>
            </a:endParaRPr>
          </a:p>
        </p:txBody>
      </p:sp>
      <p:sp>
        <p:nvSpPr>
          <p:cNvPr id="130" name="Google Shape;130;g18ae89ae5060429d_5"/>
          <p:cNvSpPr txBox="1"/>
          <p:nvPr/>
        </p:nvSpPr>
        <p:spPr>
          <a:xfrm>
            <a:off x="89325" y="4360288"/>
            <a:ext cx="8710500" cy="1877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We also talked about skills that you need to work there and he said that the main skill I would need would be passion for the kids and for the job, followed by</a:t>
            </a:r>
            <a:endParaRPr b="0" i="0" sz="2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patience and kindness.  </a:t>
            </a:r>
            <a:endParaRPr b="0" i="0" sz="2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 H.D.</a:t>
            </a:r>
            <a:endParaRPr b="0" i="0" sz="2200" u="none" cap="none" strike="noStrike">
              <a:solidFill>
                <a:schemeClr val="lt1"/>
              </a:solidFill>
              <a:latin typeface="Century Gothic"/>
              <a:ea typeface="Century Gothic"/>
              <a:cs typeface="Century Gothic"/>
              <a:sym typeface="Century Gothic"/>
            </a:endParaRPr>
          </a:p>
        </p:txBody>
      </p:sp>
      <p:pic>
        <p:nvPicPr>
          <p:cNvPr id="131" name="Google Shape;131;g18ae89ae5060429d_5" title="ICYJ Transparent Flower Logo.png"/>
          <p:cNvPicPr preferRelativeResize="0"/>
          <p:nvPr/>
        </p:nvPicPr>
        <p:blipFill rotWithShape="1">
          <a:blip r:embed="rId3">
            <a:alphaModFix amt="39000"/>
          </a:blip>
          <a:srcRect b="0" l="0" r="0" t="0"/>
          <a:stretch/>
        </p:blipFill>
        <p:spPr>
          <a:xfrm>
            <a:off x="8516825" y="3335225"/>
            <a:ext cx="3522774" cy="35227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g367b7c80f74_0_20" title="CeCe.jpg"/>
          <p:cNvPicPr preferRelativeResize="0"/>
          <p:nvPr/>
        </p:nvPicPr>
        <p:blipFill rotWithShape="1">
          <a:blip r:embed="rId3">
            <a:alphaModFix/>
          </a:blip>
          <a:srcRect b="9224" l="18268" r="18422" t="20039"/>
          <a:stretch/>
        </p:blipFill>
        <p:spPr>
          <a:xfrm>
            <a:off x="9146725" y="2808325"/>
            <a:ext cx="2412998" cy="3594875"/>
          </a:xfrm>
          <a:prstGeom prst="rect">
            <a:avLst/>
          </a:prstGeom>
          <a:noFill/>
          <a:ln>
            <a:noFill/>
          </a:ln>
        </p:spPr>
      </p:pic>
      <p:pic>
        <p:nvPicPr>
          <p:cNvPr id="137" name="Google Shape;137;g367b7c80f74_0_20" title="DelaneyCat.jpeg"/>
          <p:cNvPicPr preferRelativeResize="0"/>
          <p:nvPr/>
        </p:nvPicPr>
        <p:blipFill rotWithShape="1">
          <a:blip r:embed="rId4">
            <a:alphaModFix/>
          </a:blip>
          <a:srcRect b="0" l="0" r="0" t="0"/>
          <a:stretch/>
        </p:blipFill>
        <p:spPr>
          <a:xfrm>
            <a:off x="5486400" y="205803"/>
            <a:ext cx="4008724" cy="3006524"/>
          </a:xfrm>
          <a:prstGeom prst="rect">
            <a:avLst/>
          </a:prstGeom>
          <a:noFill/>
          <a:ln>
            <a:noFill/>
          </a:ln>
        </p:spPr>
      </p:pic>
      <p:pic>
        <p:nvPicPr>
          <p:cNvPr id="138" name="Google Shape;138;g367b7c80f74_0_20"/>
          <p:cNvPicPr preferRelativeResize="0"/>
          <p:nvPr/>
        </p:nvPicPr>
        <p:blipFill rotWithShape="1">
          <a:blip r:embed="rId5">
            <a:alphaModFix/>
          </a:blip>
          <a:srcRect b="0" l="0" r="0" t="0"/>
          <a:stretch/>
        </p:blipFill>
        <p:spPr>
          <a:xfrm>
            <a:off x="1050474" y="487902"/>
            <a:ext cx="3333751" cy="4315425"/>
          </a:xfrm>
          <a:prstGeom prst="rect">
            <a:avLst/>
          </a:prstGeom>
          <a:noFill/>
          <a:ln>
            <a:noFill/>
          </a:ln>
        </p:spPr>
      </p:pic>
      <p:pic>
        <p:nvPicPr>
          <p:cNvPr id="139" name="Google Shape;139;g367b7c80f74_0_20" title="Delaney.jpg"/>
          <p:cNvPicPr preferRelativeResize="0"/>
          <p:nvPr/>
        </p:nvPicPr>
        <p:blipFill rotWithShape="1">
          <a:blip r:embed="rId6">
            <a:alphaModFix/>
          </a:blip>
          <a:srcRect b="21812" l="0" r="0" t="30706"/>
          <a:stretch/>
        </p:blipFill>
        <p:spPr>
          <a:xfrm>
            <a:off x="4040188" y="3488400"/>
            <a:ext cx="4111626" cy="2602952"/>
          </a:xfrm>
          <a:prstGeom prst="rect">
            <a:avLst/>
          </a:prstGeom>
          <a:noFill/>
          <a:ln>
            <a:noFill/>
          </a:ln>
        </p:spPr>
      </p:pic>
      <p:sp>
        <p:nvSpPr>
          <p:cNvPr id="140" name="Google Shape;140;g367b7c80f74_0_20"/>
          <p:cNvSpPr txBox="1"/>
          <p:nvPr/>
        </p:nvSpPr>
        <p:spPr>
          <a:xfrm>
            <a:off x="526500" y="5154750"/>
            <a:ext cx="3333900" cy="936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0" i="0" lang="en-US" sz="4200" u="none" cap="none" strike="noStrike">
                <a:solidFill>
                  <a:srgbClr val="CBB677"/>
                </a:solidFill>
                <a:latin typeface="Lobster"/>
                <a:ea typeface="Lobster"/>
                <a:cs typeface="Lobster"/>
                <a:sym typeface="Lobster"/>
              </a:rPr>
              <a:t>Internships</a:t>
            </a:r>
            <a:endParaRPr b="0" i="0" sz="4200" u="none" cap="none" strike="noStrike">
              <a:solidFill>
                <a:srgbClr val="CBB677"/>
              </a:solidFill>
              <a:latin typeface="Lobster"/>
              <a:ea typeface="Lobster"/>
              <a:cs typeface="Lobster"/>
              <a:sym typeface="Lobster"/>
            </a:endParaRPr>
          </a:p>
        </p:txBody>
      </p:sp>
      <p:pic>
        <p:nvPicPr>
          <p:cNvPr id="141" name="Google Shape;141;g367b7c80f74_0_20" title="ICYJ Transparent Flower Logo.png"/>
          <p:cNvPicPr preferRelativeResize="0"/>
          <p:nvPr/>
        </p:nvPicPr>
        <p:blipFill rotWithShape="1">
          <a:blip r:embed="rId7">
            <a:alphaModFix/>
          </a:blip>
          <a:srcRect b="0" l="0" r="0" t="0"/>
          <a:stretch/>
        </p:blipFill>
        <p:spPr>
          <a:xfrm>
            <a:off x="9468400" y="205800"/>
            <a:ext cx="2602951" cy="2602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670fa32b20_0_0"/>
          <p:cNvSpPr txBox="1"/>
          <p:nvPr/>
        </p:nvSpPr>
        <p:spPr>
          <a:xfrm>
            <a:off x="474300" y="2380575"/>
            <a:ext cx="11243400" cy="1877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We went to the juvenile detention center and hung out with VX. He was in juvenile detention so he wasn't very happy. We were reflecting on life by playing this card game that asked us questions. We all played the game very truthfully and it allowed VX to relax and tell us the things that were going on. </a:t>
            </a:r>
            <a:endParaRPr b="0" i="0" sz="22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~J.S.</a:t>
            </a:r>
            <a:endParaRPr b="0" i="0" sz="2200" u="none" cap="none" strike="noStrike">
              <a:solidFill>
                <a:schemeClr val="lt1"/>
              </a:solidFill>
              <a:latin typeface="Century Gothic"/>
              <a:ea typeface="Century Gothic"/>
              <a:cs typeface="Century Gothic"/>
              <a:sym typeface="Century Gothic"/>
            </a:endParaRPr>
          </a:p>
        </p:txBody>
      </p:sp>
      <p:sp>
        <p:nvSpPr>
          <p:cNvPr id="147" name="Google Shape;147;g3670fa32b20_0_0"/>
          <p:cNvSpPr txBox="1"/>
          <p:nvPr/>
        </p:nvSpPr>
        <p:spPr>
          <a:xfrm>
            <a:off x="0" y="247000"/>
            <a:ext cx="10176600" cy="153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I’m grateful to have the opportunity to learn by doing this summer, with a focus on how the trauma experienced by these youth has played a role in their system involvement. </a:t>
            </a:r>
            <a:endParaRPr b="0" i="0" sz="2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~M.S.</a:t>
            </a:r>
            <a:endParaRPr b="0" i="0" sz="1400" u="none" cap="none" strike="noStrike">
              <a:solidFill>
                <a:schemeClr val="lt1"/>
              </a:solidFill>
              <a:latin typeface="Arial"/>
              <a:ea typeface="Arial"/>
              <a:cs typeface="Arial"/>
              <a:sym typeface="Arial"/>
            </a:endParaRPr>
          </a:p>
        </p:txBody>
      </p:sp>
      <p:sp>
        <p:nvSpPr>
          <p:cNvPr id="148" name="Google Shape;148;g3670fa32b20_0_0"/>
          <p:cNvSpPr txBox="1"/>
          <p:nvPr/>
        </p:nvSpPr>
        <p:spPr>
          <a:xfrm>
            <a:off x="4482650" y="5160575"/>
            <a:ext cx="7485900" cy="12006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I have been struggling with trying to understand what is fair and what isn't. </a:t>
            </a:r>
            <a:endParaRPr b="0" i="0" sz="2200" u="none" cap="none" strike="noStrike">
              <a:solidFill>
                <a:schemeClr val="lt1"/>
              </a:solidFill>
              <a:latin typeface="Century Gothic"/>
              <a:ea typeface="Century Gothic"/>
              <a:cs typeface="Century Gothic"/>
              <a:sym typeface="Century Gothic"/>
            </a:endParaRPr>
          </a:p>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lt1"/>
                </a:solidFill>
                <a:latin typeface="Century Gothic"/>
                <a:ea typeface="Century Gothic"/>
                <a:cs typeface="Century Gothic"/>
                <a:sym typeface="Century Gothic"/>
              </a:rPr>
              <a:t>~J.S.</a:t>
            </a:r>
            <a:endParaRPr b="0" i="0" sz="2200" u="none" cap="none" strike="noStrike">
              <a:solidFill>
                <a:schemeClr val="lt1"/>
              </a:solidFill>
              <a:latin typeface="Century Gothic"/>
              <a:ea typeface="Century Gothic"/>
              <a:cs typeface="Century Gothic"/>
              <a:sym typeface="Century Gothic"/>
            </a:endParaRPr>
          </a:p>
        </p:txBody>
      </p:sp>
      <p:pic>
        <p:nvPicPr>
          <p:cNvPr id="149" name="Google Shape;149;g3670fa32b20_0_0" title="ICYJ Transparent Flower Logo.png"/>
          <p:cNvPicPr preferRelativeResize="0"/>
          <p:nvPr/>
        </p:nvPicPr>
        <p:blipFill rotWithShape="1">
          <a:blip r:embed="rId3">
            <a:alphaModFix amt="47000"/>
          </a:blip>
          <a:srcRect b="0" l="0" r="0" t="0"/>
          <a:stretch/>
        </p:blipFill>
        <p:spPr>
          <a:xfrm>
            <a:off x="268000" y="3635625"/>
            <a:ext cx="3392350" cy="3392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g367b7c80f74_0_42" title="Kolbee Grad 2.jpeg"/>
          <p:cNvPicPr preferRelativeResize="0"/>
          <p:nvPr/>
        </p:nvPicPr>
        <p:blipFill rotWithShape="1">
          <a:blip r:embed="rId3">
            <a:alphaModFix/>
          </a:blip>
          <a:srcRect b="0" l="0" r="0" t="0"/>
          <a:stretch/>
        </p:blipFill>
        <p:spPr>
          <a:xfrm>
            <a:off x="213775" y="2720200"/>
            <a:ext cx="3175751" cy="3786625"/>
          </a:xfrm>
          <a:prstGeom prst="rect">
            <a:avLst/>
          </a:prstGeom>
          <a:noFill/>
          <a:ln>
            <a:noFill/>
          </a:ln>
        </p:spPr>
      </p:pic>
      <p:pic>
        <p:nvPicPr>
          <p:cNvPr id="155" name="Google Shape;155;g367b7c80f74_0_42" title="IMG_3434.jpeg"/>
          <p:cNvPicPr preferRelativeResize="0"/>
          <p:nvPr/>
        </p:nvPicPr>
        <p:blipFill rotWithShape="1">
          <a:blip r:embed="rId4">
            <a:alphaModFix/>
          </a:blip>
          <a:srcRect b="0" l="0" r="0" t="0"/>
          <a:stretch/>
        </p:blipFill>
        <p:spPr>
          <a:xfrm>
            <a:off x="3199025" y="418325"/>
            <a:ext cx="2677452" cy="3569925"/>
          </a:xfrm>
          <a:prstGeom prst="rect">
            <a:avLst/>
          </a:prstGeom>
          <a:noFill/>
          <a:ln>
            <a:noFill/>
          </a:ln>
        </p:spPr>
      </p:pic>
      <p:pic>
        <p:nvPicPr>
          <p:cNvPr id="156" name="Google Shape;156;g367b7c80f74_0_42" title="KayleighGrad.jpg"/>
          <p:cNvPicPr preferRelativeResize="0"/>
          <p:nvPr/>
        </p:nvPicPr>
        <p:blipFill rotWithShape="1">
          <a:blip r:embed="rId5">
            <a:alphaModFix/>
          </a:blip>
          <a:srcRect b="0" l="0" r="0" t="0"/>
          <a:stretch/>
        </p:blipFill>
        <p:spPr>
          <a:xfrm>
            <a:off x="8574703" y="104775"/>
            <a:ext cx="3217248" cy="4825872"/>
          </a:xfrm>
          <a:prstGeom prst="rect">
            <a:avLst/>
          </a:prstGeom>
          <a:noFill/>
          <a:ln>
            <a:noFill/>
          </a:ln>
        </p:spPr>
      </p:pic>
      <p:pic>
        <p:nvPicPr>
          <p:cNvPr id="157" name="Google Shape;157;g367b7c80f74_0_42" title="MakaelaGrad.jpg"/>
          <p:cNvPicPr preferRelativeResize="0"/>
          <p:nvPr/>
        </p:nvPicPr>
        <p:blipFill rotWithShape="1">
          <a:blip r:embed="rId6">
            <a:alphaModFix/>
          </a:blip>
          <a:srcRect b="0" l="0" r="0" t="0"/>
          <a:stretch/>
        </p:blipFill>
        <p:spPr>
          <a:xfrm>
            <a:off x="5757479" y="2430313"/>
            <a:ext cx="2912474" cy="4366401"/>
          </a:xfrm>
          <a:prstGeom prst="rect">
            <a:avLst/>
          </a:prstGeom>
          <a:noFill/>
          <a:ln>
            <a:noFill/>
          </a:ln>
        </p:spPr>
      </p:pic>
      <p:pic>
        <p:nvPicPr>
          <p:cNvPr id="158" name="Google Shape;158;g367b7c80f74_0_42" title="Innovation-Center-Youth-Justice-sign-gold.png"/>
          <p:cNvPicPr preferRelativeResize="0"/>
          <p:nvPr/>
        </p:nvPicPr>
        <p:blipFill rotWithShape="1">
          <a:blip r:embed="rId7">
            <a:alphaModFix/>
          </a:blip>
          <a:srcRect b="0" l="0" r="0" t="0"/>
          <a:stretch/>
        </p:blipFill>
        <p:spPr>
          <a:xfrm>
            <a:off x="3199025" y="4114800"/>
            <a:ext cx="2894225" cy="2236447"/>
          </a:xfrm>
          <a:prstGeom prst="rect">
            <a:avLst/>
          </a:prstGeom>
          <a:noFill/>
          <a:ln>
            <a:noFill/>
          </a:ln>
        </p:spPr>
      </p:pic>
      <p:pic>
        <p:nvPicPr>
          <p:cNvPr id="159" name="Google Shape;159;g367b7c80f74_0_42" title="Innovation-Center-Youth-Justice-sign-gold.png"/>
          <p:cNvPicPr preferRelativeResize="0"/>
          <p:nvPr/>
        </p:nvPicPr>
        <p:blipFill rotWithShape="1">
          <a:blip r:embed="rId7">
            <a:alphaModFix/>
          </a:blip>
          <a:srcRect b="0" l="0" r="0" t="0"/>
          <a:stretch/>
        </p:blipFill>
        <p:spPr>
          <a:xfrm>
            <a:off x="5876475" y="152400"/>
            <a:ext cx="2894225" cy="2236447"/>
          </a:xfrm>
          <a:prstGeom prst="rect">
            <a:avLst/>
          </a:prstGeom>
          <a:noFill/>
          <a:ln>
            <a:noFill/>
          </a:ln>
        </p:spPr>
      </p:pic>
      <p:pic>
        <p:nvPicPr>
          <p:cNvPr id="160" name="Google Shape;160;g367b7c80f74_0_42" title="Innovation-Center-Youth-Justice-sign-gold.png"/>
          <p:cNvPicPr preferRelativeResize="0"/>
          <p:nvPr/>
        </p:nvPicPr>
        <p:blipFill rotWithShape="1">
          <a:blip r:embed="rId7">
            <a:alphaModFix/>
          </a:blip>
          <a:srcRect b="5680" l="0" r="0" t="-5680"/>
          <a:stretch/>
        </p:blipFill>
        <p:spPr>
          <a:xfrm>
            <a:off x="8669950" y="4782525"/>
            <a:ext cx="2894225" cy="2236447"/>
          </a:xfrm>
          <a:prstGeom prst="rect">
            <a:avLst/>
          </a:prstGeom>
          <a:noFill/>
          <a:ln>
            <a:noFill/>
          </a:ln>
        </p:spPr>
      </p:pic>
      <p:sp>
        <p:nvSpPr>
          <p:cNvPr id="161" name="Google Shape;161;g367b7c80f74_0_42"/>
          <p:cNvSpPr txBox="1"/>
          <p:nvPr/>
        </p:nvSpPr>
        <p:spPr>
          <a:xfrm>
            <a:off x="213775" y="2104600"/>
            <a:ext cx="1307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CBB677"/>
                </a:solidFill>
                <a:latin typeface="Lobster"/>
                <a:ea typeface="Lobster"/>
                <a:cs typeface="Lobster"/>
                <a:sym typeface="Lobster"/>
              </a:rPr>
              <a:t>Kolbee</a:t>
            </a:r>
            <a:endParaRPr b="0" i="0" sz="2800" u="none" cap="none" strike="noStrike">
              <a:solidFill>
                <a:srgbClr val="CBB677"/>
              </a:solidFill>
              <a:latin typeface="Lobster"/>
              <a:ea typeface="Lobster"/>
              <a:cs typeface="Lobster"/>
              <a:sym typeface="Lobster"/>
            </a:endParaRPr>
          </a:p>
        </p:txBody>
      </p:sp>
      <p:sp>
        <p:nvSpPr>
          <p:cNvPr id="162" name="Google Shape;162;g367b7c80f74_0_42"/>
          <p:cNvSpPr txBox="1"/>
          <p:nvPr/>
        </p:nvSpPr>
        <p:spPr>
          <a:xfrm>
            <a:off x="3884200" y="3944675"/>
            <a:ext cx="1307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CBB677"/>
                </a:solidFill>
                <a:latin typeface="Lobster"/>
                <a:ea typeface="Lobster"/>
                <a:cs typeface="Lobster"/>
                <a:sym typeface="Lobster"/>
              </a:rPr>
              <a:t>Jeneba</a:t>
            </a:r>
            <a:endParaRPr b="0" i="0" sz="2800" u="none" cap="none" strike="noStrike">
              <a:solidFill>
                <a:srgbClr val="CBB677"/>
              </a:solidFill>
              <a:latin typeface="Lobster"/>
              <a:ea typeface="Lobster"/>
              <a:cs typeface="Lobster"/>
              <a:sym typeface="Lobster"/>
            </a:endParaRPr>
          </a:p>
        </p:txBody>
      </p:sp>
      <p:sp>
        <p:nvSpPr>
          <p:cNvPr id="163" name="Google Shape;163;g367b7c80f74_0_42"/>
          <p:cNvSpPr txBox="1"/>
          <p:nvPr/>
        </p:nvSpPr>
        <p:spPr>
          <a:xfrm>
            <a:off x="6331450" y="1895488"/>
            <a:ext cx="1608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CBB677"/>
                </a:solidFill>
                <a:latin typeface="Lobster"/>
                <a:ea typeface="Lobster"/>
                <a:cs typeface="Lobster"/>
                <a:sym typeface="Lobster"/>
              </a:rPr>
              <a:t>Makaela</a:t>
            </a:r>
            <a:endParaRPr b="0" i="0" sz="2800" u="none" cap="none" strike="noStrike">
              <a:solidFill>
                <a:srgbClr val="CBB677"/>
              </a:solidFill>
              <a:latin typeface="Lobster"/>
              <a:ea typeface="Lobster"/>
              <a:cs typeface="Lobster"/>
              <a:sym typeface="Lobster"/>
            </a:endParaRPr>
          </a:p>
        </p:txBody>
      </p:sp>
      <p:sp>
        <p:nvSpPr>
          <p:cNvPr id="164" name="Google Shape;164;g367b7c80f74_0_42"/>
          <p:cNvSpPr txBox="1"/>
          <p:nvPr/>
        </p:nvSpPr>
        <p:spPr>
          <a:xfrm>
            <a:off x="10294175" y="4925225"/>
            <a:ext cx="1608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CBB677"/>
                </a:solidFill>
                <a:latin typeface="Lobster"/>
                <a:ea typeface="Lobster"/>
                <a:cs typeface="Lobster"/>
                <a:sym typeface="Lobster"/>
              </a:rPr>
              <a:t>Kayleigh</a:t>
            </a:r>
            <a:endParaRPr b="0" i="0" sz="2800" u="none" cap="none" strike="noStrike">
              <a:solidFill>
                <a:srgbClr val="CBB677"/>
              </a:solidFill>
              <a:latin typeface="Lobster"/>
              <a:ea typeface="Lobster"/>
              <a:cs typeface="Lobster"/>
              <a:sym typeface="Lobster"/>
            </a:endParaRPr>
          </a:p>
        </p:txBody>
      </p:sp>
      <p:sp>
        <p:nvSpPr>
          <p:cNvPr id="165" name="Google Shape;165;g367b7c80f74_0_42"/>
          <p:cNvSpPr txBox="1"/>
          <p:nvPr/>
        </p:nvSpPr>
        <p:spPr>
          <a:xfrm>
            <a:off x="383725" y="152400"/>
            <a:ext cx="2556000" cy="114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rgbClr val="CBB677"/>
                </a:solidFill>
                <a:latin typeface="Lobster"/>
                <a:ea typeface="Lobster"/>
                <a:cs typeface="Lobster"/>
                <a:sym typeface="Lobster"/>
              </a:rPr>
              <a:t>A few of our</a:t>
            </a:r>
            <a:r>
              <a:rPr b="0" i="0" lang="en-US" sz="3600" u="none" cap="none" strike="noStrike">
                <a:solidFill>
                  <a:srgbClr val="CBB677"/>
                </a:solidFill>
                <a:latin typeface="Lobster"/>
                <a:ea typeface="Lobster"/>
                <a:cs typeface="Lobster"/>
                <a:sym typeface="Lobster"/>
              </a:rPr>
              <a:t> </a:t>
            </a:r>
            <a:endParaRPr b="0" i="0" sz="3600" u="none" cap="none" strike="noStrike">
              <a:solidFill>
                <a:srgbClr val="CBB677"/>
              </a:solidFill>
              <a:latin typeface="Lobster"/>
              <a:ea typeface="Lobster"/>
              <a:cs typeface="Lobster"/>
              <a:sym typeface="Lobster"/>
            </a:endParaRPr>
          </a:p>
          <a:p>
            <a:pPr indent="0" lvl="0" marL="0" marR="0" rtl="0" algn="ctr">
              <a:lnSpc>
                <a:spcPct val="100000"/>
              </a:lnSpc>
              <a:spcBef>
                <a:spcPts val="0"/>
              </a:spcBef>
              <a:spcAft>
                <a:spcPts val="0"/>
              </a:spcAft>
              <a:buClr>
                <a:srgbClr val="000000"/>
              </a:buClr>
              <a:buSzPts val="4600"/>
              <a:buFont typeface="Arial"/>
              <a:buNone/>
            </a:pPr>
            <a:r>
              <a:rPr b="0" i="0" lang="en-US" sz="4600" u="none" cap="none" strike="noStrike">
                <a:solidFill>
                  <a:srgbClr val="CBB677"/>
                </a:solidFill>
                <a:latin typeface="Lobster"/>
                <a:ea typeface="Lobster"/>
                <a:cs typeface="Lobster"/>
                <a:sym typeface="Lobster"/>
              </a:rPr>
              <a:t>Graduates</a:t>
            </a:r>
            <a:endParaRPr b="0" i="0" sz="4600" u="none" cap="none" strike="noStrike">
              <a:solidFill>
                <a:srgbClr val="CBB677"/>
              </a:solidFill>
              <a:latin typeface="Lobster"/>
              <a:ea typeface="Lobster"/>
              <a:cs typeface="Lobster"/>
              <a:sym typeface="Lobst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g3691187b905_1_37" title="innovation-center-youth-justice-horizontial-gold.png"/>
          <p:cNvPicPr preferRelativeResize="0"/>
          <p:nvPr/>
        </p:nvPicPr>
        <p:blipFill rotWithShape="1">
          <a:blip r:embed="rId3">
            <a:alphaModFix/>
          </a:blip>
          <a:srcRect b="0" l="0" r="0" t="0"/>
          <a:stretch/>
        </p:blipFill>
        <p:spPr>
          <a:xfrm>
            <a:off x="117600" y="5959995"/>
            <a:ext cx="4772451" cy="643300"/>
          </a:xfrm>
          <a:prstGeom prst="rect">
            <a:avLst/>
          </a:prstGeom>
          <a:noFill/>
          <a:ln>
            <a:noFill/>
          </a:ln>
        </p:spPr>
      </p:pic>
      <p:pic>
        <p:nvPicPr>
          <p:cNvPr id="171" name="Google Shape;171;g3691187b905_1_37" title="ojjdp photo.jpg"/>
          <p:cNvPicPr preferRelativeResize="0"/>
          <p:nvPr/>
        </p:nvPicPr>
        <p:blipFill rotWithShape="1">
          <a:blip r:embed="rId4">
            <a:alphaModFix/>
          </a:blip>
          <a:srcRect b="0" l="0" r="0" t="0"/>
          <a:stretch/>
        </p:blipFill>
        <p:spPr>
          <a:xfrm>
            <a:off x="952000" y="663100"/>
            <a:ext cx="5101051" cy="4533601"/>
          </a:xfrm>
          <a:prstGeom prst="rect">
            <a:avLst/>
          </a:prstGeom>
          <a:noFill/>
          <a:ln>
            <a:noFill/>
          </a:ln>
        </p:spPr>
      </p:pic>
      <p:pic>
        <p:nvPicPr>
          <p:cNvPr id="172" name="Google Shape;172;g3691187b905_1_37"/>
          <p:cNvPicPr preferRelativeResize="0"/>
          <p:nvPr/>
        </p:nvPicPr>
        <p:blipFill>
          <a:blip r:embed="rId5">
            <a:alphaModFix/>
          </a:blip>
          <a:stretch>
            <a:fillRect/>
          </a:stretch>
        </p:blipFill>
        <p:spPr>
          <a:xfrm>
            <a:off x="7554825" y="663100"/>
            <a:ext cx="3354024" cy="3146450"/>
          </a:xfrm>
          <a:prstGeom prst="rect">
            <a:avLst/>
          </a:prstGeom>
          <a:noFill/>
          <a:ln>
            <a:noFill/>
          </a:ln>
        </p:spPr>
      </p:pic>
      <p:sp>
        <p:nvSpPr>
          <p:cNvPr id="173" name="Google Shape;173;g3691187b905_1_37"/>
          <p:cNvSpPr txBox="1"/>
          <p:nvPr/>
        </p:nvSpPr>
        <p:spPr>
          <a:xfrm>
            <a:off x="8162550" y="3894950"/>
            <a:ext cx="2524200" cy="8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solidFill>
                  <a:srgbClr val="CBB677"/>
                </a:solidFill>
                <a:latin typeface="Lobster"/>
                <a:ea typeface="Lobster"/>
                <a:cs typeface="Lobster"/>
                <a:sym typeface="Lobster"/>
              </a:rPr>
              <a:t>Learn More!</a:t>
            </a:r>
            <a:endParaRPr sz="3600">
              <a:solidFill>
                <a:srgbClr val="CBB677"/>
              </a:solidFill>
              <a:latin typeface="Lobster"/>
              <a:ea typeface="Lobster"/>
              <a:cs typeface="Lobster"/>
              <a:sym typeface="Lobster"/>
            </a:endParaRPr>
          </a:p>
        </p:txBody>
      </p:sp>
      <p:pic>
        <p:nvPicPr>
          <p:cNvPr id="174" name="Google Shape;174;g3691187b905_1_37" title="RFK-Youth-Justice-RGB-forWeb_Horizontal.png"/>
          <p:cNvPicPr preferRelativeResize="0"/>
          <p:nvPr/>
        </p:nvPicPr>
        <p:blipFill>
          <a:blip r:embed="rId6">
            <a:alphaModFix/>
          </a:blip>
          <a:stretch>
            <a:fillRect/>
          </a:stretch>
        </p:blipFill>
        <p:spPr>
          <a:xfrm>
            <a:off x="5765350" y="5577626"/>
            <a:ext cx="6349998" cy="1156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2025-06-09T13:14:02Z</dcterms:created>
  <dc:creator>Messier, Johnnie Jeannette - messiejj</dc:creator>
</cp:coreProperties>
</file>