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72" r:id="rId5"/>
    <p:sldId id="282" r:id="rId6"/>
    <p:sldId id="283" r:id="rId7"/>
    <p:sldId id="284" r:id="rId8"/>
    <p:sldId id="322" r:id="rId9"/>
    <p:sldId id="323" r:id="rId10"/>
    <p:sldId id="285" r:id="rId11"/>
    <p:sldId id="286" r:id="rId12"/>
    <p:sldId id="287" r:id="rId13"/>
    <p:sldId id="288" r:id="rId14"/>
    <p:sldId id="289" r:id="rId15"/>
    <p:sldId id="290" r:id="rId16"/>
    <p:sldId id="291" r:id="rId17"/>
    <p:sldId id="292" r:id="rId18"/>
    <p:sldId id="331" r:id="rId19"/>
    <p:sldId id="293" r:id="rId20"/>
    <p:sldId id="294" r:id="rId21"/>
    <p:sldId id="295" r:id="rId22"/>
    <p:sldId id="318" r:id="rId23"/>
    <p:sldId id="325" r:id="rId24"/>
    <p:sldId id="296" r:id="rId25"/>
    <p:sldId id="297" r:id="rId26"/>
    <p:sldId id="320" r:id="rId27"/>
    <p:sldId id="324" r:id="rId28"/>
    <p:sldId id="298" r:id="rId29"/>
    <p:sldId id="326" r:id="rId30"/>
    <p:sldId id="299" r:id="rId31"/>
    <p:sldId id="327" r:id="rId32"/>
    <p:sldId id="300" r:id="rId33"/>
    <p:sldId id="302" r:id="rId34"/>
    <p:sldId id="301"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9" r:id="rId51"/>
    <p:sldId id="328" r:id="rId52"/>
    <p:sldId id="321" r:id="rId53"/>
    <p:sldId id="329" r:id="rId54"/>
    <p:sldId id="33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528" userDrawn="1">
          <p15:clr>
            <a:srgbClr val="A4A3A4"/>
          </p15:clr>
        </p15:guide>
        <p15:guide id="3" pos="7152" userDrawn="1">
          <p15:clr>
            <a:srgbClr val="A4A3A4"/>
          </p15:clr>
        </p15:guide>
        <p15:guide id="4" orient="horz"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B677"/>
    <a:srgbClr val="4C0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B003C1-5DF7-967F-F7F0-91CE8E00B3AD}" v="6" dt="2026-02-16T21:24:44.178"/>
    <p1510:client id="{83BAB4D3-07B1-121F-A429-357B0B1572E9}" v="1246" dt="2026-02-16T21:22:53.108"/>
    <p1510:client id="{8DEAB0C7-7FD4-305D-9AD7-0AE9BB5DC8D3}" v="2990" dt="2026-02-16T19:59:08.045"/>
    <p1510:client id="{DE45AB0A-7242-901C-F282-7ADE7D138C6D}" v="8" dt="2026-02-16T20:12:02.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80"/>
        <p:guide pos="528"/>
        <p:guide pos="7152"/>
        <p:guide orient="horz"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7836104C-36C3-9840-8581-3F8CA7739452}" type="datetimeFigureOut">
              <a:rPr lang="en-US" smtClean="0"/>
              <a:pPr/>
              <a:t>2/16/2026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F0A83E63-1617-734F-A034-CD02500F5C5E}" type="slidenum">
              <a:rPr lang="en-US" smtClean="0"/>
              <a:pPr/>
              <a:t>‹#›</a:t>
            </a:fld>
            <a:endParaRPr lang="en-US"/>
          </a:p>
        </p:txBody>
      </p:sp>
    </p:spTree>
    <p:extLst>
      <p:ext uri="{BB962C8B-B14F-4D97-AF65-F5344CB8AC3E}">
        <p14:creationId xmlns:p14="http://schemas.microsoft.com/office/powerpoint/2010/main" val="114689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A83E63-1617-734F-A034-CD02500F5C5E}" type="slidenum">
              <a:rPr lang="en-US" smtClean="0"/>
              <a:t>1</a:t>
            </a:fld>
            <a:endParaRPr lang="en-US"/>
          </a:p>
        </p:txBody>
      </p:sp>
    </p:spTree>
    <p:extLst>
      <p:ext uri="{BB962C8B-B14F-4D97-AF65-F5344CB8AC3E}">
        <p14:creationId xmlns:p14="http://schemas.microsoft.com/office/powerpoint/2010/main" val="86828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A3685-B386-F701-A423-015BCC622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CB06C-0C00-5203-0916-F868B3A6A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B4071-BE2A-831E-2A88-ED0FAF428C86}"/>
              </a:ext>
            </a:extLst>
          </p:cNvPr>
          <p:cNvSpPr>
            <a:spLocks noGrp="1"/>
          </p:cNvSpPr>
          <p:nvPr>
            <p:ph type="body" idx="1"/>
          </p:nvPr>
        </p:nvSpPr>
        <p:spPr/>
        <p:txBody>
          <a:bodyPr/>
          <a:lstStyle/>
          <a:p>
            <a:r>
              <a:rPr lang="en-US"/>
              <a:t>Headshot of Zach Carlson</a:t>
            </a:r>
          </a:p>
        </p:txBody>
      </p:sp>
      <p:sp>
        <p:nvSpPr>
          <p:cNvPr id="4" name="Slide Number Placeholder 3">
            <a:extLst>
              <a:ext uri="{FF2B5EF4-FFF2-40B4-BE49-F238E27FC236}">
                <a16:creationId xmlns:a16="http://schemas.microsoft.com/office/drawing/2014/main" id="{3DBEE0E3-691E-E12D-9B33-0192E2614100}"/>
              </a:ext>
            </a:extLst>
          </p:cNvPr>
          <p:cNvSpPr>
            <a:spLocks noGrp="1"/>
          </p:cNvSpPr>
          <p:nvPr>
            <p:ph type="sldNum" sz="quarter" idx="5"/>
          </p:nvPr>
        </p:nvSpPr>
        <p:spPr/>
        <p:txBody>
          <a:bodyPr/>
          <a:lstStyle/>
          <a:p>
            <a:fld id="{F0A83E63-1617-734F-A034-CD02500F5C5E}" type="slidenum">
              <a:rPr lang="en-US" smtClean="0"/>
              <a:t>10</a:t>
            </a:fld>
            <a:endParaRPr lang="en-US"/>
          </a:p>
        </p:txBody>
      </p:sp>
    </p:spTree>
    <p:extLst>
      <p:ext uri="{BB962C8B-B14F-4D97-AF65-F5344CB8AC3E}">
        <p14:creationId xmlns:p14="http://schemas.microsoft.com/office/powerpoint/2010/main" val="89751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DF728-0E94-FCE1-12E9-733ED92F9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59267-65CF-FEEC-B147-AA0FA140CF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0D432-C18E-611B-0918-881A53468E80}"/>
              </a:ext>
            </a:extLst>
          </p:cNvPr>
          <p:cNvSpPr>
            <a:spLocks noGrp="1"/>
          </p:cNvSpPr>
          <p:nvPr>
            <p:ph type="body" idx="1"/>
          </p:nvPr>
        </p:nvSpPr>
        <p:spPr/>
        <p:txBody>
          <a:bodyPr/>
          <a:lstStyle/>
          <a:p>
            <a:r>
              <a:rPr lang="en-US"/>
              <a:t>Headshot of Catherine Carmichael</a:t>
            </a:r>
          </a:p>
        </p:txBody>
      </p:sp>
      <p:sp>
        <p:nvSpPr>
          <p:cNvPr id="4" name="Slide Number Placeholder 3">
            <a:extLst>
              <a:ext uri="{FF2B5EF4-FFF2-40B4-BE49-F238E27FC236}">
                <a16:creationId xmlns:a16="http://schemas.microsoft.com/office/drawing/2014/main" id="{2554D8A8-43B2-836B-89B8-1E57D05ECB6F}"/>
              </a:ext>
            </a:extLst>
          </p:cNvPr>
          <p:cNvSpPr>
            <a:spLocks noGrp="1"/>
          </p:cNvSpPr>
          <p:nvPr>
            <p:ph type="sldNum" sz="quarter" idx="5"/>
          </p:nvPr>
        </p:nvSpPr>
        <p:spPr/>
        <p:txBody>
          <a:bodyPr/>
          <a:lstStyle/>
          <a:p>
            <a:fld id="{F0A83E63-1617-734F-A034-CD02500F5C5E}" type="slidenum">
              <a:rPr lang="en-US" smtClean="0"/>
              <a:t>11</a:t>
            </a:fld>
            <a:endParaRPr lang="en-US"/>
          </a:p>
        </p:txBody>
      </p:sp>
    </p:spTree>
    <p:extLst>
      <p:ext uri="{BB962C8B-B14F-4D97-AF65-F5344CB8AC3E}">
        <p14:creationId xmlns:p14="http://schemas.microsoft.com/office/powerpoint/2010/main" val="63956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E750F-7938-728C-7C70-2CB78D376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5AE4C-7081-9362-55A1-737F5AC11C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DF725-3E2A-8F4E-0F16-2BBBFCC6829D}"/>
              </a:ext>
            </a:extLst>
          </p:cNvPr>
          <p:cNvSpPr>
            <a:spLocks noGrp="1"/>
          </p:cNvSpPr>
          <p:nvPr>
            <p:ph type="body" idx="1"/>
          </p:nvPr>
        </p:nvSpPr>
        <p:spPr/>
        <p:txBody>
          <a:bodyPr/>
          <a:lstStyle/>
          <a:p>
            <a:r>
              <a:rPr lang="en-US"/>
              <a:t>Headshot of Angelina Clapp</a:t>
            </a:r>
          </a:p>
        </p:txBody>
      </p:sp>
      <p:sp>
        <p:nvSpPr>
          <p:cNvPr id="4" name="Slide Number Placeholder 3">
            <a:extLst>
              <a:ext uri="{FF2B5EF4-FFF2-40B4-BE49-F238E27FC236}">
                <a16:creationId xmlns:a16="http://schemas.microsoft.com/office/drawing/2014/main" id="{43E3EC98-A01B-A926-C1AD-CA9C1DD376BA}"/>
              </a:ext>
            </a:extLst>
          </p:cNvPr>
          <p:cNvSpPr>
            <a:spLocks noGrp="1"/>
          </p:cNvSpPr>
          <p:nvPr>
            <p:ph type="sldNum" sz="quarter" idx="5"/>
          </p:nvPr>
        </p:nvSpPr>
        <p:spPr/>
        <p:txBody>
          <a:bodyPr/>
          <a:lstStyle/>
          <a:p>
            <a:fld id="{F0A83E63-1617-734F-A034-CD02500F5C5E}" type="slidenum">
              <a:rPr lang="en-US" smtClean="0"/>
              <a:t>12</a:t>
            </a:fld>
            <a:endParaRPr lang="en-US"/>
          </a:p>
        </p:txBody>
      </p:sp>
    </p:spTree>
    <p:extLst>
      <p:ext uri="{BB962C8B-B14F-4D97-AF65-F5344CB8AC3E}">
        <p14:creationId xmlns:p14="http://schemas.microsoft.com/office/powerpoint/2010/main" val="331924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71446-F8B3-E6F7-FAED-AA332C8A0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8B37F-7882-EF4C-D7FC-B1BEB7B44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081A52-B758-11D4-2FAF-D7FB48BADDAA}"/>
              </a:ext>
            </a:extLst>
          </p:cNvPr>
          <p:cNvSpPr>
            <a:spLocks noGrp="1"/>
          </p:cNvSpPr>
          <p:nvPr>
            <p:ph type="body" idx="1"/>
          </p:nvPr>
        </p:nvSpPr>
        <p:spPr/>
        <p:txBody>
          <a:bodyPr/>
          <a:lstStyle/>
          <a:p>
            <a:r>
              <a:rPr lang="en-US"/>
              <a:t>Headshot of Jonathan Coleman</a:t>
            </a:r>
          </a:p>
        </p:txBody>
      </p:sp>
      <p:sp>
        <p:nvSpPr>
          <p:cNvPr id="4" name="Slide Number Placeholder 3">
            <a:extLst>
              <a:ext uri="{FF2B5EF4-FFF2-40B4-BE49-F238E27FC236}">
                <a16:creationId xmlns:a16="http://schemas.microsoft.com/office/drawing/2014/main" id="{64FB45F4-A869-246C-5435-41959B0BE739}"/>
              </a:ext>
            </a:extLst>
          </p:cNvPr>
          <p:cNvSpPr>
            <a:spLocks noGrp="1"/>
          </p:cNvSpPr>
          <p:nvPr>
            <p:ph type="sldNum" sz="quarter" idx="5"/>
          </p:nvPr>
        </p:nvSpPr>
        <p:spPr/>
        <p:txBody>
          <a:bodyPr/>
          <a:lstStyle/>
          <a:p>
            <a:fld id="{F0A83E63-1617-734F-A034-CD02500F5C5E}" type="slidenum">
              <a:rPr lang="en-US" smtClean="0"/>
              <a:t>13</a:t>
            </a:fld>
            <a:endParaRPr lang="en-US"/>
          </a:p>
        </p:txBody>
      </p:sp>
    </p:spTree>
    <p:extLst>
      <p:ext uri="{BB962C8B-B14F-4D97-AF65-F5344CB8AC3E}">
        <p14:creationId xmlns:p14="http://schemas.microsoft.com/office/powerpoint/2010/main" val="203011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DA460-E396-0247-2FB4-A92BDA2CB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4071C-495D-CB5F-6165-80173A361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FD42B-1A15-0F2E-129C-4484EAB34157}"/>
              </a:ext>
            </a:extLst>
          </p:cNvPr>
          <p:cNvSpPr>
            <a:spLocks noGrp="1"/>
          </p:cNvSpPr>
          <p:nvPr>
            <p:ph type="body" idx="1"/>
          </p:nvPr>
        </p:nvSpPr>
        <p:spPr/>
        <p:txBody>
          <a:bodyPr/>
          <a:lstStyle/>
          <a:p>
            <a:r>
              <a:rPr lang="en-US"/>
              <a:t>Headshot of Beth </a:t>
            </a:r>
            <a:r>
              <a:rPr lang="en-US" err="1"/>
              <a:t>Congbalay</a:t>
            </a:r>
            <a:endParaRPr lang="en-US"/>
          </a:p>
        </p:txBody>
      </p:sp>
      <p:sp>
        <p:nvSpPr>
          <p:cNvPr id="4" name="Slide Number Placeholder 3">
            <a:extLst>
              <a:ext uri="{FF2B5EF4-FFF2-40B4-BE49-F238E27FC236}">
                <a16:creationId xmlns:a16="http://schemas.microsoft.com/office/drawing/2014/main" id="{DE704F26-1A20-ACD8-FA17-78166705A8BF}"/>
              </a:ext>
            </a:extLst>
          </p:cNvPr>
          <p:cNvSpPr>
            <a:spLocks noGrp="1"/>
          </p:cNvSpPr>
          <p:nvPr>
            <p:ph type="sldNum" sz="quarter" idx="5"/>
          </p:nvPr>
        </p:nvSpPr>
        <p:spPr/>
        <p:txBody>
          <a:bodyPr/>
          <a:lstStyle/>
          <a:p>
            <a:fld id="{F0A83E63-1617-734F-A034-CD02500F5C5E}" type="slidenum">
              <a:rPr lang="en-US" smtClean="0"/>
              <a:t>14</a:t>
            </a:fld>
            <a:endParaRPr lang="en-US"/>
          </a:p>
        </p:txBody>
      </p:sp>
    </p:spTree>
    <p:extLst>
      <p:ext uri="{BB962C8B-B14F-4D97-AF65-F5344CB8AC3E}">
        <p14:creationId xmlns:p14="http://schemas.microsoft.com/office/powerpoint/2010/main" val="4029839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70EC4-123C-0967-C3DF-EAE3F3159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398EF-C411-1D7A-B912-83EA73C68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A9AA6-5EC9-B338-80CF-2BCFAB586E3B}"/>
              </a:ext>
            </a:extLst>
          </p:cNvPr>
          <p:cNvSpPr>
            <a:spLocks noGrp="1"/>
          </p:cNvSpPr>
          <p:nvPr>
            <p:ph type="body" idx="1"/>
          </p:nvPr>
        </p:nvSpPr>
        <p:spPr/>
        <p:txBody>
          <a:bodyPr/>
          <a:lstStyle/>
          <a:p>
            <a:r>
              <a:rPr lang="en-US">
                <a:latin typeface="Arial"/>
                <a:cs typeface="Arial"/>
              </a:rPr>
              <a:t>Headshot of Delaney Crowe</a:t>
            </a:r>
            <a:endParaRPr lang="en-US"/>
          </a:p>
        </p:txBody>
      </p:sp>
      <p:sp>
        <p:nvSpPr>
          <p:cNvPr id="4" name="Slide Number Placeholder 3">
            <a:extLst>
              <a:ext uri="{FF2B5EF4-FFF2-40B4-BE49-F238E27FC236}">
                <a16:creationId xmlns:a16="http://schemas.microsoft.com/office/drawing/2014/main" id="{84DF311B-ED21-1B9C-E28B-45C70D2247A9}"/>
              </a:ext>
            </a:extLst>
          </p:cNvPr>
          <p:cNvSpPr>
            <a:spLocks noGrp="1"/>
          </p:cNvSpPr>
          <p:nvPr>
            <p:ph type="sldNum" sz="quarter" idx="5"/>
          </p:nvPr>
        </p:nvSpPr>
        <p:spPr/>
        <p:txBody>
          <a:bodyPr/>
          <a:lstStyle/>
          <a:p>
            <a:fld id="{F0A83E63-1617-734F-A034-CD02500F5C5E}" type="slidenum">
              <a:rPr lang="en-US" smtClean="0"/>
              <a:t>15</a:t>
            </a:fld>
            <a:endParaRPr lang="en-US"/>
          </a:p>
        </p:txBody>
      </p:sp>
    </p:spTree>
    <p:extLst>
      <p:ext uri="{BB962C8B-B14F-4D97-AF65-F5344CB8AC3E}">
        <p14:creationId xmlns:p14="http://schemas.microsoft.com/office/powerpoint/2010/main" val="3966335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65BB4-37B7-164A-3207-034D15D27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9B185-0075-B79F-4722-411CF2259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CBBB3-7B72-E0B5-388B-2659E6AC0155}"/>
              </a:ext>
            </a:extLst>
          </p:cNvPr>
          <p:cNvSpPr>
            <a:spLocks noGrp="1"/>
          </p:cNvSpPr>
          <p:nvPr>
            <p:ph type="body" idx="1"/>
          </p:nvPr>
        </p:nvSpPr>
        <p:spPr/>
        <p:txBody>
          <a:bodyPr/>
          <a:lstStyle/>
          <a:p>
            <a:r>
              <a:rPr lang="en-US"/>
              <a:t>Headshot of Dan Cuviello</a:t>
            </a:r>
          </a:p>
        </p:txBody>
      </p:sp>
      <p:sp>
        <p:nvSpPr>
          <p:cNvPr id="4" name="Slide Number Placeholder 3">
            <a:extLst>
              <a:ext uri="{FF2B5EF4-FFF2-40B4-BE49-F238E27FC236}">
                <a16:creationId xmlns:a16="http://schemas.microsoft.com/office/drawing/2014/main" id="{D3EEE8B7-B9CB-499F-76E0-71C07966711A}"/>
              </a:ext>
            </a:extLst>
          </p:cNvPr>
          <p:cNvSpPr>
            <a:spLocks noGrp="1"/>
          </p:cNvSpPr>
          <p:nvPr>
            <p:ph type="sldNum" sz="quarter" idx="5"/>
          </p:nvPr>
        </p:nvSpPr>
        <p:spPr/>
        <p:txBody>
          <a:bodyPr/>
          <a:lstStyle/>
          <a:p>
            <a:fld id="{F0A83E63-1617-734F-A034-CD02500F5C5E}" type="slidenum">
              <a:rPr lang="en-US" smtClean="0"/>
              <a:t>16</a:t>
            </a:fld>
            <a:endParaRPr lang="en-US"/>
          </a:p>
        </p:txBody>
      </p:sp>
    </p:spTree>
    <p:extLst>
      <p:ext uri="{BB962C8B-B14F-4D97-AF65-F5344CB8AC3E}">
        <p14:creationId xmlns:p14="http://schemas.microsoft.com/office/powerpoint/2010/main" val="319623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D347C-230C-822F-7335-3687693CB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FA59E-1660-6A33-5ED8-30C629DA3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2B6E7-18F7-522B-DECC-D7F305A78F30}"/>
              </a:ext>
            </a:extLst>
          </p:cNvPr>
          <p:cNvSpPr>
            <a:spLocks noGrp="1"/>
          </p:cNvSpPr>
          <p:nvPr>
            <p:ph type="body" idx="1"/>
          </p:nvPr>
        </p:nvSpPr>
        <p:spPr/>
        <p:txBody>
          <a:bodyPr/>
          <a:lstStyle/>
          <a:p>
            <a:r>
              <a:rPr lang="en-US"/>
              <a:t>Headshot of Holly Early</a:t>
            </a:r>
          </a:p>
        </p:txBody>
      </p:sp>
      <p:sp>
        <p:nvSpPr>
          <p:cNvPr id="4" name="Slide Number Placeholder 3">
            <a:extLst>
              <a:ext uri="{FF2B5EF4-FFF2-40B4-BE49-F238E27FC236}">
                <a16:creationId xmlns:a16="http://schemas.microsoft.com/office/drawing/2014/main" id="{A2B33ABB-FA25-5580-9832-9EC5BE9FA37A}"/>
              </a:ext>
            </a:extLst>
          </p:cNvPr>
          <p:cNvSpPr>
            <a:spLocks noGrp="1"/>
          </p:cNvSpPr>
          <p:nvPr>
            <p:ph type="sldNum" sz="quarter" idx="5"/>
          </p:nvPr>
        </p:nvSpPr>
        <p:spPr/>
        <p:txBody>
          <a:bodyPr/>
          <a:lstStyle/>
          <a:p>
            <a:fld id="{F0A83E63-1617-734F-A034-CD02500F5C5E}" type="slidenum">
              <a:rPr lang="en-US" smtClean="0"/>
              <a:t>17</a:t>
            </a:fld>
            <a:endParaRPr lang="en-US"/>
          </a:p>
        </p:txBody>
      </p:sp>
    </p:spTree>
    <p:extLst>
      <p:ext uri="{BB962C8B-B14F-4D97-AF65-F5344CB8AC3E}">
        <p14:creationId xmlns:p14="http://schemas.microsoft.com/office/powerpoint/2010/main" val="333575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D66F2-834A-541D-4483-27869DEF8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D034C-D866-37AA-D5AC-F36A72825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686A9-D1BF-3A57-151F-1F7A16510D62}"/>
              </a:ext>
            </a:extLst>
          </p:cNvPr>
          <p:cNvSpPr>
            <a:spLocks noGrp="1"/>
          </p:cNvSpPr>
          <p:nvPr>
            <p:ph type="body" idx="1"/>
          </p:nvPr>
        </p:nvSpPr>
        <p:spPr/>
        <p:txBody>
          <a:bodyPr/>
          <a:lstStyle/>
          <a:p>
            <a:r>
              <a:rPr lang="en-US"/>
              <a:t>Headshot of Becca Evans</a:t>
            </a:r>
          </a:p>
        </p:txBody>
      </p:sp>
      <p:sp>
        <p:nvSpPr>
          <p:cNvPr id="4" name="Slide Number Placeholder 3">
            <a:extLst>
              <a:ext uri="{FF2B5EF4-FFF2-40B4-BE49-F238E27FC236}">
                <a16:creationId xmlns:a16="http://schemas.microsoft.com/office/drawing/2014/main" id="{1FDA83C8-634B-0DD8-7721-19C87E4F3022}"/>
              </a:ext>
            </a:extLst>
          </p:cNvPr>
          <p:cNvSpPr>
            <a:spLocks noGrp="1"/>
          </p:cNvSpPr>
          <p:nvPr>
            <p:ph type="sldNum" sz="quarter" idx="5"/>
          </p:nvPr>
        </p:nvSpPr>
        <p:spPr/>
        <p:txBody>
          <a:bodyPr/>
          <a:lstStyle/>
          <a:p>
            <a:fld id="{F0A83E63-1617-734F-A034-CD02500F5C5E}" type="slidenum">
              <a:rPr lang="en-US" smtClean="0"/>
              <a:t>18</a:t>
            </a:fld>
            <a:endParaRPr lang="en-US"/>
          </a:p>
        </p:txBody>
      </p:sp>
    </p:spTree>
    <p:extLst>
      <p:ext uri="{BB962C8B-B14F-4D97-AF65-F5344CB8AC3E}">
        <p14:creationId xmlns:p14="http://schemas.microsoft.com/office/powerpoint/2010/main" val="2602134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BFAE0-F14D-29B8-872E-AF915924D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0904C-126D-718D-102D-DD5CC2F6C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89A52-C85C-D7C7-E96B-33F2B5A1309A}"/>
              </a:ext>
            </a:extLst>
          </p:cNvPr>
          <p:cNvSpPr>
            <a:spLocks noGrp="1"/>
          </p:cNvSpPr>
          <p:nvPr>
            <p:ph type="body" idx="1"/>
          </p:nvPr>
        </p:nvSpPr>
        <p:spPr/>
        <p:txBody>
          <a:bodyPr/>
          <a:lstStyle/>
          <a:p>
            <a:r>
              <a:rPr lang="en-US">
                <a:latin typeface="Arial"/>
                <a:cs typeface="Arial"/>
              </a:rPr>
              <a:t>Headshot of Sarah Featherstone</a:t>
            </a:r>
            <a:endParaRPr lang="en-US"/>
          </a:p>
        </p:txBody>
      </p:sp>
      <p:sp>
        <p:nvSpPr>
          <p:cNvPr id="4" name="Slide Number Placeholder 3">
            <a:extLst>
              <a:ext uri="{FF2B5EF4-FFF2-40B4-BE49-F238E27FC236}">
                <a16:creationId xmlns:a16="http://schemas.microsoft.com/office/drawing/2014/main" id="{2BBF8B76-2AED-F8FB-B2E3-E195D71D61DB}"/>
              </a:ext>
            </a:extLst>
          </p:cNvPr>
          <p:cNvSpPr>
            <a:spLocks noGrp="1"/>
          </p:cNvSpPr>
          <p:nvPr>
            <p:ph type="sldNum" sz="quarter" idx="5"/>
          </p:nvPr>
        </p:nvSpPr>
        <p:spPr/>
        <p:txBody>
          <a:bodyPr/>
          <a:lstStyle/>
          <a:p>
            <a:fld id="{F0A83E63-1617-734F-A034-CD02500F5C5E}" type="slidenum">
              <a:rPr lang="en-US" smtClean="0"/>
              <a:t>19</a:t>
            </a:fld>
            <a:endParaRPr lang="en-US"/>
          </a:p>
        </p:txBody>
      </p:sp>
    </p:spTree>
    <p:extLst>
      <p:ext uri="{BB962C8B-B14F-4D97-AF65-F5344CB8AC3E}">
        <p14:creationId xmlns:p14="http://schemas.microsoft.com/office/powerpoint/2010/main" val="70818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Headshot of Sarah Akers</a:t>
            </a:r>
          </a:p>
        </p:txBody>
      </p:sp>
      <p:sp>
        <p:nvSpPr>
          <p:cNvPr id="4" name="Slide Number Placeholder 3"/>
          <p:cNvSpPr>
            <a:spLocks noGrp="1"/>
          </p:cNvSpPr>
          <p:nvPr>
            <p:ph type="sldNum" sz="quarter" idx="5"/>
          </p:nvPr>
        </p:nvSpPr>
        <p:spPr/>
        <p:txBody>
          <a:bodyPr/>
          <a:lstStyle/>
          <a:p>
            <a:fld id="{F0A83E63-1617-734F-A034-CD02500F5C5E}" type="slidenum">
              <a:rPr lang="en-US" smtClean="0"/>
              <a:t>2</a:t>
            </a:fld>
            <a:endParaRPr lang="en-US"/>
          </a:p>
        </p:txBody>
      </p:sp>
    </p:spTree>
    <p:extLst>
      <p:ext uri="{BB962C8B-B14F-4D97-AF65-F5344CB8AC3E}">
        <p14:creationId xmlns:p14="http://schemas.microsoft.com/office/powerpoint/2010/main" val="1018244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29773-A9C3-B2F9-CBDD-F48E923BF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C81BA-FAC9-3C81-2966-EEF5B2FF7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2A84F-32F0-AC64-F016-2484C6755FFB}"/>
              </a:ext>
            </a:extLst>
          </p:cNvPr>
          <p:cNvSpPr>
            <a:spLocks noGrp="1"/>
          </p:cNvSpPr>
          <p:nvPr>
            <p:ph type="body" idx="1"/>
          </p:nvPr>
        </p:nvSpPr>
        <p:spPr/>
        <p:txBody>
          <a:bodyPr/>
          <a:lstStyle/>
          <a:p>
            <a:r>
              <a:rPr lang="en-US">
                <a:latin typeface="Arial"/>
                <a:cs typeface="Arial"/>
              </a:rPr>
              <a:t>Headshot of Chip Ferguson</a:t>
            </a:r>
            <a:endParaRPr lang="en-US"/>
          </a:p>
        </p:txBody>
      </p:sp>
      <p:sp>
        <p:nvSpPr>
          <p:cNvPr id="4" name="Slide Number Placeholder 3">
            <a:extLst>
              <a:ext uri="{FF2B5EF4-FFF2-40B4-BE49-F238E27FC236}">
                <a16:creationId xmlns:a16="http://schemas.microsoft.com/office/drawing/2014/main" id="{63186E8B-EDE2-688A-F6A6-5B9C890DF4A5}"/>
              </a:ext>
            </a:extLst>
          </p:cNvPr>
          <p:cNvSpPr>
            <a:spLocks noGrp="1"/>
          </p:cNvSpPr>
          <p:nvPr>
            <p:ph type="sldNum" sz="quarter" idx="5"/>
          </p:nvPr>
        </p:nvSpPr>
        <p:spPr/>
        <p:txBody>
          <a:bodyPr/>
          <a:lstStyle/>
          <a:p>
            <a:fld id="{F0A83E63-1617-734F-A034-CD02500F5C5E}" type="slidenum">
              <a:rPr lang="en-US" smtClean="0"/>
              <a:t>20</a:t>
            </a:fld>
            <a:endParaRPr lang="en-US"/>
          </a:p>
        </p:txBody>
      </p:sp>
    </p:spTree>
    <p:extLst>
      <p:ext uri="{BB962C8B-B14F-4D97-AF65-F5344CB8AC3E}">
        <p14:creationId xmlns:p14="http://schemas.microsoft.com/office/powerpoint/2010/main" val="4276944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8D651-A68F-B897-4557-342772ED0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49753-83AC-75B0-F983-37E06EFC3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709F4C-A86C-40FB-AE2E-C879C3644923}"/>
              </a:ext>
            </a:extLst>
          </p:cNvPr>
          <p:cNvSpPr>
            <a:spLocks noGrp="1"/>
          </p:cNvSpPr>
          <p:nvPr>
            <p:ph type="body" idx="1"/>
          </p:nvPr>
        </p:nvSpPr>
        <p:spPr/>
        <p:txBody>
          <a:bodyPr/>
          <a:lstStyle/>
          <a:p>
            <a:r>
              <a:rPr lang="en-US"/>
              <a:t>Headshot of Isabelle Foley</a:t>
            </a:r>
          </a:p>
        </p:txBody>
      </p:sp>
      <p:sp>
        <p:nvSpPr>
          <p:cNvPr id="4" name="Slide Number Placeholder 3">
            <a:extLst>
              <a:ext uri="{FF2B5EF4-FFF2-40B4-BE49-F238E27FC236}">
                <a16:creationId xmlns:a16="http://schemas.microsoft.com/office/drawing/2014/main" id="{7B83D428-5C56-E82E-F5F0-A63C62147268}"/>
              </a:ext>
            </a:extLst>
          </p:cNvPr>
          <p:cNvSpPr>
            <a:spLocks noGrp="1"/>
          </p:cNvSpPr>
          <p:nvPr>
            <p:ph type="sldNum" sz="quarter" idx="5"/>
          </p:nvPr>
        </p:nvSpPr>
        <p:spPr/>
        <p:txBody>
          <a:bodyPr/>
          <a:lstStyle/>
          <a:p>
            <a:fld id="{F0A83E63-1617-734F-A034-CD02500F5C5E}" type="slidenum">
              <a:rPr lang="en-US" smtClean="0"/>
              <a:t>21</a:t>
            </a:fld>
            <a:endParaRPr lang="en-US"/>
          </a:p>
        </p:txBody>
      </p:sp>
    </p:spTree>
    <p:extLst>
      <p:ext uri="{BB962C8B-B14F-4D97-AF65-F5344CB8AC3E}">
        <p14:creationId xmlns:p14="http://schemas.microsoft.com/office/powerpoint/2010/main" val="213952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0730A-BAF7-9295-43C7-8228A82144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64183-B1AC-8987-052A-955EFA0D0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377F7-13C4-8138-77D6-D8CC977AE322}"/>
              </a:ext>
            </a:extLst>
          </p:cNvPr>
          <p:cNvSpPr>
            <a:spLocks noGrp="1"/>
          </p:cNvSpPr>
          <p:nvPr>
            <p:ph type="body" idx="1"/>
          </p:nvPr>
        </p:nvSpPr>
        <p:spPr/>
        <p:txBody>
          <a:bodyPr/>
          <a:lstStyle/>
          <a:p>
            <a:r>
              <a:rPr lang="en-US"/>
              <a:t>Headshot of Kara Frank</a:t>
            </a:r>
          </a:p>
        </p:txBody>
      </p:sp>
      <p:sp>
        <p:nvSpPr>
          <p:cNvPr id="4" name="Slide Number Placeholder 3">
            <a:extLst>
              <a:ext uri="{FF2B5EF4-FFF2-40B4-BE49-F238E27FC236}">
                <a16:creationId xmlns:a16="http://schemas.microsoft.com/office/drawing/2014/main" id="{99DC86F3-A1B2-7FEA-D3B6-44A2D81A17DF}"/>
              </a:ext>
            </a:extLst>
          </p:cNvPr>
          <p:cNvSpPr>
            <a:spLocks noGrp="1"/>
          </p:cNvSpPr>
          <p:nvPr>
            <p:ph type="sldNum" sz="quarter" idx="5"/>
          </p:nvPr>
        </p:nvSpPr>
        <p:spPr/>
        <p:txBody>
          <a:bodyPr/>
          <a:lstStyle/>
          <a:p>
            <a:fld id="{F0A83E63-1617-734F-A034-CD02500F5C5E}" type="slidenum">
              <a:rPr lang="en-US" smtClean="0"/>
              <a:t>22</a:t>
            </a:fld>
            <a:endParaRPr lang="en-US"/>
          </a:p>
        </p:txBody>
      </p:sp>
    </p:spTree>
    <p:extLst>
      <p:ext uri="{BB962C8B-B14F-4D97-AF65-F5344CB8AC3E}">
        <p14:creationId xmlns:p14="http://schemas.microsoft.com/office/powerpoint/2010/main" val="2438065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4A84F-C473-7958-4030-B21E7E643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34836-B1BA-ACCD-0CB0-BB8E56267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EDB81-7864-2872-8860-0685E7CC6219}"/>
              </a:ext>
            </a:extLst>
          </p:cNvPr>
          <p:cNvSpPr>
            <a:spLocks noGrp="1"/>
          </p:cNvSpPr>
          <p:nvPr>
            <p:ph type="body" idx="1"/>
          </p:nvPr>
        </p:nvSpPr>
        <p:spPr/>
        <p:txBody>
          <a:bodyPr/>
          <a:lstStyle/>
          <a:p>
            <a:r>
              <a:rPr lang="en-US">
                <a:latin typeface="Arial"/>
                <a:cs typeface="Arial"/>
              </a:rPr>
              <a:t>Headshot of Khalil Garriott</a:t>
            </a:r>
            <a:endParaRPr lang="en-US"/>
          </a:p>
        </p:txBody>
      </p:sp>
      <p:sp>
        <p:nvSpPr>
          <p:cNvPr id="4" name="Slide Number Placeholder 3">
            <a:extLst>
              <a:ext uri="{FF2B5EF4-FFF2-40B4-BE49-F238E27FC236}">
                <a16:creationId xmlns:a16="http://schemas.microsoft.com/office/drawing/2014/main" id="{2E5DD8A8-DDAC-DBD5-3CE1-B36F69C13E15}"/>
              </a:ext>
            </a:extLst>
          </p:cNvPr>
          <p:cNvSpPr>
            <a:spLocks noGrp="1"/>
          </p:cNvSpPr>
          <p:nvPr>
            <p:ph type="sldNum" sz="quarter" idx="5"/>
          </p:nvPr>
        </p:nvSpPr>
        <p:spPr/>
        <p:txBody>
          <a:bodyPr/>
          <a:lstStyle/>
          <a:p>
            <a:fld id="{F0A83E63-1617-734F-A034-CD02500F5C5E}" type="slidenum">
              <a:rPr lang="en-US" smtClean="0"/>
              <a:t>23</a:t>
            </a:fld>
            <a:endParaRPr lang="en-US"/>
          </a:p>
        </p:txBody>
      </p:sp>
    </p:spTree>
    <p:extLst>
      <p:ext uri="{BB962C8B-B14F-4D97-AF65-F5344CB8AC3E}">
        <p14:creationId xmlns:p14="http://schemas.microsoft.com/office/powerpoint/2010/main" val="15482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7C6CB-2A8F-76C3-02C0-512D1EA4A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C501E-8683-CF29-B4DD-58E6A7995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258F4-5F7F-AFA7-FCC8-9C14CC5FE5AD}"/>
              </a:ext>
            </a:extLst>
          </p:cNvPr>
          <p:cNvSpPr>
            <a:spLocks noGrp="1"/>
          </p:cNvSpPr>
          <p:nvPr>
            <p:ph type="body" idx="1"/>
          </p:nvPr>
        </p:nvSpPr>
        <p:spPr/>
        <p:txBody>
          <a:bodyPr/>
          <a:lstStyle/>
          <a:p>
            <a:r>
              <a:rPr lang="en-US">
                <a:latin typeface="Arial"/>
                <a:cs typeface="Arial"/>
              </a:rPr>
              <a:t>Headshot of Mary Catherine Gibbs</a:t>
            </a:r>
            <a:endParaRPr lang="en-US"/>
          </a:p>
        </p:txBody>
      </p:sp>
      <p:sp>
        <p:nvSpPr>
          <p:cNvPr id="4" name="Slide Number Placeholder 3">
            <a:extLst>
              <a:ext uri="{FF2B5EF4-FFF2-40B4-BE49-F238E27FC236}">
                <a16:creationId xmlns:a16="http://schemas.microsoft.com/office/drawing/2014/main" id="{54946FAB-E7CD-7A0C-6323-7BC6700E6346}"/>
              </a:ext>
            </a:extLst>
          </p:cNvPr>
          <p:cNvSpPr>
            <a:spLocks noGrp="1"/>
          </p:cNvSpPr>
          <p:nvPr>
            <p:ph type="sldNum" sz="quarter" idx="5"/>
          </p:nvPr>
        </p:nvSpPr>
        <p:spPr/>
        <p:txBody>
          <a:bodyPr/>
          <a:lstStyle/>
          <a:p>
            <a:fld id="{F0A83E63-1617-734F-A034-CD02500F5C5E}" type="slidenum">
              <a:rPr lang="en-US" smtClean="0"/>
              <a:t>24</a:t>
            </a:fld>
            <a:endParaRPr lang="en-US"/>
          </a:p>
        </p:txBody>
      </p:sp>
    </p:spTree>
    <p:extLst>
      <p:ext uri="{BB962C8B-B14F-4D97-AF65-F5344CB8AC3E}">
        <p14:creationId xmlns:p14="http://schemas.microsoft.com/office/powerpoint/2010/main" val="4482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6BEFE-B4BE-8A1F-6E48-634A103CC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05011-FA78-E534-C807-BCBF8783A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D89AE-487A-658D-EF02-9DA19CC05E89}"/>
              </a:ext>
            </a:extLst>
          </p:cNvPr>
          <p:cNvSpPr>
            <a:spLocks noGrp="1"/>
          </p:cNvSpPr>
          <p:nvPr>
            <p:ph type="body" idx="1"/>
          </p:nvPr>
        </p:nvSpPr>
        <p:spPr/>
        <p:txBody>
          <a:bodyPr/>
          <a:lstStyle/>
          <a:p>
            <a:r>
              <a:rPr lang="en-US"/>
              <a:t>Headshot of Donna Harris-Aikens</a:t>
            </a:r>
          </a:p>
        </p:txBody>
      </p:sp>
      <p:sp>
        <p:nvSpPr>
          <p:cNvPr id="4" name="Slide Number Placeholder 3">
            <a:extLst>
              <a:ext uri="{FF2B5EF4-FFF2-40B4-BE49-F238E27FC236}">
                <a16:creationId xmlns:a16="http://schemas.microsoft.com/office/drawing/2014/main" id="{EA6F8AD5-968C-E50C-4785-98ABCDC07183}"/>
              </a:ext>
            </a:extLst>
          </p:cNvPr>
          <p:cNvSpPr>
            <a:spLocks noGrp="1"/>
          </p:cNvSpPr>
          <p:nvPr>
            <p:ph type="sldNum" sz="quarter" idx="5"/>
          </p:nvPr>
        </p:nvSpPr>
        <p:spPr/>
        <p:txBody>
          <a:bodyPr/>
          <a:lstStyle/>
          <a:p>
            <a:fld id="{F0A83E63-1617-734F-A034-CD02500F5C5E}" type="slidenum">
              <a:rPr lang="en-US" smtClean="0"/>
              <a:t>25</a:t>
            </a:fld>
            <a:endParaRPr lang="en-US"/>
          </a:p>
        </p:txBody>
      </p:sp>
    </p:spTree>
    <p:extLst>
      <p:ext uri="{BB962C8B-B14F-4D97-AF65-F5344CB8AC3E}">
        <p14:creationId xmlns:p14="http://schemas.microsoft.com/office/powerpoint/2010/main" val="1078447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E10E5-739F-F6F3-691C-D9605CAC9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1B176-F5B5-3246-BB7B-6EB25BA45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E6AC4-CD21-880D-781B-529F65D031A9}"/>
              </a:ext>
            </a:extLst>
          </p:cNvPr>
          <p:cNvSpPr>
            <a:spLocks noGrp="1"/>
          </p:cNvSpPr>
          <p:nvPr>
            <p:ph type="body" idx="1"/>
          </p:nvPr>
        </p:nvSpPr>
        <p:spPr/>
        <p:txBody>
          <a:bodyPr/>
          <a:lstStyle/>
          <a:p>
            <a:r>
              <a:rPr lang="en-US">
                <a:latin typeface="Arial"/>
                <a:cs typeface="Arial"/>
              </a:rPr>
              <a:t>Headshot of Pete Heindel</a:t>
            </a:r>
            <a:endParaRPr lang="en-US"/>
          </a:p>
        </p:txBody>
      </p:sp>
      <p:sp>
        <p:nvSpPr>
          <p:cNvPr id="4" name="Slide Number Placeholder 3">
            <a:extLst>
              <a:ext uri="{FF2B5EF4-FFF2-40B4-BE49-F238E27FC236}">
                <a16:creationId xmlns:a16="http://schemas.microsoft.com/office/drawing/2014/main" id="{AB269365-C201-F04D-2476-C15CC6B0940C}"/>
              </a:ext>
            </a:extLst>
          </p:cNvPr>
          <p:cNvSpPr>
            <a:spLocks noGrp="1"/>
          </p:cNvSpPr>
          <p:nvPr>
            <p:ph type="sldNum" sz="quarter" idx="5"/>
          </p:nvPr>
        </p:nvSpPr>
        <p:spPr/>
        <p:txBody>
          <a:bodyPr/>
          <a:lstStyle/>
          <a:p>
            <a:fld id="{F0A83E63-1617-734F-A034-CD02500F5C5E}" type="slidenum">
              <a:rPr lang="en-US" smtClean="0"/>
              <a:t>26</a:t>
            </a:fld>
            <a:endParaRPr lang="en-US"/>
          </a:p>
        </p:txBody>
      </p:sp>
    </p:spTree>
    <p:extLst>
      <p:ext uri="{BB962C8B-B14F-4D97-AF65-F5344CB8AC3E}">
        <p14:creationId xmlns:p14="http://schemas.microsoft.com/office/powerpoint/2010/main" val="960467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86A92-9EF2-2780-506C-81AD68820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120C1-0EF2-1F8B-4C9A-48235A0B5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F87108-7190-468D-DFA4-1279EBD01755}"/>
              </a:ext>
            </a:extLst>
          </p:cNvPr>
          <p:cNvSpPr>
            <a:spLocks noGrp="1"/>
          </p:cNvSpPr>
          <p:nvPr>
            <p:ph type="body" idx="1"/>
          </p:nvPr>
        </p:nvSpPr>
        <p:spPr/>
        <p:txBody>
          <a:bodyPr/>
          <a:lstStyle/>
          <a:p>
            <a:r>
              <a:rPr lang="en-US"/>
              <a:t>Headshot of Allison Hoover</a:t>
            </a:r>
          </a:p>
        </p:txBody>
      </p:sp>
      <p:sp>
        <p:nvSpPr>
          <p:cNvPr id="4" name="Slide Number Placeholder 3">
            <a:extLst>
              <a:ext uri="{FF2B5EF4-FFF2-40B4-BE49-F238E27FC236}">
                <a16:creationId xmlns:a16="http://schemas.microsoft.com/office/drawing/2014/main" id="{6CAE4B18-39CF-3516-E05B-7730A4616D30}"/>
              </a:ext>
            </a:extLst>
          </p:cNvPr>
          <p:cNvSpPr>
            <a:spLocks noGrp="1"/>
          </p:cNvSpPr>
          <p:nvPr>
            <p:ph type="sldNum" sz="quarter" idx="5"/>
          </p:nvPr>
        </p:nvSpPr>
        <p:spPr/>
        <p:txBody>
          <a:bodyPr/>
          <a:lstStyle/>
          <a:p>
            <a:fld id="{F0A83E63-1617-734F-A034-CD02500F5C5E}" type="slidenum">
              <a:rPr lang="en-US" smtClean="0"/>
              <a:t>27</a:t>
            </a:fld>
            <a:endParaRPr lang="en-US"/>
          </a:p>
        </p:txBody>
      </p:sp>
    </p:spTree>
    <p:extLst>
      <p:ext uri="{BB962C8B-B14F-4D97-AF65-F5344CB8AC3E}">
        <p14:creationId xmlns:p14="http://schemas.microsoft.com/office/powerpoint/2010/main" val="3906169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D367A-E196-19DC-D1E3-DF795D92A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3A828-7EBD-C513-91A0-71B58AF32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EBBC3-3988-8675-F4D8-8FDEA16E6E85}"/>
              </a:ext>
            </a:extLst>
          </p:cNvPr>
          <p:cNvSpPr>
            <a:spLocks noGrp="1"/>
          </p:cNvSpPr>
          <p:nvPr>
            <p:ph type="body" idx="1"/>
          </p:nvPr>
        </p:nvSpPr>
        <p:spPr/>
        <p:txBody>
          <a:bodyPr/>
          <a:lstStyle/>
          <a:p>
            <a:r>
              <a:rPr lang="en-US">
                <a:latin typeface="Arial"/>
                <a:cs typeface="Arial"/>
              </a:rPr>
              <a:t>Headshot of Tripp Hughes</a:t>
            </a:r>
            <a:endParaRPr lang="en-US"/>
          </a:p>
        </p:txBody>
      </p:sp>
      <p:sp>
        <p:nvSpPr>
          <p:cNvPr id="4" name="Slide Number Placeholder 3">
            <a:extLst>
              <a:ext uri="{FF2B5EF4-FFF2-40B4-BE49-F238E27FC236}">
                <a16:creationId xmlns:a16="http://schemas.microsoft.com/office/drawing/2014/main" id="{E1667837-E799-FF88-784C-C68EFE03D097}"/>
              </a:ext>
            </a:extLst>
          </p:cNvPr>
          <p:cNvSpPr>
            <a:spLocks noGrp="1"/>
          </p:cNvSpPr>
          <p:nvPr>
            <p:ph type="sldNum" sz="quarter" idx="5"/>
          </p:nvPr>
        </p:nvSpPr>
        <p:spPr/>
        <p:txBody>
          <a:bodyPr/>
          <a:lstStyle/>
          <a:p>
            <a:fld id="{F0A83E63-1617-734F-A034-CD02500F5C5E}" type="slidenum">
              <a:rPr lang="en-US" smtClean="0"/>
              <a:t>28</a:t>
            </a:fld>
            <a:endParaRPr lang="en-US"/>
          </a:p>
        </p:txBody>
      </p:sp>
    </p:spTree>
    <p:extLst>
      <p:ext uri="{BB962C8B-B14F-4D97-AF65-F5344CB8AC3E}">
        <p14:creationId xmlns:p14="http://schemas.microsoft.com/office/powerpoint/2010/main" val="3757105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290BF-5638-2BF2-B2A8-70C4AEB4D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7A171-9A97-F5E8-A125-75FC353A1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D8A46-8A81-028A-4B79-18FBD315794E}"/>
              </a:ext>
            </a:extLst>
          </p:cNvPr>
          <p:cNvSpPr>
            <a:spLocks noGrp="1"/>
          </p:cNvSpPr>
          <p:nvPr>
            <p:ph type="body" idx="1"/>
          </p:nvPr>
        </p:nvSpPr>
        <p:spPr/>
        <p:txBody>
          <a:bodyPr/>
          <a:lstStyle/>
          <a:p>
            <a:r>
              <a:rPr lang="en-US"/>
              <a:t>Headshot of Yameen Ibrahim</a:t>
            </a:r>
          </a:p>
        </p:txBody>
      </p:sp>
      <p:sp>
        <p:nvSpPr>
          <p:cNvPr id="4" name="Slide Number Placeholder 3">
            <a:extLst>
              <a:ext uri="{FF2B5EF4-FFF2-40B4-BE49-F238E27FC236}">
                <a16:creationId xmlns:a16="http://schemas.microsoft.com/office/drawing/2014/main" id="{00F8D191-1616-7D87-A74B-B484F8558716}"/>
              </a:ext>
            </a:extLst>
          </p:cNvPr>
          <p:cNvSpPr>
            <a:spLocks noGrp="1"/>
          </p:cNvSpPr>
          <p:nvPr>
            <p:ph type="sldNum" sz="quarter" idx="5"/>
          </p:nvPr>
        </p:nvSpPr>
        <p:spPr/>
        <p:txBody>
          <a:bodyPr/>
          <a:lstStyle/>
          <a:p>
            <a:fld id="{F0A83E63-1617-734F-A034-CD02500F5C5E}" type="slidenum">
              <a:rPr lang="en-US" smtClean="0"/>
              <a:t>29</a:t>
            </a:fld>
            <a:endParaRPr lang="en-US"/>
          </a:p>
        </p:txBody>
      </p:sp>
    </p:spTree>
    <p:extLst>
      <p:ext uri="{BB962C8B-B14F-4D97-AF65-F5344CB8AC3E}">
        <p14:creationId xmlns:p14="http://schemas.microsoft.com/office/powerpoint/2010/main" val="89935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CE9D4-59A2-AD49-FCCB-3C17EA828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AFADE-3B70-B6F7-C661-6B4892FFB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A8C70-866E-4EC4-6FCB-694321263667}"/>
              </a:ext>
            </a:extLst>
          </p:cNvPr>
          <p:cNvSpPr>
            <a:spLocks noGrp="1"/>
          </p:cNvSpPr>
          <p:nvPr>
            <p:ph type="body" idx="1"/>
          </p:nvPr>
        </p:nvSpPr>
        <p:spPr/>
        <p:txBody>
          <a:bodyPr/>
          <a:lstStyle/>
          <a:p>
            <a:r>
              <a:rPr lang="en-US"/>
              <a:t>Headshot of Madison Alley</a:t>
            </a:r>
          </a:p>
        </p:txBody>
      </p:sp>
      <p:sp>
        <p:nvSpPr>
          <p:cNvPr id="4" name="Slide Number Placeholder 3">
            <a:extLst>
              <a:ext uri="{FF2B5EF4-FFF2-40B4-BE49-F238E27FC236}">
                <a16:creationId xmlns:a16="http://schemas.microsoft.com/office/drawing/2014/main" id="{E7577002-4665-59EE-334F-9F43B6882AA8}"/>
              </a:ext>
            </a:extLst>
          </p:cNvPr>
          <p:cNvSpPr>
            <a:spLocks noGrp="1"/>
          </p:cNvSpPr>
          <p:nvPr>
            <p:ph type="sldNum" sz="quarter" idx="5"/>
          </p:nvPr>
        </p:nvSpPr>
        <p:spPr/>
        <p:txBody>
          <a:bodyPr/>
          <a:lstStyle/>
          <a:p>
            <a:fld id="{F0A83E63-1617-734F-A034-CD02500F5C5E}" type="slidenum">
              <a:rPr lang="en-US" smtClean="0"/>
              <a:t>3</a:t>
            </a:fld>
            <a:endParaRPr lang="en-US"/>
          </a:p>
        </p:txBody>
      </p:sp>
    </p:spTree>
    <p:extLst>
      <p:ext uri="{BB962C8B-B14F-4D97-AF65-F5344CB8AC3E}">
        <p14:creationId xmlns:p14="http://schemas.microsoft.com/office/powerpoint/2010/main" val="3130934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C4748-AE08-1A65-6470-3BDFFAD26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BCCA3-0BFE-C2BE-54D9-C8C0A4026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18336-F024-37B1-6DC5-3A6A6222A935}"/>
              </a:ext>
            </a:extLst>
          </p:cNvPr>
          <p:cNvSpPr>
            <a:spLocks noGrp="1"/>
          </p:cNvSpPr>
          <p:nvPr>
            <p:ph type="body" idx="1"/>
          </p:nvPr>
        </p:nvSpPr>
        <p:spPr/>
        <p:txBody>
          <a:bodyPr/>
          <a:lstStyle/>
          <a:p>
            <a:r>
              <a:rPr lang="en-US"/>
              <a:t>Headshot of Kendra </a:t>
            </a:r>
            <a:r>
              <a:rPr lang="en-US" err="1"/>
              <a:t>Kojcsich</a:t>
            </a:r>
            <a:endParaRPr lang="en-US"/>
          </a:p>
        </p:txBody>
      </p:sp>
      <p:sp>
        <p:nvSpPr>
          <p:cNvPr id="4" name="Slide Number Placeholder 3">
            <a:extLst>
              <a:ext uri="{FF2B5EF4-FFF2-40B4-BE49-F238E27FC236}">
                <a16:creationId xmlns:a16="http://schemas.microsoft.com/office/drawing/2014/main" id="{33750093-53F4-A3B5-0DAA-D8BDB0EE15A6}"/>
              </a:ext>
            </a:extLst>
          </p:cNvPr>
          <p:cNvSpPr>
            <a:spLocks noGrp="1"/>
          </p:cNvSpPr>
          <p:nvPr>
            <p:ph type="sldNum" sz="quarter" idx="5"/>
          </p:nvPr>
        </p:nvSpPr>
        <p:spPr/>
        <p:txBody>
          <a:bodyPr/>
          <a:lstStyle/>
          <a:p>
            <a:fld id="{F0A83E63-1617-734F-A034-CD02500F5C5E}" type="slidenum">
              <a:rPr lang="en-US" smtClean="0"/>
              <a:t>30</a:t>
            </a:fld>
            <a:endParaRPr lang="en-US"/>
          </a:p>
        </p:txBody>
      </p:sp>
    </p:spTree>
    <p:extLst>
      <p:ext uri="{BB962C8B-B14F-4D97-AF65-F5344CB8AC3E}">
        <p14:creationId xmlns:p14="http://schemas.microsoft.com/office/powerpoint/2010/main" val="1774156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D1B77-078F-670B-0803-D0BBACA5B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69DAC-2B18-DC31-3647-C757F8AE2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C4DA72-C7A9-EBB7-804A-94A46F3F6C14}"/>
              </a:ext>
            </a:extLst>
          </p:cNvPr>
          <p:cNvSpPr>
            <a:spLocks noGrp="1"/>
          </p:cNvSpPr>
          <p:nvPr>
            <p:ph type="body" idx="1"/>
          </p:nvPr>
        </p:nvSpPr>
        <p:spPr/>
        <p:txBody>
          <a:bodyPr/>
          <a:lstStyle/>
          <a:p>
            <a:r>
              <a:rPr lang="en-US"/>
              <a:t>Headshot of Delani Kraft</a:t>
            </a:r>
          </a:p>
        </p:txBody>
      </p:sp>
      <p:sp>
        <p:nvSpPr>
          <p:cNvPr id="4" name="Slide Number Placeholder 3">
            <a:extLst>
              <a:ext uri="{FF2B5EF4-FFF2-40B4-BE49-F238E27FC236}">
                <a16:creationId xmlns:a16="http://schemas.microsoft.com/office/drawing/2014/main" id="{E09B725B-94EA-DF15-9B7A-9B995246AA95}"/>
              </a:ext>
            </a:extLst>
          </p:cNvPr>
          <p:cNvSpPr>
            <a:spLocks noGrp="1"/>
          </p:cNvSpPr>
          <p:nvPr>
            <p:ph type="sldNum" sz="quarter" idx="5"/>
          </p:nvPr>
        </p:nvSpPr>
        <p:spPr/>
        <p:txBody>
          <a:bodyPr/>
          <a:lstStyle/>
          <a:p>
            <a:fld id="{F0A83E63-1617-734F-A034-CD02500F5C5E}" type="slidenum">
              <a:rPr lang="en-US" smtClean="0"/>
              <a:t>31</a:t>
            </a:fld>
            <a:endParaRPr lang="en-US"/>
          </a:p>
        </p:txBody>
      </p:sp>
    </p:spTree>
    <p:extLst>
      <p:ext uri="{BB962C8B-B14F-4D97-AF65-F5344CB8AC3E}">
        <p14:creationId xmlns:p14="http://schemas.microsoft.com/office/powerpoint/2010/main" val="1437976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938A9-89B5-C831-7659-838D0CCC9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3F533-B33D-5DD1-0CDE-C6EFEEE63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DC260-C2CB-F48E-B2DB-0471DEB660ED}"/>
              </a:ext>
            </a:extLst>
          </p:cNvPr>
          <p:cNvSpPr>
            <a:spLocks noGrp="1"/>
          </p:cNvSpPr>
          <p:nvPr>
            <p:ph type="body" idx="1"/>
          </p:nvPr>
        </p:nvSpPr>
        <p:spPr/>
        <p:txBody>
          <a:bodyPr/>
          <a:lstStyle/>
          <a:p>
            <a:r>
              <a:rPr lang="en-US"/>
              <a:t>Headshot of Brielle Lacroix</a:t>
            </a:r>
          </a:p>
        </p:txBody>
      </p:sp>
      <p:sp>
        <p:nvSpPr>
          <p:cNvPr id="4" name="Slide Number Placeholder 3">
            <a:extLst>
              <a:ext uri="{FF2B5EF4-FFF2-40B4-BE49-F238E27FC236}">
                <a16:creationId xmlns:a16="http://schemas.microsoft.com/office/drawing/2014/main" id="{CEE04C75-2A9D-5194-7CA6-F885762F03E7}"/>
              </a:ext>
            </a:extLst>
          </p:cNvPr>
          <p:cNvSpPr>
            <a:spLocks noGrp="1"/>
          </p:cNvSpPr>
          <p:nvPr>
            <p:ph type="sldNum" sz="quarter" idx="5"/>
          </p:nvPr>
        </p:nvSpPr>
        <p:spPr/>
        <p:txBody>
          <a:bodyPr/>
          <a:lstStyle/>
          <a:p>
            <a:fld id="{F0A83E63-1617-734F-A034-CD02500F5C5E}" type="slidenum">
              <a:rPr lang="en-US" smtClean="0"/>
              <a:t>32</a:t>
            </a:fld>
            <a:endParaRPr lang="en-US"/>
          </a:p>
        </p:txBody>
      </p:sp>
    </p:spTree>
    <p:extLst>
      <p:ext uri="{BB962C8B-B14F-4D97-AF65-F5344CB8AC3E}">
        <p14:creationId xmlns:p14="http://schemas.microsoft.com/office/powerpoint/2010/main" val="1883264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CDF5B-2089-D0C2-621F-FFCB5B291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E88A4-C964-12E4-8CCC-6C8C5BCC6B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52C4B-04D8-8E70-9B7D-37CDEDC1EE44}"/>
              </a:ext>
            </a:extLst>
          </p:cNvPr>
          <p:cNvSpPr>
            <a:spLocks noGrp="1"/>
          </p:cNvSpPr>
          <p:nvPr>
            <p:ph type="body" idx="1"/>
          </p:nvPr>
        </p:nvSpPr>
        <p:spPr/>
        <p:txBody>
          <a:bodyPr/>
          <a:lstStyle/>
          <a:p>
            <a:r>
              <a:rPr lang="en-US"/>
              <a:t>Headshot of Shelly Laurenzo</a:t>
            </a:r>
          </a:p>
        </p:txBody>
      </p:sp>
      <p:sp>
        <p:nvSpPr>
          <p:cNvPr id="4" name="Slide Number Placeholder 3">
            <a:extLst>
              <a:ext uri="{FF2B5EF4-FFF2-40B4-BE49-F238E27FC236}">
                <a16:creationId xmlns:a16="http://schemas.microsoft.com/office/drawing/2014/main" id="{AF9B6D61-E7B9-C151-830E-414B9404E9EE}"/>
              </a:ext>
            </a:extLst>
          </p:cNvPr>
          <p:cNvSpPr>
            <a:spLocks noGrp="1"/>
          </p:cNvSpPr>
          <p:nvPr>
            <p:ph type="sldNum" sz="quarter" idx="5"/>
          </p:nvPr>
        </p:nvSpPr>
        <p:spPr/>
        <p:txBody>
          <a:bodyPr/>
          <a:lstStyle/>
          <a:p>
            <a:fld id="{F0A83E63-1617-734F-A034-CD02500F5C5E}" type="slidenum">
              <a:rPr lang="en-US" smtClean="0"/>
              <a:t>33</a:t>
            </a:fld>
            <a:endParaRPr lang="en-US"/>
          </a:p>
        </p:txBody>
      </p:sp>
    </p:spTree>
    <p:extLst>
      <p:ext uri="{BB962C8B-B14F-4D97-AF65-F5344CB8AC3E}">
        <p14:creationId xmlns:p14="http://schemas.microsoft.com/office/powerpoint/2010/main" val="2824128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C0A9D-1A87-FDD6-0611-EFC9F947E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AC9FE-C8F2-C07A-A765-A1AEA87E5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00C54-E989-2303-B30B-0F9D3660B34A}"/>
              </a:ext>
            </a:extLst>
          </p:cNvPr>
          <p:cNvSpPr>
            <a:spLocks noGrp="1"/>
          </p:cNvSpPr>
          <p:nvPr>
            <p:ph type="body" idx="1"/>
          </p:nvPr>
        </p:nvSpPr>
        <p:spPr/>
        <p:txBody>
          <a:bodyPr/>
          <a:lstStyle/>
          <a:p>
            <a:r>
              <a:rPr lang="en-US"/>
              <a:t>Headshot of Sophie LeFew</a:t>
            </a:r>
          </a:p>
        </p:txBody>
      </p:sp>
      <p:sp>
        <p:nvSpPr>
          <p:cNvPr id="4" name="Slide Number Placeholder 3">
            <a:extLst>
              <a:ext uri="{FF2B5EF4-FFF2-40B4-BE49-F238E27FC236}">
                <a16:creationId xmlns:a16="http://schemas.microsoft.com/office/drawing/2014/main" id="{429FB24F-E323-4C15-4F8C-3E254BF04379}"/>
              </a:ext>
            </a:extLst>
          </p:cNvPr>
          <p:cNvSpPr>
            <a:spLocks noGrp="1"/>
          </p:cNvSpPr>
          <p:nvPr>
            <p:ph type="sldNum" sz="quarter" idx="5"/>
          </p:nvPr>
        </p:nvSpPr>
        <p:spPr/>
        <p:txBody>
          <a:bodyPr/>
          <a:lstStyle/>
          <a:p>
            <a:fld id="{F0A83E63-1617-734F-A034-CD02500F5C5E}" type="slidenum">
              <a:rPr lang="en-US" smtClean="0"/>
              <a:t>34</a:t>
            </a:fld>
            <a:endParaRPr lang="en-US"/>
          </a:p>
        </p:txBody>
      </p:sp>
    </p:spTree>
    <p:extLst>
      <p:ext uri="{BB962C8B-B14F-4D97-AF65-F5344CB8AC3E}">
        <p14:creationId xmlns:p14="http://schemas.microsoft.com/office/powerpoint/2010/main" val="1181286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392BA-8646-6EFB-E36A-F0E0CB9FC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DA0B1-01A7-DA90-ECA3-634065451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B082A-F840-ADB1-45A0-4AC2D5E5E697}"/>
              </a:ext>
            </a:extLst>
          </p:cNvPr>
          <p:cNvSpPr>
            <a:spLocks noGrp="1"/>
          </p:cNvSpPr>
          <p:nvPr>
            <p:ph type="body" idx="1"/>
          </p:nvPr>
        </p:nvSpPr>
        <p:spPr/>
        <p:txBody>
          <a:bodyPr/>
          <a:lstStyle/>
          <a:p>
            <a:r>
              <a:rPr lang="en-US"/>
              <a:t>Headshot of Keelyn Leonard</a:t>
            </a:r>
          </a:p>
        </p:txBody>
      </p:sp>
      <p:sp>
        <p:nvSpPr>
          <p:cNvPr id="4" name="Slide Number Placeholder 3">
            <a:extLst>
              <a:ext uri="{FF2B5EF4-FFF2-40B4-BE49-F238E27FC236}">
                <a16:creationId xmlns:a16="http://schemas.microsoft.com/office/drawing/2014/main" id="{E35D8D69-35F3-D547-FE04-3D38D9A24F46}"/>
              </a:ext>
            </a:extLst>
          </p:cNvPr>
          <p:cNvSpPr>
            <a:spLocks noGrp="1"/>
          </p:cNvSpPr>
          <p:nvPr>
            <p:ph type="sldNum" sz="quarter" idx="5"/>
          </p:nvPr>
        </p:nvSpPr>
        <p:spPr/>
        <p:txBody>
          <a:bodyPr/>
          <a:lstStyle/>
          <a:p>
            <a:fld id="{F0A83E63-1617-734F-A034-CD02500F5C5E}" type="slidenum">
              <a:rPr lang="en-US" smtClean="0"/>
              <a:t>35</a:t>
            </a:fld>
            <a:endParaRPr lang="en-US"/>
          </a:p>
        </p:txBody>
      </p:sp>
    </p:spTree>
    <p:extLst>
      <p:ext uri="{BB962C8B-B14F-4D97-AF65-F5344CB8AC3E}">
        <p14:creationId xmlns:p14="http://schemas.microsoft.com/office/powerpoint/2010/main" val="2433588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81D43-A550-3174-0BE7-FCD6F677C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84444-F9A0-5FED-19C7-BDE5D2A39B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D7AFF-ACD7-53BC-20D4-2BB025AB76C4}"/>
              </a:ext>
            </a:extLst>
          </p:cNvPr>
          <p:cNvSpPr>
            <a:spLocks noGrp="1"/>
          </p:cNvSpPr>
          <p:nvPr>
            <p:ph type="body" idx="1"/>
          </p:nvPr>
        </p:nvSpPr>
        <p:spPr/>
        <p:txBody>
          <a:bodyPr/>
          <a:lstStyle/>
          <a:p>
            <a:r>
              <a:rPr lang="en-US"/>
              <a:t>Headshot of Will Macgill</a:t>
            </a:r>
          </a:p>
        </p:txBody>
      </p:sp>
      <p:sp>
        <p:nvSpPr>
          <p:cNvPr id="4" name="Slide Number Placeholder 3">
            <a:extLst>
              <a:ext uri="{FF2B5EF4-FFF2-40B4-BE49-F238E27FC236}">
                <a16:creationId xmlns:a16="http://schemas.microsoft.com/office/drawing/2014/main" id="{7EB169FE-573B-995C-9C6C-3D6926EE97FF}"/>
              </a:ext>
            </a:extLst>
          </p:cNvPr>
          <p:cNvSpPr>
            <a:spLocks noGrp="1"/>
          </p:cNvSpPr>
          <p:nvPr>
            <p:ph type="sldNum" sz="quarter" idx="5"/>
          </p:nvPr>
        </p:nvSpPr>
        <p:spPr/>
        <p:txBody>
          <a:bodyPr/>
          <a:lstStyle/>
          <a:p>
            <a:fld id="{F0A83E63-1617-734F-A034-CD02500F5C5E}" type="slidenum">
              <a:rPr lang="en-US" smtClean="0"/>
              <a:t>36</a:t>
            </a:fld>
            <a:endParaRPr lang="en-US"/>
          </a:p>
        </p:txBody>
      </p:sp>
    </p:spTree>
    <p:extLst>
      <p:ext uri="{BB962C8B-B14F-4D97-AF65-F5344CB8AC3E}">
        <p14:creationId xmlns:p14="http://schemas.microsoft.com/office/powerpoint/2010/main" val="3102903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50009-0F08-8474-A0D8-C94E794DC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C8A79-761E-2DAF-4FB9-04E9D8F2A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A96630-8E5F-EB7D-6D8B-1CC76DFEF260}"/>
              </a:ext>
            </a:extLst>
          </p:cNvPr>
          <p:cNvSpPr>
            <a:spLocks noGrp="1"/>
          </p:cNvSpPr>
          <p:nvPr>
            <p:ph type="body" idx="1"/>
          </p:nvPr>
        </p:nvSpPr>
        <p:spPr/>
        <p:txBody>
          <a:bodyPr/>
          <a:lstStyle/>
          <a:p>
            <a:r>
              <a:rPr lang="en-US"/>
              <a:t>Headshot of Felicia Farrar McLemore</a:t>
            </a:r>
          </a:p>
        </p:txBody>
      </p:sp>
      <p:sp>
        <p:nvSpPr>
          <p:cNvPr id="4" name="Slide Number Placeholder 3">
            <a:extLst>
              <a:ext uri="{FF2B5EF4-FFF2-40B4-BE49-F238E27FC236}">
                <a16:creationId xmlns:a16="http://schemas.microsoft.com/office/drawing/2014/main" id="{2B41250D-97E1-53E3-3EB4-161B3320594B}"/>
              </a:ext>
            </a:extLst>
          </p:cNvPr>
          <p:cNvSpPr>
            <a:spLocks noGrp="1"/>
          </p:cNvSpPr>
          <p:nvPr>
            <p:ph type="sldNum" sz="quarter" idx="5"/>
          </p:nvPr>
        </p:nvSpPr>
        <p:spPr/>
        <p:txBody>
          <a:bodyPr/>
          <a:lstStyle/>
          <a:p>
            <a:fld id="{F0A83E63-1617-734F-A034-CD02500F5C5E}" type="slidenum">
              <a:rPr lang="en-US" smtClean="0"/>
              <a:t>37</a:t>
            </a:fld>
            <a:endParaRPr lang="en-US"/>
          </a:p>
        </p:txBody>
      </p:sp>
    </p:spTree>
    <p:extLst>
      <p:ext uri="{BB962C8B-B14F-4D97-AF65-F5344CB8AC3E}">
        <p14:creationId xmlns:p14="http://schemas.microsoft.com/office/powerpoint/2010/main" val="305555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EEF12-F6A9-A1E7-94F3-022BB0FCD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08EAA-A078-F92A-A83A-7080CD85EF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56B53-9CFC-5418-423C-7E906CE0FB9C}"/>
              </a:ext>
            </a:extLst>
          </p:cNvPr>
          <p:cNvSpPr>
            <a:spLocks noGrp="1"/>
          </p:cNvSpPr>
          <p:nvPr>
            <p:ph type="body" idx="1"/>
          </p:nvPr>
        </p:nvSpPr>
        <p:spPr/>
        <p:txBody>
          <a:bodyPr/>
          <a:lstStyle/>
          <a:p>
            <a:r>
              <a:rPr lang="en-US"/>
              <a:t>Headshot of Lisa Mundt</a:t>
            </a:r>
          </a:p>
        </p:txBody>
      </p:sp>
      <p:sp>
        <p:nvSpPr>
          <p:cNvPr id="4" name="Slide Number Placeholder 3">
            <a:extLst>
              <a:ext uri="{FF2B5EF4-FFF2-40B4-BE49-F238E27FC236}">
                <a16:creationId xmlns:a16="http://schemas.microsoft.com/office/drawing/2014/main" id="{A2EE96CD-A661-DF95-ED6D-2CBF592AE3CD}"/>
              </a:ext>
            </a:extLst>
          </p:cNvPr>
          <p:cNvSpPr>
            <a:spLocks noGrp="1"/>
          </p:cNvSpPr>
          <p:nvPr>
            <p:ph type="sldNum" sz="quarter" idx="5"/>
          </p:nvPr>
        </p:nvSpPr>
        <p:spPr/>
        <p:txBody>
          <a:bodyPr/>
          <a:lstStyle/>
          <a:p>
            <a:fld id="{F0A83E63-1617-734F-A034-CD02500F5C5E}" type="slidenum">
              <a:rPr lang="en-US" smtClean="0"/>
              <a:t>38</a:t>
            </a:fld>
            <a:endParaRPr lang="en-US"/>
          </a:p>
        </p:txBody>
      </p:sp>
    </p:spTree>
    <p:extLst>
      <p:ext uri="{BB962C8B-B14F-4D97-AF65-F5344CB8AC3E}">
        <p14:creationId xmlns:p14="http://schemas.microsoft.com/office/powerpoint/2010/main" val="4203638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1A90E-5FCD-EA75-60D5-EC1FEEC6D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EB389-CB29-7BA7-8924-2AE54B7C3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A1557C-A966-C516-D70A-E8306E690813}"/>
              </a:ext>
            </a:extLst>
          </p:cNvPr>
          <p:cNvSpPr>
            <a:spLocks noGrp="1"/>
          </p:cNvSpPr>
          <p:nvPr>
            <p:ph type="body" idx="1"/>
          </p:nvPr>
        </p:nvSpPr>
        <p:spPr/>
        <p:txBody>
          <a:bodyPr/>
          <a:lstStyle/>
          <a:p>
            <a:r>
              <a:rPr lang="en-US"/>
              <a:t>Headshot of Rosanne North-Jack</a:t>
            </a:r>
          </a:p>
        </p:txBody>
      </p:sp>
      <p:sp>
        <p:nvSpPr>
          <p:cNvPr id="4" name="Slide Number Placeholder 3">
            <a:extLst>
              <a:ext uri="{FF2B5EF4-FFF2-40B4-BE49-F238E27FC236}">
                <a16:creationId xmlns:a16="http://schemas.microsoft.com/office/drawing/2014/main" id="{F0D34CC0-2B98-5B81-4148-181BB15F236D}"/>
              </a:ext>
            </a:extLst>
          </p:cNvPr>
          <p:cNvSpPr>
            <a:spLocks noGrp="1"/>
          </p:cNvSpPr>
          <p:nvPr>
            <p:ph type="sldNum" sz="quarter" idx="5"/>
          </p:nvPr>
        </p:nvSpPr>
        <p:spPr/>
        <p:txBody>
          <a:bodyPr/>
          <a:lstStyle/>
          <a:p>
            <a:fld id="{F0A83E63-1617-734F-A034-CD02500F5C5E}" type="slidenum">
              <a:rPr lang="en-US" smtClean="0"/>
              <a:t>39</a:t>
            </a:fld>
            <a:endParaRPr lang="en-US"/>
          </a:p>
        </p:txBody>
      </p:sp>
    </p:spTree>
    <p:extLst>
      <p:ext uri="{BB962C8B-B14F-4D97-AF65-F5344CB8AC3E}">
        <p14:creationId xmlns:p14="http://schemas.microsoft.com/office/powerpoint/2010/main" val="4240576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0F092-36D1-627F-2DCC-F41B32DD4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885B7-6E00-3DEB-421B-8EEEC2565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CF629-5217-B375-8057-CF5273225657}"/>
              </a:ext>
            </a:extLst>
          </p:cNvPr>
          <p:cNvSpPr>
            <a:spLocks noGrp="1"/>
          </p:cNvSpPr>
          <p:nvPr>
            <p:ph type="body" idx="1"/>
          </p:nvPr>
        </p:nvSpPr>
        <p:spPr/>
        <p:txBody>
          <a:bodyPr/>
          <a:lstStyle/>
          <a:p>
            <a:r>
              <a:rPr lang="en-US"/>
              <a:t>Headshot of Arlyne Aranda</a:t>
            </a:r>
          </a:p>
        </p:txBody>
      </p:sp>
      <p:sp>
        <p:nvSpPr>
          <p:cNvPr id="4" name="Slide Number Placeholder 3">
            <a:extLst>
              <a:ext uri="{FF2B5EF4-FFF2-40B4-BE49-F238E27FC236}">
                <a16:creationId xmlns:a16="http://schemas.microsoft.com/office/drawing/2014/main" id="{57A8F4DF-A8A2-EF6D-494B-B5C2D1140C7D}"/>
              </a:ext>
            </a:extLst>
          </p:cNvPr>
          <p:cNvSpPr>
            <a:spLocks noGrp="1"/>
          </p:cNvSpPr>
          <p:nvPr>
            <p:ph type="sldNum" sz="quarter" idx="5"/>
          </p:nvPr>
        </p:nvSpPr>
        <p:spPr/>
        <p:txBody>
          <a:bodyPr/>
          <a:lstStyle/>
          <a:p>
            <a:fld id="{F0A83E63-1617-734F-A034-CD02500F5C5E}" type="slidenum">
              <a:rPr lang="en-US" smtClean="0"/>
              <a:t>4</a:t>
            </a:fld>
            <a:endParaRPr lang="en-US"/>
          </a:p>
        </p:txBody>
      </p:sp>
    </p:spTree>
    <p:extLst>
      <p:ext uri="{BB962C8B-B14F-4D97-AF65-F5344CB8AC3E}">
        <p14:creationId xmlns:p14="http://schemas.microsoft.com/office/powerpoint/2010/main" val="2182366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69612-AD60-4F08-716D-BBD7C4CA2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7D5D7-B02A-378D-2043-A432F3C92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4C66F-5FEF-9E7F-63F1-12DA773BD125}"/>
              </a:ext>
            </a:extLst>
          </p:cNvPr>
          <p:cNvSpPr>
            <a:spLocks noGrp="1"/>
          </p:cNvSpPr>
          <p:nvPr>
            <p:ph type="body" idx="1"/>
          </p:nvPr>
        </p:nvSpPr>
        <p:spPr/>
        <p:txBody>
          <a:bodyPr/>
          <a:lstStyle/>
          <a:p>
            <a:r>
              <a:rPr lang="en-US"/>
              <a:t>Headshot of Dr. Rachel </a:t>
            </a:r>
            <a:r>
              <a:rPr lang="en-US" err="1"/>
              <a:t>Palkovitz</a:t>
            </a:r>
            <a:endParaRPr lang="en-US"/>
          </a:p>
        </p:txBody>
      </p:sp>
      <p:sp>
        <p:nvSpPr>
          <p:cNvPr id="4" name="Slide Number Placeholder 3">
            <a:extLst>
              <a:ext uri="{FF2B5EF4-FFF2-40B4-BE49-F238E27FC236}">
                <a16:creationId xmlns:a16="http://schemas.microsoft.com/office/drawing/2014/main" id="{524A533F-76C4-D7E4-45CA-2938499E64CB}"/>
              </a:ext>
            </a:extLst>
          </p:cNvPr>
          <p:cNvSpPr>
            <a:spLocks noGrp="1"/>
          </p:cNvSpPr>
          <p:nvPr>
            <p:ph type="sldNum" sz="quarter" idx="5"/>
          </p:nvPr>
        </p:nvSpPr>
        <p:spPr/>
        <p:txBody>
          <a:bodyPr/>
          <a:lstStyle/>
          <a:p>
            <a:fld id="{F0A83E63-1617-734F-A034-CD02500F5C5E}" type="slidenum">
              <a:rPr lang="en-US" smtClean="0"/>
              <a:t>40</a:t>
            </a:fld>
            <a:endParaRPr lang="en-US"/>
          </a:p>
        </p:txBody>
      </p:sp>
    </p:spTree>
    <p:extLst>
      <p:ext uri="{BB962C8B-B14F-4D97-AF65-F5344CB8AC3E}">
        <p14:creationId xmlns:p14="http://schemas.microsoft.com/office/powerpoint/2010/main" val="4200161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6E4AF-8A4E-52AF-745E-1ABDEBFFA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3E06E-845F-7A63-EF48-9FDDF1036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292D2-FA9D-36F2-A2E5-56E99FFD0002}"/>
              </a:ext>
            </a:extLst>
          </p:cNvPr>
          <p:cNvSpPr>
            <a:spLocks noGrp="1"/>
          </p:cNvSpPr>
          <p:nvPr>
            <p:ph type="body" idx="1"/>
          </p:nvPr>
        </p:nvSpPr>
        <p:spPr/>
        <p:txBody>
          <a:bodyPr/>
          <a:lstStyle/>
          <a:p>
            <a:r>
              <a:rPr lang="en-US"/>
              <a:t>Headshot of Jenna Polk</a:t>
            </a:r>
          </a:p>
        </p:txBody>
      </p:sp>
      <p:sp>
        <p:nvSpPr>
          <p:cNvPr id="4" name="Slide Number Placeholder 3">
            <a:extLst>
              <a:ext uri="{FF2B5EF4-FFF2-40B4-BE49-F238E27FC236}">
                <a16:creationId xmlns:a16="http://schemas.microsoft.com/office/drawing/2014/main" id="{AE2A2E47-9776-175A-018D-40DEA2D6561F}"/>
              </a:ext>
            </a:extLst>
          </p:cNvPr>
          <p:cNvSpPr>
            <a:spLocks noGrp="1"/>
          </p:cNvSpPr>
          <p:nvPr>
            <p:ph type="sldNum" sz="quarter" idx="5"/>
          </p:nvPr>
        </p:nvSpPr>
        <p:spPr/>
        <p:txBody>
          <a:bodyPr/>
          <a:lstStyle/>
          <a:p>
            <a:fld id="{F0A83E63-1617-734F-A034-CD02500F5C5E}" type="slidenum">
              <a:rPr lang="en-US" smtClean="0"/>
              <a:t>41</a:t>
            </a:fld>
            <a:endParaRPr lang="en-US"/>
          </a:p>
        </p:txBody>
      </p:sp>
    </p:spTree>
    <p:extLst>
      <p:ext uri="{BB962C8B-B14F-4D97-AF65-F5344CB8AC3E}">
        <p14:creationId xmlns:p14="http://schemas.microsoft.com/office/powerpoint/2010/main" val="1818457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B274A-EF64-4A0D-D693-2191C7C65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9C160-2C8B-AEC8-4B26-8650861DE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A4272-ED68-465D-DC3A-9FE4850646BA}"/>
              </a:ext>
            </a:extLst>
          </p:cNvPr>
          <p:cNvSpPr>
            <a:spLocks noGrp="1"/>
          </p:cNvSpPr>
          <p:nvPr>
            <p:ph type="body" idx="1"/>
          </p:nvPr>
        </p:nvSpPr>
        <p:spPr/>
        <p:txBody>
          <a:bodyPr/>
          <a:lstStyle/>
          <a:p>
            <a:r>
              <a:rPr lang="en-US"/>
              <a:t>Headshot of Jonathan Rhudy</a:t>
            </a:r>
          </a:p>
        </p:txBody>
      </p:sp>
      <p:sp>
        <p:nvSpPr>
          <p:cNvPr id="4" name="Slide Number Placeholder 3">
            <a:extLst>
              <a:ext uri="{FF2B5EF4-FFF2-40B4-BE49-F238E27FC236}">
                <a16:creationId xmlns:a16="http://schemas.microsoft.com/office/drawing/2014/main" id="{28517AB2-5D80-BB4E-DF86-0F13DB421B83}"/>
              </a:ext>
            </a:extLst>
          </p:cNvPr>
          <p:cNvSpPr>
            <a:spLocks noGrp="1"/>
          </p:cNvSpPr>
          <p:nvPr>
            <p:ph type="sldNum" sz="quarter" idx="5"/>
          </p:nvPr>
        </p:nvSpPr>
        <p:spPr/>
        <p:txBody>
          <a:bodyPr/>
          <a:lstStyle/>
          <a:p>
            <a:fld id="{F0A83E63-1617-734F-A034-CD02500F5C5E}" type="slidenum">
              <a:rPr lang="en-US" smtClean="0"/>
              <a:t>42</a:t>
            </a:fld>
            <a:endParaRPr lang="en-US"/>
          </a:p>
        </p:txBody>
      </p:sp>
    </p:spTree>
    <p:extLst>
      <p:ext uri="{BB962C8B-B14F-4D97-AF65-F5344CB8AC3E}">
        <p14:creationId xmlns:p14="http://schemas.microsoft.com/office/powerpoint/2010/main" val="1531956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39127-7ACD-3C5A-2356-FA4C13565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122E5-0091-9ADA-A925-E48F3D29D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C6E55-E958-A285-AF06-6A549346EBD6}"/>
              </a:ext>
            </a:extLst>
          </p:cNvPr>
          <p:cNvSpPr>
            <a:spLocks noGrp="1"/>
          </p:cNvSpPr>
          <p:nvPr>
            <p:ph type="body" idx="1"/>
          </p:nvPr>
        </p:nvSpPr>
        <p:spPr/>
        <p:txBody>
          <a:bodyPr/>
          <a:lstStyle/>
          <a:p>
            <a:r>
              <a:rPr lang="en-US">
                <a:latin typeface="Arial"/>
                <a:cs typeface="Arial"/>
              </a:rPr>
              <a:t>Headshot of Kelsey Ruane</a:t>
            </a:r>
            <a:endParaRPr lang="en-US"/>
          </a:p>
        </p:txBody>
      </p:sp>
      <p:sp>
        <p:nvSpPr>
          <p:cNvPr id="4" name="Slide Number Placeholder 3">
            <a:extLst>
              <a:ext uri="{FF2B5EF4-FFF2-40B4-BE49-F238E27FC236}">
                <a16:creationId xmlns:a16="http://schemas.microsoft.com/office/drawing/2014/main" id="{E103E305-52AF-3E95-2A86-FCE1EFD92786}"/>
              </a:ext>
            </a:extLst>
          </p:cNvPr>
          <p:cNvSpPr>
            <a:spLocks noGrp="1"/>
          </p:cNvSpPr>
          <p:nvPr>
            <p:ph type="sldNum" sz="quarter" idx="5"/>
          </p:nvPr>
        </p:nvSpPr>
        <p:spPr/>
        <p:txBody>
          <a:bodyPr/>
          <a:lstStyle/>
          <a:p>
            <a:fld id="{F0A83E63-1617-734F-A034-CD02500F5C5E}" type="slidenum">
              <a:rPr lang="en-US" smtClean="0"/>
              <a:t>43</a:t>
            </a:fld>
            <a:endParaRPr lang="en-US"/>
          </a:p>
        </p:txBody>
      </p:sp>
    </p:spTree>
    <p:extLst>
      <p:ext uri="{BB962C8B-B14F-4D97-AF65-F5344CB8AC3E}">
        <p14:creationId xmlns:p14="http://schemas.microsoft.com/office/powerpoint/2010/main" val="1027240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64651-9C36-6085-3075-DE3BAACC4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9E157-0EA5-CE00-966A-4C2C03BEC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1E00F-71DD-2572-2B48-E545492107F8}"/>
              </a:ext>
            </a:extLst>
          </p:cNvPr>
          <p:cNvSpPr>
            <a:spLocks noGrp="1"/>
          </p:cNvSpPr>
          <p:nvPr>
            <p:ph type="body" idx="1"/>
          </p:nvPr>
        </p:nvSpPr>
        <p:spPr/>
        <p:txBody>
          <a:bodyPr/>
          <a:lstStyle/>
          <a:p>
            <a:r>
              <a:rPr lang="en-US"/>
              <a:t>Headshot of Chris Russo</a:t>
            </a:r>
          </a:p>
        </p:txBody>
      </p:sp>
      <p:sp>
        <p:nvSpPr>
          <p:cNvPr id="4" name="Slide Number Placeholder 3">
            <a:extLst>
              <a:ext uri="{FF2B5EF4-FFF2-40B4-BE49-F238E27FC236}">
                <a16:creationId xmlns:a16="http://schemas.microsoft.com/office/drawing/2014/main" id="{7E535648-687C-194D-2B46-0997D137E7AC}"/>
              </a:ext>
            </a:extLst>
          </p:cNvPr>
          <p:cNvSpPr>
            <a:spLocks noGrp="1"/>
          </p:cNvSpPr>
          <p:nvPr>
            <p:ph type="sldNum" sz="quarter" idx="5"/>
          </p:nvPr>
        </p:nvSpPr>
        <p:spPr/>
        <p:txBody>
          <a:bodyPr/>
          <a:lstStyle/>
          <a:p>
            <a:fld id="{F0A83E63-1617-734F-A034-CD02500F5C5E}" type="slidenum">
              <a:rPr lang="en-US" smtClean="0"/>
              <a:t>44</a:t>
            </a:fld>
            <a:endParaRPr lang="en-US"/>
          </a:p>
        </p:txBody>
      </p:sp>
    </p:spTree>
    <p:extLst>
      <p:ext uri="{BB962C8B-B14F-4D97-AF65-F5344CB8AC3E}">
        <p14:creationId xmlns:p14="http://schemas.microsoft.com/office/powerpoint/2010/main" val="3112636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0D8C5-DB97-AE02-8347-EBF7BB7FD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D7A67-C75D-ED37-DEA9-1743967E4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C0A71-82AA-26CC-9797-55D21C6FAB9A}"/>
              </a:ext>
            </a:extLst>
          </p:cNvPr>
          <p:cNvSpPr>
            <a:spLocks noGrp="1"/>
          </p:cNvSpPr>
          <p:nvPr>
            <p:ph type="body" idx="1"/>
          </p:nvPr>
        </p:nvSpPr>
        <p:spPr/>
        <p:txBody>
          <a:bodyPr/>
          <a:lstStyle/>
          <a:p>
            <a:r>
              <a:rPr lang="en-US"/>
              <a:t>Headshot of Ryan Silver</a:t>
            </a:r>
          </a:p>
        </p:txBody>
      </p:sp>
      <p:sp>
        <p:nvSpPr>
          <p:cNvPr id="4" name="Slide Number Placeholder 3">
            <a:extLst>
              <a:ext uri="{FF2B5EF4-FFF2-40B4-BE49-F238E27FC236}">
                <a16:creationId xmlns:a16="http://schemas.microsoft.com/office/drawing/2014/main" id="{553348BD-FBB2-9A96-FB8D-4808A0A2BDB6}"/>
              </a:ext>
            </a:extLst>
          </p:cNvPr>
          <p:cNvSpPr>
            <a:spLocks noGrp="1"/>
          </p:cNvSpPr>
          <p:nvPr>
            <p:ph type="sldNum" sz="quarter" idx="5"/>
          </p:nvPr>
        </p:nvSpPr>
        <p:spPr/>
        <p:txBody>
          <a:bodyPr/>
          <a:lstStyle/>
          <a:p>
            <a:fld id="{F0A83E63-1617-734F-A034-CD02500F5C5E}" type="slidenum">
              <a:rPr lang="en-US" smtClean="0"/>
              <a:t>45</a:t>
            </a:fld>
            <a:endParaRPr lang="en-US"/>
          </a:p>
        </p:txBody>
      </p:sp>
    </p:spTree>
    <p:extLst>
      <p:ext uri="{BB962C8B-B14F-4D97-AF65-F5344CB8AC3E}">
        <p14:creationId xmlns:p14="http://schemas.microsoft.com/office/powerpoint/2010/main" val="18339264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EC59-373D-18E5-A1FD-D93452291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5A086-3546-98A6-ECE7-844E5DA89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8248A-9DAF-915E-D17C-187F9D54BFC1}"/>
              </a:ext>
            </a:extLst>
          </p:cNvPr>
          <p:cNvSpPr>
            <a:spLocks noGrp="1"/>
          </p:cNvSpPr>
          <p:nvPr>
            <p:ph type="body" idx="1"/>
          </p:nvPr>
        </p:nvSpPr>
        <p:spPr/>
        <p:txBody>
          <a:bodyPr/>
          <a:lstStyle/>
          <a:p>
            <a:r>
              <a:rPr lang="en-US"/>
              <a:t>Headshot of Dr. Dan St. John</a:t>
            </a:r>
          </a:p>
        </p:txBody>
      </p:sp>
      <p:sp>
        <p:nvSpPr>
          <p:cNvPr id="4" name="Slide Number Placeholder 3">
            <a:extLst>
              <a:ext uri="{FF2B5EF4-FFF2-40B4-BE49-F238E27FC236}">
                <a16:creationId xmlns:a16="http://schemas.microsoft.com/office/drawing/2014/main" id="{C4A989AD-7285-AF7A-86FF-A812063B7BF4}"/>
              </a:ext>
            </a:extLst>
          </p:cNvPr>
          <p:cNvSpPr>
            <a:spLocks noGrp="1"/>
          </p:cNvSpPr>
          <p:nvPr>
            <p:ph type="sldNum" sz="quarter" idx="5"/>
          </p:nvPr>
        </p:nvSpPr>
        <p:spPr/>
        <p:txBody>
          <a:bodyPr/>
          <a:lstStyle/>
          <a:p>
            <a:fld id="{F0A83E63-1617-734F-A034-CD02500F5C5E}" type="slidenum">
              <a:rPr lang="en-US" smtClean="0"/>
              <a:t>46</a:t>
            </a:fld>
            <a:endParaRPr lang="en-US"/>
          </a:p>
        </p:txBody>
      </p:sp>
    </p:spTree>
    <p:extLst>
      <p:ext uri="{BB962C8B-B14F-4D97-AF65-F5344CB8AC3E}">
        <p14:creationId xmlns:p14="http://schemas.microsoft.com/office/powerpoint/2010/main" val="520470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4EBF-9BB4-7482-D2D9-E2F7E6C8E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9708B-C0FC-C056-EAC3-29A74D1D41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274A5-5B40-16A4-26A4-BD9CC61C97A9}"/>
              </a:ext>
            </a:extLst>
          </p:cNvPr>
          <p:cNvSpPr>
            <a:spLocks noGrp="1"/>
          </p:cNvSpPr>
          <p:nvPr>
            <p:ph type="body" idx="1"/>
          </p:nvPr>
        </p:nvSpPr>
        <p:spPr/>
        <p:txBody>
          <a:bodyPr/>
          <a:lstStyle/>
          <a:p>
            <a:r>
              <a:rPr lang="en-US"/>
              <a:t>Headshot of Malcolm Taylor</a:t>
            </a:r>
          </a:p>
        </p:txBody>
      </p:sp>
      <p:sp>
        <p:nvSpPr>
          <p:cNvPr id="4" name="Slide Number Placeholder 3">
            <a:extLst>
              <a:ext uri="{FF2B5EF4-FFF2-40B4-BE49-F238E27FC236}">
                <a16:creationId xmlns:a16="http://schemas.microsoft.com/office/drawing/2014/main" id="{BD46983D-5CF8-5757-5A8C-63DB0CBF2A87}"/>
              </a:ext>
            </a:extLst>
          </p:cNvPr>
          <p:cNvSpPr>
            <a:spLocks noGrp="1"/>
          </p:cNvSpPr>
          <p:nvPr>
            <p:ph type="sldNum" sz="quarter" idx="5"/>
          </p:nvPr>
        </p:nvSpPr>
        <p:spPr/>
        <p:txBody>
          <a:bodyPr/>
          <a:lstStyle/>
          <a:p>
            <a:fld id="{F0A83E63-1617-734F-A034-CD02500F5C5E}" type="slidenum">
              <a:rPr lang="en-US" smtClean="0"/>
              <a:t>47</a:t>
            </a:fld>
            <a:endParaRPr lang="en-US"/>
          </a:p>
        </p:txBody>
      </p:sp>
    </p:spTree>
    <p:extLst>
      <p:ext uri="{BB962C8B-B14F-4D97-AF65-F5344CB8AC3E}">
        <p14:creationId xmlns:p14="http://schemas.microsoft.com/office/powerpoint/2010/main" val="580450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65EB1-939C-B253-55EA-543EBC23D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FFB83-8669-9102-9374-1B8D2EAC7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C47B4-5F66-664F-D284-E0BD62D56E39}"/>
              </a:ext>
            </a:extLst>
          </p:cNvPr>
          <p:cNvSpPr>
            <a:spLocks noGrp="1"/>
          </p:cNvSpPr>
          <p:nvPr>
            <p:ph type="body" idx="1"/>
          </p:nvPr>
        </p:nvSpPr>
        <p:spPr/>
        <p:txBody>
          <a:bodyPr/>
          <a:lstStyle/>
          <a:p>
            <a:r>
              <a:rPr lang="en-US">
                <a:latin typeface="Arial"/>
                <a:cs typeface="Arial"/>
              </a:rPr>
              <a:t>Headshot of John Theobald</a:t>
            </a:r>
            <a:endParaRPr lang="en-US"/>
          </a:p>
        </p:txBody>
      </p:sp>
      <p:sp>
        <p:nvSpPr>
          <p:cNvPr id="4" name="Slide Number Placeholder 3">
            <a:extLst>
              <a:ext uri="{FF2B5EF4-FFF2-40B4-BE49-F238E27FC236}">
                <a16:creationId xmlns:a16="http://schemas.microsoft.com/office/drawing/2014/main" id="{1E2A407A-E6C1-648A-416D-6A0B09E04182}"/>
              </a:ext>
            </a:extLst>
          </p:cNvPr>
          <p:cNvSpPr>
            <a:spLocks noGrp="1"/>
          </p:cNvSpPr>
          <p:nvPr>
            <p:ph type="sldNum" sz="quarter" idx="5"/>
          </p:nvPr>
        </p:nvSpPr>
        <p:spPr/>
        <p:txBody>
          <a:bodyPr/>
          <a:lstStyle/>
          <a:p>
            <a:fld id="{F0A83E63-1617-734F-A034-CD02500F5C5E}" type="slidenum">
              <a:rPr lang="en-US" smtClean="0"/>
              <a:t>48</a:t>
            </a:fld>
            <a:endParaRPr lang="en-US"/>
          </a:p>
        </p:txBody>
      </p:sp>
    </p:spTree>
    <p:extLst>
      <p:ext uri="{BB962C8B-B14F-4D97-AF65-F5344CB8AC3E}">
        <p14:creationId xmlns:p14="http://schemas.microsoft.com/office/powerpoint/2010/main" val="2386855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0DE7F-ACF7-8F3E-37BA-F73FA47B9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F7863-A141-E150-F7BF-186D29E75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64BA5-02FE-317C-F61D-D82788BF5851}"/>
              </a:ext>
            </a:extLst>
          </p:cNvPr>
          <p:cNvSpPr>
            <a:spLocks noGrp="1"/>
          </p:cNvSpPr>
          <p:nvPr>
            <p:ph type="body" idx="1"/>
          </p:nvPr>
        </p:nvSpPr>
        <p:spPr/>
        <p:txBody>
          <a:bodyPr/>
          <a:lstStyle/>
          <a:p>
            <a:r>
              <a:rPr lang="en-US"/>
              <a:t>Headshot of Abby Wallen</a:t>
            </a:r>
          </a:p>
        </p:txBody>
      </p:sp>
      <p:sp>
        <p:nvSpPr>
          <p:cNvPr id="4" name="Slide Number Placeholder 3">
            <a:extLst>
              <a:ext uri="{FF2B5EF4-FFF2-40B4-BE49-F238E27FC236}">
                <a16:creationId xmlns:a16="http://schemas.microsoft.com/office/drawing/2014/main" id="{89C5DA2B-FA24-E380-3329-B391EA106000}"/>
              </a:ext>
            </a:extLst>
          </p:cNvPr>
          <p:cNvSpPr>
            <a:spLocks noGrp="1"/>
          </p:cNvSpPr>
          <p:nvPr>
            <p:ph type="sldNum" sz="quarter" idx="5"/>
          </p:nvPr>
        </p:nvSpPr>
        <p:spPr/>
        <p:txBody>
          <a:bodyPr/>
          <a:lstStyle/>
          <a:p>
            <a:fld id="{F0A83E63-1617-734F-A034-CD02500F5C5E}" type="slidenum">
              <a:rPr lang="en-US" smtClean="0"/>
              <a:t>49</a:t>
            </a:fld>
            <a:endParaRPr lang="en-US"/>
          </a:p>
        </p:txBody>
      </p:sp>
    </p:spTree>
    <p:extLst>
      <p:ext uri="{BB962C8B-B14F-4D97-AF65-F5344CB8AC3E}">
        <p14:creationId xmlns:p14="http://schemas.microsoft.com/office/powerpoint/2010/main" val="134777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7D9C8-0460-7E61-503F-0548A6EF5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0275A-DE14-275B-BA4E-6F0F13BCC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2B2FD3-06EC-2637-2A12-A4A67429DDED}"/>
              </a:ext>
            </a:extLst>
          </p:cNvPr>
          <p:cNvSpPr>
            <a:spLocks noGrp="1"/>
          </p:cNvSpPr>
          <p:nvPr>
            <p:ph type="body" idx="1"/>
          </p:nvPr>
        </p:nvSpPr>
        <p:spPr/>
        <p:txBody>
          <a:bodyPr/>
          <a:lstStyle/>
          <a:p>
            <a:r>
              <a:rPr lang="en-US">
                <a:latin typeface="Arial"/>
                <a:cs typeface="Arial"/>
              </a:rPr>
              <a:t>Headshot of Susan Atkinson</a:t>
            </a:r>
            <a:endParaRPr lang="en-US"/>
          </a:p>
        </p:txBody>
      </p:sp>
      <p:sp>
        <p:nvSpPr>
          <p:cNvPr id="4" name="Slide Number Placeholder 3">
            <a:extLst>
              <a:ext uri="{FF2B5EF4-FFF2-40B4-BE49-F238E27FC236}">
                <a16:creationId xmlns:a16="http://schemas.microsoft.com/office/drawing/2014/main" id="{ACAA3A37-1BA6-54D7-44FE-078CA50F3BBD}"/>
              </a:ext>
            </a:extLst>
          </p:cNvPr>
          <p:cNvSpPr>
            <a:spLocks noGrp="1"/>
          </p:cNvSpPr>
          <p:nvPr>
            <p:ph type="sldNum" sz="quarter" idx="5"/>
          </p:nvPr>
        </p:nvSpPr>
        <p:spPr/>
        <p:txBody>
          <a:bodyPr/>
          <a:lstStyle/>
          <a:p>
            <a:fld id="{F0A83E63-1617-734F-A034-CD02500F5C5E}" type="slidenum">
              <a:rPr lang="en-US" smtClean="0"/>
              <a:t>5</a:t>
            </a:fld>
            <a:endParaRPr lang="en-US"/>
          </a:p>
        </p:txBody>
      </p:sp>
    </p:spTree>
    <p:extLst>
      <p:ext uri="{BB962C8B-B14F-4D97-AF65-F5344CB8AC3E}">
        <p14:creationId xmlns:p14="http://schemas.microsoft.com/office/powerpoint/2010/main" val="2943808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6989E-2D69-1F80-A78D-C838D1A2F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8B04E-57E5-141D-70EA-B743F024C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21CE5-1B1E-6FA2-0742-6FF2CE3A15D7}"/>
              </a:ext>
            </a:extLst>
          </p:cNvPr>
          <p:cNvSpPr>
            <a:spLocks noGrp="1"/>
          </p:cNvSpPr>
          <p:nvPr>
            <p:ph type="body" idx="1"/>
          </p:nvPr>
        </p:nvSpPr>
        <p:spPr/>
        <p:txBody>
          <a:bodyPr/>
          <a:lstStyle/>
          <a:p>
            <a:r>
              <a:rPr lang="en-US">
                <a:latin typeface="Arial"/>
                <a:cs typeface="Arial"/>
              </a:rPr>
              <a:t>Headshot of Brian Westley</a:t>
            </a:r>
          </a:p>
        </p:txBody>
      </p:sp>
      <p:sp>
        <p:nvSpPr>
          <p:cNvPr id="4" name="Slide Number Placeholder 3">
            <a:extLst>
              <a:ext uri="{FF2B5EF4-FFF2-40B4-BE49-F238E27FC236}">
                <a16:creationId xmlns:a16="http://schemas.microsoft.com/office/drawing/2014/main" id="{7AC3FA1E-A3D1-1CB2-45E3-D42830924BEE}"/>
              </a:ext>
            </a:extLst>
          </p:cNvPr>
          <p:cNvSpPr>
            <a:spLocks noGrp="1"/>
          </p:cNvSpPr>
          <p:nvPr>
            <p:ph type="sldNum" sz="quarter" idx="5"/>
          </p:nvPr>
        </p:nvSpPr>
        <p:spPr/>
        <p:txBody>
          <a:bodyPr/>
          <a:lstStyle/>
          <a:p>
            <a:fld id="{F0A83E63-1617-734F-A034-CD02500F5C5E}" type="slidenum">
              <a:rPr lang="en-US" smtClean="0"/>
              <a:t>50</a:t>
            </a:fld>
            <a:endParaRPr lang="en-US"/>
          </a:p>
        </p:txBody>
      </p:sp>
    </p:spTree>
    <p:extLst>
      <p:ext uri="{BB962C8B-B14F-4D97-AF65-F5344CB8AC3E}">
        <p14:creationId xmlns:p14="http://schemas.microsoft.com/office/powerpoint/2010/main" val="14018505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20FC4-7442-62DD-F5A4-76CB2E931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9F25E-ECD3-AD03-EA7E-6335A8EC5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D9388-73D3-FD66-8BC6-B94E663FBE58}"/>
              </a:ext>
            </a:extLst>
          </p:cNvPr>
          <p:cNvSpPr>
            <a:spLocks noGrp="1"/>
          </p:cNvSpPr>
          <p:nvPr>
            <p:ph type="body" idx="1"/>
          </p:nvPr>
        </p:nvSpPr>
        <p:spPr/>
        <p:txBody>
          <a:bodyPr/>
          <a:lstStyle/>
          <a:p>
            <a:r>
              <a:rPr lang="en-US">
                <a:latin typeface="Arial"/>
                <a:cs typeface="Arial"/>
              </a:rPr>
              <a:t>Headshot of Justin Wolcott</a:t>
            </a:r>
            <a:endParaRPr lang="en-US"/>
          </a:p>
        </p:txBody>
      </p:sp>
      <p:sp>
        <p:nvSpPr>
          <p:cNvPr id="4" name="Slide Number Placeholder 3">
            <a:extLst>
              <a:ext uri="{FF2B5EF4-FFF2-40B4-BE49-F238E27FC236}">
                <a16:creationId xmlns:a16="http://schemas.microsoft.com/office/drawing/2014/main" id="{0AE4080D-9953-F51D-A653-DF664120FBDA}"/>
              </a:ext>
            </a:extLst>
          </p:cNvPr>
          <p:cNvSpPr>
            <a:spLocks noGrp="1"/>
          </p:cNvSpPr>
          <p:nvPr>
            <p:ph type="sldNum" sz="quarter" idx="5"/>
          </p:nvPr>
        </p:nvSpPr>
        <p:spPr/>
        <p:txBody>
          <a:bodyPr/>
          <a:lstStyle/>
          <a:p>
            <a:fld id="{F0A83E63-1617-734F-A034-CD02500F5C5E}" type="slidenum">
              <a:rPr lang="en-US" smtClean="0"/>
              <a:t>51</a:t>
            </a:fld>
            <a:endParaRPr lang="en-US"/>
          </a:p>
        </p:txBody>
      </p:sp>
    </p:spTree>
    <p:extLst>
      <p:ext uri="{BB962C8B-B14F-4D97-AF65-F5344CB8AC3E}">
        <p14:creationId xmlns:p14="http://schemas.microsoft.com/office/powerpoint/2010/main" val="196960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74532-9A56-905F-9138-395E1DDAC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7C654-5257-5E53-8A5A-9E8986970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DDBC0-0072-E951-AEA8-6E6065AF2A73}"/>
              </a:ext>
            </a:extLst>
          </p:cNvPr>
          <p:cNvSpPr>
            <a:spLocks noGrp="1"/>
          </p:cNvSpPr>
          <p:nvPr>
            <p:ph type="body" idx="1"/>
          </p:nvPr>
        </p:nvSpPr>
        <p:spPr/>
        <p:txBody>
          <a:bodyPr/>
          <a:lstStyle/>
          <a:p>
            <a:r>
              <a:rPr lang="en-US" dirty="0">
                <a:latin typeface="Arial"/>
                <a:cs typeface="Arial"/>
              </a:rPr>
              <a:t>Headshot of Christianna Lewis </a:t>
            </a:r>
            <a:r>
              <a:rPr lang="en-US">
                <a:latin typeface="Arial"/>
                <a:cs typeface="Arial"/>
              </a:rPr>
              <a:t>Barnhart</a:t>
            </a:r>
            <a:endParaRPr lang="en-US"/>
          </a:p>
        </p:txBody>
      </p:sp>
      <p:sp>
        <p:nvSpPr>
          <p:cNvPr id="4" name="Slide Number Placeholder 3">
            <a:extLst>
              <a:ext uri="{FF2B5EF4-FFF2-40B4-BE49-F238E27FC236}">
                <a16:creationId xmlns:a16="http://schemas.microsoft.com/office/drawing/2014/main" id="{F838745F-3223-CA12-8EDF-D7CBC4872D42}"/>
              </a:ext>
            </a:extLst>
          </p:cNvPr>
          <p:cNvSpPr>
            <a:spLocks noGrp="1"/>
          </p:cNvSpPr>
          <p:nvPr>
            <p:ph type="sldNum" sz="quarter" idx="5"/>
          </p:nvPr>
        </p:nvSpPr>
        <p:spPr/>
        <p:txBody>
          <a:bodyPr/>
          <a:lstStyle/>
          <a:p>
            <a:fld id="{F0A83E63-1617-734F-A034-CD02500F5C5E}" type="slidenum">
              <a:rPr lang="en-US" smtClean="0"/>
              <a:t>6</a:t>
            </a:fld>
            <a:endParaRPr lang="en-US"/>
          </a:p>
        </p:txBody>
      </p:sp>
    </p:spTree>
    <p:extLst>
      <p:ext uri="{BB962C8B-B14F-4D97-AF65-F5344CB8AC3E}">
        <p14:creationId xmlns:p14="http://schemas.microsoft.com/office/powerpoint/2010/main" val="343830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90DDE-D636-30D1-6710-D38FD88B7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4C159-2854-CEA5-1FD5-11D43706B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539D7-7F9A-5EF4-DBE2-08F24265B247}"/>
              </a:ext>
            </a:extLst>
          </p:cNvPr>
          <p:cNvSpPr>
            <a:spLocks noGrp="1"/>
          </p:cNvSpPr>
          <p:nvPr>
            <p:ph type="body" idx="1"/>
          </p:nvPr>
        </p:nvSpPr>
        <p:spPr/>
        <p:txBody>
          <a:bodyPr/>
          <a:lstStyle/>
          <a:p>
            <a:r>
              <a:rPr lang="en-US"/>
              <a:t>Headshot of Carter Bowman</a:t>
            </a:r>
          </a:p>
        </p:txBody>
      </p:sp>
      <p:sp>
        <p:nvSpPr>
          <p:cNvPr id="4" name="Slide Number Placeholder 3">
            <a:extLst>
              <a:ext uri="{FF2B5EF4-FFF2-40B4-BE49-F238E27FC236}">
                <a16:creationId xmlns:a16="http://schemas.microsoft.com/office/drawing/2014/main" id="{25CD596D-16C9-D48B-BDC0-5DCE0C675E95}"/>
              </a:ext>
            </a:extLst>
          </p:cNvPr>
          <p:cNvSpPr>
            <a:spLocks noGrp="1"/>
          </p:cNvSpPr>
          <p:nvPr>
            <p:ph type="sldNum" sz="quarter" idx="5"/>
          </p:nvPr>
        </p:nvSpPr>
        <p:spPr/>
        <p:txBody>
          <a:bodyPr/>
          <a:lstStyle/>
          <a:p>
            <a:fld id="{F0A83E63-1617-734F-A034-CD02500F5C5E}" type="slidenum">
              <a:rPr lang="en-US" smtClean="0"/>
              <a:t>7</a:t>
            </a:fld>
            <a:endParaRPr lang="en-US"/>
          </a:p>
        </p:txBody>
      </p:sp>
    </p:spTree>
    <p:extLst>
      <p:ext uri="{BB962C8B-B14F-4D97-AF65-F5344CB8AC3E}">
        <p14:creationId xmlns:p14="http://schemas.microsoft.com/office/powerpoint/2010/main" val="411035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814EA-7BAA-F13B-9DD4-B4B09FD02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C0ED58-91DC-180A-A622-5944FF42F2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2576E4-4913-8315-D8F4-E8FA51314EA2}"/>
              </a:ext>
            </a:extLst>
          </p:cNvPr>
          <p:cNvSpPr>
            <a:spLocks noGrp="1"/>
          </p:cNvSpPr>
          <p:nvPr>
            <p:ph type="body" idx="1"/>
          </p:nvPr>
        </p:nvSpPr>
        <p:spPr/>
        <p:txBody>
          <a:bodyPr/>
          <a:lstStyle/>
          <a:p>
            <a:r>
              <a:rPr lang="en-US"/>
              <a:t>Headshot of Lesley Boyd</a:t>
            </a:r>
          </a:p>
        </p:txBody>
      </p:sp>
      <p:sp>
        <p:nvSpPr>
          <p:cNvPr id="4" name="Slide Number Placeholder 3">
            <a:extLst>
              <a:ext uri="{FF2B5EF4-FFF2-40B4-BE49-F238E27FC236}">
                <a16:creationId xmlns:a16="http://schemas.microsoft.com/office/drawing/2014/main" id="{FCA7490D-36FE-418A-33B7-348C67AA82CD}"/>
              </a:ext>
            </a:extLst>
          </p:cNvPr>
          <p:cNvSpPr>
            <a:spLocks noGrp="1"/>
          </p:cNvSpPr>
          <p:nvPr>
            <p:ph type="sldNum" sz="quarter" idx="5"/>
          </p:nvPr>
        </p:nvSpPr>
        <p:spPr/>
        <p:txBody>
          <a:bodyPr/>
          <a:lstStyle/>
          <a:p>
            <a:fld id="{F0A83E63-1617-734F-A034-CD02500F5C5E}" type="slidenum">
              <a:rPr lang="en-US" smtClean="0"/>
              <a:t>8</a:t>
            </a:fld>
            <a:endParaRPr lang="en-US"/>
          </a:p>
        </p:txBody>
      </p:sp>
    </p:spTree>
    <p:extLst>
      <p:ext uri="{BB962C8B-B14F-4D97-AF65-F5344CB8AC3E}">
        <p14:creationId xmlns:p14="http://schemas.microsoft.com/office/powerpoint/2010/main" val="91547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05BA7-443B-9FB2-5F3E-2FB92C0E5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A6476-88A6-115B-279A-0032E8EEB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99D43-0442-1884-04F9-6D4DA0E20680}"/>
              </a:ext>
            </a:extLst>
          </p:cNvPr>
          <p:cNvSpPr>
            <a:spLocks noGrp="1"/>
          </p:cNvSpPr>
          <p:nvPr>
            <p:ph type="body" idx="1"/>
          </p:nvPr>
        </p:nvSpPr>
        <p:spPr/>
        <p:txBody>
          <a:bodyPr/>
          <a:lstStyle/>
          <a:p>
            <a:r>
              <a:rPr lang="en-US"/>
              <a:t>Headshot of Ashley Burgess</a:t>
            </a:r>
          </a:p>
        </p:txBody>
      </p:sp>
      <p:sp>
        <p:nvSpPr>
          <p:cNvPr id="4" name="Slide Number Placeholder 3">
            <a:extLst>
              <a:ext uri="{FF2B5EF4-FFF2-40B4-BE49-F238E27FC236}">
                <a16:creationId xmlns:a16="http://schemas.microsoft.com/office/drawing/2014/main" id="{8933C5DE-E3C1-8B95-44C0-ADB5528E0B36}"/>
              </a:ext>
            </a:extLst>
          </p:cNvPr>
          <p:cNvSpPr>
            <a:spLocks noGrp="1"/>
          </p:cNvSpPr>
          <p:nvPr>
            <p:ph type="sldNum" sz="quarter" idx="5"/>
          </p:nvPr>
        </p:nvSpPr>
        <p:spPr/>
        <p:txBody>
          <a:bodyPr/>
          <a:lstStyle/>
          <a:p>
            <a:fld id="{F0A83E63-1617-734F-A034-CD02500F5C5E}" type="slidenum">
              <a:rPr lang="en-US" smtClean="0"/>
              <a:t>9</a:t>
            </a:fld>
            <a:endParaRPr lang="en-US"/>
          </a:p>
        </p:txBody>
      </p:sp>
    </p:spTree>
    <p:extLst>
      <p:ext uri="{BB962C8B-B14F-4D97-AF65-F5344CB8AC3E}">
        <p14:creationId xmlns:p14="http://schemas.microsoft.com/office/powerpoint/2010/main" val="15458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8D7A-F9A2-682A-E56D-A8CF55FA6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873911-8B3C-2DA4-5CE6-76C6EFD97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E0AC28-E822-6763-5187-20212E06704F}"/>
              </a:ext>
            </a:extLst>
          </p:cNvPr>
          <p:cNvSpPr>
            <a:spLocks noGrp="1"/>
          </p:cNvSpPr>
          <p:nvPr>
            <p:ph type="dt" sz="half" idx="10"/>
          </p:nvPr>
        </p:nvSpPr>
        <p:spPr/>
        <p:txBody>
          <a:bodyPr/>
          <a:lstStyle/>
          <a:p>
            <a:fld id="{A9756B93-8B9D-1A48-B2E8-A6A825D58A59}" type="datetimeFigureOut">
              <a:rPr lang="en-US" smtClean="0"/>
              <a:t>2/16/2026</a:t>
            </a:fld>
            <a:endParaRPr lang="en-US"/>
          </a:p>
        </p:txBody>
      </p:sp>
      <p:sp>
        <p:nvSpPr>
          <p:cNvPr id="5" name="Footer Placeholder 4">
            <a:extLst>
              <a:ext uri="{FF2B5EF4-FFF2-40B4-BE49-F238E27FC236}">
                <a16:creationId xmlns:a16="http://schemas.microsoft.com/office/drawing/2014/main" id="{6EB687A0-46BB-8578-755A-C4D3F0402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A6809-EBE9-EA0E-8B30-F36991C32FDC}"/>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10953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4E0E-5384-D3BD-1705-EC38DE5AE0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E2F000-DF44-6E1D-B964-4B2DE9B071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FEDA91-FF86-A825-1DE9-4725E6D60C19}"/>
              </a:ext>
            </a:extLst>
          </p:cNvPr>
          <p:cNvSpPr>
            <a:spLocks noGrp="1"/>
          </p:cNvSpPr>
          <p:nvPr>
            <p:ph type="dt" sz="half" idx="10"/>
          </p:nvPr>
        </p:nvSpPr>
        <p:spPr/>
        <p:txBody>
          <a:bodyPr/>
          <a:lstStyle/>
          <a:p>
            <a:fld id="{A9756B93-8B9D-1A48-B2E8-A6A825D58A59}" type="datetimeFigureOut">
              <a:rPr lang="en-US" smtClean="0"/>
              <a:t>2/16/2026</a:t>
            </a:fld>
            <a:endParaRPr lang="en-US"/>
          </a:p>
        </p:txBody>
      </p:sp>
      <p:sp>
        <p:nvSpPr>
          <p:cNvPr id="5" name="Footer Placeholder 4">
            <a:extLst>
              <a:ext uri="{FF2B5EF4-FFF2-40B4-BE49-F238E27FC236}">
                <a16:creationId xmlns:a16="http://schemas.microsoft.com/office/drawing/2014/main" id="{9F6AFC89-5552-2765-C42E-CCCF0D3C3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B50A1-1FA0-6AA0-1CE1-2D0663E3549E}"/>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163311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32B5B-F74B-B44B-6218-6D165A7B44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414D2B-3005-7EA3-436D-0B419375E7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D6DDC-A621-9CF3-F181-A98F210F1BE9}"/>
              </a:ext>
            </a:extLst>
          </p:cNvPr>
          <p:cNvSpPr>
            <a:spLocks noGrp="1"/>
          </p:cNvSpPr>
          <p:nvPr>
            <p:ph type="dt" sz="half" idx="10"/>
          </p:nvPr>
        </p:nvSpPr>
        <p:spPr/>
        <p:txBody>
          <a:bodyPr/>
          <a:lstStyle/>
          <a:p>
            <a:fld id="{A9756B93-8B9D-1A48-B2E8-A6A825D58A59}" type="datetimeFigureOut">
              <a:rPr lang="en-US" smtClean="0"/>
              <a:t>2/16/2026</a:t>
            </a:fld>
            <a:endParaRPr lang="en-US"/>
          </a:p>
        </p:txBody>
      </p:sp>
      <p:sp>
        <p:nvSpPr>
          <p:cNvPr id="5" name="Footer Placeholder 4">
            <a:extLst>
              <a:ext uri="{FF2B5EF4-FFF2-40B4-BE49-F238E27FC236}">
                <a16:creationId xmlns:a16="http://schemas.microsoft.com/office/drawing/2014/main" id="{5E35A121-B21B-EE5E-86D8-17D986EE6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1E631-ACD7-6C3E-D01B-5C47D40A5C88}"/>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300591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0ECF-FFD8-21C5-9709-F5D2C42A8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544D1-A232-9800-E9E2-EF14135779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A5996-F536-9208-9F92-96F5CA280E14}"/>
              </a:ext>
            </a:extLst>
          </p:cNvPr>
          <p:cNvSpPr>
            <a:spLocks noGrp="1"/>
          </p:cNvSpPr>
          <p:nvPr>
            <p:ph type="dt" sz="half" idx="10"/>
          </p:nvPr>
        </p:nvSpPr>
        <p:spPr/>
        <p:txBody>
          <a:bodyPr/>
          <a:lstStyle/>
          <a:p>
            <a:fld id="{A9756B93-8B9D-1A48-B2E8-A6A825D58A59}" type="datetimeFigureOut">
              <a:rPr lang="en-US" smtClean="0"/>
              <a:t>2/16/2026</a:t>
            </a:fld>
            <a:endParaRPr lang="en-US"/>
          </a:p>
        </p:txBody>
      </p:sp>
      <p:sp>
        <p:nvSpPr>
          <p:cNvPr id="5" name="Footer Placeholder 4">
            <a:extLst>
              <a:ext uri="{FF2B5EF4-FFF2-40B4-BE49-F238E27FC236}">
                <a16:creationId xmlns:a16="http://schemas.microsoft.com/office/drawing/2014/main" id="{C2B8B1B3-A6E6-7E96-1B94-B3C687730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EE205-B0CC-4BFC-D5A8-ED508AC30BDC}"/>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368628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E586-523E-A87D-1189-719A51ED54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27E922-9F81-34ED-2C6C-66BA853D29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50D53-5FEB-3D7B-1AD1-2ED436F0A551}"/>
              </a:ext>
            </a:extLst>
          </p:cNvPr>
          <p:cNvSpPr>
            <a:spLocks noGrp="1"/>
          </p:cNvSpPr>
          <p:nvPr>
            <p:ph type="dt" sz="half" idx="10"/>
          </p:nvPr>
        </p:nvSpPr>
        <p:spPr/>
        <p:txBody>
          <a:bodyPr/>
          <a:lstStyle/>
          <a:p>
            <a:fld id="{A9756B93-8B9D-1A48-B2E8-A6A825D58A59}" type="datetimeFigureOut">
              <a:rPr lang="en-US" smtClean="0"/>
              <a:t>2/16/2026</a:t>
            </a:fld>
            <a:endParaRPr lang="en-US"/>
          </a:p>
        </p:txBody>
      </p:sp>
      <p:sp>
        <p:nvSpPr>
          <p:cNvPr id="5" name="Footer Placeholder 4">
            <a:extLst>
              <a:ext uri="{FF2B5EF4-FFF2-40B4-BE49-F238E27FC236}">
                <a16:creationId xmlns:a16="http://schemas.microsoft.com/office/drawing/2014/main" id="{6F53B9B0-30AB-39A6-C561-ED604FBC1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EB220-8474-0F15-1AA6-07CC0DB81ED7}"/>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366047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0231-5DC6-6B35-6C49-C6CC0737E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A1F2A-85B0-0723-301F-89AEADE9A3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264A25-1AEF-1CD6-9FCC-246916767F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48E705-2428-C1FD-61C3-08ED37A29BCD}"/>
              </a:ext>
            </a:extLst>
          </p:cNvPr>
          <p:cNvSpPr>
            <a:spLocks noGrp="1"/>
          </p:cNvSpPr>
          <p:nvPr>
            <p:ph type="dt" sz="half" idx="10"/>
          </p:nvPr>
        </p:nvSpPr>
        <p:spPr/>
        <p:txBody>
          <a:bodyPr/>
          <a:lstStyle/>
          <a:p>
            <a:fld id="{A9756B93-8B9D-1A48-B2E8-A6A825D58A59}" type="datetimeFigureOut">
              <a:rPr lang="en-US" smtClean="0"/>
              <a:t>2/16/2026</a:t>
            </a:fld>
            <a:endParaRPr lang="en-US"/>
          </a:p>
        </p:txBody>
      </p:sp>
      <p:sp>
        <p:nvSpPr>
          <p:cNvPr id="6" name="Footer Placeholder 5">
            <a:extLst>
              <a:ext uri="{FF2B5EF4-FFF2-40B4-BE49-F238E27FC236}">
                <a16:creationId xmlns:a16="http://schemas.microsoft.com/office/drawing/2014/main" id="{F2EEB812-18C7-B927-3038-028197D245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A21CFA-6103-313E-F988-FAD22FF97AF0}"/>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72684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662E-E56F-97B3-131C-B5466A7D8A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056C3A-6716-9C99-3B7C-1EA079538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9B26C1-47FD-7445-0AAB-32FB9DE585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1ED77E-94AA-7FB3-0EB1-A0709AB62A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04C651-7E96-088E-D0C1-616EC86E7F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BA7112-195A-2973-7BD9-C06FD5C591A7}"/>
              </a:ext>
            </a:extLst>
          </p:cNvPr>
          <p:cNvSpPr>
            <a:spLocks noGrp="1"/>
          </p:cNvSpPr>
          <p:nvPr>
            <p:ph type="dt" sz="half" idx="10"/>
          </p:nvPr>
        </p:nvSpPr>
        <p:spPr/>
        <p:txBody>
          <a:bodyPr/>
          <a:lstStyle/>
          <a:p>
            <a:fld id="{A9756B93-8B9D-1A48-B2E8-A6A825D58A59}" type="datetimeFigureOut">
              <a:rPr lang="en-US" smtClean="0"/>
              <a:t>2/16/2026</a:t>
            </a:fld>
            <a:endParaRPr lang="en-US"/>
          </a:p>
        </p:txBody>
      </p:sp>
      <p:sp>
        <p:nvSpPr>
          <p:cNvPr id="8" name="Footer Placeholder 7">
            <a:extLst>
              <a:ext uri="{FF2B5EF4-FFF2-40B4-BE49-F238E27FC236}">
                <a16:creationId xmlns:a16="http://schemas.microsoft.com/office/drawing/2014/main" id="{EF0A71A8-BE44-7FC7-26D2-2CB9F55505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467CD9-DE81-853C-0B90-3E4DE6260433}"/>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161102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5A25-23BA-0BC8-1271-80CB21782C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F68886-D7BD-7595-4581-5732B05EC78E}"/>
              </a:ext>
            </a:extLst>
          </p:cNvPr>
          <p:cNvSpPr>
            <a:spLocks noGrp="1"/>
          </p:cNvSpPr>
          <p:nvPr>
            <p:ph type="dt" sz="half" idx="10"/>
          </p:nvPr>
        </p:nvSpPr>
        <p:spPr/>
        <p:txBody>
          <a:bodyPr/>
          <a:lstStyle/>
          <a:p>
            <a:fld id="{A9756B93-8B9D-1A48-B2E8-A6A825D58A59}" type="datetimeFigureOut">
              <a:rPr lang="en-US" smtClean="0"/>
              <a:t>2/16/2026</a:t>
            </a:fld>
            <a:endParaRPr lang="en-US"/>
          </a:p>
        </p:txBody>
      </p:sp>
      <p:sp>
        <p:nvSpPr>
          <p:cNvPr id="4" name="Footer Placeholder 3">
            <a:extLst>
              <a:ext uri="{FF2B5EF4-FFF2-40B4-BE49-F238E27FC236}">
                <a16:creationId xmlns:a16="http://schemas.microsoft.com/office/drawing/2014/main" id="{8B71BACC-F1BE-ADAC-14B4-C7EB35CA9D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7EA4B-98A9-D12D-C47A-CB2283E91408}"/>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283755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FA68E-43B3-6580-D5BA-5211EB4CBAC4}"/>
              </a:ext>
            </a:extLst>
          </p:cNvPr>
          <p:cNvSpPr>
            <a:spLocks noGrp="1"/>
          </p:cNvSpPr>
          <p:nvPr>
            <p:ph type="dt" sz="half" idx="10"/>
          </p:nvPr>
        </p:nvSpPr>
        <p:spPr/>
        <p:txBody>
          <a:bodyPr/>
          <a:lstStyle/>
          <a:p>
            <a:fld id="{A9756B93-8B9D-1A48-B2E8-A6A825D58A59}" type="datetimeFigureOut">
              <a:rPr lang="en-US" smtClean="0"/>
              <a:t>2/16/2026</a:t>
            </a:fld>
            <a:endParaRPr lang="en-US"/>
          </a:p>
        </p:txBody>
      </p:sp>
      <p:sp>
        <p:nvSpPr>
          <p:cNvPr id="3" name="Footer Placeholder 2">
            <a:extLst>
              <a:ext uri="{FF2B5EF4-FFF2-40B4-BE49-F238E27FC236}">
                <a16:creationId xmlns:a16="http://schemas.microsoft.com/office/drawing/2014/main" id="{A8BAF5EF-915F-DE39-E823-ED6C949D9C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1DE47E-6C5F-CD13-5B28-EF50513C30EE}"/>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265492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A916-AF19-A99F-B4DD-3A33691AD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D8E8B4-C1DA-A578-EAC7-125DC775C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0AA5E1-38C0-C145-EF2A-975D0C5BC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B7E57-9C71-91C1-FC79-40E1D3C13275}"/>
              </a:ext>
            </a:extLst>
          </p:cNvPr>
          <p:cNvSpPr>
            <a:spLocks noGrp="1"/>
          </p:cNvSpPr>
          <p:nvPr>
            <p:ph type="dt" sz="half" idx="10"/>
          </p:nvPr>
        </p:nvSpPr>
        <p:spPr/>
        <p:txBody>
          <a:bodyPr/>
          <a:lstStyle/>
          <a:p>
            <a:fld id="{A9756B93-8B9D-1A48-B2E8-A6A825D58A59}" type="datetimeFigureOut">
              <a:rPr lang="en-US" smtClean="0"/>
              <a:t>2/16/2026</a:t>
            </a:fld>
            <a:endParaRPr lang="en-US"/>
          </a:p>
        </p:txBody>
      </p:sp>
      <p:sp>
        <p:nvSpPr>
          <p:cNvPr id="6" name="Footer Placeholder 5">
            <a:extLst>
              <a:ext uri="{FF2B5EF4-FFF2-40B4-BE49-F238E27FC236}">
                <a16:creationId xmlns:a16="http://schemas.microsoft.com/office/drawing/2014/main" id="{39A4BB6E-EC32-152D-10D1-A63C65DCCB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C4640-EA71-0CD7-AE73-737B901C1CE1}"/>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350136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BDEE-0508-379D-F69B-5CF00AE22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C23EAD-0CDB-4F81-8C9D-D43FBBECF6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A28A29-2FFD-E35D-8A21-FDCD7BBAA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83D3C9-B25E-0C15-5724-950C5AD9E947}"/>
              </a:ext>
            </a:extLst>
          </p:cNvPr>
          <p:cNvSpPr>
            <a:spLocks noGrp="1"/>
          </p:cNvSpPr>
          <p:nvPr>
            <p:ph type="dt" sz="half" idx="10"/>
          </p:nvPr>
        </p:nvSpPr>
        <p:spPr/>
        <p:txBody>
          <a:bodyPr/>
          <a:lstStyle/>
          <a:p>
            <a:fld id="{A9756B93-8B9D-1A48-B2E8-A6A825D58A59}" type="datetimeFigureOut">
              <a:rPr lang="en-US" smtClean="0"/>
              <a:t>2/16/2026</a:t>
            </a:fld>
            <a:endParaRPr lang="en-US"/>
          </a:p>
        </p:txBody>
      </p:sp>
      <p:sp>
        <p:nvSpPr>
          <p:cNvPr id="6" name="Footer Placeholder 5">
            <a:extLst>
              <a:ext uri="{FF2B5EF4-FFF2-40B4-BE49-F238E27FC236}">
                <a16:creationId xmlns:a16="http://schemas.microsoft.com/office/drawing/2014/main" id="{1C6A45D8-2A5C-348B-421D-6616FF5EB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70320-AA4D-D01C-9A2B-DCEA2221F205}"/>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95219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86912-7458-5EA2-1291-F673F0D177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5D3716-E137-2E97-0E41-51CE7F8A4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198D-4C95-5BA8-FB6B-E2F313791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A9756B93-8B9D-1A48-B2E8-A6A825D58A59}" type="datetimeFigureOut">
              <a:rPr lang="en-US" smtClean="0"/>
              <a:pPr/>
              <a:t>2/16/2026</a:t>
            </a:fld>
            <a:endParaRPr lang="en-US"/>
          </a:p>
        </p:txBody>
      </p:sp>
      <p:sp>
        <p:nvSpPr>
          <p:cNvPr id="5" name="Footer Placeholder 4">
            <a:extLst>
              <a:ext uri="{FF2B5EF4-FFF2-40B4-BE49-F238E27FC236}">
                <a16:creationId xmlns:a16="http://schemas.microsoft.com/office/drawing/2014/main" id="{6924B7CE-684B-B2A7-6DAF-7C8858D874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4800B2E-9245-9597-C021-3693BA67F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42259E4A-D240-CA46-9361-D513FC7FBF03}" type="slidenum">
              <a:rPr lang="en-US" smtClean="0"/>
              <a:pPr/>
              <a:t>‹#›</a:t>
            </a:fld>
            <a:endParaRPr lang="en-US"/>
          </a:p>
        </p:txBody>
      </p:sp>
    </p:spTree>
    <p:extLst>
      <p:ext uri="{BB962C8B-B14F-4D97-AF65-F5344CB8AC3E}">
        <p14:creationId xmlns:p14="http://schemas.microsoft.com/office/powerpoint/2010/main" val="3393276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a:xfrm>
            <a:off x="838200" y="1324150"/>
            <a:ext cx="10515600" cy="2004619"/>
          </a:xfrm>
        </p:spPr>
        <p:txBody>
          <a:bodyPr>
            <a:normAutofit/>
          </a:bodyPr>
          <a:lstStyle/>
          <a:p>
            <a:pPr algn="ctr"/>
            <a:r>
              <a:rPr lang="en-US" sz="5400">
                <a:solidFill>
                  <a:srgbClr val="4C008A"/>
                </a:solidFill>
                <a:latin typeface="Georgia"/>
                <a:cs typeface="Arial"/>
              </a:rPr>
              <a:t>College of Arts and Letters</a:t>
            </a:r>
            <a:br>
              <a:rPr lang="en-US" sz="5400">
                <a:solidFill>
                  <a:srgbClr val="4C008A"/>
                </a:solidFill>
                <a:latin typeface="Georgia"/>
                <a:cs typeface="Arial"/>
              </a:rPr>
            </a:br>
            <a:r>
              <a:rPr lang="en-US" sz="5400">
                <a:solidFill>
                  <a:srgbClr val="4C008A"/>
                </a:solidFill>
                <a:latin typeface="Georgia"/>
                <a:cs typeface="Arial"/>
              </a:rPr>
              <a:t>Career Readiness Conference</a:t>
            </a:r>
            <a:endParaRPr lang="en-US" sz="5400">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9A621711-310A-D764-1F72-9FFFBE35C92A}"/>
              </a:ext>
            </a:extLst>
          </p:cNvPr>
          <p:cNvSpPr>
            <a:spLocks noGrp="1"/>
          </p:cNvSpPr>
          <p:nvPr>
            <p:ph idx="1"/>
          </p:nvPr>
        </p:nvSpPr>
        <p:spPr>
          <a:xfrm>
            <a:off x="838200" y="3865699"/>
            <a:ext cx="10515600" cy="1690628"/>
          </a:xfrm>
        </p:spPr>
        <p:txBody>
          <a:bodyPr vert="horz" lIns="91440" tIns="45720" rIns="91440" bIns="45720" rtlCol="0" anchor="t">
            <a:normAutofit/>
          </a:bodyPr>
          <a:lstStyle/>
          <a:p>
            <a:pPr marL="0" indent="0" algn="ctr">
              <a:lnSpc>
                <a:spcPct val="100000"/>
              </a:lnSpc>
              <a:spcBef>
                <a:spcPts val="0"/>
              </a:spcBef>
              <a:spcAft>
                <a:spcPts val="1200"/>
              </a:spcAft>
              <a:buNone/>
              <a:defRPr/>
            </a:pPr>
            <a:r>
              <a:rPr lang="en-US" sz="3200">
                <a:latin typeface="Arial"/>
                <a:cs typeface="Arial"/>
              </a:rPr>
              <a:t>Alumni Bios</a:t>
            </a:r>
            <a:endParaRPr lang="en-US" sz="3200">
              <a:cs typeface="Arial" panose="020B0604020202020204" pitchFamily="34" charset="0"/>
            </a:endParaRPr>
          </a:p>
        </p:txBody>
      </p:sp>
      <p:cxnSp>
        <p:nvCxnSpPr>
          <p:cNvPr id="4" name="Straight Connector 3">
            <a:extLst>
              <a:ext uri="{FF2B5EF4-FFF2-40B4-BE49-F238E27FC236}">
                <a16:creationId xmlns:a16="http://schemas.microsoft.com/office/drawing/2014/main" id="{569C1CD0-5B70-7281-2E40-EBB272638BD0}"/>
              </a:ext>
              <a:ext uri="{C183D7F6-B498-43B3-948B-1728B52AA6E4}">
                <adec:decorative xmlns:adec="http://schemas.microsoft.com/office/drawing/2017/decorative" val="1"/>
              </a:ext>
            </a:extLst>
          </p:cNvPr>
          <p:cNvCxnSpPr>
            <a:cxnSpLocks/>
          </p:cNvCxnSpPr>
          <p:nvPr/>
        </p:nvCxnSpPr>
        <p:spPr>
          <a:xfrm>
            <a:off x="3929450" y="3460539"/>
            <a:ext cx="4333101" cy="0"/>
          </a:xfrm>
          <a:prstGeom prst="line">
            <a:avLst/>
          </a:prstGeom>
          <a:ln w="28575">
            <a:solidFill>
              <a:srgbClr val="CBB677"/>
            </a:solidFill>
          </a:ln>
        </p:spPr>
        <p:style>
          <a:lnRef idx="2">
            <a:schemeClr val="dk1"/>
          </a:lnRef>
          <a:fillRef idx="0">
            <a:schemeClr val="dk1"/>
          </a:fillRef>
          <a:effectRef idx="1">
            <a:schemeClr val="dk1"/>
          </a:effectRef>
          <a:fontRef idx="minor">
            <a:schemeClr val="tx1"/>
          </a:fontRef>
        </p:style>
      </p:cxnSp>
      <p:pic>
        <p:nvPicPr>
          <p:cNvPr id="7" name="Picture 6" descr="A close-up of a logo&#10;&#10;AI-generated content may be incorrect.">
            <a:extLst>
              <a:ext uri="{FF2B5EF4-FFF2-40B4-BE49-F238E27FC236}">
                <a16:creationId xmlns:a16="http://schemas.microsoft.com/office/drawing/2014/main" id="{7A7E972A-F186-7607-AC67-116ED039FC10}"/>
              </a:ext>
            </a:extLst>
          </p:cNvPr>
          <p:cNvPicPr>
            <a:picLocks noChangeAspect="1"/>
          </p:cNvPicPr>
          <p:nvPr/>
        </p:nvPicPr>
        <p:blipFill>
          <a:blip r:embed="rId4"/>
          <a:stretch>
            <a:fillRect/>
          </a:stretch>
        </p:blipFill>
        <p:spPr>
          <a:xfrm>
            <a:off x="4653938" y="5827979"/>
            <a:ext cx="2888715" cy="421281"/>
          </a:xfrm>
          <a:prstGeom prst="rect">
            <a:avLst/>
          </a:prstGeom>
        </p:spPr>
      </p:pic>
    </p:spTree>
    <p:extLst>
      <p:ext uri="{BB962C8B-B14F-4D97-AF65-F5344CB8AC3E}">
        <p14:creationId xmlns:p14="http://schemas.microsoft.com/office/powerpoint/2010/main" val="91645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6DC6E55-BF35-59B2-ABD2-86BA94A2D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45742-3FE1-0228-C67B-D7F7D73C931F}"/>
              </a:ext>
            </a:extLst>
          </p:cNvPr>
          <p:cNvSpPr>
            <a:spLocks noGrp="1"/>
          </p:cNvSpPr>
          <p:nvPr>
            <p:ph type="title"/>
          </p:nvPr>
        </p:nvSpPr>
        <p:spPr/>
        <p:txBody>
          <a:bodyPr/>
          <a:lstStyle/>
          <a:p>
            <a:r>
              <a:rPr lang="en-US">
                <a:solidFill>
                  <a:srgbClr val="4C008A"/>
                </a:solidFill>
                <a:latin typeface="Georgia"/>
                <a:cs typeface="Arial"/>
              </a:rPr>
              <a:t>Zach Carlson</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7BE99E23-7E8D-CD6C-DFA5-80E558A7DDFA}"/>
              </a:ext>
            </a:extLst>
          </p:cNvPr>
          <p:cNvSpPr>
            <a:spLocks noGrp="1"/>
          </p:cNvSpPr>
          <p:nvPr>
            <p:ph idx="1"/>
          </p:nvPr>
        </p:nvSpPr>
        <p:spPr>
          <a:xfrm>
            <a:off x="838200" y="1400004"/>
            <a:ext cx="7528034"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'14 Media Arts &amp; Design</a:t>
            </a:r>
          </a:p>
          <a:p>
            <a:pPr marL="0" indent="0">
              <a:lnSpc>
                <a:spcPct val="100000"/>
              </a:lnSpc>
              <a:spcAft>
                <a:spcPts val="1200"/>
              </a:spcAft>
              <a:buNone/>
              <a:defRPr/>
            </a:pPr>
            <a:r>
              <a:rPr lang="en-US" sz="1300">
                <a:solidFill>
                  <a:prstClr val="black"/>
                </a:solidFill>
                <a:latin typeface="Georgia"/>
                <a:ea typeface="Malgun Gothic"/>
                <a:cs typeface="Arial"/>
              </a:rPr>
              <a:t>Employer: Sage Bird</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Position: Owner</a:t>
            </a:r>
            <a:endParaRPr lang="en-US">
              <a:solidFill>
                <a:prstClr val="black"/>
              </a:solidFill>
            </a:endParaRPr>
          </a:p>
          <a:p>
            <a:pPr marL="0" indent="0">
              <a:lnSpc>
                <a:spcPct val="150000"/>
              </a:lnSpc>
              <a:spcAft>
                <a:spcPts val="1200"/>
              </a:spcAft>
              <a:buNone/>
              <a:defRPr/>
            </a:pPr>
            <a:r>
              <a:rPr lang="en-US" sz="1300">
                <a:solidFill>
                  <a:prstClr val="black"/>
                </a:solidFill>
                <a:latin typeface="Georgia"/>
                <a:ea typeface="Malgun Gothic"/>
                <a:cs typeface="Arial"/>
              </a:rPr>
              <a:t>Zach owns &amp; operates Sage Bird, a cidery, winery, &amp; restaurant in downtown Harrisonburg. He graduated in 2014 with a SMAD degree and minors in art and music industry. Before opening Sage Bird in 2020, he worked as a graphic designer in Harrisonburg for seven years. </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CFBCC58D-92B8-1F8F-91D7-660BB3D1AB15}"/>
              </a:ext>
            </a:extLst>
          </p:cNvPr>
          <p:cNvPicPr>
            <a:picLocks noChangeAspect="1"/>
          </p:cNvPicPr>
          <p:nvPr/>
        </p:nvPicPr>
        <p:blipFill>
          <a:blip r:embed="rId4"/>
          <a:srcRect r="-7126" b="-119672"/>
          <a:stretch>
            <a:fillRect/>
          </a:stretch>
        </p:blipFill>
        <p:spPr>
          <a:xfrm>
            <a:off x="424749" y="5812261"/>
            <a:ext cx="3094562" cy="925436"/>
          </a:xfrm>
          <a:prstGeom prst="rect">
            <a:avLst/>
          </a:prstGeom>
        </p:spPr>
      </p:pic>
      <p:pic>
        <p:nvPicPr>
          <p:cNvPr id="6" name="Picture 5" descr="A person with dreadlocks and beard wearing glasses&#10;&#10;AI-generated content may be incorrect.">
            <a:extLst>
              <a:ext uri="{FF2B5EF4-FFF2-40B4-BE49-F238E27FC236}">
                <a16:creationId xmlns:a16="http://schemas.microsoft.com/office/drawing/2014/main" id="{41D2A771-A9C5-5F56-C9E8-E16ABBE8E084}"/>
              </a:ext>
            </a:extLst>
          </p:cNvPr>
          <p:cNvPicPr>
            <a:picLocks noChangeAspect="1"/>
          </p:cNvPicPr>
          <p:nvPr/>
        </p:nvPicPr>
        <p:blipFill>
          <a:blip r:embed="rId5"/>
          <a:srcRect l="14668" r="14668"/>
          <a:stretch>
            <a:fillRect/>
          </a:stretch>
        </p:blipFill>
        <p:spPr>
          <a:xfrm>
            <a:off x="8546283" y="503042"/>
            <a:ext cx="2458421" cy="3479049"/>
          </a:xfrm>
          <a:prstGeom prst="rect">
            <a:avLst/>
          </a:prstGeom>
        </p:spPr>
      </p:pic>
      <p:sp>
        <p:nvSpPr>
          <p:cNvPr id="7" name="TextBox 6">
            <a:extLst>
              <a:ext uri="{FF2B5EF4-FFF2-40B4-BE49-F238E27FC236}">
                <a16:creationId xmlns:a16="http://schemas.microsoft.com/office/drawing/2014/main" id="{4AD8E4A2-AEA8-8241-A271-90871A81802D}"/>
              </a:ext>
            </a:extLst>
          </p:cNvPr>
          <p:cNvSpPr txBox="1"/>
          <p:nvPr/>
        </p:nvSpPr>
        <p:spPr>
          <a:xfrm>
            <a:off x="5780663" y="6090313"/>
            <a:ext cx="57840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https://www.linkedin.com/in/zach-carlson-24201571/</a:t>
            </a:r>
            <a:endParaRPr lang="en-US"/>
          </a:p>
        </p:txBody>
      </p:sp>
    </p:spTree>
    <p:extLst>
      <p:ext uri="{BB962C8B-B14F-4D97-AF65-F5344CB8AC3E}">
        <p14:creationId xmlns:p14="http://schemas.microsoft.com/office/powerpoint/2010/main" val="385186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3F413C6-B942-B1CF-1CB2-3B5157307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429F8-F9B6-B2DB-604F-0F31A6ACB41B}"/>
              </a:ext>
            </a:extLst>
          </p:cNvPr>
          <p:cNvSpPr>
            <a:spLocks noGrp="1"/>
          </p:cNvSpPr>
          <p:nvPr>
            <p:ph type="title"/>
          </p:nvPr>
        </p:nvSpPr>
        <p:spPr/>
        <p:txBody>
          <a:bodyPr/>
          <a:lstStyle/>
          <a:p>
            <a:r>
              <a:rPr lang="en-US">
                <a:solidFill>
                  <a:srgbClr val="4C008A"/>
                </a:solidFill>
                <a:latin typeface="Georgia"/>
                <a:cs typeface="Arial"/>
              </a:rPr>
              <a:t>Catherine Carmichael</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43EAC19B-94C8-9D4E-1138-EDBCFC30CAEC}"/>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'21 Anthropology </a:t>
            </a:r>
          </a:p>
          <a:p>
            <a:pPr marL="0" indent="0">
              <a:lnSpc>
                <a:spcPct val="100000"/>
              </a:lnSpc>
              <a:spcAft>
                <a:spcPts val="1200"/>
              </a:spcAft>
              <a:buNone/>
              <a:defRPr/>
            </a:pPr>
            <a:r>
              <a:rPr lang="en-US" sz="1300">
                <a:solidFill>
                  <a:prstClr val="black"/>
                </a:solidFill>
                <a:latin typeface="Georgia"/>
                <a:ea typeface="Malgun Gothic"/>
                <a:cs typeface="Arial"/>
              </a:rPr>
              <a:t>Employer: Capitol One</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Principal Recruiter </a:t>
            </a:r>
            <a:endParaRPr lang="en-US"/>
          </a:p>
          <a:p>
            <a:pPr marL="0" indent="0">
              <a:lnSpc>
                <a:spcPct val="150000"/>
              </a:lnSpc>
              <a:spcAft>
                <a:spcPts val="1200"/>
              </a:spcAft>
              <a:buNone/>
              <a:defRPr/>
            </a:pPr>
            <a:r>
              <a:rPr lang="en-US" sz="1300">
                <a:solidFill>
                  <a:prstClr val="black"/>
                </a:solidFill>
                <a:latin typeface="Georgia"/>
                <a:ea typeface="Malgun Gothic"/>
                <a:cs typeface="Arial"/>
              </a:rPr>
              <a:t>Catherine is a principal recruiter specializing in technology and talent acquisition, currently working in tech recruiting at Capital One in the Washington, DC–Baltimore area. She brings several years of experience in technical recruiting, account management, and onboarding, with previous roles at Bright MLS and TEKsystems supporting financial services and software development teams. Known for her people-centered approach and strong negotiation and sourcing skills, Catherine focuses on connecting top talent with meaningful opportunities while delivering an excellent candidate and client experience.</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297A3647-974F-C51C-E2A6-DDBC3AB624F4}"/>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smiling with long hair&#10;&#10;AI-generated content may be incorrect.">
            <a:extLst>
              <a:ext uri="{FF2B5EF4-FFF2-40B4-BE49-F238E27FC236}">
                <a16:creationId xmlns:a16="http://schemas.microsoft.com/office/drawing/2014/main" id="{3D60F8D9-B9CF-0D80-B667-10B825389F28}"/>
              </a:ext>
            </a:extLst>
          </p:cNvPr>
          <p:cNvPicPr>
            <a:picLocks noChangeAspect="1"/>
          </p:cNvPicPr>
          <p:nvPr/>
        </p:nvPicPr>
        <p:blipFill>
          <a:blip r:embed="rId5"/>
          <a:srcRect l="14668" r="14668"/>
          <a:stretch>
            <a:fillRect/>
          </a:stretch>
        </p:blipFill>
        <p:spPr>
          <a:xfrm>
            <a:off x="8546283" y="503042"/>
            <a:ext cx="2458421" cy="3479049"/>
          </a:xfrm>
          <a:prstGeom prst="rect">
            <a:avLst/>
          </a:prstGeom>
        </p:spPr>
      </p:pic>
      <p:sp>
        <p:nvSpPr>
          <p:cNvPr id="7" name="TextBox 6">
            <a:extLst>
              <a:ext uri="{FF2B5EF4-FFF2-40B4-BE49-F238E27FC236}">
                <a16:creationId xmlns:a16="http://schemas.microsoft.com/office/drawing/2014/main" id="{793413E5-3428-AFF7-1B19-D7CF228DA7B3}"/>
              </a:ext>
            </a:extLst>
          </p:cNvPr>
          <p:cNvSpPr txBox="1"/>
          <p:nvPr/>
        </p:nvSpPr>
        <p:spPr>
          <a:xfrm>
            <a:off x="5603570" y="6075010"/>
            <a:ext cx="58854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https://www.linkedin.com/in/catherine-carmichaeldc/</a:t>
            </a:r>
            <a:endParaRPr lang="en-US"/>
          </a:p>
        </p:txBody>
      </p:sp>
    </p:spTree>
    <p:extLst>
      <p:ext uri="{BB962C8B-B14F-4D97-AF65-F5344CB8AC3E}">
        <p14:creationId xmlns:p14="http://schemas.microsoft.com/office/powerpoint/2010/main" val="401012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661F288-241E-0525-4201-A043DB2084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7B9DF-FFBB-5657-A10D-668CDC514489}"/>
              </a:ext>
            </a:extLst>
          </p:cNvPr>
          <p:cNvSpPr>
            <a:spLocks noGrp="1"/>
          </p:cNvSpPr>
          <p:nvPr>
            <p:ph type="title"/>
          </p:nvPr>
        </p:nvSpPr>
        <p:spPr/>
        <p:txBody>
          <a:bodyPr/>
          <a:lstStyle/>
          <a:p>
            <a:r>
              <a:rPr lang="en-US">
                <a:solidFill>
                  <a:srgbClr val="4C008A"/>
                </a:solidFill>
                <a:latin typeface="Georgia"/>
                <a:cs typeface="Arial"/>
              </a:rPr>
              <a:t>Angelina Clapp</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26DAF5E0-E943-3582-7F57-BF29F0F60BC1}"/>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'20 Political Science, '23 Public Administration, MPA </a:t>
            </a:r>
          </a:p>
          <a:p>
            <a:pPr marL="0" indent="0">
              <a:lnSpc>
                <a:spcPct val="100000"/>
              </a:lnSpc>
              <a:spcAft>
                <a:spcPts val="1200"/>
              </a:spcAft>
              <a:buNone/>
              <a:defRPr/>
            </a:pPr>
            <a:r>
              <a:rPr lang="en-US" sz="1300">
                <a:solidFill>
                  <a:prstClr val="black"/>
                </a:solidFill>
                <a:latin typeface="Georgia"/>
                <a:ea typeface="Malgun Gothic"/>
                <a:cs typeface="Arial"/>
              </a:rPr>
              <a:t>Employer: James Madison University </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Senior Associate Director for The Madison Center for Civic Engagement</a:t>
            </a:r>
            <a:endParaRPr lang="en-US"/>
          </a:p>
          <a:p>
            <a:pPr marL="0" indent="0">
              <a:lnSpc>
                <a:spcPct val="150000"/>
              </a:lnSpc>
              <a:spcAft>
                <a:spcPts val="1200"/>
              </a:spcAft>
              <a:buNone/>
              <a:defRPr/>
            </a:pPr>
            <a:r>
              <a:rPr lang="en-US" sz="1300">
                <a:solidFill>
                  <a:prstClr val="black"/>
                </a:solidFill>
                <a:latin typeface="Georgia"/>
                <a:ea typeface="Malgun Gothic"/>
                <a:cs typeface="Arial"/>
              </a:rPr>
              <a:t>Angelina is a civic engagement professional with experience in voter access, strategic engagement, and nonprofit leadership. She serves as Associate Director of the Madison Center for Civic Engagement and has held roles at Issue One and Rock the Vote, focusing on campaign strategy, civic technology, and election protection. Her work centers on expanding equitable participation for young people and marginalized communities, supported by skills in project management, research, and data analysis. </a:t>
            </a:r>
            <a:endParaRPr lang="en-US">
              <a:solidFill>
                <a:prstClr val="black"/>
              </a:solidFil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070BDAD4-2659-6E91-E142-DD04E44DA997}"/>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wearing a face mask&#10;&#10;AI-generated content may be incorrect.">
            <a:extLst>
              <a:ext uri="{FF2B5EF4-FFF2-40B4-BE49-F238E27FC236}">
                <a16:creationId xmlns:a16="http://schemas.microsoft.com/office/drawing/2014/main" id="{BE5599EB-8127-2ED8-1355-E49CB26E4459}"/>
              </a:ext>
            </a:extLst>
          </p:cNvPr>
          <p:cNvPicPr>
            <a:picLocks noChangeAspect="1"/>
          </p:cNvPicPr>
          <p:nvPr/>
        </p:nvPicPr>
        <p:blipFill>
          <a:blip r:embed="rId5"/>
          <a:srcRect l="14668" r="14668"/>
          <a:stretch>
            <a:fillRect/>
          </a:stretch>
        </p:blipFill>
        <p:spPr>
          <a:xfrm>
            <a:off x="8546283" y="503042"/>
            <a:ext cx="2458421" cy="3479049"/>
          </a:xfrm>
          <a:prstGeom prst="rect">
            <a:avLst/>
          </a:prstGeom>
        </p:spPr>
      </p:pic>
      <p:sp>
        <p:nvSpPr>
          <p:cNvPr id="7" name="TextBox 6">
            <a:extLst>
              <a:ext uri="{FF2B5EF4-FFF2-40B4-BE49-F238E27FC236}">
                <a16:creationId xmlns:a16="http://schemas.microsoft.com/office/drawing/2014/main" id="{E2D78F13-155A-0264-EE47-F8684FA8BE4E}"/>
              </a:ext>
            </a:extLst>
          </p:cNvPr>
          <p:cNvSpPr txBox="1"/>
          <p:nvPr/>
        </p:nvSpPr>
        <p:spPr>
          <a:xfrm>
            <a:off x="6555058" y="6075010"/>
            <a:ext cx="49452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https://www.linkedin.com/in/angelina-clapp/</a:t>
            </a:r>
            <a:endParaRPr lang="en-US"/>
          </a:p>
        </p:txBody>
      </p:sp>
    </p:spTree>
    <p:extLst>
      <p:ext uri="{BB962C8B-B14F-4D97-AF65-F5344CB8AC3E}">
        <p14:creationId xmlns:p14="http://schemas.microsoft.com/office/powerpoint/2010/main" val="175930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57F21D-3E9E-3D8D-F20F-E37297523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CF6BB-575B-431E-A19B-14B77E4958C6}"/>
              </a:ext>
            </a:extLst>
          </p:cNvPr>
          <p:cNvSpPr>
            <a:spLocks noGrp="1"/>
          </p:cNvSpPr>
          <p:nvPr>
            <p:ph type="title"/>
          </p:nvPr>
        </p:nvSpPr>
        <p:spPr/>
        <p:txBody>
          <a:bodyPr/>
          <a:lstStyle/>
          <a:p>
            <a:r>
              <a:rPr lang="en-US">
                <a:solidFill>
                  <a:srgbClr val="4C008A"/>
                </a:solidFill>
                <a:latin typeface="Georgia"/>
                <a:cs typeface="Arial"/>
              </a:rPr>
              <a:t>Jonathan Coleman</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A0CA37EB-8F5B-54B8-3D33-E23C359C82A7}"/>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'18 Philosophy and Religion</a:t>
            </a:r>
          </a:p>
          <a:p>
            <a:pPr marL="0" indent="0">
              <a:lnSpc>
                <a:spcPct val="100000"/>
              </a:lnSpc>
              <a:spcAft>
                <a:spcPts val="1200"/>
              </a:spcAft>
              <a:buNone/>
              <a:defRPr/>
            </a:pPr>
            <a:r>
              <a:rPr lang="en-US" sz="1300">
                <a:solidFill>
                  <a:prstClr val="black"/>
                </a:solidFill>
                <a:latin typeface="Georgia"/>
                <a:ea typeface="Malgun Gothic"/>
                <a:cs typeface="Arial"/>
              </a:rPr>
              <a:t>Employer: Skadden, Arps, Slate, Meagher, and Flom LLP and Affiliates</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Associate </a:t>
            </a:r>
            <a:endParaRPr lang="en-US"/>
          </a:p>
          <a:p>
            <a:pPr marL="0" indent="0">
              <a:lnSpc>
                <a:spcPct val="150000"/>
              </a:lnSpc>
              <a:spcAft>
                <a:spcPts val="1200"/>
              </a:spcAft>
              <a:buNone/>
              <a:defRPr/>
            </a:pPr>
            <a:r>
              <a:rPr lang="en-US" sz="1300">
                <a:solidFill>
                  <a:prstClr val="black"/>
                </a:solidFill>
                <a:latin typeface="Georgia"/>
                <a:ea typeface="Malgun Gothic"/>
                <a:cs typeface="Arial"/>
              </a:rPr>
              <a:t>Jonathan is a Chicago-based attorney who practices litigation at the international law firm Skadden, Arps, Slate, Meagher &amp; Flom LLP. He earned his J.D. from the University of Chicago Law School and his B.A. in Religion from JMU. Before law school, he taught humanities to eighth-grade students at a private school in Richmond. He has been selected to serve a one-year term as a law clerk to a United States District Court judge in Oklahoma, which he will begin next fall before returning to private practice.</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2F278FE7-816F-8D66-D1DB-071720BFF4A4}"/>
              </a:ext>
            </a:extLst>
          </p:cNvPr>
          <p:cNvPicPr>
            <a:picLocks noChangeAspect="1"/>
          </p:cNvPicPr>
          <p:nvPr/>
        </p:nvPicPr>
        <p:blipFill>
          <a:blip r:embed="rId4"/>
          <a:srcRect r="-7126" b="-119672"/>
          <a:stretch>
            <a:fillRect/>
          </a:stretch>
        </p:blipFill>
        <p:spPr>
          <a:xfrm>
            <a:off x="424749" y="5796958"/>
            <a:ext cx="3094562" cy="925436"/>
          </a:xfrm>
          <a:prstGeom prst="rect">
            <a:avLst/>
          </a:prstGeom>
        </p:spPr>
      </p:pic>
      <p:pic>
        <p:nvPicPr>
          <p:cNvPr id="6" name="Picture 5" descr="A person in a suit smiling&#10;&#10;AI-generated content may be incorrect.">
            <a:extLst>
              <a:ext uri="{FF2B5EF4-FFF2-40B4-BE49-F238E27FC236}">
                <a16:creationId xmlns:a16="http://schemas.microsoft.com/office/drawing/2014/main" id="{91E69C43-BBBD-F81B-BF70-3AD1326A6813}"/>
              </a:ext>
            </a:extLst>
          </p:cNvPr>
          <p:cNvPicPr>
            <a:picLocks noChangeAspect="1"/>
          </p:cNvPicPr>
          <p:nvPr/>
        </p:nvPicPr>
        <p:blipFill>
          <a:blip r:embed="rId5"/>
          <a:srcRect l="14668" r="14668"/>
          <a:stretch>
            <a:fillRect/>
          </a:stretch>
        </p:blipFill>
        <p:spPr>
          <a:xfrm>
            <a:off x="8546283" y="503042"/>
            <a:ext cx="2458421" cy="3479049"/>
          </a:xfrm>
          <a:prstGeom prst="rect">
            <a:avLst/>
          </a:prstGeom>
        </p:spPr>
      </p:pic>
      <p:sp>
        <p:nvSpPr>
          <p:cNvPr id="7" name="TextBox 6">
            <a:extLst>
              <a:ext uri="{FF2B5EF4-FFF2-40B4-BE49-F238E27FC236}">
                <a16:creationId xmlns:a16="http://schemas.microsoft.com/office/drawing/2014/main" id="{52638CCB-23E7-C088-B1F9-C0E161BE6BDF}"/>
              </a:ext>
            </a:extLst>
          </p:cNvPr>
          <p:cNvSpPr txBox="1"/>
          <p:nvPr/>
        </p:nvSpPr>
        <p:spPr>
          <a:xfrm>
            <a:off x="6096000" y="6123543"/>
            <a:ext cx="54510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https://www.linkedin.com/in/jonathan-t-coleman/</a:t>
            </a:r>
            <a:endParaRPr lang="en-US"/>
          </a:p>
        </p:txBody>
      </p:sp>
    </p:spTree>
    <p:extLst>
      <p:ext uri="{BB962C8B-B14F-4D97-AF65-F5344CB8AC3E}">
        <p14:creationId xmlns:p14="http://schemas.microsoft.com/office/powerpoint/2010/main" val="266090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8FCACDF-FDFA-B76C-2367-459296D69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9BEC0-6F94-FB60-D3D2-ED6D7C24484E}"/>
              </a:ext>
            </a:extLst>
          </p:cNvPr>
          <p:cNvSpPr>
            <a:spLocks noGrp="1"/>
          </p:cNvSpPr>
          <p:nvPr>
            <p:ph type="title"/>
          </p:nvPr>
        </p:nvSpPr>
        <p:spPr/>
        <p:txBody>
          <a:bodyPr/>
          <a:lstStyle/>
          <a:p>
            <a:r>
              <a:rPr lang="en-US">
                <a:solidFill>
                  <a:srgbClr val="4C008A"/>
                </a:solidFill>
                <a:latin typeface="Georgia"/>
                <a:cs typeface="Arial"/>
              </a:rPr>
              <a:t>Beth </a:t>
            </a:r>
            <a:r>
              <a:rPr lang="en-US" err="1">
                <a:solidFill>
                  <a:srgbClr val="4C008A"/>
                </a:solidFill>
                <a:latin typeface="Georgia"/>
                <a:cs typeface="Arial"/>
              </a:rPr>
              <a:t>Congbalay</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663FB73C-B9B4-290E-FF63-2A18C545143A}"/>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'87 History and French</a:t>
            </a:r>
          </a:p>
          <a:p>
            <a:pPr marL="0" indent="0">
              <a:lnSpc>
                <a:spcPct val="100000"/>
              </a:lnSpc>
              <a:spcAft>
                <a:spcPts val="1200"/>
              </a:spcAft>
              <a:buNone/>
              <a:defRPr/>
            </a:pPr>
            <a:r>
              <a:rPr lang="en-US" sz="1300">
                <a:solidFill>
                  <a:prstClr val="black"/>
                </a:solidFill>
                <a:latin typeface="Georgia"/>
                <a:ea typeface="Malgun Gothic"/>
                <a:cs typeface="Arial"/>
              </a:rPr>
              <a:t>Employer: Congressional Summer Assembly</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Communications Coordinator </a:t>
            </a:r>
            <a:endParaRPr lang="en-US"/>
          </a:p>
          <a:p>
            <a:pPr marL="0" indent="0">
              <a:lnSpc>
                <a:spcPct val="150000"/>
              </a:lnSpc>
              <a:spcAft>
                <a:spcPts val="1200"/>
              </a:spcAft>
              <a:buNone/>
              <a:defRPr/>
            </a:pPr>
            <a:r>
              <a:rPr lang="en-US" sz="1300">
                <a:solidFill>
                  <a:prstClr val="black"/>
                </a:solidFill>
                <a:latin typeface="Georgia"/>
                <a:ea typeface="Malgun Gothic"/>
                <a:cs typeface="Arial"/>
              </a:rPr>
              <a:t>Beth is a communications professional with extensive experience in writing, public relations, special events, and content development for print and web. She currently edits a weekly newsletter and an annual publication and specializes in social media, event promotion, and creating content that strengthens organizations’ online presence across industries including government, nonprofits, manufacturing, restaurants, and fitness.</a:t>
            </a:r>
            <a:endParaRPr lang="en-US">
              <a:solidFill>
                <a:prstClr val="black"/>
              </a:solidFil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E697D09F-9281-936C-7EB1-B20B24E13CDA}"/>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BF90AF59-B8F9-772A-7299-7A7857CB9D88}"/>
              </a:ext>
            </a:extLst>
          </p:cNvPr>
          <p:cNvPicPr>
            <a:picLocks noChangeAspect="1"/>
          </p:cNvPicPr>
          <p:nvPr/>
        </p:nvPicPr>
        <p:blipFill>
          <a:blip r:embed="rId5"/>
          <a:srcRect l="26143" t="1708" r="16094" b="20601"/>
          <a:stretch>
            <a:fillRect/>
          </a:stretch>
        </p:blipFill>
        <p:spPr>
          <a:xfrm>
            <a:off x="8568756" y="513481"/>
            <a:ext cx="2610383" cy="3494209"/>
          </a:xfrm>
          <a:prstGeom prst="rect">
            <a:avLst/>
          </a:prstGeom>
        </p:spPr>
      </p:pic>
      <p:sp>
        <p:nvSpPr>
          <p:cNvPr id="7" name="TextBox 6">
            <a:extLst>
              <a:ext uri="{FF2B5EF4-FFF2-40B4-BE49-F238E27FC236}">
                <a16:creationId xmlns:a16="http://schemas.microsoft.com/office/drawing/2014/main" id="{6C3C1DDC-9FFA-AA35-7EE2-1A9220DB9389}"/>
              </a:ext>
            </a:extLst>
          </p:cNvPr>
          <p:cNvSpPr txBox="1"/>
          <p:nvPr/>
        </p:nvSpPr>
        <p:spPr>
          <a:xfrm>
            <a:off x="6512191" y="6123543"/>
            <a:ext cx="50368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https://www.linkedin.com/in/bethcongbalay/</a:t>
            </a:r>
            <a:endParaRPr lang="en-US"/>
          </a:p>
        </p:txBody>
      </p:sp>
    </p:spTree>
    <p:extLst>
      <p:ext uri="{BB962C8B-B14F-4D97-AF65-F5344CB8AC3E}">
        <p14:creationId xmlns:p14="http://schemas.microsoft.com/office/powerpoint/2010/main" val="19566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EF93EDF-F17D-4A09-6960-B48A1358BE10}"/>
            </a:ext>
          </a:extLst>
        </p:cNvPr>
        <p:cNvGrpSpPr/>
        <p:nvPr/>
      </p:nvGrpSpPr>
      <p:grpSpPr>
        <a:xfrm>
          <a:off x="0" y="0"/>
          <a:ext cx="0" cy="0"/>
          <a:chOff x="0" y="0"/>
          <a:chExt cx="0" cy="0"/>
        </a:xfrm>
      </p:grpSpPr>
      <p:pic>
        <p:nvPicPr>
          <p:cNvPr id="8" name="Picture 7" descr="A person in a red shirt&#10;&#10;AI-generated content may be incorrect.">
            <a:extLst>
              <a:ext uri="{FF2B5EF4-FFF2-40B4-BE49-F238E27FC236}">
                <a16:creationId xmlns:a16="http://schemas.microsoft.com/office/drawing/2014/main" id="{E1F3BAC1-CF65-8EFB-EBE2-E8399A688236}"/>
              </a:ext>
            </a:extLst>
          </p:cNvPr>
          <p:cNvPicPr>
            <a:picLocks noChangeAspect="1"/>
          </p:cNvPicPr>
          <p:nvPr/>
        </p:nvPicPr>
        <p:blipFill>
          <a:blip r:embed="rId4"/>
          <a:stretch>
            <a:fillRect/>
          </a:stretch>
        </p:blipFill>
        <p:spPr>
          <a:xfrm>
            <a:off x="8564756" y="514195"/>
            <a:ext cx="2614342" cy="2608147"/>
          </a:xfrm>
          <a:prstGeom prst="rect">
            <a:avLst/>
          </a:prstGeom>
        </p:spPr>
      </p:pic>
      <p:sp>
        <p:nvSpPr>
          <p:cNvPr id="2" name="Title 1">
            <a:extLst>
              <a:ext uri="{FF2B5EF4-FFF2-40B4-BE49-F238E27FC236}">
                <a16:creationId xmlns:a16="http://schemas.microsoft.com/office/drawing/2014/main" id="{99B14740-9105-5DD8-03C7-046FC2B532F6}"/>
              </a:ext>
            </a:extLst>
          </p:cNvPr>
          <p:cNvSpPr>
            <a:spLocks noGrp="1"/>
          </p:cNvSpPr>
          <p:nvPr>
            <p:ph type="title"/>
          </p:nvPr>
        </p:nvSpPr>
        <p:spPr/>
        <p:txBody>
          <a:bodyPr/>
          <a:lstStyle/>
          <a:p>
            <a:r>
              <a:rPr lang="en-US">
                <a:solidFill>
                  <a:srgbClr val="4C008A"/>
                </a:solidFill>
                <a:latin typeface="Georgia"/>
                <a:cs typeface="Arial"/>
              </a:rPr>
              <a:t>Delaney Crowe</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978B1964-3FFE-6DEE-7514-9B54C6988983}"/>
              </a:ext>
            </a:extLst>
          </p:cNvPr>
          <p:cNvSpPr>
            <a:spLocks noGrp="1"/>
          </p:cNvSpPr>
          <p:nvPr>
            <p:ph idx="1"/>
          </p:nvPr>
        </p:nvSpPr>
        <p:spPr>
          <a:xfrm>
            <a:off x="838200" y="1400004"/>
            <a:ext cx="751004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'21 Communication Studies</a:t>
            </a:r>
          </a:p>
          <a:p>
            <a:pPr marL="0" indent="0">
              <a:lnSpc>
                <a:spcPct val="100000"/>
              </a:lnSpc>
              <a:spcAft>
                <a:spcPts val="1200"/>
              </a:spcAft>
              <a:buNone/>
              <a:defRPr/>
            </a:pPr>
            <a:r>
              <a:rPr lang="en-US" sz="1300">
                <a:solidFill>
                  <a:prstClr val="black"/>
                </a:solidFill>
                <a:latin typeface="Georgia"/>
                <a:ea typeface="Malgun Gothic"/>
                <a:cs typeface="Arial"/>
              </a:rPr>
              <a:t>Employer: Ruder Finn</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Senior Account </a:t>
            </a:r>
            <a:r>
              <a:rPr lang="en-US" sz="1300" err="1">
                <a:solidFill>
                  <a:prstClr val="black"/>
                </a:solidFill>
                <a:latin typeface="Georgia"/>
                <a:ea typeface="Malgun Gothic"/>
                <a:cs typeface="Arial"/>
              </a:rPr>
              <a:t>Supervis</a:t>
            </a:r>
            <a:r>
              <a:rPr lang="en-US" sz="1300">
                <a:solidFill>
                  <a:prstClr val="black"/>
                </a:solidFill>
                <a:latin typeface="Georgia"/>
                <a:ea typeface="Malgun Gothic"/>
                <a:cs typeface="Arial"/>
              </a:rPr>
              <a:t>or </a:t>
            </a:r>
            <a:endParaRPr lang="en-US">
              <a:solidFill>
                <a:prstClr val="black"/>
              </a:solidFill>
            </a:endParaRPr>
          </a:p>
          <a:p>
            <a:pPr marL="0" indent="0">
              <a:lnSpc>
                <a:spcPct val="150000"/>
              </a:lnSpc>
              <a:spcAft>
                <a:spcPts val="1200"/>
              </a:spcAft>
              <a:buNone/>
              <a:defRPr/>
            </a:pPr>
            <a:r>
              <a:rPr lang="en-US" sz="1300" dirty="0">
                <a:solidFill>
                  <a:prstClr val="black"/>
                </a:solidFill>
                <a:latin typeface="Georgia"/>
                <a:ea typeface="Malgun Gothic"/>
                <a:cs typeface="Arial"/>
              </a:rPr>
              <a:t>Delaney Crowe is a senior account supervisor in Ruder Finn's corporate practice, primarily supporting clients' executive visibility and thought leadership. This includes strategizing and driving various earned, paid and social media tactics and campaigns, developing and coordinating owned events and podcasts, securing client participation in global events, and more. Notably, her work cinched her a recognition in PRWeek's 2024 Outstanding Young Professionals shortlist.</a:t>
            </a:r>
            <a:endParaRPr lang="en-US" dirty="0">
              <a:solidFill>
                <a:prstClr val="black"/>
              </a:solidFil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BF7BF6A3-9115-BCA9-815F-DFCE6CBC798D}"/>
              </a:ext>
            </a:extLst>
          </p:cNvPr>
          <p:cNvPicPr>
            <a:picLocks noChangeAspect="1"/>
          </p:cNvPicPr>
          <p:nvPr/>
        </p:nvPicPr>
        <p:blipFill>
          <a:blip r:embed="rId5"/>
          <a:srcRect r="-7126" b="-119672"/>
          <a:stretch>
            <a:fillRect/>
          </a:stretch>
        </p:blipFill>
        <p:spPr>
          <a:xfrm>
            <a:off x="414239" y="5796958"/>
            <a:ext cx="3094562" cy="925436"/>
          </a:xfrm>
          <a:prstGeom prst="rect">
            <a:avLst/>
          </a:prstGeom>
        </p:spPr>
      </p:pic>
      <p:sp>
        <p:nvSpPr>
          <p:cNvPr id="7" name="TextBox 6">
            <a:extLst>
              <a:ext uri="{FF2B5EF4-FFF2-40B4-BE49-F238E27FC236}">
                <a16:creationId xmlns:a16="http://schemas.microsoft.com/office/drawing/2014/main" id="{40778D5D-EC3E-1FD2-83EE-3B8C2DF9D904}"/>
              </a:ext>
            </a:extLst>
          </p:cNvPr>
          <p:cNvSpPr txBox="1"/>
          <p:nvPr/>
        </p:nvSpPr>
        <p:spPr>
          <a:xfrm>
            <a:off x="6512191" y="6123543"/>
            <a:ext cx="50368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https://www.linkedin.com/in/delaneycrowe/</a:t>
            </a:r>
            <a:endParaRPr lang="en-US"/>
          </a:p>
        </p:txBody>
      </p:sp>
    </p:spTree>
    <p:extLst>
      <p:ext uri="{BB962C8B-B14F-4D97-AF65-F5344CB8AC3E}">
        <p14:creationId xmlns:p14="http://schemas.microsoft.com/office/powerpoint/2010/main" val="1701334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A97FC1B-9EA0-8A64-C15C-4483176C5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FBB0D-9310-0D84-A81B-E06DBBB54B9C}"/>
              </a:ext>
            </a:extLst>
          </p:cNvPr>
          <p:cNvSpPr>
            <a:spLocks noGrp="1"/>
          </p:cNvSpPr>
          <p:nvPr>
            <p:ph type="title"/>
          </p:nvPr>
        </p:nvSpPr>
        <p:spPr/>
        <p:txBody>
          <a:bodyPr/>
          <a:lstStyle/>
          <a:p>
            <a:r>
              <a:rPr lang="en-US">
                <a:solidFill>
                  <a:srgbClr val="4C008A"/>
                </a:solidFill>
                <a:latin typeface="Georgia"/>
                <a:cs typeface="Arial"/>
              </a:rPr>
              <a:t>Dan Cuviello</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072B510D-1109-EEB2-48E8-3F1B418A3A41}"/>
              </a:ext>
            </a:extLst>
          </p:cNvPr>
          <p:cNvSpPr>
            <a:spLocks noGrp="1"/>
          </p:cNvSpPr>
          <p:nvPr>
            <p:ph idx="1"/>
          </p:nvPr>
        </p:nvSpPr>
        <p:spPr>
          <a:xfrm>
            <a:off x="838200" y="1400004"/>
            <a:ext cx="7060314"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'94 Communication Studies</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ASRC Federal</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Chief Growth Officer</a:t>
            </a:r>
            <a:endParaRPr lang="en-US"/>
          </a:p>
          <a:p>
            <a:pPr marL="0" indent="0">
              <a:lnSpc>
                <a:spcPct val="150000"/>
              </a:lnSpc>
              <a:spcAft>
                <a:spcPts val="1200"/>
              </a:spcAft>
              <a:buNone/>
              <a:defRPr/>
            </a:pPr>
            <a:r>
              <a:rPr lang="en-US" sz="1300">
                <a:solidFill>
                  <a:prstClr val="black"/>
                </a:solidFill>
                <a:latin typeface="Georgia"/>
                <a:ea typeface="Malgun Gothic"/>
                <a:cs typeface="Arial"/>
              </a:rPr>
              <a:t>Dan is a seasoned executive with a proven record of delivering strategic value to organizations and partnering with executive teams to achieve mission success. A high-energy, results-oriented leader with extensive and diverse operational and business development experience, a consistent track record of delivering results, executing change, developing teams, driving double-digit growth/margins, and improving organizational positioning and competitiveness.</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CA5CF687-1663-8DCA-BA6A-6578ECB4578A}"/>
              </a:ext>
            </a:extLst>
          </p:cNvPr>
          <p:cNvPicPr>
            <a:picLocks noChangeAspect="1"/>
          </p:cNvPicPr>
          <p:nvPr/>
        </p:nvPicPr>
        <p:blipFill>
          <a:blip r:embed="rId4"/>
          <a:srcRect r="-7126" b="-119672"/>
          <a:stretch>
            <a:fillRect/>
          </a:stretch>
        </p:blipFill>
        <p:spPr>
          <a:xfrm>
            <a:off x="424749" y="5796958"/>
            <a:ext cx="3094562" cy="925436"/>
          </a:xfrm>
          <a:prstGeom prst="rect">
            <a:avLst/>
          </a:prstGeom>
        </p:spPr>
      </p:pic>
      <p:sp>
        <p:nvSpPr>
          <p:cNvPr id="7" name="TextBox 6">
            <a:extLst>
              <a:ext uri="{FF2B5EF4-FFF2-40B4-BE49-F238E27FC236}">
                <a16:creationId xmlns:a16="http://schemas.microsoft.com/office/drawing/2014/main" id="{107907BA-C823-3E67-96D7-584735191A0C}"/>
              </a:ext>
            </a:extLst>
          </p:cNvPr>
          <p:cNvSpPr txBox="1"/>
          <p:nvPr/>
        </p:nvSpPr>
        <p:spPr>
          <a:xfrm>
            <a:off x="5619395" y="6075010"/>
            <a:ext cx="59043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https://www.linkedin.com/in/daniel-cuviello-8bb016b/</a:t>
            </a:r>
            <a:endParaRPr lang="en-US"/>
          </a:p>
        </p:txBody>
      </p:sp>
      <p:pic>
        <p:nvPicPr>
          <p:cNvPr id="10" name="Picture 9" descr="A person in a blue suit&#10;&#10;AI-generated content may be incorrect.">
            <a:extLst>
              <a:ext uri="{FF2B5EF4-FFF2-40B4-BE49-F238E27FC236}">
                <a16:creationId xmlns:a16="http://schemas.microsoft.com/office/drawing/2014/main" id="{A41DF5DE-63DD-0CCD-A965-421372D43EF7}"/>
              </a:ext>
            </a:extLst>
          </p:cNvPr>
          <p:cNvPicPr>
            <a:picLocks noChangeAspect="1"/>
          </p:cNvPicPr>
          <p:nvPr/>
        </p:nvPicPr>
        <p:blipFill>
          <a:blip r:embed="rId5"/>
          <a:stretch>
            <a:fillRect/>
          </a:stretch>
        </p:blipFill>
        <p:spPr>
          <a:xfrm>
            <a:off x="8073176" y="513481"/>
            <a:ext cx="3105962" cy="3494207"/>
          </a:xfrm>
          <a:prstGeom prst="rect">
            <a:avLst/>
          </a:prstGeom>
        </p:spPr>
      </p:pic>
    </p:spTree>
    <p:extLst>
      <p:ext uri="{BB962C8B-B14F-4D97-AF65-F5344CB8AC3E}">
        <p14:creationId xmlns:p14="http://schemas.microsoft.com/office/powerpoint/2010/main" val="307639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119109D-5D18-1F29-7AF5-BA196E00D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53CEE-B4FB-8C01-0707-8D2977FB72AA}"/>
              </a:ext>
            </a:extLst>
          </p:cNvPr>
          <p:cNvSpPr>
            <a:spLocks noGrp="1"/>
          </p:cNvSpPr>
          <p:nvPr>
            <p:ph type="title"/>
          </p:nvPr>
        </p:nvSpPr>
        <p:spPr/>
        <p:txBody>
          <a:bodyPr/>
          <a:lstStyle/>
          <a:p>
            <a:r>
              <a:rPr lang="en-US">
                <a:solidFill>
                  <a:srgbClr val="4C008A"/>
                </a:solidFill>
                <a:latin typeface="Georgia"/>
                <a:cs typeface="Arial"/>
              </a:rPr>
              <a:t>Holly Early</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16359879-33AB-0219-DA8C-13BDDFA6230D}"/>
              </a:ext>
            </a:extLst>
          </p:cNvPr>
          <p:cNvSpPr>
            <a:spLocks noGrp="1"/>
          </p:cNvSpPr>
          <p:nvPr>
            <p:ph idx="1"/>
          </p:nvPr>
        </p:nvSpPr>
        <p:spPr>
          <a:xfrm>
            <a:off x="838200" y="1400004"/>
            <a:ext cx="7648761"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'09 Interdisciplinary Studies, ‘10 Secondary Education and Teaching, MAT </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Silverchair</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Senior Business Analyst</a:t>
            </a:r>
            <a:endParaRPr lang="en-US"/>
          </a:p>
          <a:p>
            <a:pPr marL="0" indent="0">
              <a:lnSpc>
                <a:spcPct val="150000"/>
              </a:lnSpc>
              <a:spcAft>
                <a:spcPts val="1200"/>
              </a:spcAft>
              <a:buNone/>
              <a:defRPr/>
            </a:pPr>
            <a:r>
              <a:rPr lang="en-US" sz="1300">
                <a:solidFill>
                  <a:prstClr val="black"/>
                </a:solidFill>
                <a:latin typeface="Georgia"/>
                <a:ea typeface="Malgun Gothic"/>
                <a:cs typeface="Arial"/>
              </a:rPr>
              <a:t>Holly is a Senior Business Analyst at Silverchair, a leading Software-as-a-Service web platform provider serving scholarly publishers. Her present role focuses on requirements elicitation and coordination for new builds. During her time at Silverchair, she has worked on projects with publishers like Duke University Press, American Academy of Pediatrics, Oxford University Press, ASTM International, and The Royal Society to make scholarly research more accessible to users around the world. Prior to joining Silverchair, she worked for over a decade as a Government Information Specialist (Freedom of Information/Privacy Act Analyst) with the Federal Bureau of Investigation’s Information Management Division, where she handled and oversaw processing on high-profile and sensitive litigation requests.</a:t>
            </a:r>
            <a:endParaRPr lang="en-US">
              <a:solidFill>
                <a:prstClr val="black"/>
              </a:solidFill>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D2586D26-8AEC-909E-6B51-E24AED335C34}"/>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7" name="Picture 6" descr="A person wearing glasses and a black shirt&#10;&#10;AI-generated content may be incorrect.">
            <a:extLst>
              <a:ext uri="{FF2B5EF4-FFF2-40B4-BE49-F238E27FC236}">
                <a16:creationId xmlns:a16="http://schemas.microsoft.com/office/drawing/2014/main" id="{A5DBFB9A-C1DB-BC33-A3BB-2EDD1833971E}"/>
              </a:ext>
            </a:extLst>
          </p:cNvPr>
          <p:cNvPicPr>
            <a:picLocks noChangeAspect="1"/>
          </p:cNvPicPr>
          <p:nvPr/>
        </p:nvPicPr>
        <p:blipFill>
          <a:blip r:embed="rId5"/>
          <a:stretch>
            <a:fillRect/>
          </a:stretch>
        </p:blipFill>
        <p:spPr>
          <a:xfrm>
            <a:off x="8486961" y="504025"/>
            <a:ext cx="2540000" cy="2540000"/>
          </a:xfrm>
          <a:prstGeom prst="rect">
            <a:avLst/>
          </a:prstGeom>
        </p:spPr>
      </p:pic>
    </p:spTree>
    <p:extLst>
      <p:ext uri="{BB962C8B-B14F-4D97-AF65-F5344CB8AC3E}">
        <p14:creationId xmlns:p14="http://schemas.microsoft.com/office/powerpoint/2010/main" val="538265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29BBBA4-3376-2A43-C293-3F7032F6F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44502-C9E6-4E15-D808-9E1B6EFD318E}"/>
              </a:ext>
            </a:extLst>
          </p:cNvPr>
          <p:cNvSpPr>
            <a:spLocks noGrp="1"/>
          </p:cNvSpPr>
          <p:nvPr>
            <p:ph type="title"/>
          </p:nvPr>
        </p:nvSpPr>
        <p:spPr/>
        <p:txBody>
          <a:bodyPr/>
          <a:lstStyle/>
          <a:p>
            <a:r>
              <a:rPr lang="en-US">
                <a:solidFill>
                  <a:srgbClr val="4C008A"/>
                </a:solidFill>
                <a:latin typeface="Georgia"/>
                <a:cs typeface="Arial"/>
              </a:rPr>
              <a:t>Becca Evans</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ECF1EE85-9549-AF72-BF88-5120F61187F3}"/>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'18 Writing, Rhetoric and Technical Communication, '20 WRTC MA</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James Madison University</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Communications and Marketing Specialist</a:t>
            </a:r>
            <a:endParaRPr lang="en-US"/>
          </a:p>
          <a:p>
            <a:pPr marL="0" indent="0">
              <a:lnSpc>
                <a:spcPct val="150000"/>
              </a:lnSpc>
              <a:spcAft>
                <a:spcPts val="1200"/>
              </a:spcAft>
              <a:buNone/>
              <a:defRPr/>
            </a:pPr>
            <a:r>
              <a:rPr lang="en-US" sz="1300">
                <a:solidFill>
                  <a:prstClr val="black"/>
                </a:solidFill>
                <a:latin typeface="Georgia"/>
                <a:ea typeface="Malgun Gothic"/>
                <a:cs typeface="Arial"/>
              </a:rPr>
              <a:t>Becca joined the College of Arts and Letters Dean’s Office in 2021. She oversees college communication and branding strategies; writes, edits, and designs the </a:t>
            </a:r>
            <a:r>
              <a:rPr lang="en-US" sz="1300" i="1">
                <a:solidFill>
                  <a:prstClr val="black"/>
                </a:solidFill>
                <a:latin typeface="Georgia"/>
                <a:ea typeface="Malgun Gothic"/>
                <a:cs typeface="Arial"/>
              </a:rPr>
              <a:t>Arts and Letters Review</a:t>
            </a:r>
            <a:r>
              <a:rPr lang="en-US" sz="1300">
                <a:solidFill>
                  <a:prstClr val="black"/>
                </a:solidFill>
                <a:latin typeface="Georgia"/>
                <a:ea typeface="Malgun Gothic"/>
                <a:cs typeface="Arial"/>
              </a:rPr>
              <a:t>, a magazine published biannually that covers college news, students, events, alumni, and more; manages the college social media strategy and content; writes news stories; handles event promotion; and assists departments with content and marketing strategy. </a:t>
            </a:r>
            <a:endParaRPr lang="en-US">
              <a:solidFill>
                <a:prstClr val="black"/>
              </a:solidFill>
              <a:cs typeface="Arial"/>
            </a:endParaRPr>
          </a:p>
          <a:p>
            <a:pPr marL="0" indent="0">
              <a:lnSpc>
                <a:spcPct val="150000"/>
              </a:lnSpc>
              <a:spcAft>
                <a:spcPts val="1200"/>
              </a:spcAft>
              <a:buNone/>
              <a:defRPr/>
            </a:pPr>
            <a:r>
              <a:rPr lang="en-US" sz="1300">
                <a:solidFill>
                  <a:prstClr val="black"/>
                </a:solidFill>
                <a:latin typeface="Georgia"/>
                <a:ea typeface="Malgun Gothic"/>
                <a:cs typeface="Arial"/>
              </a:rPr>
              <a:t>Her master's degree was focused on studying and improving accessibility in digital publications, which she continues to work towards through volunteer work with </a:t>
            </a:r>
            <a:r>
              <a:rPr lang="en-US" sz="1300" i="1">
                <a:solidFill>
                  <a:prstClr val="black"/>
                </a:solidFill>
                <a:latin typeface="Georgia"/>
                <a:ea typeface="Malgun Gothic"/>
                <a:cs typeface="Arial"/>
              </a:rPr>
              <a:t>Strange Horizons</a:t>
            </a:r>
            <a:r>
              <a:rPr lang="en-US" sz="1300">
                <a:solidFill>
                  <a:prstClr val="black"/>
                </a:solidFill>
                <a:latin typeface="Georgia"/>
                <a:ea typeface="Malgun Gothic"/>
                <a:cs typeface="Arial"/>
              </a:rPr>
              <a:t>, a weekly speculative fiction magazine. </a:t>
            </a:r>
            <a:endParaRPr lang="en-US">
              <a:solidFill>
                <a:prstClr val="black"/>
              </a:solidFill>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CD41C3CC-F42F-59D7-A6AE-E6EAC24477E4}"/>
              </a:ext>
            </a:extLst>
          </p:cNvPr>
          <p:cNvPicPr>
            <a:picLocks noChangeAspect="1"/>
          </p:cNvPicPr>
          <p:nvPr/>
        </p:nvPicPr>
        <p:blipFill>
          <a:blip r:embed="rId4"/>
          <a:srcRect r="-7126" b="-119672"/>
          <a:stretch>
            <a:fillRect/>
          </a:stretch>
        </p:blipFill>
        <p:spPr>
          <a:xfrm>
            <a:off x="424749" y="5796958"/>
            <a:ext cx="3094562" cy="925436"/>
          </a:xfrm>
          <a:prstGeom prst="rect">
            <a:avLst/>
          </a:prstGeom>
        </p:spPr>
      </p:pic>
      <p:pic>
        <p:nvPicPr>
          <p:cNvPr id="6" name="Picture 5" descr="A person in front of a bookshelf&#10;&#10;AI-generated content may be incorrect.">
            <a:extLst>
              <a:ext uri="{FF2B5EF4-FFF2-40B4-BE49-F238E27FC236}">
                <a16:creationId xmlns:a16="http://schemas.microsoft.com/office/drawing/2014/main" id="{810A2D84-A582-7E9A-C8A3-D8DAB34DEFB1}"/>
              </a:ext>
            </a:extLst>
          </p:cNvPr>
          <p:cNvPicPr>
            <a:picLocks noChangeAspect="1"/>
          </p:cNvPicPr>
          <p:nvPr/>
        </p:nvPicPr>
        <p:blipFill>
          <a:blip r:embed="rId5"/>
          <a:srcRect l="16337" r="16337"/>
          <a:stretch>
            <a:fillRect/>
          </a:stretch>
        </p:blipFill>
        <p:spPr>
          <a:xfrm>
            <a:off x="8645364" y="448462"/>
            <a:ext cx="2381597" cy="3537368"/>
          </a:xfrm>
          <a:prstGeom prst="rect">
            <a:avLst/>
          </a:prstGeom>
        </p:spPr>
      </p:pic>
      <p:sp>
        <p:nvSpPr>
          <p:cNvPr id="7" name="TextBox 6">
            <a:extLst>
              <a:ext uri="{FF2B5EF4-FFF2-40B4-BE49-F238E27FC236}">
                <a16:creationId xmlns:a16="http://schemas.microsoft.com/office/drawing/2014/main" id="{00CD75BB-4DC8-EAD1-5A73-38659C0246DA}"/>
              </a:ext>
            </a:extLst>
          </p:cNvPr>
          <p:cNvSpPr txBox="1"/>
          <p:nvPr/>
        </p:nvSpPr>
        <p:spPr>
          <a:xfrm>
            <a:off x="6615857" y="6075010"/>
            <a:ext cx="48610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https://www.linkedin.com/in/becca-e-evans/</a:t>
            </a:r>
            <a:endParaRPr lang="en-US"/>
          </a:p>
        </p:txBody>
      </p:sp>
    </p:spTree>
    <p:extLst>
      <p:ext uri="{BB962C8B-B14F-4D97-AF65-F5344CB8AC3E}">
        <p14:creationId xmlns:p14="http://schemas.microsoft.com/office/powerpoint/2010/main" val="354975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1A3FEBE-FA24-253F-458C-20CD63114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EEE60-6DAC-71B6-BF08-FCAC754790B2}"/>
              </a:ext>
            </a:extLst>
          </p:cNvPr>
          <p:cNvSpPr>
            <a:spLocks noGrp="1"/>
          </p:cNvSpPr>
          <p:nvPr>
            <p:ph type="title"/>
          </p:nvPr>
        </p:nvSpPr>
        <p:spPr/>
        <p:txBody>
          <a:bodyPr/>
          <a:lstStyle/>
          <a:p>
            <a:r>
              <a:rPr lang="en-US">
                <a:solidFill>
                  <a:srgbClr val="4C008A"/>
                </a:solidFill>
                <a:latin typeface="Georgia"/>
                <a:cs typeface="Arial"/>
              </a:rPr>
              <a:t>Sarah Featherstone</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6FF7F8E2-14F0-C8C9-B455-1FBB593EBC4D}"/>
              </a:ext>
            </a:extLst>
          </p:cNvPr>
          <p:cNvSpPr>
            <a:spLocks noGrp="1"/>
          </p:cNvSpPr>
          <p:nvPr>
            <p:ph idx="1"/>
          </p:nvPr>
        </p:nvSpPr>
        <p:spPr>
          <a:xfrm>
            <a:off x="838200" y="1400004"/>
            <a:ext cx="7342062"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Arabic, English; Rhetoric and Composition MS </a:t>
            </a:r>
          </a:p>
          <a:p>
            <a:pPr marL="0" indent="0">
              <a:lnSpc>
                <a:spcPct val="100000"/>
              </a:lnSpc>
              <a:spcAft>
                <a:spcPts val="1200"/>
              </a:spcAft>
              <a:buNone/>
              <a:defRPr/>
            </a:pPr>
            <a:r>
              <a:rPr lang="en-US" sz="1300" dirty="0">
                <a:solidFill>
                  <a:prstClr val="black"/>
                </a:solidFill>
                <a:latin typeface="Georgia"/>
                <a:ea typeface="Malgun Gothic"/>
                <a:cs typeface="Arial"/>
              </a:rPr>
              <a:t>Employer: ECI </a:t>
            </a:r>
            <a:r>
              <a:rPr lang="en-US" sz="1300" err="1">
                <a:solidFill>
                  <a:prstClr val="black"/>
                </a:solidFill>
                <a:latin typeface="Georgia"/>
                <a:ea typeface="Malgun Gothic"/>
                <a:cs typeface="Arial"/>
              </a:rPr>
              <a:t>Softwar</a:t>
            </a:r>
            <a:r>
              <a:rPr lang="en-US" sz="1300" dirty="0">
                <a:solidFill>
                  <a:prstClr val="black"/>
                </a:solidFill>
                <a:latin typeface="Georgia"/>
                <a:ea typeface="Malgun Gothic"/>
                <a:cs typeface="Arial"/>
              </a:rPr>
              <a:t>e </a:t>
            </a:r>
            <a:r>
              <a:rPr lang="en-US" sz="1300">
                <a:solidFill>
                  <a:prstClr val="black"/>
                </a:solidFill>
                <a:latin typeface="Georgia"/>
                <a:ea typeface="Malgun Gothic"/>
                <a:cs typeface="Arial"/>
              </a:rPr>
              <a:t>Solutions</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Position: Sr. Product Marketing Manager</a:t>
            </a:r>
            <a:endParaRPr lang="en-US">
              <a:solidFill>
                <a:prstClr val="black"/>
              </a:solidFill>
            </a:endParaRPr>
          </a:p>
          <a:p>
            <a:pPr marL="0" indent="0">
              <a:lnSpc>
                <a:spcPct val="150000"/>
              </a:lnSpc>
              <a:spcAft>
                <a:spcPts val="1200"/>
              </a:spcAft>
              <a:buNone/>
              <a:defRPr/>
            </a:pPr>
            <a:r>
              <a:rPr lang="en-US" sz="1300" dirty="0">
                <a:solidFill>
                  <a:prstClr val="black"/>
                </a:solidFill>
                <a:latin typeface="Georgia"/>
                <a:ea typeface="Malgun Gothic"/>
                <a:cs typeface="Arial"/>
              </a:rPr>
              <a:t>Sarah helps brands find their voice and tell their story through clear messaging, compelling content, and GTM strategies that drive business results.  With a background in journalism and a passion for storytelling, Sarah brings a unique lens to product marketing, using her experience in writing and brand messaging to help connect the dots between what a product offers and the real-world </a:t>
            </a:r>
            <a:r>
              <a:rPr lang="en-US" sz="1300">
                <a:solidFill>
                  <a:prstClr val="black"/>
                </a:solidFill>
                <a:latin typeface="Georgia"/>
                <a:ea typeface="Malgun Gothic"/>
                <a:cs typeface="Arial"/>
              </a:rPr>
              <a:t>problems it solves, even in the most complex markets.</a:t>
            </a:r>
            <a:r>
              <a:rPr lang="en-US" sz="1300" dirty="0">
                <a:solidFill>
                  <a:prstClr val="black"/>
                </a:solidFill>
                <a:latin typeface="Georgia"/>
                <a:ea typeface="Malgun Gothic"/>
                <a:cs typeface="Arial"/>
              </a:rPr>
              <a:t>​</a:t>
            </a:r>
          </a:p>
          <a:p>
            <a:pPr marL="0" indent="0">
              <a:lnSpc>
                <a:spcPct val="150000"/>
              </a:lnSpc>
              <a:spcAft>
                <a:spcPts val="1200"/>
              </a:spcAft>
              <a:buNone/>
              <a:defRPr/>
            </a:pPr>
            <a:r>
              <a:rPr lang="en-US" sz="1300" dirty="0">
                <a:solidFill>
                  <a:prstClr val="black"/>
                </a:solidFill>
                <a:latin typeface="Georgia"/>
                <a:ea typeface="Malgun Gothic"/>
                <a:cs typeface="Arial"/>
              </a:rPr>
              <a:t>As a product marketing leaders, she has developed positioning and messaging frameworks, led cross0fundtional launches, and crafted go-to-market strategies that elevate both brand and product visibi</a:t>
            </a:r>
            <a:r>
              <a:rPr lang="en-US" sz="1300">
                <a:solidFill>
                  <a:prstClr val="black"/>
                </a:solidFill>
                <a:latin typeface="Georgia"/>
                <a:ea typeface="Malgun Gothic"/>
                <a:cs typeface="Arial"/>
              </a:rPr>
              <a:t>lity.</a:t>
            </a:r>
            <a:endParaRPr lang="en-US" sz="1300" dirty="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a:solidFill>
                <a:prstClr val="black"/>
              </a:solidFill>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3781B7BD-1D9F-C3BC-0E8B-473B707B414E}"/>
              </a:ext>
            </a:extLst>
          </p:cNvPr>
          <p:cNvPicPr>
            <a:picLocks noChangeAspect="1"/>
          </p:cNvPicPr>
          <p:nvPr/>
        </p:nvPicPr>
        <p:blipFill>
          <a:blip r:embed="rId4"/>
          <a:srcRect r="-7126" b="-119672"/>
          <a:stretch>
            <a:fillRect/>
          </a:stretch>
        </p:blipFill>
        <p:spPr>
          <a:xfrm>
            <a:off x="424749" y="5796958"/>
            <a:ext cx="3094562" cy="925436"/>
          </a:xfrm>
          <a:prstGeom prst="rect">
            <a:avLst/>
          </a:prstGeom>
        </p:spPr>
      </p:pic>
      <p:sp>
        <p:nvSpPr>
          <p:cNvPr id="7" name="TextBox 6">
            <a:extLst>
              <a:ext uri="{FF2B5EF4-FFF2-40B4-BE49-F238E27FC236}">
                <a16:creationId xmlns:a16="http://schemas.microsoft.com/office/drawing/2014/main" id="{13106CBC-A01A-118F-260A-63CE0CA2CD0E}"/>
              </a:ext>
            </a:extLst>
          </p:cNvPr>
          <p:cNvSpPr txBox="1"/>
          <p:nvPr/>
        </p:nvSpPr>
        <p:spPr>
          <a:xfrm>
            <a:off x="5994482" y="6099790"/>
            <a:ext cx="55114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Calibri"/>
                <a:cs typeface="Calibri"/>
              </a:rPr>
              <a:t>https://www.linkedin.com/in/sarah-featherstone-/</a:t>
            </a:r>
            <a:endParaRPr lang="en-US"/>
          </a:p>
        </p:txBody>
      </p:sp>
      <p:pic>
        <p:nvPicPr>
          <p:cNvPr id="4" name="Picture 3" descr="A person with blonde hair&#10;&#10;AI-generated content may be incorrect.">
            <a:extLst>
              <a:ext uri="{FF2B5EF4-FFF2-40B4-BE49-F238E27FC236}">
                <a16:creationId xmlns:a16="http://schemas.microsoft.com/office/drawing/2014/main" id="{1D31C471-B5F2-7B32-8460-63DF722FB671}"/>
              </a:ext>
            </a:extLst>
          </p:cNvPr>
          <p:cNvPicPr>
            <a:picLocks noChangeAspect="1"/>
          </p:cNvPicPr>
          <p:nvPr/>
        </p:nvPicPr>
        <p:blipFill>
          <a:blip r:embed="rId5"/>
          <a:stretch>
            <a:fillRect/>
          </a:stretch>
        </p:blipFill>
        <p:spPr>
          <a:xfrm>
            <a:off x="8211634" y="365512"/>
            <a:ext cx="2787805" cy="2781610"/>
          </a:xfrm>
          <a:prstGeom prst="rect">
            <a:avLst/>
          </a:prstGeom>
        </p:spPr>
      </p:pic>
    </p:spTree>
    <p:extLst>
      <p:ext uri="{BB962C8B-B14F-4D97-AF65-F5344CB8AC3E}">
        <p14:creationId xmlns:p14="http://schemas.microsoft.com/office/powerpoint/2010/main" val="110540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p:txBody>
          <a:bodyPr/>
          <a:lstStyle/>
          <a:p>
            <a:r>
              <a:rPr lang="en-US">
                <a:solidFill>
                  <a:srgbClr val="4C008A"/>
                </a:solidFill>
                <a:latin typeface="Georgia"/>
                <a:cs typeface="Arial"/>
              </a:rPr>
              <a:t>Sarah Akers </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9A621711-310A-D764-1F72-9FFFBE35C92A}"/>
              </a:ext>
            </a:extLst>
          </p:cNvPr>
          <p:cNvSpPr>
            <a:spLocks noGrp="1"/>
          </p:cNvSpPr>
          <p:nvPr>
            <p:ph idx="1"/>
          </p:nvPr>
        </p:nvSpPr>
        <p:spPr>
          <a:xfrm>
            <a:off x="838200" y="1402292"/>
            <a:ext cx="7086600" cy="4056191"/>
          </a:xfrm>
        </p:spPr>
        <p:txBody>
          <a:bodyPr vert="horz" lIns="91440" tIns="45720" rIns="91440" bIns="45720" rtlCol="0" anchor="t">
            <a:normAutofit/>
          </a:bodyPr>
          <a:lstStyle/>
          <a:p>
            <a:pPr marL="0" indent="0">
              <a:lnSpc>
                <a:spcPct val="150000"/>
              </a:lnSpc>
              <a:spcBef>
                <a:spcPts val="0"/>
              </a:spcBef>
              <a:spcAft>
                <a:spcPts val="1200"/>
              </a:spcAft>
              <a:buNone/>
              <a:defRPr/>
            </a:pPr>
            <a:r>
              <a:rPr lang="en-US" sz="1300">
                <a:solidFill>
                  <a:prstClr val="black"/>
                </a:solidFill>
                <a:latin typeface="Georgia"/>
                <a:ea typeface="Malgun Gothic"/>
                <a:cs typeface="Arial"/>
              </a:rPr>
              <a:t>'20 Justice Studies </a:t>
            </a:r>
            <a:endParaRPr lang="en-US" sz="1300">
              <a:solidFill>
                <a:prstClr val="black"/>
              </a:solidFill>
              <a:latin typeface="Georgia"/>
              <a:cs typeface="Arial"/>
            </a:endParaRPr>
          </a:p>
          <a:p>
            <a:pPr marL="0" indent="0">
              <a:lnSpc>
                <a:spcPct val="150000"/>
              </a:lnSpc>
              <a:spcBef>
                <a:spcPts val="0"/>
              </a:spcBef>
              <a:spcAft>
                <a:spcPts val="1200"/>
              </a:spcAft>
              <a:buNone/>
              <a:defRPr/>
            </a:pPr>
            <a:r>
              <a:rPr lang="en-US" sz="1300">
                <a:solidFill>
                  <a:prstClr val="black"/>
                </a:solidFill>
                <a:latin typeface="Georgia"/>
                <a:ea typeface="Malgun Gothic"/>
                <a:cs typeface="Arial"/>
              </a:rPr>
              <a:t>Employer: Appalachian Conservation Corps</a:t>
            </a:r>
          </a:p>
          <a:p>
            <a:pPr marL="0" indent="0">
              <a:lnSpc>
                <a:spcPct val="150000"/>
              </a:lnSpc>
              <a:spcBef>
                <a:spcPts val="0"/>
              </a:spcBef>
              <a:spcAft>
                <a:spcPts val="1200"/>
              </a:spcAft>
              <a:buNone/>
              <a:defRPr/>
            </a:pPr>
            <a:r>
              <a:rPr lang="en-US" sz="1300">
                <a:solidFill>
                  <a:prstClr val="black"/>
                </a:solidFill>
                <a:latin typeface="Georgia"/>
                <a:ea typeface="Malgun Gothic"/>
                <a:cs typeface="Arial"/>
              </a:rPr>
              <a:t>Position: Recruitment and AmeriCorps Specialist </a:t>
            </a:r>
          </a:p>
          <a:p>
            <a:pPr marL="0" indent="0">
              <a:lnSpc>
                <a:spcPct val="150000"/>
              </a:lnSpc>
              <a:spcBef>
                <a:spcPts val="0"/>
              </a:spcBef>
              <a:spcAft>
                <a:spcPts val="1200"/>
              </a:spcAft>
              <a:buNone/>
              <a:defRPr/>
            </a:pPr>
            <a:r>
              <a:rPr lang="en-US" sz="1300">
                <a:solidFill>
                  <a:prstClr val="black"/>
                </a:solidFill>
                <a:latin typeface="Georgia"/>
                <a:ea typeface="Malgun Gothic"/>
                <a:cs typeface="Arial"/>
              </a:rPr>
              <a:t>Sarah is a data-driven operations and Human Resource professional who uses analysis to refine systems related to payroll administration, hiring, member engagement, and grant compliance. She develops recruitment materials and processes, manages data across platforms such as UKG Ready and Salesforce, and coordinates compliance for AmeriCorps State and National grants, ensuring accurate and efficient operations.</a:t>
            </a:r>
            <a:endParaRPr lang="en-US" sz="1300">
              <a:solidFill>
                <a:prstClr val="black"/>
              </a:solidFill>
              <a:latin typeface="Georgia"/>
              <a:cs typeface="Arial"/>
            </a:endParaRPr>
          </a:p>
        </p:txBody>
      </p:sp>
      <p:pic>
        <p:nvPicPr>
          <p:cNvPr id="5" name="Picture 4" descr="A close-up of a logo&#10;&#10;AI-generated content may be incorrect.">
            <a:extLst>
              <a:ext uri="{FF2B5EF4-FFF2-40B4-BE49-F238E27FC236}">
                <a16:creationId xmlns:a16="http://schemas.microsoft.com/office/drawing/2014/main" id="{C7A962D5-DA12-2A2A-4670-85A7E433C6FE}"/>
              </a:ext>
            </a:extLst>
          </p:cNvPr>
          <p:cNvPicPr>
            <a:picLocks noChangeAspect="1"/>
          </p:cNvPicPr>
          <p:nvPr/>
        </p:nvPicPr>
        <p:blipFill>
          <a:blip r:embed="rId4"/>
          <a:srcRect r="-7126" b="-119672"/>
          <a:stretch>
            <a:fillRect/>
          </a:stretch>
        </p:blipFill>
        <p:spPr>
          <a:xfrm>
            <a:off x="414239" y="5790151"/>
            <a:ext cx="3094562" cy="925436"/>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49B23C0C-5487-2B60-F16B-9D503D75055B}"/>
              </a:ext>
            </a:extLst>
          </p:cNvPr>
          <p:cNvPicPr>
            <a:picLocks noChangeAspect="1"/>
          </p:cNvPicPr>
          <p:nvPr/>
        </p:nvPicPr>
        <p:blipFill>
          <a:blip r:embed="rId5"/>
          <a:srcRect l="13869" t="18" r="-2190" b="-1831"/>
          <a:stretch>
            <a:fillRect/>
          </a:stretch>
        </p:blipFill>
        <p:spPr>
          <a:xfrm>
            <a:off x="8131969" y="365745"/>
            <a:ext cx="2881314" cy="3479046"/>
          </a:xfrm>
          <a:prstGeom prst="rect">
            <a:avLst/>
          </a:prstGeom>
        </p:spPr>
      </p:pic>
      <p:sp>
        <p:nvSpPr>
          <p:cNvPr id="7" name="TextBox 6">
            <a:extLst>
              <a:ext uri="{FF2B5EF4-FFF2-40B4-BE49-F238E27FC236}">
                <a16:creationId xmlns:a16="http://schemas.microsoft.com/office/drawing/2014/main" id="{6CE4E893-1157-3CFC-476A-7393D20B39B9}"/>
              </a:ext>
            </a:extLst>
          </p:cNvPr>
          <p:cNvSpPr txBox="1"/>
          <p:nvPr/>
        </p:nvSpPr>
        <p:spPr>
          <a:xfrm>
            <a:off x="6741297" y="6068541"/>
            <a:ext cx="67001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https://www.linkedin.com/in/sarah-e-akers/</a:t>
            </a:r>
            <a:endParaRPr lang="en-US">
              <a:latin typeface="Georgia"/>
            </a:endParaRPr>
          </a:p>
        </p:txBody>
      </p:sp>
    </p:spTree>
    <p:extLst>
      <p:ext uri="{BB962C8B-B14F-4D97-AF65-F5344CB8AC3E}">
        <p14:creationId xmlns:p14="http://schemas.microsoft.com/office/powerpoint/2010/main" val="3598020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94A0A20-27C7-58B2-B78A-E963E8AF4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BB0A8-C039-7EA0-23D3-960FC220D7BB}"/>
              </a:ext>
            </a:extLst>
          </p:cNvPr>
          <p:cNvSpPr>
            <a:spLocks noGrp="1"/>
          </p:cNvSpPr>
          <p:nvPr>
            <p:ph type="title"/>
          </p:nvPr>
        </p:nvSpPr>
        <p:spPr/>
        <p:txBody>
          <a:bodyPr/>
          <a:lstStyle/>
          <a:p>
            <a:r>
              <a:rPr lang="en-US">
                <a:solidFill>
                  <a:srgbClr val="4C008A"/>
                </a:solidFill>
                <a:latin typeface="Georgia"/>
                <a:cs typeface="Arial"/>
              </a:rPr>
              <a:t>Chip Ferguson</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97FF54CD-D85F-BA95-7CCB-F80DA0427F7E}"/>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'95 History</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a:t>
            </a:r>
            <a:r>
              <a:rPr lang="en-US" sz="1300" err="1">
                <a:solidFill>
                  <a:prstClr val="black"/>
                </a:solidFill>
                <a:latin typeface="Georgia"/>
                <a:ea typeface="Malgun Gothic"/>
                <a:cs typeface="Arial"/>
              </a:rPr>
              <a:t>ArentFox</a:t>
            </a:r>
            <a:r>
              <a:rPr lang="en-US" sz="1300">
                <a:solidFill>
                  <a:prstClr val="black"/>
                </a:solidFill>
                <a:latin typeface="Georgia"/>
                <a:ea typeface="Malgun Gothic"/>
                <a:cs typeface="Arial"/>
              </a:rPr>
              <a:t> Schiff LLP</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Position: Partner</a:t>
            </a:r>
            <a:endParaRPr lang="en-US">
              <a:solidFill>
                <a:prstClr val="black"/>
              </a:solidFill>
            </a:endParaRPr>
          </a:p>
          <a:p>
            <a:pPr marL="0" indent="0">
              <a:lnSpc>
                <a:spcPct val="150000"/>
              </a:lnSpc>
              <a:spcAft>
                <a:spcPts val="1200"/>
              </a:spcAft>
              <a:buNone/>
              <a:defRPr/>
            </a:pPr>
            <a:r>
              <a:rPr lang="en-US" sz="1300">
                <a:solidFill>
                  <a:prstClr val="black"/>
                </a:solidFill>
                <a:latin typeface="Georgia"/>
                <a:ea typeface="Malgun Gothic"/>
                <a:cs typeface="Arial"/>
              </a:rPr>
              <a:t>Chip advises clients in real estate, financing, and corporate transactions at </a:t>
            </a:r>
            <a:r>
              <a:rPr lang="en-US" sz="1300" err="1">
                <a:solidFill>
                  <a:prstClr val="black"/>
                </a:solidFill>
                <a:latin typeface="Georgia"/>
                <a:ea typeface="Malgun Gothic"/>
                <a:cs typeface="Arial"/>
              </a:rPr>
              <a:t>ArentFox</a:t>
            </a:r>
            <a:r>
              <a:rPr lang="en-US" sz="1300">
                <a:solidFill>
                  <a:prstClr val="black"/>
                </a:solidFill>
                <a:latin typeface="Georgia"/>
                <a:ea typeface="Malgun Gothic"/>
                <a:cs typeface="Arial"/>
              </a:rPr>
              <a:t> Schiff LLP's office in Washington, D.C. His practice involves a variety of commercial real estate transactions, including the acquisition, financing, and leasing of real property, condominium conversions, financing transactions, and related corporate matters. His experience includes the acquisition, ground leasing, and sale of individual properties (hotels, senior living facilities, office buildings, and shopping centers), as well as multi-state portfolio acquisitions and sales. He also has extensive experience in leasing transactions, including office leases, restaurant leases, and retail leases, and in assisting developers in establishing both vertical and horizontal condominium regimes, air rights regimes, and similar property reconfigurations. Chip received his J.D. from Emory University in 2000.</a:t>
            </a:r>
            <a:endParaRPr lang="en-US">
              <a:solidFill>
                <a:prstClr val="black"/>
              </a:solidFill>
              <a:ea typeface="Malgun Gothic"/>
              <a:cs typeface="Arial"/>
            </a:endParaRPr>
          </a:p>
          <a:p>
            <a:pPr marL="0" indent="0">
              <a:lnSpc>
                <a:spcPct val="15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328C8BBC-C528-7E58-CD02-232702BD6614}"/>
              </a:ext>
            </a:extLst>
          </p:cNvPr>
          <p:cNvPicPr>
            <a:picLocks noChangeAspect="1"/>
          </p:cNvPicPr>
          <p:nvPr/>
        </p:nvPicPr>
        <p:blipFill>
          <a:blip r:embed="rId4"/>
          <a:srcRect r="-7126" b="-119672"/>
          <a:stretch>
            <a:fillRect/>
          </a:stretch>
        </p:blipFill>
        <p:spPr>
          <a:xfrm>
            <a:off x="424749" y="5796958"/>
            <a:ext cx="3094562" cy="925436"/>
          </a:xfrm>
          <a:prstGeom prst="rect">
            <a:avLst/>
          </a:prstGeom>
        </p:spPr>
      </p:pic>
      <p:sp>
        <p:nvSpPr>
          <p:cNvPr id="7" name="TextBox 6">
            <a:extLst>
              <a:ext uri="{FF2B5EF4-FFF2-40B4-BE49-F238E27FC236}">
                <a16:creationId xmlns:a16="http://schemas.microsoft.com/office/drawing/2014/main" id="{81E39B0E-D13C-B3A3-4AF6-61098222CDDB}"/>
              </a:ext>
            </a:extLst>
          </p:cNvPr>
          <p:cNvSpPr txBox="1"/>
          <p:nvPr/>
        </p:nvSpPr>
        <p:spPr>
          <a:xfrm>
            <a:off x="5769191" y="6075010"/>
            <a:ext cx="57077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https://www.afslaw.com/attorneys/charles-ferguson</a:t>
            </a:r>
            <a:endParaRPr lang="en-US"/>
          </a:p>
        </p:txBody>
      </p:sp>
      <p:pic>
        <p:nvPicPr>
          <p:cNvPr id="4" name="Picture 3" descr="A person in a suit and tie&#10;&#10;AI-generated content may be incorrect.">
            <a:extLst>
              <a:ext uri="{FF2B5EF4-FFF2-40B4-BE49-F238E27FC236}">
                <a16:creationId xmlns:a16="http://schemas.microsoft.com/office/drawing/2014/main" id="{552EAC16-BDCA-2FD4-DAEE-644DF4857D21}"/>
              </a:ext>
            </a:extLst>
          </p:cNvPr>
          <p:cNvPicPr>
            <a:picLocks noChangeAspect="1"/>
          </p:cNvPicPr>
          <p:nvPr/>
        </p:nvPicPr>
        <p:blipFill>
          <a:blip r:embed="rId5"/>
          <a:stretch>
            <a:fillRect/>
          </a:stretch>
        </p:blipFill>
        <p:spPr>
          <a:xfrm>
            <a:off x="8621708" y="169332"/>
            <a:ext cx="2471823" cy="2860525"/>
          </a:xfrm>
          <a:prstGeom prst="rect">
            <a:avLst/>
          </a:prstGeom>
        </p:spPr>
      </p:pic>
    </p:spTree>
    <p:extLst>
      <p:ext uri="{BB962C8B-B14F-4D97-AF65-F5344CB8AC3E}">
        <p14:creationId xmlns:p14="http://schemas.microsoft.com/office/powerpoint/2010/main" val="420392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58A5FFE-685C-A571-C364-CD67E98C3A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3BBCF-953A-C1B8-FA94-37719A580691}"/>
              </a:ext>
            </a:extLst>
          </p:cNvPr>
          <p:cNvSpPr>
            <a:spLocks noGrp="1"/>
          </p:cNvSpPr>
          <p:nvPr>
            <p:ph type="title"/>
          </p:nvPr>
        </p:nvSpPr>
        <p:spPr/>
        <p:txBody>
          <a:bodyPr/>
          <a:lstStyle/>
          <a:p>
            <a:r>
              <a:rPr lang="en-US">
                <a:solidFill>
                  <a:srgbClr val="4C008A"/>
                </a:solidFill>
                <a:latin typeface="Georgia"/>
                <a:cs typeface="Arial"/>
              </a:rPr>
              <a:t>Isabelle Foley</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2667A597-2EAC-9FB4-0243-7A8363E805F6}"/>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'19 Justice Studies </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Offender Aid and Restoration - Jefferson Area Community Corrections </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Senior Probation Officer</a:t>
            </a:r>
            <a:endParaRPr lang="en-US"/>
          </a:p>
          <a:p>
            <a:pPr marL="0" indent="0">
              <a:lnSpc>
                <a:spcPct val="150000"/>
              </a:lnSpc>
              <a:spcAft>
                <a:spcPts val="1200"/>
              </a:spcAft>
              <a:buNone/>
              <a:defRPr/>
            </a:pPr>
            <a:r>
              <a:rPr lang="en-US" sz="1300">
                <a:solidFill>
                  <a:prstClr val="black"/>
                </a:solidFill>
                <a:latin typeface="Georgia"/>
                <a:ea typeface="Malgun Gothic"/>
                <a:cs typeface="Arial"/>
              </a:rPr>
              <a:t>Isabelle is a criminal justice professional and Local Probation Team Lead at OAR–Jefferson Area Community Corrections, where she has worked since 2019. She previously led the Domestic Violence Unit, spearheaded community-based DV initiatives, and contributed to the agency’s Therapeutic Docket. Isabelle also serves as a Motivational Interviewing and Success Planning Coach and sits on the Legislative and Probation Advancement Committees for the Virginia Community Corrections Justice Association. She holds a bachelor’s degree in Justice Studies from James Madison University and a master’s degree in Criminal Justice from the University of Massachusetts Lowell. In her free time, she enjoys spending time with her cats and crocheting.</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582CF152-831D-FB35-5FC4-E25B4CE1AA36}"/>
              </a:ext>
            </a:extLst>
          </p:cNvPr>
          <p:cNvPicPr>
            <a:picLocks noChangeAspect="1"/>
          </p:cNvPicPr>
          <p:nvPr/>
        </p:nvPicPr>
        <p:blipFill>
          <a:blip r:embed="rId4"/>
          <a:srcRect r="-7126" b="-119672"/>
          <a:stretch>
            <a:fillRect/>
          </a:stretch>
        </p:blipFill>
        <p:spPr>
          <a:xfrm>
            <a:off x="424749" y="5796958"/>
            <a:ext cx="3094562" cy="925436"/>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7FFDE91A-93C7-AE57-994E-083A65A90807}"/>
              </a:ext>
            </a:extLst>
          </p:cNvPr>
          <p:cNvPicPr>
            <a:picLocks noChangeAspect="1"/>
          </p:cNvPicPr>
          <p:nvPr/>
        </p:nvPicPr>
        <p:blipFill>
          <a:blip r:embed="rId5"/>
          <a:srcRect l="16337" r="16337"/>
          <a:stretch>
            <a:fillRect/>
          </a:stretch>
        </p:blipFill>
        <p:spPr>
          <a:xfrm>
            <a:off x="8645364" y="448462"/>
            <a:ext cx="2381597" cy="3537368"/>
          </a:xfrm>
          <a:prstGeom prst="rect">
            <a:avLst/>
          </a:prstGeom>
        </p:spPr>
      </p:pic>
      <p:sp>
        <p:nvSpPr>
          <p:cNvPr id="7" name="TextBox 6">
            <a:extLst>
              <a:ext uri="{FF2B5EF4-FFF2-40B4-BE49-F238E27FC236}">
                <a16:creationId xmlns:a16="http://schemas.microsoft.com/office/drawing/2014/main" id="{BE8DA40A-7651-4BF6-EA71-FDBB5B9FE0CC}"/>
              </a:ext>
            </a:extLst>
          </p:cNvPr>
          <p:cNvSpPr txBox="1"/>
          <p:nvPr/>
        </p:nvSpPr>
        <p:spPr>
          <a:xfrm>
            <a:off x="5541539" y="6040206"/>
            <a:ext cx="60098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https://www.linkedin.com/in/isabelle-foley-357422129/</a:t>
            </a:r>
            <a:endParaRPr lang="en-US"/>
          </a:p>
        </p:txBody>
      </p:sp>
    </p:spTree>
    <p:extLst>
      <p:ext uri="{BB962C8B-B14F-4D97-AF65-F5344CB8AC3E}">
        <p14:creationId xmlns:p14="http://schemas.microsoft.com/office/powerpoint/2010/main" val="1926131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232D1B-CE55-C6BB-2EA1-D956E12EC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18774-30A6-3803-6996-0E48EC343B5E}"/>
              </a:ext>
            </a:extLst>
          </p:cNvPr>
          <p:cNvSpPr>
            <a:spLocks noGrp="1"/>
          </p:cNvSpPr>
          <p:nvPr>
            <p:ph type="title"/>
          </p:nvPr>
        </p:nvSpPr>
        <p:spPr/>
        <p:txBody>
          <a:bodyPr/>
          <a:lstStyle/>
          <a:p>
            <a:r>
              <a:rPr lang="en-US">
                <a:solidFill>
                  <a:srgbClr val="4C008A"/>
                </a:solidFill>
                <a:latin typeface="Georgia"/>
                <a:cs typeface="Arial"/>
              </a:rPr>
              <a:t>Kara Frank</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CED70CAC-7DC3-7B3D-A8F7-4A7F114AD560}"/>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'12 Communication Studies </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a:t>
            </a:r>
            <a:r>
              <a:rPr lang="en-US" sz="1300" err="1">
                <a:solidFill>
                  <a:prstClr val="black"/>
                </a:solidFill>
                <a:latin typeface="Georgia"/>
                <a:ea typeface="Malgun Gothic"/>
                <a:cs typeface="Arial"/>
              </a:rPr>
              <a:t>Stratacomm</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Senior Vice President</a:t>
            </a:r>
            <a:endParaRPr lang="en-US"/>
          </a:p>
          <a:p>
            <a:pPr marL="0" indent="0">
              <a:lnSpc>
                <a:spcPct val="150000"/>
              </a:lnSpc>
              <a:spcAft>
                <a:spcPts val="1200"/>
              </a:spcAft>
              <a:buNone/>
              <a:defRPr/>
            </a:pPr>
            <a:r>
              <a:rPr lang="en-US" sz="1300">
                <a:solidFill>
                  <a:prstClr val="black"/>
                </a:solidFill>
                <a:latin typeface="Georgia"/>
                <a:ea typeface="Malgun Gothic"/>
                <a:cs typeface="Arial"/>
              </a:rPr>
              <a:t>Kara is a strategic communications leader with extensive experience managing high-impact, multi-channel campaigns for federal agencies, particularly in the transportation and public safety space. As Vice President at </a:t>
            </a:r>
            <a:r>
              <a:rPr lang="en-US" sz="1300" err="1">
                <a:solidFill>
                  <a:prstClr val="black"/>
                </a:solidFill>
                <a:latin typeface="Georgia"/>
                <a:ea typeface="Malgun Gothic"/>
                <a:cs typeface="Arial"/>
              </a:rPr>
              <a:t>Stratacomm</a:t>
            </a:r>
            <a:r>
              <a:rPr lang="en-US" sz="1300">
                <a:solidFill>
                  <a:prstClr val="black"/>
                </a:solidFill>
                <a:latin typeface="Georgia"/>
                <a:ea typeface="Malgun Gothic"/>
                <a:cs typeface="Arial"/>
              </a:rPr>
              <a:t>, she leads initiatives that combine policy fluency with creative execution, delivering measurable results for clients, including the National Highway Traffic Safety Administration and the Federal Motor Carrier Safety Administration. Kara thrives in fast-paced environments where strategy, storytelling, and systems thinking intersect, bringing clarity, collaboration, and a strong bias for action to every project.</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74A8B32C-1EB1-BE3C-341B-E8644C60082D}"/>
              </a:ext>
            </a:extLst>
          </p:cNvPr>
          <p:cNvPicPr>
            <a:picLocks noChangeAspect="1"/>
          </p:cNvPicPr>
          <p:nvPr/>
        </p:nvPicPr>
        <p:blipFill>
          <a:blip r:embed="rId4"/>
          <a:srcRect r="-7126" b="-119672"/>
          <a:stretch>
            <a:fillRect/>
          </a:stretch>
        </p:blipFill>
        <p:spPr>
          <a:xfrm>
            <a:off x="424750" y="5796958"/>
            <a:ext cx="3094562" cy="925436"/>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232C6C5C-0CAD-D277-AC27-57C6922C61A5}"/>
              </a:ext>
            </a:extLst>
          </p:cNvPr>
          <p:cNvPicPr>
            <a:picLocks noChangeAspect="1"/>
          </p:cNvPicPr>
          <p:nvPr/>
        </p:nvPicPr>
        <p:blipFill>
          <a:blip r:embed="rId5"/>
          <a:srcRect l="16337" r="16337"/>
          <a:stretch>
            <a:fillRect/>
          </a:stretch>
        </p:blipFill>
        <p:spPr>
          <a:xfrm>
            <a:off x="8645364" y="448462"/>
            <a:ext cx="2381597" cy="3537368"/>
          </a:xfrm>
          <a:prstGeom prst="rect">
            <a:avLst/>
          </a:prstGeom>
        </p:spPr>
      </p:pic>
      <p:sp>
        <p:nvSpPr>
          <p:cNvPr id="7" name="TextBox 6">
            <a:extLst>
              <a:ext uri="{FF2B5EF4-FFF2-40B4-BE49-F238E27FC236}">
                <a16:creationId xmlns:a16="http://schemas.microsoft.com/office/drawing/2014/main" id="{3E5BFF4C-5F01-C211-695D-E8D0AEE58679}"/>
              </a:ext>
            </a:extLst>
          </p:cNvPr>
          <p:cNvSpPr txBox="1"/>
          <p:nvPr/>
        </p:nvSpPr>
        <p:spPr>
          <a:xfrm>
            <a:off x="6988065" y="6075010"/>
            <a:ext cx="4465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https://www.linkedin.com/in/karalfrank/</a:t>
            </a:r>
            <a:endParaRPr lang="en-US"/>
          </a:p>
        </p:txBody>
      </p:sp>
    </p:spTree>
    <p:extLst>
      <p:ext uri="{BB962C8B-B14F-4D97-AF65-F5344CB8AC3E}">
        <p14:creationId xmlns:p14="http://schemas.microsoft.com/office/powerpoint/2010/main" val="290142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B61A6A4-5469-38CA-5B8C-33AED8C94570}"/>
            </a:ext>
          </a:extLst>
        </p:cNvPr>
        <p:cNvGrpSpPr/>
        <p:nvPr/>
      </p:nvGrpSpPr>
      <p:grpSpPr>
        <a:xfrm>
          <a:off x="0" y="0"/>
          <a:ext cx="0" cy="0"/>
          <a:chOff x="0" y="0"/>
          <a:chExt cx="0" cy="0"/>
        </a:xfrm>
      </p:grpSpPr>
      <p:pic>
        <p:nvPicPr>
          <p:cNvPr id="4" name="Picture 3" descr="A person in a suit smiling&#10;&#10;AI-generated content may be incorrect.">
            <a:extLst>
              <a:ext uri="{FF2B5EF4-FFF2-40B4-BE49-F238E27FC236}">
                <a16:creationId xmlns:a16="http://schemas.microsoft.com/office/drawing/2014/main" id="{6A501A7A-AE8B-BA0E-0C26-7979D67A5C1C}"/>
              </a:ext>
            </a:extLst>
          </p:cNvPr>
          <p:cNvPicPr>
            <a:picLocks noChangeAspect="1"/>
          </p:cNvPicPr>
          <p:nvPr/>
        </p:nvPicPr>
        <p:blipFill>
          <a:blip r:embed="rId4"/>
          <a:stretch>
            <a:fillRect/>
          </a:stretch>
        </p:blipFill>
        <p:spPr>
          <a:xfrm>
            <a:off x="8205303" y="364434"/>
            <a:ext cx="2794001" cy="2827131"/>
          </a:xfrm>
          <a:prstGeom prst="rect">
            <a:avLst/>
          </a:prstGeom>
        </p:spPr>
      </p:pic>
      <p:sp>
        <p:nvSpPr>
          <p:cNvPr id="2" name="Title 1">
            <a:extLst>
              <a:ext uri="{FF2B5EF4-FFF2-40B4-BE49-F238E27FC236}">
                <a16:creationId xmlns:a16="http://schemas.microsoft.com/office/drawing/2014/main" id="{6FA059F1-ED4C-ED8F-90CC-DF7EC807335C}"/>
              </a:ext>
            </a:extLst>
          </p:cNvPr>
          <p:cNvSpPr>
            <a:spLocks noGrp="1"/>
          </p:cNvSpPr>
          <p:nvPr>
            <p:ph type="title"/>
          </p:nvPr>
        </p:nvSpPr>
        <p:spPr/>
        <p:txBody>
          <a:bodyPr/>
          <a:lstStyle/>
          <a:p>
            <a:r>
              <a:rPr lang="en-US">
                <a:solidFill>
                  <a:srgbClr val="4C008A"/>
                </a:solidFill>
                <a:latin typeface="Georgia"/>
                <a:cs typeface="Arial"/>
              </a:rPr>
              <a:t>Khalil Garriott</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7D8CB8EC-E22F-D157-3AD0-525F5FCB55B4}"/>
              </a:ext>
            </a:extLst>
          </p:cNvPr>
          <p:cNvSpPr>
            <a:spLocks noGrp="1"/>
          </p:cNvSpPr>
          <p:nvPr>
            <p:ph idx="1"/>
          </p:nvPr>
        </p:nvSpPr>
        <p:spPr>
          <a:xfrm>
            <a:off x="838200" y="1400004"/>
            <a:ext cx="7182796"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'04 Media Arts &amp; Design</a:t>
            </a:r>
          </a:p>
          <a:p>
            <a:pPr marL="0" indent="0">
              <a:lnSpc>
                <a:spcPct val="100000"/>
              </a:lnSpc>
              <a:spcAft>
                <a:spcPts val="1200"/>
              </a:spcAft>
              <a:buNone/>
              <a:defRPr/>
            </a:pPr>
            <a:r>
              <a:rPr lang="en-US" sz="1300">
                <a:solidFill>
                  <a:prstClr val="black"/>
                </a:solidFill>
                <a:latin typeface="Georgia"/>
                <a:ea typeface="Malgun Gothic"/>
                <a:cs typeface="Arial"/>
              </a:rPr>
              <a:t>Employer: American Bankers Association</a:t>
            </a:r>
            <a:endParaRPr lang="en-US"/>
          </a:p>
          <a:p>
            <a:pPr marL="0" indent="0">
              <a:lnSpc>
                <a:spcPct val="100000"/>
              </a:lnSpc>
              <a:spcAft>
                <a:spcPts val="1200"/>
              </a:spcAft>
              <a:buNone/>
              <a:defRPr/>
            </a:pPr>
            <a:r>
              <a:rPr lang="en-US" sz="1300" dirty="0">
                <a:solidFill>
                  <a:prstClr val="black"/>
                </a:solidFill>
                <a:latin typeface="Georgia"/>
                <a:ea typeface="Malgun Gothic"/>
                <a:cs typeface="Arial"/>
              </a:rPr>
              <a:t>Position: Vice President for Creat</a:t>
            </a:r>
            <a:r>
              <a:rPr lang="en-US" sz="1300">
                <a:solidFill>
                  <a:prstClr val="black"/>
                </a:solidFill>
                <a:latin typeface="Georgia"/>
                <a:ea typeface="Malgun Gothic"/>
                <a:cs typeface="Arial"/>
              </a:rPr>
              <a:t>ive Content &amp; Copywriting Strategy and Executive Editor, ABA</a:t>
            </a:r>
            <a:endParaRPr lang="en-US" sz="1300" dirty="0">
              <a:solidFill>
                <a:prstClr val="black"/>
              </a:solidFill>
              <a:latin typeface="Georgia"/>
              <a:ea typeface="Malgun Gothic"/>
              <a:cs typeface="Arial"/>
            </a:endParaRPr>
          </a:p>
          <a:p>
            <a:pPr marL="0" indent="0">
              <a:lnSpc>
                <a:spcPct val="150000"/>
              </a:lnSpc>
              <a:spcAft>
                <a:spcPts val="1200"/>
              </a:spcAft>
              <a:buNone/>
              <a:defRPr/>
            </a:pPr>
            <a:r>
              <a:rPr lang="en-US" sz="1300" dirty="0">
                <a:solidFill>
                  <a:prstClr val="black"/>
                </a:solidFill>
                <a:latin typeface="Georgia"/>
                <a:ea typeface="Malgun Gothic"/>
                <a:cs typeface="Arial"/>
              </a:rPr>
              <a:t>Khalil is a multi-award-winning digital content professional. Equal parts </a:t>
            </a:r>
            <a:r>
              <a:rPr lang="en-US" sz="1300" dirty="0" err="1">
                <a:solidFill>
                  <a:prstClr val="black"/>
                </a:solidFill>
                <a:latin typeface="Georgia"/>
                <a:ea typeface="Malgun Gothic"/>
                <a:cs typeface="Arial"/>
              </a:rPr>
              <a:t>newsro</a:t>
            </a:r>
            <a:r>
              <a:rPr lang="en-US" sz="1300" dirty="0">
                <a:solidFill>
                  <a:prstClr val="black"/>
                </a:solidFill>
                <a:latin typeface="Georgia"/>
                <a:ea typeface="Malgun Gothic"/>
                <a:cs typeface="Arial"/>
              </a:rPr>
              <a:t>om leader, sharp journalist and detail-oriented content strategist for multiple platforms.​</a:t>
            </a: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FDB712FA-9C26-9C82-9826-C8E0B9E2AB31}"/>
              </a:ext>
            </a:extLst>
          </p:cNvPr>
          <p:cNvPicPr>
            <a:picLocks noChangeAspect="1"/>
          </p:cNvPicPr>
          <p:nvPr/>
        </p:nvPicPr>
        <p:blipFill>
          <a:blip r:embed="rId5"/>
          <a:srcRect r="-7126" b="-119672"/>
          <a:stretch>
            <a:fillRect/>
          </a:stretch>
        </p:blipFill>
        <p:spPr>
          <a:xfrm>
            <a:off x="403729" y="5796958"/>
            <a:ext cx="3094562" cy="925436"/>
          </a:xfrm>
          <a:prstGeom prst="rect">
            <a:avLst/>
          </a:prstGeom>
        </p:spPr>
      </p:pic>
      <p:sp>
        <p:nvSpPr>
          <p:cNvPr id="7" name="TextBox 6">
            <a:extLst>
              <a:ext uri="{FF2B5EF4-FFF2-40B4-BE49-F238E27FC236}">
                <a16:creationId xmlns:a16="http://schemas.microsoft.com/office/drawing/2014/main" id="{A2C8BB52-46EB-C1C1-6B4E-2797DEE1A7EE}"/>
              </a:ext>
            </a:extLst>
          </p:cNvPr>
          <p:cNvSpPr txBox="1"/>
          <p:nvPr/>
        </p:nvSpPr>
        <p:spPr>
          <a:xfrm>
            <a:off x="6652754" y="6149351"/>
            <a:ext cx="48358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Georgia"/>
                <a:ea typeface="+mn-lt"/>
                <a:cs typeface="+mn-lt"/>
              </a:rPr>
              <a:t>https://www.linkedin.com/in/khalilgarriott/</a:t>
            </a:r>
            <a:endParaRPr lang="en-US" dirty="0"/>
          </a:p>
        </p:txBody>
      </p:sp>
    </p:spTree>
    <p:extLst>
      <p:ext uri="{BB962C8B-B14F-4D97-AF65-F5344CB8AC3E}">
        <p14:creationId xmlns:p14="http://schemas.microsoft.com/office/powerpoint/2010/main" val="2433432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89134A3-E1DD-1E8C-BC28-E4F5B5648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889BC-AD6D-02F5-49CC-785660BBCB1C}"/>
              </a:ext>
            </a:extLst>
          </p:cNvPr>
          <p:cNvSpPr>
            <a:spLocks noGrp="1"/>
          </p:cNvSpPr>
          <p:nvPr>
            <p:ph type="title"/>
          </p:nvPr>
        </p:nvSpPr>
        <p:spPr/>
        <p:txBody>
          <a:bodyPr/>
          <a:lstStyle/>
          <a:p>
            <a:r>
              <a:rPr lang="en-US">
                <a:solidFill>
                  <a:srgbClr val="4C008A"/>
                </a:solidFill>
                <a:latin typeface="Georgia"/>
                <a:cs typeface="Arial"/>
              </a:rPr>
              <a:t>Mary Catherine Gibbs</a:t>
            </a:r>
            <a:endParaRPr lang="en-US"/>
          </a:p>
        </p:txBody>
      </p:sp>
      <p:sp>
        <p:nvSpPr>
          <p:cNvPr id="3" name="Content Placeholder 2">
            <a:extLst>
              <a:ext uri="{FF2B5EF4-FFF2-40B4-BE49-F238E27FC236}">
                <a16:creationId xmlns:a16="http://schemas.microsoft.com/office/drawing/2014/main" id="{A0BD8831-8DDA-62EF-80E2-2075D0CCC417}"/>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'93 History</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Wire Gill LLP</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Position: Partner</a:t>
            </a:r>
            <a:endParaRPr lang="en-US">
              <a:solidFill>
                <a:prstClr val="black"/>
              </a:solidFill>
            </a:endParaRPr>
          </a:p>
          <a:p>
            <a:pPr marL="0" indent="0">
              <a:lnSpc>
                <a:spcPct val="150000"/>
              </a:lnSpc>
              <a:spcAft>
                <a:spcPts val="1200"/>
              </a:spcAft>
              <a:buNone/>
              <a:defRPr/>
            </a:pPr>
            <a:r>
              <a:rPr lang="en-US" sz="1300">
                <a:solidFill>
                  <a:prstClr val="black"/>
                </a:solidFill>
                <a:latin typeface="Georgia"/>
                <a:ea typeface="Malgun Gothic"/>
                <a:cs typeface="Arial"/>
              </a:rPr>
              <a:t>Mary Catherine Gibbs is a partner in the firm Wire Gill, LLP in Alexandria, Virginia. Her areas of practice range from zoning, condemnation, and eminent domain, to juvenile law where she previously acted as a guardian ad litem in abuse and neglect cases, as well as representing parties in domestic abuse cases. After graduating from JMU, she earned her J.D. degree from T.C. Williams School of Law at the University of Richmond in 1997. Mary is a member of the Virginia Women Attorneys Association and is Past President of the Northern Virginia Chapter of that organization, as well as a member of the Alexandria Bar Association, the Virginia State Bar, and the Illinois State Bar. </a:t>
            </a:r>
            <a:endParaRPr lang="en-US">
              <a:solidFill>
                <a:prstClr val="black"/>
              </a:solidFill>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9D87D916-77C2-1275-91C4-67D1917AA0B0}"/>
              </a:ext>
            </a:extLst>
          </p:cNvPr>
          <p:cNvPicPr>
            <a:picLocks noChangeAspect="1"/>
          </p:cNvPicPr>
          <p:nvPr/>
        </p:nvPicPr>
        <p:blipFill>
          <a:blip r:embed="rId4"/>
          <a:srcRect r="-7126" b="-119672"/>
          <a:stretch>
            <a:fillRect/>
          </a:stretch>
        </p:blipFill>
        <p:spPr>
          <a:xfrm>
            <a:off x="424750" y="5796958"/>
            <a:ext cx="3094562" cy="925436"/>
          </a:xfrm>
          <a:prstGeom prst="rect">
            <a:avLst/>
          </a:prstGeom>
        </p:spPr>
      </p:pic>
      <p:sp>
        <p:nvSpPr>
          <p:cNvPr id="7" name="TextBox 6">
            <a:extLst>
              <a:ext uri="{FF2B5EF4-FFF2-40B4-BE49-F238E27FC236}">
                <a16:creationId xmlns:a16="http://schemas.microsoft.com/office/drawing/2014/main" id="{4F0AAB89-4D1C-0A3D-2C9B-63C26A6D9F8E}"/>
              </a:ext>
            </a:extLst>
          </p:cNvPr>
          <p:cNvSpPr txBox="1"/>
          <p:nvPr/>
        </p:nvSpPr>
        <p:spPr>
          <a:xfrm>
            <a:off x="4841161" y="6075010"/>
            <a:ext cx="69267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https://www.wiregill.com/professionals/mary-catherine-gibbs</a:t>
            </a:r>
            <a:endParaRPr lang="en-US"/>
          </a:p>
        </p:txBody>
      </p:sp>
      <p:pic>
        <p:nvPicPr>
          <p:cNvPr id="8" name="Picture 7" descr="Mary Catherine Gibbs">
            <a:extLst>
              <a:ext uri="{FF2B5EF4-FFF2-40B4-BE49-F238E27FC236}">
                <a16:creationId xmlns:a16="http://schemas.microsoft.com/office/drawing/2014/main" id="{8157E42B-0D60-C238-67B4-BEE2CC304DEC}"/>
              </a:ext>
            </a:extLst>
          </p:cNvPr>
          <p:cNvPicPr>
            <a:picLocks noChangeAspect="1"/>
          </p:cNvPicPr>
          <p:nvPr/>
        </p:nvPicPr>
        <p:blipFill>
          <a:blip r:embed="rId5"/>
          <a:stretch>
            <a:fillRect/>
          </a:stretch>
        </p:blipFill>
        <p:spPr>
          <a:xfrm>
            <a:off x="8541657" y="169332"/>
            <a:ext cx="2444448" cy="3054049"/>
          </a:xfrm>
          <a:prstGeom prst="rect">
            <a:avLst/>
          </a:prstGeom>
        </p:spPr>
      </p:pic>
    </p:spTree>
    <p:extLst>
      <p:ext uri="{BB962C8B-B14F-4D97-AF65-F5344CB8AC3E}">
        <p14:creationId xmlns:p14="http://schemas.microsoft.com/office/powerpoint/2010/main" val="1203518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08DEC0A-9DCE-657E-759E-02BF143720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2C8B9-AB1D-3C74-F3B4-57BEC669B8EC}"/>
              </a:ext>
            </a:extLst>
          </p:cNvPr>
          <p:cNvSpPr>
            <a:spLocks noGrp="1"/>
          </p:cNvSpPr>
          <p:nvPr>
            <p:ph type="title"/>
          </p:nvPr>
        </p:nvSpPr>
        <p:spPr/>
        <p:txBody>
          <a:bodyPr/>
          <a:lstStyle/>
          <a:p>
            <a:r>
              <a:rPr lang="en-US">
                <a:solidFill>
                  <a:srgbClr val="4C008A"/>
                </a:solidFill>
                <a:latin typeface="Georgia"/>
                <a:cs typeface="Arial"/>
              </a:rPr>
              <a:t>Donna Harris-Aikens</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DBC7D3BA-9982-6DE0-0F3C-057B6CE50FF3}"/>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'90 Public Administration </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Delaware Department of Education</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Associate Secretary for Government &amp; External Affairs</a:t>
            </a:r>
            <a:endParaRPr lang="en-US"/>
          </a:p>
          <a:p>
            <a:pPr marL="0" indent="0">
              <a:lnSpc>
                <a:spcPct val="150000"/>
              </a:lnSpc>
              <a:spcAft>
                <a:spcPts val="1200"/>
              </a:spcAft>
              <a:buNone/>
              <a:defRPr/>
            </a:pPr>
            <a:r>
              <a:rPr lang="en-US" sz="1300">
                <a:solidFill>
                  <a:prstClr val="black"/>
                </a:solidFill>
                <a:latin typeface="Georgia"/>
                <a:ea typeface="Malgun Gothic"/>
                <a:cs typeface="Arial"/>
              </a:rPr>
              <a:t>Donna is a senior education policy and government affairs leader with decades of experience bridging policy, law, engagement, and implementation. She currently serves as Associate Secretary for Government and External Affairs at the Delaware Department of Education and has held executive leadership roles across federal, state, nonprofit, and consulting sectors, including the U.S. Department of Education and the National Education Association. Known for driving strategic policy initiatives and organizational change, Donna brings deep expertise in education policy, public affairs, and cross-sector collaboration.</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20DDD46D-7C9D-6921-12BF-95CD2630E16E}"/>
              </a:ext>
            </a:extLst>
          </p:cNvPr>
          <p:cNvPicPr>
            <a:picLocks noChangeAspect="1"/>
          </p:cNvPicPr>
          <p:nvPr/>
        </p:nvPicPr>
        <p:blipFill>
          <a:blip r:embed="rId4"/>
          <a:srcRect r="-7126" b="-119672"/>
          <a:stretch>
            <a:fillRect/>
          </a:stretch>
        </p:blipFill>
        <p:spPr>
          <a:xfrm>
            <a:off x="455720" y="5796958"/>
            <a:ext cx="3094562" cy="925436"/>
          </a:xfrm>
          <a:prstGeom prst="rect">
            <a:avLst/>
          </a:prstGeom>
        </p:spPr>
      </p:pic>
      <p:pic>
        <p:nvPicPr>
          <p:cNvPr id="6" name="Picture 5" descr="A person wearing glasses and a black turtleneck&#10;&#10;AI-generated content may be incorrect.">
            <a:extLst>
              <a:ext uri="{FF2B5EF4-FFF2-40B4-BE49-F238E27FC236}">
                <a16:creationId xmlns:a16="http://schemas.microsoft.com/office/drawing/2014/main" id="{88FBEE7F-A4B9-EBA1-1872-C442CF1C8BD0}"/>
              </a:ext>
            </a:extLst>
          </p:cNvPr>
          <p:cNvPicPr>
            <a:picLocks noChangeAspect="1"/>
          </p:cNvPicPr>
          <p:nvPr/>
        </p:nvPicPr>
        <p:blipFill>
          <a:blip r:embed="rId5"/>
          <a:srcRect l="16337" r="16337"/>
          <a:stretch>
            <a:fillRect/>
          </a:stretch>
        </p:blipFill>
        <p:spPr>
          <a:xfrm>
            <a:off x="8645364" y="448462"/>
            <a:ext cx="2381597" cy="3537368"/>
          </a:xfrm>
          <a:prstGeom prst="rect">
            <a:avLst/>
          </a:prstGeom>
        </p:spPr>
      </p:pic>
      <p:sp>
        <p:nvSpPr>
          <p:cNvPr id="7" name="TextBox 6">
            <a:extLst>
              <a:ext uri="{FF2B5EF4-FFF2-40B4-BE49-F238E27FC236}">
                <a16:creationId xmlns:a16="http://schemas.microsoft.com/office/drawing/2014/main" id="{D614E701-A5D8-34A7-F0D1-85245EB06AA6}"/>
              </a:ext>
            </a:extLst>
          </p:cNvPr>
          <p:cNvSpPr txBox="1"/>
          <p:nvPr/>
        </p:nvSpPr>
        <p:spPr>
          <a:xfrm>
            <a:off x="5036172" y="6086733"/>
            <a:ext cx="67001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https://www.linkedin.com/in/donna-harris-aikens-a95b054/</a:t>
            </a:r>
            <a:endParaRPr lang="en-US"/>
          </a:p>
        </p:txBody>
      </p:sp>
    </p:spTree>
    <p:extLst>
      <p:ext uri="{BB962C8B-B14F-4D97-AF65-F5344CB8AC3E}">
        <p14:creationId xmlns:p14="http://schemas.microsoft.com/office/powerpoint/2010/main" val="74699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054603B-734A-7B7C-BF91-23CF5ED263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EC9C7-9969-3406-3778-0E9A4CB0CBF7}"/>
              </a:ext>
            </a:extLst>
          </p:cNvPr>
          <p:cNvSpPr>
            <a:spLocks noGrp="1"/>
          </p:cNvSpPr>
          <p:nvPr>
            <p:ph type="title"/>
          </p:nvPr>
        </p:nvSpPr>
        <p:spPr/>
        <p:txBody>
          <a:bodyPr/>
          <a:lstStyle/>
          <a:p>
            <a:r>
              <a:rPr lang="en-US">
                <a:solidFill>
                  <a:srgbClr val="4C008A"/>
                </a:solidFill>
                <a:latin typeface="Georgia"/>
                <a:cs typeface="Arial"/>
              </a:rPr>
              <a:t>Pete Heindel</a:t>
            </a:r>
            <a:endParaRPr lang="en-US"/>
          </a:p>
        </p:txBody>
      </p:sp>
      <p:sp>
        <p:nvSpPr>
          <p:cNvPr id="3" name="Content Placeholder 2">
            <a:extLst>
              <a:ext uri="{FF2B5EF4-FFF2-40B4-BE49-F238E27FC236}">
                <a16:creationId xmlns:a16="http://schemas.microsoft.com/office/drawing/2014/main" id="{BB4C9C72-AE9B-5DF9-93A9-5C616F195E87}"/>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'07 Public Administration, Criminal Justice </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Midland Credit Management</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Position: Virginia Managing Attorney</a:t>
            </a:r>
            <a:endParaRPr lang="en-US" sz="1300">
              <a:solidFill>
                <a:prstClr val="black"/>
              </a:solidFill>
              <a:latin typeface="Georgia"/>
            </a:endParaRPr>
          </a:p>
          <a:p>
            <a:pPr marL="0" indent="0">
              <a:lnSpc>
                <a:spcPct val="150000"/>
              </a:lnSpc>
              <a:spcAft>
                <a:spcPts val="1200"/>
              </a:spcAft>
              <a:buNone/>
              <a:defRPr/>
            </a:pPr>
            <a:r>
              <a:rPr lang="en-US" sz="1300">
                <a:solidFill>
                  <a:prstClr val="black"/>
                </a:solidFill>
                <a:latin typeface="Georgia"/>
                <a:ea typeface="Malgun Gothic"/>
                <a:cs typeface="Arial"/>
              </a:rPr>
              <a:t>Pete is the Virginia Managing Attorney for Midland Credit Management, the largest debt buyer in the United States. He practices in the area of debt collection and creditor's rights and earned his J.D. from Rutgers Law School. Previously, he was the Review Attorney Manager at </a:t>
            </a:r>
            <a:r>
              <a:rPr lang="en-US" sz="1300" err="1">
                <a:solidFill>
                  <a:prstClr val="black"/>
                </a:solidFill>
                <a:latin typeface="Georgia"/>
                <a:ea typeface="Malgun Gothic"/>
                <a:cs typeface="Arial"/>
              </a:rPr>
              <a:t>UnitedLex</a:t>
            </a:r>
            <a:r>
              <a:rPr lang="en-US" sz="1300">
                <a:solidFill>
                  <a:prstClr val="black"/>
                </a:solidFill>
                <a:latin typeface="Georgia"/>
                <a:ea typeface="Malgun Gothic"/>
                <a:cs typeface="Arial"/>
              </a:rPr>
              <a:t> Corporation and an Attorney at Abrams, Cohen &amp; Associates. Peter's legal experience also includes work as a Pro Bono Assistant District Attorney at the Kings County District Attorney's Office and several internships at notable organizations such as the Burlington County Prosecutor's Office and Archer &amp; Greiner, P.C.</a:t>
            </a: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FBDD6CAE-D78E-2C69-8735-096E3864D406}"/>
              </a:ext>
            </a:extLst>
          </p:cNvPr>
          <p:cNvPicPr>
            <a:picLocks noChangeAspect="1"/>
          </p:cNvPicPr>
          <p:nvPr/>
        </p:nvPicPr>
        <p:blipFill>
          <a:blip r:embed="rId4"/>
          <a:srcRect r="-7126" b="-119672"/>
          <a:stretch>
            <a:fillRect/>
          </a:stretch>
        </p:blipFill>
        <p:spPr>
          <a:xfrm>
            <a:off x="455720" y="5796958"/>
            <a:ext cx="3094562" cy="925436"/>
          </a:xfrm>
          <a:prstGeom prst="rect">
            <a:avLst/>
          </a:prstGeom>
        </p:spPr>
      </p:pic>
      <p:pic>
        <p:nvPicPr>
          <p:cNvPr id="9" name="Picture 8" descr="A person in a suit and tie&#10;&#10;AI-generated content may be incorrect.">
            <a:extLst>
              <a:ext uri="{FF2B5EF4-FFF2-40B4-BE49-F238E27FC236}">
                <a16:creationId xmlns:a16="http://schemas.microsoft.com/office/drawing/2014/main" id="{22821DE2-202A-20A5-6233-C7A8ED30D6B7}"/>
              </a:ext>
            </a:extLst>
          </p:cNvPr>
          <p:cNvPicPr>
            <a:picLocks noChangeAspect="1"/>
          </p:cNvPicPr>
          <p:nvPr/>
        </p:nvPicPr>
        <p:blipFill>
          <a:blip r:embed="rId5"/>
          <a:stretch>
            <a:fillRect/>
          </a:stretch>
        </p:blipFill>
        <p:spPr>
          <a:xfrm>
            <a:off x="7980891" y="497416"/>
            <a:ext cx="2894694" cy="2198311"/>
          </a:xfrm>
          <a:prstGeom prst="rect">
            <a:avLst/>
          </a:prstGeom>
        </p:spPr>
      </p:pic>
    </p:spTree>
    <p:extLst>
      <p:ext uri="{BB962C8B-B14F-4D97-AF65-F5344CB8AC3E}">
        <p14:creationId xmlns:p14="http://schemas.microsoft.com/office/powerpoint/2010/main" val="3055847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E7B1E7A-7AEE-EE9C-09E2-EAB044116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F21DE-8BA2-3847-7327-3CDBC6AD18E4}"/>
              </a:ext>
            </a:extLst>
          </p:cNvPr>
          <p:cNvSpPr>
            <a:spLocks noGrp="1"/>
          </p:cNvSpPr>
          <p:nvPr>
            <p:ph type="title"/>
          </p:nvPr>
        </p:nvSpPr>
        <p:spPr/>
        <p:txBody>
          <a:bodyPr/>
          <a:lstStyle/>
          <a:p>
            <a:r>
              <a:rPr lang="en-US">
                <a:solidFill>
                  <a:srgbClr val="4C008A"/>
                </a:solidFill>
                <a:latin typeface="Georgia"/>
                <a:cs typeface="Arial"/>
              </a:rPr>
              <a:t>Allison Hoover</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CA72C150-0869-38A8-F541-BA564CBE6418}"/>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'07 Communication Studies  </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Chenega Corporation</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Senior Vice Presidents, Contracting &amp; Business Services</a:t>
            </a:r>
            <a:endParaRPr lang="en-US"/>
          </a:p>
          <a:p>
            <a:pPr marL="0" indent="0">
              <a:lnSpc>
                <a:spcPct val="150000"/>
              </a:lnSpc>
              <a:spcAft>
                <a:spcPts val="1200"/>
              </a:spcAft>
              <a:buNone/>
              <a:defRPr/>
            </a:pPr>
            <a:r>
              <a:rPr lang="en-US" sz="1300">
                <a:solidFill>
                  <a:prstClr val="black"/>
                </a:solidFill>
                <a:latin typeface="Georgia"/>
                <a:ea typeface="Malgun Gothic"/>
                <a:cs typeface="Arial"/>
              </a:rPr>
              <a:t>Allison is a Certified Federal Contracts Manager with nearly 20 years of executive leadership experience spanning both public and private sectors. Her career reflects a deep commitment to excellence in contracting, business process improvement, and strategic operations across multiple departments. She is a dynamic and results-driven executive serving as Senior Vice President of Contracting &amp; Business Services at Chenega Corporation. </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C11CC3A1-97A9-8350-11CC-5DFE60FDEDF1}"/>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95855920-6149-0DA5-20FD-1C25CF959A42}"/>
              </a:ext>
            </a:extLst>
          </p:cNvPr>
          <p:cNvPicPr>
            <a:picLocks noChangeAspect="1"/>
          </p:cNvPicPr>
          <p:nvPr/>
        </p:nvPicPr>
        <p:blipFill>
          <a:blip r:embed="rId5"/>
          <a:srcRect l="16337" r="16337"/>
          <a:stretch>
            <a:fillRect/>
          </a:stretch>
        </p:blipFill>
        <p:spPr>
          <a:xfrm>
            <a:off x="8645364" y="448462"/>
            <a:ext cx="2381597" cy="3537368"/>
          </a:xfrm>
          <a:prstGeom prst="rect">
            <a:avLst/>
          </a:prstGeom>
        </p:spPr>
      </p:pic>
      <p:sp>
        <p:nvSpPr>
          <p:cNvPr id="7" name="TextBox 6">
            <a:extLst>
              <a:ext uri="{FF2B5EF4-FFF2-40B4-BE49-F238E27FC236}">
                <a16:creationId xmlns:a16="http://schemas.microsoft.com/office/drawing/2014/main" id="{6D35DFD6-5F32-29AA-7A6A-5003B070B529}"/>
              </a:ext>
            </a:extLst>
          </p:cNvPr>
          <p:cNvSpPr txBox="1"/>
          <p:nvPr/>
        </p:nvSpPr>
        <p:spPr>
          <a:xfrm>
            <a:off x="6566033" y="6075010"/>
            <a:ext cx="48991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https://www.linkedin.com/in/allisonhoover1/</a:t>
            </a:r>
            <a:endParaRPr lang="en-US"/>
          </a:p>
        </p:txBody>
      </p:sp>
    </p:spTree>
    <p:extLst>
      <p:ext uri="{BB962C8B-B14F-4D97-AF65-F5344CB8AC3E}">
        <p14:creationId xmlns:p14="http://schemas.microsoft.com/office/powerpoint/2010/main" val="2121387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F4EDA8-8E0B-764A-CEE3-C025A6619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7E3FA-30E0-0902-3F0A-E86A67D66993}"/>
              </a:ext>
            </a:extLst>
          </p:cNvPr>
          <p:cNvSpPr>
            <a:spLocks noGrp="1"/>
          </p:cNvSpPr>
          <p:nvPr>
            <p:ph type="title"/>
          </p:nvPr>
        </p:nvSpPr>
        <p:spPr/>
        <p:txBody>
          <a:bodyPr/>
          <a:lstStyle/>
          <a:p>
            <a:r>
              <a:rPr lang="en-US">
                <a:solidFill>
                  <a:srgbClr val="4C008A"/>
                </a:solidFill>
                <a:latin typeface="Georgia"/>
                <a:cs typeface="Arial"/>
              </a:rPr>
              <a:t>Tripp Hughes</a:t>
            </a:r>
            <a:endParaRPr lang="en-US"/>
          </a:p>
        </p:txBody>
      </p:sp>
      <p:sp>
        <p:nvSpPr>
          <p:cNvPr id="3" name="Content Placeholder 2">
            <a:extLst>
              <a:ext uri="{FF2B5EF4-FFF2-40B4-BE49-F238E27FC236}">
                <a16:creationId xmlns:a16="http://schemas.microsoft.com/office/drawing/2014/main" id="{064CC764-F224-4E7E-DE81-00A146674C35}"/>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'09 History</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Midland Credit Management</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Position: Senior Staff Counsel</a:t>
            </a:r>
            <a:endParaRPr lang="en-US">
              <a:solidFill>
                <a:prstClr val="black"/>
              </a:solidFill>
            </a:endParaRPr>
          </a:p>
          <a:p>
            <a:pPr marL="0" indent="0">
              <a:lnSpc>
                <a:spcPct val="150000"/>
              </a:lnSpc>
              <a:spcAft>
                <a:spcPts val="1200"/>
              </a:spcAft>
              <a:buNone/>
              <a:defRPr/>
            </a:pPr>
            <a:r>
              <a:rPr lang="en-US" sz="1300">
                <a:solidFill>
                  <a:prstClr val="black"/>
                </a:solidFill>
                <a:latin typeface="Georgia"/>
                <a:ea typeface="Malgun Gothic"/>
                <a:cs typeface="Arial"/>
              </a:rPr>
              <a:t>Tripp Hughes graduated from JMU as an Honors Scholar in 2009, majoring in history and minoring in American Studies. Tripp then went on to graduate with his J.D. from the University of Richmond School of Law and now works as a Senior Staff Counsel at Midland Credit Management. Previously, Tripp has worked as an Attorney at </a:t>
            </a:r>
            <a:r>
              <a:rPr lang="en-US" sz="1300" err="1">
                <a:solidFill>
                  <a:prstClr val="black"/>
                </a:solidFill>
                <a:latin typeface="Georgia"/>
                <a:ea typeface="Malgun Gothic"/>
                <a:cs typeface="Arial"/>
              </a:rPr>
              <a:t>MoneyGuidePro</a:t>
            </a:r>
            <a:r>
              <a:rPr lang="en-US" sz="1300">
                <a:solidFill>
                  <a:prstClr val="black"/>
                </a:solidFill>
                <a:latin typeface="Georgia"/>
                <a:ea typeface="Malgun Gothic"/>
                <a:cs typeface="Arial"/>
              </a:rPr>
              <a:t>; an Associate at Cherry, Seymour &amp; Baronian, P.C.; a Contract Attorney at Hire Counsel/</a:t>
            </a:r>
            <a:r>
              <a:rPr lang="en-US" sz="1300" err="1">
                <a:solidFill>
                  <a:prstClr val="black"/>
                </a:solidFill>
                <a:latin typeface="Georgia"/>
                <a:ea typeface="Malgun Gothic"/>
                <a:cs typeface="Arial"/>
              </a:rPr>
              <a:t>UnitedLex</a:t>
            </a:r>
            <a:r>
              <a:rPr lang="en-US" sz="1300">
                <a:solidFill>
                  <a:prstClr val="black"/>
                </a:solidFill>
                <a:latin typeface="Georgia"/>
                <a:ea typeface="Malgun Gothic"/>
                <a:cs typeface="Arial"/>
              </a:rPr>
              <a:t> Professional Services; and a Law Clerk at The Conrad Firm. Tripp has also served as the President of the JMU Alumni Association. </a:t>
            </a:r>
          </a:p>
        </p:txBody>
      </p:sp>
      <p:pic>
        <p:nvPicPr>
          <p:cNvPr id="5" name="Picture 4" descr="A close-up of a logo&#10;&#10;AI-generated content may be incorrect.">
            <a:extLst>
              <a:ext uri="{FF2B5EF4-FFF2-40B4-BE49-F238E27FC236}">
                <a16:creationId xmlns:a16="http://schemas.microsoft.com/office/drawing/2014/main" id="{2F476905-F785-DF58-9EE4-6755CB8BE649}"/>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sp>
        <p:nvSpPr>
          <p:cNvPr id="7" name="TextBox 6">
            <a:extLst>
              <a:ext uri="{FF2B5EF4-FFF2-40B4-BE49-F238E27FC236}">
                <a16:creationId xmlns:a16="http://schemas.microsoft.com/office/drawing/2014/main" id="{D32AE001-05D9-D14A-E23A-684BE26CE3BA}"/>
              </a:ext>
            </a:extLst>
          </p:cNvPr>
          <p:cNvSpPr txBox="1"/>
          <p:nvPr/>
        </p:nvSpPr>
        <p:spPr>
          <a:xfrm>
            <a:off x="6566033" y="6075010"/>
            <a:ext cx="48991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https://www.linkedin.com/in/johnhughesiii/</a:t>
            </a:r>
            <a:endParaRPr lang="en-US"/>
          </a:p>
        </p:txBody>
      </p:sp>
      <p:pic>
        <p:nvPicPr>
          <p:cNvPr id="4" name="Picture 3" descr="John &quot;Tripp&quot; Hughes III">
            <a:extLst>
              <a:ext uri="{FF2B5EF4-FFF2-40B4-BE49-F238E27FC236}">
                <a16:creationId xmlns:a16="http://schemas.microsoft.com/office/drawing/2014/main" id="{200DD32F-A846-6B51-C9F0-1FFE449651A3}"/>
              </a:ext>
            </a:extLst>
          </p:cNvPr>
          <p:cNvPicPr>
            <a:picLocks noChangeAspect="1"/>
          </p:cNvPicPr>
          <p:nvPr/>
        </p:nvPicPr>
        <p:blipFill>
          <a:blip r:embed="rId5"/>
          <a:stretch>
            <a:fillRect/>
          </a:stretch>
        </p:blipFill>
        <p:spPr>
          <a:xfrm>
            <a:off x="8542261" y="196549"/>
            <a:ext cx="2364619" cy="2400905"/>
          </a:xfrm>
          <a:prstGeom prst="rect">
            <a:avLst/>
          </a:prstGeom>
        </p:spPr>
      </p:pic>
    </p:spTree>
    <p:extLst>
      <p:ext uri="{BB962C8B-B14F-4D97-AF65-F5344CB8AC3E}">
        <p14:creationId xmlns:p14="http://schemas.microsoft.com/office/powerpoint/2010/main" val="3108170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A82485D-D62B-AAF4-82CC-CBD16FD22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52539-5099-1027-A8FF-82008721817E}"/>
              </a:ext>
            </a:extLst>
          </p:cNvPr>
          <p:cNvSpPr>
            <a:spLocks noGrp="1"/>
          </p:cNvSpPr>
          <p:nvPr>
            <p:ph type="title"/>
          </p:nvPr>
        </p:nvSpPr>
        <p:spPr/>
        <p:txBody>
          <a:bodyPr/>
          <a:lstStyle/>
          <a:p>
            <a:r>
              <a:rPr lang="en-US">
                <a:solidFill>
                  <a:srgbClr val="4C008A"/>
                </a:solidFill>
                <a:latin typeface="Georgia"/>
                <a:cs typeface="Arial"/>
              </a:rPr>
              <a:t>Yameen Ibrahim</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325AE69D-E6B3-CCA9-AAAE-B826423FD42F}"/>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'22 Public Policy and Administration  </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American Academy of Pediatrics</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Legislative Assistant</a:t>
            </a:r>
            <a:endParaRPr lang="en-US"/>
          </a:p>
          <a:p>
            <a:pPr marL="0" indent="0">
              <a:lnSpc>
                <a:spcPct val="150000"/>
              </a:lnSpc>
              <a:spcAft>
                <a:spcPts val="1200"/>
              </a:spcAft>
              <a:buNone/>
              <a:defRPr/>
            </a:pPr>
            <a:r>
              <a:rPr lang="en-US" sz="1300">
                <a:solidFill>
                  <a:prstClr val="black"/>
                </a:solidFill>
                <a:latin typeface="Georgia"/>
                <a:ea typeface="Malgun Gothic"/>
                <a:cs typeface="Arial"/>
              </a:rPr>
              <a:t>Yameen is a dedicated public affairs professional with experience across government and nonprofit sectors. He brings strong skills in policy research, legislative analysis, and strategic communications, and currently serves as a Legislative Assistant at the American Academy of Pediatrics (AAP).</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663CF65C-E335-899E-5C11-B252273B54A6}"/>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in a suit smiling&#10;&#10;AI-generated content may be incorrect.">
            <a:extLst>
              <a:ext uri="{FF2B5EF4-FFF2-40B4-BE49-F238E27FC236}">
                <a16:creationId xmlns:a16="http://schemas.microsoft.com/office/drawing/2014/main" id="{B59C8E22-5219-D8A7-41FA-1781D3452C03}"/>
              </a:ext>
            </a:extLst>
          </p:cNvPr>
          <p:cNvPicPr>
            <a:picLocks noChangeAspect="1"/>
          </p:cNvPicPr>
          <p:nvPr/>
        </p:nvPicPr>
        <p:blipFill>
          <a:blip r:embed="rId5"/>
          <a:srcRect l="16337" r="16337"/>
          <a:stretch>
            <a:fillRect/>
          </a:stretch>
        </p:blipFill>
        <p:spPr>
          <a:xfrm>
            <a:off x="8645364" y="448462"/>
            <a:ext cx="2381597" cy="3537368"/>
          </a:xfrm>
          <a:prstGeom prst="rect">
            <a:avLst/>
          </a:prstGeom>
        </p:spPr>
      </p:pic>
      <p:sp>
        <p:nvSpPr>
          <p:cNvPr id="7" name="TextBox 6">
            <a:extLst>
              <a:ext uri="{FF2B5EF4-FFF2-40B4-BE49-F238E27FC236}">
                <a16:creationId xmlns:a16="http://schemas.microsoft.com/office/drawing/2014/main" id="{F4B710AB-9E5E-70F5-BBA0-EDDEAF9798EF}"/>
              </a:ext>
            </a:extLst>
          </p:cNvPr>
          <p:cNvSpPr txBox="1"/>
          <p:nvPr/>
        </p:nvSpPr>
        <p:spPr>
          <a:xfrm>
            <a:off x="5197365" y="6075010"/>
            <a:ext cx="63615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https://www.linkedin.com/in/yameen-ibrahim-29269516b/</a:t>
            </a:r>
            <a:endParaRPr lang="en-US"/>
          </a:p>
        </p:txBody>
      </p:sp>
    </p:spTree>
    <p:extLst>
      <p:ext uri="{BB962C8B-B14F-4D97-AF65-F5344CB8AC3E}">
        <p14:creationId xmlns:p14="http://schemas.microsoft.com/office/powerpoint/2010/main" val="98690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7737C6E-997B-19DD-D91F-01BEEAC79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801AC-4229-12B4-D04A-3A94A8C675EF}"/>
              </a:ext>
            </a:extLst>
          </p:cNvPr>
          <p:cNvSpPr>
            <a:spLocks noGrp="1"/>
          </p:cNvSpPr>
          <p:nvPr>
            <p:ph type="title"/>
          </p:nvPr>
        </p:nvSpPr>
        <p:spPr/>
        <p:txBody>
          <a:bodyPr/>
          <a:lstStyle/>
          <a:p>
            <a:r>
              <a:rPr lang="en-US">
                <a:solidFill>
                  <a:srgbClr val="4C008A"/>
                </a:solidFill>
                <a:latin typeface="Georgia"/>
                <a:cs typeface="Arial"/>
              </a:rPr>
              <a:t>Madison Alley</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1A552544-A6C1-6458-8B32-A7F595D12C37}"/>
              </a:ext>
            </a:extLst>
          </p:cNvPr>
          <p:cNvSpPr>
            <a:spLocks noGrp="1"/>
          </p:cNvSpPr>
          <p:nvPr>
            <p:ph idx="1"/>
          </p:nvPr>
        </p:nvSpPr>
        <p:spPr>
          <a:xfrm>
            <a:off x="838200" y="1430513"/>
            <a:ext cx="7063154" cy="3582921"/>
          </a:xfrm>
        </p:spPr>
        <p:txBody>
          <a:bodyPr vert="horz" lIns="91440" tIns="45720" rIns="91440" bIns="45720" rtlCol="0" anchor="t">
            <a:norm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'24 Communication Studies </a:t>
            </a:r>
            <a:endParaRPr lang="en-US" sz="1300">
              <a:solidFill>
                <a:prstClr val="black"/>
              </a:solidFill>
              <a:latin typeface="Georgia"/>
              <a:cs typeface="Arial"/>
            </a:endParaRPr>
          </a:p>
          <a:p>
            <a:pPr marL="0" indent="0">
              <a:lnSpc>
                <a:spcPct val="100000"/>
              </a:lnSpc>
              <a:spcAft>
                <a:spcPts val="1200"/>
              </a:spcAft>
              <a:buNone/>
              <a:defRPr/>
            </a:pPr>
            <a:r>
              <a:rPr lang="en-US" sz="1300">
                <a:solidFill>
                  <a:prstClr val="black"/>
                </a:solidFill>
                <a:latin typeface="Georgia"/>
                <a:ea typeface="Malgun Gothic"/>
                <a:cs typeface="Arial"/>
              </a:rPr>
              <a:t>Employer: University of Virginia</a:t>
            </a:r>
            <a:endParaRPr lang="en-US" sz="1300">
              <a:solidFill>
                <a:prstClr val="black"/>
              </a:solidFill>
              <a:cs typeface="Arial"/>
            </a:endParaRPr>
          </a:p>
          <a:p>
            <a:pPr marL="0" indent="0">
              <a:lnSpc>
                <a:spcPct val="100000"/>
              </a:lnSpc>
              <a:spcAft>
                <a:spcPts val="1200"/>
              </a:spcAft>
              <a:buNone/>
              <a:defRPr/>
            </a:pPr>
            <a:r>
              <a:rPr lang="en-US" sz="1300">
                <a:solidFill>
                  <a:prstClr val="black"/>
                </a:solidFill>
                <a:latin typeface="Georgia"/>
                <a:ea typeface="Malgun Gothic"/>
                <a:cs typeface="Arial"/>
              </a:rPr>
              <a:t>Position: Student Success Graduate Intern </a:t>
            </a:r>
            <a:endParaRPr lang="en-US" sz="1300">
              <a:solidFill>
                <a:prstClr val="black"/>
              </a:solidFill>
              <a:cs typeface="Arial"/>
            </a:endParaRPr>
          </a:p>
          <a:p>
            <a:pPr marL="0" indent="0">
              <a:lnSpc>
                <a:spcPct val="160000"/>
              </a:lnSpc>
              <a:spcAft>
                <a:spcPts val="1200"/>
              </a:spcAft>
              <a:buNone/>
              <a:defRPr/>
            </a:pPr>
            <a:r>
              <a:rPr lang="en-US" sz="1300">
                <a:solidFill>
                  <a:prstClr val="black"/>
                </a:solidFill>
                <a:latin typeface="Georgia"/>
                <a:ea typeface="Malgun Gothic"/>
                <a:cs typeface="Arial"/>
              </a:rPr>
              <a:t>Madison is a Graduate Student at the University of Virginia studying Student Affairs &amp; Intercollegiate Athletics Administration. She is currently serving as a Student Success Graduate Intern for the office of Academic Athletic Affairs at UVA. Madison is passionate about forming lasting connections with others and ensuring excellence in everything she does.</a:t>
            </a:r>
            <a:endParaRPr lang="en-US" sz="1300">
              <a:solidFill>
                <a:prstClr val="black"/>
              </a:solidFill>
            </a:endParaRPr>
          </a:p>
          <a:p>
            <a:pPr marL="0" indent="0">
              <a:lnSpc>
                <a:spcPct val="100000"/>
              </a:lnSpc>
              <a:spcBef>
                <a:spcPts val="0"/>
              </a:spcBef>
              <a:spcAft>
                <a:spcPts val="1200"/>
              </a:spcAft>
              <a:buNone/>
              <a:defRPr/>
            </a:pPr>
            <a:endParaRPr lang="en-US" sz="20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2FB7F8F2-126A-4A90-DCD4-EABCF9A25EF0}"/>
              </a:ext>
            </a:extLst>
          </p:cNvPr>
          <p:cNvPicPr>
            <a:picLocks noChangeAspect="1"/>
          </p:cNvPicPr>
          <p:nvPr/>
        </p:nvPicPr>
        <p:blipFill>
          <a:blip r:embed="rId4"/>
          <a:srcRect r="-7126" b="-119672"/>
          <a:stretch>
            <a:fillRect/>
          </a:stretch>
        </p:blipFill>
        <p:spPr>
          <a:xfrm>
            <a:off x="414239" y="5790151"/>
            <a:ext cx="3094562" cy="925436"/>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0EC8CC1D-3AC2-8042-425A-B4ACDCFDE259}"/>
              </a:ext>
            </a:extLst>
          </p:cNvPr>
          <p:cNvPicPr>
            <a:picLocks noChangeAspect="1"/>
          </p:cNvPicPr>
          <p:nvPr/>
        </p:nvPicPr>
        <p:blipFill>
          <a:blip r:embed="rId5"/>
          <a:srcRect l="8590" r="8590"/>
          <a:stretch>
            <a:fillRect/>
          </a:stretch>
        </p:blipFill>
        <p:spPr>
          <a:xfrm>
            <a:off x="8131969" y="365745"/>
            <a:ext cx="2881314" cy="3479046"/>
          </a:xfrm>
          <a:prstGeom prst="rect">
            <a:avLst/>
          </a:prstGeom>
        </p:spPr>
      </p:pic>
      <p:sp>
        <p:nvSpPr>
          <p:cNvPr id="7" name="TextBox 6">
            <a:extLst>
              <a:ext uri="{FF2B5EF4-FFF2-40B4-BE49-F238E27FC236}">
                <a16:creationId xmlns:a16="http://schemas.microsoft.com/office/drawing/2014/main" id="{E5208590-F570-436A-E596-51AD1A72AAC8}"/>
              </a:ext>
            </a:extLst>
          </p:cNvPr>
          <p:cNvSpPr txBox="1"/>
          <p:nvPr/>
        </p:nvSpPr>
        <p:spPr>
          <a:xfrm>
            <a:off x="5793946" y="6068541"/>
            <a:ext cx="57415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https://www.linkedin.com/in/madi-alley-759633236/</a:t>
            </a:r>
            <a:endParaRPr lang="en-US"/>
          </a:p>
        </p:txBody>
      </p:sp>
    </p:spTree>
    <p:extLst>
      <p:ext uri="{BB962C8B-B14F-4D97-AF65-F5344CB8AC3E}">
        <p14:creationId xmlns:p14="http://schemas.microsoft.com/office/powerpoint/2010/main" val="203747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5FB8393-F2FB-6162-49DA-BCD07E176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73822-A49E-5503-4A3E-1AF1B4451729}"/>
              </a:ext>
            </a:extLst>
          </p:cNvPr>
          <p:cNvSpPr>
            <a:spLocks noGrp="1"/>
          </p:cNvSpPr>
          <p:nvPr>
            <p:ph type="title"/>
          </p:nvPr>
        </p:nvSpPr>
        <p:spPr/>
        <p:txBody>
          <a:bodyPr/>
          <a:lstStyle/>
          <a:p>
            <a:r>
              <a:rPr lang="en-US">
                <a:solidFill>
                  <a:srgbClr val="4C008A"/>
                </a:solidFill>
                <a:latin typeface="Georgia"/>
                <a:cs typeface="Arial"/>
              </a:rPr>
              <a:t>Kendra Kojcsich</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6A791DAA-61F0-0E48-CC8F-5C483635B5CE}"/>
              </a:ext>
            </a:extLst>
          </p:cNvPr>
          <p:cNvSpPr>
            <a:spLocks noGrp="1"/>
          </p:cNvSpPr>
          <p:nvPr>
            <p:ph idx="1"/>
          </p:nvPr>
        </p:nvSpPr>
        <p:spPr>
          <a:xfrm>
            <a:off x="838200" y="1400004"/>
            <a:ext cx="7349269"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'18 Communication Studies </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Porter Novelli</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Senior Vice President</a:t>
            </a:r>
            <a:endParaRPr lang="en-US"/>
          </a:p>
          <a:p>
            <a:pPr marL="0" indent="0">
              <a:lnSpc>
                <a:spcPct val="150000"/>
              </a:lnSpc>
              <a:spcAft>
                <a:spcPts val="1200"/>
              </a:spcAft>
              <a:buNone/>
              <a:defRPr/>
            </a:pPr>
            <a:r>
              <a:rPr lang="en-US" sz="1300">
                <a:solidFill>
                  <a:prstClr val="black"/>
                </a:solidFill>
                <a:latin typeface="Georgia"/>
                <a:ea typeface="Malgun Gothic"/>
                <a:cs typeface="Arial"/>
              </a:rPr>
              <a:t>Kendra has over 15 years of experience developing and implementing integrated marketing and communication campaigns for a wide variety of clients. Kendra leads strategic communications and public education campaigns for government, coalition, association, non-profit, and private sector clients. </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A2903541-46E1-A67B-3CD9-DDDD8C96FA78}"/>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smiling at the camera&#10;&#10;AI-generated content may be incorrect.">
            <a:extLst>
              <a:ext uri="{FF2B5EF4-FFF2-40B4-BE49-F238E27FC236}">
                <a16:creationId xmlns:a16="http://schemas.microsoft.com/office/drawing/2014/main" id="{71C4BEBE-A833-CE63-878F-53F8E2D79F20}"/>
              </a:ext>
            </a:extLst>
          </p:cNvPr>
          <p:cNvPicPr>
            <a:picLocks noChangeAspect="1"/>
          </p:cNvPicPr>
          <p:nvPr/>
        </p:nvPicPr>
        <p:blipFill>
          <a:blip r:embed="rId5"/>
          <a:srcRect l="17926" t="387" r="9935" b="20040"/>
          <a:stretch>
            <a:fillRect/>
          </a:stretch>
        </p:blipFill>
        <p:spPr>
          <a:xfrm>
            <a:off x="8374269" y="365615"/>
            <a:ext cx="2792731" cy="3385671"/>
          </a:xfrm>
          <a:prstGeom prst="rect">
            <a:avLst/>
          </a:prstGeom>
        </p:spPr>
      </p:pic>
      <p:sp>
        <p:nvSpPr>
          <p:cNvPr id="7" name="TextBox 6">
            <a:extLst>
              <a:ext uri="{FF2B5EF4-FFF2-40B4-BE49-F238E27FC236}">
                <a16:creationId xmlns:a16="http://schemas.microsoft.com/office/drawing/2014/main" id="{AB008C85-6EFE-631D-3CF9-A44CA0B173F1}"/>
              </a:ext>
            </a:extLst>
          </p:cNvPr>
          <p:cNvSpPr txBox="1"/>
          <p:nvPr/>
        </p:nvSpPr>
        <p:spPr>
          <a:xfrm>
            <a:off x="6514746" y="6075010"/>
            <a:ext cx="49738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https://www.linkedin.com/in/kendrakojcsich/</a:t>
            </a:r>
            <a:endParaRPr lang="en-US"/>
          </a:p>
        </p:txBody>
      </p:sp>
    </p:spTree>
    <p:extLst>
      <p:ext uri="{BB962C8B-B14F-4D97-AF65-F5344CB8AC3E}">
        <p14:creationId xmlns:p14="http://schemas.microsoft.com/office/powerpoint/2010/main" val="2753901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0748D7E-1EDE-62AA-D59F-087EEF989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ADE07-2A03-13C5-CA97-A2554DF55269}"/>
              </a:ext>
            </a:extLst>
          </p:cNvPr>
          <p:cNvSpPr>
            <a:spLocks noGrp="1"/>
          </p:cNvSpPr>
          <p:nvPr>
            <p:ph type="title"/>
          </p:nvPr>
        </p:nvSpPr>
        <p:spPr/>
        <p:txBody>
          <a:bodyPr/>
          <a:lstStyle/>
          <a:p>
            <a:r>
              <a:rPr lang="en-US">
                <a:solidFill>
                  <a:srgbClr val="4C008A"/>
                </a:solidFill>
                <a:latin typeface="Georgia"/>
                <a:cs typeface="Arial"/>
              </a:rPr>
              <a:t>Delani Kraft</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D64F31FA-2FBA-B9A6-8B87-AA70CBD128B8}"/>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'18 Communication Studies </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United States Courts</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Human Resources Specialist</a:t>
            </a:r>
            <a:endParaRPr lang="en-US"/>
          </a:p>
          <a:p>
            <a:pPr marL="0" indent="0">
              <a:lnSpc>
                <a:spcPct val="150000"/>
              </a:lnSpc>
              <a:spcAft>
                <a:spcPts val="1200"/>
              </a:spcAft>
              <a:buNone/>
              <a:defRPr/>
            </a:pPr>
            <a:r>
              <a:rPr lang="en-US" sz="1300">
                <a:solidFill>
                  <a:prstClr val="black"/>
                </a:solidFill>
                <a:latin typeface="Georgia"/>
                <a:ea typeface="Malgun Gothic"/>
                <a:cs typeface="Arial"/>
              </a:rPr>
              <a:t>Delani is an experienced human resources specialist with a demonstrated history in the HR field. She brings strengths in interviewing, background checks, social media, and digital tools, including Microsoft Word and Adobe, and is committed to supporting effective people operations and workplace practices.</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AA922B53-1EA1-33BF-35A6-F07095B83F50}"/>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smiling at the camera&#10;&#10;AI-generated content may be incorrect.">
            <a:extLst>
              <a:ext uri="{FF2B5EF4-FFF2-40B4-BE49-F238E27FC236}">
                <a16:creationId xmlns:a16="http://schemas.microsoft.com/office/drawing/2014/main" id="{3AE8436E-29D2-87DE-8B13-98ED54645F77}"/>
              </a:ext>
            </a:extLst>
          </p:cNvPr>
          <p:cNvPicPr>
            <a:picLocks noChangeAspect="1"/>
          </p:cNvPicPr>
          <p:nvPr/>
        </p:nvPicPr>
        <p:blipFill>
          <a:blip r:embed="rId5"/>
          <a:srcRect l="10788" t="780" r="15560" b="207"/>
          <a:stretch>
            <a:fillRect/>
          </a:stretch>
        </p:blipFill>
        <p:spPr>
          <a:xfrm>
            <a:off x="8528134" y="336800"/>
            <a:ext cx="2722588" cy="3656306"/>
          </a:xfrm>
          <a:prstGeom prst="rect">
            <a:avLst/>
          </a:prstGeom>
        </p:spPr>
      </p:pic>
      <p:sp>
        <p:nvSpPr>
          <p:cNvPr id="7" name="TextBox 6">
            <a:extLst>
              <a:ext uri="{FF2B5EF4-FFF2-40B4-BE49-F238E27FC236}">
                <a16:creationId xmlns:a16="http://schemas.microsoft.com/office/drawing/2014/main" id="{4766AF97-32C6-87F5-FD84-F4B129488F74}"/>
              </a:ext>
            </a:extLst>
          </p:cNvPr>
          <p:cNvSpPr txBox="1"/>
          <p:nvPr/>
        </p:nvSpPr>
        <p:spPr>
          <a:xfrm>
            <a:off x="6724296" y="6075010"/>
            <a:ext cx="47643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https://www.linkedin.com/in/delani-farrar/</a:t>
            </a:r>
            <a:endParaRPr lang="en-US"/>
          </a:p>
        </p:txBody>
      </p:sp>
    </p:spTree>
    <p:extLst>
      <p:ext uri="{BB962C8B-B14F-4D97-AF65-F5344CB8AC3E}">
        <p14:creationId xmlns:p14="http://schemas.microsoft.com/office/powerpoint/2010/main" val="2914242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62F46AD-96F6-C975-E88D-F18C4858C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4EE77-974F-D11F-AFE0-1C4A74B8D3EE}"/>
              </a:ext>
            </a:extLst>
          </p:cNvPr>
          <p:cNvSpPr>
            <a:spLocks noGrp="1"/>
          </p:cNvSpPr>
          <p:nvPr>
            <p:ph type="title"/>
          </p:nvPr>
        </p:nvSpPr>
        <p:spPr/>
        <p:txBody>
          <a:bodyPr/>
          <a:lstStyle/>
          <a:p>
            <a:r>
              <a:rPr lang="en-US">
                <a:solidFill>
                  <a:srgbClr val="4C008A"/>
                </a:solidFill>
                <a:latin typeface="Georgia"/>
                <a:cs typeface="Arial"/>
              </a:rPr>
              <a:t>Brielle Lacroix</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14321C98-7D82-BB8C-00E8-660FFF663C77}"/>
              </a:ext>
            </a:extLst>
          </p:cNvPr>
          <p:cNvSpPr>
            <a:spLocks noGrp="1"/>
          </p:cNvSpPr>
          <p:nvPr>
            <p:ph idx="1"/>
          </p:nvPr>
        </p:nvSpPr>
        <p:spPr>
          <a:xfrm>
            <a:off x="838200" y="1400004"/>
            <a:ext cx="7349269"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'25 Public Administration </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Chesterfield County</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Stegmaier Fellow</a:t>
            </a:r>
            <a:endParaRPr lang="en-US"/>
          </a:p>
          <a:p>
            <a:pPr marL="0" indent="0">
              <a:lnSpc>
                <a:spcPct val="150000"/>
              </a:lnSpc>
              <a:spcAft>
                <a:spcPts val="1200"/>
              </a:spcAft>
              <a:buNone/>
              <a:defRPr/>
            </a:pPr>
            <a:r>
              <a:rPr lang="en-US" sz="1300">
                <a:solidFill>
                  <a:prstClr val="black"/>
                </a:solidFill>
                <a:latin typeface="Georgia"/>
                <a:ea typeface="Malgun Gothic"/>
                <a:cs typeface="Arial"/>
              </a:rPr>
              <a:t>Brielle is a 2025 Public Administration graduate currently employed with Chesterfield County as their 2025-27 Stegmaier Fellow. As part of the fellowship, Brielle rotates between county departments. So far, she has worked in Constituent and Media Services, preparing remarks, presentations and briefs for the county's Board of Supervisors. She is currently working in Intergovernmental Relations to advance Chesterfield's priorities on the state level and assisting a project in the county's Budget and Management department.</a:t>
            </a:r>
            <a:endParaRPr lang="en-US">
              <a:solidFill>
                <a:prstClr val="black"/>
              </a:solidFil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2852E454-0E04-CAEF-3683-D3DAF0D573C9}"/>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standing next to a pillar&#10;&#10;AI-generated content may be incorrect.">
            <a:extLst>
              <a:ext uri="{FF2B5EF4-FFF2-40B4-BE49-F238E27FC236}">
                <a16:creationId xmlns:a16="http://schemas.microsoft.com/office/drawing/2014/main" id="{E03B58F8-2376-5F7D-D873-AFD283291C9A}"/>
              </a:ext>
            </a:extLst>
          </p:cNvPr>
          <p:cNvPicPr>
            <a:picLocks noChangeAspect="1"/>
          </p:cNvPicPr>
          <p:nvPr/>
        </p:nvPicPr>
        <p:blipFill>
          <a:blip r:embed="rId5"/>
          <a:srcRect l="8757" r="8757"/>
          <a:stretch>
            <a:fillRect/>
          </a:stretch>
        </p:blipFill>
        <p:spPr>
          <a:xfrm>
            <a:off x="8374269" y="365615"/>
            <a:ext cx="2792731" cy="3385671"/>
          </a:xfrm>
          <a:prstGeom prst="rect">
            <a:avLst/>
          </a:prstGeom>
        </p:spPr>
      </p:pic>
      <p:sp>
        <p:nvSpPr>
          <p:cNvPr id="7" name="TextBox 6">
            <a:extLst>
              <a:ext uri="{FF2B5EF4-FFF2-40B4-BE49-F238E27FC236}">
                <a16:creationId xmlns:a16="http://schemas.microsoft.com/office/drawing/2014/main" id="{96847717-C85E-2DF4-5ABA-6EF5A3746588}"/>
              </a:ext>
            </a:extLst>
          </p:cNvPr>
          <p:cNvSpPr txBox="1"/>
          <p:nvPr/>
        </p:nvSpPr>
        <p:spPr>
          <a:xfrm>
            <a:off x="5320230" y="6075010"/>
            <a:ext cx="61080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https://www.linkedin.com/in/brielle-lacroix-462590270/</a:t>
            </a:r>
            <a:endParaRPr lang="en-US"/>
          </a:p>
        </p:txBody>
      </p:sp>
    </p:spTree>
    <p:extLst>
      <p:ext uri="{BB962C8B-B14F-4D97-AF65-F5344CB8AC3E}">
        <p14:creationId xmlns:p14="http://schemas.microsoft.com/office/powerpoint/2010/main" val="179977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3500112-DE7F-53EF-337C-3AFC41012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0002B-3452-3CFB-D994-6F2397839317}"/>
              </a:ext>
            </a:extLst>
          </p:cNvPr>
          <p:cNvSpPr>
            <a:spLocks noGrp="1"/>
          </p:cNvSpPr>
          <p:nvPr>
            <p:ph type="title"/>
          </p:nvPr>
        </p:nvSpPr>
        <p:spPr/>
        <p:txBody>
          <a:bodyPr/>
          <a:lstStyle/>
          <a:p>
            <a:r>
              <a:rPr lang="en-US">
                <a:solidFill>
                  <a:srgbClr val="4C008A"/>
                </a:solidFill>
                <a:latin typeface="Georgia"/>
                <a:cs typeface="Arial"/>
              </a:rPr>
              <a:t>Shelly Laurenzo</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200C6C61-C4C5-73A4-B027-C0396C428F02}"/>
              </a:ext>
            </a:extLst>
          </p:cNvPr>
          <p:cNvSpPr>
            <a:spLocks noGrp="1"/>
          </p:cNvSpPr>
          <p:nvPr>
            <p:ph idx="1"/>
          </p:nvPr>
        </p:nvSpPr>
        <p:spPr>
          <a:xfrm>
            <a:off x="838200" y="1400004"/>
            <a:ext cx="7349269"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'08 Philosophy and Religion</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William and Mary</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Associate Dean for Undergraduate Education and Chief Transfer Officer</a:t>
            </a:r>
            <a:endParaRPr lang="en-US"/>
          </a:p>
          <a:p>
            <a:pPr marL="0" indent="0">
              <a:lnSpc>
                <a:spcPct val="150000"/>
              </a:lnSpc>
              <a:spcAft>
                <a:spcPts val="1200"/>
              </a:spcAft>
              <a:buNone/>
              <a:defRPr/>
            </a:pPr>
            <a:r>
              <a:rPr lang="en-US" sz="1300">
                <a:solidFill>
                  <a:prstClr val="black"/>
                </a:solidFill>
                <a:latin typeface="Georgia"/>
                <a:ea typeface="Malgun Gothic"/>
                <a:cs typeface="Arial"/>
              </a:rPr>
              <a:t>Shelly is a higher education professional with a strong background in student affairs and experience in academic affairs, driven by a deep belief in the value of a liberal arts education. She is proud to work at a public institution that emphasizes these principles and supports education at both the individual and institutional levels. In addition to her professional work, Shelly previously served as Vice Chair of the Waynesboro School Board, reflecting her commitment to education, civic engagement, and public service.</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442AABBD-9510-A684-16BB-16C426E57453}"/>
              </a:ext>
            </a:extLst>
          </p:cNvPr>
          <p:cNvPicPr>
            <a:picLocks noChangeAspect="1"/>
          </p:cNvPicPr>
          <p:nvPr/>
        </p:nvPicPr>
        <p:blipFill>
          <a:blip r:embed="rId4"/>
          <a:srcRect r="-7126" b="-119672"/>
          <a:stretch>
            <a:fillRect/>
          </a:stretch>
        </p:blipFill>
        <p:spPr>
          <a:xfrm>
            <a:off x="424749" y="5796958"/>
            <a:ext cx="3094562" cy="925436"/>
          </a:xfrm>
          <a:prstGeom prst="rect">
            <a:avLst/>
          </a:prstGeom>
        </p:spPr>
      </p:pic>
      <p:pic>
        <p:nvPicPr>
          <p:cNvPr id="6" name="Picture 5" descr="A person smiling at the camera&#10;&#10;AI-generated content may be incorrect.">
            <a:extLst>
              <a:ext uri="{FF2B5EF4-FFF2-40B4-BE49-F238E27FC236}">
                <a16:creationId xmlns:a16="http://schemas.microsoft.com/office/drawing/2014/main" id="{9468FA58-A9AB-A9B1-E222-D8DF0D773A70}"/>
              </a:ext>
            </a:extLst>
          </p:cNvPr>
          <p:cNvPicPr>
            <a:picLocks noChangeAspect="1"/>
          </p:cNvPicPr>
          <p:nvPr/>
        </p:nvPicPr>
        <p:blipFill>
          <a:blip r:embed="rId5"/>
          <a:srcRect l="8757" r="8757"/>
          <a:stretch>
            <a:fillRect/>
          </a:stretch>
        </p:blipFill>
        <p:spPr>
          <a:xfrm>
            <a:off x="8374269" y="365615"/>
            <a:ext cx="2792731" cy="3385671"/>
          </a:xfrm>
          <a:prstGeom prst="rect">
            <a:avLst/>
          </a:prstGeom>
        </p:spPr>
      </p:pic>
      <p:sp>
        <p:nvSpPr>
          <p:cNvPr id="7" name="TextBox 6">
            <a:extLst>
              <a:ext uri="{FF2B5EF4-FFF2-40B4-BE49-F238E27FC236}">
                <a16:creationId xmlns:a16="http://schemas.microsoft.com/office/drawing/2014/main" id="{8C9DE214-1C5B-8F74-2966-B3AD19B1DAA3}"/>
              </a:ext>
            </a:extLst>
          </p:cNvPr>
          <p:cNvSpPr txBox="1"/>
          <p:nvPr/>
        </p:nvSpPr>
        <p:spPr>
          <a:xfrm>
            <a:off x="6546984" y="6123053"/>
            <a:ext cx="4894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https://www.linkedin.com/in/shellylaurenzo/</a:t>
            </a:r>
            <a:endParaRPr lang="en-US"/>
          </a:p>
        </p:txBody>
      </p:sp>
    </p:spTree>
    <p:extLst>
      <p:ext uri="{BB962C8B-B14F-4D97-AF65-F5344CB8AC3E}">
        <p14:creationId xmlns:p14="http://schemas.microsoft.com/office/powerpoint/2010/main" val="1494729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18D7323-A266-4430-BEF7-05D92E661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F7E5E-16DD-1E3E-59B7-8618D7BAFA62}"/>
              </a:ext>
            </a:extLst>
          </p:cNvPr>
          <p:cNvSpPr>
            <a:spLocks noGrp="1"/>
          </p:cNvSpPr>
          <p:nvPr>
            <p:ph type="title"/>
          </p:nvPr>
        </p:nvSpPr>
        <p:spPr/>
        <p:txBody>
          <a:bodyPr/>
          <a:lstStyle/>
          <a:p>
            <a:r>
              <a:rPr lang="en-US">
                <a:solidFill>
                  <a:srgbClr val="4C008A"/>
                </a:solidFill>
                <a:latin typeface="Georgia"/>
                <a:cs typeface="Arial"/>
              </a:rPr>
              <a:t>Sophie LeFew</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99E48400-CC28-2685-0167-3450BEFEFB0D}"/>
              </a:ext>
            </a:extLst>
          </p:cNvPr>
          <p:cNvSpPr>
            <a:spLocks noGrp="1"/>
          </p:cNvSpPr>
          <p:nvPr>
            <p:ph idx="1"/>
          </p:nvPr>
        </p:nvSpPr>
        <p:spPr>
          <a:xfrm>
            <a:off x="838201" y="1400004"/>
            <a:ext cx="7262446"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'20 Modern Foreign Languages - Spanish</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Accenture Federal Services</a:t>
            </a:r>
            <a:endParaRPr lang="en-US">
              <a:latin typeface="Georgia"/>
            </a:endParaRPr>
          </a:p>
          <a:p>
            <a:pPr marL="0" indent="0">
              <a:lnSpc>
                <a:spcPct val="100000"/>
              </a:lnSpc>
              <a:spcAft>
                <a:spcPts val="1200"/>
              </a:spcAft>
              <a:buNone/>
              <a:defRPr/>
            </a:pPr>
            <a:r>
              <a:rPr lang="en-US" sz="1300">
                <a:solidFill>
                  <a:prstClr val="black"/>
                </a:solidFill>
                <a:latin typeface="Georgia"/>
                <a:ea typeface="Malgun Gothic"/>
                <a:cs typeface="Arial"/>
              </a:rPr>
              <a:t>Position: Strategy and Consulting Consultant</a:t>
            </a:r>
            <a:endParaRPr lang="en-US">
              <a:latin typeface="Georgia"/>
            </a:endParaRPr>
          </a:p>
          <a:p>
            <a:pPr marL="0" indent="0">
              <a:lnSpc>
                <a:spcPct val="150000"/>
              </a:lnSpc>
              <a:spcAft>
                <a:spcPts val="1200"/>
              </a:spcAft>
              <a:buNone/>
              <a:defRPr/>
            </a:pPr>
            <a:r>
              <a:rPr lang="en-US" sz="1300">
                <a:solidFill>
                  <a:prstClr val="black"/>
                </a:solidFill>
                <a:latin typeface="Georgia"/>
                <a:ea typeface="Malgun Gothic"/>
                <a:cs typeface="Arial"/>
              </a:rPr>
              <a:t>Sophie has worked for Accenture Federal Services for 4 years in both change management and sales. She works with US Government clients to develop strategic initiatives such as communications, training, and outreach plans. Sophie graduated from JMU in 2020 with a degree in Modern Foreign Languages with a concentration in Spanish and a minor in Spanish-to-English Interpretation and Translation. When she’s not at work, she is busy reading, going to trivia nights, and giving back to her community. </a:t>
            </a:r>
            <a:endParaRPr lang="en-US">
              <a:solidFill>
                <a:prstClr val="black"/>
              </a:solidFill>
              <a:latin typeface="Georgia"/>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D746AFA4-FDF6-69A4-3613-4AC5AA8E1ECE}"/>
              </a:ext>
            </a:extLst>
          </p:cNvPr>
          <p:cNvPicPr>
            <a:picLocks noChangeAspect="1"/>
          </p:cNvPicPr>
          <p:nvPr/>
        </p:nvPicPr>
        <p:blipFill>
          <a:blip r:embed="rId4"/>
          <a:srcRect r="-7126" b="-119672"/>
          <a:stretch>
            <a:fillRect/>
          </a:stretch>
        </p:blipFill>
        <p:spPr>
          <a:xfrm>
            <a:off x="414239" y="5844103"/>
            <a:ext cx="3094562" cy="925436"/>
          </a:xfrm>
          <a:prstGeom prst="rect">
            <a:avLst/>
          </a:prstGeom>
        </p:spPr>
      </p:pic>
      <p:pic>
        <p:nvPicPr>
          <p:cNvPr id="6" name="Picture 5" descr="A person smiling at the camera&#10;&#10;AI-generated content may be incorrect.">
            <a:extLst>
              <a:ext uri="{FF2B5EF4-FFF2-40B4-BE49-F238E27FC236}">
                <a16:creationId xmlns:a16="http://schemas.microsoft.com/office/drawing/2014/main" id="{AA3718DB-E9E3-652C-CCF0-6BCFE77FD62E}"/>
              </a:ext>
            </a:extLst>
          </p:cNvPr>
          <p:cNvPicPr>
            <a:picLocks noChangeAspect="1"/>
          </p:cNvPicPr>
          <p:nvPr/>
        </p:nvPicPr>
        <p:blipFill>
          <a:blip r:embed="rId5"/>
          <a:srcRect l="8757" r="8757"/>
          <a:stretch>
            <a:fillRect/>
          </a:stretch>
        </p:blipFill>
        <p:spPr>
          <a:xfrm>
            <a:off x="8374269" y="365615"/>
            <a:ext cx="2792731" cy="3385671"/>
          </a:xfrm>
          <a:prstGeom prst="rect">
            <a:avLst/>
          </a:prstGeom>
        </p:spPr>
      </p:pic>
      <p:sp>
        <p:nvSpPr>
          <p:cNvPr id="7" name="TextBox 6">
            <a:extLst>
              <a:ext uri="{FF2B5EF4-FFF2-40B4-BE49-F238E27FC236}">
                <a16:creationId xmlns:a16="http://schemas.microsoft.com/office/drawing/2014/main" id="{F93004D5-7A40-08E0-2FF3-4AFFF0F87674}"/>
              </a:ext>
            </a:extLst>
          </p:cNvPr>
          <p:cNvSpPr txBox="1"/>
          <p:nvPr/>
        </p:nvSpPr>
        <p:spPr>
          <a:xfrm>
            <a:off x="6757999" y="6123053"/>
            <a:ext cx="4730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https://www.linkedin.com/in/sophie-lefew/</a:t>
            </a:r>
            <a:endParaRPr lang="en-US"/>
          </a:p>
        </p:txBody>
      </p:sp>
    </p:spTree>
    <p:extLst>
      <p:ext uri="{BB962C8B-B14F-4D97-AF65-F5344CB8AC3E}">
        <p14:creationId xmlns:p14="http://schemas.microsoft.com/office/powerpoint/2010/main" val="3463032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35DE1A3-ECB0-C2E3-C6EC-FCD22B0BF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3098D-1251-6E0C-7E47-6788FF833BCD}"/>
              </a:ext>
            </a:extLst>
          </p:cNvPr>
          <p:cNvSpPr>
            <a:spLocks noGrp="1"/>
          </p:cNvSpPr>
          <p:nvPr>
            <p:ph type="title"/>
          </p:nvPr>
        </p:nvSpPr>
        <p:spPr>
          <a:xfrm>
            <a:off x="838200" y="263982"/>
            <a:ext cx="10515600" cy="1325563"/>
          </a:xfrm>
        </p:spPr>
        <p:txBody>
          <a:bodyPr/>
          <a:lstStyle/>
          <a:p>
            <a:r>
              <a:rPr lang="en-US">
                <a:solidFill>
                  <a:srgbClr val="4C008A"/>
                </a:solidFill>
                <a:latin typeface="Georgia"/>
                <a:cs typeface="Arial"/>
              </a:rPr>
              <a:t>Keelyn Leonard</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47CDF168-3A17-C317-CA38-25D82966BCCB}"/>
              </a:ext>
            </a:extLst>
          </p:cNvPr>
          <p:cNvSpPr>
            <a:spLocks noGrp="1"/>
          </p:cNvSpPr>
          <p:nvPr>
            <p:ph idx="1"/>
          </p:nvPr>
        </p:nvSpPr>
        <p:spPr>
          <a:xfrm>
            <a:off x="847342" y="1230523"/>
            <a:ext cx="7241582"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'20 Communication Studies </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a:t>
            </a:r>
            <a:r>
              <a:rPr lang="en-US" sz="1300" err="1">
                <a:solidFill>
                  <a:prstClr val="black"/>
                </a:solidFill>
                <a:latin typeface="Georgia"/>
                <a:ea typeface="Malgun Gothic"/>
                <a:cs typeface="Arial"/>
              </a:rPr>
              <a:t>BerlinRosen</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Account Supervisor</a:t>
            </a:r>
            <a:endParaRPr lang="en-US"/>
          </a:p>
          <a:p>
            <a:pPr marL="0" indent="0">
              <a:lnSpc>
                <a:spcPct val="150000"/>
              </a:lnSpc>
              <a:spcAft>
                <a:spcPts val="1200"/>
              </a:spcAft>
              <a:buNone/>
              <a:defRPr/>
            </a:pPr>
            <a:r>
              <a:rPr lang="en-US" sz="1200">
                <a:solidFill>
                  <a:prstClr val="black"/>
                </a:solidFill>
                <a:latin typeface="Georgia"/>
                <a:ea typeface="Malgun Gothic"/>
                <a:cs typeface="Arial"/>
              </a:rPr>
              <a:t>Keelyn is a public relations professional with a dynamic background in sports, entertainment, and technology. In her current role as Account Supervisor on the Sports Business team at </a:t>
            </a:r>
            <a:r>
              <a:rPr lang="en-US" sz="1200" err="1">
                <a:solidFill>
                  <a:prstClr val="black"/>
                </a:solidFill>
                <a:latin typeface="Georgia"/>
                <a:ea typeface="Malgun Gothic"/>
                <a:cs typeface="Arial"/>
              </a:rPr>
              <a:t>BerlinRosen</a:t>
            </a:r>
            <a:r>
              <a:rPr lang="en-US" sz="1200">
                <a:solidFill>
                  <a:prstClr val="black"/>
                </a:solidFill>
                <a:latin typeface="Georgia"/>
                <a:ea typeface="Malgun Gothic"/>
                <a:cs typeface="Arial"/>
              </a:rPr>
              <a:t>, an Orchestra Company, she combines creative storytelling with thoughtful strategy to elevate the most powerful owners, teams, and organizations in sports. Keelyn’s experience spans major tech companies, where she supported thought-leadership initiatives, coordinated high-profile aerospace and technology campaigns, and helped teams navigate complex and evolving policy environments. Her earlier roles across Monumental Sports &amp; Entertainment and the Washington Nationals deepened her expertise in partnerships, entertainment, and fan engagement. Keelyn is also the President of JMU’s School of Communication Studies Alumni Council, where she leads alumni engagement, mentoring initiatives, and strategic programming that connects students with industry professionals.</a:t>
            </a:r>
            <a:endParaRPr lang="en-US" sz="1200">
              <a:solidFill>
                <a:prstClr val="black"/>
              </a:solidFill>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DAED71DF-EED3-B489-C0E7-9770391BC311}"/>
              </a:ext>
            </a:extLst>
          </p:cNvPr>
          <p:cNvPicPr>
            <a:picLocks noChangeAspect="1"/>
          </p:cNvPicPr>
          <p:nvPr/>
        </p:nvPicPr>
        <p:blipFill>
          <a:blip r:embed="rId4"/>
          <a:srcRect r="-7126" b="-119672"/>
          <a:stretch>
            <a:fillRect/>
          </a:stretch>
        </p:blipFill>
        <p:spPr>
          <a:xfrm>
            <a:off x="466791" y="5795846"/>
            <a:ext cx="3094562" cy="925436"/>
          </a:xfrm>
          <a:prstGeom prst="rect">
            <a:avLst/>
          </a:prstGeom>
        </p:spPr>
      </p:pic>
      <p:pic>
        <p:nvPicPr>
          <p:cNvPr id="6" name="Picture 5" descr="A person standing at a podium&#10;&#10;AI-generated content may be incorrect.">
            <a:extLst>
              <a:ext uri="{FF2B5EF4-FFF2-40B4-BE49-F238E27FC236}">
                <a16:creationId xmlns:a16="http://schemas.microsoft.com/office/drawing/2014/main" id="{6C66AB70-8C15-BEAA-2FD7-534BE8595076}"/>
              </a:ext>
            </a:extLst>
          </p:cNvPr>
          <p:cNvPicPr>
            <a:picLocks noChangeAspect="1"/>
          </p:cNvPicPr>
          <p:nvPr/>
        </p:nvPicPr>
        <p:blipFill>
          <a:blip r:embed="rId5"/>
          <a:srcRect l="8757" r="8757"/>
          <a:stretch>
            <a:fillRect/>
          </a:stretch>
        </p:blipFill>
        <p:spPr>
          <a:xfrm>
            <a:off x="8359616" y="365615"/>
            <a:ext cx="2807384" cy="3678747"/>
          </a:xfrm>
          <a:prstGeom prst="rect">
            <a:avLst/>
          </a:prstGeom>
        </p:spPr>
      </p:pic>
      <p:sp>
        <p:nvSpPr>
          <p:cNvPr id="7" name="TextBox 6">
            <a:extLst>
              <a:ext uri="{FF2B5EF4-FFF2-40B4-BE49-F238E27FC236}">
                <a16:creationId xmlns:a16="http://schemas.microsoft.com/office/drawing/2014/main" id="{F97E8181-84F0-9789-C5E6-15715DDB7EB4}"/>
              </a:ext>
            </a:extLst>
          </p:cNvPr>
          <p:cNvSpPr txBox="1"/>
          <p:nvPr/>
        </p:nvSpPr>
        <p:spPr>
          <a:xfrm>
            <a:off x="6277352" y="6073898"/>
            <a:ext cx="51760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https://www.linkedin.com/in/keelyn-e-leonard/</a:t>
            </a:r>
            <a:endParaRPr lang="en-US"/>
          </a:p>
        </p:txBody>
      </p:sp>
    </p:spTree>
    <p:extLst>
      <p:ext uri="{BB962C8B-B14F-4D97-AF65-F5344CB8AC3E}">
        <p14:creationId xmlns:p14="http://schemas.microsoft.com/office/powerpoint/2010/main" val="2460979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E1C935-08C0-FAEF-3F37-AEAB682EE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FF5B1-4E60-4A1D-0599-218FE708FC9F}"/>
              </a:ext>
            </a:extLst>
          </p:cNvPr>
          <p:cNvSpPr>
            <a:spLocks noGrp="1"/>
          </p:cNvSpPr>
          <p:nvPr>
            <p:ph type="title"/>
          </p:nvPr>
        </p:nvSpPr>
        <p:spPr/>
        <p:txBody>
          <a:bodyPr/>
          <a:lstStyle/>
          <a:p>
            <a:r>
              <a:rPr lang="en-US">
                <a:solidFill>
                  <a:srgbClr val="4C008A"/>
                </a:solidFill>
                <a:latin typeface="Georgia"/>
                <a:cs typeface="Arial"/>
              </a:rPr>
              <a:t>Will Macgill </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01099FF2-8A34-DB3A-46F6-CB1832B7191D}"/>
              </a:ext>
            </a:extLst>
          </p:cNvPr>
          <p:cNvSpPr>
            <a:spLocks noGrp="1"/>
          </p:cNvSpPr>
          <p:nvPr>
            <p:ph idx="1"/>
          </p:nvPr>
        </p:nvSpPr>
        <p:spPr>
          <a:xfrm>
            <a:off x="838200" y="1400004"/>
            <a:ext cx="750313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'92 Mass Communications</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Macy’s </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Senio Director of Video and Event Production</a:t>
            </a:r>
            <a:endParaRPr lang="en-US"/>
          </a:p>
          <a:p>
            <a:pPr marL="0" indent="0">
              <a:lnSpc>
                <a:spcPct val="150000"/>
              </a:lnSpc>
              <a:spcAft>
                <a:spcPts val="1200"/>
              </a:spcAft>
              <a:buNone/>
              <a:defRPr/>
            </a:pPr>
            <a:r>
              <a:rPr lang="en-US" sz="1300">
                <a:solidFill>
                  <a:prstClr val="black"/>
                </a:solidFill>
                <a:latin typeface="Georgia"/>
                <a:ea typeface="Malgun Gothic"/>
                <a:cs typeface="Arial"/>
              </a:rPr>
              <a:t>Will leads all video and event productions for Macy’s Inc as part of Enterprise Corporate Communications. </a:t>
            </a:r>
            <a:endParaRPr lang="en-US"/>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5CE82E46-0A54-5EB5-F3A7-58AFAD3EC134}"/>
              </a:ext>
            </a:extLst>
          </p:cNvPr>
          <p:cNvPicPr>
            <a:picLocks noChangeAspect="1"/>
          </p:cNvPicPr>
          <p:nvPr/>
        </p:nvPicPr>
        <p:blipFill>
          <a:blip r:embed="rId4"/>
          <a:srcRect r="-7126" b="-119672"/>
          <a:stretch>
            <a:fillRect/>
          </a:stretch>
        </p:blipFill>
        <p:spPr>
          <a:xfrm>
            <a:off x="403729" y="5844103"/>
            <a:ext cx="3094562" cy="925436"/>
          </a:xfrm>
          <a:prstGeom prst="rect">
            <a:avLst/>
          </a:prstGeom>
        </p:spPr>
      </p:pic>
      <p:pic>
        <p:nvPicPr>
          <p:cNvPr id="6" name="Picture 5" descr="A person smiling for a picture&#10;&#10;AI-generated content may be incorrect.">
            <a:extLst>
              <a:ext uri="{FF2B5EF4-FFF2-40B4-BE49-F238E27FC236}">
                <a16:creationId xmlns:a16="http://schemas.microsoft.com/office/drawing/2014/main" id="{A0DC3019-ECDE-0C0F-F0A9-5D54752EE8E7}"/>
              </a:ext>
            </a:extLst>
          </p:cNvPr>
          <p:cNvPicPr>
            <a:picLocks noChangeAspect="1"/>
          </p:cNvPicPr>
          <p:nvPr/>
        </p:nvPicPr>
        <p:blipFill>
          <a:blip r:embed="rId5"/>
          <a:srcRect l="11843" r="11843"/>
          <a:stretch>
            <a:fillRect/>
          </a:stretch>
        </p:blipFill>
        <p:spPr>
          <a:xfrm>
            <a:off x="8359616" y="365615"/>
            <a:ext cx="2807384" cy="3678747"/>
          </a:xfrm>
          <a:prstGeom prst="rect">
            <a:avLst/>
          </a:prstGeom>
        </p:spPr>
      </p:pic>
      <p:sp>
        <p:nvSpPr>
          <p:cNvPr id="7" name="TextBox 6">
            <a:extLst>
              <a:ext uri="{FF2B5EF4-FFF2-40B4-BE49-F238E27FC236}">
                <a16:creationId xmlns:a16="http://schemas.microsoft.com/office/drawing/2014/main" id="{32FB6FD6-26AA-EF71-935B-2DECB0729457}"/>
              </a:ext>
            </a:extLst>
          </p:cNvPr>
          <p:cNvSpPr txBox="1"/>
          <p:nvPr/>
        </p:nvSpPr>
        <p:spPr>
          <a:xfrm>
            <a:off x="6805497" y="6123053"/>
            <a:ext cx="46479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https://www.linkedin.com/in/willmacgill/</a:t>
            </a:r>
            <a:endParaRPr lang="en-US"/>
          </a:p>
        </p:txBody>
      </p:sp>
    </p:spTree>
    <p:extLst>
      <p:ext uri="{BB962C8B-B14F-4D97-AF65-F5344CB8AC3E}">
        <p14:creationId xmlns:p14="http://schemas.microsoft.com/office/powerpoint/2010/main" val="2999820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96EA48A-8B3E-109C-A4AE-AB65546AF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D6CC3-8BFE-4701-8CA7-483C085C9573}"/>
              </a:ext>
            </a:extLst>
          </p:cNvPr>
          <p:cNvSpPr>
            <a:spLocks noGrp="1"/>
          </p:cNvSpPr>
          <p:nvPr>
            <p:ph type="title"/>
          </p:nvPr>
        </p:nvSpPr>
        <p:spPr>
          <a:xfrm>
            <a:off x="556846" y="402494"/>
            <a:ext cx="10515600" cy="1325563"/>
          </a:xfrm>
        </p:spPr>
        <p:txBody>
          <a:bodyPr/>
          <a:lstStyle/>
          <a:p>
            <a:r>
              <a:rPr lang="en-US">
                <a:solidFill>
                  <a:srgbClr val="4C008A"/>
                </a:solidFill>
                <a:latin typeface="Georgia"/>
                <a:cs typeface="Arial"/>
              </a:rPr>
              <a:t>Felicia Farrar McLemore, APR</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83745D99-326D-A605-18B6-7676DC72A8C6}"/>
              </a:ext>
            </a:extLst>
          </p:cNvPr>
          <p:cNvSpPr>
            <a:spLocks noGrp="1"/>
          </p:cNvSpPr>
          <p:nvPr>
            <p:ph idx="1"/>
          </p:nvPr>
        </p:nvSpPr>
        <p:spPr>
          <a:xfrm>
            <a:off x="556846" y="1437373"/>
            <a:ext cx="750313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'95 Mass Communications, Public Relations</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PepsiCo</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Head of Executive Communications and Visibility </a:t>
            </a:r>
            <a:endParaRPr lang="en-US"/>
          </a:p>
          <a:p>
            <a:pPr marL="0" indent="0">
              <a:lnSpc>
                <a:spcPct val="150000"/>
              </a:lnSpc>
              <a:spcAft>
                <a:spcPts val="1200"/>
              </a:spcAft>
              <a:buNone/>
              <a:defRPr/>
            </a:pPr>
            <a:r>
              <a:rPr lang="en-US" sz="1300">
                <a:solidFill>
                  <a:prstClr val="black"/>
                </a:solidFill>
                <a:latin typeface="Georgia"/>
                <a:ea typeface="Malgun Gothic"/>
                <a:cs typeface="Arial"/>
              </a:rPr>
              <a:t>Felicia is an accomplished, trusted communications leader with expert experience in corporate, government and agency settings. Creative problem solver and strategic thinker with a big picture focus and exceptional execution skills. Strong expertise in internal communications and change management, particularly during enterprise-wide transformation and crisis moments. Excellent verbal and written communication skills with the ability to tell stories, craft messages and deliver programs that resonate with key stakeholders and drive results. Natural collaborator and relationship builder with all levels. Respected, motivational team leader and mentor.</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22A2E68C-2779-8711-0993-CFC4DED47019}"/>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in a blue dress&#10;&#10;AI-generated content may be incorrect.">
            <a:extLst>
              <a:ext uri="{FF2B5EF4-FFF2-40B4-BE49-F238E27FC236}">
                <a16:creationId xmlns:a16="http://schemas.microsoft.com/office/drawing/2014/main" id="{3E5DF893-BC1D-F5E4-A946-1CA9FB26536F}"/>
              </a:ext>
            </a:extLst>
          </p:cNvPr>
          <p:cNvPicPr>
            <a:picLocks noChangeAspect="1"/>
          </p:cNvPicPr>
          <p:nvPr/>
        </p:nvPicPr>
        <p:blipFill>
          <a:blip r:embed="rId5"/>
          <a:srcRect l="11843" r="11843"/>
          <a:stretch>
            <a:fillRect/>
          </a:stretch>
        </p:blipFill>
        <p:spPr>
          <a:xfrm>
            <a:off x="8359616" y="365615"/>
            <a:ext cx="2807384" cy="3678747"/>
          </a:xfrm>
          <a:prstGeom prst="rect">
            <a:avLst/>
          </a:prstGeom>
        </p:spPr>
      </p:pic>
      <p:sp>
        <p:nvSpPr>
          <p:cNvPr id="7" name="TextBox 6">
            <a:extLst>
              <a:ext uri="{FF2B5EF4-FFF2-40B4-BE49-F238E27FC236}">
                <a16:creationId xmlns:a16="http://schemas.microsoft.com/office/drawing/2014/main" id="{872F7086-318B-240F-E44B-C7C9966A1D2E}"/>
              </a:ext>
            </a:extLst>
          </p:cNvPr>
          <p:cNvSpPr txBox="1"/>
          <p:nvPr/>
        </p:nvSpPr>
        <p:spPr>
          <a:xfrm>
            <a:off x="6401911" y="6086174"/>
            <a:ext cx="50749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https://www.linkedin.com/in/feliciamclemore/</a:t>
            </a:r>
            <a:endParaRPr lang="en-US"/>
          </a:p>
        </p:txBody>
      </p:sp>
    </p:spTree>
    <p:extLst>
      <p:ext uri="{BB962C8B-B14F-4D97-AF65-F5344CB8AC3E}">
        <p14:creationId xmlns:p14="http://schemas.microsoft.com/office/powerpoint/2010/main" val="2949280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38429B3-9425-6425-A961-C2939A11F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F6E56-B0CA-E994-BE74-DBCCF0F8139E}"/>
              </a:ext>
            </a:extLst>
          </p:cNvPr>
          <p:cNvSpPr>
            <a:spLocks noGrp="1"/>
          </p:cNvSpPr>
          <p:nvPr>
            <p:ph type="title"/>
          </p:nvPr>
        </p:nvSpPr>
        <p:spPr>
          <a:xfrm>
            <a:off x="845357" y="281042"/>
            <a:ext cx="10515600" cy="1325563"/>
          </a:xfrm>
        </p:spPr>
        <p:txBody>
          <a:bodyPr/>
          <a:lstStyle/>
          <a:p>
            <a:r>
              <a:rPr lang="en-US">
                <a:solidFill>
                  <a:srgbClr val="4C008A"/>
                </a:solidFill>
                <a:latin typeface="Georgia"/>
                <a:cs typeface="Arial"/>
              </a:rPr>
              <a:t>Lisa Mundt</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C6EE9D8B-A757-97E2-66B3-CD2FF3FE472E}"/>
              </a:ext>
            </a:extLst>
          </p:cNvPr>
          <p:cNvSpPr>
            <a:spLocks noGrp="1"/>
          </p:cNvSpPr>
          <p:nvPr>
            <p:ph idx="1"/>
          </p:nvPr>
        </p:nvSpPr>
        <p:spPr>
          <a:xfrm>
            <a:off x="845357" y="1315921"/>
            <a:ext cx="750313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'11 Media Arts &amp; Design, and Writing, Rhetoric and Technical Communication, '13 WRTC M.A.</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The Pulse of </a:t>
            </a:r>
            <a:r>
              <a:rPr lang="en-US" sz="1300" err="1">
                <a:solidFill>
                  <a:prstClr val="black"/>
                </a:solidFill>
                <a:latin typeface="Georgia"/>
                <a:ea typeface="Malgun Gothic"/>
                <a:cs typeface="Arial"/>
              </a:rPr>
              <a:t>GovCon</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Co-Founder</a:t>
            </a:r>
            <a:endParaRPr lang="en-US"/>
          </a:p>
          <a:p>
            <a:pPr marL="0" indent="0">
              <a:lnSpc>
                <a:spcPct val="150000"/>
              </a:lnSpc>
              <a:spcAft>
                <a:spcPts val="1200"/>
              </a:spcAft>
              <a:buNone/>
              <a:defRPr/>
            </a:pPr>
            <a:r>
              <a:rPr lang="en-US" sz="1300">
                <a:solidFill>
                  <a:prstClr val="black"/>
                </a:solidFill>
                <a:latin typeface="Georgia"/>
                <a:ea typeface="Malgun Gothic"/>
                <a:cs typeface="Arial"/>
              </a:rPr>
              <a:t>Lisa is the Co-Founder of The Pulse, a research and advisory firm dedicated to the empowerment of Government Contractors. She helps manage the strategic business direction of The Pulse and works closely with clients to empower their growth efforts. She has 13 years of experience in Federal Proposal Development and procurement trend analysis and reporting, touching more than 200 proposal efforts totaling billions of dollars in wins across a multitude of government agencies and departments. She is also a renowned training facilitator experienced in training clients on business development, capture management, proposal management, and Orals Coaching. She has appeared in over 45 presentations and made 10 podcast appearances over the last 3 years. She sits on the board of the JMU Federal Dukes Alumni Chapter and is the President Elect of Women in Technology (WIT). </a:t>
            </a:r>
            <a:endParaRPr lang="en-US">
              <a:solidFill>
                <a:prstClr val="black"/>
              </a:solidFill>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2E057213-423E-68DD-29BC-C498C28CAABF}"/>
              </a:ext>
            </a:extLst>
          </p:cNvPr>
          <p:cNvPicPr>
            <a:picLocks noChangeAspect="1"/>
          </p:cNvPicPr>
          <p:nvPr/>
        </p:nvPicPr>
        <p:blipFill>
          <a:blip r:embed="rId4"/>
          <a:srcRect r="-7126" b="-119672"/>
          <a:stretch>
            <a:fillRect/>
          </a:stretch>
        </p:blipFill>
        <p:spPr>
          <a:xfrm>
            <a:off x="414239" y="5862626"/>
            <a:ext cx="3094562" cy="925436"/>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9572F85A-0DC8-B789-2CDD-0962FB912A30}"/>
              </a:ext>
            </a:extLst>
          </p:cNvPr>
          <p:cNvPicPr>
            <a:picLocks noChangeAspect="1"/>
          </p:cNvPicPr>
          <p:nvPr/>
        </p:nvPicPr>
        <p:blipFill>
          <a:blip r:embed="rId5"/>
          <a:srcRect l="11843" r="11843"/>
          <a:stretch>
            <a:fillRect/>
          </a:stretch>
        </p:blipFill>
        <p:spPr>
          <a:xfrm>
            <a:off x="8359616" y="365615"/>
            <a:ext cx="2807384" cy="3678747"/>
          </a:xfrm>
          <a:prstGeom prst="rect">
            <a:avLst/>
          </a:prstGeom>
        </p:spPr>
      </p:pic>
      <p:sp>
        <p:nvSpPr>
          <p:cNvPr id="7" name="TextBox 6">
            <a:extLst>
              <a:ext uri="{FF2B5EF4-FFF2-40B4-BE49-F238E27FC236}">
                <a16:creationId xmlns:a16="http://schemas.microsoft.com/office/drawing/2014/main" id="{2AA02596-0C52-E4A5-9B30-EF8552AF9498}"/>
              </a:ext>
            </a:extLst>
          </p:cNvPr>
          <p:cNvSpPr txBox="1"/>
          <p:nvPr/>
        </p:nvSpPr>
        <p:spPr>
          <a:xfrm>
            <a:off x="7983660" y="6123053"/>
            <a:ext cx="34425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latin typeface="Georgia"/>
                <a:ea typeface="+mn-lt"/>
                <a:cs typeface="+mn-lt"/>
              </a:rPr>
              <a:t>linkedin.com</a:t>
            </a:r>
            <a:r>
              <a:rPr lang="en-US">
                <a:latin typeface="Georgia"/>
                <a:ea typeface="+mn-lt"/>
                <a:cs typeface="+mn-lt"/>
              </a:rPr>
              <a:t>/in/</a:t>
            </a:r>
            <a:r>
              <a:rPr lang="en-US" err="1">
                <a:latin typeface="Georgia"/>
                <a:ea typeface="+mn-lt"/>
                <a:cs typeface="+mn-lt"/>
              </a:rPr>
              <a:t>lisasheamundt</a:t>
            </a:r>
            <a:endParaRPr lang="en-US"/>
          </a:p>
        </p:txBody>
      </p:sp>
    </p:spTree>
    <p:extLst>
      <p:ext uri="{BB962C8B-B14F-4D97-AF65-F5344CB8AC3E}">
        <p14:creationId xmlns:p14="http://schemas.microsoft.com/office/powerpoint/2010/main" val="556856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1E84EF7-F554-7611-D476-FEDBAE0839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6889B-FB9C-5BED-B6EE-CA6C4CC130F6}"/>
              </a:ext>
            </a:extLst>
          </p:cNvPr>
          <p:cNvSpPr>
            <a:spLocks noGrp="1"/>
          </p:cNvSpPr>
          <p:nvPr>
            <p:ph type="title"/>
          </p:nvPr>
        </p:nvSpPr>
        <p:spPr/>
        <p:txBody>
          <a:bodyPr/>
          <a:lstStyle/>
          <a:p>
            <a:r>
              <a:rPr lang="en-US">
                <a:solidFill>
                  <a:srgbClr val="4C008A"/>
                </a:solidFill>
                <a:latin typeface="Georgia"/>
                <a:cs typeface="Arial"/>
              </a:rPr>
              <a:t>Rosanne North-Jack</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42DA5F92-D313-C700-DBD9-B7D710D77148}"/>
              </a:ext>
            </a:extLst>
          </p:cNvPr>
          <p:cNvSpPr>
            <a:spLocks noGrp="1"/>
          </p:cNvSpPr>
          <p:nvPr>
            <p:ph idx="1"/>
          </p:nvPr>
        </p:nvSpPr>
        <p:spPr>
          <a:xfrm>
            <a:off x="838200" y="1400004"/>
            <a:ext cx="750313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'08 English </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Prince William Public Libraries</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Youth Services Librarian</a:t>
            </a:r>
            <a:endParaRPr lang="en-US"/>
          </a:p>
          <a:p>
            <a:pPr marL="0" indent="0">
              <a:lnSpc>
                <a:spcPct val="150000"/>
              </a:lnSpc>
              <a:spcAft>
                <a:spcPts val="1200"/>
              </a:spcAft>
              <a:buNone/>
              <a:defRPr/>
            </a:pPr>
            <a:r>
              <a:rPr lang="en-US" sz="1300">
                <a:solidFill>
                  <a:prstClr val="black"/>
                </a:solidFill>
                <a:latin typeface="Georgia"/>
                <a:ea typeface="Malgun Gothic"/>
                <a:cs typeface="Arial"/>
              </a:rPr>
              <a:t>Rosanne is a Youth Services and Teen Librarian with the Prince William Public Library System, specializing in YA literature, graphic novels, and engaging teen programming. She designs interactive book displays, leads programs such as monthly D&amp;D 5e sessions and Teen Advisory Group, and frequently presents at professional conferences on teen engagement and collaborative library programming.</a:t>
            </a:r>
            <a:endParaRPr lang="en-US"/>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5D72C781-4A17-2CE1-B119-39C97191F6BE}"/>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wearing glasses and a blue shirt&#10;&#10;AI-generated content may be incorrect.">
            <a:extLst>
              <a:ext uri="{FF2B5EF4-FFF2-40B4-BE49-F238E27FC236}">
                <a16:creationId xmlns:a16="http://schemas.microsoft.com/office/drawing/2014/main" id="{06703A3E-D3C5-0F27-E01F-282962358CC7}"/>
              </a:ext>
            </a:extLst>
          </p:cNvPr>
          <p:cNvPicPr>
            <a:picLocks noChangeAspect="1"/>
          </p:cNvPicPr>
          <p:nvPr/>
        </p:nvPicPr>
        <p:blipFill>
          <a:blip r:embed="rId5"/>
          <a:srcRect l="11843" r="11843"/>
          <a:stretch>
            <a:fillRect/>
          </a:stretch>
        </p:blipFill>
        <p:spPr>
          <a:xfrm>
            <a:off x="8359616" y="365615"/>
            <a:ext cx="2807384" cy="3678747"/>
          </a:xfrm>
          <a:prstGeom prst="rect">
            <a:avLst/>
          </a:prstGeom>
        </p:spPr>
      </p:pic>
      <p:sp>
        <p:nvSpPr>
          <p:cNvPr id="7" name="TextBox 6">
            <a:extLst>
              <a:ext uri="{FF2B5EF4-FFF2-40B4-BE49-F238E27FC236}">
                <a16:creationId xmlns:a16="http://schemas.microsoft.com/office/drawing/2014/main" id="{49F832A1-7A4E-F6E6-6FA0-40678F6B3858}"/>
              </a:ext>
            </a:extLst>
          </p:cNvPr>
          <p:cNvSpPr txBox="1"/>
          <p:nvPr/>
        </p:nvSpPr>
        <p:spPr>
          <a:xfrm>
            <a:off x="6961688" y="6075010"/>
            <a:ext cx="45269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https://www.linkedin.com/in/rnorthjack/</a:t>
            </a:r>
            <a:endParaRPr lang="en-US"/>
          </a:p>
        </p:txBody>
      </p:sp>
    </p:spTree>
    <p:extLst>
      <p:ext uri="{BB962C8B-B14F-4D97-AF65-F5344CB8AC3E}">
        <p14:creationId xmlns:p14="http://schemas.microsoft.com/office/powerpoint/2010/main" val="399344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9A493A0-0E6D-F6F7-AF48-F77C50D19C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330F0-7253-E9D7-0407-97F59E3D3004}"/>
              </a:ext>
            </a:extLst>
          </p:cNvPr>
          <p:cNvSpPr>
            <a:spLocks noGrp="1"/>
          </p:cNvSpPr>
          <p:nvPr>
            <p:ph type="title"/>
          </p:nvPr>
        </p:nvSpPr>
        <p:spPr/>
        <p:txBody>
          <a:bodyPr/>
          <a:lstStyle/>
          <a:p>
            <a:r>
              <a:rPr lang="en-US">
                <a:solidFill>
                  <a:srgbClr val="4C008A"/>
                </a:solidFill>
                <a:latin typeface="Georgia"/>
                <a:cs typeface="Arial"/>
              </a:rPr>
              <a:t>Arlyne Aranda</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F5E1E279-B911-53CA-1FE4-D8A4A02616F9}"/>
              </a:ext>
            </a:extLst>
          </p:cNvPr>
          <p:cNvSpPr>
            <a:spLocks noGrp="1"/>
          </p:cNvSpPr>
          <p:nvPr>
            <p:ph idx="1"/>
          </p:nvPr>
        </p:nvSpPr>
        <p:spPr>
          <a:xfrm>
            <a:off x="838200" y="1402292"/>
            <a:ext cx="7081108" cy="4056191"/>
          </a:xfrm>
        </p:spPr>
        <p:txBody>
          <a:bodyPr vert="horz" lIns="91440" tIns="45720" rIns="91440" bIns="45720" rtlCol="0" anchor="t">
            <a:norm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'95 Communication Studies, Political Science</a:t>
            </a:r>
            <a:endParaRPr lang="en-US" sz="1300">
              <a:solidFill>
                <a:prstClr val="black"/>
              </a:solidFill>
              <a:latin typeface="Georgia"/>
              <a:cs typeface="Arial"/>
            </a:endParaRPr>
          </a:p>
          <a:p>
            <a:pPr marL="0" indent="0">
              <a:lnSpc>
                <a:spcPct val="100000"/>
              </a:lnSpc>
              <a:spcAft>
                <a:spcPts val="1200"/>
              </a:spcAft>
              <a:buNone/>
              <a:defRPr/>
            </a:pPr>
            <a:r>
              <a:rPr lang="en-US" sz="1300">
                <a:solidFill>
                  <a:prstClr val="black"/>
                </a:solidFill>
                <a:latin typeface="Georgia"/>
                <a:ea typeface="Malgun Gothic"/>
                <a:cs typeface="Arial"/>
              </a:rPr>
              <a:t>Employer: Kids4Equity</a:t>
            </a:r>
            <a:endParaRPr lang="en-US" sz="1300">
              <a:solidFill>
                <a:prstClr val="black"/>
              </a:solidFill>
              <a:latin typeface="Georgia"/>
            </a:endParaRPr>
          </a:p>
          <a:p>
            <a:pPr marL="0" indent="0">
              <a:lnSpc>
                <a:spcPct val="100000"/>
              </a:lnSpc>
              <a:spcAft>
                <a:spcPts val="1200"/>
              </a:spcAft>
              <a:buNone/>
              <a:defRPr/>
            </a:pPr>
            <a:r>
              <a:rPr lang="en-US" sz="1300">
                <a:solidFill>
                  <a:prstClr val="black"/>
                </a:solidFill>
                <a:latin typeface="Georgia"/>
                <a:ea typeface="Malgun Gothic"/>
                <a:cs typeface="Arial"/>
              </a:rPr>
              <a:t>Position: Director of Strategy, Bus Development, and Partnerships</a:t>
            </a:r>
            <a:endParaRPr lang="en-US" sz="1300">
              <a:solidFill>
                <a:prstClr val="black"/>
              </a:solidFill>
              <a:latin typeface="Georgia"/>
            </a:endParaRPr>
          </a:p>
          <a:p>
            <a:pPr marL="0" indent="0">
              <a:lnSpc>
                <a:spcPct val="150000"/>
              </a:lnSpc>
              <a:spcAft>
                <a:spcPts val="1200"/>
              </a:spcAft>
              <a:buNone/>
              <a:defRPr/>
            </a:pPr>
            <a:r>
              <a:rPr lang="en-US" sz="1300">
                <a:solidFill>
                  <a:prstClr val="black"/>
                </a:solidFill>
                <a:latin typeface="Georgia"/>
                <a:ea typeface="Malgun Gothic"/>
                <a:cs typeface="Arial"/>
              </a:rPr>
              <a:t>Arlyne is an accomplished business advisor and strategist who has successfully delivered initiatives across the public, private, and non-profit sectors. She is a people-centric consultant who specializes in understanding and addressing stakeholder challenges, including engagement, adoption, and learning. As an organizational culture practitioner, she has had the honor of presenting and speaking at a range of forums, including ACMP Global, North Highland Worldwide, Mazars, LTEN, and the BLCK Street Summit.</a:t>
            </a:r>
            <a:endParaRPr lang="en-US" sz="1300">
              <a:solidFill>
                <a:prstClr val="black"/>
              </a:solidFill>
              <a:latin typeface="Georgia"/>
            </a:endParaRPr>
          </a:p>
          <a:p>
            <a:pPr marL="0" indent="0">
              <a:lnSpc>
                <a:spcPct val="150000"/>
              </a:lnSpc>
              <a:spcAft>
                <a:spcPts val="1200"/>
              </a:spcAft>
              <a:buNone/>
              <a:defRPr/>
            </a:pPr>
            <a:endParaRPr lang="en-US" sz="1300">
              <a:solidFill>
                <a:prstClr val="black"/>
              </a:solidFill>
              <a:latin typeface="Georgia"/>
              <a:ea typeface="Malgun Gothic"/>
              <a:cs typeface="Arial"/>
            </a:endParaRPr>
          </a:p>
          <a:p>
            <a:pPr marL="0" indent="0">
              <a:lnSpc>
                <a:spcPct val="15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91B3312C-CD43-2D2A-DDAF-938EE7650107}"/>
              </a:ext>
            </a:extLst>
          </p:cNvPr>
          <p:cNvPicPr>
            <a:picLocks noChangeAspect="1"/>
          </p:cNvPicPr>
          <p:nvPr/>
        </p:nvPicPr>
        <p:blipFill>
          <a:blip r:embed="rId4"/>
          <a:srcRect r="-7126" b="-119672"/>
          <a:stretch>
            <a:fillRect/>
          </a:stretch>
        </p:blipFill>
        <p:spPr>
          <a:xfrm>
            <a:off x="414239" y="5790151"/>
            <a:ext cx="3094562" cy="925436"/>
          </a:xfrm>
          <a:prstGeom prst="rect">
            <a:avLst/>
          </a:prstGeom>
        </p:spPr>
      </p:pic>
      <p:pic>
        <p:nvPicPr>
          <p:cNvPr id="6" name="Picture 5" descr="A person wearing glasses and a grey suit&#10;&#10;AI-generated content may be incorrect.">
            <a:extLst>
              <a:ext uri="{FF2B5EF4-FFF2-40B4-BE49-F238E27FC236}">
                <a16:creationId xmlns:a16="http://schemas.microsoft.com/office/drawing/2014/main" id="{CB52830C-7D69-94D6-3E6E-2DEC36AD942F}"/>
              </a:ext>
            </a:extLst>
          </p:cNvPr>
          <p:cNvPicPr>
            <a:picLocks noChangeAspect="1"/>
          </p:cNvPicPr>
          <p:nvPr/>
        </p:nvPicPr>
        <p:blipFill>
          <a:blip r:embed="rId5"/>
          <a:srcRect l="8590" r="8590"/>
          <a:stretch>
            <a:fillRect/>
          </a:stretch>
        </p:blipFill>
        <p:spPr>
          <a:xfrm>
            <a:off x="8131969" y="365745"/>
            <a:ext cx="2881314" cy="3479046"/>
          </a:xfrm>
          <a:prstGeom prst="rect">
            <a:avLst/>
          </a:prstGeom>
        </p:spPr>
      </p:pic>
      <p:sp>
        <p:nvSpPr>
          <p:cNvPr id="7" name="TextBox 6">
            <a:extLst>
              <a:ext uri="{FF2B5EF4-FFF2-40B4-BE49-F238E27FC236}">
                <a16:creationId xmlns:a16="http://schemas.microsoft.com/office/drawing/2014/main" id="{9D4B4549-F5D7-A751-E274-BE3DD958534E}"/>
              </a:ext>
            </a:extLst>
          </p:cNvPr>
          <p:cNvSpPr txBox="1"/>
          <p:nvPr/>
        </p:nvSpPr>
        <p:spPr>
          <a:xfrm>
            <a:off x="7166919" y="6068541"/>
            <a:ext cx="67001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https://www.linkedin.com/in/aearanda/</a:t>
            </a:r>
            <a:endParaRPr lang="en-US"/>
          </a:p>
        </p:txBody>
      </p:sp>
    </p:spTree>
    <p:extLst>
      <p:ext uri="{BB962C8B-B14F-4D97-AF65-F5344CB8AC3E}">
        <p14:creationId xmlns:p14="http://schemas.microsoft.com/office/powerpoint/2010/main" val="792262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D6C150E-B3E3-78DC-691B-5F8F3CF31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6CAA6-D5C1-7BCA-3CB9-3D1E3B6D8C76}"/>
              </a:ext>
            </a:extLst>
          </p:cNvPr>
          <p:cNvSpPr>
            <a:spLocks noGrp="1"/>
          </p:cNvSpPr>
          <p:nvPr>
            <p:ph type="title"/>
          </p:nvPr>
        </p:nvSpPr>
        <p:spPr/>
        <p:txBody>
          <a:bodyPr/>
          <a:lstStyle/>
          <a:p>
            <a:r>
              <a:rPr lang="en-US">
                <a:solidFill>
                  <a:srgbClr val="4C008A"/>
                </a:solidFill>
                <a:latin typeface="Georgia"/>
                <a:cs typeface="Arial"/>
              </a:rPr>
              <a:t>Dr. Rachel Palkovitz</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31A89EF8-8118-EE19-C1D2-9A155EB1973B}"/>
              </a:ext>
            </a:extLst>
          </p:cNvPr>
          <p:cNvSpPr>
            <a:spLocks noGrp="1"/>
          </p:cNvSpPr>
          <p:nvPr>
            <p:ph idx="1"/>
          </p:nvPr>
        </p:nvSpPr>
        <p:spPr>
          <a:xfrm>
            <a:off x="838200" y="1400004"/>
            <a:ext cx="750313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'16 Anthropology and English</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James Madison University</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Assistant Professor of Geography &amp; ISAT</a:t>
            </a:r>
            <a:endParaRPr lang="en-US"/>
          </a:p>
          <a:p>
            <a:pPr marL="0" indent="0">
              <a:lnSpc>
                <a:spcPct val="150000"/>
              </a:lnSpc>
              <a:spcAft>
                <a:spcPts val="1200"/>
              </a:spcAft>
              <a:buNone/>
              <a:defRPr/>
            </a:pPr>
            <a:r>
              <a:rPr lang="en-US" sz="1300">
                <a:solidFill>
                  <a:prstClr val="black"/>
                </a:solidFill>
                <a:latin typeface="Georgia"/>
                <a:ea typeface="Malgun Gothic"/>
                <a:cs typeface="Arial"/>
              </a:rPr>
              <a:t>Rachel is an environmental scientist researching native plant genetics and conservation. After graduating from JMU English and Anthropology programs with a minor in Environmental Studies, she completed a Fulbright research fellowship in Tanzania for a year, followed by a master’s degree in Applied Biological Anthropology at the University of Cambridge. She then completed her Ph.D. at Penn State University in the Anthropological genomics laboratory. She is now an Assistant Professor of ISAT and Geography and a group fitness instructor at JMU. She is excited to connect with undergraduates and share how a JMU liberal arts education prepared her for a career in environmental research and teaching.</a:t>
            </a:r>
            <a:endParaRPr lang="en-US">
              <a:solidFill>
                <a:prstClr val="black"/>
              </a:solidFil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9B4ACDC4-FC34-DFFB-A45D-E484D6F396B6}"/>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CA062011-D4F9-8D56-DEEB-FB91DB587073}"/>
              </a:ext>
            </a:extLst>
          </p:cNvPr>
          <p:cNvPicPr>
            <a:picLocks noChangeAspect="1"/>
          </p:cNvPicPr>
          <p:nvPr/>
        </p:nvPicPr>
        <p:blipFill>
          <a:blip r:embed="rId5"/>
          <a:srcRect l="11843" r="11843"/>
          <a:stretch>
            <a:fillRect/>
          </a:stretch>
        </p:blipFill>
        <p:spPr>
          <a:xfrm>
            <a:off x="8359616" y="365615"/>
            <a:ext cx="2807384" cy="3678747"/>
          </a:xfrm>
          <a:prstGeom prst="rect">
            <a:avLst/>
          </a:prstGeom>
        </p:spPr>
      </p:pic>
      <p:sp>
        <p:nvSpPr>
          <p:cNvPr id="7" name="TextBox 6">
            <a:extLst>
              <a:ext uri="{FF2B5EF4-FFF2-40B4-BE49-F238E27FC236}">
                <a16:creationId xmlns:a16="http://schemas.microsoft.com/office/drawing/2014/main" id="{32F614E7-1777-9CD4-6F21-B27FAB47D793}"/>
              </a:ext>
            </a:extLst>
          </p:cNvPr>
          <p:cNvSpPr txBox="1"/>
          <p:nvPr/>
        </p:nvSpPr>
        <p:spPr>
          <a:xfrm>
            <a:off x="4589231" y="6123053"/>
            <a:ext cx="69111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Calibri"/>
                <a:cs typeface="Calibri"/>
              </a:rPr>
              <a:t>https://www.jmu.edu/cise/people/faculty/palkovitz-rachel.shtml</a:t>
            </a:r>
            <a:endParaRPr lang="en-US"/>
          </a:p>
        </p:txBody>
      </p:sp>
    </p:spTree>
    <p:extLst>
      <p:ext uri="{BB962C8B-B14F-4D97-AF65-F5344CB8AC3E}">
        <p14:creationId xmlns:p14="http://schemas.microsoft.com/office/powerpoint/2010/main" val="3394507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CB1F9B9-2A75-ABCF-7008-C5B7B825A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6A86B-A95C-0ADA-6ECB-B8B70BF3DFD4}"/>
              </a:ext>
            </a:extLst>
          </p:cNvPr>
          <p:cNvSpPr>
            <a:spLocks noGrp="1"/>
          </p:cNvSpPr>
          <p:nvPr>
            <p:ph type="title"/>
          </p:nvPr>
        </p:nvSpPr>
        <p:spPr/>
        <p:txBody>
          <a:bodyPr/>
          <a:lstStyle/>
          <a:p>
            <a:r>
              <a:rPr lang="en-US">
                <a:solidFill>
                  <a:srgbClr val="4C008A"/>
                </a:solidFill>
                <a:latin typeface="Georgia"/>
                <a:cs typeface="Arial"/>
              </a:rPr>
              <a:t>Jenna Polk</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7E4263BA-7418-8B09-6E93-BA58279C9BE1}"/>
              </a:ext>
            </a:extLst>
          </p:cNvPr>
          <p:cNvSpPr>
            <a:spLocks noGrp="1"/>
          </p:cNvSpPr>
          <p:nvPr>
            <p:ph idx="1"/>
          </p:nvPr>
        </p:nvSpPr>
        <p:spPr>
          <a:xfrm>
            <a:off x="838200" y="1400004"/>
            <a:ext cx="750313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'14 Media Arts &amp; Design, '21 Educational Technology, M.Ed.</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Employer: James Madison University</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Assistant Director of Media Production and Makerspace Services</a:t>
            </a:r>
            <a:endParaRPr lang="en-US"/>
          </a:p>
          <a:p>
            <a:pPr marL="0" indent="0">
              <a:lnSpc>
                <a:spcPct val="150000"/>
              </a:lnSpc>
              <a:spcAft>
                <a:spcPts val="1200"/>
              </a:spcAft>
              <a:buNone/>
              <a:defRPr/>
            </a:pPr>
            <a:r>
              <a:rPr lang="en-US" sz="1300">
                <a:solidFill>
                  <a:prstClr val="black"/>
                </a:solidFill>
                <a:latin typeface="Georgia"/>
                <a:ea typeface="Malgun Gothic"/>
                <a:cs typeface="Arial"/>
              </a:rPr>
              <a:t>Jenna is the Assistant Director for Media Production and Makerspace Services, where she provides leadership and strategic direction for the development and delivery of media production initiatives across her department. She also serves as an Adjunct Professor in James Madison University’s College of Education, teaching in the Educational Media minor curriculum.</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617E1529-603A-4313-E955-D90D6CF468E5}"/>
              </a:ext>
            </a:extLst>
          </p:cNvPr>
          <p:cNvPicPr>
            <a:picLocks noChangeAspect="1"/>
          </p:cNvPicPr>
          <p:nvPr/>
        </p:nvPicPr>
        <p:blipFill>
          <a:blip r:embed="rId4"/>
          <a:srcRect r="-7126" b="-119672"/>
          <a:stretch>
            <a:fillRect/>
          </a:stretch>
        </p:blipFill>
        <p:spPr>
          <a:xfrm>
            <a:off x="456280" y="5796958"/>
            <a:ext cx="3094562" cy="925436"/>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E9B80120-7557-004B-E59C-366B87E346E7}"/>
              </a:ext>
            </a:extLst>
          </p:cNvPr>
          <p:cNvPicPr>
            <a:picLocks noChangeAspect="1"/>
          </p:cNvPicPr>
          <p:nvPr/>
        </p:nvPicPr>
        <p:blipFill>
          <a:blip r:embed="rId5"/>
          <a:srcRect l="11843" r="11843"/>
          <a:stretch>
            <a:fillRect/>
          </a:stretch>
        </p:blipFill>
        <p:spPr>
          <a:xfrm>
            <a:off x="8359616" y="365615"/>
            <a:ext cx="2807384" cy="3678747"/>
          </a:xfrm>
          <a:prstGeom prst="rect">
            <a:avLst/>
          </a:prstGeom>
        </p:spPr>
      </p:pic>
      <p:sp>
        <p:nvSpPr>
          <p:cNvPr id="7" name="TextBox 6">
            <a:extLst>
              <a:ext uri="{FF2B5EF4-FFF2-40B4-BE49-F238E27FC236}">
                <a16:creationId xmlns:a16="http://schemas.microsoft.com/office/drawing/2014/main" id="{2F62B7AE-0706-F306-F36B-8D4E5D64F90E}"/>
              </a:ext>
            </a:extLst>
          </p:cNvPr>
          <p:cNvSpPr txBox="1"/>
          <p:nvPr/>
        </p:nvSpPr>
        <p:spPr>
          <a:xfrm>
            <a:off x="6423892" y="6075010"/>
            <a:ext cx="51936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Calibri"/>
                <a:cs typeface="Calibri"/>
              </a:rPr>
              <a:t>https://www.linkedin.com/in/jenna-fries-polk/</a:t>
            </a:r>
            <a:endParaRPr lang="en-US"/>
          </a:p>
        </p:txBody>
      </p:sp>
    </p:spTree>
    <p:extLst>
      <p:ext uri="{BB962C8B-B14F-4D97-AF65-F5344CB8AC3E}">
        <p14:creationId xmlns:p14="http://schemas.microsoft.com/office/powerpoint/2010/main" val="4077530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346D192-1144-E09F-CAB0-979E9FFE93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73796-B177-7DC7-9093-93F6E15324C7}"/>
              </a:ext>
            </a:extLst>
          </p:cNvPr>
          <p:cNvSpPr>
            <a:spLocks noGrp="1"/>
          </p:cNvSpPr>
          <p:nvPr>
            <p:ph type="title"/>
          </p:nvPr>
        </p:nvSpPr>
        <p:spPr/>
        <p:txBody>
          <a:bodyPr/>
          <a:lstStyle/>
          <a:p>
            <a:r>
              <a:rPr lang="en-US">
                <a:solidFill>
                  <a:srgbClr val="4C008A"/>
                </a:solidFill>
                <a:latin typeface="Georgia"/>
                <a:cs typeface="Arial"/>
              </a:rPr>
              <a:t>Jonathan Rhudy, APR</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D6F80AF9-C3C0-683C-E9B8-9159AEA4285C}"/>
              </a:ext>
            </a:extLst>
          </p:cNvPr>
          <p:cNvSpPr>
            <a:spLocks noGrp="1"/>
          </p:cNvSpPr>
          <p:nvPr>
            <p:ph idx="1"/>
          </p:nvPr>
        </p:nvSpPr>
        <p:spPr>
          <a:xfrm>
            <a:off x="838200" y="1400004"/>
            <a:ext cx="750313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'95 Mass Communication, Journalism</a:t>
            </a:r>
            <a:endParaRPr lang="en-US">
              <a:solidFill>
                <a:prstClr val="black"/>
              </a:solidFill>
              <a:ea typeface="Malgun Gothic"/>
              <a:cs typeface="Arial"/>
            </a:endParaRPr>
          </a:p>
          <a:p>
            <a:pPr marL="0" indent="0">
              <a:lnSpc>
                <a:spcPct val="100000"/>
              </a:lnSpc>
              <a:spcAft>
                <a:spcPts val="1200"/>
              </a:spcAft>
              <a:buNone/>
              <a:defRPr/>
            </a:pPr>
            <a:r>
              <a:rPr lang="en-US" sz="1300">
                <a:solidFill>
                  <a:prstClr val="black"/>
                </a:solidFill>
                <a:latin typeface="Georgia"/>
                <a:ea typeface="Malgun Gothic"/>
                <a:cs typeface="Arial"/>
              </a:rPr>
              <a:t>Employer: Rhudy &amp; Co. Strategic Communications</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Partner</a:t>
            </a:r>
            <a:endParaRPr lang="en-US"/>
          </a:p>
          <a:p>
            <a:pPr marL="0" indent="0">
              <a:lnSpc>
                <a:spcPct val="150000"/>
              </a:lnSpc>
              <a:spcAft>
                <a:spcPts val="1200"/>
              </a:spcAft>
              <a:buNone/>
              <a:defRPr/>
            </a:pPr>
            <a:r>
              <a:rPr lang="en-US" sz="1300">
                <a:solidFill>
                  <a:prstClr val="black"/>
                </a:solidFill>
                <a:latin typeface="Georgia"/>
                <a:ea typeface="Malgun Gothic"/>
                <a:cs typeface="Arial"/>
              </a:rPr>
              <a:t>Jonathan likes to run in road races and businesses. As a partner and chief operating officer of Rhudy &amp; Co. Strategic Communications, Jonathan leads a Richmond, Va.-based team helping Fortune 500 companies, nonprofits, government agencies, and entrepreneurial ventures navigate their communications strategies. He is one of four former</a:t>
            </a:r>
            <a:r>
              <a:rPr lang="en-US" sz="1300" i="1">
                <a:solidFill>
                  <a:prstClr val="black"/>
                </a:solidFill>
                <a:latin typeface="Georgia"/>
                <a:ea typeface="Malgun Gothic"/>
                <a:cs typeface="Arial"/>
              </a:rPr>
              <a:t> Breeze </a:t>
            </a:r>
            <a:r>
              <a:rPr lang="en-US" sz="1300">
                <a:solidFill>
                  <a:prstClr val="black"/>
                </a:solidFill>
                <a:latin typeface="Georgia"/>
                <a:ea typeface="Malgun Gothic"/>
                <a:cs typeface="Arial"/>
              </a:rPr>
              <a:t>staffers on the Rhudy &amp; Co. team, reinforcing a foundation built on storytelling, engagement, and communications. Jonathan’s career has spanned Fortune 500 companies, employee-owned agencies, and entrepreneurial ventures. He began as a Hotdogger for Oscar Mayer, crisscrossing the country in the iconic Wienermobile as a brand spokesperson. He later worked in internal communications at Capital One and led electronic employee communications at Dominion.</a:t>
            </a:r>
            <a:endParaRPr lang="en-US">
              <a:solidFill>
                <a:prstClr val="black"/>
              </a:solidFill>
              <a:cs typeface="Arial" panose="020B0604020202020204" pitchFamily="34" charset="0"/>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721B221C-B2C3-B7F5-DF7B-E73E7142465F}"/>
              </a:ext>
            </a:extLst>
          </p:cNvPr>
          <p:cNvPicPr>
            <a:picLocks noChangeAspect="1"/>
          </p:cNvPicPr>
          <p:nvPr/>
        </p:nvPicPr>
        <p:blipFill>
          <a:blip r:embed="rId4"/>
          <a:srcRect r="-7126" b="-119672"/>
          <a:stretch>
            <a:fillRect/>
          </a:stretch>
        </p:blipFill>
        <p:spPr>
          <a:xfrm>
            <a:off x="424749" y="5796958"/>
            <a:ext cx="3094562" cy="925436"/>
          </a:xfrm>
          <a:prstGeom prst="rect">
            <a:avLst/>
          </a:prstGeom>
        </p:spPr>
      </p:pic>
      <p:pic>
        <p:nvPicPr>
          <p:cNvPr id="6" name="Picture 5" descr="A person in a purple shirt&#10;&#10;AI-generated content may be incorrect.">
            <a:extLst>
              <a:ext uri="{FF2B5EF4-FFF2-40B4-BE49-F238E27FC236}">
                <a16:creationId xmlns:a16="http://schemas.microsoft.com/office/drawing/2014/main" id="{FD5B8DA4-F991-EB4C-A036-84877DB719F8}"/>
              </a:ext>
            </a:extLst>
          </p:cNvPr>
          <p:cNvPicPr>
            <a:picLocks noChangeAspect="1"/>
          </p:cNvPicPr>
          <p:nvPr/>
        </p:nvPicPr>
        <p:blipFill>
          <a:blip r:embed="rId5"/>
          <a:srcRect l="11843" r="11843"/>
          <a:stretch>
            <a:fillRect/>
          </a:stretch>
        </p:blipFill>
        <p:spPr>
          <a:xfrm>
            <a:off x="8359616" y="365615"/>
            <a:ext cx="2807384" cy="3678747"/>
          </a:xfrm>
          <a:prstGeom prst="rect">
            <a:avLst/>
          </a:prstGeom>
        </p:spPr>
      </p:pic>
      <p:sp>
        <p:nvSpPr>
          <p:cNvPr id="7" name="TextBox 6">
            <a:extLst>
              <a:ext uri="{FF2B5EF4-FFF2-40B4-BE49-F238E27FC236}">
                <a16:creationId xmlns:a16="http://schemas.microsoft.com/office/drawing/2014/main" id="{BCC82A6B-44E6-EC0A-11EF-A73AA1C8E6A1}"/>
              </a:ext>
            </a:extLst>
          </p:cNvPr>
          <p:cNvSpPr txBox="1"/>
          <p:nvPr/>
        </p:nvSpPr>
        <p:spPr>
          <a:xfrm>
            <a:off x="5014193" y="6075010"/>
            <a:ext cx="6462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https://www.linkedin.com/in/jonathan-rhudy-apr-2838434/</a:t>
            </a:r>
            <a:endParaRPr lang="en-US"/>
          </a:p>
        </p:txBody>
      </p:sp>
    </p:spTree>
    <p:extLst>
      <p:ext uri="{BB962C8B-B14F-4D97-AF65-F5344CB8AC3E}">
        <p14:creationId xmlns:p14="http://schemas.microsoft.com/office/powerpoint/2010/main" val="3389103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75BA685-7602-A959-F25D-C3584E73D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BF01D-BE80-D2C0-B879-7F7459FB6CF2}"/>
              </a:ext>
            </a:extLst>
          </p:cNvPr>
          <p:cNvSpPr>
            <a:spLocks noGrp="1"/>
          </p:cNvSpPr>
          <p:nvPr>
            <p:ph type="title"/>
          </p:nvPr>
        </p:nvSpPr>
        <p:spPr/>
        <p:txBody>
          <a:bodyPr/>
          <a:lstStyle/>
          <a:p>
            <a:r>
              <a:rPr lang="en-US">
                <a:solidFill>
                  <a:srgbClr val="4C008A"/>
                </a:solidFill>
                <a:latin typeface="Georgia"/>
                <a:cs typeface="Arial"/>
              </a:rPr>
              <a:t>Kelsey Ruane</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2EB2A57B-4353-B5A9-3ECA-3ADBAF28F91C}"/>
              </a:ext>
            </a:extLst>
          </p:cNvPr>
          <p:cNvSpPr>
            <a:spLocks noGrp="1"/>
          </p:cNvSpPr>
          <p:nvPr>
            <p:ph idx="1"/>
          </p:nvPr>
        </p:nvSpPr>
        <p:spPr>
          <a:xfrm>
            <a:off x="838200" y="1400004"/>
            <a:ext cx="750313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'14 Sociology</a:t>
            </a:r>
            <a:endParaRPr lang="en-US">
              <a:solidFill>
                <a:prstClr val="black"/>
              </a:solidFill>
              <a:ea typeface="Malgun Gothic"/>
              <a:cs typeface="Arial"/>
            </a:endParaRPr>
          </a:p>
          <a:p>
            <a:pPr marL="0" indent="0">
              <a:lnSpc>
                <a:spcPct val="100000"/>
              </a:lnSpc>
              <a:spcAft>
                <a:spcPts val="1200"/>
              </a:spcAft>
              <a:buNone/>
              <a:defRPr/>
            </a:pPr>
            <a:r>
              <a:rPr lang="en-US" sz="1300">
                <a:solidFill>
                  <a:prstClr val="black"/>
                </a:solidFill>
                <a:latin typeface="Georgia"/>
                <a:ea typeface="Malgun Gothic"/>
                <a:cs typeface="Arial"/>
              </a:rPr>
              <a:t>Employer: Mathematica</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Managing Consultant</a:t>
            </a:r>
            <a:endParaRPr lang="en-US"/>
          </a:p>
          <a:p>
            <a:pPr marL="0" indent="0">
              <a:lnSpc>
                <a:spcPct val="150000"/>
              </a:lnSpc>
              <a:spcAft>
                <a:spcPts val="1200"/>
              </a:spcAft>
              <a:buNone/>
              <a:defRPr/>
            </a:pPr>
            <a:r>
              <a:rPr lang="en-US" sz="1300">
                <a:solidFill>
                  <a:prstClr val="black"/>
                </a:solidFill>
                <a:latin typeface="Georgia"/>
                <a:ea typeface="Malgun Gothic"/>
                <a:cs typeface="Arial"/>
              </a:rPr>
              <a:t>Kelsey is a health policy professional focused on expanding healthcare access and using research to reduce barriers to care. At Mathematica, she leads research initiatives, manages key client relationships, and supports business development for the state health team. Previously, she advised state leaders at the National Governors Association on issues such as telehealth expansion and virtual care. Kelsey is known for translating complex policy and research insights into clear, actionable solutions in a rapidly evolving health landscape. </a:t>
            </a:r>
            <a:endParaRPr lang="en-US"/>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0EB855B7-4F5A-D04D-9CCD-C22F865AE6F5}"/>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7E2A69D6-5254-3016-96CA-4667CEF51722}"/>
              </a:ext>
            </a:extLst>
          </p:cNvPr>
          <p:cNvPicPr>
            <a:picLocks noChangeAspect="1"/>
          </p:cNvPicPr>
          <p:nvPr/>
        </p:nvPicPr>
        <p:blipFill>
          <a:blip r:embed="rId5"/>
          <a:srcRect l="21670" t="10359" r="18887" b="11554"/>
          <a:stretch>
            <a:fillRect/>
          </a:stretch>
        </p:blipFill>
        <p:spPr>
          <a:xfrm>
            <a:off x="8213078" y="365616"/>
            <a:ext cx="2787567" cy="3634643"/>
          </a:xfrm>
          <a:prstGeom prst="rect">
            <a:avLst/>
          </a:prstGeom>
        </p:spPr>
      </p:pic>
      <p:sp>
        <p:nvSpPr>
          <p:cNvPr id="7" name="TextBox 6">
            <a:extLst>
              <a:ext uri="{FF2B5EF4-FFF2-40B4-BE49-F238E27FC236}">
                <a16:creationId xmlns:a16="http://schemas.microsoft.com/office/drawing/2014/main" id="{B687BD7E-8530-5161-63EC-AB2B2F3B58C8}"/>
              </a:ext>
            </a:extLst>
          </p:cNvPr>
          <p:cNvSpPr txBox="1"/>
          <p:nvPr/>
        </p:nvSpPr>
        <p:spPr>
          <a:xfrm>
            <a:off x="6731624" y="6075010"/>
            <a:ext cx="47687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Calibri"/>
                <a:cs typeface="Calibri"/>
              </a:rPr>
              <a:t>https://www.linkedin.com/in/kelsey-ruane/</a:t>
            </a:r>
            <a:endParaRPr lang="en-US"/>
          </a:p>
        </p:txBody>
      </p:sp>
    </p:spTree>
    <p:extLst>
      <p:ext uri="{BB962C8B-B14F-4D97-AF65-F5344CB8AC3E}">
        <p14:creationId xmlns:p14="http://schemas.microsoft.com/office/powerpoint/2010/main" val="862781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34EBB02-5738-8C30-F60F-2E1029B08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58004-9155-BB94-788F-DE082CBA75B8}"/>
              </a:ext>
            </a:extLst>
          </p:cNvPr>
          <p:cNvSpPr>
            <a:spLocks noGrp="1"/>
          </p:cNvSpPr>
          <p:nvPr>
            <p:ph type="title"/>
          </p:nvPr>
        </p:nvSpPr>
        <p:spPr>
          <a:xfrm>
            <a:off x="743607" y="291552"/>
            <a:ext cx="10515600" cy="1325563"/>
          </a:xfrm>
        </p:spPr>
        <p:txBody>
          <a:bodyPr/>
          <a:lstStyle/>
          <a:p>
            <a:r>
              <a:rPr lang="en-US">
                <a:solidFill>
                  <a:srgbClr val="4C008A"/>
                </a:solidFill>
                <a:latin typeface="Georgia"/>
                <a:cs typeface="Arial"/>
              </a:rPr>
              <a:t>Chris Russo</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DE3D8D4E-20DC-F357-7EBD-7FE364C94706}"/>
              </a:ext>
            </a:extLst>
          </p:cNvPr>
          <p:cNvSpPr>
            <a:spLocks noGrp="1"/>
          </p:cNvSpPr>
          <p:nvPr>
            <p:ph idx="1"/>
          </p:nvPr>
        </p:nvSpPr>
        <p:spPr>
          <a:xfrm>
            <a:off x="743607" y="1230523"/>
            <a:ext cx="750313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'09 International Affairs</a:t>
            </a:r>
            <a:endParaRPr lang="en-US">
              <a:solidFill>
                <a:prstClr val="black"/>
              </a:solidFill>
              <a:ea typeface="Malgun Gothic"/>
              <a:cs typeface="Arial"/>
            </a:endParaRPr>
          </a:p>
          <a:p>
            <a:pPr marL="0" indent="0">
              <a:lnSpc>
                <a:spcPct val="100000"/>
              </a:lnSpc>
              <a:spcAft>
                <a:spcPts val="1200"/>
              </a:spcAft>
              <a:buNone/>
              <a:defRPr/>
            </a:pPr>
            <a:r>
              <a:rPr lang="en-US" sz="1300">
                <a:solidFill>
                  <a:prstClr val="black"/>
                </a:solidFill>
                <a:latin typeface="Georgia"/>
                <a:ea typeface="Malgun Gothic"/>
                <a:cs typeface="Arial"/>
              </a:rPr>
              <a:t>Employer: Publicis Sapient</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North America Energy Commercial and Alliances Director </a:t>
            </a:r>
            <a:endParaRPr lang="en-US"/>
          </a:p>
          <a:p>
            <a:pPr marL="0" indent="0">
              <a:lnSpc>
                <a:spcPct val="150000"/>
              </a:lnSpc>
              <a:spcAft>
                <a:spcPts val="1200"/>
              </a:spcAft>
              <a:buNone/>
              <a:defRPr/>
            </a:pPr>
            <a:r>
              <a:rPr lang="en-US" sz="1200">
                <a:solidFill>
                  <a:prstClr val="black"/>
                </a:solidFill>
                <a:latin typeface="Georgia"/>
                <a:ea typeface="Malgun Gothic"/>
                <a:cs typeface="Arial"/>
              </a:rPr>
              <a:t>Chris brings 13 years of energy experience to many of the world's largest oil/gas &amp; utility companies. Publicis Sapient is a leading digital business transformation firm, delivering business results to the energy industry and its entire value chain for over 25 years, with a unique focus on energy trading and reducing tech debt through AI-enabled legacy modernization. Chris works with energy executives to identify and unlock additional value for its customers &amp; shareholders. With previous stints at Accenture, Capgemini, and Gartner, he has been a part of multiple utility transformations, understanding what drives senior leadership. Prior to his professional services career, Chris began his post-academic journey with the WWE as a broadcaster &amp; announcer; he is still actively involved with professional wrestling to this day. While also a graduate of Rollins College's MBA program, Chris fondly remembers his time at JMU, joining Theta Chi fraternity, supporting the WBB Lady Dukes as a practice player, and enrolling in the Washington Semester. </a:t>
            </a:r>
          </a:p>
          <a:p>
            <a:pPr marL="0" indent="0">
              <a:lnSpc>
                <a:spcPct val="100000"/>
              </a:lnSpc>
              <a:spcAft>
                <a:spcPts val="1200"/>
              </a:spcAft>
              <a:buNone/>
              <a:defRPr/>
            </a:pPr>
            <a:endParaRPr lang="en-US" sz="1200">
              <a:solidFill>
                <a:prstClr val="black"/>
              </a:solidFill>
              <a:latin typeface="Georgia"/>
              <a:ea typeface="Malgun Gothic"/>
              <a:cs typeface="Arial" panose="020B0604020202020204" pitchFamily="34" charset="0"/>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7D991048-3857-53F5-B9CB-98234BF07CF8}"/>
              </a:ext>
            </a:extLst>
          </p:cNvPr>
          <p:cNvPicPr>
            <a:picLocks noChangeAspect="1"/>
          </p:cNvPicPr>
          <p:nvPr/>
        </p:nvPicPr>
        <p:blipFill>
          <a:blip r:embed="rId4"/>
          <a:srcRect r="-7126" b="-119672"/>
          <a:stretch>
            <a:fillRect/>
          </a:stretch>
        </p:blipFill>
        <p:spPr>
          <a:xfrm>
            <a:off x="424750" y="5801750"/>
            <a:ext cx="3094562" cy="925436"/>
          </a:xfrm>
          <a:prstGeom prst="rect">
            <a:avLst/>
          </a:prstGeom>
        </p:spPr>
      </p:pic>
      <p:pic>
        <p:nvPicPr>
          <p:cNvPr id="6" name="Picture 5" descr="A person smiling at the camera&#10;&#10;AI-generated content may be incorrect.">
            <a:extLst>
              <a:ext uri="{FF2B5EF4-FFF2-40B4-BE49-F238E27FC236}">
                <a16:creationId xmlns:a16="http://schemas.microsoft.com/office/drawing/2014/main" id="{E3880CA0-2683-26FA-4AAE-B00D11781815}"/>
              </a:ext>
            </a:extLst>
          </p:cNvPr>
          <p:cNvPicPr>
            <a:picLocks noChangeAspect="1"/>
          </p:cNvPicPr>
          <p:nvPr/>
        </p:nvPicPr>
        <p:blipFill>
          <a:blip r:embed="rId5"/>
          <a:srcRect l="11653" r="11653"/>
          <a:stretch>
            <a:fillRect/>
          </a:stretch>
        </p:blipFill>
        <p:spPr>
          <a:xfrm>
            <a:off x="8359191" y="363155"/>
            <a:ext cx="2787567" cy="3634643"/>
          </a:xfrm>
          <a:prstGeom prst="rect">
            <a:avLst/>
          </a:prstGeom>
        </p:spPr>
      </p:pic>
      <p:sp>
        <p:nvSpPr>
          <p:cNvPr id="7" name="TextBox 6">
            <a:extLst>
              <a:ext uri="{FF2B5EF4-FFF2-40B4-BE49-F238E27FC236}">
                <a16:creationId xmlns:a16="http://schemas.microsoft.com/office/drawing/2014/main" id="{6E6324ED-10AF-A775-DAE2-3E07B45E8966}"/>
              </a:ext>
            </a:extLst>
          </p:cNvPr>
          <p:cNvSpPr txBox="1"/>
          <p:nvPr/>
        </p:nvSpPr>
        <p:spPr>
          <a:xfrm>
            <a:off x="6204085" y="6079802"/>
            <a:ext cx="53079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https://www.linkedin.com/in/christopherprusso/</a:t>
            </a:r>
            <a:endParaRPr lang="en-US">
              <a:latin typeface="Georgia"/>
            </a:endParaRPr>
          </a:p>
        </p:txBody>
      </p:sp>
    </p:spTree>
    <p:extLst>
      <p:ext uri="{BB962C8B-B14F-4D97-AF65-F5344CB8AC3E}">
        <p14:creationId xmlns:p14="http://schemas.microsoft.com/office/powerpoint/2010/main" val="3134636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A51444C-50EC-45CC-4733-C37203B86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4AD4F-F6CF-DF6A-E16C-B5C1FF52E6BB}"/>
              </a:ext>
            </a:extLst>
          </p:cNvPr>
          <p:cNvSpPr>
            <a:spLocks noGrp="1"/>
          </p:cNvSpPr>
          <p:nvPr>
            <p:ph type="title"/>
          </p:nvPr>
        </p:nvSpPr>
        <p:spPr>
          <a:xfrm>
            <a:off x="838200" y="291552"/>
            <a:ext cx="10515600" cy="1325563"/>
          </a:xfrm>
        </p:spPr>
        <p:txBody>
          <a:bodyPr/>
          <a:lstStyle/>
          <a:p>
            <a:r>
              <a:rPr lang="en-US">
                <a:solidFill>
                  <a:srgbClr val="4C008A"/>
                </a:solidFill>
                <a:latin typeface="Georgia"/>
                <a:cs typeface="Arial"/>
              </a:rPr>
              <a:t>Ryan Silver</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6DD5804E-96E0-13D6-6F1D-B4FC2F0FC964}"/>
              </a:ext>
            </a:extLst>
          </p:cNvPr>
          <p:cNvSpPr>
            <a:spLocks noGrp="1"/>
          </p:cNvSpPr>
          <p:nvPr>
            <p:ph idx="1"/>
          </p:nvPr>
        </p:nvSpPr>
        <p:spPr>
          <a:xfrm>
            <a:off x="838200" y="1326431"/>
            <a:ext cx="750313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'14 Sociology and Philosophy and Religion, '22 Adult Education/Human Resource Development </a:t>
            </a:r>
            <a:r>
              <a:rPr lang="en-US" sz="1300" err="1">
                <a:solidFill>
                  <a:prstClr val="black"/>
                </a:solidFill>
                <a:latin typeface="Georgia"/>
                <a:ea typeface="Malgun Gothic"/>
                <a:cs typeface="Arial"/>
              </a:rPr>
              <a:t>M.S.Ed</a:t>
            </a:r>
            <a:r>
              <a:rPr lang="en-US" sz="1300">
                <a:solidFill>
                  <a:prstClr val="black"/>
                </a:solidFill>
                <a:latin typeface="Georgia"/>
                <a:ea typeface="Malgun Gothic"/>
                <a:cs typeface="Arial"/>
              </a:rPr>
              <a:t>.</a:t>
            </a:r>
          </a:p>
          <a:p>
            <a:pPr marL="0" indent="0">
              <a:lnSpc>
                <a:spcPct val="100000"/>
              </a:lnSpc>
              <a:spcAft>
                <a:spcPts val="1200"/>
              </a:spcAft>
              <a:buNone/>
              <a:defRPr/>
            </a:pPr>
            <a:r>
              <a:rPr lang="en-US" sz="1300">
                <a:solidFill>
                  <a:prstClr val="black"/>
                </a:solidFill>
                <a:latin typeface="Georgia"/>
                <a:ea typeface="Malgun Gothic"/>
                <a:cs typeface="Arial"/>
              </a:rPr>
              <a:t>Employer: Nuclear Energy and Maritime Industry Project Manager</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Virginia Works</a:t>
            </a:r>
            <a:endParaRPr lang="en-US"/>
          </a:p>
          <a:p>
            <a:pPr marL="0" indent="0">
              <a:lnSpc>
                <a:spcPct val="150000"/>
              </a:lnSpc>
              <a:spcAft>
                <a:spcPts val="1200"/>
              </a:spcAft>
              <a:buNone/>
              <a:defRPr/>
            </a:pPr>
            <a:r>
              <a:rPr lang="en-US" sz="1300">
                <a:solidFill>
                  <a:prstClr val="black"/>
                </a:solidFill>
                <a:latin typeface="Georgia"/>
                <a:ea typeface="Malgun Gothic"/>
                <a:cs typeface="Arial"/>
              </a:rPr>
              <a:t>Ryan is a human capital consultant and workforce strategist with extensive experience leading public-sector transformation, workforce strategy, and adult learning initiatives. She has worked across state agencies, higher education, and federal programs to align people, processes, and systems in ways that improve service delivery and advance equity. Previously at Deloitte, Ryan led statewide workforce redesign and strategic planning efforts, advised on organizational design and change readiness, and developed training programs for both clients and internal teams. Her work is grounded in data-informed decision-making, systems thinking, and inclusive strategy, with a focus on building practical, mission-driven solutions at the intersection of workforce development, human capital, and learning.</a:t>
            </a:r>
            <a:endParaRPr lang="en-US">
              <a:solidFill>
                <a:prstClr val="black"/>
              </a:solidFill>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a:solidFill>
                <a:prstClr val="black"/>
              </a:solidFill>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1755E38A-0F43-373B-9706-DDD2714A99D5}"/>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wearing glasses and smiling&#10;&#10;AI-generated content may be incorrect.">
            <a:extLst>
              <a:ext uri="{FF2B5EF4-FFF2-40B4-BE49-F238E27FC236}">
                <a16:creationId xmlns:a16="http://schemas.microsoft.com/office/drawing/2014/main" id="{B38B07BC-0A02-9E76-2D5E-ED95F890382E}"/>
              </a:ext>
            </a:extLst>
          </p:cNvPr>
          <p:cNvPicPr>
            <a:picLocks noChangeAspect="1"/>
          </p:cNvPicPr>
          <p:nvPr/>
        </p:nvPicPr>
        <p:blipFill>
          <a:blip r:embed="rId5"/>
          <a:srcRect l="11653" r="11653"/>
          <a:stretch>
            <a:fillRect/>
          </a:stretch>
        </p:blipFill>
        <p:spPr>
          <a:xfrm>
            <a:off x="8453784" y="291552"/>
            <a:ext cx="2787567" cy="3634643"/>
          </a:xfrm>
          <a:prstGeom prst="rect">
            <a:avLst/>
          </a:prstGeom>
        </p:spPr>
      </p:pic>
      <p:sp>
        <p:nvSpPr>
          <p:cNvPr id="7" name="TextBox 6">
            <a:extLst>
              <a:ext uri="{FF2B5EF4-FFF2-40B4-BE49-F238E27FC236}">
                <a16:creationId xmlns:a16="http://schemas.microsoft.com/office/drawing/2014/main" id="{9EBB1025-FF9E-AEDD-480C-8EB3655B8E1E}"/>
              </a:ext>
            </a:extLst>
          </p:cNvPr>
          <p:cNvSpPr txBox="1"/>
          <p:nvPr/>
        </p:nvSpPr>
        <p:spPr>
          <a:xfrm>
            <a:off x="6743347" y="6075010"/>
            <a:ext cx="4710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Calibri"/>
                <a:cs typeface="Calibri"/>
              </a:rPr>
              <a:t>https://www.linkedin.com/in/ryan-j-silver/</a:t>
            </a:r>
            <a:endParaRPr lang="en-US"/>
          </a:p>
        </p:txBody>
      </p:sp>
    </p:spTree>
    <p:extLst>
      <p:ext uri="{BB962C8B-B14F-4D97-AF65-F5344CB8AC3E}">
        <p14:creationId xmlns:p14="http://schemas.microsoft.com/office/powerpoint/2010/main" val="4048439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3953F96-0F32-06B7-0444-2D636827F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D3A09-A4D0-17AD-962C-B7D74430507B}"/>
              </a:ext>
            </a:extLst>
          </p:cNvPr>
          <p:cNvSpPr>
            <a:spLocks noGrp="1"/>
          </p:cNvSpPr>
          <p:nvPr>
            <p:ph type="title"/>
          </p:nvPr>
        </p:nvSpPr>
        <p:spPr/>
        <p:txBody>
          <a:bodyPr/>
          <a:lstStyle/>
          <a:p>
            <a:r>
              <a:rPr lang="en-US">
                <a:solidFill>
                  <a:srgbClr val="4C008A"/>
                </a:solidFill>
                <a:latin typeface="Georgia"/>
                <a:cs typeface="Arial"/>
              </a:rPr>
              <a:t>Dr. Dan St. John</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4C452C3B-7A8E-70BD-D26C-BA9CEFC709F4}"/>
              </a:ext>
            </a:extLst>
          </p:cNvPr>
          <p:cNvSpPr>
            <a:spLocks noGrp="1"/>
          </p:cNvSpPr>
          <p:nvPr>
            <p:ph idx="1"/>
          </p:nvPr>
        </p:nvSpPr>
        <p:spPr>
          <a:xfrm>
            <a:off x="838200" y="1400004"/>
            <a:ext cx="7181193"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'09 Justice Studies, '11 Counseling Psychology M.Ed.</a:t>
            </a:r>
          </a:p>
          <a:p>
            <a:pPr marL="0" indent="0">
              <a:lnSpc>
                <a:spcPct val="100000"/>
              </a:lnSpc>
              <a:spcAft>
                <a:spcPts val="1200"/>
              </a:spcAft>
              <a:buNone/>
              <a:defRPr/>
            </a:pPr>
            <a:r>
              <a:rPr lang="en-US" sz="1300">
                <a:solidFill>
                  <a:prstClr val="black"/>
                </a:solidFill>
                <a:latin typeface="Georgia"/>
                <a:ea typeface="Malgun Gothic"/>
                <a:cs typeface="Arial"/>
              </a:rPr>
              <a:t>Employer: Eastern Virginia Medical School </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Associate Professor in Psychiatry and Behavioral Sciences  </a:t>
            </a:r>
            <a:endParaRPr lang="en-US"/>
          </a:p>
          <a:p>
            <a:pPr marL="0" indent="0">
              <a:lnSpc>
                <a:spcPct val="150000"/>
              </a:lnSpc>
              <a:spcAft>
                <a:spcPts val="1200"/>
              </a:spcAft>
              <a:buNone/>
              <a:defRPr/>
            </a:pPr>
            <a:r>
              <a:rPr lang="en-US" sz="1300">
                <a:solidFill>
                  <a:prstClr val="black"/>
                </a:solidFill>
                <a:latin typeface="Georgia"/>
                <a:ea typeface="Malgun Gothic"/>
                <a:cs typeface="Arial"/>
              </a:rPr>
              <a:t>Dan is the Director of Academic Development and an Associate Professor of Psychiatry and Behavioral Sciences at Eastern Virginia Medical School. With extensive experience in higher education, counseling, and student development, he has held faculty and leadership roles supporting academic success, advising, and program development. Dan’s work is grounded in student-centered practice, academic development, and behavioral health education. </a:t>
            </a:r>
            <a:endParaRPr lang="en-US">
              <a:solidFill>
                <a:prstClr val="black"/>
              </a:solidFill>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51FB1425-EBAE-7CAE-CD4E-A61DAA02B52A}"/>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with a beard and glasses smiling&#10;&#10;AI-generated content may be incorrect.">
            <a:extLst>
              <a:ext uri="{FF2B5EF4-FFF2-40B4-BE49-F238E27FC236}">
                <a16:creationId xmlns:a16="http://schemas.microsoft.com/office/drawing/2014/main" id="{A2B19C2A-44A7-11D1-D58D-72FAA933B865}"/>
              </a:ext>
            </a:extLst>
          </p:cNvPr>
          <p:cNvPicPr>
            <a:picLocks noChangeAspect="1"/>
          </p:cNvPicPr>
          <p:nvPr/>
        </p:nvPicPr>
        <p:blipFill>
          <a:blip r:embed="rId5"/>
          <a:srcRect l="11653" r="11653"/>
          <a:stretch>
            <a:fillRect/>
          </a:stretch>
        </p:blipFill>
        <p:spPr>
          <a:xfrm>
            <a:off x="8213078" y="365616"/>
            <a:ext cx="2787567" cy="3634643"/>
          </a:xfrm>
          <a:prstGeom prst="rect">
            <a:avLst/>
          </a:prstGeom>
        </p:spPr>
      </p:pic>
      <p:sp>
        <p:nvSpPr>
          <p:cNvPr id="7" name="TextBox 6">
            <a:extLst>
              <a:ext uri="{FF2B5EF4-FFF2-40B4-BE49-F238E27FC236}">
                <a16:creationId xmlns:a16="http://schemas.microsoft.com/office/drawing/2014/main" id="{5AB7EBC5-247E-5EC8-3AC2-D2C3FF591F73}"/>
              </a:ext>
            </a:extLst>
          </p:cNvPr>
          <p:cNvSpPr txBox="1"/>
          <p:nvPr/>
        </p:nvSpPr>
        <p:spPr>
          <a:xfrm>
            <a:off x="6743346" y="6075010"/>
            <a:ext cx="47452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Calibri"/>
                <a:cs typeface="Calibri"/>
              </a:rPr>
              <a:t>https://www.linkedin.com/in/danielstjohn/</a:t>
            </a:r>
            <a:endParaRPr lang="en-US"/>
          </a:p>
        </p:txBody>
      </p:sp>
    </p:spTree>
    <p:extLst>
      <p:ext uri="{BB962C8B-B14F-4D97-AF65-F5344CB8AC3E}">
        <p14:creationId xmlns:p14="http://schemas.microsoft.com/office/powerpoint/2010/main" val="1665884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598D1E4-B965-620C-103D-D98C2005C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DE188-4BA0-64C5-8E1C-3FEC0734F4CC}"/>
              </a:ext>
            </a:extLst>
          </p:cNvPr>
          <p:cNvSpPr>
            <a:spLocks noGrp="1"/>
          </p:cNvSpPr>
          <p:nvPr>
            <p:ph type="title"/>
          </p:nvPr>
        </p:nvSpPr>
        <p:spPr/>
        <p:txBody>
          <a:bodyPr/>
          <a:lstStyle/>
          <a:p>
            <a:r>
              <a:rPr lang="en-US">
                <a:solidFill>
                  <a:srgbClr val="4C008A"/>
                </a:solidFill>
                <a:latin typeface="Georgia"/>
                <a:cs typeface="Arial"/>
              </a:rPr>
              <a:t>Malcolm Taylor</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99ABDCBB-0095-0CC6-72C0-36436020F9E7}"/>
              </a:ext>
            </a:extLst>
          </p:cNvPr>
          <p:cNvSpPr>
            <a:spLocks noGrp="1"/>
          </p:cNvSpPr>
          <p:nvPr>
            <p:ph idx="1"/>
          </p:nvPr>
        </p:nvSpPr>
        <p:spPr>
          <a:xfrm>
            <a:off x="838200" y="1400004"/>
            <a:ext cx="724425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'82 Justice Studies</a:t>
            </a:r>
          </a:p>
          <a:p>
            <a:pPr marL="0" indent="0">
              <a:lnSpc>
                <a:spcPct val="100000"/>
              </a:lnSpc>
              <a:spcAft>
                <a:spcPts val="1200"/>
              </a:spcAft>
              <a:buNone/>
              <a:defRPr/>
            </a:pPr>
            <a:r>
              <a:rPr lang="en-US" sz="1300">
                <a:solidFill>
                  <a:prstClr val="black"/>
                </a:solidFill>
                <a:latin typeface="Georgia"/>
                <a:ea typeface="Malgun Gothic"/>
                <a:cs typeface="Arial"/>
              </a:rPr>
              <a:t>Employer: Virginia Department of Corrections</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Public Safety Administrator (Retired)</a:t>
            </a:r>
            <a:endParaRPr lang="en-US"/>
          </a:p>
          <a:p>
            <a:pPr marL="0" indent="0">
              <a:lnSpc>
                <a:spcPct val="150000"/>
              </a:lnSpc>
              <a:spcAft>
                <a:spcPts val="1200"/>
              </a:spcAft>
              <a:buNone/>
              <a:defRPr/>
            </a:pPr>
            <a:r>
              <a:rPr lang="en-US" sz="1300">
                <a:solidFill>
                  <a:prstClr val="black"/>
                </a:solidFill>
                <a:latin typeface="Georgia"/>
                <a:ea typeface="Malgun Gothic"/>
                <a:cs typeface="Arial"/>
              </a:rPr>
              <a:t>Malcolm worked in the human services field for 37 years. His work has included roles in non-profit and local government agencies. His early career included roles as a probation officer, senior probation officer, and regional manager, culminating in his being named chief of District 7 Probation and Parole in Petersburg, Virginia. In 2011, Taylor was appointed Acting Deputy Director of Probation and Parole System in Virginia. Later he was selected to be the first Regional Operations Chief of the Central Region of Virginia. He retired in 2019 as the Chief Executive Officer of Virginia Correctional Enterprises, the manufacturing division of the Virginia Department of Corrections, concluding a 30-year career with the agency.</a:t>
            </a:r>
            <a:endParaRPr lang="en-US">
              <a:solidFill>
                <a:prstClr val="black"/>
              </a:solidFill>
            </a:endParaRPr>
          </a:p>
          <a:p>
            <a:pPr marL="0" indent="0">
              <a:lnSpc>
                <a:spcPct val="100000"/>
              </a:lnSpc>
              <a:spcAft>
                <a:spcPts val="1200"/>
              </a:spcAft>
              <a:buNone/>
              <a:defRPr/>
            </a:pPr>
            <a:endParaRPr lang="en-US">
              <a:solidFill>
                <a:prstClr val="black"/>
              </a:solidFill>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0718E33E-4B8B-E5C9-55A7-7C33FFB7E1F2}"/>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pic>
        <p:nvPicPr>
          <p:cNvPr id="6" name="Picture 5" descr="A person in a suit and tie&#10;&#10;AI-generated content may be incorrect.">
            <a:extLst>
              <a:ext uri="{FF2B5EF4-FFF2-40B4-BE49-F238E27FC236}">
                <a16:creationId xmlns:a16="http://schemas.microsoft.com/office/drawing/2014/main" id="{057BFBB2-1B83-D14B-139D-5D8C2C933A14}"/>
              </a:ext>
            </a:extLst>
          </p:cNvPr>
          <p:cNvPicPr>
            <a:picLocks noChangeAspect="1"/>
          </p:cNvPicPr>
          <p:nvPr/>
        </p:nvPicPr>
        <p:blipFill>
          <a:blip r:embed="rId5"/>
          <a:srcRect l="11653" r="11653"/>
          <a:stretch>
            <a:fillRect/>
          </a:stretch>
        </p:blipFill>
        <p:spPr>
          <a:xfrm>
            <a:off x="8213078" y="365616"/>
            <a:ext cx="2787567" cy="3634643"/>
          </a:xfrm>
          <a:prstGeom prst="rect">
            <a:avLst/>
          </a:prstGeom>
        </p:spPr>
      </p:pic>
      <p:sp>
        <p:nvSpPr>
          <p:cNvPr id="7" name="TextBox 6">
            <a:extLst>
              <a:ext uri="{FF2B5EF4-FFF2-40B4-BE49-F238E27FC236}">
                <a16:creationId xmlns:a16="http://schemas.microsoft.com/office/drawing/2014/main" id="{0CCF0342-F507-B829-3DCF-814D8BABCE2D}"/>
              </a:ext>
            </a:extLst>
          </p:cNvPr>
          <p:cNvSpPr txBox="1"/>
          <p:nvPr/>
        </p:nvSpPr>
        <p:spPr>
          <a:xfrm>
            <a:off x="5275385" y="6123052"/>
            <a:ext cx="61780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ea typeface="Calibri"/>
                <a:cs typeface="Calibri"/>
              </a:rPr>
              <a:t>https://</a:t>
            </a:r>
            <a:r>
              <a:rPr lang="en-US" err="1">
                <a:latin typeface="Georgia"/>
                <a:ea typeface="Calibri"/>
                <a:cs typeface="Calibri"/>
              </a:rPr>
              <a:t>www.linkedin.com</a:t>
            </a:r>
            <a:r>
              <a:rPr lang="en-US">
                <a:latin typeface="Georgia"/>
                <a:ea typeface="Calibri"/>
                <a:cs typeface="Calibri"/>
              </a:rPr>
              <a:t>/in/malcolm-taylor-a825732b/</a:t>
            </a:r>
            <a:endParaRPr lang="en-US"/>
          </a:p>
        </p:txBody>
      </p:sp>
    </p:spTree>
    <p:extLst>
      <p:ext uri="{BB962C8B-B14F-4D97-AF65-F5344CB8AC3E}">
        <p14:creationId xmlns:p14="http://schemas.microsoft.com/office/powerpoint/2010/main" val="3345329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49CA4D0-C2EE-E307-E9FC-B954FC4F0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34206-B1DC-58E1-83B9-CCBB34A61857}"/>
              </a:ext>
            </a:extLst>
          </p:cNvPr>
          <p:cNvSpPr>
            <a:spLocks noGrp="1"/>
          </p:cNvSpPr>
          <p:nvPr>
            <p:ph type="title"/>
          </p:nvPr>
        </p:nvSpPr>
        <p:spPr/>
        <p:txBody>
          <a:bodyPr/>
          <a:lstStyle/>
          <a:p>
            <a:r>
              <a:rPr lang="en-US">
                <a:solidFill>
                  <a:srgbClr val="4C008A"/>
                </a:solidFill>
                <a:latin typeface="Georgia"/>
                <a:cs typeface="Arial"/>
              </a:rPr>
              <a:t>John Theobald</a:t>
            </a:r>
            <a:endParaRPr lang="en-US"/>
          </a:p>
        </p:txBody>
      </p:sp>
      <p:sp>
        <p:nvSpPr>
          <p:cNvPr id="3" name="Content Placeholder 2">
            <a:extLst>
              <a:ext uri="{FF2B5EF4-FFF2-40B4-BE49-F238E27FC236}">
                <a16:creationId xmlns:a16="http://schemas.microsoft.com/office/drawing/2014/main" id="{632BF9E8-7A0D-E55B-21E9-759D7BAB9ADD}"/>
              </a:ext>
            </a:extLst>
          </p:cNvPr>
          <p:cNvSpPr>
            <a:spLocks noGrp="1"/>
          </p:cNvSpPr>
          <p:nvPr>
            <p:ph idx="1"/>
          </p:nvPr>
        </p:nvSpPr>
        <p:spPr>
          <a:xfrm>
            <a:off x="838200" y="1400004"/>
            <a:ext cx="7244255"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'07 Business Management, Business Law</a:t>
            </a:r>
          </a:p>
          <a:p>
            <a:pPr marL="0" indent="0">
              <a:lnSpc>
                <a:spcPct val="100000"/>
              </a:lnSpc>
              <a:spcAft>
                <a:spcPts val="1200"/>
              </a:spcAft>
              <a:buNone/>
              <a:defRPr/>
            </a:pPr>
            <a:r>
              <a:rPr lang="en-US" sz="1300">
                <a:solidFill>
                  <a:prstClr val="black"/>
                </a:solidFill>
                <a:latin typeface="Georgia"/>
                <a:ea typeface="Malgun Gothic"/>
                <a:cs typeface="Arial"/>
              </a:rPr>
              <a:t>Employer: </a:t>
            </a:r>
            <a:r>
              <a:rPr lang="en-US" sz="1300" err="1">
                <a:solidFill>
                  <a:prstClr val="black"/>
                </a:solidFill>
                <a:latin typeface="Georgia"/>
                <a:ea typeface="Malgun Gothic"/>
                <a:cs typeface="Arial"/>
              </a:rPr>
              <a:t>UnitedLex</a:t>
            </a:r>
            <a:endParaRPr lang="en-US" err="1">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Position: Director of Business Development</a:t>
            </a:r>
            <a:endParaRPr lang="en-US">
              <a:solidFill>
                <a:prstClr val="black"/>
              </a:solidFill>
            </a:endParaRPr>
          </a:p>
          <a:p>
            <a:pPr marL="0" indent="0">
              <a:lnSpc>
                <a:spcPct val="150000"/>
              </a:lnSpc>
              <a:spcAft>
                <a:spcPts val="1200"/>
              </a:spcAft>
              <a:buNone/>
              <a:defRPr/>
            </a:pPr>
            <a:r>
              <a:rPr lang="en-US" sz="1300">
                <a:solidFill>
                  <a:prstClr val="black"/>
                </a:solidFill>
                <a:latin typeface="Georgia"/>
                <a:ea typeface="Malgun Gothic"/>
                <a:cs typeface="Arial"/>
              </a:rPr>
              <a:t>John Theobald has spent the last 15 years at </a:t>
            </a:r>
            <a:r>
              <a:rPr lang="en-US" sz="1300" err="1">
                <a:solidFill>
                  <a:prstClr val="black"/>
                </a:solidFill>
                <a:latin typeface="Georgia"/>
                <a:ea typeface="Malgun Gothic"/>
                <a:cs typeface="Arial"/>
              </a:rPr>
              <a:t>UnitedLex</a:t>
            </a:r>
            <a:r>
              <a:rPr lang="en-US" sz="1300">
                <a:solidFill>
                  <a:prstClr val="black"/>
                </a:solidFill>
                <a:latin typeface="Georgia"/>
                <a:ea typeface="Malgun Gothic"/>
                <a:cs typeface="Arial"/>
              </a:rPr>
              <a:t> helping some of the world’s largest companies and top law firms simplify one of their toughest challenges: discovery. His role is to partner with corporate legal teams and elite trial firms to bring order, efficiency, and cost predictability to discovery. John helps clients reduce risk and control costs without sacrificing quality. After graduating from JMU in 2007 with a Bachelor of Arts degree in business management and business law, John obtained his J.D. from the University of Miami in 2010. Previously, John has worked as an Associate Attorney at </a:t>
            </a:r>
            <a:r>
              <a:rPr lang="en-US" sz="1300" err="1">
                <a:solidFill>
                  <a:prstClr val="black"/>
                </a:solidFill>
                <a:latin typeface="Georgia"/>
                <a:ea typeface="Malgun Gothic"/>
                <a:cs typeface="Arial"/>
              </a:rPr>
              <a:t>LeClairRyan</a:t>
            </a:r>
            <a:r>
              <a:rPr lang="en-US" sz="1300">
                <a:solidFill>
                  <a:prstClr val="black"/>
                </a:solidFill>
                <a:latin typeface="Georgia"/>
                <a:ea typeface="Malgun Gothic"/>
                <a:cs typeface="Arial"/>
              </a:rPr>
              <a:t> as well as Law Clerk at both the Henrico County Attorney's Office and at Hirschler Fleischer.</a:t>
            </a:r>
            <a:endParaRPr lang="en-US">
              <a:solidFill>
                <a:prstClr val="black"/>
              </a:solidFill>
            </a:endParaRPr>
          </a:p>
          <a:p>
            <a:pPr marL="0" indent="0">
              <a:lnSpc>
                <a:spcPct val="100000"/>
              </a:lnSpc>
              <a:spcAft>
                <a:spcPts val="1200"/>
              </a:spcAft>
              <a:buNone/>
              <a:defRPr/>
            </a:pPr>
            <a:endParaRPr lang="en-US">
              <a:solidFill>
                <a:prstClr val="black"/>
              </a:solidFill>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040FA31B-E409-ECB1-495F-5E494CBA459A}"/>
              </a:ext>
            </a:extLst>
          </p:cNvPr>
          <p:cNvPicPr>
            <a:picLocks noChangeAspect="1"/>
          </p:cNvPicPr>
          <p:nvPr/>
        </p:nvPicPr>
        <p:blipFill>
          <a:blip r:embed="rId4"/>
          <a:srcRect r="-7126" b="-119672"/>
          <a:stretch>
            <a:fillRect/>
          </a:stretch>
        </p:blipFill>
        <p:spPr>
          <a:xfrm>
            <a:off x="414239" y="5796958"/>
            <a:ext cx="3094562" cy="925436"/>
          </a:xfrm>
          <a:prstGeom prst="rect">
            <a:avLst/>
          </a:prstGeom>
        </p:spPr>
      </p:pic>
      <p:sp>
        <p:nvSpPr>
          <p:cNvPr id="7" name="TextBox 6">
            <a:extLst>
              <a:ext uri="{FF2B5EF4-FFF2-40B4-BE49-F238E27FC236}">
                <a16:creationId xmlns:a16="http://schemas.microsoft.com/office/drawing/2014/main" id="{8735399A-4234-8E08-E4A0-F21BB680365E}"/>
              </a:ext>
            </a:extLst>
          </p:cNvPr>
          <p:cNvSpPr txBox="1"/>
          <p:nvPr/>
        </p:nvSpPr>
        <p:spPr>
          <a:xfrm>
            <a:off x="5275385" y="6123052"/>
            <a:ext cx="61780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ea typeface="Calibri"/>
                <a:cs typeface="Calibri"/>
              </a:rPr>
              <a:t>https://www.linkedin.com/in/john-theobald-21613442/</a:t>
            </a:r>
            <a:endParaRPr lang="en-US"/>
          </a:p>
        </p:txBody>
      </p:sp>
      <p:pic>
        <p:nvPicPr>
          <p:cNvPr id="4" name="Picture 3" descr="John Theobald">
            <a:extLst>
              <a:ext uri="{FF2B5EF4-FFF2-40B4-BE49-F238E27FC236}">
                <a16:creationId xmlns:a16="http://schemas.microsoft.com/office/drawing/2014/main" id="{65636F3A-572E-4607-1D7A-E472F657F171}"/>
              </a:ext>
            </a:extLst>
          </p:cNvPr>
          <p:cNvPicPr>
            <a:picLocks noChangeAspect="1"/>
          </p:cNvPicPr>
          <p:nvPr/>
        </p:nvPicPr>
        <p:blipFill>
          <a:blip r:embed="rId5"/>
          <a:stretch>
            <a:fillRect/>
          </a:stretch>
        </p:blipFill>
        <p:spPr>
          <a:xfrm>
            <a:off x="8204577" y="360817"/>
            <a:ext cx="2701321" cy="2701321"/>
          </a:xfrm>
          <a:prstGeom prst="rect">
            <a:avLst/>
          </a:prstGeom>
        </p:spPr>
      </p:pic>
    </p:spTree>
    <p:extLst>
      <p:ext uri="{BB962C8B-B14F-4D97-AF65-F5344CB8AC3E}">
        <p14:creationId xmlns:p14="http://schemas.microsoft.com/office/powerpoint/2010/main" val="2629169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63E9E00-4D6F-3EF5-548E-7C5D556EB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961D0-3364-AA1B-F2B2-F916C2AF049F}"/>
              </a:ext>
            </a:extLst>
          </p:cNvPr>
          <p:cNvSpPr>
            <a:spLocks noGrp="1"/>
          </p:cNvSpPr>
          <p:nvPr>
            <p:ph type="title"/>
          </p:nvPr>
        </p:nvSpPr>
        <p:spPr/>
        <p:txBody>
          <a:bodyPr/>
          <a:lstStyle/>
          <a:p>
            <a:r>
              <a:rPr lang="en-US">
                <a:solidFill>
                  <a:srgbClr val="4C008A"/>
                </a:solidFill>
                <a:latin typeface="Georgia"/>
                <a:cs typeface="Arial"/>
              </a:rPr>
              <a:t>Abby Wallen</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52E2E52E-E925-DCDF-B47D-C647BF6939DB}"/>
              </a:ext>
            </a:extLst>
          </p:cNvPr>
          <p:cNvSpPr>
            <a:spLocks noGrp="1"/>
          </p:cNvSpPr>
          <p:nvPr>
            <p:ph idx="1"/>
          </p:nvPr>
        </p:nvSpPr>
        <p:spPr>
          <a:xfrm>
            <a:off x="838200" y="1400004"/>
            <a:ext cx="7203831"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'21 Public Policy and Administration</a:t>
            </a:r>
          </a:p>
          <a:p>
            <a:pPr marL="0" indent="0">
              <a:lnSpc>
                <a:spcPct val="100000"/>
              </a:lnSpc>
              <a:spcAft>
                <a:spcPts val="1200"/>
              </a:spcAft>
              <a:buNone/>
              <a:defRPr/>
            </a:pPr>
            <a:r>
              <a:rPr lang="en-US" sz="1300">
                <a:solidFill>
                  <a:prstClr val="black"/>
                </a:solidFill>
                <a:latin typeface="Georgia"/>
                <a:ea typeface="Malgun Gothic"/>
                <a:cs typeface="Arial"/>
              </a:rPr>
              <a:t>Employer: American Enterprise Institute</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Research Associate - center on Opportunity and Social Mobility</a:t>
            </a:r>
            <a:endParaRPr lang="en-US"/>
          </a:p>
          <a:p>
            <a:pPr marL="0" indent="0">
              <a:lnSpc>
                <a:spcPct val="150000"/>
              </a:lnSpc>
              <a:spcAft>
                <a:spcPts val="1200"/>
              </a:spcAft>
              <a:buNone/>
              <a:defRPr/>
            </a:pPr>
            <a:r>
              <a:rPr lang="en-US" sz="1300">
                <a:solidFill>
                  <a:prstClr val="black"/>
                </a:solidFill>
                <a:latin typeface="Georgia"/>
                <a:ea typeface="Malgun Gothic"/>
                <a:cs typeface="Arial"/>
              </a:rPr>
              <a:t>Abby is a policy research professional and Research Associate at the American Enterprise Institute, where she focuses on opportunity, social mobility, and evidence-based policy analysis. She previously served as a Pathways Adviser with AmeriCorps, establishing college and career advising programs and mentoring students, and has experience in policy writing and communications through roles with national public service organizations. Abigail brings strong skills in research, writing, and public engagement to her work in the policy space. </a:t>
            </a: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a:solidFill>
                <a:prstClr val="black"/>
              </a:solidFill>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8B15E266-7880-8AF3-768C-440C7E62971C}"/>
              </a:ext>
            </a:extLst>
          </p:cNvPr>
          <p:cNvPicPr>
            <a:picLocks noChangeAspect="1"/>
          </p:cNvPicPr>
          <p:nvPr/>
        </p:nvPicPr>
        <p:blipFill>
          <a:blip r:embed="rId4"/>
          <a:srcRect r="-7126" b="-119672"/>
          <a:stretch>
            <a:fillRect/>
          </a:stretch>
        </p:blipFill>
        <p:spPr>
          <a:xfrm>
            <a:off x="435260" y="5796958"/>
            <a:ext cx="3094562" cy="925436"/>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AE695975-55EC-B0EF-7F33-44CDEE9FCE9F}"/>
              </a:ext>
            </a:extLst>
          </p:cNvPr>
          <p:cNvPicPr>
            <a:picLocks noChangeAspect="1"/>
          </p:cNvPicPr>
          <p:nvPr/>
        </p:nvPicPr>
        <p:blipFill>
          <a:blip r:embed="rId5"/>
          <a:srcRect l="11653" r="11653"/>
          <a:stretch>
            <a:fillRect/>
          </a:stretch>
        </p:blipFill>
        <p:spPr>
          <a:xfrm>
            <a:off x="8213078" y="365616"/>
            <a:ext cx="2787567" cy="3634643"/>
          </a:xfrm>
          <a:prstGeom prst="rect">
            <a:avLst/>
          </a:prstGeom>
        </p:spPr>
      </p:pic>
      <p:sp>
        <p:nvSpPr>
          <p:cNvPr id="7" name="TextBox 6">
            <a:extLst>
              <a:ext uri="{FF2B5EF4-FFF2-40B4-BE49-F238E27FC236}">
                <a16:creationId xmlns:a16="http://schemas.microsoft.com/office/drawing/2014/main" id="{2AE36EDB-5FD5-8FCE-29C9-C60640521AEA}"/>
              </a:ext>
            </a:extLst>
          </p:cNvPr>
          <p:cNvSpPr txBox="1"/>
          <p:nvPr/>
        </p:nvSpPr>
        <p:spPr>
          <a:xfrm>
            <a:off x="6845924" y="6075010"/>
            <a:ext cx="46778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Calibri"/>
                <a:cs typeface="Calibri"/>
              </a:rPr>
              <a:t>linkedin.com/in/abigail-wallen-86b181166/</a:t>
            </a:r>
            <a:endParaRPr lang="en-US"/>
          </a:p>
        </p:txBody>
      </p:sp>
    </p:spTree>
    <p:extLst>
      <p:ext uri="{BB962C8B-B14F-4D97-AF65-F5344CB8AC3E}">
        <p14:creationId xmlns:p14="http://schemas.microsoft.com/office/powerpoint/2010/main" val="248946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6E8EF17-2BB1-69EA-AC02-F9009FC90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69F41-5E17-831B-93D6-40F2658D6D39}"/>
              </a:ext>
            </a:extLst>
          </p:cNvPr>
          <p:cNvSpPr>
            <a:spLocks noGrp="1"/>
          </p:cNvSpPr>
          <p:nvPr>
            <p:ph type="title"/>
          </p:nvPr>
        </p:nvSpPr>
        <p:spPr/>
        <p:txBody>
          <a:bodyPr/>
          <a:lstStyle/>
          <a:p>
            <a:r>
              <a:rPr lang="en-US">
                <a:solidFill>
                  <a:srgbClr val="4C008A"/>
                </a:solidFill>
                <a:latin typeface="Georgia"/>
                <a:cs typeface="Arial"/>
              </a:rPr>
              <a:t>Susan Atkinson</a:t>
            </a:r>
            <a:endParaRPr lang="en-US">
              <a:solidFill>
                <a:srgbClr val="4C008A"/>
              </a:solidFill>
              <a:cs typeface="Arial"/>
            </a:endParaRPr>
          </a:p>
        </p:txBody>
      </p:sp>
      <p:sp>
        <p:nvSpPr>
          <p:cNvPr id="3" name="Content Placeholder 2">
            <a:extLst>
              <a:ext uri="{FF2B5EF4-FFF2-40B4-BE49-F238E27FC236}">
                <a16:creationId xmlns:a16="http://schemas.microsoft.com/office/drawing/2014/main" id="{8E8C7284-D8F7-0B6C-9ABA-78FE4F16585A}"/>
              </a:ext>
            </a:extLst>
          </p:cNvPr>
          <p:cNvSpPr>
            <a:spLocks noGrp="1"/>
          </p:cNvSpPr>
          <p:nvPr>
            <p:ph idx="1"/>
          </p:nvPr>
        </p:nvSpPr>
        <p:spPr>
          <a:xfrm>
            <a:off x="838200" y="1402292"/>
            <a:ext cx="7081108" cy="4056191"/>
          </a:xfrm>
        </p:spPr>
        <p:txBody>
          <a:bodyPr vert="horz" lIns="91440" tIns="45720" rIns="91440" bIns="45720" rtlCol="0" anchor="t">
            <a:norm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Public Administration, Political Science</a:t>
            </a:r>
            <a:endParaRPr lang="en-US" sz="1300">
              <a:solidFill>
                <a:prstClr val="black"/>
              </a:solidFill>
              <a:latin typeface="Georgia"/>
              <a:cs typeface="Arial"/>
            </a:endParaRPr>
          </a:p>
          <a:p>
            <a:pPr marL="0" indent="0">
              <a:lnSpc>
                <a:spcPct val="100000"/>
              </a:lnSpc>
              <a:spcAft>
                <a:spcPts val="1200"/>
              </a:spcAft>
              <a:buNone/>
              <a:defRPr/>
            </a:pPr>
            <a:r>
              <a:rPr lang="en-US" sz="1300">
                <a:solidFill>
                  <a:prstClr val="black"/>
                </a:solidFill>
                <a:latin typeface="Georgia"/>
                <a:ea typeface="Malgun Gothic"/>
                <a:cs typeface="Arial"/>
              </a:rPr>
              <a:t>Employer: Atlantic Union Bank</a:t>
            </a:r>
            <a:endParaRPr lang="en-US" sz="1300">
              <a:solidFill>
                <a:prstClr val="black"/>
              </a:solidFill>
              <a:latin typeface="Georgia"/>
            </a:endParaRPr>
          </a:p>
          <a:p>
            <a:pPr marL="0" indent="0">
              <a:lnSpc>
                <a:spcPct val="100000"/>
              </a:lnSpc>
              <a:spcAft>
                <a:spcPts val="1200"/>
              </a:spcAft>
              <a:buNone/>
              <a:defRPr/>
            </a:pPr>
            <a:r>
              <a:rPr lang="en-US" sz="1300">
                <a:solidFill>
                  <a:prstClr val="black"/>
                </a:solidFill>
                <a:latin typeface="Georgia"/>
                <a:ea typeface="Malgun Gothic"/>
                <a:cs typeface="Arial"/>
              </a:rPr>
              <a:t>Position: Vice President, Director</a:t>
            </a:r>
            <a:endParaRPr lang="en-US" sz="1300">
              <a:solidFill>
                <a:prstClr val="black"/>
              </a:solidFill>
              <a:latin typeface="Georgia"/>
            </a:endParaRPr>
          </a:p>
          <a:p>
            <a:pPr marL="0" indent="0">
              <a:lnSpc>
                <a:spcPct val="150000"/>
              </a:lnSpc>
              <a:spcAft>
                <a:spcPts val="1200"/>
              </a:spcAft>
              <a:buNone/>
              <a:defRPr/>
            </a:pPr>
            <a:r>
              <a:rPr lang="en-US" sz="1300">
                <a:solidFill>
                  <a:prstClr val="black"/>
                </a:solidFill>
                <a:latin typeface="Georgia"/>
                <a:ea typeface="Malgun Gothic"/>
                <a:cs typeface="Arial"/>
              </a:rPr>
              <a:t>After obtaining her Bachelor of Science from James Madison University, Susan went on to obtain her J.D. from the University of Richmond and is now serving as Atlantic Union Bank's Vice President and Director. Susan focuses on strategic vision and operational excellence in managing the Compliance Assurance team to ensure effective identification and escalation of risks in this position.</a:t>
            </a:r>
            <a:br>
              <a:rPr lang="en-US" sz="1300">
                <a:solidFill>
                  <a:prstClr val="black"/>
                </a:solidFill>
                <a:latin typeface="Georgia"/>
                <a:ea typeface="Malgun Gothic"/>
                <a:cs typeface="Arial"/>
              </a:rPr>
            </a:br>
            <a:br>
              <a:rPr lang="en-US" sz="1300">
                <a:solidFill>
                  <a:prstClr val="black"/>
                </a:solidFill>
                <a:latin typeface="Georgia"/>
                <a:ea typeface="Malgun Gothic"/>
                <a:cs typeface="Arial"/>
              </a:rPr>
            </a:br>
            <a:r>
              <a:rPr lang="en-US" sz="1300">
                <a:solidFill>
                  <a:prstClr val="black"/>
                </a:solidFill>
                <a:latin typeface="Georgia"/>
                <a:ea typeface="Malgun Gothic"/>
                <a:cs typeface="Arial"/>
              </a:rPr>
              <a:t>Committed to use all talents and abilities acquired on her journey, Susan strives to connect and learn from others, and to educate and empower others to find their own path. </a:t>
            </a:r>
            <a:endParaRPr lang="en-US">
              <a:solidFill>
                <a:prstClr val="black"/>
              </a:solidFill>
              <a:cs typeface="Arial"/>
            </a:endParaRPr>
          </a:p>
          <a:p>
            <a:pPr marL="0" indent="0">
              <a:lnSpc>
                <a:spcPct val="150000"/>
              </a:lnSpc>
              <a:spcAft>
                <a:spcPts val="1200"/>
              </a:spcAft>
              <a:buNone/>
              <a:defRPr/>
            </a:pPr>
            <a:endParaRPr lang="en-US" sz="1300">
              <a:solidFill>
                <a:prstClr val="black"/>
              </a:solidFill>
              <a:latin typeface="Georgia"/>
              <a:ea typeface="Malgun Gothic"/>
              <a:cs typeface="Arial"/>
            </a:endParaRPr>
          </a:p>
          <a:p>
            <a:pPr marL="0" indent="0">
              <a:lnSpc>
                <a:spcPct val="15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1FE75D34-53AB-3F8F-FD8C-323046119AAE}"/>
              </a:ext>
            </a:extLst>
          </p:cNvPr>
          <p:cNvPicPr>
            <a:picLocks noChangeAspect="1"/>
          </p:cNvPicPr>
          <p:nvPr/>
        </p:nvPicPr>
        <p:blipFill>
          <a:blip r:embed="rId4"/>
          <a:srcRect r="-7126" b="-119672"/>
          <a:stretch>
            <a:fillRect/>
          </a:stretch>
        </p:blipFill>
        <p:spPr>
          <a:xfrm>
            <a:off x="414239" y="5790151"/>
            <a:ext cx="3094562" cy="925436"/>
          </a:xfrm>
          <a:prstGeom prst="rect">
            <a:avLst/>
          </a:prstGeom>
        </p:spPr>
      </p:pic>
      <p:sp>
        <p:nvSpPr>
          <p:cNvPr id="7" name="TextBox 6">
            <a:extLst>
              <a:ext uri="{FF2B5EF4-FFF2-40B4-BE49-F238E27FC236}">
                <a16:creationId xmlns:a16="http://schemas.microsoft.com/office/drawing/2014/main" id="{8EC05DE0-AD9A-62E2-3727-DFF144342DE2}"/>
              </a:ext>
            </a:extLst>
          </p:cNvPr>
          <p:cNvSpPr txBox="1"/>
          <p:nvPr/>
        </p:nvSpPr>
        <p:spPr>
          <a:xfrm>
            <a:off x="7166919" y="6068541"/>
            <a:ext cx="67001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https://www.linkedin.com/in/susanatkinson/</a:t>
            </a:r>
            <a:endParaRPr lang="en-US"/>
          </a:p>
        </p:txBody>
      </p:sp>
      <p:pic>
        <p:nvPicPr>
          <p:cNvPr id="4" name="Picture 3" descr="Susan Atkinson">
            <a:extLst>
              <a:ext uri="{FF2B5EF4-FFF2-40B4-BE49-F238E27FC236}">
                <a16:creationId xmlns:a16="http://schemas.microsoft.com/office/drawing/2014/main" id="{8795D58D-6714-9F89-07E9-6B212FA40CF9}"/>
              </a:ext>
            </a:extLst>
          </p:cNvPr>
          <p:cNvPicPr>
            <a:picLocks noChangeAspect="1"/>
          </p:cNvPicPr>
          <p:nvPr/>
        </p:nvPicPr>
        <p:blipFill>
          <a:blip r:embed="rId5"/>
          <a:stretch>
            <a:fillRect/>
          </a:stretch>
        </p:blipFill>
        <p:spPr>
          <a:xfrm>
            <a:off x="8121953" y="362857"/>
            <a:ext cx="2896810" cy="2896810"/>
          </a:xfrm>
          <a:prstGeom prst="rect">
            <a:avLst/>
          </a:prstGeom>
        </p:spPr>
      </p:pic>
    </p:spTree>
    <p:extLst>
      <p:ext uri="{BB962C8B-B14F-4D97-AF65-F5344CB8AC3E}">
        <p14:creationId xmlns:p14="http://schemas.microsoft.com/office/powerpoint/2010/main" val="1891105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7A3E806-0873-6261-7676-2C8E5AB05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C2FF4-A059-2813-4FCD-E4337DCB235E}"/>
              </a:ext>
            </a:extLst>
          </p:cNvPr>
          <p:cNvSpPr>
            <a:spLocks noGrp="1"/>
          </p:cNvSpPr>
          <p:nvPr>
            <p:ph type="title"/>
          </p:nvPr>
        </p:nvSpPr>
        <p:spPr/>
        <p:txBody>
          <a:bodyPr/>
          <a:lstStyle/>
          <a:p>
            <a:r>
              <a:rPr lang="en-US">
                <a:solidFill>
                  <a:srgbClr val="4C008A"/>
                </a:solidFill>
                <a:latin typeface="Georgia"/>
                <a:cs typeface="Arial"/>
              </a:rPr>
              <a:t>Brian Westley</a:t>
            </a:r>
            <a:endParaRPr lang="en-US"/>
          </a:p>
        </p:txBody>
      </p:sp>
      <p:sp>
        <p:nvSpPr>
          <p:cNvPr id="3" name="Content Placeholder 2">
            <a:extLst>
              <a:ext uri="{FF2B5EF4-FFF2-40B4-BE49-F238E27FC236}">
                <a16:creationId xmlns:a16="http://schemas.microsoft.com/office/drawing/2014/main" id="{13BAADED-F840-FB49-89C5-5B5F5533A485}"/>
              </a:ext>
            </a:extLst>
          </p:cNvPr>
          <p:cNvSpPr>
            <a:spLocks noGrp="1"/>
          </p:cNvSpPr>
          <p:nvPr>
            <p:ph idx="1"/>
          </p:nvPr>
        </p:nvSpPr>
        <p:spPr>
          <a:xfrm>
            <a:off x="838200" y="1400004"/>
            <a:ext cx="7203831"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'00 Media Arts and Design (Journalism)</a:t>
            </a:r>
          </a:p>
          <a:p>
            <a:pPr marL="0" indent="0">
              <a:lnSpc>
                <a:spcPct val="100000"/>
              </a:lnSpc>
              <a:spcAft>
                <a:spcPts val="1200"/>
              </a:spcAft>
              <a:buNone/>
              <a:defRPr/>
            </a:pPr>
            <a:r>
              <a:rPr lang="en-US" sz="1300">
                <a:solidFill>
                  <a:prstClr val="black"/>
                </a:solidFill>
                <a:latin typeface="Georgia"/>
                <a:ea typeface="Malgun Gothic"/>
                <a:cs typeface="Arial"/>
              </a:rPr>
              <a:t>Employer: Axios</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Position: Senior Newsroom Counsel</a:t>
            </a:r>
            <a:endParaRPr lang="en-US">
              <a:solidFill>
                <a:prstClr val="black"/>
              </a:solidFill>
            </a:endParaRPr>
          </a:p>
          <a:p>
            <a:pPr marL="0" indent="0">
              <a:lnSpc>
                <a:spcPct val="150000"/>
              </a:lnSpc>
              <a:spcAft>
                <a:spcPts val="1200"/>
              </a:spcAft>
              <a:buNone/>
              <a:defRPr/>
            </a:pPr>
            <a:r>
              <a:rPr lang="en-US" sz="1300" dirty="0">
                <a:solidFill>
                  <a:prstClr val="black"/>
                </a:solidFill>
                <a:latin typeface="Georgia"/>
                <a:ea typeface="Malgun Gothic"/>
                <a:cs typeface="Arial"/>
              </a:rPr>
              <a:t>Brian is a Senior Newsroom Counsel at Axios, an Arlington-based news company. He provides advice to journalists on a range of media law issues, including defamation, privacy, copyright, fair use, newsgathering, and access. He is also a communication law adjunct instructor at American University Washington College of Law, where he earned his J.D. and was Editor-In-Chief of the school's law reviews. Previously, Brian has worked as an editor and reporter at The Associated Press; a Trademark/Copyright Associate Attorney at Finnegan, Henderson, </a:t>
            </a:r>
            <a:r>
              <a:rPr lang="en-US" sz="1300" dirty="0" err="1">
                <a:solidFill>
                  <a:prstClr val="black"/>
                </a:solidFill>
                <a:latin typeface="Georgia"/>
                <a:ea typeface="Malgun Gothic"/>
                <a:cs typeface="Arial"/>
              </a:rPr>
              <a:t>Farabow</a:t>
            </a:r>
            <a:r>
              <a:rPr lang="en-US" sz="1300" dirty="0">
                <a:solidFill>
                  <a:prstClr val="black"/>
                </a:solidFill>
                <a:latin typeface="Georgia"/>
                <a:ea typeface="Malgun Gothic"/>
                <a:cs typeface="Arial"/>
              </a:rPr>
              <a:t>, Garrett &amp; Dunner, LLP; a Senior Counsel at PBS, and an Adjunct Instructor at The Catholic University of America.</a:t>
            </a: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a:solidFill>
                <a:prstClr val="black"/>
              </a:solidFill>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7BC85985-11A5-6400-87A7-78A9F511C121}"/>
              </a:ext>
            </a:extLst>
          </p:cNvPr>
          <p:cNvPicPr>
            <a:picLocks noChangeAspect="1"/>
          </p:cNvPicPr>
          <p:nvPr/>
        </p:nvPicPr>
        <p:blipFill>
          <a:blip r:embed="rId4"/>
          <a:srcRect r="-7126" b="-119672"/>
          <a:stretch>
            <a:fillRect/>
          </a:stretch>
        </p:blipFill>
        <p:spPr>
          <a:xfrm>
            <a:off x="435260" y="5796958"/>
            <a:ext cx="3094562" cy="925436"/>
          </a:xfrm>
          <a:prstGeom prst="rect">
            <a:avLst/>
          </a:prstGeom>
        </p:spPr>
      </p:pic>
      <p:sp>
        <p:nvSpPr>
          <p:cNvPr id="7" name="TextBox 6">
            <a:extLst>
              <a:ext uri="{FF2B5EF4-FFF2-40B4-BE49-F238E27FC236}">
                <a16:creationId xmlns:a16="http://schemas.microsoft.com/office/drawing/2014/main" id="{CD51D684-C65B-0AE3-3EE9-05721DEF98B9}"/>
              </a:ext>
            </a:extLst>
          </p:cNvPr>
          <p:cNvSpPr txBox="1"/>
          <p:nvPr/>
        </p:nvSpPr>
        <p:spPr>
          <a:xfrm>
            <a:off x="5467067" y="6075010"/>
            <a:ext cx="60567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Calibri"/>
                <a:cs typeface="Calibri"/>
              </a:rPr>
              <a:t>https://www.linkedin.com/in/brian-westley-46031713/</a:t>
            </a:r>
            <a:endParaRPr lang="en-US"/>
          </a:p>
        </p:txBody>
      </p:sp>
      <p:pic>
        <p:nvPicPr>
          <p:cNvPr id="4" name="Picture 3" descr="Brian Westley">
            <a:extLst>
              <a:ext uri="{FF2B5EF4-FFF2-40B4-BE49-F238E27FC236}">
                <a16:creationId xmlns:a16="http://schemas.microsoft.com/office/drawing/2014/main" id="{61372856-926F-4E2C-1F09-56D8EC4F947C}"/>
              </a:ext>
            </a:extLst>
          </p:cNvPr>
          <p:cNvPicPr>
            <a:picLocks noChangeAspect="1"/>
          </p:cNvPicPr>
          <p:nvPr/>
        </p:nvPicPr>
        <p:blipFill>
          <a:blip r:embed="rId5"/>
          <a:stretch>
            <a:fillRect/>
          </a:stretch>
        </p:blipFill>
        <p:spPr>
          <a:xfrm>
            <a:off x="8164285" y="362857"/>
            <a:ext cx="2927048" cy="2927048"/>
          </a:xfrm>
          <a:prstGeom prst="rect">
            <a:avLst/>
          </a:prstGeom>
        </p:spPr>
      </p:pic>
    </p:spTree>
    <p:extLst>
      <p:ext uri="{BB962C8B-B14F-4D97-AF65-F5344CB8AC3E}">
        <p14:creationId xmlns:p14="http://schemas.microsoft.com/office/powerpoint/2010/main" val="2421354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3E50E6A-9CD7-5D6E-C43C-BEBCBC97A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673B5-26DB-FE77-0DF9-98F4A54A6A3D}"/>
              </a:ext>
            </a:extLst>
          </p:cNvPr>
          <p:cNvSpPr>
            <a:spLocks noGrp="1"/>
          </p:cNvSpPr>
          <p:nvPr>
            <p:ph type="title"/>
          </p:nvPr>
        </p:nvSpPr>
        <p:spPr/>
        <p:txBody>
          <a:bodyPr/>
          <a:lstStyle/>
          <a:p>
            <a:r>
              <a:rPr lang="en-US">
                <a:solidFill>
                  <a:srgbClr val="4C008A"/>
                </a:solidFill>
                <a:latin typeface="Georgia"/>
                <a:cs typeface="Arial"/>
              </a:rPr>
              <a:t>Justin Wolcott</a:t>
            </a:r>
            <a:endParaRPr lang="en-US"/>
          </a:p>
        </p:txBody>
      </p:sp>
      <p:sp>
        <p:nvSpPr>
          <p:cNvPr id="3" name="Content Placeholder 2">
            <a:extLst>
              <a:ext uri="{FF2B5EF4-FFF2-40B4-BE49-F238E27FC236}">
                <a16:creationId xmlns:a16="http://schemas.microsoft.com/office/drawing/2014/main" id="{997DF5E7-30CF-0856-9B48-74933F2BDF3D}"/>
              </a:ext>
            </a:extLst>
          </p:cNvPr>
          <p:cNvSpPr>
            <a:spLocks noGrp="1"/>
          </p:cNvSpPr>
          <p:nvPr>
            <p:ph idx="1"/>
          </p:nvPr>
        </p:nvSpPr>
        <p:spPr>
          <a:xfrm>
            <a:off x="838200" y="1400004"/>
            <a:ext cx="7203831"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'07 Political Science</a:t>
            </a:r>
          </a:p>
          <a:p>
            <a:pPr marL="0" indent="0">
              <a:lnSpc>
                <a:spcPct val="100000"/>
              </a:lnSpc>
              <a:spcAft>
                <a:spcPts val="1200"/>
              </a:spcAft>
              <a:buNone/>
              <a:defRPr/>
            </a:pPr>
            <a:r>
              <a:rPr lang="en-US" sz="1300">
                <a:solidFill>
                  <a:prstClr val="black"/>
                </a:solidFill>
                <a:latin typeface="Georgia"/>
                <a:ea typeface="Malgun Gothic"/>
                <a:cs typeface="Arial"/>
              </a:rPr>
              <a:t>Employer: Obenshain Law Group</a:t>
            </a:r>
            <a:endParaRPr lang="en-US">
              <a:solidFill>
                <a:prstClr val="black"/>
              </a:solidFill>
            </a:endParaRPr>
          </a:p>
          <a:p>
            <a:pPr marL="0" indent="0">
              <a:lnSpc>
                <a:spcPct val="100000"/>
              </a:lnSpc>
              <a:spcAft>
                <a:spcPts val="1200"/>
              </a:spcAft>
              <a:buNone/>
              <a:defRPr/>
            </a:pPr>
            <a:r>
              <a:rPr lang="en-US" sz="1300">
                <a:solidFill>
                  <a:prstClr val="black"/>
                </a:solidFill>
                <a:latin typeface="Georgia"/>
                <a:ea typeface="Malgun Gothic"/>
                <a:cs typeface="Arial"/>
              </a:rPr>
              <a:t>Position: Litigation Attorney</a:t>
            </a:r>
            <a:endParaRPr lang="en-US">
              <a:solidFill>
                <a:prstClr val="black"/>
              </a:solidFill>
            </a:endParaRPr>
          </a:p>
          <a:p>
            <a:pPr marL="0" indent="0">
              <a:lnSpc>
                <a:spcPct val="150000"/>
              </a:lnSpc>
              <a:spcAft>
                <a:spcPts val="1200"/>
              </a:spcAft>
              <a:buNone/>
              <a:defRPr/>
            </a:pPr>
            <a:r>
              <a:rPr lang="en-US" sz="1300" dirty="0">
                <a:solidFill>
                  <a:prstClr val="black"/>
                </a:solidFill>
                <a:latin typeface="Georgia"/>
                <a:ea typeface="Malgun Gothic"/>
                <a:cs typeface="Arial"/>
              </a:rPr>
              <a:t>Justin Wolcott has over a decade of experience handling a wide range of criminal and civil disputes. He now focuses his practice exclusively on helping individuals and families. After graduating from JMU he attended the University of South Carolina School of Law, graduating with honors and serving on the Law Review. Justin began his legal career as a criminal prosecutor, gaining extensive trial experience, trying cases to both bench and jury verdicts. Since joining Obenshain Law Group, Justin has represented plaintiffs in a wide variety of disputes including commercial disputes against some of the largest corporations and law firms in the world. Justin now uses his experience to represent individuals in serious injury and wrongful death cases from the negligence of motorists, nursing homes and health care providers.</a:t>
            </a:r>
          </a:p>
          <a:p>
            <a:pPr marL="0" indent="0">
              <a:lnSpc>
                <a:spcPct val="15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a:solidFill>
                <a:prstClr val="black"/>
              </a:solidFill>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panose="020B0604020202020204" pitchFamily="34" charset="0"/>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FA304E9B-33DF-2BFF-ECA3-39954D5D5DE6}"/>
              </a:ext>
            </a:extLst>
          </p:cNvPr>
          <p:cNvPicPr>
            <a:picLocks noChangeAspect="1"/>
          </p:cNvPicPr>
          <p:nvPr/>
        </p:nvPicPr>
        <p:blipFill>
          <a:blip r:embed="rId4"/>
          <a:srcRect r="-7126" b="-119672"/>
          <a:stretch>
            <a:fillRect/>
          </a:stretch>
        </p:blipFill>
        <p:spPr>
          <a:xfrm>
            <a:off x="435260" y="5796958"/>
            <a:ext cx="3094562" cy="925436"/>
          </a:xfrm>
          <a:prstGeom prst="rect">
            <a:avLst/>
          </a:prstGeom>
        </p:spPr>
      </p:pic>
      <p:sp>
        <p:nvSpPr>
          <p:cNvPr id="7" name="TextBox 6">
            <a:extLst>
              <a:ext uri="{FF2B5EF4-FFF2-40B4-BE49-F238E27FC236}">
                <a16:creationId xmlns:a16="http://schemas.microsoft.com/office/drawing/2014/main" id="{3B88990A-2BBB-8A3B-3912-08225D0688A3}"/>
              </a:ext>
            </a:extLst>
          </p:cNvPr>
          <p:cNvSpPr txBox="1"/>
          <p:nvPr/>
        </p:nvSpPr>
        <p:spPr>
          <a:xfrm>
            <a:off x="4959068" y="6075010"/>
            <a:ext cx="6564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https://www.obenshainlaw.com/about-us/justin-m-wolcott/</a:t>
            </a:r>
            <a:endParaRPr lang="en-US"/>
          </a:p>
        </p:txBody>
      </p:sp>
      <p:pic>
        <p:nvPicPr>
          <p:cNvPr id="6" name="Picture 5" descr="Justin M. Wolcott Photo">
            <a:extLst>
              <a:ext uri="{FF2B5EF4-FFF2-40B4-BE49-F238E27FC236}">
                <a16:creationId xmlns:a16="http://schemas.microsoft.com/office/drawing/2014/main" id="{B08A289D-34DC-4C2C-59DB-DF2697FA3D02}"/>
              </a:ext>
            </a:extLst>
          </p:cNvPr>
          <p:cNvPicPr>
            <a:picLocks noChangeAspect="1"/>
          </p:cNvPicPr>
          <p:nvPr/>
        </p:nvPicPr>
        <p:blipFill>
          <a:blip r:embed="rId5"/>
          <a:stretch>
            <a:fillRect/>
          </a:stretch>
        </p:blipFill>
        <p:spPr>
          <a:xfrm>
            <a:off x="8334829" y="206829"/>
            <a:ext cx="2743200" cy="2743200"/>
          </a:xfrm>
          <a:prstGeom prst="rect">
            <a:avLst/>
          </a:prstGeom>
        </p:spPr>
      </p:pic>
    </p:spTree>
    <p:extLst>
      <p:ext uri="{BB962C8B-B14F-4D97-AF65-F5344CB8AC3E}">
        <p14:creationId xmlns:p14="http://schemas.microsoft.com/office/powerpoint/2010/main" val="90179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DCEDCB7-5EF1-4C70-FD62-0F0DAAA71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880ED8-3F72-FAC6-EB6D-F1CE17061FB9}"/>
              </a:ext>
            </a:extLst>
          </p:cNvPr>
          <p:cNvSpPr>
            <a:spLocks noGrp="1"/>
          </p:cNvSpPr>
          <p:nvPr>
            <p:ph type="title"/>
          </p:nvPr>
        </p:nvSpPr>
        <p:spPr/>
        <p:txBody>
          <a:bodyPr/>
          <a:lstStyle/>
          <a:p>
            <a:r>
              <a:rPr lang="en-US">
                <a:solidFill>
                  <a:srgbClr val="4C008A"/>
                </a:solidFill>
                <a:latin typeface="Georgia"/>
                <a:cs typeface="Arial"/>
              </a:rPr>
              <a:t>Christianna Lewis Barnhart</a:t>
            </a:r>
            <a:endParaRPr lang="en-US"/>
          </a:p>
        </p:txBody>
      </p:sp>
      <p:sp>
        <p:nvSpPr>
          <p:cNvPr id="3" name="Content Placeholder 2">
            <a:extLst>
              <a:ext uri="{FF2B5EF4-FFF2-40B4-BE49-F238E27FC236}">
                <a16:creationId xmlns:a16="http://schemas.microsoft.com/office/drawing/2014/main" id="{479AF04E-8D2F-32D8-2F84-6EE417C477B5}"/>
              </a:ext>
            </a:extLst>
          </p:cNvPr>
          <p:cNvSpPr>
            <a:spLocks noGrp="1"/>
          </p:cNvSpPr>
          <p:nvPr>
            <p:ph idx="1"/>
          </p:nvPr>
        </p:nvSpPr>
        <p:spPr>
          <a:xfrm>
            <a:off x="838200" y="1402292"/>
            <a:ext cx="7081108" cy="4056191"/>
          </a:xfrm>
        </p:spPr>
        <p:txBody>
          <a:bodyPr vert="horz" lIns="91440" tIns="45720" rIns="91440" bIns="45720" rtlCol="0" anchor="t">
            <a:norm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'00 International Affairs, Economics</a:t>
            </a:r>
            <a:endParaRPr lang="en-US" sz="1300">
              <a:solidFill>
                <a:prstClr val="black"/>
              </a:solidFill>
              <a:latin typeface="Georgia"/>
              <a:cs typeface="Arial"/>
            </a:endParaRPr>
          </a:p>
          <a:p>
            <a:pPr marL="0" indent="0">
              <a:lnSpc>
                <a:spcPct val="100000"/>
              </a:lnSpc>
              <a:spcAft>
                <a:spcPts val="1200"/>
              </a:spcAft>
              <a:buNone/>
              <a:defRPr/>
            </a:pPr>
            <a:r>
              <a:rPr lang="en-US" sz="1300">
                <a:solidFill>
                  <a:prstClr val="black"/>
                </a:solidFill>
                <a:latin typeface="Georgia"/>
                <a:ea typeface="Malgun Gothic"/>
                <a:cs typeface="Arial"/>
              </a:rPr>
              <a:t>Employer: Boulder Bridge Strategies</a:t>
            </a:r>
            <a:endParaRPr lang="en-US" sz="1300">
              <a:solidFill>
                <a:prstClr val="black"/>
              </a:solidFill>
              <a:latin typeface="Georgia"/>
            </a:endParaRPr>
          </a:p>
          <a:p>
            <a:pPr marL="0" indent="0">
              <a:lnSpc>
                <a:spcPct val="100000"/>
              </a:lnSpc>
              <a:spcAft>
                <a:spcPts val="1200"/>
              </a:spcAft>
              <a:buNone/>
              <a:defRPr/>
            </a:pPr>
            <a:r>
              <a:rPr lang="en-US" sz="1300">
                <a:solidFill>
                  <a:prstClr val="black"/>
                </a:solidFill>
                <a:latin typeface="Georgia"/>
                <a:ea typeface="Malgun Gothic"/>
                <a:cs typeface="Arial"/>
              </a:rPr>
              <a:t>Position: Founder and Principal</a:t>
            </a:r>
            <a:endParaRPr lang="en-US" sz="1300">
              <a:solidFill>
                <a:prstClr val="black"/>
              </a:solidFill>
              <a:latin typeface="Georgia"/>
            </a:endParaRPr>
          </a:p>
          <a:p>
            <a:pPr marL="0" indent="0">
              <a:lnSpc>
                <a:spcPct val="150000"/>
              </a:lnSpc>
              <a:spcAft>
                <a:spcPts val="1200"/>
              </a:spcAft>
              <a:buNone/>
              <a:defRPr/>
            </a:pPr>
            <a:r>
              <a:rPr lang="en-US" sz="1300">
                <a:solidFill>
                  <a:prstClr val="black"/>
                </a:solidFill>
                <a:latin typeface="Georgia"/>
                <a:ea typeface="Malgun Gothic"/>
                <a:cs typeface="Arial"/>
              </a:rPr>
              <a:t>Christianna Lewis Barnhart is a respected government affairs leader with 15+ years of experience shaping policy, driving impactful advocacy, and engaging in successful collaboration at Fortune 100 companies, federal agencies, trade associations, and Capitol Hill. </a:t>
            </a:r>
            <a:endParaRPr lang="en-US">
              <a:solidFill>
                <a:prstClr val="black"/>
              </a:solidFill>
              <a:ea typeface="Malgun Gothic"/>
              <a:cs typeface="Arial" panose="020B0604020202020204" pitchFamily="34" charset="0"/>
            </a:endParaRPr>
          </a:p>
          <a:p>
            <a:pPr marL="0" indent="0">
              <a:lnSpc>
                <a:spcPct val="150000"/>
              </a:lnSpc>
              <a:spcAft>
                <a:spcPts val="1200"/>
              </a:spcAft>
              <a:buNone/>
              <a:defRPr/>
            </a:pPr>
            <a:r>
              <a:rPr lang="en-US" sz="1300">
                <a:solidFill>
                  <a:prstClr val="black"/>
                </a:solidFill>
                <a:latin typeface="Georgia"/>
                <a:ea typeface="Malgun Gothic"/>
                <a:cs typeface="Arial"/>
              </a:rPr>
              <a:t>After graduating from JMU, Christianna went on to pursue her J.D. and M.B.A at American University and has since worked at numerous organizations—including the FCC, Charter Communications, the United States Senate, Entertainment Software Association, and now Boulder Bridge Strategies.</a:t>
            </a:r>
          </a:p>
          <a:p>
            <a:pPr marL="0" indent="0">
              <a:lnSpc>
                <a:spcPct val="15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D60293F3-F55F-DC79-88F0-2C0AF0B5F499}"/>
              </a:ext>
            </a:extLst>
          </p:cNvPr>
          <p:cNvPicPr>
            <a:picLocks noChangeAspect="1"/>
          </p:cNvPicPr>
          <p:nvPr/>
        </p:nvPicPr>
        <p:blipFill>
          <a:blip r:embed="rId4"/>
          <a:srcRect r="-7126" b="-119672"/>
          <a:stretch>
            <a:fillRect/>
          </a:stretch>
        </p:blipFill>
        <p:spPr>
          <a:xfrm>
            <a:off x="414239" y="5790151"/>
            <a:ext cx="3094562" cy="925436"/>
          </a:xfrm>
          <a:prstGeom prst="rect">
            <a:avLst/>
          </a:prstGeom>
        </p:spPr>
      </p:pic>
      <p:sp>
        <p:nvSpPr>
          <p:cNvPr id="7" name="TextBox 6">
            <a:extLst>
              <a:ext uri="{FF2B5EF4-FFF2-40B4-BE49-F238E27FC236}">
                <a16:creationId xmlns:a16="http://schemas.microsoft.com/office/drawing/2014/main" id="{7E60750E-286E-A5E4-AB67-5CA66AD2283C}"/>
              </a:ext>
            </a:extLst>
          </p:cNvPr>
          <p:cNvSpPr txBox="1"/>
          <p:nvPr/>
        </p:nvSpPr>
        <p:spPr>
          <a:xfrm>
            <a:off x="4965587" y="6062493"/>
            <a:ext cx="84962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https://www.linkedin.com/in/christianna-lewis-barnhart-9338518/</a:t>
            </a:r>
            <a:endParaRPr lang="en-US"/>
          </a:p>
        </p:txBody>
      </p:sp>
      <p:pic>
        <p:nvPicPr>
          <p:cNvPr id="6" name="Picture 5" descr="Christianna Lewis Barnhart">
            <a:extLst>
              <a:ext uri="{FF2B5EF4-FFF2-40B4-BE49-F238E27FC236}">
                <a16:creationId xmlns:a16="http://schemas.microsoft.com/office/drawing/2014/main" id="{3910C262-1AA5-6678-A667-F17D16E80DEB}"/>
              </a:ext>
            </a:extLst>
          </p:cNvPr>
          <p:cNvPicPr>
            <a:picLocks noChangeAspect="1"/>
          </p:cNvPicPr>
          <p:nvPr/>
        </p:nvPicPr>
        <p:blipFill>
          <a:blip r:embed="rId5"/>
          <a:stretch>
            <a:fillRect/>
          </a:stretch>
        </p:blipFill>
        <p:spPr>
          <a:xfrm>
            <a:off x="8242904" y="290285"/>
            <a:ext cx="2806096" cy="2806096"/>
          </a:xfrm>
          <a:prstGeom prst="rect">
            <a:avLst/>
          </a:prstGeom>
        </p:spPr>
      </p:pic>
    </p:spTree>
    <p:extLst>
      <p:ext uri="{BB962C8B-B14F-4D97-AF65-F5344CB8AC3E}">
        <p14:creationId xmlns:p14="http://schemas.microsoft.com/office/powerpoint/2010/main" val="311589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492CC72-5039-468A-7517-FCBCEA50B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4A9DB-4E60-18D3-8626-BF3ADA93EE64}"/>
              </a:ext>
            </a:extLst>
          </p:cNvPr>
          <p:cNvSpPr>
            <a:spLocks noGrp="1"/>
          </p:cNvSpPr>
          <p:nvPr>
            <p:ph type="title"/>
          </p:nvPr>
        </p:nvSpPr>
        <p:spPr/>
        <p:txBody>
          <a:bodyPr/>
          <a:lstStyle/>
          <a:p>
            <a:r>
              <a:rPr lang="en-US">
                <a:solidFill>
                  <a:srgbClr val="4C008A"/>
                </a:solidFill>
                <a:latin typeface="Georgia"/>
                <a:cs typeface="Arial"/>
              </a:rPr>
              <a:t>Carter Bowman</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5F25EB71-7AEA-36D8-DBF7-8A28E37D15CB}"/>
              </a:ext>
            </a:extLst>
          </p:cNvPr>
          <p:cNvSpPr>
            <a:spLocks noGrp="1"/>
          </p:cNvSpPr>
          <p:nvPr>
            <p:ph idx="1"/>
          </p:nvPr>
        </p:nvSpPr>
        <p:spPr>
          <a:xfrm>
            <a:off x="838200" y="1406106"/>
            <a:ext cx="7094838" cy="4269001"/>
          </a:xfrm>
        </p:spPr>
        <p:txBody>
          <a:bodyPr vert="horz" lIns="91440" tIns="45720" rIns="91440" bIns="45720" rtlCol="0" anchor="t">
            <a:normAutofit fontScale="62500" lnSpcReduction="20000"/>
          </a:bodyPr>
          <a:lstStyle/>
          <a:p>
            <a:pPr marL="0" indent="0">
              <a:lnSpc>
                <a:spcPct val="100000"/>
              </a:lnSpc>
              <a:spcBef>
                <a:spcPts val="0"/>
              </a:spcBef>
              <a:spcAft>
                <a:spcPts val="1200"/>
              </a:spcAft>
              <a:buNone/>
              <a:defRPr/>
            </a:pPr>
            <a:r>
              <a:rPr lang="en-US" sz="2000">
                <a:solidFill>
                  <a:prstClr val="black"/>
                </a:solidFill>
                <a:latin typeface="Georgia"/>
                <a:ea typeface="Malgun Gothic"/>
                <a:cs typeface="Arial"/>
              </a:rPr>
              <a:t>'21 Political Science</a:t>
            </a:r>
            <a:endParaRPr lang="en-US" sz="2000">
              <a:solidFill>
                <a:prstClr val="black"/>
              </a:solidFill>
              <a:latin typeface="Georgia"/>
              <a:cs typeface="Arial"/>
            </a:endParaRPr>
          </a:p>
          <a:p>
            <a:pPr marL="0" indent="0">
              <a:lnSpc>
                <a:spcPct val="70000"/>
              </a:lnSpc>
              <a:spcAft>
                <a:spcPts val="1200"/>
              </a:spcAft>
              <a:buNone/>
              <a:defRPr/>
            </a:pPr>
            <a:r>
              <a:rPr lang="en-US" sz="2000">
                <a:solidFill>
                  <a:prstClr val="black"/>
                </a:solidFill>
                <a:latin typeface="Georgia"/>
                <a:ea typeface="Malgun Gothic"/>
                <a:cs typeface="Arial"/>
              </a:rPr>
              <a:t>Employer: Hogan Lovells </a:t>
            </a:r>
            <a:endParaRPr lang="en-US">
              <a:solidFill>
                <a:prstClr val="black"/>
              </a:solidFill>
            </a:endParaRPr>
          </a:p>
          <a:p>
            <a:pPr marL="0" indent="0">
              <a:lnSpc>
                <a:spcPct val="160000"/>
              </a:lnSpc>
              <a:spcAft>
                <a:spcPts val="1200"/>
              </a:spcAft>
              <a:buNone/>
              <a:defRPr/>
            </a:pPr>
            <a:r>
              <a:rPr lang="en-US" sz="2000">
                <a:solidFill>
                  <a:prstClr val="black"/>
                </a:solidFill>
                <a:latin typeface="Georgia"/>
                <a:ea typeface="Malgun Gothic"/>
                <a:cs typeface="Arial"/>
              </a:rPr>
              <a:t>Position: Associate</a:t>
            </a:r>
            <a:endParaRPr lang="en-US" sz="2000">
              <a:solidFill>
                <a:prstClr val="black"/>
              </a:solidFill>
              <a:latin typeface="Georgia"/>
              <a:ea typeface="Calibri Light"/>
              <a:cs typeface="Calibri Light"/>
            </a:endParaRPr>
          </a:p>
          <a:p>
            <a:pPr marL="0" indent="0">
              <a:lnSpc>
                <a:spcPct val="160000"/>
              </a:lnSpc>
              <a:spcAft>
                <a:spcPts val="1200"/>
              </a:spcAft>
              <a:buNone/>
              <a:defRPr/>
            </a:pPr>
            <a:r>
              <a:rPr lang="en-US" sz="2000">
                <a:solidFill>
                  <a:prstClr val="black"/>
                </a:solidFill>
                <a:latin typeface="Georgia"/>
                <a:ea typeface="Malgun Gothic"/>
                <a:cs typeface="Arial"/>
              </a:rPr>
              <a:t>Carter is an associate at Hogan Lovells in Washington, D.C., where he practices in antitrust, competition, and economic regulation. His legal experience includes serving as a summer associate at Hogan Lovells and working as a law clerk with Lockheed Martin, where he supported complex regulatory, compliance, and corporate legal matters. In addition to his practice, Carter serves on the James Madison University Law Alumni Board, helping to foster connections and engagement within the alumni legal community. He brings a strong background in legal research, policy analysis, and strategic planning advocacy to his work, informed by academic and professional experience in law and public policy</a:t>
            </a:r>
            <a:endParaRPr lang="en-US">
              <a:solidFill>
                <a:prstClr val="black"/>
              </a:solidFill>
              <a:ea typeface="Malgun Gothic"/>
              <a:cs typeface="Arial" panose="020B0604020202020204" pitchFamily="34" charset="0"/>
            </a:endParaRPr>
          </a:p>
          <a:p>
            <a:pPr marL="0" indent="0">
              <a:lnSpc>
                <a:spcPct val="100000"/>
              </a:lnSpc>
              <a:spcAft>
                <a:spcPts val="1200"/>
              </a:spcAft>
              <a:buNone/>
              <a:defRPr/>
            </a:pPr>
            <a:endParaRPr lang="en-US" sz="20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20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F5422C29-7745-AF3D-1613-8BC4B210953C}"/>
              </a:ext>
            </a:extLst>
          </p:cNvPr>
          <p:cNvPicPr>
            <a:picLocks noChangeAspect="1"/>
          </p:cNvPicPr>
          <p:nvPr/>
        </p:nvPicPr>
        <p:blipFill>
          <a:blip r:embed="rId4"/>
          <a:srcRect r="-7126" b="-119672"/>
          <a:stretch>
            <a:fillRect/>
          </a:stretch>
        </p:blipFill>
        <p:spPr>
          <a:xfrm>
            <a:off x="414239" y="5790151"/>
            <a:ext cx="3094562" cy="925436"/>
          </a:xfrm>
          <a:prstGeom prst="rect">
            <a:avLst/>
          </a:prstGeom>
        </p:spPr>
      </p:pic>
      <p:pic>
        <p:nvPicPr>
          <p:cNvPr id="6" name="Picture 5" descr="A close-up of a person smiling&#10;&#10;AI-generated content may be incorrect.">
            <a:extLst>
              <a:ext uri="{FF2B5EF4-FFF2-40B4-BE49-F238E27FC236}">
                <a16:creationId xmlns:a16="http://schemas.microsoft.com/office/drawing/2014/main" id="{5B1C795E-7D86-4708-2F31-AA182819644D}"/>
              </a:ext>
            </a:extLst>
          </p:cNvPr>
          <p:cNvPicPr>
            <a:picLocks noChangeAspect="1"/>
          </p:cNvPicPr>
          <p:nvPr/>
        </p:nvPicPr>
        <p:blipFill>
          <a:blip r:embed="rId5"/>
          <a:srcRect l="8590" r="8590"/>
          <a:stretch>
            <a:fillRect/>
          </a:stretch>
        </p:blipFill>
        <p:spPr>
          <a:xfrm>
            <a:off x="8131969" y="365745"/>
            <a:ext cx="2881314" cy="3479046"/>
          </a:xfrm>
          <a:prstGeom prst="rect">
            <a:avLst/>
          </a:prstGeom>
        </p:spPr>
      </p:pic>
      <p:sp>
        <p:nvSpPr>
          <p:cNvPr id="7" name="TextBox 6">
            <a:extLst>
              <a:ext uri="{FF2B5EF4-FFF2-40B4-BE49-F238E27FC236}">
                <a16:creationId xmlns:a16="http://schemas.microsoft.com/office/drawing/2014/main" id="{2877DE24-DF00-D5A7-B0EB-E90D6907073A}"/>
              </a:ext>
            </a:extLst>
          </p:cNvPr>
          <p:cNvSpPr txBox="1"/>
          <p:nvPr/>
        </p:nvSpPr>
        <p:spPr>
          <a:xfrm>
            <a:off x="6535351" y="6068541"/>
            <a:ext cx="67001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https://www.linkedin.com/in/carter-bowman/</a:t>
            </a:r>
            <a:endParaRPr lang="en-US"/>
          </a:p>
        </p:txBody>
      </p:sp>
    </p:spTree>
    <p:extLst>
      <p:ext uri="{BB962C8B-B14F-4D97-AF65-F5344CB8AC3E}">
        <p14:creationId xmlns:p14="http://schemas.microsoft.com/office/powerpoint/2010/main" val="326098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BC0C1BF-778A-5742-1B46-B603F12F3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97D3D-40B4-BC2A-A0F8-03AB78E6EBA0}"/>
              </a:ext>
            </a:extLst>
          </p:cNvPr>
          <p:cNvSpPr>
            <a:spLocks noGrp="1"/>
          </p:cNvSpPr>
          <p:nvPr>
            <p:ph type="title"/>
          </p:nvPr>
        </p:nvSpPr>
        <p:spPr/>
        <p:txBody>
          <a:bodyPr/>
          <a:lstStyle/>
          <a:p>
            <a:r>
              <a:rPr lang="en-US">
                <a:solidFill>
                  <a:srgbClr val="4C008A"/>
                </a:solidFill>
                <a:latin typeface="Georgia"/>
                <a:cs typeface="Arial"/>
              </a:rPr>
              <a:t>Lesley Boyd</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C15C0518-A5DB-416D-D3B2-48C11028EC19}"/>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'92 English and History</a:t>
            </a:r>
          </a:p>
          <a:p>
            <a:pPr marL="0" indent="0">
              <a:lnSpc>
                <a:spcPct val="100000"/>
              </a:lnSpc>
              <a:spcAft>
                <a:spcPts val="1200"/>
              </a:spcAft>
              <a:buNone/>
              <a:defRPr/>
            </a:pPr>
            <a:r>
              <a:rPr lang="en-US" sz="1300">
                <a:solidFill>
                  <a:prstClr val="black"/>
                </a:solidFill>
                <a:latin typeface="Georgia"/>
                <a:ea typeface="Malgun Gothic"/>
                <a:cs typeface="Arial"/>
              </a:rPr>
              <a:t>Employer: DSG Storbeck</a:t>
            </a:r>
            <a:endParaRPr lang="en-US" sz="1300">
              <a:solidFill>
                <a:prstClr val="black"/>
              </a:solidFill>
              <a:latin typeface="Arial"/>
              <a:ea typeface="Malgun Gothic"/>
              <a:cs typeface="Arial"/>
            </a:endParaRPr>
          </a:p>
          <a:p>
            <a:pPr marL="0" indent="0">
              <a:lnSpc>
                <a:spcPct val="100000"/>
              </a:lnSpc>
              <a:spcAft>
                <a:spcPts val="1200"/>
              </a:spcAft>
              <a:buNone/>
              <a:defRPr/>
            </a:pPr>
            <a:r>
              <a:rPr lang="en-US" sz="1300">
                <a:solidFill>
                  <a:prstClr val="black"/>
                </a:solidFill>
                <a:latin typeface="Georgia"/>
                <a:ea typeface="Malgun Gothic"/>
                <a:cs typeface="Arial"/>
              </a:rPr>
              <a:t>Position: Vice President of Search Operations and Quality</a:t>
            </a:r>
            <a:endParaRPr lang="en-US" sz="1300">
              <a:solidFill>
                <a:prstClr val="black"/>
              </a:solidFill>
              <a:latin typeface="Arial"/>
              <a:ea typeface="Malgun Gothic"/>
              <a:cs typeface="Arial"/>
            </a:endParaRPr>
          </a:p>
          <a:p>
            <a:pPr marL="0" indent="0">
              <a:lnSpc>
                <a:spcPct val="170000"/>
              </a:lnSpc>
              <a:spcAft>
                <a:spcPts val="1200"/>
              </a:spcAft>
              <a:buNone/>
              <a:defRPr/>
            </a:pPr>
            <a:r>
              <a:rPr lang="en-US" sz="1300">
                <a:solidFill>
                  <a:prstClr val="black"/>
                </a:solidFill>
                <a:latin typeface="Georgia"/>
                <a:ea typeface="Malgun Gothic"/>
                <a:cs typeface="Arial"/>
              </a:rPr>
              <a:t>Lesley brings extensive experience in executive search, coaching, and talent strategy. Formerly Vice President of Search Operations and Quality at DSG Storbeck, she led firmwide initiatives to strengthen search execution, enhance client experience, improve team performance, and drive cultural and operational change, contributing to a Net Promoter Score of 90. Previously a founding principal at Storbeck/Pimentel &amp; Associates and a director at A.T. Kearney Executive Search, Lesley now supports educational organizations with executive talent strategy and helps individuals navigate change with clarity and integrity. Based in Montclair, New Jersey, she is active in volunteer work advancing education, access, and equity and serves on nonprofit boards focused on purposeful leadership.</a:t>
            </a:r>
            <a:endParaRPr lang="en-US"/>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BBC278CC-4417-2065-52B9-194C71D959CB}"/>
              </a:ext>
            </a:extLst>
          </p:cNvPr>
          <p:cNvPicPr>
            <a:picLocks noChangeAspect="1"/>
          </p:cNvPicPr>
          <p:nvPr/>
        </p:nvPicPr>
        <p:blipFill>
          <a:blip r:embed="rId4"/>
          <a:srcRect r="-7126" b="-119672"/>
          <a:stretch>
            <a:fillRect/>
          </a:stretch>
        </p:blipFill>
        <p:spPr>
          <a:xfrm>
            <a:off x="424749" y="5796958"/>
            <a:ext cx="3094562" cy="925436"/>
          </a:xfrm>
          <a:prstGeom prst="rect">
            <a:avLst/>
          </a:prstGeom>
        </p:spPr>
      </p:pic>
      <p:pic>
        <p:nvPicPr>
          <p:cNvPr id="6" name="Picture 5" descr="A person with brown hair and a gold necklace&#10;&#10;AI-generated content may be incorrect.">
            <a:extLst>
              <a:ext uri="{FF2B5EF4-FFF2-40B4-BE49-F238E27FC236}">
                <a16:creationId xmlns:a16="http://schemas.microsoft.com/office/drawing/2014/main" id="{BCE6C16B-D045-03CD-8A09-51963EBF2AAF}"/>
              </a:ext>
            </a:extLst>
          </p:cNvPr>
          <p:cNvPicPr>
            <a:picLocks noChangeAspect="1"/>
          </p:cNvPicPr>
          <p:nvPr/>
        </p:nvPicPr>
        <p:blipFill>
          <a:blip r:embed="rId5"/>
          <a:srcRect l="15706" t="789" r="13121" b="-789"/>
          <a:stretch>
            <a:fillRect/>
          </a:stretch>
        </p:blipFill>
        <p:spPr>
          <a:xfrm>
            <a:off x="8546488" y="503042"/>
            <a:ext cx="2458421" cy="3479049"/>
          </a:xfrm>
          <a:prstGeom prst="rect">
            <a:avLst/>
          </a:prstGeom>
        </p:spPr>
      </p:pic>
      <p:sp>
        <p:nvSpPr>
          <p:cNvPr id="7" name="TextBox 6">
            <a:extLst>
              <a:ext uri="{FF2B5EF4-FFF2-40B4-BE49-F238E27FC236}">
                <a16:creationId xmlns:a16="http://schemas.microsoft.com/office/drawing/2014/main" id="{0341829F-EC1B-AB1E-5E44-748ED41F14A3}"/>
              </a:ext>
            </a:extLst>
          </p:cNvPr>
          <p:cNvSpPr txBox="1"/>
          <p:nvPr/>
        </p:nvSpPr>
        <p:spPr>
          <a:xfrm>
            <a:off x="6858342" y="6075010"/>
            <a:ext cx="49089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https://www.linkedin.com/in/lesley-boyd/</a:t>
            </a:r>
            <a:endParaRPr lang="en-US"/>
          </a:p>
        </p:txBody>
      </p:sp>
    </p:spTree>
    <p:extLst>
      <p:ext uri="{BB962C8B-B14F-4D97-AF65-F5344CB8AC3E}">
        <p14:creationId xmlns:p14="http://schemas.microsoft.com/office/powerpoint/2010/main" val="195905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871357F-5F0B-388D-3419-C8EE0742C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3F12C-BB75-B24B-2D3B-A1EE890FD31B}"/>
              </a:ext>
            </a:extLst>
          </p:cNvPr>
          <p:cNvSpPr>
            <a:spLocks noGrp="1"/>
          </p:cNvSpPr>
          <p:nvPr>
            <p:ph type="title"/>
          </p:nvPr>
        </p:nvSpPr>
        <p:spPr/>
        <p:txBody>
          <a:bodyPr/>
          <a:lstStyle/>
          <a:p>
            <a:r>
              <a:rPr lang="en-US">
                <a:solidFill>
                  <a:srgbClr val="4C008A"/>
                </a:solidFill>
                <a:latin typeface="Georgia"/>
                <a:cs typeface="Arial"/>
              </a:rPr>
              <a:t>Ashley Burgess</a:t>
            </a:r>
            <a:endParaRPr lang="en-US">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3A0C65D7-E4EE-A3BA-7CFC-E3F77B004D83}"/>
              </a:ext>
            </a:extLst>
          </p:cNvPr>
          <p:cNvSpPr>
            <a:spLocks noGrp="1"/>
          </p:cNvSpPr>
          <p:nvPr>
            <p:ph idx="1"/>
          </p:nvPr>
        </p:nvSpPr>
        <p:spPr>
          <a:xfrm>
            <a:off x="838200" y="1400004"/>
            <a:ext cx="7708288" cy="4396954"/>
          </a:xfrm>
        </p:spPr>
        <p:txBody>
          <a:bodyPr vert="horz" lIns="91440" tIns="45720" rIns="91440" bIns="45720" rtlCol="0" anchor="t">
            <a:noAutofit/>
          </a:bodyPr>
          <a:lstStyle/>
          <a:p>
            <a:pPr marL="0" indent="0">
              <a:lnSpc>
                <a:spcPct val="100000"/>
              </a:lnSpc>
              <a:spcBef>
                <a:spcPts val="0"/>
              </a:spcBef>
              <a:spcAft>
                <a:spcPts val="1200"/>
              </a:spcAft>
              <a:buNone/>
              <a:defRPr/>
            </a:pPr>
            <a:r>
              <a:rPr lang="en-US" sz="1300">
                <a:solidFill>
                  <a:prstClr val="black"/>
                </a:solidFill>
                <a:latin typeface="Georgia"/>
                <a:ea typeface="Malgun Gothic"/>
                <a:cs typeface="Arial"/>
              </a:rPr>
              <a:t>'99 Public Administration</a:t>
            </a:r>
          </a:p>
          <a:p>
            <a:pPr marL="0" indent="0">
              <a:lnSpc>
                <a:spcPct val="100000"/>
              </a:lnSpc>
              <a:spcAft>
                <a:spcPts val="1200"/>
              </a:spcAft>
              <a:buNone/>
              <a:defRPr/>
            </a:pPr>
            <a:r>
              <a:rPr lang="en-US" sz="1300">
                <a:solidFill>
                  <a:prstClr val="black"/>
                </a:solidFill>
                <a:latin typeface="Georgia"/>
                <a:ea typeface="Malgun Gothic"/>
                <a:cs typeface="Arial"/>
              </a:rPr>
              <a:t>Employer: Sands Anderson PC</a:t>
            </a:r>
            <a:endParaRPr lang="en-US"/>
          </a:p>
          <a:p>
            <a:pPr marL="0" indent="0">
              <a:lnSpc>
                <a:spcPct val="100000"/>
              </a:lnSpc>
              <a:spcAft>
                <a:spcPts val="1200"/>
              </a:spcAft>
              <a:buNone/>
              <a:defRPr/>
            </a:pPr>
            <a:r>
              <a:rPr lang="en-US" sz="1300">
                <a:solidFill>
                  <a:prstClr val="black"/>
                </a:solidFill>
                <a:latin typeface="Georgia"/>
                <a:ea typeface="Malgun Gothic"/>
                <a:cs typeface="Arial"/>
              </a:rPr>
              <a:t>Position: Attorney; Shareholder and Member of the Board of Directors </a:t>
            </a:r>
            <a:endParaRPr lang="en-US"/>
          </a:p>
          <a:p>
            <a:pPr marL="0" indent="0">
              <a:lnSpc>
                <a:spcPct val="150000"/>
              </a:lnSpc>
              <a:spcAft>
                <a:spcPts val="1200"/>
              </a:spcAft>
              <a:buNone/>
              <a:defRPr/>
            </a:pPr>
            <a:r>
              <a:rPr lang="en-US" sz="1300">
                <a:solidFill>
                  <a:prstClr val="black"/>
                </a:solidFill>
                <a:latin typeface="Georgia"/>
                <a:ea typeface="Malgun Gothic"/>
                <a:cs typeface="Arial"/>
              </a:rPr>
              <a:t>Ashley is a business attorney and member of the Sands Anderson Board of Directors, where he helps guide the firm’s strategic vision, growth, and operations. He previously served for eight years as Group Leader of the firm’s Business Group, overseeing a wide range of practice areas including business transactions, employment, real estate, bankruptcy, health law, tax, and technology. Ashley regularly serves as outside general counsel to mid-market and emerging companies, advising on business formation, transactions, and disputes. His practice focuses on mergers and acquisitions, complex agreements, succession planning, commercial litigation, bankruptcy matters, and related real estate and trust and estate issues.</a:t>
            </a:r>
            <a:endParaRPr lang="en-US"/>
          </a:p>
          <a:p>
            <a:pPr marL="0" indent="0">
              <a:lnSpc>
                <a:spcPct val="100000"/>
              </a:lnSpc>
              <a:spcAft>
                <a:spcPts val="1200"/>
              </a:spcAft>
              <a:buNone/>
              <a:defRPr/>
            </a:pPr>
            <a:endParaRPr lang="en-US" sz="1300">
              <a:solidFill>
                <a:prstClr val="black"/>
              </a:solidFill>
              <a:latin typeface="Georgia"/>
              <a:ea typeface="Malgun Gothic"/>
              <a:cs typeface="Arial"/>
            </a:endParaRPr>
          </a:p>
          <a:p>
            <a:pPr marL="0" indent="0">
              <a:lnSpc>
                <a:spcPct val="100000"/>
              </a:lnSpc>
              <a:spcBef>
                <a:spcPts val="0"/>
              </a:spcBef>
              <a:spcAft>
                <a:spcPts val="1200"/>
              </a:spcAft>
              <a:buNone/>
              <a:defRPr/>
            </a:pPr>
            <a:endParaRPr lang="en-US" sz="1300">
              <a:solidFill>
                <a:prstClr val="black"/>
              </a:solidFill>
              <a:latin typeface="Georgia"/>
              <a:ea typeface="Malgun Gothic"/>
              <a:cs typeface="Arial"/>
            </a:endParaRPr>
          </a:p>
        </p:txBody>
      </p:sp>
      <p:pic>
        <p:nvPicPr>
          <p:cNvPr id="5" name="Picture 4" descr="A close-up of a logo&#10;&#10;AI-generated content may be incorrect.">
            <a:extLst>
              <a:ext uri="{FF2B5EF4-FFF2-40B4-BE49-F238E27FC236}">
                <a16:creationId xmlns:a16="http://schemas.microsoft.com/office/drawing/2014/main" id="{3CBBA215-F2B9-41AA-66E1-4C68A7DE68FF}"/>
              </a:ext>
            </a:extLst>
          </p:cNvPr>
          <p:cNvPicPr>
            <a:picLocks noChangeAspect="1"/>
          </p:cNvPicPr>
          <p:nvPr/>
        </p:nvPicPr>
        <p:blipFill>
          <a:blip r:embed="rId4"/>
          <a:srcRect r="-7126" b="-119672"/>
          <a:stretch>
            <a:fillRect/>
          </a:stretch>
        </p:blipFill>
        <p:spPr>
          <a:xfrm>
            <a:off x="403728" y="5796958"/>
            <a:ext cx="3094562" cy="925436"/>
          </a:xfrm>
          <a:prstGeom prst="rect">
            <a:avLst/>
          </a:prstGeom>
        </p:spPr>
      </p:pic>
      <p:pic>
        <p:nvPicPr>
          <p:cNvPr id="6" name="Picture 5" descr="A person in a blue suit&#10;&#10;AI-generated content may be incorrect.">
            <a:extLst>
              <a:ext uri="{FF2B5EF4-FFF2-40B4-BE49-F238E27FC236}">
                <a16:creationId xmlns:a16="http://schemas.microsoft.com/office/drawing/2014/main" id="{02B640CC-F5FE-7D54-7D00-CF4CF97FB3FD}"/>
              </a:ext>
            </a:extLst>
          </p:cNvPr>
          <p:cNvPicPr>
            <a:picLocks noChangeAspect="1"/>
          </p:cNvPicPr>
          <p:nvPr/>
        </p:nvPicPr>
        <p:blipFill>
          <a:blip r:embed="rId5"/>
          <a:srcRect l="14668" r="14668"/>
          <a:stretch>
            <a:fillRect/>
          </a:stretch>
        </p:blipFill>
        <p:spPr>
          <a:xfrm>
            <a:off x="8516401" y="503042"/>
            <a:ext cx="2458421" cy="3479049"/>
          </a:xfrm>
          <a:prstGeom prst="rect">
            <a:avLst/>
          </a:prstGeom>
        </p:spPr>
      </p:pic>
      <p:sp>
        <p:nvSpPr>
          <p:cNvPr id="7" name="TextBox 6">
            <a:extLst>
              <a:ext uri="{FF2B5EF4-FFF2-40B4-BE49-F238E27FC236}">
                <a16:creationId xmlns:a16="http://schemas.microsoft.com/office/drawing/2014/main" id="{05383E14-AC0A-1657-6977-87E0F16DE6B5}"/>
              </a:ext>
            </a:extLst>
          </p:cNvPr>
          <p:cNvSpPr txBox="1"/>
          <p:nvPr/>
        </p:nvSpPr>
        <p:spPr>
          <a:xfrm>
            <a:off x="6615973" y="6075010"/>
            <a:ext cx="48609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a:ea typeface="+mn-lt"/>
                <a:cs typeface="+mn-lt"/>
              </a:rPr>
              <a:t>https://www.linkedin.com/in/ashleyburgess/</a:t>
            </a:r>
            <a:endParaRPr lang="en-US"/>
          </a:p>
        </p:txBody>
      </p:sp>
    </p:spTree>
    <p:extLst>
      <p:ext uri="{BB962C8B-B14F-4D97-AF65-F5344CB8AC3E}">
        <p14:creationId xmlns:p14="http://schemas.microsoft.com/office/powerpoint/2010/main" val="1347294769"/>
      </p:ext>
    </p:extLst>
  </p:cSld>
  <p:clrMapOvr>
    <a:masterClrMapping/>
  </p:clrMapOvr>
</p:sld>
</file>

<file path=ppt/theme/theme1.xml><?xml version="1.0" encoding="utf-8"?>
<a:theme xmlns:a="http://schemas.openxmlformats.org/drawingml/2006/main" name="Office Theme">
  <a:themeElements>
    <a:clrScheme name="JMU RGB Color Theme">
      <a:dk1>
        <a:srgbClr val="000000"/>
      </a:dk1>
      <a:lt1>
        <a:srgbClr val="FFFFFF"/>
      </a:lt1>
      <a:dk2>
        <a:srgbClr val="333333"/>
      </a:dk2>
      <a:lt2>
        <a:srgbClr val="D6D6D6"/>
      </a:lt2>
      <a:accent1>
        <a:srgbClr val="4C0089"/>
      </a:accent1>
      <a:accent2>
        <a:srgbClr val="CBB677"/>
      </a:accent2>
      <a:accent3>
        <a:srgbClr val="B599CE"/>
      </a:accent3>
      <a:accent4>
        <a:srgbClr val="333333"/>
      </a:accent4>
      <a:accent5>
        <a:srgbClr val="F3EFE1"/>
      </a:accent5>
      <a:accent6>
        <a:srgbClr val="D6D6D6"/>
      </a:accent6>
      <a:hlink>
        <a:srgbClr val="4C0089"/>
      </a:hlink>
      <a:folHlink>
        <a:srgbClr val="B599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MU powerpoint template_quad" id="{27A86025-F91B-8745-964F-A8B7F9FC7FF4}" vid="{7083ABF7-D139-D94A-8125-8A85993A40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A7DB561BA6D741A2E7F9CECD73F5E6" ma:contentTypeVersion="8" ma:contentTypeDescription="Create a new document." ma:contentTypeScope="" ma:versionID="d504f7fd8e8f26ffc988a2d135c7a497">
  <xsd:schema xmlns:xsd="http://www.w3.org/2001/XMLSchema" xmlns:xs="http://www.w3.org/2001/XMLSchema" xmlns:p="http://schemas.microsoft.com/office/2006/metadata/properties" xmlns:ns2="5abfc48a-8ca7-4c85-951f-82dd168ee857" targetNamespace="http://schemas.microsoft.com/office/2006/metadata/properties" ma:root="true" ma:fieldsID="113d1436213b06bd31f02f8cab4a7aa3" ns2:_="">
    <xsd:import namespace="5abfc48a-8ca7-4c85-951f-82dd168ee85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bfc48a-8ca7-4c85-951f-82dd168ee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68F244-1757-4336-901C-6D83EB7A624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61ED41B-FB12-435C-A235-29A5343B8181}">
  <ds:schemaRefs>
    <ds:schemaRef ds:uri="5abfc48a-8ca7-4c85-951f-82dd168ee8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EC822E-C853-4436-B709-FC201C76A1B3}">
  <ds:schemaRefs>
    <ds:schemaRef ds:uri="http://schemas.microsoft.com/sharepoint/v3/contenttype/forms"/>
  </ds:schemaRefs>
</ds:datastoreItem>
</file>

<file path=docMetadata/LabelInfo.xml><?xml version="1.0" encoding="utf-8"?>
<clbl:labelList xmlns:clbl="http://schemas.microsoft.com/office/2020/mipLabelMetadata">
  <clbl:label id="{e9333c23-cac7-42f4-9989-5cee3d4a79c0}" enabled="0" method="" siteId="{e9333c23-cac7-42f4-9989-5cee3d4a79c0}"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51</Slides>
  <Notes>51</Notes>
  <HiddenSlides>0</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College of Arts and Letters Career Readiness Conference</vt:lpstr>
      <vt:lpstr>Sarah Akers </vt:lpstr>
      <vt:lpstr>Madison Alley</vt:lpstr>
      <vt:lpstr>Arlyne Aranda</vt:lpstr>
      <vt:lpstr>Susan Atkinson</vt:lpstr>
      <vt:lpstr>Christianna Lewis Barnhart</vt:lpstr>
      <vt:lpstr>Carter Bowman</vt:lpstr>
      <vt:lpstr>Lesley Boyd</vt:lpstr>
      <vt:lpstr>Ashley Burgess</vt:lpstr>
      <vt:lpstr>Zach Carlson</vt:lpstr>
      <vt:lpstr>Catherine Carmichael</vt:lpstr>
      <vt:lpstr>Angelina Clapp</vt:lpstr>
      <vt:lpstr>Jonathan Coleman</vt:lpstr>
      <vt:lpstr>Beth Congbalay</vt:lpstr>
      <vt:lpstr>Delaney Crowe</vt:lpstr>
      <vt:lpstr>Dan Cuviello</vt:lpstr>
      <vt:lpstr>Holly Early</vt:lpstr>
      <vt:lpstr>Becca Evans</vt:lpstr>
      <vt:lpstr>Sarah Featherstone</vt:lpstr>
      <vt:lpstr>Chip Ferguson</vt:lpstr>
      <vt:lpstr>Isabelle Foley</vt:lpstr>
      <vt:lpstr>Kara Frank</vt:lpstr>
      <vt:lpstr>Khalil Garriott</vt:lpstr>
      <vt:lpstr>Mary Catherine Gibbs</vt:lpstr>
      <vt:lpstr>Donna Harris-Aikens</vt:lpstr>
      <vt:lpstr>Pete Heindel</vt:lpstr>
      <vt:lpstr>Allison Hoover</vt:lpstr>
      <vt:lpstr>Tripp Hughes</vt:lpstr>
      <vt:lpstr>Yameen Ibrahim</vt:lpstr>
      <vt:lpstr>Kendra Kojcsich</vt:lpstr>
      <vt:lpstr>Delani Kraft</vt:lpstr>
      <vt:lpstr>Brielle Lacroix</vt:lpstr>
      <vt:lpstr>Shelly Laurenzo</vt:lpstr>
      <vt:lpstr>Sophie LeFew</vt:lpstr>
      <vt:lpstr>Keelyn Leonard</vt:lpstr>
      <vt:lpstr>Will Macgill </vt:lpstr>
      <vt:lpstr>Felicia Farrar McLemore, APR</vt:lpstr>
      <vt:lpstr>Lisa Mundt</vt:lpstr>
      <vt:lpstr>Rosanne North-Jack</vt:lpstr>
      <vt:lpstr>Dr. Rachel Palkovitz</vt:lpstr>
      <vt:lpstr>Jenna Polk</vt:lpstr>
      <vt:lpstr>Jonathan Rhudy, APR</vt:lpstr>
      <vt:lpstr>Kelsey Ruane</vt:lpstr>
      <vt:lpstr>Chris Russo</vt:lpstr>
      <vt:lpstr>Ryan Silver</vt:lpstr>
      <vt:lpstr>Dr. Dan St. John</vt:lpstr>
      <vt:lpstr>Malcolm Taylor</vt:lpstr>
      <vt:lpstr>John Theobald</vt:lpstr>
      <vt:lpstr>Abby Wallen</vt:lpstr>
      <vt:lpstr>Brian Westley</vt:lpstr>
      <vt:lpstr>Justin Wolcott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dc:title>
  <dc:creator>Holderman, Rachel Kaye - holderrk</dc:creator>
  <cp:revision>174</cp:revision>
  <dcterms:created xsi:type="dcterms:W3CDTF">2023-12-05T16:03:27Z</dcterms:created>
  <dcterms:modified xsi:type="dcterms:W3CDTF">2026-02-16T21:29:37Z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0x0101005FA7DB561BA6D741A2E7F9CECD73F5E6</vt:lpwstr>
  </property>
</Properties>
</file>