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4630400" cy="8229600"/>
  <p:notesSz cx="6858000" cy="9144000"/>
  <p:defaultTextStyle>
    <a:defPPr>
      <a:defRPr lang="en-US"/>
    </a:defPPr>
    <a:lvl1pPr marL="0" algn="l" defTabSz="1306148" rtl="0" eaLnBrk="1" latinLnBrk="0" hangingPunct="1">
      <a:defRPr sz="2601" kern="1200">
        <a:solidFill>
          <a:schemeClr val="tx1"/>
        </a:solidFill>
        <a:latin typeface="+mn-lt"/>
        <a:ea typeface="+mn-ea"/>
        <a:cs typeface="+mn-cs"/>
      </a:defRPr>
    </a:lvl1pPr>
    <a:lvl2pPr marL="653073" algn="l" defTabSz="1306148" rtl="0" eaLnBrk="1" latinLnBrk="0" hangingPunct="1">
      <a:defRPr sz="2601" kern="1200">
        <a:solidFill>
          <a:schemeClr val="tx1"/>
        </a:solidFill>
        <a:latin typeface="+mn-lt"/>
        <a:ea typeface="+mn-ea"/>
        <a:cs typeface="+mn-cs"/>
      </a:defRPr>
    </a:lvl2pPr>
    <a:lvl3pPr marL="1306148" algn="l" defTabSz="1306148" rtl="0" eaLnBrk="1" latinLnBrk="0" hangingPunct="1">
      <a:defRPr sz="2601" kern="1200">
        <a:solidFill>
          <a:schemeClr val="tx1"/>
        </a:solidFill>
        <a:latin typeface="+mn-lt"/>
        <a:ea typeface="+mn-ea"/>
        <a:cs typeface="+mn-cs"/>
      </a:defRPr>
    </a:lvl3pPr>
    <a:lvl4pPr marL="1959223" algn="l" defTabSz="1306148" rtl="0" eaLnBrk="1" latinLnBrk="0" hangingPunct="1">
      <a:defRPr sz="2601" kern="1200">
        <a:solidFill>
          <a:schemeClr val="tx1"/>
        </a:solidFill>
        <a:latin typeface="+mn-lt"/>
        <a:ea typeface="+mn-ea"/>
        <a:cs typeface="+mn-cs"/>
      </a:defRPr>
    </a:lvl4pPr>
    <a:lvl5pPr marL="2612297" algn="l" defTabSz="1306148" rtl="0" eaLnBrk="1" latinLnBrk="0" hangingPunct="1">
      <a:defRPr sz="2601" kern="1200">
        <a:solidFill>
          <a:schemeClr val="tx1"/>
        </a:solidFill>
        <a:latin typeface="+mn-lt"/>
        <a:ea typeface="+mn-ea"/>
        <a:cs typeface="+mn-cs"/>
      </a:defRPr>
    </a:lvl5pPr>
    <a:lvl6pPr marL="3265370" algn="l" defTabSz="1306148" rtl="0" eaLnBrk="1" latinLnBrk="0" hangingPunct="1">
      <a:defRPr sz="2601" kern="1200">
        <a:solidFill>
          <a:schemeClr val="tx1"/>
        </a:solidFill>
        <a:latin typeface="+mn-lt"/>
        <a:ea typeface="+mn-ea"/>
        <a:cs typeface="+mn-cs"/>
      </a:defRPr>
    </a:lvl6pPr>
    <a:lvl7pPr marL="3918445" algn="l" defTabSz="1306148" rtl="0" eaLnBrk="1" latinLnBrk="0" hangingPunct="1">
      <a:defRPr sz="2601" kern="1200">
        <a:solidFill>
          <a:schemeClr val="tx1"/>
        </a:solidFill>
        <a:latin typeface="+mn-lt"/>
        <a:ea typeface="+mn-ea"/>
        <a:cs typeface="+mn-cs"/>
      </a:defRPr>
    </a:lvl7pPr>
    <a:lvl8pPr marL="4571519" algn="l" defTabSz="1306148" rtl="0" eaLnBrk="1" latinLnBrk="0" hangingPunct="1">
      <a:defRPr sz="2601" kern="1200">
        <a:solidFill>
          <a:schemeClr val="tx1"/>
        </a:solidFill>
        <a:latin typeface="+mn-lt"/>
        <a:ea typeface="+mn-ea"/>
        <a:cs typeface="+mn-cs"/>
      </a:defRPr>
    </a:lvl8pPr>
    <a:lvl9pPr marL="5224594" algn="l" defTabSz="1306148" rtl="0" eaLnBrk="1" latinLnBrk="0" hangingPunct="1">
      <a:defRPr sz="26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3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9612"/>
    <a:srgbClr val="1AABCE"/>
    <a:srgbClr val="F400FF"/>
    <a:srgbClr val="F4BA0B"/>
    <a:srgbClr val="A3D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>
        <p:scale>
          <a:sx n="220" d="100"/>
          <a:sy n="220" d="100"/>
        </p:scale>
        <p:origin x="-6288" y="-1136"/>
      </p:cViewPr>
      <p:guideLst>
        <p:guide orient="horz" pos="2593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1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4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2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39"/>
            <a:ext cx="5265421" cy="8425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3" y="396239"/>
            <a:ext cx="15557499" cy="8425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6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8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0"/>
            <a:ext cx="12435840" cy="1634490"/>
          </a:xfrm>
        </p:spPr>
        <p:txBody>
          <a:bodyPr anchor="t"/>
          <a:lstStyle>
            <a:lvl1pPr algn="l">
              <a:defRPr sz="5701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1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1" indent="0">
              <a:buNone/>
              <a:defRPr sz="2301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6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1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2" y="2305050"/>
            <a:ext cx="10411461" cy="651700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1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2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5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5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1" b="1"/>
            </a:lvl2pPr>
            <a:lvl3pPr marL="1306221" indent="0">
              <a:buNone/>
              <a:defRPr sz="2600" b="1"/>
            </a:lvl3pPr>
            <a:lvl4pPr marL="1959331" indent="0">
              <a:buNone/>
              <a:defRPr sz="2301" b="1"/>
            </a:lvl4pPr>
            <a:lvl5pPr marL="2612442" indent="0">
              <a:buNone/>
              <a:defRPr sz="2301" b="1"/>
            </a:lvl5pPr>
            <a:lvl6pPr marL="3265550" indent="0">
              <a:buNone/>
              <a:defRPr sz="2301" b="1"/>
            </a:lvl6pPr>
            <a:lvl7pPr marL="3918661" indent="0">
              <a:buNone/>
              <a:defRPr sz="2301" b="1"/>
            </a:lvl7pPr>
            <a:lvl8pPr marL="4571771" indent="0">
              <a:buNone/>
              <a:defRPr sz="2301" b="1"/>
            </a:lvl8pPr>
            <a:lvl9pPr marL="5224882" indent="0">
              <a:buNone/>
              <a:defRPr sz="23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1"/>
            <a:ext cx="6464301" cy="4741545"/>
          </a:xfrm>
        </p:spPr>
        <p:txBody>
          <a:bodyPr/>
          <a:lstStyle>
            <a:lvl1pPr>
              <a:defRPr sz="3400"/>
            </a:lvl1pPr>
            <a:lvl2pPr>
              <a:defRPr sz="2901"/>
            </a:lvl2pPr>
            <a:lvl3pPr>
              <a:defRPr sz="2600"/>
            </a:lvl3pPr>
            <a:lvl4pPr>
              <a:defRPr sz="2301"/>
            </a:lvl4pPr>
            <a:lvl5pPr>
              <a:defRPr sz="2301"/>
            </a:lvl5pPr>
            <a:lvl6pPr>
              <a:defRPr sz="2301"/>
            </a:lvl6pPr>
            <a:lvl7pPr>
              <a:defRPr sz="2301"/>
            </a:lvl7pPr>
            <a:lvl8pPr>
              <a:defRPr sz="2301"/>
            </a:lvl8pPr>
            <a:lvl9pPr>
              <a:defRPr sz="23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5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1" b="1"/>
            </a:lvl2pPr>
            <a:lvl3pPr marL="1306221" indent="0">
              <a:buNone/>
              <a:defRPr sz="2600" b="1"/>
            </a:lvl3pPr>
            <a:lvl4pPr marL="1959331" indent="0">
              <a:buNone/>
              <a:defRPr sz="2301" b="1"/>
            </a:lvl4pPr>
            <a:lvl5pPr marL="2612442" indent="0">
              <a:buNone/>
              <a:defRPr sz="2301" b="1"/>
            </a:lvl5pPr>
            <a:lvl6pPr marL="3265550" indent="0">
              <a:buNone/>
              <a:defRPr sz="2301" b="1"/>
            </a:lvl6pPr>
            <a:lvl7pPr marL="3918661" indent="0">
              <a:buNone/>
              <a:defRPr sz="2301" b="1"/>
            </a:lvl7pPr>
            <a:lvl8pPr marL="4571771" indent="0">
              <a:buNone/>
              <a:defRPr sz="2301" b="1"/>
            </a:lvl8pPr>
            <a:lvl9pPr marL="5224882" indent="0">
              <a:buNone/>
              <a:defRPr sz="23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51"/>
            <a:ext cx="6466840" cy="4741545"/>
          </a:xfrm>
        </p:spPr>
        <p:txBody>
          <a:bodyPr/>
          <a:lstStyle>
            <a:lvl1pPr>
              <a:defRPr sz="3400"/>
            </a:lvl1pPr>
            <a:lvl2pPr>
              <a:defRPr sz="2901"/>
            </a:lvl2pPr>
            <a:lvl3pPr>
              <a:defRPr sz="2600"/>
            </a:lvl3pPr>
            <a:lvl4pPr>
              <a:defRPr sz="2301"/>
            </a:lvl4pPr>
            <a:lvl5pPr>
              <a:defRPr sz="2301"/>
            </a:lvl5pPr>
            <a:lvl6pPr>
              <a:defRPr sz="2301"/>
            </a:lvl6pPr>
            <a:lvl7pPr>
              <a:defRPr sz="2301"/>
            </a:lvl7pPr>
            <a:lvl8pPr>
              <a:defRPr sz="2301"/>
            </a:lvl8pPr>
            <a:lvl9pPr>
              <a:defRPr sz="23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8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5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1"/>
          </a:xfrm>
        </p:spPr>
        <p:txBody>
          <a:bodyPr anchor="b"/>
          <a:lstStyle>
            <a:lvl1pPr algn="l">
              <a:defRPr sz="290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1"/>
            </a:lvl4pPr>
            <a:lvl5pPr>
              <a:defRPr sz="2901"/>
            </a:lvl5pPr>
            <a:lvl6pPr>
              <a:defRPr sz="2901"/>
            </a:lvl6pPr>
            <a:lvl7pPr>
              <a:defRPr sz="2901"/>
            </a:lvl7pPr>
            <a:lvl8pPr>
              <a:defRPr sz="2901"/>
            </a:lvl8pPr>
            <a:lvl9pPr>
              <a:defRPr sz="29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19"/>
            <a:ext cx="4813301" cy="5629277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1"/>
            </a:lvl2pPr>
            <a:lvl3pPr marL="1306221" indent="0">
              <a:buNone/>
              <a:defRPr sz="1400"/>
            </a:lvl3pPr>
            <a:lvl4pPr marL="1959331" indent="0">
              <a:buNone/>
              <a:defRPr sz="1301"/>
            </a:lvl4pPr>
            <a:lvl5pPr marL="2612442" indent="0">
              <a:buNone/>
              <a:defRPr sz="1301"/>
            </a:lvl5pPr>
            <a:lvl6pPr marL="3265550" indent="0">
              <a:buNone/>
              <a:defRPr sz="1301"/>
            </a:lvl6pPr>
            <a:lvl7pPr marL="3918661" indent="0">
              <a:buNone/>
              <a:defRPr sz="1301"/>
            </a:lvl7pPr>
            <a:lvl8pPr marL="4571771" indent="0">
              <a:buNone/>
              <a:defRPr sz="1301"/>
            </a:lvl8pPr>
            <a:lvl9pPr marL="5224882" indent="0">
              <a:buNone/>
              <a:defRPr sz="13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1"/>
            <a:ext cx="8778240" cy="680085"/>
          </a:xfrm>
        </p:spPr>
        <p:txBody>
          <a:bodyPr anchor="b"/>
          <a:lstStyle>
            <a:lvl1pPr algn="l">
              <a:defRPr sz="290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1" indent="0">
              <a:buNone/>
              <a:defRPr sz="3400"/>
            </a:lvl3pPr>
            <a:lvl4pPr marL="1959331" indent="0">
              <a:buNone/>
              <a:defRPr sz="2901"/>
            </a:lvl4pPr>
            <a:lvl5pPr marL="2612442" indent="0">
              <a:buNone/>
              <a:defRPr sz="2901"/>
            </a:lvl5pPr>
            <a:lvl6pPr marL="3265550" indent="0">
              <a:buNone/>
              <a:defRPr sz="2901"/>
            </a:lvl6pPr>
            <a:lvl7pPr marL="3918661" indent="0">
              <a:buNone/>
              <a:defRPr sz="2901"/>
            </a:lvl7pPr>
            <a:lvl8pPr marL="4571771" indent="0">
              <a:buNone/>
              <a:defRPr sz="2901"/>
            </a:lvl8pPr>
            <a:lvl9pPr marL="5224882" indent="0">
              <a:buNone/>
              <a:defRPr sz="290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7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1"/>
            </a:lvl2pPr>
            <a:lvl3pPr marL="1306221" indent="0">
              <a:buNone/>
              <a:defRPr sz="1400"/>
            </a:lvl3pPr>
            <a:lvl4pPr marL="1959331" indent="0">
              <a:buNone/>
              <a:defRPr sz="1301"/>
            </a:lvl4pPr>
            <a:lvl5pPr marL="2612442" indent="0">
              <a:buNone/>
              <a:defRPr sz="1301"/>
            </a:lvl5pPr>
            <a:lvl6pPr marL="3265550" indent="0">
              <a:buNone/>
              <a:defRPr sz="1301"/>
            </a:lvl6pPr>
            <a:lvl7pPr marL="3918661" indent="0">
              <a:buNone/>
              <a:defRPr sz="1301"/>
            </a:lvl7pPr>
            <a:lvl8pPr marL="4571771" indent="0">
              <a:buNone/>
              <a:defRPr sz="1301"/>
            </a:lvl8pPr>
            <a:lvl9pPr marL="5224882" indent="0">
              <a:buNone/>
              <a:defRPr sz="13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4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5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49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2C0D-9D67-42A3-9A20-E627DDAA9FB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49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49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1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1" rtl="0" eaLnBrk="1" latinLnBrk="0" hangingPunct="1">
        <a:spcBef>
          <a:spcPct val="0"/>
        </a:spcBef>
        <a:buNone/>
        <a:defRPr sz="6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4" indent="-489834" algn="l" defTabSz="1306221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1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1" rtl="0" eaLnBrk="1" latinLnBrk="0" hangingPunct="1">
        <a:spcBef>
          <a:spcPct val="20000"/>
        </a:spcBef>
        <a:buFont typeface="Arial" pitchFamily="34" charset="0"/>
        <a:buChar char="–"/>
        <a:defRPr sz="2901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7" indent="-326555" algn="l" defTabSz="1306221" rtl="0" eaLnBrk="1" latinLnBrk="0" hangingPunct="1">
        <a:spcBef>
          <a:spcPct val="20000"/>
        </a:spcBef>
        <a:buFont typeface="Arial" pitchFamily="34" charset="0"/>
        <a:buChar char="»"/>
        <a:defRPr sz="2901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1" rtl="0" eaLnBrk="1" latinLnBrk="0" hangingPunct="1">
        <a:spcBef>
          <a:spcPct val="20000"/>
        </a:spcBef>
        <a:buFont typeface="Arial" pitchFamily="34" charset="0"/>
        <a:buChar char="•"/>
        <a:defRPr sz="2901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1" rtl="0" eaLnBrk="1" latinLnBrk="0" hangingPunct="1">
        <a:spcBef>
          <a:spcPct val="20000"/>
        </a:spcBef>
        <a:buFont typeface="Arial" pitchFamily="34" charset="0"/>
        <a:buChar char="•"/>
        <a:defRPr sz="2901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6" indent="-326555" algn="l" defTabSz="1306221" rtl="0" eaLnBrk="1" latinLnBrk="0" hangingPunct="1">
        <a:spcBef>
          <a:spcPct val="20000"/>
        </a:spcBef>
        <a:buFont typeface="Arial" pitchFamily="34" charset="0"/>
        <a:buChar char="•"/>
        <a:defRPr sz="2901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1" rtl="0" eaLnBrk="1" latinLnBrk="0" hangingPunct="1">
        <a:spcBef>
          <a:spcPct val="20000"/>
        </a:spcBef>
        <a:buFont typeface="Arial" pitchFamily="34" charset="0"/>
        <a:buChar char="•"/>
        <a:defRPr sz="29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1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2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0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iagonal Stripe 102"/>
          <p:cNvSpPr/>
          <p:nvPr/>
        </p:nvSpPr>
        <p:spPr>
          <a:xfrm>
            <a:off x="1" y="1277821"/>
            <a:ext cx="1436914" cy="2032442"/>
          </a:xfrm>
          <a:prstGeom prst="diagStripe">
            <a:avLst>
              <a:gd name="adj" fmla="val 68796"/>
            </a:avLst>
          </a:prstGeom>
          <a:solidFill>
            <a:srgbClr val="A3D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6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79" l="9952" r="89995">
                        <a14:foregroundMark x1="69716" y1="76565" x2="75013" y2="68914"/>
                        <a14:foregroundMark x1="75013" y1="67469" x2="73569" y2="61691"/>
                        <a14:foregroundMark x1="53879" y1="72766" x2="57731" y2="54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99" t="21490" b="9552"/>
          <a:stretch/>
        </p:blipFill>
        <p:spPr>
          <a:xfrm rot="1187356">
            <a:off x="563709" y="-265366"/>
            <a:ext cx="1881084" cy="17067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0218" y="2"/>
            <a:ext cx="13965382" cy="504013"/>
          </a:xfrm>
          <a:prstGeom prst="rect">
            <a:avLst/>
          </a:prstGeom>
          <a:noFill/>
        </p:spPr>
        <p:txBody>
          <a:bodyPr wrap="square" lIns="26573" tIns="13286" rIns="26573" bIns="13286" rtlCol="0">
            <a:spAutoFit/>
          </a:bodyPr>
          <a:lstStyle/>
          <a:p>
            <a:pPr algn="ctr"/>
            <a:r>
              <a:rPr lang="en-US" sz="3101" b="1" dirty="0">
                <a:solidFill>
                  <a:srgbClr val="FF0000"/>
                </a:solidFill>
                <a:latin typeface="Maiandra GD" pitchFamily="34" charset="0"/>
              </a:rPr>
              <a:t>Department of Biology, Spring 2017 Upper Division Offerings</a:t>
            </a:r>
          </a:p>
        </p:txBody>
      </p:sp>
      <p:cxnSp>
        <p:nvCxnSpPr>
          <p:cNvPr id="105" name="Straight Connector 104"/>
          <p:cNvCxnSpPr/>
          <p:nvPr/>
        </p:nvCxnSpPr>
        <p:spPr>
          <a:xfrm>
            <a:off x="1066800" y="859972"/>
            <a:ext cx="0" cy="1349829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9155" y="8012639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* IDLS &amp; SEED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91647" y="7978771"/>
            <a:ext cx="4898309" cy="52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*By Instructor Permission</a:t>
            </a:r>
          </a:p>
          <a:p>
            <a:endParaRPr lang="en-US" sz="1626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708524"/>
              </p:ext>
            </p:extLst>
          </p:nvPr>
        </p:nvGraphicFramePr>
        <p:xfrm>
          <a:off x="304800" y="543572"/>
          <a:ext cx="14020800" cy="7546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2667000"/>
                <a:gridCol w="1066800"/>
                <a:gridCol w="762000"/>
                <a:gridCol w="914400"/>
                <a:gridCol w="1143000"/>
                <a:gridCol w="1676400"/>
                <a:gridCol w="1295400"/>
                <a:gridCol w="762000"/>
                <a:gridCol w="685800"/>
                <a:gridCol w="1295400"/>
                <a:gridCol w="990600"/>
              </a:tblGrid>
              <a:tr h="564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/>
                        <a:t>Course </a:t>
                      </a:r>
                      <a:r>
                        <a:rPr lang="en-US" sz="1300" b="1" u="none" strike="noStrike" dirty="0" smtClean="0"/>
                        <a:t>#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/>
                        <a:t>Title/Topic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/>
                        <a:t>Instructor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/>
                        <a:t>Animal Science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/>
                        <a:t>Ecology</a:t>
                      </a:r>
                      <a:r>
                        <a:rPr lang="en-US" sz="1050" b="1" u="none" strike="noStrike" dirty="0" smtClean="0"/>
                        <a:t>/ Evolution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/>
                        <a:t>Environmental Science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smtClean="0"/>
                        <a:t>Genetics / Cell/ </a:t>
                      </a:r>
                      <a:r>
                        <a:rPr lang="en-US" sz="1050" b="1" u="none" strike="noStrike" dirty="0" err="1" smtClean="0"/>
                        <a:t>Molec</a:t>
                      </a:r>
                      <a:r>
                        <a:rPr lang="en-US" sz="1050" b="1" u="none" strike="noStrike" dirty="0" smtClean="0"/>
                        <a:t>. / Developmental </a:t>
                      </a:r>
                      <a:r>
                        <a:rPr lang="en-US" sz="1050" b="1" u="none" strike="noStrike" dirty="0"/>
                        <a:t>Biology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/>
                        <a:t>Human Related Biology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smtClean="0"/>
                        <a:t>Micro-biology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/>
                        <a:t>Plant Science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/>
                        <a:t>Fulfills </a:t>
                      </a:r>
                      <a:r>
                        <a:rPr lang="en-US" sz="1050" b="1" u="none" strike="noStrike" dirty="0" err="1"/>
                        <a:t>Organismal</a:t>
                      </a:r>
                      <a:r>
                        <a:rPr lang="en-US" sz="1050" b="1" u="none" strike="noStrike" dirty="0"/>
                        <a:t> Diversity Requirement</a:t>
                      </a:r>
                      <a:endParaRPr lang="en-US" sz="105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/>
                        <a:t>Fulfills </a:t>
                      </a:r>
                      <a:r>
                        <a:rPr lang="en-US" sz="1050" b="1" u="none" strike="noStrike" dirty="0" smtClean="0"/>
                        <a:t>Upper </a:t>
                      </a:r>
                      <a:r>
                        <a:rPr lang="en-US" sz="1050" b="1" u="none" strike="noStrike" dirty="0"/>
                        <a:t>Division Lab Requirement</a:t>
                      </a:r>
                      <a:endParaRPr lang="en-US" sz="105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9" marB="53789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1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305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n-lt"/>
                        </a:rPr>
                        <a:t>Ornithology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Ziegenfus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3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309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n-lt"/>
                        </a:rPr>
                        <a:t>Marine &amp; Freshwater Invertebrates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Wyngaard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35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320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Comparative Anatomy of Vertebrates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Rose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2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342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Mathematical Models in Biology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Ludwig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17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343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Immunology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Lantz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2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343L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Immunology Lab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Roth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63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354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Global Climate Change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Cocking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3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366</a:t>
                      </a:r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Environmental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Ecology and Evolution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Rentroe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236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370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Animal Physiology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Daniel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3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386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Field Botany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McMullen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32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395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Comparative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Animal Behavior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Baker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8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400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Geology &amp; Ecology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of the Bahamas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Leslie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192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404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Evolutionary Analysis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Cooper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1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405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Vertebrate Paleontology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Fichter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12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410</a:t>
                      </a:r>
                      <a:r>
                        <a:rPr lang="en-US" sz="10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1000" b="0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Advanced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Human Anatomy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Strong/</a:t>
                      </a:r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Kilkenny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2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420L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Medical Parasitology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Lab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Lantz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09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426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Galapagos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Islands: Biodiversity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McMullen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Zapf Dingbats" charset="0"/>
                          <a:cs typeface="Zapf Dingbats" charset="0"/>
                        </a:rPr>
                        <a:t> (possibly)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2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426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Endocrinology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Velayudhan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63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426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The JMU Fueled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Project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Gabriele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4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426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Bugs to Barcodes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Cresawn</a:t>
                      </a:r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/Ludwig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63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427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Herpetology: Amphibians/Reptiles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McLeod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Zapf Dingbats" charset="0"/>
                          <a:cs typeface="Zapf Dingbats" charset="0"/>
                        </a:rPr>
                        <a:t>(possibly)</a:t>
                      </a:r>
                    </a:p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Zapf Dingbats" charset="0"/>
                          <a:cs typeface="Zapf Dingbats" charset="0"/>
                        </a:rPr>
                        <a:t>(possibly)</a:t>
                      </a:r>
                      <a:endParaRPr lang="en-US" sz="1000" b="1" i="0" u="none" strike="noStrike" dirty="0" smtClean="0">
                        <a:solidFill>
                          <a:srgbClr val="FF0000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12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445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Neurobiology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Clelland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32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451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Current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Topics Human Development &amp; Evolution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Rose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07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453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Microbial Ecology &amp; Evolution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Herrick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134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454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Introduction to Biometrics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Wyngaard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455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Plant Physiology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Monroe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457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Biological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 Applications of GIS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Wiggins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460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Plant Cell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&amp; Tissue Culture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Renfroe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480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Advanced Molecular Biology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Enke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482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Human Histology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Gabriele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483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Bioinformatics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Cresawn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1" marR="7621" marT="7621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Zapf Dingbats" charset="0"/>
                          <a:ea typeface="Zapf Dingbats" charset="0"/>
                          <a:cs typeface="Zapf Dingbats" charset="0"/>
                        </a:rPr>
                        <a:t>X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Zapf Dingbats" charset="0"/>
                        <a:ea typeface="Zapf Dingbats" charset="0"/>
                        <a:cs typeface="Zapf Dingbats" charset="0"/>
                      </a:endParaRPr>
                    </a:p>
                  </a:txBody>
                  <a:tcPr marL="7621" marR="7621" marT="762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05" b="98276" l="6107" r="899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5108" y="7281535"/>
            <a:ext cx="1421893" cy="9443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7978771"/>
            <a:ext cx="3759923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Zapf Dingbats" charset="0"/>
                <a:ea typeface="Zapf Dingbats" charset="0"/>
                <a:cs typeface="Zapf Dingbats" charset="0"/>
              </a:rPr>
              <a:t>*</a:t>
            </a:r>
            <a:r>
              <a:rPr lang="en-US" sz="1400" b="1" dirty="0" smtClean="0">
                <a:solidFill>
                  <a:srgbClr val="FF0000"/>
                </a:solidFill>
                <a:ea typeface="Zapf Dingbats" charset="0"/>
                <a:cs typeface="Zapf Dingbats" charset="0"/>
              </a:rPr>
              <a:t>Probably</a:t>
            </a:r>
            <a:endParaRPr lang="en-US" sz="1400" b="1" dirty="0">
              <a:solidFill>
                <a:srgbClr val="FF0000"/>
              </a:solidFill>
              <a:latin typeface="Zapf Dingbats" charset="0"/>
              <a:ea typeface="Zapf Dingbats" charset="0"/>
              <a:cs typeface="Zapf Dingbat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312</Words>
  <Application>Microsoft Macintosh PowerPoint</Application>
  <PresentationFormat>Custom</PresentationFormat>
  <Paragraphs>206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Maiandra GD</vt:lpstr>
      <vt:lpstr>Zapf Dingbats</vt:lpstr>
      <vt:lpstr>Arial</vt:lpstr>
      <vt:lpstr>Office Theme</vt:lpstr>
      <vt:lpstr>PowerPoint Presentation</vt:lpstr>
    </vt:vector>
  </TitlesOfParts>
  <Company>James Madison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Bannigan</dc:creator>
  <cp:lastModifiedBy>Microsoft Office User</cp:lastModifiedBy>
  <cp:revision>41</cp:revision>
  <dcterms:created xsi:type="dcterms:W3CDTF">2013-03-28T13:45:37Z</dcterms:created>
  <dcterms:modified xsi:type="dcterms:W3CDTF">2016-10-31T20:30:52Z</dcterms:modified>
</cp:coreProperties>
</file>