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9612"/>
    <a:srgbClr val="1AABCE"/>
    <a:srgbClr val="F400FF"/>
    <a:srgbClr val="F4BA0B"/>
    <a:srgbClr val="A3D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50" d="100"/>
          <a:sy n="150" d="100"/>
        </p:scale>
        <p:origin x="-80" y="96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2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6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8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6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21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8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51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44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2C0D-9D67-42A3-9A20-E627DDAA9FBB}" type="datetimeFigureOut">
              <a:rPr lang="en-US" smtClean="0"/>
              <a:t>3/23/15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4F9D-7749-40E0-A19F-F4785033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31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iagonal Stripe 102"/>
          <p:cNvSpPr/>
          <p:nvPr/>
        </p:nvSpPr>
        <p:spPr>
          <a:xfrm>
            <a:off x="0" y="1277821"/>
            <a:ext cx="1436914" cy="2032442"/>
          </a:xfrm>
          <a:prstGeom prst="diagStripe">
            <a:avLst>
              <a:gd name="adj" fmla="val 68796"/>
            </a:avLst>
          </a:prstGeom>
          <a:solidFill>
            <a:srgbClr val="A3D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037525"/>
              </p:ext>
            </p:extLst>
          </p:nvPr>
        </p:nvGraphicFramePr>
        <p:xfrm>
          <a:off x="304800" y="869726"/>
          <a:ext cx="14020800" cy="7056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2743200"/>
                <a:gridCol w="990600"/>
                <a:gridCol w="762000"/>
                <a:gridCol w="914400"/>
                <a:gridCol w="1143000"/>
                <a:gridCol w="1676400"/>
                <a:gridCol w="1295400"/>
                <a:gridCol w="762000"/>
                <a:gridCol w="685800"/>
                <a:gridCol w="1295400"/>
                <a:gridCol w="990600"/>
              </a:tblGrid>
              <a:tr h="458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Course </a:t>
                      </a:r>
                      <a:r>
                        <a:rPr lang="en-US" sz="1200" b="1" u="none" strike="noStrike" dirty="0" smtClean="0"/>
                        <a:t>#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Title/Topic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Instructor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Animal Science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Ecology</a:t>
                      </a:r>
                      <a:r>
                        <a:rPr lang="en-US" sz="1200" b="1" u="none" strike="noStrike" dirty="0" smtClean="0"/>
                        <a:t>/ Evolution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Environmental Science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/>
                        <a:t>Genetics / Cell/ </a:t>
                      </a:r>
                      <a:r>
                        <a:rPr lang="en-US" sz="1100" b="1" u="none" strike="noStrike" dirty="0" err="1" smtClean="0"/>
                        <a:t>Molec</a:t>
                      </a:r>
                      <a:r>
                        <a:rPr lang="en-US" sz="1100" b="1" u="none" strike="noStrike" dirty="0" smtClean="0"/>
                        <a:t>. / Developmental </a:t>
                      </a:r>
                      <a:r>
                        <a:rPr lang="en-US" sz="1100" b="1" u="none" strike="noStrike" dirty="0"/>
                        <a:t>Biology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/>
                        <a:t>Human Related Biology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smtClean="0"/>
                        <a:t>Micro-biology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Plant Science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Fulfills </a:t>
                      </a:r>
                      <a:r>
                        <a:rPr lang="en-US" sz="1000" b="1" u="none" strike="noStrike" dirty="0" err="1"/>
                        <a:t>Organismal</a:t>
                      </a:r>
                      <a:r>
                        <a:rPr lang="en-US" sz="1000" b="1" u="none" strike="noStrike" dirty="0"/>
                        <a:t> Diversity Requirement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/>
                        <a:t>Fulfills </a:t>
                      </a:r>
                      <a:r>
                        <a:rPr lang="en-US" sz="1000" b="1" u="none" strike="noStrike" dirty="0" smtClean="0"/>
                        <a:t>Upper </a:t>
                      </a:r>
                      <a:r>
                        <a:rPr lang="en-US" sz="1000" b="1" u="none" strike="noStrike" dirty="0"/>
                        <a:t>Division Lab Requirement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53788" marB="53788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8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226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Research Readiness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Rose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62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301 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Introductory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Verdana"/>
                        </a:rPr>
                        <a:t> Neuroscience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Brown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71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312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Animal Welfare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effectLst/>
                          <a:latin typeface="Verdana"/>
                        </a:rPr>
                        <a:t>Chodrow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651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316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Animal Development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Rose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316L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Animal Development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Verdana"/>
                        </a:rPr>
                        <a:t> Lab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Rose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723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Verdana"/>
                        </a:rPr>
                        <a:t>324*</a:t>
                      </a:r>
                      <a:endParaRPr lang="en-US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Human Genetics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Halsell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689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343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Immunology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Roth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350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effectLst/>
                          <a:latin typeface="Verdana"/>
                        </a:rPr>
                        <a:t>Paleobiology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Leslie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447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360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Plant Biology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effectLst/>
                          <a:latin typeface="Verdana"/>
                        </a:rPr>
                        <a:t>Renfroe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80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364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Human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Verdana"/>
                        </a:rPr>
                        <a:t> Uses of Plants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effectLst/>
                          <a:latin typeface="Verdana"/>
                        </a:rPr>
                        <a:t>Renfroe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261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364L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Human Uses of Plants Lab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effectLst/>
                          <a:latin typeface="Verdana"/>
                        </a:rPr>
                        <a:t>Renfroe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88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370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Animal Physiology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Daniel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92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380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General Microbiology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effectLst/>
                          <a:latin typeface="Verdana"/>
                        </a:rPr>
                        <a:t>Vasudevan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16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395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Comp. Animal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Verdana"/>
                        </a:rPr>
                        <a:t> Behavior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Baker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71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402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Forest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Verdana"/>
                        </a:rPr>
                        <a:t> Ecology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effectLst/>
                          <a:latin typeface="Verdana"/>
                        </a:rPr>
                        <a:t>Griscom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880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Mammology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Gobetz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09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Medical Parasitology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Lantz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122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420L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Medical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Verdana"/>
                        </a:rPr>
                        <a:t> Parasitology Lab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Lantz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558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426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Protein Structure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Verdana"/>
                        </a:rPr>
                        <a:t> &amp; Function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Storm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482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427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Experimental Neurobiology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Cleland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427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Environmental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Verdana"/>
                        </a:rPr>
                        <a:t> Microbiology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Steffen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33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Verdana"/>
                        </a:rPr>
                        <a:t>427*</a:t>
                      </a:r>
                      <a:endParaRPr 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Biological Illustrations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Cooper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015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432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Light Microscopy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 smtClean="0">
                          <a:effectLst/>
                          <a:latin typeface="Verdana"/>
                        </a:rPr>
                        <a:t>Kubow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07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448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Medical Microbiology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Seifert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2134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452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Population Ecology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Ludwig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456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Landscape Ecology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Cocking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BEEF4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CD5B5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AC090">
                        <a:alpha val="60000"/>
                      </a:srgb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457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2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Biol. Applications</a:t>
                      </a:r>
                      <a:r>
                        <a:rPr lang="en-US" sz="1200" b="0" i="0" u="none" strike="noStrike" baseline="0" dirty="0" smtClean="0">
                          <a:effectLst/>
                          <a:latin typeface="Verdana"/>
                        </a:rPr>
                        <a:t> GIS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Wiggins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459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Freshwater Ecology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May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465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Environmental Toxicology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Wiggins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470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Morphology Non-Vascular Plants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McMullen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3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477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Cancer Genetics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Bloss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480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Advanced Molecular Biology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Rife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38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481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effectLst/>
                          <a:latin typeface="Verdana"/>
                        </a:rPr>
                        <a:t>Genomics</a:t>
                      </a:r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E6E0E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7E4BD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DCE6F2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accent6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6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smtClean="0">
                          <a:solidFill>
                            <a:schemeClr val="accent4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accent4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FFCCFF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accent3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rgbClr val="99CC00">
                        <a:alpha val="3803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Wingdings" charset="2"/>
                          <a:cs typeface="Wingdings" charset="2"/>
                        </a:rPr>
                        <a:t>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Wingdings" charset="2"/>
                        <a:cs typeface="Wingdings" charset="2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8982" y="380481"/>
            <a:ext cx="12773891" cy="457719"/>
          </a:xfrm>
          <a:prstGeom prst="rect">
            <a:avLst/>
          </a:prstGeom>
          <a:noFill/>
        </p:spPr>
        <p:txBody>
          <a:bodyPr wrap="square" lIns="26572" tIns="13286" rIns="26572" bIns="13286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Courses relevant to: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79" l="9952" r="89995">
                        <a14:foregroundMark x1="69716" y1="76565" x2="75013" y2="68914"/>
                        <a14:foregroundMark x1="75013" y1="67469" x2="73569" y2="61691"/>
                        <a14:foregroundMark x1="53879" y1="72766" x2="57731" y2="544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99" t="21490" b="9552"/>
          <a:stretch/>
        </p:blipFill>
        <p:spPr>
          <a:xfrm rot="1187356">
            <a:off x="563709" y="-265366"/>
            <a:ext cx="1881084" cy="1706786"/>
          </a:xfrm>
          <a:prstGeom prst="rect">
            <a:avLst/>
          </a:prstGeom>
        </p:spPr>
      </p:pic>
      <p:cxnSp>
        <p:nvCxnSpPr>
          <p:cNvPr id="105" name="Straight Connector 104"/>
          <p:cNvCxnSpPr/>
          <p:nvPr/>
        </p:nvCxnSpPr>
        <p:spPr>
          <a:xfrm>
            <a:off x="1066800" y="859971"/>
            <a:ext cx="0" cy="1349829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405" b="98276" l="6107" r="8999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5108" y="7281534"/>
            <a:ext cx="1421892" cy="9443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0218" y="-18180"/>
            <a:ext cx="13965382" cy="503885"/>
          </a:xfrm>
          <a:prstGeom prst="rect">
            <a:avLst/>
          </a:prstGeom>
          <a:noFill/>
        </p:spPr>
        <p:txBody>
          <a:bodyPr wrap="square" lIns="26572" tIns="13286" rIns="26572" bIns="13286" rtlCol="0">
            <a:spAutoFit/>
          </a:bodyPr>
          <a:lstStyle/>
          <a:p>
            <a:pPr algn="ctr"/>
            <a:r>
              <a:rPr lang="en-US" sz="3100" b="1" dirty="0">
                <a:solidFill>
                  <a:srgbClr val="FF0000"/>
                </a:solidFill>
                <a:latin typeface="Maiandra GD" pitchFamily="34" charset="0"/>
              </a:rPr>
              <a:t>Department of Biology</a:t>
            </a:r>
            <a:r>
              <a:rPr lang="en-US" sz="3100" b="1">
                <a:solidFill>
                  <a:srgbClr val="FF0000"/>
                </a:solidFill>
                <a:latin typeface="Maiandra GD" pitchFamily="34" charset="0"/>
              </a:rPr>
              <a:t>, </a:t>
            </a:r>
            <a:r>
              <a:rPr lang="en-US" sz="3100" b="1" smtClean="0">
                <a:solidFill>
                  <a:srgbClr val="FF0000"/>
                </a:solidFill>
                <a:latin typeface="Maiandra GD" pitchFamily="34" charset="0"/>
              </a:rPr>
              <a:t>Fall 2015 </a:t>
            </a:r>
            <a:r>
              <a:rPr lang="en-US" sz="3100" b="1" dirty="0">
                <a:solidFill>
                  <a:srgbClr val="FF0000"/>
                </a:solidFill>
                <a:latin typeface="Maiandra GD" pitchFamily="34" charset="0"/>
              </a:rPr>
              <a:t>Upper Division Offerings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7921823"/>
            <a:ext cx="4224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E46C0A"/>
                </a:solidFill>
              </a:rPr>
              <a:t>* Will </a:t>
            </a:r>
            <a:r>
              <a:rPr lang="en-US" sz="1400" b="1" dirty="0" smtClean="0">
                <a:solidFill>
                  <a:srgbClr val="E46C0A"/>
                </a:solidFill>
              </a:rPr>
              <a:t>Not </a:t>
            </a:r>
            <a:r>
              <a:rPr lang="en-US" sz="1400" b="1" smtClean="0">
                <a:solidFill>
                  <a:srgbClr val="E46C0A"/>
                </a:solidFill>
              </a:rPr>
              <a:t>Be Offered </a:t>
            </a:r>
            <a:r>
              <a:rPr lang="en-US" sz="1400" b="1" smtClean="0">
                <a:solidFill>
                  <a:srgbClr val="E46C0A"/>
                </a:solidFill>
              </a:rPr>
              <a:t>Fall </a:t>
            </a:r>
            <a:r>
              <a:rPr lang="en-US" sz="1400" b="1" dirty="0" smtClean="0">
                <a:solidFill>
                  <a:srgbClr val="E46C0A"/>
                </a:solidFill>
              </a:rPr>
              <a:t>2016   </a:t>
            </a:r>
            <a:r>
              <a:rPr lang="en-US" sz="1400" b="1" dirty="0" smtClean="0">
                <a:solidFill>
                  <a:srgbClr val="FF0000"/>
                </a:solidFill>
              </a:rPr>
              <a:t>* </a:t>
            </a:r>
            <a:r>
              <a:rPr lang="en-US" sz="1400" b="1" dirty="0" smtClean="0">
                <a:solidFill>
                  <a:srgbClr val="FF0000"/>
                </a:solidFill>
              </a:rPr>
              <a:t>Second Block Course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63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310</Words>
  <Application>Microsoft Macintosh PowerPoint</Application>
  <PresentationFormat>Custom</PresentationFormat>
  <Paragraphs>214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Bannigan</dc:creator>
  <cp:lastModifiedBy>Susan Halsel</cp:lastModifiedBy>
  <cp:revision>57</cp:revision>
  <dcterms:created xsi:type="dcterms:W3CDTF">2013-03-28T13:45:37Z</dcterms:created>
  <dcterms:modified xsi:type="dcterms:W3CDTF">2015-03-23T17:43:47Z</dcterms:modified>
</cp:coreProperties>
</file>