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4"/>
  </p:sldMasterIdLst>
  <p:notesMasterIdLst>
    <p:notesMasterId r:id="rId60"/>
  </p:notesMasterIdLst>
  <p:handoutMasterIdLst>
    <p:handoutMasterId r:id="rId61"/>
  </p:handoutMasterIdLst>
  <p:sldIdLst>
    <p:sldId id="256" r:id="rId5"/>
    <p:sldId id="261" r:id="rId6"/>
    <p:sldId id="296" r:id="rId7"/>
    <p:sldId id="258" r:id="rId8"/>
    <p:sldId id="330" r:id="rId9"/>
    <p:sldId id="329" r:id="rId10"/>
    <p:sldId id="319" r:id="rId11"/>
    <p:sldId id="264" r:id="rId12"/>
    <p:sldId id="265" r:id="rId13"/>
    <p:sldId id="266" r:id="rId14"/>
    <p:sldId id="270" r:id="rId15"/>
    <p:sldId id="271" r:id="rId16"/>
    <p:sldId id="268" r:id="rId17"/>
    <p:sldId id="272" r:id="rId18"/>
    <p:sldId id="273" r:id="rId19"/>
    <p:sldId id="274" r:id="rId20"/>
    <p:sldId id="275" r:id="rId21"/>
    <p:sldId id="267" r:id="rId22"/>
    <p:sldId id="318" r:id="rId23"/>
    <p:sldId id="276" r:id="rId24"/>
    <p:sldId id="281" r:id="rId25"/>
    <p:sldId id="282" r:id="rId26"/>
    <p:sldId id="283" r:id="rId27"/>
    <p:sldId id="297" r:id="rId28"/>
    <p:sldId id="280" r:id="rId29"/>
    <p:sldId id="299" r:id="rId30"/>
    <p:sldId id="300" r:id="rId31"/>
    <p:sldId id="298" r:id="rId32"/>
    <p:sldId id="302" r:id="rId33"/>
    <p:sldId id="290" r:id="rId34"/>
    <p:sldId id="303" r:id="rId35"/>
    <p:sldId id="304" r:id="rId36"/>
    <p:sldId id="305" r:id="rId37"/>
    <p:sldId id="306" r:id="rId38"/>
    <p:sldId id="293" r:id="rId39"/>
    <p:sldId id="308" r:id="rId40"/>
    <p:sldId id="307" r:id="rId41"/>
    <p:sldId id="311" r:id="rId42"/>
    <p:sldId id="289" r:id="rId43"/>
    <p:sldId id="312" r:id="rId44"/>
    <p:sldId id="313" r:id="rId45"/>
    <p:sldId id="314" r:id="rId46"/>
    <p:sldId id="315" r:id="rId47"/>
    <p:sldId id="316" r:id="rId48"/>
    <p:sldId id="321" r:id="rId49"/>
    <p:sldId id="310" r:id="rId50"/>
    <p:sldId id="309" r:id="rId51"/>
    <p:sldId id="320" r:id="rId52"/>
    <p:sldId id="323" r:id="rId53"/>
    <p:sldId id="322" r:id="rId54"/>
    <p:sldId id="328" r:id="rId55"/>
    <p:sldId id="324" r:id="rId56"/>
    <p:sldId id="325" r:id="rId57"/>
    <p:sldId id="326" r:id="rId58"/>
    <p:sldId id="327" r:id="rId5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5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662" autoAdjust="0"/>
  </p:normalViewPr>
  <p:slideViewPr>
    <p:cSldViewPr>
      <p:cViewPr varScale="1">
        <p:scale>
          <a:sx n="100" d="100"/>
          <a:sy n="100" d="100"/>
        </p:scale>
        <p:origin x="191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5" Type="http://schemas.openxmlformats.org/officeDocument/2006/relationships/slide" Target="slides/slide1.xml"/><Relationship Id="rId61" Type="http://schemas.openxmlformats.org/officeDocument/2006/relationships/handoutMaster" Target="handoutMasters/handoutMaster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9CCC0C-51CD-432A-9DE3-94F4603E3B02}"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n-US"/>
        </a:p>
      </dgm:t>
    </dgm:pt>
    <dgm:pt modelId="{9757C3D2-C72F-4F28-8CCF-3949307BACBB}">
      <dgm:prSet phldrT="[Text]"/>
      <dgm:spPr/>
      <dgm:t>
        <a:bodyPr/>
        <a:lstStyle/>
        <a:p>
          <a:r>
            <a:rPr lang="en-US" dirty="0"/>
            <a:t>Create Objectives</a:t>
          </a:r>
        </a:p>
      </dgm:t>
    </dgm:pt>
    <dgm:pt modelId="{FFACCC70-12D5-486F-86C0-1AD7532AB513}" type="parTrans" cxnId="{7A798B03-CBA5-42E7-9208-4593F94CACB5}">
      <dgm:prSet/>
      <dgm:spPr/>
      <dgm:t>
        <a:bodyPr/>
        <a:lstStyle/>
        <a:p>
          <a:endParaRPr lang="en-US"/>
        </a:p>
      </dgm:t>
    </dgm:pt>
    <dgm:pt modelId="{809A932E-F39C-4C38-B94A-89D7B8BFB77C}" type="sibTrans" cxnId="{7A798B03-CBA5-42E7-9208-4593F94CACB5}">
      <dgm:prSet/>
      <dgm:spPr/>
      <dgm:t>
        <a:bodyPr/>
        <a:lstStyle/>
        <a:p>
          <a:endParaRPr lang="en-US"/>
        </a:p>
      </dgm:t>
    </dgm:pt>
    <dgm:pt modelId="{16483B0C-5F1B-438C-9930-DB8D019B56E8}">
      <dgm:prSet phldrT="[Text]"/>
      <dgm:spPr/>
      <dgm:t>
        <a:bodyPr/>
        <a:lstStyle/>
        <a:p>
          <a:r>
            <a:rPr lang="en-US" dirty="0"/>
            <a:t>Evaluate Performance &amp; Identify What Was Learned</a:t>
          </a:r>
        </a:p>
      </dgm:t>
    </dgm:pt>
    <dgm:pt modelId="{971D770D-B60D-4283-84C6-50F75B459413}" type="parTrans" cxnId="{60385A63-D1E8-4027-9F2D-3FA29659F265}">
      <dgm:prSet/>
      <dgm:spPr/>
      <dgm:t>
        <a:bodyPr/>
        <a:lstStyle/>
        <a:p>
          <a:endParaRPr lang="en-US"/>
        </a:p>
      </dgm:t>
    </dgm:pt>
    <dgm:pt modelId="{F874D269-E06D-4F48-922D-7407DE52D77D}" type="sibTrans" cxnId="{60385A63-D1E8-4027-9F2D-3FA29659F265}">
      <dgm:prSet/>
      <dgm:spPr/>
      <dgm:t>
        <a:bodyPr/>
        <a:lstStyle/>
        <a:p>
          <a:endParaRPr lang="en-US"/>
        </a:p>
      </dgm:t>
    </dgm:pt>
    <dgm:pt modelId="{740489DF-F503-4E3B-B55E-FC63476BDB48}">
      <dgm:prSet phldrT="[Text]"/>
      <dgm:spPr/>
      <dgm:t>
        <a:bodyPr/>
        <a:lstStyle/>
        <a:p>
          <a:r>
            <a:rPr lang="en-US" dirty="0"/>
            <a:t>Prepare to Evaluate Performance on the  Objectives</a:t>
          </a:r>
        </a:p>
      </dgm:t>
    </dgm:pt>
    <dgm:pt modelId="{4BA16B98-3DB1-4DD9-B3CC-1554CF3E4645}" type="parTrans" cxnId="{BD5FE738-294B-48D1-9F7B-9CFA0ACD2617}">
      <dgm:prSet/>
      <dgm:spPr/>
      <dgm:t>
        <a:bodyPr/>
        <a:lstStyle/>
        <a:p>
          <a:endParaRPr lang="en-US"/>
        </a:p>
      </dgm:t>
    </dgm:pt>
    <dgm:pt modelId="{31D8C288-743D-4EFC-A194-EE54A0A6CCDE}" type="sibTrans" cxnId="{BD5FE738-294B-48D1-9F7B-9CFA0ACD2617}">
      <dgm:prSet/>
      <dgm:spPr/>
      <dgm:t>
        <a:bodyPr/>
        <a:lstStyle/>
        <a:p>
          <a:endParaRPr lang="en-US"/>
        </a:p>
      </dgm:t>
    </dgm:pt>
    <dgm:pt modelId="{984D8756-4B16-4C49-9E0C-5F8BE1E53832}">
      <dgm:prSet phldrT="[Text]"/>
      <dgm:spPr/>
      <dgm:t>
        <a:bodyPr/>
        <a:lstStyle/>
        <a:p>
          <a:r>
            <a:rPr lang="en-US" dirty="0"/>
            <a:t>Achieve the Objectives to the greatest degree possible</a:t>
          </a:r>
        </a:p>
      </dgm:t>
    </dgm:pt>
    <dgm:pt modelId="{C42BDD03-3EE5-455C-8252-7CAE12515F5E}" type="parTrans" cxnId="{EF10BD99-7AFD-407F-8607-0B3B56EFAA12}">
      <dgm:prSet/>
      <dgm:spPr/>
      <dgm:t>
        <a:bodyPr/>
        <a:lstStyle/>
        <a:p>
          <a:endParaRPr lang="en-US"/>
        </a:p>
      </dgm:t>
    </dgm:pt>
    <dgm:pt modelId="{F90D33E6-7E0A-4AB7-BA8D-D9387DF2D64A}" type="sibTrans" cxnId="{EF10BD99-7AFD-407F-8607-0B3B56EFAA12}">
      <dgm:prSet/>
      <dgm:spPr/>
      <dgm:t>
        <a:bodyPr/>
        <a:lstStyle/>
        <a:p>
          <a:endParaRPr lang="en-US"/>
        </a:p>
      </dgm:t>
    </dgm:pt>
    <dgm:pt modelId="{45FCAF3B-8C93-4E43-8A78-60F247C1B202}" type="pres">
      <dgm:prSet presAssocID="{AA9CCC0C-51CD-432A-9DE3-94F4603E3B02}" presName="cycle" presStyleCnt="0">
        <dgm:presLayoutVars>
          <dgm:dir/>
          <dgm:resizeHandles val="exact"/>
        </dgm:presLayoutVars>
      </dgm:prSet>
      <dgm:spPr/>
    </dgm:pt>
    <dgm:pt modelId="{25C392A2-8720-47F0-9CFA-52749A7156F7}" type="pres">
      <dgm:prSet presAssocID="{9757C3D2-C72F-4F28-8CCF-3949307BACBB}" presName="node" presStyleLbl="node1" presStyleIdx="0" presStyleCnt="4">
        <dgm:presLayoutVars>
          <dgm:bulletEnabled val="1"/>
        </dgm:presLayoutVars>
      </dgm:prSet>
      <dgm:spPr/>
    </dgm:pt>
    <dgm:pt modelId="{E19E40A2-F6B8-4602-9931-230E31C81DAC}" type="pres">
      <dgm:prSet presAssocID="{9757C3D2-C72F-4F28-8CCF-3949307BACBB}" presName="spNode" presStyleCnt="0"/>
      <dgm:spPr/>
    </dgm:pt>
    <dgm:pt modelId="{5A708352-EEFF-4202-9398-AB3607597CCF}" type="pres">
      <dgm:prSet presAssocID="{809A932E-F39C-4C38-B94A-89D7B8BFB77C}" presName="sibTrans" presStyleLbl="sibTrans1D1" presStyleIdx="0" presStyleCnt="4"/>
      <dgm:spPr/>
    </dgm:pt>
    <dgm:pt modelId="{9F419A91-5EE2-4629-8266-EC896BEBEAB3}" type="pres">
      <dgm:prSet presAssocID="{740489DF-F503-4E3B-B55E-FC63476BDB48}" presName="node" presStyleLbl="node1" presStyleIdx="1" presStyleCnt="4">
        <dgm:presLayoutVars>
          <dgm:bulletEnabled val="1"/>
        </dgm:presLayoutVars>
      </dgm:prSet>
      <dgm:spPr/>
    </dgm:pt>
    <dgm:pt modelId="{21DC1ECC-76E6-4267-A8CC-C1F797970CB2}" type="pres">
      <dgm:prSet presAssocID="{740489DF-F503-4E3B-B55E-FC63476BDB48}" presName="spNode" presStyleCnt="0"/>
      <dgm:spPr/>
    </dgm:pt>
    <dgm:pt modelId="{6F3D1B30-8979-4890-B0AA-390415BC9266}" type="pres">
      <dgm:prSet presAssocID="{31D8C288-743D-4EFC-A194-EE54A0A6CCDE}" presName="sibTrans" presStyleLbl="sibTrans1D1" presStyleIdx="1" presStyleCnt="4"/>
      <dgm:spPr/>
    </dgm:pt>
    <dgm:pt modelId="{03E305D4-8C02-46CF-ABBB-ED4EC28AEECD}" type="pres">
      <dgm:prSet presAssocID="{984D8756-4B16-4C49-9E0C-5F8BE1E53832}" presName="node" presStyleLbl="node1" presStyleIdx="2" presStyleCnt="4">
        <dgm:presLayoutVars>
          <dgm:bulletEnabled val="1"/>
        </dgm:presLayoutVars>
      </dgm:prSet>
      <dgm:spPr/>
    </dgm:pt>
    <dgm:pt modelId="{50008771-67FE-42E3-803B-4755A2D3B197}" type="pres">
      <dgm:prSet presAssocID="{984D8756-4B16-4C49-9E0C-5F8BE1E53832}" presName="spNode" presStyleCnt="0"/>
      <dgm:spPr/>
    </dgm:pt>
    <dgm:pt modelId="{AEE2675B-4E61-439C-9592-8B5D71D325F5}" type="pres">
      <dgm:prSet presAssocID="{F90D33E6-7E0A-4AB7-BA8D-D9387DF2D64A}" presName="sibTrans" presStyleLbl="sibTrans1D1" presStyleIdx="2" presStyleCnt="4"/>
      <dgm:spPr/>
    </dgm:pt>
    <dgm:pt modelId="{BB94C46F-DE44-4211-A796-97D6D6B8C591}" type="pres">
      <dgm:prSet presAssocID="{16483B0C-5F1B-438C-9930-DB8D019B56E8}" presName="node" presStyleLbl="node1" presStyleIdx="3" presStyleCnt="4">
        <dgm:presLayoutVars>
          <dgm:bulletEnabled val="1"/>
        </dgm:presLayoutVars>
      </dgm:prSet>
      <dgm:spPr/>
    </dgm:pt>
    <dgm:pt modelId="{DF608ABC-C459-4A4E-86D5-249E0936EB0B}" type="pres">
      <dgm:prSet presAssocID="{16483B0C-5F1B-438C-9930-DB8D019B56E8}" presName="spNode" presStyleCnt="0"/>
      <dgm:spPr/>
    </dgm:pt>
    <dgm:pt modelId="{784AC474-0776-4851-84DE-6A0255188A01}" type="pres">
      <dgm:prSet presAssocID="{F874D269-E06D-4F48-922D-7407DE52D77D}" presName="sibTrans" presStyleLbl="sibTrans1D1" presStyleIdx="3" presStyleCnt="4"/>
      <dgm:spPr/>
    </dgm:pt>
  </dgm:ptLst>
  <dgm:cxnLst>
    <dgm:cxn modelId="{7A798B03-CBA5-42E7-9208-4593F94CACB5}" srcId="{AA9CCC0C-51CD-432A-9DE3-94F4603E3B02}" destId="{9757C3D2-C72F-4F28-8CCF-3949307BACBB}" srcOrd="0" destOrd="0" parTransId="{FFACCC70-12D5-486F-86C0-1AD7532AB513}" sibTransId="{809A932E-F39C-4C38-B94A-89D7B8BFB77C}"/>
    <dgm:cxn modelId="{B1944B22-0857-441A-98B0-31DF7ADE0E61}" type="presOf" srcId="{740489DF-F503-4E3B-B55E-FC63476BDB48}" destId="{9F419A91-5EE2-4629-8266-EC896BEBEAB3}" srcOrd="0" destOrd="0" presId="urn:microsoft.com/office/officeart/2005/8/layout/cycle5"/>
    <dgm:cxn modelId="{BD5FE738-294B-48D1-9F7B-9CFA0ACD2617}" srcId="{AA9CCC0C-51CD-432A-9DE3-94F4603E3B02}" destId="{740489DF-F503-4E3B-B55E-FC63476BDB48}" srcOrd="1" destOrd="0" parTransId="{4BA16B98-3DB1-4DD9-B3CC-1554CF3E4645}" sibTransId="{31D8C288-743D-4EFC-A194-EE54A0A6CCDE}"/>
    <dgm:cxn modelId="{C3C0815E-74E3-41EE-959D-8C4A1A9325EB}" type="presOf" srcId="{984D8756-4B16-4C49-9E0C-5F8BE1E53832}" destId="{03E305D4-8C02-46CF-ABBB-ED4EC28AEECD}" srcOrd="0" destOrd="0" presId="urn:microsoft.com/office/officeart/2005/8/layout/cycle5"/>
    <dgm:cxn modelId="{60385A63-D1E8-4027-9F2D-3FA29659F265}" srcId="{AA9CCC0C-51CD-432A-9DE3-94F4603E3B02}" destId="{16483B0C-5F1B-438C-9930-DB8D019B56E8}" srcOrd="3" destOrd="0" parTransId="{971D770D-B60D-4283-84C6-50F75B459413}" sibTransId="{F874D269-E06D-4F48-922D-7407DE52D77D}"/>
    <dgm:cxn modelId="{EEE72649-D4E7-4712-9E50-FBB2C6726D2A}" type="presOf" srcId="{9757C3D2-C72F-4F28-8CCF-3949307BACBB}" destId="{25C392A2-8720-47F0-9CFA-52749A7156F7}" srcOrd="0" destOrd="0" presId="urn:microsoft.com/office/officeart/2005/8/layout/cycle5"/>
    <dgm:cxn modelId="{04D62771-2C29-4691-AC57-54BED12F0448}" type="presOf" srcId="{809A932E-F39C-4C38-B94A-89D7B8BFB77C}" destId="{5A708352-EEFF-4202-9398-AB3607597CCF}" srcOrd="0" destOrd="0" presId="urn:microsoft.com/office/officeart/2005/8/layout/cycle5"/>
    <dgm:cxn modelId="{C3F5A175-B93D-4552-80DE-A53E69DBE7EF}" type="presOf" srcId="{AA9CCC0C-51CD-432A-9DE3-94F4603E3B02}" destId="{45FCAF3B-8C93-4E43-8A78-60F247C1B202}" srcOrd="0" destOrd="0" presId="urn:microsoft.com/office/officeart/2005/8/layout/cycle5"/>
    <dgm:cxn modelId="{EF10BD99-7AFD-407F-8607-0B3B56EFAA12}" srcId="{AA9CCC0C-51CD-432A-9DE3-94F4603E3B02}" destId="{984D8756-4B16-4C49-9E0C-5F8BE1E53832}" srcOrd="2" destOrd="0" parTransId="{C42BDD03-3EE5-455C-8252-7CAE12515F5E}" sibTransId="{F90D33E6-7E0A-4AB7-BA8D-D9387DF2D64A}"/>
    <dgm:cxn modelId="{888E4DB0-40DB-4028-8517-998FE391A024}" type="presOf" srcId="{31D8C288-743D-4EFC-A194-EE54A0A6CCDE}" destId="{6F3D1B30-8979-4890-B0AA-390415BC9266}" srcOrd="0" destOrd="0" presId="urn:microsoft.com/office/officeart/2005/8/layout/cycle5"/>
    <dgm:cxn modelId="{02320FDC-8283-4D6B-B5F7-E862B5518076}" type="presOf" srcId="{F90D33E6-7E0A-4AB7-BA8D-D9387DF2D64A}" destId="{AEE2675B-4E61-439C-9592-8B5D71D325F5}" srcOrd="0" destOrd="0" presId="urn:microsoft.com/office/officeart/2005/8/layout/cycle5"/>
    <dgm:cxn modelId="{E605AFE7-0034-4045-A1C7-A6B279AA1BC2}" type="presOf" srcId="{F874D269-E06D-4F48-922D-7407DE52D77D}" destId="{784AC474-0776-4851-84DE-6A0255188A01}" srcOrd="0" destOrd="0" presId="urn:microsoft.com/office/officeart/2005/8/layout/cycle5"/>
    <dgm:cxn modelId="{AC55BCFE-1EE9-4E30-8DFF-D5F6ECD6338E}" type="presOf" srcId="{16483B0C-5F1B-438C-9930-DB8D019B56E8}" destId="{BB94C46F-DE44-4211-A796-97D6D6B8C591}" srcOrd="0" destOrd="0" presId="urn:microsoft.com/office/officeart/2005/8/layout/cycle5"/>
    <dgm:cxn modelId="{FC0773AA-1F75-4F41-BC7A-E3DA10B303E8}" type="presParOf" srcId="{45FCAF3B-8C93-4E43-8A78-60F247C1B202}" destId="{25C392A2-8720-47F0-9CFA-52749A7156F7}" srcOrd="0" destOrd="0" presId="urn:microsoft.com/office/officeart/2005/8/layout/cycle5"/>
    <dgm:cxn modelId="{09FD44F6-10B4-4211-9FFF-018E8EBADED8}" type="presParOf" srcId="{45FCAF3B-8C93-4E43-8A78-60F247C1B202}" destId="{E19E40A2-F6B8-4602-9931-230E31C81DAC}" srcOrd="1" destOrd="0" presId="urn:microsoft.com/office/officeart/2005/8/layout/cycle5"/>
    <dgm:cxn modelId="{3011FE74-F397-46DF-B721-9A1713DA0BDC}" type="presParOf" srcId="{45FCAF3B-8C93-4E43-8A78-60F247C1B202}" destId="{5A708352-EEFF-4202-9398-AB3607597CCF}" srcOrd="2" destOrd="0" presId="urn:microsoft.com/office/officeart/2005/8/layout/cycle5"/>
    <dgm:cxn modelId="{10C80342-DBED-48BF-A852-73620A67DC12}" type="presParOf" srcId="{45FCAF3B-8C93-4E43-8A78-60F247C1B202}" destId="{9F419A91-5EE2-4629-8266-EC896BEBEAB3}" srcOrd="3" destOrd="0" presId="urn:microsoft.com/office/officeart/2005/8/layout/cycle5"/>
    <dgm:cxn modelId="{ED94E785-258C-483A-AC51-19184D3862F8}" type="presParOf" srcId="{45FCAF3B-8C93-4E43-8A78-60F247C1B202}" destId="{21DC1ECC-76E6-4267-A8CC-C1F797970CB2}" srcOrd="4" destOrd="0" presId="urn:microsoft.com/office/officeart/2005/8/layout/cycle5"/>
    <dgm:cxn modelId="{F59A7EF9-F7A4-4B5E-BAF3-840176EBC845}" type="presParOf" srcId="{45FCAF3B-8C93-4E43-8A78-60F247C1B202}" destId="{6F3D1B30-8979-4890-B0AA-390415BC9266}" srcOrd="5" destOrd="0" presId="urn:microsoft.com/office/officeart/2005/8/layout/cycle5"/>
    <dgm:cxn modelId="{DB906714-97FF-4410-9054-757D690BD9AF}" type="presParOf" srcId="{45FCAF3B-8C93-4E43-8A78-60F247C1B202}" destId="{03E305D4-8C02-46CF-ABBB-ED4EC28AEECD}" srcOrd="6" destOrd="0" presId="urn:microsoft.com/office/officeart/2005/8/layout/cycle5"/>
    <dgm:cxn modelId="{9AC51999-5B29-40EF-AEE3-A03C50C5CD30}" type="presParOf" srcId="{45FCAF3B-8C93-4E43-8A78-60F247C1B202}" destId="{50008771-67FE-42E3-803B-4755A2D3B197}" srcOrd="7" destOrd="0" presId="urn:microsoft.com/office/officeart/2005/8/layout/cycle5"/>
    <dgm:cxn modelId="{B97928EF-2BDD-45A8-9819-84622864B12F}" type="presParOf" srcId="{45FCAF3B-8C93-4E43-8A78-60F247C1B202}" destId="{AEE2675B-4E61-439C-9592-8B5D71D325F5}" srcOrd="8" destOrd="0" presId="urn:microsoft.com/office/officeart/2005/8/layout/cycle5"/>
    <dgm:cxn modelId="{CD70E052-4376-4303-932A-A0931CE819A7}" type="presParOf" srcId="{45FCAF3B-8C93-4E43-8A78-60F247C1B202}" destId="{BB94C46F-DE44-4211-A796-97D6D6B8C591}" srcOrd="9" destOrd="0" presId="urn:microsoft.com/office/officeart/2005/8/layout/cycle5"/>
    <dgm:cxn modelId="{829670D0-C1D3-49A1-A4F7-7D5EB8ED0B17}" type="presParOf" srcId="{45FCAF3B-8C93-4E43-8A78-60F247C1B202}" destId="{DF608ABC-C459-4A4E-86D5-249E0936EB0B}" srcOrd="10" destOrd="0" presId="urn:microsoft.com/office/officeart/2005/8/layout/cycle5"/>
    <dgm:cxn modelId="{30788478-0897-4A8A-977D-A54F08A170DA}" type="presParOf" srcId="{45FCAF3B-8C93-4E43-8A78-60F247C1B202}" destId="{784AC474-0776-4851-84DE-6A0255188A01}"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3A08C0E-6B07-470C-AB42-0C40C58C9B7B}"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694D7596-CF8B-4FC7-A49A-8C9FF26A14CA}">
      <dgm:prSet phldrT="[Text]" custT="1"/>
      <dgm:spPr/>
      <dgm:t>
        <a:bodyPr/>
        <a:lstStyle/>
        <a:p>
          <a:r>
            <a:rPr lang="en-US" sz="800" dirty="0"/>
            <a:t>Findings &amp; Recommendations</a:t>
          </a:r>
        </a:p>
      </dgm:t>
    </dgm:pt>
    <dgm:pt modelId="{B9F3C87E-6CCA-4E83-A818-C72B2A3A091A}" type="parTrans" cxnId="{937757BB-2FFE-4ED3-90B4-0A4AD29016DF}">
      <dgm:prSet/>
      <dgm:spPr/>
      <dgm:t>
        <a:bodyPr/>
        <a:lstStyle/>
        <a:p>
          <a:endParaRPr lang="en-US"/>
        </a:p>
      </dgm:t>
    </dgm:pt>
    <dgm:pt modelId="{B8E8B89C-9999-4E3C-A46A-5277DE062933}" type="sibTrans" cxnId="{937757BB-2FFE-4ED3-90B4-0A4AD29016DF}">
      <dgm:prSet/>
      <dgm:spPr/>
      <dgm:t>
        <a:bodyPr/>
        <a:lstStyle/>
        <a:p>
          <a:endParaRPr lang="en-US"/>
        </a:p>
      </dgm:t>
    </dgm:pt>
    <dgm:pt modelId="{72A5B018-0B55-4929-910C-4B6077F173CA}">
      <dgm:prSet phldrT="[Text]"/>
      <dgm:spPr/>
      <dgm:t>
        <a:bodyPr/>
        <a:lstStyle/>
        <a:p>
          <a:r>
            <a:rPr lang="en-US" dirty="0"/>
            <a:t>Committee Research</a:t>
          </a:r>
        </a:p>
      </dgm:t>
    </dgm:pt>
    <dgm:pt modelId="{FCB5C264-799E-4640-817C-22199540EE08}" type="parTrans" cxnId="{FDB5AF93-6A64-49A9-9838-E5D2673A2DAC}">
      <dgm:prSet/>
      <dgm:spPr/>
      <dgm:t>
        <a:bodyPr/>
        <a:lstStyle/>
        <a:p>
          <a:endParaRPr lang="en-US"/>
        </a:p>
      </dgm:t>
    </dgm:pt>
    <dgm:pt modelId="{4DCEDF12-F5C8-4F09-889F-346AB64AF386}" type="sibTrans" cxnId="{FDB5AF93-6A64-49A9-9838-E5D2673A2DAC}">
      <dgm:prSet/>
      <dgm:spPr/>
      <dgm:t>
        <a:bodyPr/>
        <a:lstStyle/>
        <a:p>
          <a:endParaRPr lang="en-US"/>
        </a:p>
      </dgm:t>
    </dgm:pt>
    <dgm:pt modelId="{9ECCBC1A-EAF7-4394-A9EA-CB8015BC7996}">
      <dgm:prSet phldrT="[Text]"/>
      <dgm:spPr/>
      <dgm:t>
        <a:bodyPr/>
        <a:lstStyle/>
        <a:p>
          <a:r>
            <a:rPr lang="en-US" dirty="0"/>
            <a:t>Committee</a:t>
          </a:r>
        </a:p>
        <a:p>
          <a:r>
            <a:rPr lang="en-US" dirty="0"/>
            <a:t>Knowledge &amp; Expertise</a:t>
          </a:r>
        </a:p>
      </dgm:t>
    </dgm:pt>
    <dgm:pt modelId="{9129AD1A-84F0-4C8F-9813-2CE318BC9017}" type="parTrans" cxnId="{1D31BB29-C51B-4078-BDEA-61EC9FD4CF62}">
      <dgm:prSet/>
      <dgm:spPr/>
      <dgm:t>
        <a:bodyPr/>
        <a:lstStyle/>
        <a:p>
          <a:endParaRPr lang="en-US"/>
        </a:p>
      </dgm:t>
    </dgm:pt>
    <dgm:pt modelId="{CE9C09AF-4519-4093-B078-9AFA36595F5E}" type="sibTrans" cxnId="{1D31BB29-C51B-4078-BDEA-61EC9FD4CF62}">
      <dgm:prSet/>
      <dgm:spPr/>
      <dgm:t>
        <a:bodyPr/>
        <a:lstStyle/>
        <a:p>
          <a:endParaRPr lang="en-US"/>
        </a:p>
      </dgm:t>
    </dgm:pt>
    <dgm:pt modelId="{F8C97C1B-9179-4463-9DF7-D680D7C22BEA}">
      <dgm:prSet phldrT="[Text]"/>
      <dgm:spPr/>
      <dgm:t>
        <a:bodyPr/>
        <a:lstStyle/>
        <a:p>
          <a:r>
            <a:rPr lang="en-US" dirty="0"/>
            <a:t>Committee Collaboration</a:t>
          </a:r>
        </a:p>
      </dgm:t>
    </dgm:pt>
    <dgm:pt modelId="{76894FC7-1DAB-4082-99AB-8C87B19A55B2}" type="parTrans" cxnId="{2EFD43A2-3DE3-449D-9EE5-3A08879A7363}">
      <dgm:prSet/>
      <dgm:spPr/>
      <dgm:t>
        <a:bodyPr/>
        <a:lstStyle/>
        <a:p>
          <a:endParaRPr lang="en-US"/>
        </a:p>
      </dgm:t>
    </dgm:pt>
    <dgm:pt modelId="{52B06440-579B-4E99-A88B-0CE273BBD1D4}" type="sibTrans" cxnId="{2EFD43A2-3DE3-449D-9EE5-3A08879A7363}">
      <dgm:prSet/>
      <dgm:spPr/>
      <dgm:t>
        <a:bodyPr/>
        <a:lstStyle/>
        <a:p>
          <a:endParaRPr lang="en-US"/>
        </a:p>
      </dgm:t>
    </dgm:pt>
    <dgm:pt modelId="{6562B302-A612-4E3C-A790-0705C5F29EA4}" type="pres">
      <dgm:prSet presAssocID="{D3A08C0E-6B07-470C-AB42-0C40C58C9B7B}" presName="cycle" presStyleCnt="0">
        <dgm:presLayoutVars>
          <dgm:chMax val="1"/>
          <dgm:dir/>
          <dgm:animLvl val="ctr"/>
          <dgm:resizeHandles val="exact"/>
        </dgm:presLayoutVars>
      </dgm:prSet>
      <dgm:spPr/>
    </dgm:pt>
    <dgm:pt modelId="{DF7AC9FC-840D-4190-865E-10AB45C2F09E}" type="pres">
      <dgm:prSet presAssocID="{694D7596-CF8B-4FC7-A49A-8C9FF26A14CA}" presName="centerShape" presStyleLbl="node0" presStyleIdx="0" presStyleCnt="1"/>
      <dgm:spPr/>
    </dgm:pt>
    <dgm:pt modelId="{75115FA4-2D2A-407C-83B1-5AD67DDAE42B}" type="pres">
      <dgm:prSet presAssocID="{FCB5C264-799E-4640-817C-22199540EE08}" presName="parTrans" presStyleLbl="bgSibTrans2D1" presStyleIdx="0" presStyleCnt="3"/>
      <dgm:spPr/>
    </dgm:pt>
    <dgm:pt modelId="{34401A12-7A55-4CBC-AF87-F40D83240AC6}" type="pres">
      <dgm:prSet presAssocID="{72A5B018-0B55-4929-910C-4B6077F173CA}" presName="node" presStyleLbl="node1" presStyleIdx="0" presStyleCnt="3">
        <dgm:presLayoutVars>
          <dgm:bulletEnabled val="1"/>
        </dgm:presLayoutVars>
      </dgm:prSet>
      <dgm:spPr/>
    </dgm:pt>
    <dgm:pt modelId="{D477212D-8557-40DD-8861-6D64DC6D0EB5}" type="pres">
      <dgm:prSet presAssocID="{9129AD1A-84F0-4C8F-9813-2CE318BC9017}" presName="parTrans" presStyleLbl="bgSibTrans2D1" presStyleIdx="1" presStyleCnt="3"/>
      <dgm:spPr/>
    </dgm:pt>
    <dgm:pt modelId="{00FD0067-282F-4E96-9950-D343402BCD68}" type="pres">
      <dgm:prSet presAssocID="{9ECCBC1A-EAF7-4394-A9EA-CB8015BC7996}" presName="node" presStyleLbl="node1" presStyleIdx="1" presStyleCnt="3">
        <dgm:presLayoutVars>
          <dgm:bulletEnabled val="1"/>
        </dgm:presLayoutVars>
      </dgm:prSet>
      <dgm:spPr/>
    </dgm:pt>
    <dgm:pt modelId="{219ED2D5-5BA8-40C1-9800-696F9C2DFC65}" type="pres">
      <dgm:prSet presAssocID="{76894FC7-1DAB-4082-99AB-8C87B19A55B2}" presName="parTrans" presStyleLbl="bgSibTrans2D1" presStyleIdx="2" presStyleCnt="3"/>
      <dgm:spPr/>
    </dgm:pt>
    <dgm:pt modelId="{29AC617E-50A3-4525-8B39-5796027E2604}" type="pres">
      <dgm:prSet presAssocID="{F8C97C1B-9179-4463-9DF7-D680D7C22BEA}" presName="node" presStyleLbl="node1" presStyleIdx="2" presStyleCnt="3">
        <dgm:presLayoutVars>
          <dgm:bulletEnabled val="1"/>
        </dgm:presLayoutVars>
      </dgm:prSet>
      <dgm:spPr/>
    </dgm:pt>
  </dgm:ptLst>
  <dgm:cxnLst>
    <dgm:cxn modelId="{33BB9805-5536-49BC-AECE-23EAB0661E58}" type="presOf" srcId="{694D7596-CF8B-4FC7-A49A-8C9FF26A14CA}" destId="{DF7AC9FC-840D-4190-865E-10AB45C2F09E}" srcOrd="0" destOrd="0" presId="urn:microsoft.com/office/officeart/2005/8/layout/radial4"/>
    <dgm:cxn modelId="{1D31BB29-C51B-4078-BDEA-61EC9FD4CF62}" srcId="{694D7596-CF8B-4FC7-A49A-8C9FF26A14CA}" destId="{9ECCBC1A-EAF7-4394-A9EA-CB8015BC7996}" srcOrd="1" destOrd="0" parTransId="{9129AD1A-84F0-4C8F-9813-2CE318BC9017}" sibTransId="{CE9C09AF-4519-4093-B078-9AFA36595F5E}"/>
    <dgm:cxn modelId="{7E250737-4569-4D75-B3A1-18DC640B7BC8}" type="presOf" srcId="{72A5B018-0B55-4929-910C-4B6077F173CA}" destId="{34401A12-7A55-4CBC-AF87-F40D83240AC6}" srcOrd="0" destOrd="0" presId="urn:microsoft.com/office/officeart/2005/8/layout/radial4"/>
    <dgm:cxn modelId="{41A8D75D-DDCF-43FC-B0EC-23952685F519}" type="presOf" srcId="{FCB5C264-799E-4640-817C-22199540EE08}" destId="{75115FA4-2D2A-407C-83B1-5AD67DDAE42B}" srcOrd="0" destOrd="0" presId="urn:microsoft.com/office/officeart/2005/8/layout/radial4"/>
    <dgm:cxn modelId="{CF007262-5A43-45CF-BD8C-D6117135A93F}" type="presOf" srcId="{F8C97C1B-9179-4463-9DF7-D680D7C22BEA}" destId="{29AC617E-50A3-4525-8B39-5796027E2604}" srcOrd="0" destOrd="0" presId="urn:microsoft.com/office/officeart/2005/8/layout/radial4"/>
    <dgm:cxn modelId="{0AB51283-061C-4275-966B-946409F37634}" type="presOf" srcId="{D3A08C0E-6B07-470C-AB42-0C40C58C9B7B}" destId="{6562B302-A612-4E3C-A790-0705C5F29EA4}" srcOrd="0" destOrd="0" presId="urn:microsoft.com/office/officeart/2005/8/layout/radial4"/>
    <dgm:cxn modelId="{6EEC5584-E05A-4058-AD2D-61598B647C8B}" type="presOf" srcId="{76894FC7-1DAB-4082-99AB-8C87B19A55B2}" destId="{219ED2D5-5BA8-40C1-9800-696F9C2DFC65}" srcOrd="0" destOrd="0" presId="urn:microsoft.com/office/officeart/2005/8/layout/radial4"/>
    <dgm:cxn modelId="{FDB5AF93-6A64-49A9-9838-E5D2673A2DAC}" srcId="{694D7596-CF8B-4FC7-A49A-8C9FF26A14CA}" destId="{72A5B018-0B55-4929-910C-4B6077F173CA}" srcOrd="0" destOrd="0" parTransId="{FCB5C264-799E-4640-817C-22199540EE08}" sibTransId="{4DCEDF12-F5C8-4F09-889F-346AB64AF386}"/>
    <dgm:cxn modelId="{2EFD43A2-3DE3-449D-9EE5-3A08879A7363}" srcId="{694D7596-CF8B-4FC7-A49A-8C9FF26A14CA}" destId="{F8C97C1B-9179-4463-9DF7-D680D7C22BEA}" srcOrd="2" destOrd="0" parTransId="{76894FC7-1DAB-4082-99AB-8C87B19A55B2}" sibTransId="{52B06440-579B-4E99-A88B-0CE273BBD1D4}"/>
    <dgm:cxn modelId="{937757BB-2FFE-4ED3-90B4-0A4AD29016DF}" srcId="{D3A08C0E-6B07-470C-AB42-0C40C58C9B7B}" destId="{694D7596-CF8B-4FC7-A49A-8C9FF26A14CA}" srcOrd="0" destOrd="0" parTransId="{B9F3C87E-6CCA-4E83-A818-C72B2A3A091A}" sibTransId="{B8E8B89C-9999-4E3C-A46A-5277DE062933}"/>
    <dgm:cxn modelId="{89BDF5CF-1BCC-48BC-97E9-38F02A1422BD}" type="presOf" srcId="{9ECCBC1A-EAF7-4394-A9EA-CB8015BC7996}" destId="{00FD0067-282F-4E96-9950-D343402BCD68}" srcOrd="0" destOrd="0" presId="urn:microsoft.com/office/officeart/2005/8/layout/radial4"/>
    <dgm:cxn modelId="{5EB2CFF8-AE2D-4BD6-ADAF-3ADAD2FBFA30}" type="presOf" srcId="{9129AD1A-84F0-4C8F-9813-2CE318BC9017}" destId="{D477212D-8557-40DD-8861-6D64DC6D0EB5}" srcOrd="0" destOrd="0" presId="urn:microsoft.com/office/officeart/2005/8/layout/radial4"/>
    <dgm:cxn modelId="{DF2EA7DD-1B56-4CA5-8E3D-0F278F6AFA14}" type="presParOf" srcId="{6562B302-A612-4E3C-A790-0705C5F29EA4}" destId="{DF7AC9FC-840D-4190-865E-10AB45C2F09E}" srcOrd="0" destOrd="0" presId="urn:microsoft.com/office/officeart/2005/8/layout/radial4"/>
    <dgm:cxn modelId="{77EA4D9F-284E-47BA-BD11-67B2182DBB5D}" type="presParOf" srcId="{6562B302-A612-4E3C-A790-0705C5F29EA4}" destId="{75115FA4-2D2A-407C-83B1-5AD67DDAE42B}" srcOrd="1" destOrd="0" presId="urn:microsoft.com/office/officeart/2005/8/layout/radial4"/>
    <dgm:cxn modelId="{342D88F6-401F-4BBA-883A-057F8081E20B}" type="presParOf" srcId="{6562B302-A612-4E3C-A790-0705C5F29EA4}" destId="{34401A12-7A55-4CBC-AF87-F40D83240AC6}" srcOrd="2" destOrd="0" presId="urn:microsoft.com/office/officeart/2005/8/layout/radial4"/>
    <dgm:cxn modelId="{74670A3B-DDCF-41CB-B516-C9C61E7E2476}" type="presParOf" srcId="{6562B302-A612-4E3C-A790-0705C5F29EA4}" destId="{D477212D-8557-40DD-8861-6D64DC6D0EB5}" srcOrd="3" destOrd="0" presId="urn:microsoft.com/office/officeart/2005/8/layout/radial4"/>
    <dgm:cxn modelId="{E51E4841-48CD-46D2-B199-211E540F74E9}" type="presParOf" srcId="{6562B302-A612-4E3C-A790-0705C5F29EA4}" destId="{00FD0067-282F-4E96-9950-D343402BCD68}" srcOrd="4" destOrd="0" presId="urn:microsoft.com/office/officeart/2005/8/layout/radial4"/>
    <dgm:cxn modelId="{7C25E6EB-9377-489C-87A1-076D3E7AAF47}" type="presParOf" srcId="{6562B302-A612-4E3C-A790-0705C5F29EA4}" destId="{219ED2D5-5BA8-40C1-9800-696F9C2DFC65}" srcOrd="5" destOrd="0" presId="urn:microsoft.com/office/officeart/2005/8/layout/radial4"/>
    <dgm:cxn modelId="{06282E43-E47A-460B-A55B-47AFBBE96EA6}" type="presParOf" srcId="{6562B302-A612-4E3C-A790-0705C5F29EA4}" destId="{29AC617E-50A3-4525-8B39-5796027E2604}"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C282CFC-A63A-4B93-B92F-2804CB234D78}" type="doc">
      <dgm:prSet loTypeId="urn:microsoft.com/office/officeart/2005/8/layout/pyramid3" loCatId="pyramid" qsTypeId="urn:microsoft.com/office/officeart/2005/8/quickstyle/simple1" qsCatId="simple" csTypeId="urn:microsoft.com/office/officeart/2005/8/colors/accent1_2" csCatId="accent1" phldr="1"/>
      <dgm:spPr/>
    </dgm:pt>
    <dgm:pt modelId="{6D043556-3D22-4319-9880-1B8847B04B63}">
      <dgm:prSet phldrT="[Text]"/>
      <dgm:spPr/>
      <dgm:t>
        <a:bodyPr/>
        <a:lstStyle/>
        <a:p>
          <a:r>
            <a:rPr lang="en-US" dirty="0">
              <a:solidFill>
                <a:srgbClr val="FFFF00"/>
              </a:solidFill>
            </a:rPr>
            <a:t>Broad “soft” questions</a:t>
          </a:r>
        </a:p>
        <a:p>
          <a:r>
            <a:rPr lang="en-US" dirty="0">
              <a:solidFill>
                <a:srgbClr val="FFFF00"/>
              </a:solidFill>
            </a:rPr>
            <a:t>TO</a:t>
          </a:r>
        </a:p>
      </dgm:t>
    </dgm:pt>
    <dgm:pt modelId="{77F8B554-530D-4745-A22B-7B089D54E8C2}" type="parTrans" cxnId="{76E9D953-21B0-4614-B729-AD4E48C00187}">
      <dgm:prSet/>
      <dgm:spPr/>
      <dgm:t>
        <a:bodyPr/>
        <a:lstStyle/>
        <a:p>
          <a:endParaRPr lang="en-US"/>
        </a:p>
      </dgm:t>
    </dgm:pt>
    <dgm:pt modelId="{C3CCB92C-E2BB-4C20-880B-6DFAE4D442C9}" type="sibTrans" cxnId="{76E9D953-21B0-4614-B729-AD4E48C00187}">
      <dgm:prSet/>
      <dgm:spPr/>
      <dgm:t>
        <a:bodyPr/>
        <a:lstStyle/>
        <a:p>
          <a:endParaRPr lang="en-US"/>
        </a:p>
      </dgm:t>
    </dgm:pt>
    <dgm:pt modelId="{958E3754-288B-4CDA-9793-903F15EAF898}">
      <dgm:prSet phldrT="[Text]" custT="1"/>
      <dgm:spPr/>
      <dgm:t>
        <a:bodyPr/>
        <a:lstStyle/>
        <a:p>
          <a:r>
            <a:rPr lang="en-US" sz="2000" dirty="0">
              <a:ln>
                <a:solidFill>
                  <a:schemeClr val="bg1"/>
                </a:solidFill>
              </a:ln>
              <a:solidFill>
                <a:srgbClr val="FFFF00"/>
              </a:solidFill>
            </a:rPr>
            <a:t>More specific questions</a:t>
          </a:r>
        </a:p>
      </dgm:t>
    </dgm:pt>
    <dgm:pt modelId="{F994EEEC-8A24-41FD-ABBF-494B2EAC186B}" type="parTrans" cxnId="{17E56E63-ADE8-468A-B5DB-BE03BFD92BBF}">
      <dgm:prSet/>
      <dgm:spPr/>
      <dgm:t>
        <a:bodyPr/>
        <a:lstStyle/>
        <a:p>
          <a:endParaRPr lang="en-US"/>
        </a:p>
      </dgm:t>
    </dgm:pt>
    <dgm:pt modelId="{10F92FD9-DF54-4770-B977-955A288D3B5E}" type="sibTrans" cxnId="{17E56E63-ADE8-468A-B5DB-BE03BFD92BBF}">
      <dgm:prSet/>
      <dgm:spPr/>
      <dgm:t>
        <a:bodyPr/>
        <a:lstStyle/>
        <a:p>
          <a:endParaRPr lang="en-US"/>
        </a:p>
      </dgm:t>
    </dgm:pt>
    <dgm:pt modelId="{76E76909-79BF-4047-B7FD-90933CE20CC9}" type="pres">
      <dgm:prSet presAssocID="{DC282CFC-A63A-4B93-B92F-2804CB234D78}" presName="Name0" presStyleCnt="0">
        <dgm:presLayoutVars>
          <dgm:dir/>
          <dgm:animLvl val="lvl"/>
          <dgm:resizeHandles val="exact"/>
        </dgm:presLayoutVars>
      </dgm:prSet>
      <dgm:spPr/>
    </dgm:pt>
    <dgm:pt modelId="{5625F4A0-1750-4697-B1E9-371C0D78D6C2}" type="pres">
      <dgm:prSet presAssocID="{6D043556-3D22-4319-9880-1B8847B04B63}" presName="Name8" presStyleCnt="0"/>
      <dgm:spPr/>
    </dgm:pt>
    <dgm:pt modelId="{D5F0B74D-A46B-4106-B5BD-9DAC4E4DEB1C}" type="pres">
      <dgm:prSet presAssocID="{6D043556-3D22-4319-9880-1B8847B04B63}" presName="level" presStyleLbl="node1" presStyleIdx="0" presStyleCnt="2" custLinFactX="-78125" custLinFactNeighborX="-100000" custLinFactNeighborY="-68690">
        <dgm:presLayoutVars>
          <dgm:chMax val="1"/>
          <dgm:bulletEnabled val="1"/>
        </dgm:presLayoutVars>
      </dgm:prSet>
      <dgm:spPr/>
    </dgm:pt>
    <dgm:pt modelId="{8961DB79-59DB-42A5-99E2-664CDA3748A9}" type="pres">
      <dgm:prSet presAssocID="{6D043556-3D22-4319-9880-1B8847B04B63}" presName="levelTx" presStyleLbl="revTx" presStyleIdx="0" presStyleCnt="0">
        <dgm:presLayoutVars>
          <dgm:chMax val="1"/>
          <dgm:bulletEnabled val="1"/>
        </dgm:presLayoutVars>
      </dgm:prSet>
      <dgm:spPr/>
    </dgm:pt>
    <dgm:pt modelId="{F12590B5-4F9E-4FE0-AF66-FBCD90024D66}" type="pres">
      <dgm:prSet presAssocID="{958E3754-288B-4CDA-9793-903F15EAF898}" presName="Name8" presStyleCnt="0"/>
      <dgm:spPr/>
    </dgm:pt>
    <dgm:pt modelId="{5A7ABBF9-14AD-4764-AB35-3ADAF9E1E984}" type="pres">
      <dgm:prSet presAssocID="{958E3754-288B-4CDA-9793-903F15EAF898}" presName="level" presStyleLbl="node1" presStyleIdx="1" presStyleCnt="2" custLinFactNeighborX="1282" custLinFactNeighborY="0">
        <dgm:presLayoutVars>
          <dgm:chMax val="1"/>
          <dgm:bulletEnabled val="1"/>
        </dgm:presLayoutVars>
      </dgm:prSet>
      <dgm:spPr/>
    </dgm:pt>
    <dgm:pt modelId="{2E5AD46C-0A91-4209-B698-690D14D12750}" type="pres">
      <dgm:prSet presAssocID="{958E3754-288B-4CDA-9793-903F15EAF898}" presName="levelTx" presStyleLbl="revTx" presStyleIdx="0" presStyleCnt="0">
        <dgm:presLayoutVars>
          <dgm:chMax val="1"/>
          <dgm:bulletEnabled val="1"/>
        </dgm:presLayoutVars>
      </dgm:prSet>
      <dgm:spPr/>
    </dgm:pt>
  </dgm:ptLst>
  <dgm:cxnLst>
    <dgm:cxn modelId="{F608050B-467E-419E-A2FD-B7F53A42937B}" type="presOf" srcId="{958E3754-288B-4CDA-9793-903F15EAF898}" destId="{5A7ABBF9-14AD-4764-AB35-3ADAF9E1E984}" srcOrd="0" destOrd="0" presId="urn:microsoft.com/office/officeart/2005/8/layout/pyramid3"/>
    <dgm:cxn modelId="{17E56E63-ADE8-468A-B5DB-BE03BFD92BBF}" srcId="{DC282CFC-A63A-4B93-B92F-2804CB234D78}" destId="{958E3754-288B-4CDA-9793-903F15EAF898}" srcOrd="1" destOrd="0" parTransId="{F994EEEC-8A24-41FD-ABBF-494B2EAC186B}" sibTransId="{10F92FD9-DF54-4770-B977-955A288D3B5E}"/>
    <dgm:cxn modelId="{591A9867-2DE7-4322-B17C-A0A7DA5E5BAB}" type="presOf" srcId="{958E3754-288B-4CDA-9793-903F15EAF898}" destId="{2E5AD46C-0A91-4209-B698-690D14D12750}" srcOrd="1" destOrd="0" presId="urn:microsoft.com/office/officeart/2005/8/layout/pyramid3"/>
    <dgm:cxn modelId="{A4983148-F1E9-4446-98DA-0A2B03F4E0AD}" type="presOf" srcId="{6D043556-3D22-4319-9880-1B8847B04B63}" destId="{8961DB79-59DB-42A5-99E2-664CDA3748A9}" srcOrd="1" destOrd="0" presId="urn:microsoft.com/office/officeart/2005/8/layout/pyramid3"/>
    <dgm:cxn modelId="{76E9D953-21B0-4614-B729-AD4E48C00187}" srcId="{DC282CFC-A63A-4B93-B92F-2804CB234D78}" destId="{6D043556-3D22-4319-9880-1B8847B04B63}" srcOrd="0" destOrd="0" parTransId="{77F8B554-530D-4745-A22B-7B089D54E8C2}" sibTransId="{C3CCB92C-E2BB-4C20-880B-6DFAE4D442C9}"/>
    <dgm:cxn modelId="{FA957DCC-C861-48E1-A750-127231769C94}" type="presOf" srcId="{6D043556-3D22-4319-9880-1B8847B04B63}" destId="{D5F0B74D-A46B-4106-B5BD-9DAC4E4DEB1C}" srcOrd="0" destOrd="0" presId="urn:microsoft.com/office/officeart/2005/8/layout/pyramid3"/>
    <dgm:cxn modelId="{626AD5FE-BF3A-4A7E-9AA9-5FF795DB2DD2}" type="presOf" srcId="{DC282CFC-A63A-4B93-B92F-2804CB234D78}" destId="{76E76909-79BF-4047-B7FD-90933CE20CC9}" srcOrd="0" destOrd="0" presId="urn:microsoft.com/office/officeart/2005/8/layout/pyramid3"/>
    <dgm:cxn modelId="{ACB59E4F-758C-4C99-97EC-8474512068C6}" type="presParOf" srcId="{76E76909-79BF-4047-B7FD-90933CE20CC9}" destId="{5625F4A0-1750-4697-B1E9-371C0D78D6C2}" srcOrd="0" destOrd="0" presId="urn:microsoft.com/office/officeart/2005/8/layout/pyramid3"/>
    <dgm:cxn modelId="{1EC37574-7D78-41E9-95F2-3CFB073E43FE}" type="presParOf" srcId="{5625F4A0-1750-4697-B1E9-371C0D78D6C2}" destId="{D5F0B74D-A46B-4106-B5BD-9DAC4E4DEB1C}" srcOrd="0" destOrd="0" presId="urn:microsoft.com/office/officeart/2005/8/layout/pyramid3"/>
    <dgm:cxn modelId="{1C014B18-1927-415C-91FA-0966CB528749}" type="presParOf" srcId="{5625F4A0-1750-4697-B1E9-371C0D78D6C2}" destId="{8961DB79-59DB-42A5-99E2-664CDA3748A9}" srcOrd="1" destOrd="0" presId="urn:microsoft.com/office/officeart/2005/8/layout/pyramid3"/>
    <dgm:cxn modelId="{B129A18C-4F17-4C96-94C4-4E52B1124AB0}" type="presParOf" srcId="{76E76909-79BF-4047-B7FD-90933CE20CC9}" destId="{F12590B5-4F9E-4FE0-AF66-FBCD90024D66}" srcOrd="1" destOrd="0" presId="urn:microsoft.com/office/officeart/2005/8/layout/pyramid3"/>
    <dgm:cxn modelId="{7F3A6BF3-E787-4798-BC82-AA75CE0D571E}" type="presParOf" srcId="{F12590B5-4F9E-4FE0-AF66-FBCD90024D66}" destId="{5A7ABBF9-14AD-4764-AB35-3ADAF9E1E984}" srcOrd="0" destOrd="0" presId="urn:microsoft.com/office/officeart/2005/8/layout/pyramid3"/>
    <dgm:cxn modelId="{34B35C47-585F-4C78-809F-4DF577ED53C1}" type="presParOf" srcId="{F12590B5-4F9E-4FE0-AF66-FBCD90024D66}" destId="{2E5AD46C-0A91-4209-B698-690D14D12750}" srcOrd="1" destOrd="0" presId="urn:microsoft.com/office/officeart/2005/8/layout/pyramid3"/>
  </dgm:cxnLst>
  <dgm:bg>
    <a:solidFill>
      <a:srgbClr val="7030A0"/>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C392A2-8720-47F0-9CFA-52749A7156F7}">
      <dsp:nvSpPr>
        <dsp:cNvPr id="0" name=""/>
        <dsp:cNvSpPr/>
      </dsp:nvSpPr>
      <dsp:spPr>
        <a:xfrm>
          <a:off x="2321718" y="174"/>
          <a:ext cx="1452562" cy="94416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Create Objectives</a:t>
          </a:r>
        </a:p>
      </dsp:txBody>
      <dsp:txXfrm>
        <a:off x="2367808" y="46264"/>
        <a:ext cx="1360382" cy="851985"/>
      </dsp:txXfrm>
    </dsp:sp>
    <dsp:sp modelId="{5A708352-EEFF-4202-9398-AB3607597CCF}">
      <dsp:nvSpPr>
        <dsp:cNvPr id="0" name=""/>
        <dsp:cNvSpPr/>
      </dsp:nvSpPr>
      <dsp:spPr>
        <a:xfrm>
          <a:off x="1488257" y="472257"/>
          <a:ext cx="3119485" cy="3119485"/>
        </a:xfrm>
        <a:custGeom>
          <a:avLst/>
          <a:gdLst/>
          <a:ahLst/>
          <a:cxnLst/>
          <a:rect l="0" t="0" r="0" b="0"/>
          <a:pathLst>
            <a:path>
              <a:moveTo>
                <a:pt x="2486503" y="305186"/>
              </a:moveTo>
              <a:arcTo wR="1559742" hR="1559742" stAng="18387232" swAng="1633569"/>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9F419A91-5EE2-4629-8266-EC896BEBEAB3}">
      <dsp:nvSpPr>
        <dsp:cNvPr id="0" name=""/>
        <dsp:cNvSpPr/>
      </dsp:nvSpPr>
      <dsp:spPr>
        <a:xfrm>
          <a:off x="3881461" y="1559917"/>
          <a:ext cx="1452562" cy="94416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Prepare to Evaluate Performance on the  Objectives</a:t>
          </a:r>
        </a:p>
      </dsp:txBody>
      <dsp:txXfrm>
        <a:off x="3927551" y="1606007"/>
        <a:ext cx="1360382" cy="851985"/>
      </dsp:txXfrm>
    </dsp:sp>
    <dsp:sp modelId="{6F3D1B30-8979-4890-B0AA-390415BC9266}">
      <dsp:nvSpPr>
        <dsp:cNvPr id="0" name=""/>
        <dsp:cNvSpPr/>
      </dsp:nvSpPr>
      <dsp:spPr>
        <a:xfrm>
          <a:off x="1488257" y="472257"/>
          <a:ext cx="3119485" cy="3119485"/>
        </a:xfrm>
        <a:custGeom>
          <a:avLst/>
          <a:gdLst/>
          <a:ahLst/>
          <a:cxnLst/>
          <a:rect l="0" t="0" r="0" b="0"/>
          <a:pathLst>
            <a:path>
              <a:moveTo>
                <a:pt x="2957789" y="2251307"/>
              </a:moveTo>
              <a:arcTo wR="1559742" hR="1559742" stAng="1579199" swAng="1633569"/>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03E305D4-8C02-46CF-ABBB-ED4EC28AEECD}">
      <dsp:nvSpPr>
        <dsp:cNvPr id="0" name=""/>
        <dsp:cNvSpPr/>
      </dsp:nvSpPr>
      <dsp:spPr>
        <a:xfrm>
          <a:off x="2321718" y="3119659"/>
          <a:ext cx="1452562" cy="94416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Achieve the Objectives to the greatest degree possible</a:t>
          </a:r>
        </a:p>
      </dsp:txBody>
      <dsp:txXfrm>
        <a:off x="2367808" y="3165749"/>
        <a:ext cx="1360382" cy="851985"/>
      </dsp:txXfrm>
    </dsp:sp>
    <dsp:sp modelId="{AEE2675B-4E61-439C-9592-8B5D71D325F5}">
      <dsp:nvSpPr>
        <dsp:cNvPr id="0" name=""/>
        <dsp:cNvSpPr/>
      </dsp:nvSpPr>
      <dsp:spPr>
        <a:xfrm>
          <a:off x="1488257" y="472257"/>
          <a:ext cx="3119485" cy="3119485"/>
        </a:xfrm>
        <a:custGeom>
          <a:avLst/>
          <a:gdLst/>
          <a:ahLst/>
          <a:cxnLst/>
          <a:rect l="0" t="0" r="0" b="0"/>
          <a:pathLst>
            <a:path>
              <a:moveTo>
                <a:pt x="632981" y="2814299"/>
              </a:moveTo>
              <a:arcTo wR="1559742" hR="1559742" stAng="7587232" swAng="1633569"/>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BB94C46F-DE44-4211-A796-97D6D6B8C591}">
      <dsp:nvSpPr>
        <dsp:cNvPr id="0" name=""/>
        <dsp:cNvSpPr/>
      </dsp:nvSpPr>
      <dsp:spPr>
        <a:xfrm>
          <a:off x="761975" y="1559917"/>
          <a:ext cx="1452562" cy="944165"/>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Evaluate Performance &amp; Identify What Was Learned</a:t>
          </a:r>
        </a:p>
      </dsp:txBody>
      <dsp:txXfrm>
        <a:off x="808065" y="1606007"/>
        <a:ext cx="1360382" cy="851985"/>
      </dsp:txXfrm>
    </dsp:sp>
    <dsp:sp modelId="{784AC474-0776-4851-84DE-6A0255188A01}">
      <dsp:nvSpPr>
        <dsp:cNvPr id="0" name=""/>
        <dsp:cNvSpPr/>
      </dsp:nvSpPr>
      <dsp:spPr>
        <a:xfrm>
          <a:off x="1488257" y="472257"/>
          <a:ext cx="3119485" cy="3119485"/>
        </a:xfrm>
        <a:custGeom>
          <a:avLst/>
          <a:gdLst/>
          <a:ahLst/>
          <a:cxnLst/>
          <a:rect l="0" t="0" r="0" b="0"/>
          <a:pathLst>
            <a:path>
              <a:moveTo>
                <a:pt x="161695" y="868178"/>
              </a:moveTo>
              <a:arcTo wR="1559742" hR="1559742" stAng="12379199" swAng="1633569"/>
            </a:path>
          </a:pathLst>
        </a:custGeom>
        <a:noFill/>
        <a:ln w="9525" cap="rnd"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7AC9FC-840D-4190-865E-10AB45C2F09E}">
      <dsp:nvSpPr>
        <dsp:cNvPr id="0" name=""/>
        <dsp:cNvSpPr/>
      </dsp:nvSpPr>
      <dsp:spPr>
        <a:xfrm>
          <a:off x="1616630" y="1849040"/>
          <a:ext cx="1491138" cy="1491138"/>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dirty="0"/>
            <a:t>Findings &amp; Recommendations</a:t>
          </a:r>
        </a:p>
      </dsp:txBody>
      <dsp:txXfrm>
        <a:off x="1835002" y="2067412"/>
        <a:ext cx="1054394" cy="1054394"/>
      </dsp:txXfrm>
    </dsp:sp>
    <dsp:sp modelId="{75115FA4-2D2A-407C-83B1-5AD67DDAE42B}">
      <dsp:nvSpPr>
        <dsp:cNvPr id="0" name=""/>
        <dsp:cNvSpPr/>
      </dsp:nvSpPr>
      <dsp:spPr>
        <a:xfrm rot="12900000">
          <a:off x="602812" y="1570292"/>
          <a:ext cx="1199948" cy="42497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4401A12-7A55-4CBC-AF87-F40D83240AC6}">
      <dsp:nvSpPr>
        <dsp:cNvPr id="0" name=""/>
        <dsp:cNvSpPr/>
      </dsp:nvSpPr>
      <dsp:spPr>
        <a:xfrm>
          <a:off x="3026" y="872016"/>
          <a:ext cx="1416581" cy="1133265"/>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r>
            <a:rPr lang="en-US" sz="1500" kern="1200" dirty="0"/>
            <a:t>Committee Research</a:t>
          </a:r>
        </a:p>
      </dsp:txBody>
      <dsp:txXfrm>
        <a:off x="36218" y="905208"/>
        <a:ext cx="1350197" cy="1066881"/>
      </dsp:txXfrm>
    </dsp:sp>
    <dsp:sp modelId="{D477212D-8557-40DD-8861-6D64DC6D0EB5}">
      <dsp:nvSpPr>
        <dsp:cNvPr id="0" name=""/>
        <dsp:cNvSpPr/>
      </dsp:nvSpPr>
      <dsp:spPr>
        <a:xfrm rot="16200000">
          <a:off x="1762225" y="966740"/>
          <a:ext cx="1199948" cy="42497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0FD0067-282F-4E96-9950-D343402BCD68}">
      <dsp:nvSpPr>
        <dsp:cNvPr id="0" name=""/>
        <dsp:cNvSpPr/>
      </dsp:nvSpPr>
      <dsp:spPr>
        <a:xfrm>
          <a:off x="1653909" y="12620"/>
          <a:ext cx="1416581" cy="1133265"/>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r>
            <a:rPr lang="en-US" sz="1500" kern="1200" dirty="0"/>
            <a:t>Committee</a:t>
          </a:r>
        </a:p>
        <a:p>
          <a:pPr marL="0" lvl="0" indent="0" algn="ctr" defTabSz="666750">
            <a:lnSpc>
              <a:spcPct val="90000"/>
            </a:lnSpc>
            <a:spcBef>
              <a:spcPct val="0"/>
            </a:spcBef>
            <a:spcAft>
              <a:spcPct val="35000"/>
            </a:spcAft>
            <a:buNone/>
          </a:pPr>
          <a:r>
            <a:rPr lang="en-US" sz="1500" kern="1200" dirty="0"/>
            <a:t>Knowledge &amp; Expertise</a:t>
          </a:r>
        </a:p>
      </dsp:txBody>
      <dsp:txXfrm>
        <a:off x="1687101" y="45812"/>
        <a:ext cx="1350197" cy="1066881"/>
      </dsp:txXfrm>
    </dsp:sp>
    <dsp:sp modelId="{219ED2D5-5BA8-40C1-9800-696F9C2DFC65}">
      <dsp:nvSpPr>
        <dsp:cNvPr id="0" name=""/>
        <dsp:cNvSpPr/>
      </dsp:nvSpPr>
      <dsp:spPr>
        <a:xfrm rot="19500000">
          <a:off x="2921638" y="1570292"/>
          <a:ext cx="1199948" cy="424974"/>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9AC617E-50A3-4525-8B39-5796027E2604}">
      <dsp:nvSpPr>
        <dsp:cNvPr id="0" name=""/>
        <dsp:cNvSpPr/>
      </dsp:nvSpPr>
      <dsp:spPr>
        <a:xfrm>
          <a:off x="3304792" y="872016"/>
          <a:ext cx="1416581" cy="1133265"/>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r>
            <a:rPr lang="en-US" sz="1500" kern="1200" dirty="0"/>
            <a:t>Committee Collaboration</a:t>
          </a:r>
        </a:p>
      </dsp:txBody>
      <dsp:txXfrm>
        <a:off x="3337984" y="905208"/>
        <a:ext cx="1350197" cy="106688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F0B74D-A46B-4106-B5BD-9DAC4E4DEB1C}">
      <dsp:nvSpPr>
        <dsp:cNvPr id="0" name=""/>
        <dsp:cNvSpPr/>
      </dsp:nvSpPr>
      <dsp:spPr>
        <a:xfrm rot="10800000">
          <a:off x="0" y="0"/>
          <a:ext cx="2971800" cy="1739899"/>
        </a:xfrm>
        <a:prstGeom prst="trapezoid">
          <a:avLst>
            <a:gd name="adj" fmla="val 42701"/>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en-US" sz="2700" kern="1200" dirty="0">
              <a:solidFill>
                <a:srgbClr val="FFFF00"/>
              </a:solidFill>
            </a:rPr>
            <a:t>Broad “soft” questions</a:t>
          </a:r>
        </a:p>
        <a:p>
          <a:pPr marL="0" lvl="0" indent="0" algn="ctr" defTabSz="1200150">
            <a:lnSpc>
              <a:spcPct val="90000"/>
            </a:lnSpc>
            <a:spcBef>
              <a:spcPct val="0"/>
            </a:spcBef>
            <a:spcAft>
              <a:spcPct val="35000"/>
            </a:spcAft>
            <a:buNone/>
          </a:pPr>
          <a:r>
            <a:rPr lang="en-US" sz="2700" kern="1200" dirty="0">
              <a:solidFill>
                <a:srgbClr val="FFFF00"/>
              </a:solidFill>
            </a:rPr>
            <a:t>TO</a:t>
          </a:r>
        </a:p>
      </dsp:txBody>
      <dsp:txXfrm rot="-10800000">
        <a:off x="520064" y="0"/>
        <a:ext cx="1931670" cy="1739899"/>
      </dsp:txXfrm>
    </dsp:sp>
    <dsp:sp modelId="{5A7ABBF9-14AD-4764-AB35-3ADAF9E1E984}">
      <dsp:nvSpPr>
        <dsp:cNvPr id="0" name=""/>
        <dsp:cNvSpPr/>
      </dsp:nvSpPr>
      <dsp:spPr>
        <a:xfrm rot="10800000">
          <a:off x="761999" y="1739899"/>
          <a:ext cx="1485900" cy="1739899"/>
        </a:xfrm>
        <a:prstGeom prst="trapezoid">
          <a:avLst>
            <a:gd name="adj" fmla="val 5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n>
                <a:solidFill>
                  <a:schemeClr val="bg1"/>
                </a:solidFill>
              </a:ln>
              <a:solidFill>
                <a:srgbClr val="FFFF00"/>
              </a:solidFill>
            </a:rPr>
            <a:t>More specific questions</a:t>
          </a:r>
        </a:p>
      </dsp:txBody>
      <dsp:txXfrm rot="-10800000">
        <a:off x="761999" y="1739899"/>
        <a:ext cx="1485900" cy="1739899"/>
      </dsp:txXfrm>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1"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1" tIns="45715" rIns="91431" bIns="45715" numCol="1" anchor="t" anchorCtr="0" compatLnSpc="1">
            <a:prstTxWarp prst="textNoShape">
              <a:avLst/>
            </a:prstTxWarp>
          </a:bodyPr>
          <a:lstStyle>
            <a:lvl1pPr>
              <a:defRPr sz="1200"/>
            </a:lvl1pPr>
          </a:lstStyle>
          <a:p>
            <a:endParaRPr lang="en-US" altLang="en-US"/>
          </a:p>
        </p:txBody>
      </p:sp>
      <p:sp>
        <p:nvSpPr>
          <p:cNvPr id="17411" name="Rectangle 3"/>
          <p:cNvSpPr>
            <a:spLocks noGrp="1" noChangeArrowheads="1"/>
          </p:cNvSpPr>
          <p:nvPr>
            <p:ph type="dt" sz="quarter" idx="1"/>
          </p:nvPr>
        </p:nvSpPr>
        <p:spPr bwMode="auto">
          <a:xfrm>
            <a:off x="3970339"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1" tIns="45715" rIns="91431" bIns="45715" numCol="1" anchor="t" anchorCtr="0" compatLnSpc="1">
            <a:prstTxWarp prst="textNoShape">
              <a:avLst/>
            </a:prstTxWarp>
          </a:bodyPr>
          <a:lstStyle>
            <a:lvl1pPr algn="r">
              <a:defRPr sz="1200"/>
            </a:lvl1pPr>
          </a:lstStyle>
          <a:p>
            <a:endParaRPr lang="en-US" altLang="en-US"/>
          </a:p>
        </p:txBody>
      </p:sp>
      <p:sp>
        <p:nvSpPr>
          <p:cNvPr id="17412" name="Rectangle 4"/>
          <p:cNvSpPr>
            <a:spLocks noGrp="1" noChangeArrowheads="1"/>
          </p:cNvSpPr>
          <p:nvPr>
            <p:ph type="ftr" sz="quarter" idx="2"/>
          </p:nvPr>
        </p:nvSpPr>
        <p:spPr bwMode="auto">
          <a:xfrm>
            <a:off x="1"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1" tIns="45715" rIns="91431" bIns="45715" numCol="1" anchor="b" anchorCtr="0" compatLnSpc="1">
            <a:prstTxWarp prst="textNoShape">
              <a:avLst/>
            </a:prstTxWarp>
          </a:bodyPr>
          <a:lstStyle>
            <a:lvl1pPr>
              <a:defRPr sz="1200"/>
            </a:lvl1pPr>
          </a:lstStyle>
          <a:p>
            <a:endParaRPr lang="en-US" altLang="en-US"/>
          </a:p>
        </p:txBody>
      </p:sp>
      <p:sp>
        <p:nvSpPr>
          <p:cNvPr id="17413" name="Rectangle 5"/>
          <p:cNvSpPr>
            <a:spLocks noGrp="1" noChangeArrowheads="1"/>
          </p:cNvSpPr>
          <p:nvPr>
            <p:ph type="sldNum" sz="quarter" idx="3"/>
          </p:nvPr>
        </p:nvSpPr>
        <p:spPr bwMode="auto">
          <a:xfrm>
            <a:off x="3970339"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1" tIns="45715" rIns="91431" bIns="45715" numCol="1" anchor="b" anchorCtr="0" compatLnSpc="1">
            <a:prstTxWarp prst="textNoShape">
              <a:avLst/>
            </a:prstTxWarp>
          </a:bodyPr>
          <a:lstStyle>
            <a:lvl1pPr algn="r">
              <a:defRPr sz="1200"/>
            </a:lvl1pPr>
          </a:lstStyle>
          <a:p>
            <a:fld id="{ED137FCE-FD8D-4236-AFB7-605B3C215F68}" type="slidenum">
              <a:rPr lang="en-US" altLang="en-US"/>
              <a:pPr/>
              <a:t>‹#›</a:t>
            </a:fld>
            <a:endParaRPr lang="en-US" altLang="en-US"/>
          </a:p>
        </p:txBody>
      </p:sp>
    </p:spTree>
    <p:extLst>
      <p:ext uri="{BB962C8B-B14F-4D97-AF65-F5344CB8AC3E}">
        <p14:creationId xmlns:p14="http://schemas.microsoft.com/office/powerpoint/2010/main" val="53372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1"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7" tIns="46585" rIns="93167" bIns="46585" numCol="1" anchor="t" anchorCtr="0" compatLnSpc="1">
            <a:prstTxWarp prst="textNoShape">
              <a:avLst/>
            </a:prstTxWarp>
          </a:bodyPr>
          <a:lstStyle>
            <a:lvl1pPr defTabSz="931769">
              <a:defRPr sz="1200"/>
            </a:lvl1pPr>
          </a:lstStyle>
          <a:p>
            <a:endParaRPr lang="en-US" altLang="en-US"/>
          </a:p>
        </p:txBody>
      </p:sp>
      <p:sp>
        <p:nvSpPr>
          <p:cNvPr id="9219" name="Rectangle 3"/>
          <p:cNvSpPr>
            <a:spLocks noGrp="1" noChangeArrowheads="1"/>
          </p:cNvSpPr>
          <p:nvPr>
            <p:ph type="dt" idx="1"/>
          </p:nvPr>
        </p:nvSpPr>
        <p:spPr bwMode="auto">
          <a:xfrm>
            <a:off x="3970339"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7" tIns="46585" rIns="93167" bIns="46585" numCol="1" anchor="t" anchorCtr="0" compatLnSpc="1">
            <a:prstTxWarp prst="textNoShape">
              <a:avLst/>
            </a:prstTxWarp>
          </a:bodyPr>
          <a:lstStyle>
            <a:lvl1pPr algn="r" defTabSz="931769">
              <a:defRPr sz="1200"/>
            </a:lvl1pPr>
          </a:lstStyle>
          <a:p>
            <a:endParaRPr lang="en-US" altLang="en-US"/>
          </a:p>
        </p:txBody>
      </p:sp>
      <p:sp>
        <p:nvSpPr>
          <p:cNvPr id="922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701676"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7" tIns="46585" rIns="93167" bIns="46585"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9222" name="Rectangle 6"/>
          <p:cNvSpPr>
            <a:spLocks noGrp="1" noChangeArrowheads="1"/>
          </p:cNvSpPr>
          <p:nvPr>
            <p:ph type="ftr" sz="quarter" idx="4"/>
          </p:nvPr>
        </p:nvSpPr>
        <p:spPr bwMode="auto">
          <a:xfrm>
            <a:off x="1"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7" tIns="46585" rIns="93167" bIns="46585" numCol="1" anchor="b" anchorCtr="0" compatLnSpc="1">
            <a:prstTxWarp prst="textNoShape">
              <a:avLst/>
            </a:prstTxWarp>
          </a:bodyPr>
          <a:lstStyle>
            <a:lvl1pPr defTabSz="931769">
              <a:defRPr sz="1200"/>
            </a:lvl1pPr>
          </a:lstStyle>
          <a:p>
            <a:endParaRPr lang="en-US" altLang="en-US"/>
          </a:p>
        </p:txBody>
      </p:sp>
      <p:sp>
        <p:nvSpPr>
          <p:cNvPr id="9223" name="Rectangle 7"/>
          <p:cNvSpPr>
            <a:spLocks noGrp="1" noChangeArrowheads="1"/>
          </p:cNvSpPr>
          <p:nvPr>
            <p:ph type="sldNum" sz="quarter" idx="5"/>
          </p:nvPr>
        </p:nvSpPr>
        <p:spPr bwMode="auto">
          <a:xfrm>
            <a:off x="3970339"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67" tIns="46585" rIns="93167" bIns="46585" numCol="1" anchor="b" anchorCtr="0" compatLnSpc="1">
            <a:prstTxWarp prst="textNoShape">
              <a:avLst/>
            </a:prstTxWarp>
          </a:bodyPr>
          <a:lstStyle>
            <a:lvl1pPr algn="r" defTabSz="931769">
              <a:defRPr sz="1200"/>
            </a:lvl1pPr>
          </a:lstStyle>
          <a:p>
            <a:fld id="{C30CC822-033F-4ADC-B69B-9254DA4139BF}" type="slidenum">
              <a:rPr lang="en-US" altLang="en-US"/>
              <a:pPr/>
              <a:t>‹#›</a:t>
            </a:fld>
            <a:endParaRPr lang="en-US" altLang="en-US"/>
          </a:p>
        </p:txBody>
      </p:sp>
    </p:spTree>
    <p:extLst>
      <p:ext uri="{BB962C8B-B14F-4D97-AF65-F5344CB8AC3E}">
        <p14:creationId xmlns:p14="http://schemas.microsoft.com/office/powerpoint/2010/main" val="106733008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30CC822-033F-4ADC-B69B-9254DA4139BF}" type="slidenum">
              <a:rPr lang="en-US" altLang="en-US" smtClean="0"/>
              <a:pPr/>
              <a:t>8</a:t>
            </a:fld>
            <a:endParaRPr lang="en-US" altLang="en-US"/>
          </a:p>
        </p:txBody>
      </p:sp>
    </p:spTree>
    <p:extLst>
      <p:ext uri="{BB962C8B-B14F-4D97-AF65-F5344CB8AC3E}">
        <p14:creationId xmlns:p14="http://schemas.microsoft.com/office/powerpoint/2010/main" val="28885959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0" y="0"/>
            <a:ext cx="9144000" cy="6860799"/>
            <a:chOff x="0" y="0"/>
            <a:chExt cx="9144000" cy="6860799"/>
          </a:xfrm>
        </p:grpSpPr>
        <p:sp>
          <p:nvSpPr>
            <p:cNvPr id="8" name="Rectangle 7"/>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866441" y="2222623"/>
            <a:ext cx="5917679" cy="2554983"/>
          </a:xfrm>
        </p:spPr>
        <p:txBody>
          <a:bodyPr anchor="b"/>
          <a:lstStyle>
            <a:lvl1pPr>
              <a:defRPr sz="4800"/>
            </a:lvl1pPr>
          </a:lstStyle>
          <a:p>
            <a:r>
              <a:rPr lang="en-US"/>
              <a:t>Click to edit Master title style</a:t>
            </a:r>
            <a:endParaRPr lang="en-US" dirty="0"/>
          </a:p>
        </p:txBody>
      </p:sp>
      <p:sp>
        <p:nvSpPr>
          <p:cNvPr id="3" name="Subtitle 2"/>
          <p:cNvSpPr>
            <a:spLocks noGrp="1"/>
          </p:cNvSpPr>
          <p:nvPr>
            <p:ph type="subTitle" idx="1"/>
          </p:nvPr>
        </p:nvSpPr>
        <p:spPr bwMode="gray">
          <a:xfrm>
            <a:off x="866441" y="4777380"/>
            <a:ext cx="5917679"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7476937" y="1828799"/>
            <a:ext cx="990599" cy="228659"/>
          </a:xfrm>
        </p:spPr>
        <p:txBody>
          <a:bodyPr/>
          <a:lstStyle>
            <a:lvl1pPr algn="l">
              <a:defRPr b="0" i="0">
                <a:solidFill>
                  <a:schemeClr val="bg1"/>
                </a:solidFill>
              </a:defRPr>
            </a:lvl1pPr>
          </a:lstStyle>
          <a:p>
            <a:endParaRPr lang="en-US" altLang="en-US"/>
          </a:p>
        </p:txBody>
      </p:sp>
      <p:sp>
        <p:nvSpPr>
          <p:cNvPr id="5" name="Footer Placeholder 4"/>
          <p:cNvSpPr>
            <a:spLocks noGrp="1"/>
          </p:cNvSpPr>
          <p:nvPr>
            <p:ph type="ftr" sz="quarter" idx="11"/>
          </p:nvPr>
        </p:nvSpPr>
        <p:spPr bwMode="gray">
          <a:xfrm rot="5400000">
            <a:off x="6236210" y="3264407"/>
            <a:ext cx="3859795" cy="228659"/>
          </a:xfrm>
        </p:spPr>
        <p:txBody>
          <a:bodyPr/>
          <a:lstStyle>
            <a:lvl1pPr>
              <a:defRPr b="0" i="0">
                <a:solidFill>
                  <a:schemeClr val="bg1"/>
                </a:solidFill>
              </a:defRPr>
            </a:lvl1pPr>
          </a:lstStyle>
          <a:p>
            <a:r>
              <a:rPr lang="en-US" altLang="en-US"/>
              <a:t>AF Program Reviews 101</a:t>
            </a:r>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3F1A842E-4A73-4C25-96C1-B6195CA13B83}" type="slidenum">
              <a:rPr lang="en-US" altLang="en-US" smtClean="0"/>
              <a:pPr/>
              <a:t>‹#›</a:t>
            </a:fld>
            <a:endParaRPr lang="en-US" altLang="en-US"/>
          </a:p>
        </p:txBody>
      </p:sp>
    </p:spTree>
    <p:extLst>
      <p:ext uri="{BB962C8B-B14F-4D97-AF65-F5344CB8AC3E}">
        <p14:creationId xmlns:p14="http://schemas.microsoft.com/office/powerpoint/2010/main" val="606520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1" name="Group 10"/>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9"/>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5" y="4961453"/>
            <a:ext cx="6422002"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66443" y="5528191"/>
            <a:ext cx="6422003"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r>
              <a:rPr lang="en-US" altLang="en-US"/>
              <a:t>AF Program Reviews 101</a:t>
            </a:r>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66428" y="295730"/>
            <a:ext cx="628813" cy="767687"/>
          </a:xfrm>
          <a:prstGeom prst="rect">
            <a:avLst/>
          </a:prstGeom>
        </p:spPr>
        <p:txBody>
          <a:bodyPr/>
          <a:lstStyle/>
          <a:p>
            <a:fld id="{7828B618-A48A-4BEF-AE01-4244091FDED8}" type="slidenum">
              <a:rPr lang="en-US" altLang="en-US" smtClean="0"/>
              <a:pPr/>
              <a:t>‹#›</a:t>
            </a:fld>
            <a:endParaRPr lang="en-US" altLang="en-US"/>
          </a:p>
        </p:txBody>
      </p:sp>
    </p:spTree>
    <p:extLst>
      <p:ext uri="{BB962C8B-B14F-4D97-AF65-F5344CB8AC3E}">
        <p14:creationId xmlns:p14="http://schemas.microsoft.com/office/powerpoint/2010/main" val="428423983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0" y="0"/>
            <a:ext cx="9144000" cy="6860799"/>
            <a:chOff x="0" y="0"/>
            <a:chExt cx="9144000" cy="6860799"/>
          </a:xfrm>
        </p:grpSpPr>
        <p:sp>
          <p:nvSpPr>
            <p:cNvPr id="11" name="Rectangle 10"/>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927101"/>
            <a:ext cx="6422004" cy="1692720"/>
          </a:xfrm>
        </p:spPr>
        <p:txBody>
          <a:bodyPr anchor="ctr"/>
          <a:lstStyle>
            <a:lvl1pPr>
              <a:defRPr sz="3600"/>
            </a:lvl1pPr>
          </a:lstStyle>
          <a:p>
            <a:r>
              <a:rPr lang="en-US"/>
              <a:t>Click to edit Master title style</a:t>
            </a:r>
            <a:endParaRPr lang="en-US" dirty="0"/>
          </a:p>
        </p:txBody>
      </p:sp>
      <p:sp>
        <p:nvSpPr>
          <p:cNvPr id="13" name="Text Placeholder 3"/>
          <p:cNvSpPr>
            <a:spLocks noGrp="1"/>
          </p:cNvSpPr>
          <p:nvPr>
            <p:ph type="body" sz="half" idx="2"/>
          </p:nvPr>
        </p:nvSpPr>
        <p:spPr>
          <a:xfrm>
            <a:off x="866440" y="3488023"/>
            <a:ext cx="6422005" cy="2536858"/>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a:t>AF Program Reviews 101</a:t>
            </a:r>
          </a:p>
        </p:txBody>
      </p:sp>
      <p:sp>
        <p:nvSpPr>
          <p:cNvPr id="12" name="Rectangle 1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7828B618-A48A-4BEF-AE01-4244091FDED8}" type="slidenum">
              <a:rPr lang="en-US" altLang="en-US" smtClean="0"/>
              <a:pPr/>
              <a:t>‹#›</a:t>
            </a:fld>
            <a:endParaRPr lang="en-US" altLang="en-US"/>
          </a:p>
        </p:txBody>
      </p:sp>
    </p:spTree>
    <p:extLst>
      <p:ext uri="{BB962C8B-B14F-4D97-AF65-F5344CB8AC3E}">
        <p14:creationId xmlns:p14="http://schemas.microsoft.com/office/powerpoint/2010/main" val="328075759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9144000" cy="6860799"/>
            <a:chOff x="0" y="0"/>
            <a:chExt cx="9144000" cy="6860799"/>
          </a:xfrm>
        </p:grpSpPr>
        <p:sp>
          <p:nvSpPr>
            <p:cNvPr id="14" name="Rectangle 13"/>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12"/>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3"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12" name="TextBox 11"/>
          <p:cNvSpPr txBox="1"/>
          <p:nvPr/>
        </p:nvSpPr>
        <p:spPr bwMode="gray">
          <a:xfrm>
            <a:off x="7033422" y="2898648"/>
            <a:ext cx="660550" cy="1323439"/>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8000" dirty="0"/>
              <a:t>”</a:t>
            </a:r>
          </a:p>
        </p:txBody>
      </p:sp>
      <p:sp>
        <p:nvSpPr>
          <p:cNvPr id="11" name="TextBox 10"/>
          <p:cNvSpPr txBox="1"/>
          <p:nvPr/>
        </p:nvSpPr>
        <p:spPr bwMode="gray">
          <a:xfrm>
            <a:off x="651683" y="589767"/>
            <a:ext cx="601591" cy="1323439"/>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8000" dirty="0"/>
              <a:t>“</a:t>
            </a:r>
          </a:p>
        </p:txBody>
      </p:sp>
      <p:sp>
        <p:nvSpPr>
          <p:cNvPr id="2" name="Title 1"/>
          <p:cNvSpPr>
            <a:spLocks noGrp="1"/>
          </p:cNvSpPr>
          <p:nvPr>
            <p:ph type="title"/>
          </p:nvPr>
        </p:nvSpPr>
        <p:spPr>
          <a:xfrm>
            <a:off x="1128058" y="903421"/>
            <a:ext cx="6160385" cy="2895658"/>
          </a:xfrm>
        </p:spPr>
        <p:txBody>
          <a:bodyPr/>
          <a:lstStyle>
            <a:lvl1pPr>
              <a:defRPr sz="3600"/>
            </a:lvl1pPr>
          </a:lstStyle>
          <a:p>
            <a:r>
              <a:rPr lang="en-US"/>
              <a:t>Click to edit Master title style</a:t>
            </a:r>
            <a:endParaRPr lang="en-US" dirty="0"/>
          </a:p>
        </p:txBody>
      </p:sp>
      <p:sp>
        <p:nvSpPr>
          <p:cNvPr id="17" name="Text Placeholder 3"/>
          <p:cNvSpPr>
            <a:spLocks noGrp="1"/>
          </p:cNvSpPr>
          <p:nvPr>
            <p:ph type="body" sz="half" idx="13"/>
          </p:nvPr>
        </p:nvSpPr>
        <p:spPr bwMode="gray">
          <a:xfrm>
            <a:off x="1387279" y="3809278"/>
            <a:ext cx="5646142" cy="333113"/>
          </a:xfrm>
        </p:spPr>
        <p:txBody>
          <a:bodyPr>
            <a:normAutofit/>
          </a:bodyPr>
          <a:lstStyle>
            <a:lvl1pPr marL="0" indent="0">
              <a:buNone/>
              <a:defRPr lang="en-US" sz="1400" b="0" i="0" kern="1200" cap="small" dirty="0">
                <a:solidFill>
                  <a:schemeClr val="accent1"/>
                </a:solidFill>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6" name="Text Placeholder 3"/>
          <p:cNvSpPr>
            <a:spLocks noGrp="1"/>
          </p:cNvSpPr>
          <p:nvPr>
            <p:ph type="body" sz="half" idx="2"/>
          </p:nvPr>
        </p:nvSpPr>
        <p:spPr>
          <a:xfrm>
            <a:off x="866440" y="5000815"/>
            <a:ext cx="6422005" cy="1024065"/>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a:t>AF Program Reviews 101</a:t>
            </a:r>
          </a:p>
        </p:txBody>
      </p:sp>
      <p:sp>
        <p:nvSpPr>
          <p:cNvPr id="22" name="Rectangle 2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7828B618-A48A-4BEF-AE01-4244091FDED8}" type="slidenum">
              <a:rPr lang="en-US" altLang="en-US" smtClean="0"/>
              <a:pPr/>
              <a:t>‹#›</a:t>
            </a:fld>
            <a:endParaRPr lang="en-US" altLang="en-US"/>
          </a:p>
        </p:txBody>
      </p:sp>
    </p:spTree>
    <p:extLst>
      <p:ext uri="{BB962C8B-B14F-4D97-AF65-F5344CB8AC3E}">
        <p14:creationId xmlns:p14="http://schemas.microsoft.com/office/powerpoint/2010/main" val="193901325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9144000" cy="6860799"/>
            <a:chOff x="0" y="0"/>
            <a:chExt cx="9144000" cy="6860799"/>
          </a:xfrm>
        </p:grpSpPr>
        <p:sp>
          <p:nvSpPr>
            <p:cNvPr id="10" name="Rectangle 9"/>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2057400"/>
            <a:ext cx="6422004" cy="2095500"/>
          </a:xfrm>
        </p:spPr>
        <p:txBody>
          <a:bodyPr anchor="b"/>
          <a:lstStyle>
            <a:lvl1pPr algn="l">
              <a:defRPr sz="36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normAutofit/>
          </a:bodyPr>
          <a:lstStyle>
            <a:lvl1pPr marL="0" indent="0" algn="l">
              <a:buNone/>
              <a:defRPr sz="18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a:t>AF Program Reviews 101</a:t>
            </a:r>
          </a:p>
        </p:txBody>
      </p:sp>
      <p:sp>
        <p:nvSpPr>
          <p:cNvPr id="12" name="Rectangle 1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7828B618-A48A-4BEF-AE01-4244091FDED8}" type="slidenum">
              <a:rPr lang="en-US" altLang="en-US" smtClean="0"/>
              <a:pPr/>
              <a:t>‹#›</a:t>
            </a:fld>
            <a:endParaRPr lang="en-US" altLang="en-US"/>
          </a:p>
        </p:txBody>
      </p:sp>
    </p:spTree>
    <p:extLst>
      <p:ext uri="{BB962C8B-B14F-4D97-AF65-F5344CB8AC3E}">
        <p14:creationId xmlns:p14="http://schemas.microsoft.com/office/powerpoint/2010/main" val="1700180675"/>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1" y="922305"/>
            <a:ext cx="6423592" cy="714660"/>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1" y="2489200"/>
            <a:ext cx="2313433"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2" name="Text Placeholder 3"/>
          <p:cNvSpPr>
            <a:spLocks noGrp="1"/>
          </p:cNvSpPr>
          <p:nvPr>
            <p:ph type="body" sz="half" idx="15"/>
          </p:nvPr>
        </p:nvSpPr>
        <p:spPr>
          <a:xfrm>
            <a:off x="866440" y="3147165"/>
            <a:ext cx="2313432" cy="2877714"/>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408472" y="2489200"/>
            <a:ext cx="232675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Text Placeholder 3"/>
          <p:cNvSpPr>
            <a:spLocks noGrp="1"/>
          </p:cNvSpPr>
          <p:nvPr>
            <p:ph type="body" sz="half" idx="16"/>
          </p:nvPr>
        </p:nvSpPr>
        <p:spPr>
          <a:xfrm>
            <a:off x="3408472" y="3147165"/>
            <a:ext cx="2326749" cy="2869878"/>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963820" y="2489201"/>
            <a:ext cx="231374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4" name="Text Placeholder 3"/>
          <p:cNvSpPr>
            <a:spLocks noGrp="1"/>
          </p:cNvSpPr>
          <p:nvPr>
            <p:ph type="body" sz="half" idx="17"/>
          </p:nvPr>
        </p:nvSpPr>
        <p:spPr>
          <a:xfrm>
            <a:off x="5963821" y="3147164"/>
            <a:ext cx="2313740"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r>
              <a:rPr lang="en-US" altLang="en-US"/>
              <a:t>AF Program Reviews 101</a:t>
            </a:r>
          </a:p>
        </p:txBody>
      </p:sp>
      <p:sp>
        <p:nvSpPr>
          <p:cNvPr id="9" name="Slide Number Placeholder 8"/>
          <p:cNvSpPr>
            <a:spLocks noGrp="1"/>
          </p:cNvSpPr>
          <p:nvPr>
            <p:ph type="sldNum" sz="quarter" idx="12"/>
          </p:nvPr>
        </p:nvSpPr>
        <p:spPr>
          <a:xfrm>
            <a:off x="7766428" y="295730"/>
            <a:ext cx="628813" cy="767687"/>
          </a:xfrm>
          <a:prstGeom prst="rect">
            <a:avLst/>
          </a:prstGeom>
        </p:spPr>
        <p:txBody>
          <a:bodyPr/>
          <a:lstStyle/>
          <a:p>
            <a:fld id="{7828B618-A48A-4BEF-AE01-4244091FDED8}" type="slidenum">
              <a:rPr lang="en-US" altLang="en-US" smtClean="0"/>
              <a:pPr/>
              <a:t>‹#›</a:t>
            </a:fld>
            <a:endParaRPr lang="en-US" altLang="en-US"/>
          </a:p>
        </p:txBody>
      </p:sp>
    </p:spTree>
    <p:extLst>
      <p:ext uri="{BB962C8B-B14F-4D97-AF65-F5344CB8AC3E}">
        <p14:creationId xmlns:p14="http://schemas.microsoft.com/office/powerpoint/2010/main" val="25912246"/>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1" y="927101"/>
            <a:ext cx="6423592"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81461" y="4180095"/>
            <a:ext cx="2299042"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1012743" y="2486221"/>
            <a:ext cx="2021456" cy="1450321"/>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0" name="Text Placeholder 3"/>
          <p:cNvSpPr>
            <a:spLocks noGrp="1"/>
          </p:cNvSpPr>
          <p:nvPr>
            <p:ph type="body" sz="half" idx="21"/>
          </p:nvPr>
        </p:nvSpPr>
        <p:spPr>
          <a:xfrm>
            <a:off x="881461" y="4837558"/>
            <a:ext cx="2298410"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404318" y="4179596"/>
            <a:ext cx="231779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16"/>
          </p:nvPr>
        </p:nvSpPr>
        <p:spPr>
          <a:xfrm>
            <a:off x="3550622" y="2509453"/>
            <a:ext cx="2025182" cy="1427089"/>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404318" y="4837558"/>
            <a:ext cx="2330903"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5963821" y="4179595"/>
            <a:ext cx="2299492"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17"/>
          </p:nvPr>
        </p:nvSpPr>
        <p:spPr>
          <a:xfrm>
            <a:off x="6104946" y="2509453"/>
            <a:ext cx="2018839" cy="1427089"/>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63821" y="4837558"/>
            <a:ext cx="229949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21" name="Straight Connector 20"/>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r>
              <a:rPr lang="en-US" altLang="en-US"/>
              <a:t>AF Program Reviews 101</a:t>
            </a:r>
          </a:p>
        </p:txBody>
      </p:sp>
      <p:sp>
        <p:nvSpPr>
          <p:cNvPr id="9" name="Slide Number Placeholder 8"/>
          <p:cNvSpPr>
            <a:spLocks noGrp="1"/>
          </p:cNvSpPr>
          <p:nvPr>
            <p:ph type="sldNum" sz="quarter" idx="12"/>
          </p:nvPr>
        </p:nvSpPr>
        <p:spPr>
          <a:xfrm>
            <a:off x="7766428" y="295730"/>
            <a:ext cx="628813" cy="767687"/>
          </a:xfrm>
          <a:prstGeom prst="rect">
            <a:avLst/>
          </a:prstGeom>
        </p:spPr>
        <p:txBody>
          <a:bodyPr/>
          <a:lstStyle/>
          <a:p>
            <a:fld id="{7828B618-A48A-4BEF-AE01-4244091FDED8}" type="slidenum">
              <a:rPr lang="en-US" altLang="en-US" smtClean="0"/>
              <a:pPr/>
              <a:t>‹#›</a:t>
            </a:fld>
            <a:endParaRPr lang="en-US" altLang="en-US"/>
          </a:p>
        </p:txBody>
      </p:sp>
    </p:spTree>
    <p:extLst>
      <p:ext uri="{BB962C8B-B14F-4D97-AF65-F5344CB8AC3E}">
        <p14:creationId xmlns:p14="http://schemas.microsoft.com/office/powerpoint/2010/main" val="176001549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a:t>AF Program Reviews 101</a:t>
            </a:r>
          </a:p>
        </p:txBody>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B1AEE826-208C-47C8-8E3E-38C191DBD6AA}" type="slidenum">
              <a:rPr lang="en-US" altLang="en-US" smtClean="0"/>
              <a:pPr/>
              <a:t>‹#›</a:t>
            </a:fld>
            <a:endParaRPr lang="en-US" altLang="en-US"/>
          </a:p>
        </p:txBody>
      </p:sp>
    </p:spTree>
    <p:extLst>
      <p:ext uri="{BB962C8B-B14F-4D97-AF65-F5344CB8AC3E}">
        <p14:creationId xmlns:p14="http://schemas.microsoft.com/office/powerpoint/2010/main" val="36663208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0" y="0"/>
            <a:ext cx="9144000" cy="6860799"/>
            <a:chOff x="0" y="0"/>
            <a:chExt cx="9144000" cy="6860799"/>
          </a:xfrm>
        </p:grpSpPr>
        <p:sp>
          <p:nvSpPr>
            <p:cNvPr id="11" name="Rectangle 10"/>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8"/>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8" name="Rectangle 7"/>
            <p:cNvSpPr/>
            <p:nvPr/>
          </p:nvSpPr>
          <p:spPr bwMode="gray">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Vertical Title 1"/>
          <p:cNvSpPr>
            <a:spLocks noGrp="1"/>
          </p:cNvSpPr>
          <p:nvPr>
            <p:ph type="title" orient="vert"/>
          </p:nvPr>
        </p:nvSpPr>
        <p:spPr>
          <a:xfrm>
            <a:off x="6168970" y="1447799"/>
            <a:ext cx="1077347" cy="4571999"/>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66440" y="1447799"/>
            <a:ext cx="4417234" cy="45720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a:t>AF Program Reviews 101</a:t>
            </a:r>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E06A2F94-9436-4FE8-B724-D0AE6F4930F0}" type="slidenum">
              <a:rPr lang="en-US" altLang="en-US" smtClean="0"/>
              <a:pPr/>
              <a:t>‹#›</a:t>
            </a:fld>
            <a:endParaRPr lang="en-US" altLang="en-US"/>
          </a:p>
        </p:txBody>
      </p:sp>
    </p:spTree>
    <p:extLst>
      <p:ext uri="{BB962C8B-B14F-4D97-AF65-F5344CB8AC3E}">
        <p14:creationId xmlns:p14="http://schemas.microsoft.com/office/powerpoint/2010/main" val="28708247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307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r>
              <a:rPr lang="en-US" altLang="en-US"/>
              <a:t>AF Program Reviews 101</a:t>
            </a:r>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EBEC1CCB-E377-405E-8ECE-9F6433DEA3B6}" type="slidenum">
              <a:rPr lang="en-US" altLang="en-US"/>
              <a:pPr/>
              <a:t>‹#›</a:t>
            </a:fld>
            <a:endParaRPr lang="en-US" altLang="en-US"/>
          </a:p>
        </p:txBody>
      </p:sp>
    </p:spTree>
    <p:extLst>
      <p:ext uri="{BB962C8B-B14F-4D97-AF65-F5344CB8AC3E}">
        <p14:creationId xmlns:p14="http://schemas.microsoft.com/office/powerpoint/2010/main" val="16339902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30725"/>
          </a:xfrm>
        </p:spPr>
        <p:txBody>
          <a:bodyPr/>
          <a:lstStyle/>
          <a:p>
            <a:endParaRPr lang="en-US"/>
          </a:p>
        </p:txBody>
      </p:sp>
      <p:sp>
        <p:nvSpPr>
          <p:cNvPr id="4" name="Date Placeholder 3"/>
          <p:cNvSpPr>
            <a:spLocks noGrp="1"/>
          </p:cNvSpPr>
          <p:nvPr>
            <p:ph type="dt" sz="half" idx="10"/>
          </p:nvPr>
        </p:nvSpPr>
        <p:spPr>
          <a:xfrm>
            <a:off x="457200" y="6243638"/>
            <a:ext cx="2133600" cy="457200"/>
          </a:xfrm>
        </p:spPr>
        <p:txBody>
          <a:bodyPr/>
          <a:lstStyle>
            <a:lvl1pPr>
              <a:defRPr/>
            </a:lvl1pPr>
          </a:lstStyle>
          <a:p>
            <a:endParaRPr lang="en-US" altLang="en-US"/>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r>
              <a:rPr lang="en-US" altLang="en-US"/>
              <a:t>Serving on an AF Program Review Committee</a:t>
            </a:r>
          </a:p>
        </p:txBody>
      </p:sp>
      <p:sp>
        <p:nvSpPr>
          <p:cNvPr id="6" name="Slide Number Placeholder 5"/>
          <p:cNvSpPr>
            <a:spLocks noGrp="1"/>
          </p:cNvSpPr>
          <p:nvPr>
            <p:ph type="sldNum" sz="quarter" idx="12"/>
          </p:nvPr>
        </p:nvSpPr>
        <p:spPr>
          <a:xfrm>
            <a:off x="6553200" y="6243638"/>
            <a:ext cx="2133600" cy="457200"/>
          </a:xfrm>
        </p:spPr>
        <p:txBody>
          <a:bodyPr/>
          <a:lstStyle>
            <a:lvl1pPr>
              <a:defRPr/>
            </a:lvl1pPr>
          </a:lstStyle>
          <a:p>
            <a:fld id="{7B60B83F-0164-4332-AEC3-22F65DB00BA3}" type="slidenum">
              <a:rPr lang="en-US" altLang="en-US"/>
              <a:pPr/>
              <a:t>‹#›</a:t>
            </a:fld>
            <a:endParaRPr lang="en-US" altLang="en-US"/>
          </a:p>
        </p:txBody>
      </p:sp>
    </p:spTree>
    <p:extLst>
      <p:ext uri="{BB962C8B-B14F-4D97-AF65-F5344CB8AC3E}">
        <p14:creationId xmlns:p14="http://schemas.microsoft.com/office/powerpoint/2010/main" val="2000606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a:t>AF Program Reviews 101</a:t>
            </a:r>
          </a:p>
        </p:txBody>
      </p:sp>
      <p:sp>
        <p:nvSpPr>
          <p:cNvPr id="9"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39C42DB7-4DA7-49A9-B869-62E9E74C3C41}" type="slidenum">
              <a:rPr lang="en-US" altLang="en-US" smtClean="0"/>
              <a:pPr/>
              <a:t>‹#›</a:t>
            </a:fld>
            <a:endParaRPr lang="en-US" altLang="en-US"/>
          </a:p>
        </p:txBody>
      </p:sp>
    </p:spTree>
    <p:extLst>
      <p:ext uri="{BB962C8B-B14F-4D97-AF65-F5344CB8AC3E}">
        <p14:creationId xmlns:p14="http://schemas.microsoft.com/office/powerpoint/2010/main" val="3391700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6" name="Group 5"/>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9"/>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9" name="Rectangle 8"/>
            <p:cNvSpPr/>
            <p:nvPr/>
          </p:nvSpPr>
          <p:spPr bwMode="gray">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2257588"/>
            <a:ext cx="3101765" cy="3020343"/>
          </a:xfrm>
        </p:spPr>
        <p:txBody>
          <a:bodyPr anchor="ct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5119261" y="2257587"/>
            <a:ext cx="3054653" cy="302034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r>
              <a:rPr lang="en-US" altLang="en-US"/>
              <a:t>AF Program Reviews 101</a:t>
            </a:r>
          </a:p>
        </p:txBody>
      </p:sp>
      <p:sp>
        <p:nvSpPr>
          <p:cNvPr id="15" name="Rectangle 14"/>
          <p:cNvSpPr/>
          <p:nvPr/>
        </p:nvSpPr>
        <p:spPr>
          <a:xfrm>
            <a:off x="7738039" y="7605"/>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56FA7E6A-4A0B-4132-8075-AA0C656236F9}" type="slidenum">
              <a:rPr lang="en-US" altLang="en-US" smtClean="0"/>
              <a:pPr/>
              <a:t>‹#›</a:t>
            </a:fld>
            <a:endParaRPr lang="en-US" altLang="en-US"/>
          </a:p>
        </p:txBody>
      </p:sp>
    </p:spTree>
    <p:extLst>
      <p:ext uri="{BB962C8B-B14F-4D97-AF65-F5344CB8AC3E}">
        <p14:creationId xmlns:p14="http://schemas.microsoft.com/office/powerpoint/2010/main" val="3963995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Click to edit Master title style</a:t>
            </a:r>
            <a:endParaRPr lang="en-US" dirty="0"/>
          </a:p>
        </p:txBody>
      </p:sp>
      <p:sp>
        <p:nvSpPr>
          <p:cNvPr id="3" name="Content Placeholder 2"/>
          <p:cNvSpPr>
            <a:spLocks noGrp="1"/>
          </p:cNvSpPr>
          <p:nvPr>
            <p:ph sz="half" idx="1"/>
          </p:nvPr>
        </p:nvSpPr>
        <p:spPr>
          <a:xfrm>
            <a:off x="866440" y="2489199"/>
            <a:ext cx="3636980" cy="353060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0" y="2489199"/>
            <a:ext cx="3636981" cy="35306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r>
              <a:rPr lang="en-US" altLang="en-US"/>
              <a:t>AF Program Reviews 101</a:t>
            </a:r>
          </a:p>
        </p:txBody>
      </p:sp>
      <p:sp>
        <p:nvSpPr>
          <p:cNvPr id="8"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C9EBEC7E-089D-4D4B-AFEB-A7D79225931B}" type="slidenum">
              <a:rPr lang="en-US" altLang="en-US" smtClean="0"/>
              <a:pPr/>
              <a:t>‹#›</a:t>
            </a:fld>
            <a:endParaRPr lang="en-US" altLang="en-US"/>
          </a:p>
        </p:txBody>
      </p:sp>
    </p:spTree>
    <p:extLst>
      <p:ext uri="{BB962C8B-B14F-4D97-AF65-F5344CB8AC3E}">
        <p14:creationId xmlns:p14="http://schemas.microsoft.com/office/powerpoint/2010/main" val="1044396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6440" y="2494298"/>
            <a:ext cx="3636980"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66439" y="3253588"/>
            <a:ext cx="3636981" cy="276621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81" y="2489200"/>
            <a:ext cx="3636979"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0581" y="3248490"/>
            <a:ext cx="3636980" cy="277131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r>
              <a:rPr lang="en-US" altLang="en-US"/>
              <a:t>AF Program Reviews 101</a:t>
            </a:r>
          </a:p>
        </p:txBody>
      </p:sp>
      <p:sp>
        <p:nvSpPr>
          <p:cNvPr id="10" name="Slide Number Placeholder 5"/>
          <p:cNvSpPr>
            <a:spLocks noGrp="1"/>
          </p:cNvSpPr>
          <p:nvPr>
            <p:ph type="sldNum" sz="quarter" idx="12"/>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AC243203-347E-4BCD-A010-8251A8C2A482}" type="slidenum">
              <a:rPr lang="en-US" altLang="en-US" smtClean="0"/>
              <a:pPr/>
              <a:t>‹#›</a:t>
            </a:fld>
            <a:endParaRPr lang="en-US" altLang="en-US"/>
          </a:p>
        </p:txBody>
      </p:sp>
    </p:spTree>
    <p:extLst>
      <p:ext uri="{BB962C8B-B14F-4D97-AF65-F5344CB8AC3E}">
        <p14:creationId xmlns:p14="http://schemas.microsoft.com/office/powerpoint/2010/main" val="453182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r>
              <a:rPr lang="en-US" altLang="en-US"/>
              <a:t>AF Program Reviews 101</a:t>
            </a:r>
          </a:p>
        </p:txBody>
      </p:sp>
      <p:sp>
        <p:nvSpPr>
          <p:cNvPr id="6"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87159C3B-E51D-482A-84F7-03C15A2ADDD1}" type="slidenum">
              <a:rPr lang="en-US" altLang="en-US" smtClean="0"/>
              <a:pPr/>
              <a:t>‹#›</a:t>
            </a:fld>
            <a:endParaRPr lang="en-US" altLang="en-US"/>
          </a:p>
        </p:txBody>
      </p:sp>
    </p:spTree>
    <p:extLst>
      <p:ext uri="{BB962C8B-B14F-4D97-AF65-F5344CB8AC3E}">
        <p14:creationId xmlns:p14="http://schemas.microsoft.com/office/powerpoint/2010/main" val="2000329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r>
              <a:rPr lang="en-US" altLang="en-US"/>
              <a:t>AF Program Reviews 101</a:t>
            </a:r>
          </a:p>
        </p:txBody>
      </p:sp>
      <p:sp>
        <p:nvSpPr>
          <p:cNvPr id="6" name="Rectangle 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a:xfrm>
            <a:off x="7766428" y="295730"/>
            <a:ext cx="628813" cy="767687"/>
          </a:xfrm>
          <a:prstGeom prst="rect">
            <a:avLst/>
          </a:prstGeom>
        </p:spPr>
        <p:txBody>
          <a:bodyPr/>
          <a:lstStyle/>
          <a:p>
            <a:fld id="{30D2A498-4927-4C8C-93A8-8C200BFE643F}" type="slidenum">
              <a:rPr lang="en-US" altLang="en-US" smtClean="0"/>
              <a:pPr/>
              <a:t>‹#›</a:t>
            </a:fld>
            <a:endParaRPr lang="en-US" altLang="en-US"/>
          </a:p>
        </p:txBody>
      </p:sp>
    </p:spTree>
    <p:extLst>
      <p:ext uri="{BB962C8B-B14F-4D97-AF65-F5344CB8AC3E}">
        <p14:creationId xmlns:p14="http://schemas.microsoft.com/office/powerpoint/2010/main" val="981956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447800"/>
            <a:ext cx="2712589" cy="1495588"/>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568927" y="1441182"/>
            <a:ext cx="3632850"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866440" y="3086845"/>
            <a:ext cx="2712589" cy="2938036"/>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r>
              <a:rPr lang="en-US" altLang="en-US"/>
              <a:t>AF Program Reviews 101</a:t>
            </a:r>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66428" y="295730"/>
            <a:ext cx="628813" cy="767687"/>
          </a:xfrm>
          <a:prstGeom prst="rect">
            <a:avLst/>
          </a:prstGeom>
        </p:spPr>
        <p:txBody>
          <a:bodyPr/>
          <a:lstStyle/>
          <a:p>
            <a:fld id="{76D77899-A91C-4980-A981-E193ACE9CFC2}" type="slidenum">
              <a:rPr lang="en-US" altLang="en-US" smtClean="0"/>
              <a:pPr/>
              <a:t>‹#›</a:t>
            </a:fld>
            <a:endParaRPr lang="en-US" altLang="en-US"/>
          </a:p>
        </p:txBody>
      </p:sp>
    </p:spTree>
    <p:extLst>
      <p:ext uri="{BB962C8B-B14F-4D97-AF65-F5344CB8AC3E}">
        <p14:creationId xmlns:p14="http://schemas.microsoft.com/office/powerpoint/2010/main" val="2119310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1" name="Group 10"/>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51591" y="1340000"/>
            <a:ext cx="3001938" cy="161619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51591" y="3086100"/>
            <a:ext cx="3001938" cy="24511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r>
              <a:rPr lang="en-US" altLang="en-US"/>
              <a:t>AF Program Reviews 101</a:t>
            </a:r>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66428" y="295730"/>
            <a:ext cx="628813" cy="767687"/>
          </a:xfrm>
          <a:prstGeom prst="rect">
            <a:avLst/>
          </a:prstGeom>
        </p:spPr>
        <p:txBody>
          <a:bodyPr/>
          <a:lstStyle/>
          <a:p>
            <a:fld id="{2211A895-77C4-434C-A332-7F2D55CE0913}" type="slidenum">
              <a:rPr lang="en-US" altLang="en-US" smtClean="0"/>
              <a:pPr/>
              <a:t>‹#›</a:t>
            </a:fld>
            <a:endParaRPr lang="en-US" altLang="en-US"/>
          </a:p>
        </p:txBody>
      </p:sp>
    </p:spTree>
    <p:extLst>
      <p:ext uri="{BB962C8B-B14F-4D97-AF65-F5344CB8AC3E}">
        <p14:creationId xmlns:p14="http://schemas.microsoft.com/office/powerpoint/2010/main" val="5917442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0" y="0"/>
            <a:ext cx="9144000" cy="6860799"/>
            <a:chOff x="0" y="0"/>
            <a:chExt cx="9144000" cy="6860799"/>
          </a:xfrm>
        </p:grpSpPr>
        <p:sp>
          <p:nvSpPr>
            <p:cNvPr id="25" name="Rectangle 24"/>
            <p:cNvSpPr/>
            <p:nvPr/>
          </p:nvSpPr>
          <p:spPr>
            <a:xfrm>
              <a:off x="0" y="0"/>
              <a:ext cx="9118832" cy="6858000"/>
            </a:xfrm>
            <a:prstGeom prst="rect">
              <a:avLst/>
            </a:prstGeom>
            <a:blipFill>
              <a:blip r:embed="rId21">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18"/>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3202" cy="7098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66441" y="2489200"/>
            <a:ext cx="6343201" cy="3530600"/>
          </a:xfrm>
          <a:prstGeom prst="rect">
            <a:avLst/>
          </a:prstGeom>
        </p:spPr>
        <p:txBody>
          <a:bodyPr vert="horz" lIns="91440" tIns="45720" rIns="91440" bIns="45720" rtlCol="0"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39638" y="6365499"/>
            <a:ext cx="990599" cy="228659"/>
          </a:xfrm>
          <a:prstGeom prst="rect">
            <a:avLst/>
          </a:prstGeom>
        </p:spPr>
        <p:txBody>
          <a:bodyPr vert="horz" lIns="91440" tIns="45720" rIns="91440" bIns="45720" rtlCol="0" anchor="b"/>
          <a:lstStyle>
            <a:lvl1pPr algn="r">
              <a:defRPr sz="900" b="1" i="0">
                <a:solidFill>
                  <a:schemeClr val="accent1"/>
                </a:solidFill>
                <a:latin typeface="+mn-lt"/>
              </a:defRPr>
            </a:lvl1pPr>
          </a:lstStyle>
          <a:p>
            <a:endParaRPr lang="en-US" altLang="en-US"/>
          </a:p>
        </p:txBody>
      </p:sp>
      <p:sp>
        <p:nvSpPr>
          <p:cNvPr id="5" name="Footer Placeholder 4"/>
          <p:cNvSpPr>
            <a:spLocks noGrp="1"/>
          </p:cNvSpPr>
          <p:nvPr>
            <p:ph type="ftr" sz="quarter" idx="3"/>
          </p:nvPr>
        </p:nvSpPr>
        <p:spPr>
          <a:xfrm>
            <a:off x="590843" y="6365498"/>
            <a:ext cx="3859795" cy="228660"/>
          </a:xfrm>
          <a:prstGeom prst="rect">
            <a:avLst/>
          </a:prstGeom>
        </p:spPr>
        <p:txBody>
          <a:bodyPr vert="horz" lIns="91440" tIns="45720" rIns="91440" bIns="45720" rtlCol="0" anchor="b"/>
          <a:lstStyle>
            <a:lvl1pPr algn="l">
              <a:defRPr sz="900" b="1" i="0">
                <a:solidFill>
                  <a:schemeClr val="accent1"/>
                </a:solidFill>
              </a:defRPr>
            </a:lvl1pPr>
          </a:lstStyle>
          <a:p>
            <a:r>
              <a:rPr lang="en-US" altLang="en-US"/>
              <a:t>AF Program Reviews 101</a:t>
            </a:r>
          </a:p>
        </p:txBody>
      </p:sp>
      <p:sp>
        <p:nvSpPr>
          <p:cNvPr id="22" name="Rectangle 2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0" name="Slide Number Placeholder 5"/>
          <p:cNvSpPr>
            <a:spLocks noGrp="1"/>
          </p:cNvSpPr>
          <p:nvPr>
            <p:ph type="sldNum" sz="quarter" idx="4"/>
          </p:nvPr>
        </p:nvSpPr>
        <p:spPr bwMode="auto">
          <a:xfrm>
            <a:off x="7678616" y="295730"/>
            <a:ext cx="791308" cy="767687"/>
          </a:xfrm>
          <a:prstGeom prst="rect">
            <a:avLst/>
          </a:prstGeom>
        </p:spPr>
        <p:txBody>
          <a:bodyPr vert="horz" lIns="91440" tIns="45720" rIns="91440" bIns="45720" rtlCol="0" anchor="b"/>
          <a:lstStyle>
            <a:lvl1pPr algn="ctr">
              <a:defRPr sz="2800" b="0" i="0">
                <a:solidFill>
                  <a:schemeClr val="bg1"/>
                </a:solidFill>
              </a:defRPr>
            </a:lvl1pPr>
          </a:lstStyle>
          <a:p>
            <a:fld id="{7828B618-A48A-4BEF-AE01-4244091FDED8}" type="slidenum">
              <a:rPr lang="en-US" altLang="en-US" smtClean="0"/>
              <a:pPr/>
              <a:t>‹#›</a:t>
            </a:fld>
            <a:endParaRPr lang="en-US" altLang="en-US"/>
          </a:p>
        </p:txBody>
      </p:sp>
    </p:spTree>
    <p:extLst>
      <p:ext uri="{BB962C8B-B14F-4D97-AF65-F5344CB8AC3E}">
        <p14:creationId xmlns:p14="http://schemas.microsoft.com/office/powerpoint/2010/main" val="4247496485"/>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 id="2147483771" r:id="rId15"/>
    <p:sldLayoutId id="2147483772" r:id="rId16"/>
    <p:sldLayoutId id="2147483773" r:id="rId17"/>
    <p:sldLayoutId id="2147483774" r:id="rId18"/>
    <p:sldLayoutId id="2147483775" r:id="rId19"/>
  </p:sldLayoutIdLst>
  <p:hf sldNum="0" hdr="0" ftr="0" dt="0"/>
  <p:txStyles>
    <p:titleStyle>
      <a:lvl1pPr algn="l" defTabSz="457200" rtl="0" eaLnBrk="1" latinLnBrk="0" hangingPunct="1">
        <a:spcBef>
          <a:spcPct val="0"/>
        </a:spcBef>
        <a:buNone/>
        <a:defRPr sz="32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5.xml.rels><?xml version="1.0" encoding="UTF-8" standalone="yes"?>
<Relationships xmlns="http://schemas.openxmlformats.org/package/2006/relationships"><Relationship Id="rId2" Type="http://schemas.openxmlformats.org/officeDocument/2006/relationships/hyperlink" Target="mailto:larsonrd@jmu.edu"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3" name="Rectangle 115"/>
          <p:cNvSpPr>
            <a:spLocks noGrp="1" noChangeArrowheads="1"/>
          </p:cNvSpPr>
          <p:nvPr>
            <p:ph type="title"/>
          </p:nvPr>
        </p:nvSpPr>
        <p:spPr/>
        <p:txBody>
          <a:bodyPr/>
          <a:lstStyle/>
          <a:p>
            <a:r>
              <a:rPr lang="en-US" altLang="en-US" dirty="0"/>
              <a:t>A&amp;F Program Reviews</a:t>
            </a:r>
          </a:p>
        </p:txBody>
      </p:sp>
      <p:sp>
        <p:nvSpPr>
          <p:cNvPr id="2160" name="Rectangle 112"/>
          <p:cNvSpPr>
            <a:spLocks noChangeArrowheads="1"/>
          </p:cNvSpPr>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4200">
                <a:solidFill>
                  <a:schemeClr val="tx2"/>
                </a:solidFill>
                <a:latin typeface="Garamond" panose="02020404030301010803" pitchFamily="18" charset="0"/>
              </a:defRPr>
            </a:lvl1pPr>
            <a:lvl2pPr>
              <a:defRPr sz="4200">
                <a:solidFill>
                  <a:schemeClr val="tx2"/>
                </a:solidFill>
                <a:latin typeface="Garamond" panose="02020404030301010803" pitchFamily="18" charset="0"/>
              </a:defRPr>
            </a:lvl2pPr>
            <a:lvl3pPr>
              <a:defRPr sz="4200">
                <a:solidFill>
                  <a:schemeClr val="tx2"/>
                </a:solidFill>
                <a:latin typeface="Garamond" panose="02020404030301010803" pitchFamily="18" charset="0"/>
              </a:defRPr>
            </a:lvl3pPr>
            <a:lvl4pPr>
              <a:defRPr sz="4200">
                <a:solidFill>
                  <a:schemeClr val="tx2"/>
                </a:solidFill>
                <a:latin typeface="Garamond" panose="02020404030301010803" pitchFamily="18" charset="0"/>
              </a:defRPr>
            </a:lvl4pPr>
            <a:lvl5pPr>
              <a:defRPr sz="4200">
                <a:solidFill>
                  <a:schemeClr val="tx2"/>
                </a:solidFill>
                <a:latin typeface="Garamond" panose="02020404030301010803" pitchFamily="18" charset="0"/>
              </a:defRPr>
            </a:lvl5pPr>
            <a:lvl6pPr marL="457200" fontAlgn="base">
              <a:spcBef>
                <a:spcPct val="0"/>
              </a:spcBef>
              <a:spcAft>
                <a:spcPct val="0"/>
              </a:spcAft>
              <a:defRPr sz="4200">
                <a:solidFill>
                  <a:schemeClr val="tx2"/>
                </a:solidFill>
                <a:latin typeface="Garamond" panose="02020404030301010803" pitchFamily="18" charset="0"/>
              </a:defRPr>
            </a:lvl6pPr>
            <a:lvl7pPr marL="914400" fontAlgn="base">
              <a:spcBef>
                <a:spcPct val="0"/>
              </a:spcBef>
              <a:spcAft>
                <a:spcPct val="0"/>
              </a:spcAft>
              <a:defRPr sz="4200">
                <a:solidFill>
                  <a:schemeClr val="tx2"/>
                </a:solidFill>
                <a:latin typeface="Garamond" panose="02020404030301010803" pitchFamily="18" charset="0"/>
              </a:defRPr>
            </a:lvl7pPr>
            <a:lvl8pPr marL="1371600" fontAlgn="base">
              <a:spcBef>
                <a:spcPct val="0"/>
              </a:spcBef>
              <a:spcAft>
                <a:spcPct val="0"/>
              </a:spcAft>
              <a:defRPr sz="4200">
                <a:solidFill>
                  <a:schemeClr val="tx2"/>
                </a:solidFill>
                <a:latin typeface="Garamond" panose="02020404030301010803" pitchFamily="18" charset="0"/>
              </a:defRPr>
            </a:lvl8pPr>
            <a:lvl9pPr marL="1828800" fontAlgn="base">
              <a:spcBef>
                <a:spcPct val="0"/>
              </a:spcBef>
              <a:spcAft>
                <a:spcPct val="0"/>
              </a:spcAft>
              <a:defRPr sz="4200">
                <a:solidFill>
                  <a:schemeClr val="tx2"/>
                </a:solidFill>
                <a:latin typeface="Garamond" panose="02020404030301010803" pitchFamily="18" charset="0"/>
              </a:defRPr>
            </a:lvl9pPr>
          </a:lstStyle>
          <a:p>
            <a:endParaRPr lang="en-US" altLang="en-US"/>
          </a:p>
        </p:txBody>
      </p:sp>
      <p:sp>
        <p:nvSpPr>
          <p:cNvPr id="2165" name="Rectangle 117"/>
          <p:cNvSpPr>
            <a:spLocks noChangeArrowheads="1"/>
          </p:cNvSpPr>
          <p:nvPr/>
        </p:nvSpPr>
        <p:spPr bwMode="auto">
          <a:xfrm>
            <a:off x="800100" y="2209800"/>
            <a:ext cx="754380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000" dirty="0"/>
              <a:t>Objectives of this presentation:</a:t>
            </a:r>
          </a:p>
          <a:p>
            <a:endParaRPr lang="en-US" altLang="en-US" sz="2000" dirty="0"/>
          </a:p>
          <a:p>
            <a:pPr marL="342900" indent="-342900">
              <a:buFont typeface="Arial" panose="020B0604020202020204" pitchFamily="34" charset="0"/>
              <a:buChar char="•"/>
            </a:pPr>
            <a:r>
              <a:rPr lang="en-US" altLang="en-US" sz="2000" dirty="0"/>
              <a:t>As a result of viewing this presentation you will be able to:</a:t>
            </a:r>
          </a:p>
          <a:p>
            <a:pPr marL="800100" lvl="1" indent="-342900">
              <a:buFont typeface="Arial" panose="020B0604020202020204" pitchFamily="34" charset="0"/>
              <a:buChar char="•"/>
            </a:pPr>
            <a:r>
              <a:rPr lang="en-US" altLang="en-US" sz="2000" dirty="0"/>
              <a:t>Describe the purpose of an A&amp;F Program Review</a:t>
            </a:r>
          </a:p>
          <a:p>
            <a:pPr marL="800100" lvl="1" indent="-342900">
              <a:buFont typeface="Arial" panose="020B0604020202020204" pitchFamily="34" charset="0"/>
              <a:buChar char="•"/>
            </a:pPr>
            <a:r>
              <a:rPr lang="en-US" altLang="en-US" sz="2000" dirty="0"/>
              <a:t>Describe the difference between the Full and Alternate Cycle Program Reviews</a:t>
            </a:r>
          </a:p>
          <a:p>
            <a:pPr marL="800100" lvl="1" indent="-342900">
              <a:buFont typeface="Arial" panose="020B0604020202020204" pitchFamily="34" charset="0"/>
              <a:buChar char="•"/>
            </a:pPr>
            <a:r>
              <a:rPr lang="en-US" altLang="en-US" sz="2000" dirty="0"/>
              <a:t>Describe the three phases and associated steps of each process</a:t>
            </a:r>
          </a:p>
          <a:p>
            <a:pPr marL="800100" lvl="1" indent="-342900">
              <a:buFont typeface="Arial" panose="020B0604020202020204" pitchFamily="34" charset="0"/>
              <a:buChar char="•"/>
            </a:pPr>
            <a:r>
              <a:rPr lang="en-US" altLang="en-US" sz="2000" dirty="0"/>
              <a:t>Describe the data gathering methods recommended for each process</a:t>
            </a:r>
          </a:p>
          <a:p>
            <a:pPr marL="800100" lvl="1" indent="-342900">
              <a:buFont typeface="Arial" panose="020B0604020202020204" pitchFamily="34" charset="0"/>
              <a:buChar char="•"/>
            </a:pPr>
            <a:r>
              <a:rPr lang="en-US" altLang="en-US" sz="2000" dirty="0"/>
              <a:t>List who is responsible for each step in the processes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fontScale="90000"/>
          </a:bodyPr>
          <a:lstStyle/>
          <a:p>
            <a:r>
              <a:rPr lang="en-US" altLang="en-US" dirty="0"/>
              <a:t>Phase 1 </a:t>
            </a:r>
            <a:br>
              <a:rPr lang="en-US" altLang="en-US" dirty="0"/>
            </a:br>
            <a:r>
              <a:rPr lang="en-US" altLang="en-US" dirty="0"/>
              <a:t>Data Gathering: </a:t>
            </a:r>
            <a:br>
              <a:rPr lang="en-US" altLang="en-US" dirty="0"/>
            </a:br>
            <a:r>
              <a:rPr lang="en-US" altLang="en-US" dirty="0"/>
              <a:t>Goals and Objectives</a:t>
            </a:r>
          </a:p>
        </p:txBody>
      </p:sp>
      <p:sp>
        <p:nvSpPr>
          <p:cNvPr id="25603" name="Rectangle 3"/>
          <p:cNvSpPr>
            <a:spLocks noGrp="1" noChangeArrowheads="1"/>
          </p:cNvSpPr>
          <p:nvPr>
            <p:ph idx="1"/>
          </p:nvPr>
        </p:nvSpPr>
        <p:spPr>
          <a:xfrm>
            <a:off x="628650" y="2278062"/>
            <a:ext cx="7886700" cy="4351338"/>
          </a:xfrm>
        </p:spPr>
        <p:txBody>
          <a:bodyPr/>
          <a:lstStyle/>
          <a:p>
            <a:r>
              <a:rPr lang="en-US" altLang="en-US" dirty="0"/>
              <a:t>Objectives on the planning database (Star Tool) including updates and next steps required to complete the objectives</a:t>
            </a:r>
          </a:p>
          <a:p>
            <a:r>
              <a:rPr lang="en-US" altLang="en-US" dirty="0"/>
              <a:t>Previous program review recommendations, status, and next steps required (if any)</a:t>
            </a:r>
          </a:p>
          <a:p>
            <a:r>
              <a:rPr lang="en-US" altLang="en-US" dirty="0"/>
              <a:t>Internal objectives in process including current status</a:t>
            </a:r>
          </a:p>
          <a:p>
            <a:r>
              <a:rPr lang="en-US" altLang="en-US" dirty="0"/>
              <a:t>Major future initiatives for change/improvement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866440" y="762000"/>
            <a:ext cx="6343202" cy="709865"/>
          </a:xfrm>
        </p:spPr>
        <p:txBody>
          <a:bodyPr>
            <a:noAutofit/>
          </a:bodyPr>
          <a:lstStyle/>
          <a:p>
            <a:r>
              <a:rPr lang="en-US" altLang="en-US" sz="2800" dirty="0"/>
              <a:t>Phase 1 </a:t>
            </a:r>
            <a:br>
              <a:rPr lang="en-US" altLang="en-US" sz="2800" dirty="0"/>
            </a:br>
            <a:r>
              <a:rPr lang="en-US" altLang="en-US" sz="2800" dirty="0"/>
              <a:t>Data Gathering: </a:t>
            </a:r>
            <a:br>
              <a:rPr lang="en-US" altLang="en-US" sz="2800" dirty="0"/>
            </a:br>
            <a:r>
              <a:rPr lang="en-US" altLang="en-US" sz="2800" dirty="0"/>
              <a:t>Key Customers &amp; Customer Groups</a:t>
            </a:r>
          </a:p>
        </p:txBody>
      </p:sp>
      <p:sp>
        <p:nvSpPr>
          <p:cNvPr id="30723" name="Rectangle 3"/>
          <p:cNvSpPr>
            <a:spLocks noGrp="1" noChangeArrowheads="1"/>
          </p:cNvSpPr>
          <p:nvPr>
            <p:ph idx="1"/>
          </p:nvPr>
        </p:nvSpPr>
        <p:spPr>
          <a:xfrm>
            <a:off x="628650" y="2659062"/>
            <a:ext cx="7886700" cy="4351338"/>
          </a:xfrm>
        </p:spPr>
        <p:txBody>
          <a:bodyPr/>
          <a:lstStyle/>
          <a:p>
            <a:r>
              <a:rPr lang="en-US" altLang="en-US" dirty="0"/>
              <a:t>The names and contact information for key individual customers</a:t>
            </a:r>
          </a:p>
          <a:p>
            <a:r>
              <a:rPr lang="en-US" altLang="en-US" dirty="0"/>
              <a:t>The names of departments, units, teams, that are considered core customer groups.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866440" y="838200"/>
            <a:ext cx="6343202" cy="709865"/>
          </a:xfrm>
        </p:spPr>
        <p:txBody>
          <a:bodyPr>
            <a:normAutofit fontScale="90000"/>
          </a:bodyPr>
          <a:lstStyle/>
          <a:p>
            <a:r>
              <a:rPr lang="en-US" altLang="en-US" dirty="0"/>
              <a:t>Phase 1 </a:t>
            </a:r>
            <a:br>
              <a:rPr lang="en-US" altLang="en-US" dirty="0"/>
            </a:br>
            <a:r>
              <a:rPr lang="en-US" altLang="en-US" dirty="0"/>
              <a:t>Data Gathering: </a:t>
            </a:r>
            <a:br>
              <a:rPr lang="en-US" altLang="en-US" dirty="0"/>
            </a:br>
            <a:r>
              <a:rPr lang="en-US" altLang="en-US" dirty="0"/>
              <a:t>Peers</a:t>
            </a:r>
          </a:p>
        </p:txBody>
      </p:sp>
      <p:sp>
        <p:nvSpPr>
          <p:cNvPr id="31747" name="Rectangle 3"/>
          <p:cNvSpPr>
            <a:spLocks noGrp="1" noChangeArrowheads="1"/>
          </p:cNvSpPr>
          <p:nvPr>
            <p:ph idx="1"/>
          </p:nvPr>
        </p:nvSpPr>
        <p:spPr>
          <a:xfrm>
            <a:off x="628650" y="2582862"/>
            <a:ext cx="7886700" cy="4351338"/>
          </a:xfrm>
        </p:spPr>
        <p:txBody>
          <a:bodyPr/>
          <a:lstStyle/>
          <a:p>
            <a:r>
              <a:rPr lang="en-US" altLang="en-US" dirty="0"/>
              <a:t>Names, titles, and contact information for persons at other universities/institutions that perform the same or similar work.</a:t>
            </a:r>
          </a:p>
          <a:p>
            <a:pPr lvl="1"/>
            <a:r>
              <a:rPr lang="en-US" altLang="en-US" dirty="0"/>
              <a:t>If the external reviewer has not been determined, this information can help</a:t>
            </a:r>
          </a:p>
          <a:p>
            <a:pPr lvl="1"/>
            <a:r>
              <a:rPr lang="en-US" altLang="en-US" dirty="0"/>
              <a:t>If a peer study is to be done, the unit can best determine who at other institutions is able to provide the most helpful analysis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866440" y="890335"/>
            <a:ext cx="6343202" cy="709865"/>
          </a:xfrm>
        </p:spPr>
        <p:txBody>
          <a:bodyPr>
            <a:noAutofit/>
          </a:bodyPr>
          <a:lstStyle/>
          <a:p>
            <a:r>
              <a:rPr lang="en-US" altLang="en-US" sz="2800" dirty="0"/>
              <a:t>Phase 1 </a:t>
            </a:r>
            <a:br>
              <a:rPr lang="en-US" altLang="en-US" sz="2800" dirty="0"/>
            </a:br>
            <a:r>
              <a:rPr lang="en-US" altLang="en-US" sz="2800" dirty="0"/>
              <a:t>Data Gathering: </a:t>
            </a:r>
            <a:br>
              <a:rPr lang="en-US" altLang="en-US" sz="2800" dirty="0"/>
            </a:br>
            <a:r>
              <a:rPr lang="en-US" altLang="en-US" sz="2800" dirty="0"/>
              <a:t>SWOT Analysis </a:t>
            </a:r>
          </a:p>
        </p:txBody>
      </p:sp>
      <p:sp>
        <p:nvSpPr>
          <p:cNvPr id="28675" name="Rectangle 3"/>
          <p:cNvSpPr>
            <a:spLocks noGrp="1" noChangeArrowheads="1"/>
          </p:cNvSpPr>
          <p:nvPr>
            <p:ph idx="1"/>
          </p:nvPr>
        </p:nvSpPr>
        <p:spPr>
          <a:xfrm>
            <a:off x="628650" y="2430462"/>
            <a:ext cx="7886700" cy="4351338"/>
          </a:xfrm>
        </p:spPr>
        <p:txBody>
          <a:bodyPr/>
          <a:lstStyle/>
          <a:p>
            <a:r>
              <a:rPr lang="en-US" altLang="en-US" dirty="0"/>
              <a:t>A process by which members of the unit collaboratively discuss and determine:</a:t>
            </a:r>
          </a:p>
          <a:p>
            <a:pPr lvl="1"/>
            <a:r>
              <a:rPr lang="en-US" altLang="en-US" dirty="0"/>
              <a:t>Strengths: The unit’s strengths in terms of productivity, quality, customer service, worker satisfaction, etc. Strength is internal to the department.</a:t>
            </a:r>
          </a:p>
          <a:p>
            <a:pPr lvl="1"/>
            <a:r>
              <a:rPr lang="en-US" altLang="en-US" dirty="0"/>
              <a:t>Weaknesses: The opposite of strengths. Weaknesses are internal to the department.</a:t>
            </a:r>
          </a:p>
          <a:p>
            <a:pPr lvl="1"/>
            <a:r>
              <a:rPr lang="en-US" altLang="en-US" dirty="0"/>
              <a:t>Opportunities: Current and potential future events that will provide the unit with an opportunity to improve or add to services and/or performance. Opportunities are external to the department. </a:t>
            </a:r>
          </a:p>
          <a:p>
            <a:pPr lvl="1"/>
            <a:r>
              <a:rPr lang="en-US" altLang="en-US" dirty="0"/>
              <a:t>Threats: Current and potential future obstacles. Threats are external to the department. </a:t>
            </a:r>
          </a:p>
          <a:p>
            <a:pPr lvl="1"/>
            <a:r>
              <a:rPr lang="en-US" altLang="en-US" dirty="0"/>
              <a:t>Contact Talent Development for assistance as needed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866440" y="838200"/>
            <a:ext cx="6343202" cy="709865"/>
          </a:xfrm>
        </p:spPr>
        <p:txBody>
          <a:bodyPr>
            <a:normAutofit fontScale="90000"/>
          </a:bodyPr>
          <a:lstStyle/>
          <a:p>
            <a:r>
              <a:rPr lang="en-US" altLang="en-US" dirty="0"/>
              <a:t>Phase 1 </a:t>
            </a:r>
            <a:br>
              <a:rPr lang="en-US" altLang="en-US" dirty="0"/>
            </a:br>
            <a:r>
              <a:rPr lang="en-US" altLang="en-US" dirty="0"/>
              <a:t>Data Gathering: </a:t>
            </a:r>
            <a:br>
              <a:rPr lang="en-US" altLang="en-US" dirty="0"/>
            </a:br>
            <a:r>
              <a:rPr lang="en-US" altLang="en-US" dirty="0"/>
              <a:t>SWOT - Strengths</a:t>
            </a:r>
          </a:p>
        </p:txBody>
      </p:sp>
      <p:sp>
        <p:nvSpPr>
          <p:cNvPr id="32771" name="Rectangle 3"/>
          <p:cNvSpPr>
            <a:spLocks noGrp="1" noChangeArrowheads="1"/>
          </p:cNvSpPr>
          <p:nvPr>
            <p:ph idx="1"/>
          </p:nvPr>
        </p:nvSpPr>
        <p:spPr>
          <a:xfrm>
            <a:off x="628650" y="2438400"/>
            <a:ext cx="7886700" cy="4351338"/>
          </a:xfrm>
        </p:spPr>
        <p:txBody>
          <a:bodyPr>
            <a:normAutofit fontScale="92500" lnSpcReduction="20000"/>
          </a:bodyPr>
          <a:lstStyle/>
          <a:p>
            <a:pPr>
              <a:lnSpc>
                <a:spcPct val="90000"/>
              </a:lnSpc>
            </a:pPr>
            <a:r>
              <a:rPr lang="en-US" altLang="en-US" sz="2600" dirty="0"/>
              <a:t>What specifically does the unit do well?</a:t>
            </a:r>
          </a:p>
          <a:p>
            <a:pPr lvl="1">
              <a:lnSpc>
                <a:spcPct val="90000"/>
              </a:lnSpc>
            </a:pPr>
            <a:r>
              <a:rPr lang="en-US" altLang="en-US" sz="2200" dirty="0"/>
              <a:t>Verified customer service success</a:t>
            </a:r>
          </a:p>
          <a:p>
            <a:pPr lvl="2">
              <a:lnSpc>
                <a:spcPct val="90000"/>
              </a:lnSpc>
            </a:pPr>
            <a:r>
              <a:rPr lang="en-US" altLang="en-US" sz="2000" dirty="0"/>
              <a:t>“High scores on recent customer survey”</a:t>
            </a:r>
          </a:p>
          <a:p>
            <a:pPr lvl="1">
              <a:lnSpc>
                <a:spcPct val="90000"/>
              </a:lnSpc>
            </a:pPr>
            <a:r>
              <a:rPr lang="en-US" altLang="en-US" sz="2200" dirty="0"/>
              <a:t>High employee morale, teamwork</a:t>
            </a:r>
          </a:p>
          <a:p>
            <a:pPr lvl="2">
              <a:lnSpc>
                <a:spcPct val="90000"/>
              </a:lnSpc>
            </a:pPr>
            <a:r>
              <a:rPr lang="en-US" altLang="en-US" sz="2000" dirty="0"/>
              <a:t>Low turnover, warm culture, effective conflict management, etc.</a:t>
            </a:r>
          </a:p>
          <a:p>
            <a:pPr lvl="1">
              <a:lnSpc>
                <a:spcPct val="90000"/>
              </a:lnSpc>
            </a:pPr>
            <a:r>
              <a:rPr lang="en-US" altLang="en-US" sz="2200" dirty="0"/>
              <a:t>Overcoming obstacles, adapting to change</a:t>
            </a:r>
          </a:p>
          <a:p>
            <a:pPr lvl="2">
              <a:lnSpc>
                <a:spcPct val="90000"/>
              </a:lnSpc>
            </a:pPr>
            <a:r>
              <a:rPr lang="en-US" altLang="en-US" sz="2000" dirty="0"/>
              <a:t>“We successfully navigate changes, differing customer demands, etc.”</a:t>
            </a:r>
          </a:p>
          <a:p>
            <a:pPr lvl="1">
              <a:lnSpc>
                <a:spcPct val="90000"/>
              </a:lnSpc>
            </a:pPr>
            <a:r>
              <a:rPr lang="en-US" altLang="en-US" sz="2200" dirty="0"/>
              <a:t>Quality performance</a:t>
            </a:r>
          </a:p>
          <a:p>
            <a:pPr lvl="2">
              <a:lnSpc>
                <a:spcPct val="90000"/>
              </a:lnSpc>
            </a:pPr>
            <a:r>
              <a:rPr lang="en-US" altLang="en-US" sz="2000" dirty="0"/>
              <a:t>“We very rarely receive complaints from customers or those to whom we report”</a:t>
            </a:r>
          </a:p>
          <a:p>
            <a:pPr lvl="1">
              <a:lnSpc>
                <a:spcPct val="90000"/>
              </a:lnSpc>
            </a:pPr>
            <a:r>
              <a:rPr lang="en-US" altLang="en-US" sz="2200" dirty="0"/>
              <a:t>Etc.</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866440" y="838200"/>
            <a:ext cx="6343202" cy="709865"/>
          </a:xfrm>
        </p:spPr>
        <p:txBody>
          <a:bodyPr>
            <a:noAutofit/>
          </a:bodyPr>
          <a:lstStyle/>
          <a:p>
            <a:r>
              <a:rPr lang="en-US" altLang="en-US" sz="2800" dirty="0"/>
              <a:t>Phase 1 </a:t>
            </a:r>
            <a:br>
              <a:rPr lang="en-US" altLang="en-US" sz="2800" dirty="0"/>
            </a:br>
            <a:r>
              <a:rPr lang="en-US" altLang="en-US" sz="2800" dirty="0"/>
              <a:t>Data Gathering: </a:t>
            </a:r>
            <a:br>
              <a:rPr lang="en-US" altLang="en-US" sz="2800" dirty="0"/>
            </a:br>
            <a:r>
              <a:rPr lang="en-US" altLang="en-US" sz="2800" dirty="0"/>
              <a:t>SWOT - Weaknesses</a:t>
            </a:r>
          </a:p>
        </p:txBody>
      </p:sp>
      <p:sp>
        <p:nvSpPr>
          <p:cNvPr id="33795" name="Rectangle 3"/>
          <p:cNvSpPr>
            <a:spLocks noGrp="1" noChangeArrowheads="1"/>
          </p:cNvSpPr>
          <p:nvPr>
            <p:ph idx="1"/>
          </p:nvPr>
        </p:nvSpPr>
        <p:spPr>
          <a:xfrm>
            <a:off x="628650" y="2278062"/>
            <a:ext cx="7886700" cy="4351338"/>
          </a:xfrm>
        </p:spPr>
        <p:txBody>
          <a:bodyPr/>
          <a:lstStyle/>
          <a:p>
            <a:pPr>
              <a:lnSpc>
                <a:spcPct val="90000"/>
              </a:lnSpc>
            </a:pPr>
            <a:r>
              <a:rPr lang="en-US" altLang="en-US" dirty="0"/>
              <a:t>What specifically does the unit struggle with?</a:t>
            </a:r>
          </a:p>
          <a:p>
            <a:pPr lvl="1">
              <a:lnSpc>
                <a:spcPct val="90000"/>
              </a:lnSpc>
            </a:pPr>
            <a:r>
              <a:rPr lang="en-US" altLang="en-US" dirty="0"/>
              <a:t>Verified and consistent customer complaints</a:t>
            </a:r>
          </a:p>
          <a:p>
            <a:pPr lvl="1">
              <a:lnSpc>
                <a:spcPct val="90000"/>
              </a:lnSpc>
            </a:pPr>
            <a:r>
              <a:rPr lang="en-US" altLang="en-US" dirty="0"/>
              <a:t>Low employee morale, teamwork</a:t>
            </a:r>
          </a:p>
          <a:p>
            <a:pPr lvl="2">
              <a:lnSpc>
                <a:spcPct val="90000"/>
              </a:lnSpc>
            </a:pPr>
            <a:r>
              <a:rPr lang="en-US" altLang="en-US" dirty="0"/>
              <a:t>High turnover, poor conflict management, etc.</a:t>
            </a:r>
          </a:p>
          <a:p>
            <a:pPr lvl="1">
              <a:lnSpc>
                <a:spcPct val="90000"/>
              </a:lnSpc>
            </a:pPr>
            <a:r>
              <a:rPr lang="en-US" altLang="en-US" dirty="0"/>
              <a:t>Reticence to change</a:t>
            </a:r>
          </a:p>
          <a:p>
            <a:pPr lvl="1">
              <a:lnSpc>
                <a:spcPct val="90000"/>
              </a:lnSpc>
            </a:pPr>
            <a:r>
              <a:rPr lang="en-US" altLang="en-US" dirty="0"/>
              <a:t>Frequent mistakes in a particular area, errors</a:t>
            </a:r>
          </a:p>
          <a:p>
            <a:pPr lvl="1">
              <a:lnSpc>
                <a:spcPct val="90000"/>
              </a:lnSpc>
            </a:pPr>
            <a:r>
              <a:rPr lang="en-US" altLang="en-US" dirty="0"/>
              <a:t>Poor customer access (geography, technology, etc.)</a:t>
            </a:r>
          </a:p>
          <a:p>
            <a:pPr lvl="1">
              <a:lnSpc>
                <a:spcPct val="90000"/>
              </a:lnSpc>
            </a:pPr>
            <a:r>
              <a:rPr lang="en-US" altLang="en-US" dirty="0"/>
              <a:t>Understaffed or resourced</a:t>
            </a:r>
          </a:p>
          <a:p>
            <a:pPr lvl="1">
              <a:lnSpc>
                <a:spcPct val="90000"/>
              </a:lnSpc>
            </a:pPr>
            <a:r>
              <a:rPr lang="en-US" altLang="en-US" dirty="0"/>
              <a:t>Etc.</a:t>
            </a:r>
          </a:p>
          <a:p>
            <a:pPr>
              <a:lnSpc>
                <a:spcPct val="90000"/>
              </a:lnSpc>
            </a:pPr>
            <a:endParaRPr lang="en-US"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866440" y="914400"/>
            <a:ext cx="6343202" cy="709865"/>
          </a:xfrm>
        </p:spPr>
        <p:txBody>
          <a:bodyPr>
            <a:noAutofit/>
          </a:bodyPr>
          <a:lstStyle/>
          <a:p>
            <a:r>
              <a:rPr lang="en-US" altLang="en-US" sz="2800" dirty="0"/>
              <a:t>Phase 1 </a:t>
            </a:r>
            <a:br>
              <a:rPr lang="en-US" altLang="en-US" sz="2800" dirty="0"/>
            </a:br>
            <a:r>
              <a:rPr lang="en-US" altLang="en-US" sz="2800" dirty="0"/>
              <a:t>Data Gathering: </a:t>
            </a:r>
            <a:br>
              <a:rPr lang="en-US" altLang="en-US" sz="2800" dirty="0"/>
            </a:br>
            <a:r>
              <a:rPr lang="en-US" altLang="en-US" sz="2800" dirty="0"/>
              <a:t>SWOT - Opportunities</a:t>
            </a:r>
          </a:p>
        </p:txBody>
      </p:sp>
      <p:sp>
        <p:nvSpPr>
          <p:cNvPr id="34819" name="Rectangle 3"/>
          <p:cNvSpPr>
            <a:spLocks noGrp="1" noChangeArrowheads="1"/>
          </p:cNvSpPr>
          <p:nvPr>
            <p:ph idx="1"/>
          </p:nvPr>
        </p:nvSpPr>
        <p:spPr>
          <a:xfrm>
            <a:off x="628650" y="2362200"/>
            <a:ext cx="7886700" cy="4351338"/>
          </a:xfrm>
        </p:spPr>
        <p:txBody>
          <a:bodyPr>
            <a:normAutofit fontScale="92500" lnSpcReduction="10000"/>
          </a:bodyPr>
          <a:lstStyle/>
          <a:p>
            <a:r>
              <a:rPr lang="en-US" altLang="en-US" sz="2600" dirty="0"/>
              <a:t>What are potential chances for improvement/success?</a:t>
            </a:r>
          </a:p>
          <a:p>
            <a:pPr lvl="1"/>
            <a:r>
              <a:rPr lang="en-US" altLang="en-US" sz="2200" dirty="0"/>
              <a:t>New position(s)</a:t>
            </a:r>
          </a:p>
          <a:p>
            <a:pPr lvl="1"/>
            <a:r>
              <a:rPr lang="en-US" altLang="en-US" sz="2200" dirty="0"/>
              <a:t>Change in legislation or policy that will allow more freedom of operation</a:t>
            </a:r>
          </a:p>
          <a:p>
            <a:pPr lvl="1"/>
            <a:r>
              <a:rPr lang="en-US" altLang="en-US" sz="2200" dirty="0"/>
              <a:t>New unit responsibilities</a:t>
            </a:r>
          </a:p>
          <a:p>
            <a:pPr lvl="1"/>
            <a:r>
              <a:rPr lang="en-US" altLang="en-US" sz="2200" dirty="0"/>
              <a:t>New core customer groups</a:t>
            </a:r>
          </a:p>
          <a:p>
            <a:pPr lvl="1"/>
            <a:r>
              <a:rPr lang="en-US" altLang="en-US" sz="2200" dirty="0"/>
              <a:t>Changes in organization/structure</a:t>
            </a:r>
          </a:p>
          <a:p>
            <a:pPr lvl="1"/>
            <a:r>
              <a:rPr lang="en-US" altLang="en-US" sz="2200" dirty="0"/>
              <a:t>New technology becoming available</a:t>
            </a:r>
          </a:p>
          <a:p>
            <a:pPr lvl="1"/>
            <a:r>
              <a:rPr lang="en-US" altLang="en-US" sz="2200" dirty="0"/>
              <a:t>Competition</a:t>
            </a:r>
          </a:p>
          <a:p>
            <a:pPr lvl="1"/>
            <a:r>
              <a:rPr lang="en-US" altLang="en-US" sz="2200" dirty="0"/>
              <a:t>Etc.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866440" y="838200"/>
            <a:ext cx="6343202" cy="709865"/>
          </a:xfrm>
        </p:spPr>
        <p:txBody>
          <a:bodyPr>
            <a:normAutofit fontScale="90000"/>
          </a:bodyPr>
          <a:lstStyle/>
          <a:p>
            <a:r>
              <a:rPr lang="en-US" altLang="en-US" dirty="0"/>
              <a:t>Phase 1 </a:t>
            </a:r>
            <a:br>
              <a:rPr lang="en-US" altLang="en-US" dirty="0"/>
            </a:br>
            <a:r>
              <a:rPr lang="en-US" altLang="en-US" dirty="0"/>
              <a:t>Data Gathering: </a:t>
            </a:r>
            <a:br>
              <a:rPr lang="en-US" altLang="en-US" dirty="0"/>
            </a:br>
            <a:r>
              <a:rPr lang="en-US" altLang="en-US" dirty="0"/>
              <a:t>SWOT - Threats</a:t>
            </a:r>
          </a:p>
        </p:txBody>
      </p:sp>
      <p:sp>
        <p:nvSpPr>
          <p:cNvPr id="35843" name="Rectangle 3"/>
          <p:cNvSpPr>
            <a:spLocks noGrp="1" noChangeArrowheads="1"/>
          </p:cNvSpPr>
          <p:nvPr>
            <p:ph idx="1"/>
          </p:nvPr>
        </p:nvSpPr>
        <p:spPr>
          <a:xfrm>
            <a:off x="628650" y="2438400"/>
            <a:ext cx="7886700" cy="4351338"/>
          </a:xfrm>
        </p:spPr>
        <p:txBody>
          <a:bodyPr>
            <a:normAutofit fontScale="92500"/>
          </a:bodyPr>
          <a:lstStyle/>
          <a:p>
            <a:r>
              <a:rPr lang="en-US" altLang="en-US" sz="2600" dirty="0"/>
              <a:t>Potential obstacles to mission, vision, objectives</a:t>
            </a:r>
          </a:p>
          <a:p>
            <a:pPr lvl="1"/>
            <a:r>
              <a:rPr lang="en-US" altLang="en-US" sz="2200" dirty="0"/>
              <a:t>Reduced funding</a:t>
            </a:r>
          </a:p>
          <a:p>
            <a:pPr lvl="1"/>
            <a:r>
              <a:rPr lang="en-US" altLang="en-US" sz="2200" dirty="0"/>
              <a:t>Loss of key personnel</a:t>
            </a:r>
          </a:p>
          <a:p>
            <a:pPr lvl="1"/>
            <a:r>
              <a:rPr lang="en-US" altLang="en-US" sz="2200" dirty="0"/>
              <a:t>Changes in legislation or policy that will create obstacles</a:t>
            </a:r>
          </a:p>
          <a:p>
            <a:pPr lvl="1"/>
            <a:r>
              <a:rPr lang="en-US" altLang="en-US" sz="2200" dirty="0"/>
              <a:t>Competition</a:t>
            </a:r>
          </a:p>
          <a:p>
            <a:pPr lvl="1"/>
            <a:r>
              <a:rPr lang="en-US" altLang="en-US" sz="2200" dirty="0"/>
              <a:t>Exclusive knowledge-holders</a:t>
            </a:r>
          </a:p>
          <a:p>
            <a:pPr lvl="1"/>
            <a:r>
              <a:rPr lang="en-US" altLang="en-US" sz="2200" dirty="0"/>
              <a:t>Potential ethics issues</a:t>
            </a:r>
          </a:p>
          <a:p>
            <a:pPr lvl="1"/>
            <a:r>
              <a:rPr lang="en-US" altLang="en-US" sz="2200" dirty="0"/>
              <a:t>Changes in organization/structure</a:t>
            </a:r>
          </a:p>
          <a:p>
            <a:pPr lvl="1"/>
            <a:r>
              <a:rPr lang="en-US" altLang="en-US" sz="2200" dirty="0"/>
              <a:t>Etc.</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866440" y="838200"/>
            <a:ext cx="6343202" cy="709865"/>
          </a:xfrm>
        </p:spPr>
        <p:txBody>
          <a:bodyPr>
            <a:normAutofit fontScale="90000"/>
          </a:bodyPr>
          <a:lstStyle/>
          <a:p>
            <a:r>
              <a:rPr lang="en-US" altLang="en-US" dirty="0"/>
              <a:t>Phase 1 </a:t>
            </a:r>
            <a:br>
              <a:rPr lang="en-US" altLang="en-US" dirty="0"/>
            </a:br>
            <a:r>
              <a:rPr lang="en-US" altLang="en-US" dirty="0"/>
              <a:t>OPTIONAL Data Gathering: </a:t>
            </a:r>
            <a:br>
              <a:rPr lang="en-US" altLang="en-US" dirty="0"/>
            </a:br>
            <a:r>
              <a:rPr lang="en-US" altLang="en-US" dirty="0"/>
              <a:t>Updated Policies &amp; Procedures</a:t>
            </a:r>
          </a:p>
        </p:txBody>
      </p:sp>
      <p:sp>
        <p:nvSpPr>
          <p:cNvPr id="26627" name="Rectangle 3"/>
          <p:cNvSpPr>
            <a:spLocks noGrp="1" noChangeArrowheads="1"/>
          </p:cNvSpPr>
          <p:nvPr>
            <p:ph idx="1"/>
          </p:nvPr>
        </p:nvSpPr>
        <p:spPr>
          <a:xfrm>
            <a:off x="628650" y="2354262"/>
            <a:ext cx="7886700" cy="4351338"/>
          </a:xfrm>
        </p:spPr>
        <p:txBody>
          <a:bodyPr/>
          <a:lstStyle/>
          <a:p>
            <a:r>
              <a:rPr lang="en-US" altLang="en-US" dirty="0"/>
              <a:t>Every unit must have an up-to-date policies and procedures manual, either in print, electronically, or both</a:t>
            </a:r>
          </a:p>
          <a:p>
            <a:pPr lvl="1"/>
            <a:r>
              <a:rPr lang="en-US" altLang="en-US" dirty="0"/>
              <a:t>Policies: Important unit policies, rules, standards, etc.</a:t>
            </a:r>
          </a:p>
          <a:p>
            <a:pPr lvl="1"/>
            <a:r>
              <a:rPr lang="en-US" altLang="en-US" dirty="0"/>
              <a:t>Procedures: Step by step procedures for each primary function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Full Program Review</a:t>
            </a:r>
            <a:br>
              <a:rPr lang="en-US" dirty="0"/>
            </a:br>
            <a:r>
              <a:rPr lang="en-US" dirty="0"/>
              <a:t>PHASE 2: Committee Work</a:t>
            </a:r>
          </a:p>
        </p:txBody>
      </p:sp>
    </p:spTree>
    <p:extLst>
      <p:ext uri="{BB962C8B-B14F-4D97-AF65-F5344CB8AC3E}">
        <p14:creationId xmlns:p14="http://schemas.microsoft.com/office/powerpoint/2010/main" val="3602001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28650" y="228600"/>
            <a:ext cx="7886700" cy="1325563"/>
          </a:xfrm>
        </p:spPr>
        <p:txBody>
          <a:bodyPr/>
          <a:lstStyle/>
          <a:p>
            <a:r>
              <a:rPr lang="en-US" altLang="en-US" dirty="0"/>
              <a:t>Purpose of A&amp;F Program Reviews</a:t>
            </a:r>
          </a:p>
        </p:txBody>
      </p:sp>
      <p:sp>
        <p:nvSpPr>
          <p:cNvPr id="19459" name="Rectangle 3"/>
          <p:cNvSpPr>
            <a:spLocks noGrp="1" noChangeArrowheads="1"/>
          </p:cNvSpPr>
          <p:nvPr>
            <p:ph idx="1"/>
          </p:nvPr>
        </p:nvSpPr>
        <p:spPr/>
        <p:txBody>
          <a:bodyPr>
            <a:normAutofit fontScale="92500"/>
          </a:bodyPr>
          <a:lstStyle/>
          <a:p>
            <a:pPr lvl="0"/>
            <a:r>
              <a:rPr lang="en-US" dirty="0"/>
              <a:t>To comply with SACSCOC accreditation requirements</a:t>
            </a:r>
          </a:p>
          <a:p>
            <a:pPr lvl="0"/>
            <a:r>
              <a:rPr lang="en-US" dirty="0"/>
              <a:t>To maintain a formal unit review process</a:t>
            </a:r>
          </a:p>
          <a:p>
            <a:pPr lvl="0"/>
            <a:r>
              <a:rPr lang="en-US" dirty="0"/>
              <a:t>To conduct two formal reviews every 12 years </a:t>
            </a:r>
          </a:p>
          <a:p>
            <a:pPr lvl="0"/>
            <a:r>
              <a:rPr lang="en-US" dirty="0"/>
              <a:t>To focus on unit objectives, assessment, and planning</a:t>
            </a:r>
          </a:p>
          <a:p>
            <a:pPr lvl="0"/>
            <a:r>
              <a:rPr lang="en-US" dirty="0"/>
              <a:t>To assist units to incrementally improve</a:t>
            </a:r>
          </a:p>
          <a:p>
            <a:pPr lvl="0"/>
            <a:r>
              <a:rPr lang="en-US" dirty="0"/>
              <a:t>To ensure setting and completion of unit objectives</a:t>
            </a:r>
          </a:p>
          <a:p>
            <a:pPr lvl="0"/>
            <a:r>
              <a:rPr lang="en-US" dirty="0"/>
              <a:t>To evaluate the quality of work performed</a:t>
            </a:r>
          </a:p>
          <a:p>
            <a:pPr lvl="0"/>
            <a:r>
              <a:rPr lang="en-US" dirty="0"/>
              <a:t>To continuously improve the quality of customer service</a:t>
            </a:r>
          </a:p>
          <a:p>
            <a:pPr marL="0" indent="0">
              <a:buNone/>
            </a:pPr>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dirty="0"/>
              <a:t>Phase 2:</a:t>
            </a:r>
            <a:br>
              <a:rPr lang="en-US" altLang="en-US" dirty="0"/>
            </a:br>
            <a:r>
              <a:rPr lang="en-US" altLang="en-US" dirty="0"/>
              <a:t>Committee Phase Goal</a:t>
            </a:r>
          </a:p>
        </p:txBody>
      </p:sp>
      <p:sp>
        <p:nvSpPr>
          <p:cNvPr id="36867" name="Rectangle 3"/>
          <p:cNvSpPr>
            <a:spLocks noGrp="1" noChangeArrowheads="1"/>
          </p:cNvSpPr>
          <p:nvPr>
            <p:ph idx="1"/>
          </p:nvPr>
        </p:nvSpPr>
        <p:spPr/>
        <p:txBody>
          <a:bodyPr/>
          <a:lstStyle/>
          <a:p>
            <a:r>
              <a:rPr lang="en-US" altLang="en-US"/>
              <a:t>The goal of the committee: Conduct research that results in an accurate list of </a:t>
            </a:r>
            <a:r>
              <a:rPr lang="en-US" altLang="en-US" b="1"/>
              <a:t>findings</a:t>
            </a:r>
            <a:r>
              <a:rPr lang="en-US" altLang="en-US"/>
              <a:t> concerning unit performance and a list of </a:t>
            </a:r>
            <a:r>
              <a:rPr lang="en-US" altLang="en-US" b="1"/>
              <a:t>recommendations</a:t>
            </a:r>
            <a:r>
              <a:rPr lang="en-US" altLang="en-US"/>
              <a:t> for unit improvement.</a:t>
            </a:r>
          </a:p>
          <a:p>
            <a:pPr lvl="1"/>
            <a:r>
              <a:rPr lang="en-US" altLang="en-US" b="1"/>
              <a:t>Finding</a:t>
            </a:r>
            <a:r>
              <a:rPr lang="en-US" altLang="en-US"/>
              <a:t>: A statement of fact or discovery as a result of research</a:t>
            </a:r>
          </a:p>
          <a:p>
            <a:pPr lvl="1"/>
            <a:r>
              <a:rPr lang="en-US" altLang="en-US" b="1"/>
              <a:t>Recommendation</a:t>
            </a:r>
            <a:r>
              <a:rPr lang="en-US" altLang="en-US"/>
              <a:t>: A specific suggestion that, if carried out, would likely result in improved unit quality/performance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914400" y="609600"/>
            <a:ext cx="6343202" cy="1206501"/>
          </a:xfrm>
        </p:spPr>
        <p:txBody>
          <a:bodyPr>
            <a:noAutofit/>
          </a:bodyPr>
          <a:lstStyle/>
          <a:p>
            <a:r>
              <a:rPr lang="en-US" altLang="en-US" sz="2000" dirty="0"/>
              <a:t>Phase 2: </a:t>
            </a:r>
            <a:br>
              <a:rPr lang="en-US" altLang="en-US" sz="2000" dirty="0"/>
            </a:br>
            <a:r>
              <a:rPr lang="en-US" altLang="en-US" sz="2000" dirty="0"/>
              <a:t>Serving on the Committee</a:t>
            </a:r>
            <a:br>
              <a:rPr lang="en-US" altLang="en-US" sz="2000" dirty="0"/>
            </a:br>
            <a:r>
              <a:rPr lang="en-US" altLang="en-US" sz="2000" dirty="0"/>
              <a:t>Expectation of Service on Committees by A&amp;F employees. </a:t>
            </a:r>
          </a:p>
        </p:txBody>
      </p:sp>
      <p:graphicFrame>
        <p:nvGraphicFramePr>
          <p:cNvPr id="56369" name="Group 49"/>
          <p:cNvGraphicFramePr>
            <a:graphicFrameLocks noGrp="1"/>
          </p:cNvGraphicFramePr>
          <p:nvPr>
            <p:extLst>
              <p:ext uri="{D42A27DB-BD31-4B8C-83A1-F6EECF244321}">
                <p14:modId xmlns:p14="http://schemas.microsoft.com/office/powerpoint/2010/main" val="3017354499"/>
              </p:ext>
            </p:extLst>
          </p:nvPr>
        </p:nvGraphicFramePr>
        <p:xfrm>
          <a:off x="838200" y="2399560"/>
          <a:ext cx="7696200" cy="2621280"/>
        </p:xfrm>
        <a:graphic>
          <a:graphicData uri="http://schemas.openxmlformats.org/drawingml/2006/table">
            <a:tbl>
              <a:tblPr/>
              <a:tblGrid>
                <a:gridCol w="3840163">
                  <a:extLst>
                    <a:ext uri="{9D8B030D-6E8A-4147-A177-3AD203B41FA5}">
                      <a16:colId xmlns:a16="http://schemas.microsoft.com/office/drawing/2014/main" val="3097747147"/>
                    </a:ext>
                  </a:extLst>
                </a:gridCol>
                <a:gridCol w="3856037">
                  <a:extLst>
                    <a:ext uri="{9D8B030D-6E8A-4147-A177-3AD203B41FA5}">
                      <a16:colId xmlns:a16="http://schemas.microsoft.com/office/drawing/2014/main" val="159944632"/>
                    </a:ext>
                  </a:extLst>
                </a:gridCol>
              </a:tblGrid>
              <a:tr h="304800">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Arial" panose="020B0604020202020204" pitchFamily="34" charset="0"/>
                          <a:ea typeface="Arial Unicode MS" pitchFamily="34" charset="-128"/>
                          <a:cs typeface="Arial" panose="020B0604020202020204" pitchFamily="34" charset="0"/>
                        </a:rPr>
                        <a:t>Special Assignments</a:t>
                      </a:r>
                      <a:endParaRPr kumimoji="0" lang="en-US" altLang="en-US" sz="1600" b="0" i="0" u="none" strike="noStrike" cap="none" normalizeH="0" baseline="0" dirty="0">
                        <a:ln>
                          <a:noFill/>
                        </a:ln>
                        <a:solidFill>
                          <a:schemeClr val="tx1"/>
                        </a:solidFill>
                        <a:effectLst/>
                        <a:latin typeface="Arial" panose="020B0604020202020204" pitchFamily="34" charset="0"/>
                        <a:ea typeface="Arial Unicode MS" pitchFamily="34" charset="-128"/>
                        <a:cs typeface="Arial" panose="020B0604020202020204" pitchFamily="34" charset="0"/>
                      </a:endParaRPr>
                    </a:p>
                  </a:txBody>
                  <a:tcPr horzOverflow="overflow">
                    <a:lnL w="127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Arial" panose="020B0604020202020204" pitchFamily="34" charset="0"/>
                          <a:ea typeface="Arial Unicode MS" pitchFamily="34" charset="-128"/>
                          <a:cs typeface="Arial" panose="020B0604020202020204" pitchFamily="34" charset="0"/>
                        </a:rPr>
                        <a:t>Measures</a:t>
                      </a:r>
                      <a:endParaRPr kumimoji="0" lang="en-US" altLang="en-US" sz="1600" b="0" i="0" u="none" strike="noStrike" cap="none" normalizeH="0" baseline="0" dirty="0">
                        <a:ln>
                          <a:noFill/>
                        </a:ln>
                        <a:solidFill>
                          <a:schemeClr val="tx1"/>
                        </a:solidFill>
                        <a:effectLst/>
                        <a:latin typeface="Arial" panose="020B0604020202020204" pitchFamily="34" charset="0"/>
                        <a:ea typeface="Arial Unicode MS" pitchFamily="34" charset="-128"/>
                        <a:cs typeface="Arial" panose="020B0604020202020204" pitchFamily="34" charset="0"/>
                      </a:endParaRPr>
                    </a:p>
                  </a:txBody>
                  <a:tcPr horzOverflow="overflow">
                    <a:lnL w="0" cap="flat" cmpd="sng" algn="ctr">
                      <a:solidFill>
                        <a:srgbClr val="01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49689311"/>
                  </a:ext>
                </a:extLst>
              </a:tr>
              <a:tr h="685800">
                <a:tc gridSpan="2">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400" b="0" i="1" u="none" strike="noStrike" cap="none" normalizeH="0" baseline="0" dirty="0">
                          <a:ln>
                            <a:noFill/>
                          </a:ln>
                          <a:solidFill>
                            <a:schemeClr val="tx1"/>
                          </a:solidFill>
                          <a:effectLst/>
                          <a:latin typeface="Arial" panose="020B0604020202020204" pitchFamily="34" charset="0"/>
                          <a:ea typeface="Arial Unicode MS" pitchFamily="34" charset="-128"/>
                          <a:cs typeface="Arial" panose="020B0604020202020204" pitchFamily="34" charset="0"/>
                        </a:rPr>
                        <a:t>Special Assignments are considered brief in nature and typically are not extended beyond the performance period. Statements should be brief and do not have to include every detail of the assignment.</a:t>
                      </a:r>
                      <a:endParaRPr kumimoji="0" lang="en-US" altLang="en-US" sz="1400" b="0" i="0" u="none" strike="noStrike" cap="none" normalizeH="0" baseline="0" dirty="0">
                        <a:ln>
                          <a:noFill/>
                        </a:ln>
                        <a:solidFill>
                          <a:schemeClr val="tx1"/>
                        </a:solidFill>
                        <a:effectLst/>
                        <a:latin typeface="Arial" panose="020B0604020202020204" pitchFamily="34" charset="0"/>
                        <a:ea typeface="Arial Unicode MS" pitchFamily="34" charset="-128"/>
                        <a:cs typeface="Arial" panose="020B0604020202020204" pitchFamily="34" charset="0"/>
                      </a:endParaRPr>
                    </a:p>
                  </a:txBody>
                  <a:tcP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10000"/>
                      </a:solidFill>
                      <a:prstDash val="solid"/>
                      <a:round/>
                      <a:headEnd type="none" w="med" len="med"/>
                      <a:tailEnd type="none" w="med" len="med"/>
                    </a:lnT>
                    <a:lnB w="0" cap="flat" cmpd="sng" algn="ctr">
                      <a:solidFill>
                        <a:srgbClr val="010000"/>
                      </a:solidFill>
                      <a:prstDash val="solid"/>
                      <a:round/>
                      <a:headEnd type="none" w="med" len="med"/>
                      <a:tailEnd type="none" w="med" len="med"/>
                    </a:lnB>
                    <a:lnTlToBr>
                      <a:noFill/>
                    </a:lnTlToBr>
                    <a:lnBlToTr>
                      <a:noFill/>
                    </a:lnBlToTr>
                    <a:noFill/>
                  </a:tcPr>
                </a:tc>
                <a:tc hMerge="1">
                  <a:txBody>
                    <a:bodyPr/>
                    <a:lstStyle/>
                    <a:p>
                      <a:endParaRPr lang="en-US"/>
                    </a:p>
                  </a:txBody>
                  <a:tcPr/>
                </a:tc>
                <a:extLst>
                  <a:ext uri="{0D108BD9-81ED-4DB2-BD59-A6C34878D82A}">
                    <a16:rowId xmlns:a16="http://schemas.microsoft.com/office/drawing/2014/main" val="2537794698"/>
                  </a:ext>
                </a:extLst>
              </a:tr>
              <a:tr h="1295400">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Symbol" panose="05050102010706020507" pitchFamily="18" charset="2"/>
                        <a:buChar char=""/>
                        <a:tabLst/>
                      </a:pPr>
                      <a:r>
                        <a:rPr kumimoji="0" lang="en-US" altLang="en-US" sz="1600" b="0" i="0" u="none" strike="noStrike" cap="none" normalizeH="0" baseline="0" dirty="0">
                          <a:ln>
                            <a:noFill/>
                          </a:ln>
                          <a:solidFill>
                            <a:schemeClr val="tx1"/>
                          </a:solidFill>
                          <a:effectLst/>
                          <a:latin typeface="Arial" panose="020B0604020202020204" pitchFamily="34" charset="0"/>
                          <a:ea typeface="Arial Unicode MS" pitchFamily="34" charset="-128"/>
                          <a:cs typeface="Arial" panose="020B0604020202020204" pitchFamily="34" charset="0"/>
                        </a:rPr>
                        <a:t>Lead and/or participate on divisional program review committees as requested</a:t>
                      </a:r>
                    </a:p>
                  </a:txBody>
                  <a:tcPr horzOverflow="overflow">
                    <a:lnL w="25400" cap="flat" cmpd="sng" algn="ctr">
                      <a:solidFill>
                        <a:srgbClr val="000000"/>
                      </a:solidFill>
                      <a:prstDash val="solid"/>
                      <a:round/>
                      <a:headEnd type="none" w="med" len="med"/>
                      <a:tailEnd type="none" w="med" len="med"/>
                    </a:lnL>
                    <a:lnR w="0" cap="flat" cmpd="sng" algn="ctr">
                      <a:solidFill>
                        <a:srgbClr val="010000"/>
                      </a:solidFill>
                      <a:prstDash val="solid"/>
                      <a:round/>
                      <a:headEnd type="none" w="med" len="med"/>
                      <a:tailEnd type="none" w="med" len="med"/>
                    </a:lnR>
                    <a:lnT w="0" cap="flat" cmpd="sng" algn="ctr">
                      <a:solidFill>
                        <a:srgbClr val="01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Symbol" panose="05050102010706020507" pitchFamily="18" charset="2"/>
                        <a:buChar char=""/>
                        <a:tabLst/>
                      </a:pPr>
                      <a:r>
                        <a:rPr kumimoji="0" lang="en-US" altLang="en-US" sz="1600" b="0" i="0" u="none" strike="noStrike" cap="none" normalizeH="0" baseline="0" dirty="0">
                          <a:ln>
                            <a:noFill/>
                          </a:ln>
                          <a:solidFill>
                            <a:schemeClr val="tx1"/>
                          </a:solidFill>
                          <a:effectLst/>
                          <a:latin typeface="Arial" panose="020B0604020202020204" pitchFamily="34" charset="0"/>
                          <a:ea typeface="Arial Unicode MS" pitchFamily="34" charset="-128"/>
                          <a:cs typeface="Arial" panose="020B0604020202020204" pitchFamily="34" charset="0"/>
                        </a:rPr>
                        <a:t>The (employee) demonstrates a willingness to participate in the divisional program review process and, when serving as a committee chair or member, is reliable, helpful and effective.</a:t>
                      </a:r>
                    </a:p>
                  </a:txBody>
                  <a:tcPr horzOverflow="overflow">
                    <a:lnL w="0" cap="flat" cmpd="sng" algn="ctr">
                      <a:solidFill>
                        <a:srgbClr val="01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0" cap="flat" cmpd="sng" algn="ctr">
                      <a:solidFill>
                        <a:srgbClr val="01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83076407"/>
                  </a:ext>
                </a:extLst>
              </a:tr>
            </a:tbl>
          </a:graphicData>
        </a:graphic>
      </p:graphicFrame>
      <p:sp>
        <p:nvSpPr>
          <p:cNvPr id="2" name="TextBox 1">
            <a:extLst>
              <a:ext uri="{FF2B5EF4-FFF2-40B4-BE49-F238E27FC236}">
                <a16:creationId xmlns:a16="http://schemas.microsoft.com/office/drawing/2014/main" id="{D8C7F612-FDEC-4601-9AF8-6DE2F8523861}"/>
              </a:ext>
            </a:extLst>
          </p:cNvPr>
          <p:cNvSpPr txBox="1"/>
          <p:nvPr/>
        </p:nvSpPr>
        <p:spPr>
          <a:xfrm>
            <a:off x="838200" y="5410200"/>
            <a:ext cx="7696200" cy="1200329"/>
          </a:xfrm>
          <a:prstGeom prst="rect">
            <a:avLst/>
          </a:prstGeom>
          <a:noFill/>
        </p:spPr>
        <p:txBody>
          <a:bodyPr wrap="square" rtlCol="0">
            <a:spAutoFit/>
          </a:bodyPr>
          <a:lstStyle/>
          <a:p>
            <a:r>
              <a:rPr lang="en-US" i="1" dirty="0"/>
              <a:t>NOTE: When A&amp;F employees are asked to chair or serve on a program review committee, they must do so. If they are unable to do so, they must find a replacement employee to serve in their place. </a:t>
            </a:r>
          </a:p>
        </p:txBody>
      </p:sp>
    </p:spTree>
    <p:extLst>
      <p:ext uri="{BB962C8B-B14F-4D97-AF65-F5344CB8AC3E}">
        <p14:creationId xmlns:p14="http://schemas.microsoft.com/office/powerpoint/2010/main" val="35822483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866440" y="838200"/>
            <a:ext cx="6343202" cy="709865"/>
          </a:xfrm>
        </p:spPr>
        <p:txBody>
          <a:bodyPr>
            <a:normAutofit fontScale="90000"/>
          </a:bodyPr>
          <a:lstStyle/>
          <a:p>
            <a:r>
              <a:rPr lang="en-US" altLang="en-US" dirty="0"/>
              <a:t>Phase 2: </a:t>
            </a:r>
            <a:br>
              <a:rPr lang="en-US" altLang="en-US" dirty="0"/>
            </a:br>
            <a:r>
              <a:rPr lang="en-US" altLang="en-US" dirty="0"/>
              <a:t>Serving on the Committee</a:t>
            </a:r>
            <a:br>
              <a:rPr lang="en-US" altLang="en-US" dirty="0"/>
            </a:br>
            <a:r>
              <a:rPr lang="en-US" altLang="en-US" dirty="0"/>
              <a:t>The Committee’s Role</a:t>
            </a:r>
          </a:p>
        </p:txBody>
      </p:sp>
      <p:sp>
        <p:nvSpPr>
          <p:cNvPr id="20483" name="Rectangle 3"/>
          <p:cNvSpPr>
            <a:spLocks noGrp="1" noChangeArrowheads="1"/>
          </p:cNvSpPr>
          <p:nvPr>
            <p:ph idx="1"/>
          </p:nvPr>
        </p:nvSpPr>
        <p:spPr>
          <a:xfrm>
            <a:off x="457200" y="2362200"/>
            <a:ext cx="8229600" cy="1447800"/>
          </a:xfrm>
        </p:spPr>
        <p:txBody>
          <a:bodyPr/>
          <a:lstStyle/>
          <a:p>
            <a:pPr>
              <a:lnSpc>
                <a:spcPct val="90000"/>
              </a:lnSpc>
            </a:pPr>
            <a:r>
              <a:rPr lang="en-US" altLang="en-US" dirty="0"/>
              <a:t>Assist the unit to improve performance by making specific recommendations based on the committee’s research-based knowledge</a:t>
            </a:r>
          </a:p>
        </p:txBody>
      </p:sp>
      <p:graphicFrame>
        <p:nvGraphicFramePr>
          <p:cNvPr id="2" name="Diagram 1"/>
          <p:cNvGraphicFramePr/>
          <p:nvPr>
            <p:extLst>
              <p:ext uri="{D42A27DB-BD31-4B8C-83A1-F6EECF244321}">
                <p14:modId xmlns:p14="http://schemas.microsoft.com/office/powerpoint/2010/main" val="844214211"/>
              </p:ext>
            </p:extLst>
          </p:nvPr>
        </p:nvGraphicFramePr>
        <p:xfrm>
          <a:off x="2057400" y="3276600"/>
          <a:ext cx="4724400" cy="3352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824686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normAutofit fontScale="90000"/>
          </a:bodyPr>
          <a:lstStyle/>
          <a:p>
            <a:r>
              <a:rPr lang="en-US" altLang="en-US" dirty="0"/>
              <a:t>Phase 2: </a:t>
            </a:r>
            <a:br>
              <a:rPr lang="en-US" altLang="en-US" dirty="0"/>
            </a:br>
            <a:r>
              <a:rPr lang="en-US" altLang="en-US" dirty="0"/>
              <a:t>Serving on the Committee</a:t>
            </a:r>
            <a:br>
              <a:rPr lang="en-US" altLang="en-US" dirty="0"/>
            </a:br>
            <a:r>
              <a:rPr lang="en-US" altLang="en-US" dirty="0"/>
              <a:t>Committee Member Duties</a:t>
            </a:r>
          </a:p>
        </p:txBody>
      </p:sp>
      <p:sp>
        <p:nvSpPr>
          <p:cNvPr id="57347" name="Rectangle 3"/>
          <p:cNvSpPr>
            <a:spLocks noGrp="1" noChangeArrowheads="1"/>
          </p:cNvSpPr>
          <p:nvPr>
            <p:ph idx="1"/>
          </p:nvPr>
        </p:nvSpPr>
        <p:spPr>
          <a:xfrm>
            <a:off x="628650" y="2209800"/>
            <a:ext cx="7886700" cy="4351338"/>
          </a:xfrm>
        </p:spPr>
        <p:txBody>
          <a:bodyPr>
            <a:normAutofit fontScale="92500"/>
          </a:bodyPr>
          <a:lstStyle/>
          <a:p>
            <a:r>
              <a:rPr lang="en-US" altLang="en-US" sz="2600" dirty="0"/>
              <a:t>Read the self-study materials</a:t>
            </a:r>
          </a:p>
          <a:p>
            <a:r>
              <a:rPr lang="en-US" altLang="en-US" sz="2600" dirty="0"/>
              <a:t>Attend committee meetings</a:t>
            </a:r>
          </a:p>
          <a:p>
            <a:r>
              <a:rPr lang="en-US" altLang="en-US" sz="2600" dirty="0"/>
              <a:t>Serve as a subcommittee member or chair</a:t>
            </a:r>
          </a:p>
          <a:p>
            <a:r>
              <a:rPr lang="en-US" altLang="en-US" sz="2600" dirty="0"/>
              <a:t>Conduct research related to the review</a:t>
            </a:r>
          </a:p>
          <a:p>
            <a:r>
              <a:rPr lang="en-US" altLang="en-US" sz="2600" dirty="0"/>
              <a:t>Write and/or collaborate on writing findings, recommendations </a:t>
            </a:r>
          </a:p>
          <a:p>
            <a:r>
              <a:rPr lang="en-US" altLang="en-US" sz="2600" dirty="0"/>
              <a:t>Provide advice and support to committee chairs</a:t>
            </a:r>
          </a:p>
          <a:p>
            <a:r>
              <a:rPr lang="en-US" altLang="en-US" sz="2600" dirty="0"/>
              <a:t>Contribute to committee discussions</a:t>
            </a:r>
          </a:p>
          <a:p>
            <a:r>
              <a:rPr lang="en-US" altLang="en-US" sz="2600" dirty="0"/>
              <a:t>Contribute to the drafting of the report</a:t>
            </a:r>
          </a:p>
        </p:txBody>
      </p:sp>
    </p:spTree>
    <p:extLst>
      <p:ext uri="{BB962C8B-B14F-4D97-AF65-F5344CB8AC3E}">
        <p14:creationId xmlns:p14="http://schemas.microsoft.com/office/powerpoint/2010/main" val="37033361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457200" y="460375"/>
            <a:ext cx="8229600" cy="1139825"/>
          </a:xfrm>
        </p:spPr>
        <p:txBody>
          <a:bodyPr>
            <a:normAutofit/>
          </a:bodyPr>
          <a:lstStyle/>
          <a:p>
            <a:pPr eaLnBrk="1" hangingPunct="1"/>
            <a:r>
              <a:rPr lang="en-US" altLang="en-US" dirty="0"/>
              <a:t>Phase 2: </a:t>
            </a:r>
            <a:br>
              <a:rPr lang="en-US" altLang="en-US" dirty="0"/>
            </a:br>
            <a:r>
              <a:rPr lang="en-US" altLang="en-US" dirty="0"/>
              <a:t>Committee Research</a:t>
            </a:r>
          </a:p>
        </p:txBody>
      </p:sp>
      <p:graphicFrame>
        <p:nvGraphicFramePr>
          <p:cNvPr id="43073" name="Group 65"/>
          <p:cNvGraphicFramePr>
            <a:graphicFrameLocks noGrp="1"/>
          </p:cNvGraphicFramePr>
          <p:nvPr>
            <p:ph type="tbl" idx="1"/>
            <p:extLst>
              <p:ext uri="{D42A27DB-BD31-4B8C-83A1-F6EECF244321}">
                <p14:modId xmlns:p14="http://schemas.microsoft.com/office/powerpoint/2010/main" val="1805652968"/>
              </p:ext>
            </p:extLst>
          </p:nvPr>
        </p:nvGraphicFramePr>
        <p:xfrm>
          <a:off x="533400" y="2209800"/>
          <a:ext cx="8077200" cy="4542447"/>
        </p:xfrm>
        <a:graphic>
          <a:graphicData uri="http://schemas.openxmlformats.org/drawingml/2006/table">
            <a:tbl>
              <a:tblPr/>
              <a:tblGrid>
                <a:gridCol w="4038600">
                  <a:extLst>
                    <a:ext uri="{9D8B030D-6E8A-4147-A177-3AD203B41FA5}">
                      <a16:colId xmlns:a16="http://schemas.microsoft.com/office/drawing/2014/main" val="20000"/>
                    </a:ext>
                  </a:extLst>
                </a:gridCol>
                <a:gridCol w="4038600">
                  <a:extLst>
                    <a:ext uri="{9D8B030D-6E8A-4147-A177-3AD203B41FA5}">
                      <a16:colId xmlns:a16="http://schemas.microsoft.com/office/drawing/2014/main" val="20001"/>
                    </a:ext>
                  </a:extLst>
                </a:gridCol>
              </a:tblGrid>
              <a:tr h="449086">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1" u="none" strike="noStrike" cap="none" normalizeH="0" baseline="0" dirty="0">
                          <a:ln>
                            <a:noFill/>
                          </a:ln>
                          <a:solidFill>
                            <a:schemeClr val="bg1"/>
                          </a:solidFill>
                          <a:effectLst/>
                          <a:latin typeface="Arial" charset="0"/>
                        </a:rPr>
                        <a:t>Most</a:t>
                      </a:r>
                      <a:r>
                        <a:rPr kumimoji="0" lang="en-US" sz="2000" b="0" i="0" u="none" strike="noStrike" cap="none" normalizeH="0" baseline="0" dirty="0">
                          <a:ln>
                            <a:noFill/>
                          </a:ln>
                          <a:solidFill>
                            <a:schemeClr val="bg1"/>
                          </a:solidFill>
                          <a:effectLst/>
                          <a:latin typeface="Arial" charset="0"/>
                        </a:rPr>
                        <a:t> studies will include</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50000"/>
                      </a:schemeClr>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000" b="0" i="1" u="none" strike="noStrike" cap="none" normalizeH="0" baseline="0" dirty="0">
                          <a:ln>
                            <a:noFill/>
                          </a:ln>
                          <a:solidFill>
                            <a:schemeClr val="bg1"/>
                          </a:solidFill>
                          <a:effectLst/>
                          <a:latin typeface="Arial" charset="0"/>
                        </a:rPr>
                        <a:t>Some</a:t>
                      </a:r>
                      <a:r>
                        <a:rPr kumimoji="0" lang="en-US" sz="2000" b="0" i="0" u="none" strike="noStrike" cap="none" normalizeH="0" baseline="0" dirty="0">
                          <a:ln>
                            <a:noFill/>
                          </a:ln>
                          <a:solidFill>
                            <a:schemeClr val="bg1"/>
                          </a:solidFill>
                          <a:effectLst/>
                          <a:latin typeface="Arial" charset="0"/>
                        </a:rPr>
                        <a:t> studies will include</a:t>
                      </a:r>
                    </a:p>
                  </a:txBody>
                  <a:tcPr marL="45720" marR="4572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50000"/>
                      </a:schemeClr>
                    </a:solidFill>
                  </a:tcPr>
                </a:tc>
                <a:extLst>
                  <a:ext uri="{0D108BD9-81ED-4DB2-BD59-A6C34878D82A}">
                    <a16:rowId xmlns:a16="http://schemas.microsoft.com/office/drawing/2014/main" val="10000"/>
                  </a:ext>
                </a:extLst>
              </a:tr>
              <a:tr h="1064090">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dirty="0">
                          <a:ln>
                            <a:noFill/>
                          </a:ln>
                          <a:solidFill>
                            <a:schemeClr val="tx1"/>
                          </a:solidFill>
                          <a:effectLst/>
                          <a:latin typeface="Arial" charset="0"/>
                        </a:rPr>
                        <a:t>Personal Interviews – Individual attitudes, opinions, issues of concern, and possible solutions</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r>
                        <a:rPr kumimoji="0" lang="en-US" sz="1800" b="0" i="0" u="none" strike="noStrike" cap="none" normalizeH="0" baseline="0" dirty="0">
                          <a:ln>
                            <a:noFill/>
                          </a:ln>
                          <a:solidFill>
                            <a:schemeClr val="tx1"/>
                          </a:solidFill>
                          <a:effectLst/>
                          <a:latin typeface="Arial" charset="0"/>
                        </a:rPr>
                        <a:t>Focus Groups– Perceptions, trends, material for survey</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800" b="0" i="0" u="none" strike="noStrike" cap="none" normalizeH="0" baseline="0" dirty="0">
                        <a:ln>
                          <a:noFill/>
                        </a:ln>
                        <a:solidFill>
                          <a:schemeClr val="tx1"/>
                        </a:solidFill>
                        <a:effectLst/>
                        <a:latin typeface="Arial" charset="0"/>
                      </a:endParaRPr>
                    </a:p>
                  </a:txBody>
                  <a:tcPr marL="45720" marR="4572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99259">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dirty="0">
                          <a:ln>
                            <a:noFill/>
                          </a:ln>
                          <a:solidFill>
                            <a:schemeClr val="tx1"/>
                          </a:solidFill>
                          <a:effectLst/>
                          <a:latin typeface="Arial" charset="0"/>
                        </a:rPr>
                        <a:t>External Reviewer– Expert, outsider’s review</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dirty="0">
                          <a:ln>
                            <a:noFill/>
                          </a:ln>
                          <a:solidFill>
                            <a:schemeClr val="tx1"/>
                          </a:solidFill>
                          <a:effectLst/>
                          <a:latin typeface="Arial" charset="0"/>
                        </a:rPr>
                        <a:t>Internal Process Studies</a:t>
                      </a:r>
                    </a:p>
                  </a:txBody>
                  <a:tcPr marL="45720" marR="4572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99259">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defRPr/>
                      </a:pPr>
                      <a:r>
                        <a:rPr kumimoji="0" lang="en-US" sz="1800" b="0" i="0" u="none" strike="noStrike" cap="none" normalizeH="0" baseline="0" dirty="0">
                          <a:ln>
                            <a:noFill/>
                          </a:ln>
                          <a:solidFill>
                            <a:schemeClr val="tx1"/>
                          </a:solidFill>
                          <a:effectLst/>
                          <a:latin typeface="Arial" charset="0"/>
                        </a:rPr>
                        <a:t>Document Reviews– All self-study materials</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dirty="0">
                          <a:ln>
                            <a:noFill/>
                          </a:ln>
                          <a:solidFill>
                            <a:schemeClr val="tx1"/>
                          </a:solidFill>
                          <a:effectLst/>
                          <a:latin typeface="Arial" charset="0"/>
                        </a:rPr>
                        <a:t>Peer Studies/Best Practices</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800" b="0" i="0" u="none" strike="noStrike" cap="none" normalizeH="0" baseline="0" dirty="0">
                        <a:ln>
                          <a:noFill/>
                        </a:ln>
                        <a:solidFill>
                          <a:schemeClr val="tx1"/>
                        </a:solidFill>
                        <a:effectLst/>
                        <a:latin typeface="Arial" charset="0"/>
                      </a:endParaRPr>
                    </a:p>
                  </a:txBody>
                  <a:tcPr marL="45720" marR="4572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7306">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dirty="0">
                          <a:ln>
                            <a:noFill/>
                          </a:ln>
                          <a:solidFill>
                            <a:schemeClr val="tx1"/>
                          </a:solidFill>
                          <a:effectLst/>
                          <a:latin typeface="Arial" charset="0"/>
                        </a:rPr>
                        <a:t>Surveys of employees and customers</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800" b="0" i="0" u="none" strike="noStrike" cap="none" normalizeH="0" baseline="0" dirty="0">
                        <a:ln>
                          <a:noFill/>
                        </a:ln>
                        <a:solidFill>
                          <a:schemeClr val="tx1"/>
                        </a:solidFill>
                        <a:effectLst/>
                        <a:latin typeface="Arial" charset="0"/>
                      </a:endParaRPr>
                    </a:p>
                  </a:txBody>
                  <a:tcPr marL="45720" marR="4572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99259">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800" b="0" i="0" u="none" strike="noStrike" cap="none" normalizeH="0" baseline="0" dirty="0">
                          <a:ln>
                            <a:noFill/>
                          </a:ln>
                          <a:solidFill>
                            <a:schemeClr val="tx1"/>
                          </a:solidFill>
                          <a:effectLst/>
                          <a:latin typeface="Arial" charset="0"/>
                        </a:rPr>
                        <a:t>Committee Collaboration and assistance with report writing</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800" b="0" i="0" u="none" strike="noStrike" cap="none" normalizeH="0" baseline="0" dirty="0">
                        <a:ln>
                          <a:noFill/>
                        </a:ln>
                        <a:solidFill>
                          <a:schemeClr val="tx1"/>
                        </a:solidFill>
                        <a:effectLst/>
                        <a:latin typeface="Arial" charset="0"/>
                      </a:endParaRPr>
                    </a:p>
                  </a:txBody>
                  <a:tcPr marL="45720" marR="4572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1418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800" b="0" i="0" u="none" strike="noStrike" cap="none" normalizeH="0" baseline="0" dirty="0">
                        <a:ln>
                          <a:noFill/>
                        </a:ln>
                        <a:solidFill>
                          <a:schemeClr val="tx1"/>
                        </a:solidFill>
                        <a:effectLst/>
                        <a:latin typeface="Arial" charset="0"/>
                      </a:endParaRP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800" b="0" i="0" u="none" strike="noStrike" cap="none" normalizeH="0" baseline="0" dirty="0">
                        <a:ln>
                          <a:noFill/>
                        </a:ln>
                        <a:solidFill>
                          <a:schemeClr val="tx1"/>
                        </a:solidFill>
                        <a:effectLst/>
                        <a:latin typeface="Arial" charset="0"/>
                      </a:endParaRPr>
                    </a:p>
                  </a:txBody>
                  <a:tcPr marL="45720" marR="4572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11838734"/>
                  </a:ext>
                </a:extLst>
              </a:tr>
            </a:tbl>
          </a:graphicData>
        </a:graphic>
      </p:graphicFrame>
    </p:spTree>
    <p:extLst>
      <p:ext uri="{BB962C8B-B14F-4D97-AF65-F5344CB8AC3E}">
        <p14:creationId xmlns:p14="http://schemas.microsoft.com/office/powerpoint/2010/main" val="15658432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normAutofit fontScale="90000"/>
          </a:bodyPr>
          <a:lstStyle/>
          <a:p>
            <a:r>
              <a:rPr lang="en-US" altLang="en-US" dirty="0"/>
              <a:t>Phase 2: </a:t>
            </a:r>
            <a:br>
              <a:rPr lang="en-US" altLang="en-US" dirty="0"/>
            </a:br>
            <a:r>
              <a:rPr lang="en-US" altLang="en-US" dirty="0"/>
              <a:t>Serving on the Committee </a:t>
            </a:r>
            <a:br>
              <a:rPr lang="en-US" altLang="en-US" dirty="0"/>
            </a:br>
            <a:r>
              <a:rPr lang="en-US" altLang="en-US" dirty="0"/>
              <a:t>Potential Subcommittees</a:t>
            </a:r>
          </a:p>
        </p:txBody>
      </p:sp>
      <p:sp>
        <p:nvSpPr>
          <p:cNvPr id="40963" name="Rectangle 3"/>
          <p:cNvSpPr>
            <a:spLocks noGrp="1" noChangeArrowheads="1"/>
          </p:cNvSpPr>
          <p:nvPr>
            <p:ph idx="1"/>
          </p:nvPr>
        </p:nvSpPr>
        <p:spPr>
          <a:xfrm>
            <a:off x="593816" y="2209800"/>
            <a:ext cx="7886700" cy="4351338"/>
          </a:xfrm>
        </p:spPr>
        <p:txBody>
          <a:bodyPr/>
          <a:lstStyle/>
          <a:p>
            <a:r>
              <a:rPr lang="en-US" altLang="en-US" dirty="0"/>
              <a:t>Surveys of employees (2 people)</a:t>
            </a:r>
          </a:p>
          <a:p>
            <a:r>
              <a:rPr lang="en-US" altLang="en-US" dirty="0"/>
              <a:t>Surveys of customers (2 people)</a:t>
            </a:r>
          </a:p>
          <a:p>
            <a:r>
              <a:rPr lang="en-US" altLang="en-US" dirty="0"/>
              <a:t>Interviews (VP, AVP, director/unit head/ employees, customers) (1 person)</a:t>
            </a:r>
          </a:p>
          <a:p>
            <a:r>
              <a:rPr lang="en-US" altLang="en-US" dirty="0"/>
              <a:t>Peer studies (Inquiring with peers to determine others’ processes) (1 person with assistance as needed)</a:t>
            </a:r>
          </a:p>
          <a:p>
            <a:r>
              <a:rPr lang="en-US" altLang="en-US" dirty="0"/>
              <a:t>Document Reviews of all Self-Study items (Co-chairs and all members as needed)</a:t>
            </a:r>
          </a:p>
          <a:p>
            <a:r>
              <a:rPr lang="en-US" altLang="en-US" dirty="0"/>
              <a:t>Optional</a:t>
            </a:r>
          </a:p>
          <a:p>
            <a:pPr lvl="1"/>
            <a:r>
              <a:rPr lang="en-US" altLang="en-US" sz="1800" dirty="0"/>
              <a:t>Focus groups as needed</a:t>
            </a:r>
          </a:p>
          <a:p>
            <a:pPr marL="0" indent="0">
              <a:buNone/>
            </a:pPr>
            <a:endParaRPr lang="en-US" altLang="en-US" dirty="0"/>
          </a:p>
          <a:p>
            <a:endParaRPr lang="en-US"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533400" y="612775"/>
            <a:ext cx="8229600" cy="1139825"/>
          </a:xfrm>
        </p:spPr>
        <p:txBody>
          <a:bodyPr>
            <a:normAutofit fontScale="90000"/>
          </a:bodyPr>
          <a:lstStyle/>
          <a:p>
            <a:pPr eaLnBrk="1" hangingPunct="1"/>
            <a:r>
              <a:rPr lang="en-US" altLang="en-US" dirty="0"/>
              <a:t>Phase 2: </a:t>
            </a:r>
            <a:br>
              <a:rPr lang="en-US" altLang="en-US" dirty="0"/>
            </a:br>
            <a:r>
              <a:rPr lang="en-US" altLang="en-US" dirty="0"/>
              <a:t>Data Gathering</a:t>
            </a:r>
            <a:br>
              <a:rPr lang="en-US" altLang="en-US" dirty="0"/>
            </a:br>
            <a:r>
              <a:rPr lang="en-US" altLang="en-US" dirty="0"/>
              <a:t>Personal Interviews</a:t>
            </a:r>
          </a:p>
        </p:txBody>
      </p:sp>
      <p:sp>
        <p:nvSpPr>
          <p:cNvPr id="11268" name="Rectangle 3"/>
          <p:cNvSpPr>
            <a:spLocks noGrp="1" noChangeArrowheads="1"/>
          </p:cNvSpPr>
          <p:nvPr>
            <p:ph type="body" sz="half" idx="1"/>
          </p:nvPr>
        </p:nvSpPr>
        <p:spPr>
          <a:xfrm>
            <a:off x="500062" y="2133600"/>
            <a:ext cx="8143875" cy="1722437"/>
          </a:xfrm>
        </p:spPr>
        <p:txBody>
          <a:bodyPr>
            <a:normAutofit/>
          </a:bodyPr>
          <a:lstStyle/>
          <a:p>
            <a:pPr eaLnBrk="1" hangingPunct="1">
              <a:lnSpc>
                <a:spcPct val="90000"/>
              </a:lnSpc>
            </a:pPr>
            <a:r>
              <a:rPr lang="en-US" altLang="en-US" sz="1100" b="1" dirty="0"/>
              <a:t>Unit head, unit members, AVP, Senior VP, key individual customers, etc.</a:t>
            </a:r>
          </a:p>
          <a:p>
            <a:pPr lvl="1" eaLnBrk="1" hangingPunct="1">
              <a:lnSpc>
                <a:spcPct val="90000"/>
              </a:lnSpc>
            </a:pPr>
            <a:r>
              <a:rPr lang="en-US" altLang="en-US" sz="1050" b="1" dirty="0"/>
              <a:t>Determine persons to be interviewed</a:t>
            </a:r>
          </a:p>
          <a:p>
            <a:pPr lvl="1" eaLnBrk="1" hangingPunct="1">
              <a:lnSpc>
                <a:spcPct val="90000"/>
              </a:lnSpc>
            </a:pPr>
            <a:r>
              <a:rPr lang="en-US" altLang="en-US" sz="1050" b="1" dirty="0"/>
              <a:t>Write interview questions</a:t>
            </a:r>
          </a:p>
          <a:p>
            <a:pPr lvl="1" eaLnBrk="1" hangingPunct="1">
              <a:lnSpc>
                <a:spcPct val="90000"/>
              </a:lnSpc>
            </a:pPr>
            <a:r>
              <a:rPr lang="en-US" altLang="en-US" sz="1050" b="1" dirty="0"/>
              <a:t>Schedule one-on-one interviews </a:t>
            </a:r>
          </a:p>
          <a:p>
            <a:pPr lvl="1" eaLnBrk="1" hangingPunct="1">
              <a:lnSpc>
                <a:spcPct val="90000"/>
              </a:lnSpc>
            </a:pPr>
            <a:r>
              <a:rPr lang="en-US" altLang="en-US" sz="1050" b="1" dirty="0"/>
              <a:t>Sample Questions:</a:t>
            </a:r>
          </a:p>
        </p:txBody>
      </p:sp>
      <p:graphicFrame>
        <p:nvGraphicFramePr>
          <p:cNvPr id="45129" name="Group 73"/>
          <p:cNvGraphicFramePr>
            <a:graphicFrameLocks noGrp="1"/>
          </p:cNvGraphicFramePr>
          <p:nvPr>
            <p:ph sz="half" idx="2"/>
            <p:extLst>
              <p:ext uri="{D42A27DB-BD31-4B8C-83A1-F6EECF244321}">
                <p14:modId xmlns:p14="http://schemas.microsoft.com/office/powerpoint/2010/main" val="2656982937"/>
              </p:ext>
            </p:extLst>
          </p:nvPr>
        </p:nvGraphicFramePr>
        <p:xfrm>
          <a:off x="355600" y="3495676"/>
          <a:ext cx="8432800" cy="3209924"/>
        </p:xfrm>
        <a:graphic>
          <a:graphicData uri="http://schemas.openxmlformats.org/drawingml/2006/table">
            <a:tbl>
              <a:tblPr/>
              <a:tblGrid>
                <a:gridCol w="2108200">
                  <a:extLst>
                    <a:ext uri="{9D8B030D-6E8A-4147-A177-3AD203B41FA5}">
                      <a16:colId xmlns:a16="http://schemas.microsoft.com/office/drawing/2014/main" val="20000"/>
                    </a:ext>
                  </a:extLst>
                </a:gridCol>
                <a:gridCol w="2109788">
                  <a:extLst>
                    <a:ext uri="{9D8B030D-6E8A-4147-A177-3AD203B41FA5}">
                      <a16:colId xmlns:a16="http://schemas.microsoft.com/office/drawing/2014/main" val="20001"/>
                    </a:ext>
                  </a:extLst>
                </a:gridCol>
                <a:gridCol w="2105025">
                  <a:extLst>
                    <a:ext uri="{9D8B030D-6E8A-4147-A177-3AD203B41FA5}">
                      <a16:colId xmlns:a16="http://schemas.microsoft.com/office/drawing/2014/main" val="20002"/>
                    </a:ext>
                  </a:extLst>
                </a:gridCol>
                <a:gridCol w="2109787">
                  <a:extLst>
                    <a:ext uri="{9D8B030D-6E8A-4147-A177-3AD203B41FA5}">
                      <a16:colId xmlns:a16="http://schemas.microsoft.com/office/drawing/2014/main" val="20003"/>
                    </a:ext>
                  </a:extLst>
                </a:gridCol>
              </a:tblGrid>
              <a:tr h="320046">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rPr>
                        <a:t>AVP/VP</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a:ln>
                            <a:noFill/>
                          </a:ln>
                          <a:solidFill>
                            <a:schemeClr val="tx1"/>
                          </a:solidFill>
                          <a:effectLst/>
                          <a:latin typeface="Arial" charset="0"/>
                        </a:rPr>
                        <a:t>Key Customers</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a:ln>
                            <a:noFill/>
                          </a:ln>
                          <a:solidFill>
                            <a:schemeClr val="tx1"/>
                          </a:solidFill>
                          <a:effectLst/>
                          <a:latin typeface="Arial" charset="0"/>
                        </a:rPr>
                        <a:t>Members of unit</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500" b="1" i="0" u="none" strike="noStrike" cap="none" normalizeH="0" baseline="0" dirty="0">
                          <a:ln>
                            <a:noFill/>
                          </a:ln>
                          <a:solidFill>
                            <a:schemeClr val="tx1"/>
                          </a:solidFill>
                          <a:effectLst/>
                          <a:latin typeface="Arial" charset="0"/>
                        </a:rPr>
                        <a:t>Unit Head</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21686">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300" b="0" i="0" u="none" strike="noStrike" cap="none" normalizeH="0" baseline="0">
                          <a:ln>
                            <a:noFill/>
                          </a:ln>
                          <a:solidFill>
                            <a:schemeClr val="tx1"/>
                          </a:solidFill>
                          <a:effectLst/>
                          <a:latin typeface="Arial" charset="0"/>
                        </a:rPr>
                        <a:t>What do you consider to be the unit’s strengths? Weaknesses?</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300" b="0" i="0" u="none" strike="noStrike" cap="none" normalizeH="0" baseline="0">
                          <a:ln>
                            <a:noFill/>
                          </a:ln>
                          <a:solidFill>
                            <a:schemeClr val="tx1"/>
                          </a:solidFill>
                          <a:effectLst/>
                          <a:latin typeface="Arial" charset="0"/>
                        </a:rPr>
                        <a:t>As a customer, what seems to be your most consistent frustration with the unit?</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300" b="0" i="0" u="none" strike="noStrike" cap="none" normalizeH="0" baseline="0">
                          <a:ln>
                            <a:noFill/>
                          </a:ln>
                          <a:solidFill>
                            <a:schemeClr val="tx1"/>
                          </a:solidFill>
                          <a:effectLst/>
                          <a:latin typeface="Arial" charset="0"/>
                        </a:rPr>
                        <a:t>Where do you feel pressure to perform beyond your abilities/resources?</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300" b="0" i="0" u="none" strike="noStrike" cap="none" normalizeH="0" baseline="0">
                        <a:ln>
                          <a:noFill/>
                        </a:ln>
                        <a:solidFill>
                          <a:schemeClr val="tx1"/>
                        </a:solidFill>
                        <a:effectLst/>
                        <a:latin typeface="Arial" charset="0"/>
                      </a:endParaRP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300" b="0" i="0" u="none" strike="noStrike" cap="none" normalizeH="0" baseline="0">
                          <a:ln>
                            <a:noFill/>
                          </a:ln>
                          <a:solidFill>
                            <a:schemeClr val="tx1"/>
                          </a:solidFill>
                          <a:effectLst/>
                          <a:latin typeface="Arial" charset="0"/>
                        </a:rPr>
                        <a:t>What are the one or two most important needs your unit has to achieve future objectives?</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8425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300" b="0" i="0" u="none" strike="noStrike" cap="none" normalizeH="0" baseline="0">
                          <a:ln>
                            <a:noFill/>
                          </a:ln>
                          <a:solidFill>
                            <a:schemeClr val="tx1"/>
                          </a:solidFill>
                          <a:effectLst/>
                          <a:latin typeface="Arial" charset="0"/>
                        </a:rPr>
                        <a:t>What changes do you foresee for the unit in the coming 18-24 months?</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300" b="0" i="0" u="none" strike="noStrike" cap="none" normalizeH="0" baseline="0">
                          <a:ln>
                            <a:noFill/>
                          </a:ln>
                          <a:solidFill>
                            <a:schemeClr val="tx1"/>
                          </a:solidFill>
                          <a:effectLst/>
                          <a:latin typeface="Arial" charset="0"/>
                        </a:rPr>
                        <a:t>Does the unit seem to understand your needs? Why or why not?</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300" b="0" i="0" u="none" strike="noStrike" cap="none" normalizeH="0" baseline="0">
                          <a:ln>
                            <a:noFill/>
                          </a:ln>
                          <a:solidFill>
                            <a:schemeClr val="tx1"/>
                          </a:solidFill>
                          <a:effectLst/>
                          <a:latin typeface="Arial" charset="0"/>
                        </a:rPr>
                        <a:t>What changes would you like to see made to the way your unit functions?</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300" b="0" i="0" u="none" strike="noStrike" cap="none" normalizeH="0" baseline="0">
                          <a:ln>
                            <a:noFill/>
                          </a:ln>
                          <a:solidFill>
                            <a:schemeClr val="tx1"/>
                          </a:solidFill>
                          <a:effectLst/>
                          <a:latin typeface="Arial" charset="0"/>
                        </a:rPr>
                        <a:t>What’s one recommendation you hope the committee makes?</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83937">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300" b="0" i="0" u="none" strike="noStrike" cap="none" normalizeH="0" baseline="0">
                          <a:ln>
                            <a:noFill/>
                          </a:ln>
                          <a:solidFill>
                            <a:schemeClr val="tx1"/>
                          </a:solidFill>
                          <a:effectLst/>
                          <a:latin typeface="Arial" charset="0"/>
                        </a:rPr>
                        <a:t>On what issue do you receive the most feedback concerning the unit, positive or negative?</a:t>
                      </a:r>
                    </a:p>
                  </a:txBody>
                  <a:tcPr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300" b="0" i="0" u="none" strike="noStrike" cap="none" normalizeH="0" baseline="0">
                          <a:ln>
                            <a:noFill/>
                          </a:ln>
                          <a:solidFill>
                            <a:schemeClr val="tx1"/>
                          </a:solidFill>
                          <a:effectLst/>
                          <a:latin typeface="Arial" charset="0"/>
                        </a:rPr>
                        <a:t>If you were in charge of the unit, what would be the first change you would make?</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300" b="0" i="0" u="none" strike="noStrike" cap="none" normalizeH="0" baseline="0">
                          <a:ln>
                            <a:noFill/>
                          </a:ln>
                          <a:solidFill>
                            <a:schemeClr val="tx1"/>
                          </a:solidFill>
                          <a:effectLst/>
                          <a:latin typeface="Arial" charset="0"/>
                        </a:rPr>
                        <a:t>How would you describe the morale of your unit? What factors influence it?</a:t>
                      </a:r>
                    </a:p>
                  </a:txBody>
                  <a:tcPr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300" b="0" i="0" u="none" strike="noStrike" cap="none" normalizeH="0" baseline="0" dirty="0">
                          <a:ln>
                            <a:noFill/>
                          </a:ln>
                          <a:solidFill>
                            <a:schemeClr val="tx1"/>
                          </a:solidFill>
                          <a:effectLst/>
                          <a:latin typeface="Arial" charset="0"/>
                        </a:rPr>
                        <a:t>What do you think is the greatest misconception your customers have about you?</a:t>
                      </a:r>
                    </a:p>
                  </a:txBody>
                  <a:tcPr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3897327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866440" y="814135"/>
            <a:ext cx="6343202" cy="709865"/>
          </a:xfrm>
        </p:spPr>
        <p:txBody>
          <a:bodyPr>
            <a:normAutofit fontScale="90000"/>
          </a:bodyPr>
          <a:lstStyle/>
          <a:p>
            <a:pPr eaLnBrk="1" hangingPunct="1"/>
            <a:r>
              <a:rPr lang="en-US" altLang="en-US" dirty="0"/>
              <a:t>Phase 2: </a:t>
            </a:r>
            <a:br>
              <a:rPr lang="en-US" altLang="en-US" dirty="0"/>
            </a:br>
            <a:r>
              <a:rPr lang="en-US" altLang="en-US" dirty="0"/>
              <a:t>Data Gathering</a:t>
            </a:r>
            <a:br>
              <a:rPr lang="en-US" altLang="en-US" dirty="0"/>
            </a:br>
            <a:r>
              <a:rPr lang="en-US" altLang="en-US" dirty="0"/>
              <a:t>External Reviewer (ER)</a:t>
            </a:r>
          </a:p>
        </p:txBody>
      </p:sp>
      <p:sp>
        <p:nvSpPr>
          <p:cNvPr id="13316" name="Rectangle 3"/>
          <p:cNvSpPr>
            <a:spLocks noGrp="1" noChangeArrowheads="1"/>
          </p:cNvSpPr>
          <p:nvPr>
            <p:ph idx="1"/>
          </p:nvPr>
        </p:nvSpPr>
        <p:spPr>
          <a:xfrm>
            <a:off x="628650" y="2354262"/>
            <a:ext cx="7886700" cy="4351338"/>
          </a:xfrm>
        </p:spPr>
        <p:txBody>
          <a:bodyPr>
            <a:normAutofit fontScale="92500" lnSpcReduction="20000"/>
          </a:bodyPr>
          <a:lstStyle/>
          <a:p>
            <a:pPr marL="0" indent="0" eaLnBrk="1" hangingPunct="1">
              <a:buNone/>
            </a:pPr>
            <a:r>
              <a:rPr lang="en-US" altLang="en-US" dirty="0"/>
              <a:t>ER should determine:</a:t>
            </a:r>
          </a:p>
          <a:p>
            <a:pPr eaLnBrk="1" hangingPunct="1"/>
            <a:r>
              <a:rPr lang="en-US" altLang="en-US" dirty="0"/>
              <a:t>How the unit compares to industry standards in terms of services and operation</a:t>
            </a:r>
          </a:p>
          <a:p>
            <a:pPr eaLnBrk="1" hangingPunct="1"/>
            <a:r>
              <a:rPr lang="en-US" altLang="en-US" dirty="0"/>
              <a:t>What best practices the unit might consider adopting</a:t>
            </a:r>
          </a:p>
          <a:p>
            <a:pPr eaLnBrk="1" hangingPunct="1"/>
            <a:r>
              <a:rPr lang="en-US" altLang="en-US" dirty="0"/>
              <a:t>Any gaps in the unit’s legal or policy compliance</a:t>
            </a:r>
          </a:p>
          <a:p>
            <a:pPr eaLnBrk="1" hangingPunct="1"/>
            <a:r>
              <a:rPr lang="en-US" altLang="en-US" dirty="0"/>
              <a:t>Changes the external reviewer would recommend</a:t>
            </a:r>
          </a:p>
          <a:p>
            <a:pPr eaLnBrk="1" hangingPunct="1"/>
            <a:endParaRPr lang="en-US" altLang="en-US" dirty="0"/>
          </a:p>
          <a:p>
            <a:pPr marL="0" indent="0" eaLnBrk="1" hangingPunct="1">
              <a:buNone/>
            </a:pPr>
            <a:r>
              <a:rPr lang="en-US" altLang="en-US" dirty="0"/>
              <a:t>(Don’t forget to share the self-study materials and any data gathered by the committee with the ER)</a:t>
            </a:r>
          </a:p>
          <a:p>
            <a:pPr marL="0" indent="0" eaLnBrk="1" hangingPunct="1">
              <a:buNone/>
            </a:pPr>
            <a:endParaRPr lang="en-US" altLang="en-US" dirty="0"/>
          </a:p>
          <a:p>
            <a:pPr marL="0" indent="0" eaLnBrk="1" hangingPunct="1">
              <a:buNone/>
            </a:pPr>
            <a:r>
              <a:rPr lang="en-US" altLang="en-US" dirty="0"/>
              <a:t>ER’s can get paid up to $1,000 plus expenses for an overnight stay. Reports should be completed two weeks after the visit.  Visits are coordinated by the Director/Unit Head and a co-chair. The unit pays for all expenses. If additional funding is needed, contact the program review coordinator. </a:t>
            </a:r>
          </a:p>
        </p:txBody>
      </p:sp>
    </p:spTree>
    <p:extLst>
      <p:ext uri="{BB962C8B-B14F-4D97-AF65-F5344CB8AC3E}">
        <p14:creationId xmlns:p14="http://schemas.microsoft.com/office/powerpoint/2010/main" val="19344047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normAutofit fontScale="90000"/>
          </a:bodyPr>
          <a:lstStyle/>
          <a:p>
            <a:pPr eaLnBrk="1" hangingPunct="1"/>
            <a:r>
              <a:rPr lang="en-US" altLang="en-US" dirty="0"/>
              <a:t>Phase 2: </a:t>
            </a:r>
            <a:br>
              <a:rPr lang="en-US" altLang="en-US" dirty="0"/>
            </a:br>
            <a:r>
              <a:rPr lang="en-US" altLang="en-US" dirty="0"/>
              <a:t>Data Gathering</a:t>
            </a:r>
            <a:br>
              <a:rPr lang="en-US" altLang="en-US" dirty="0"/>
            </a:br>
            <a:r>
              <a:rPr lang="en-US" altLang="en-US" dirty="0"/>
              <a:t>External Reviewer (ER)</a:t>
            </a:r>
          </a:p>
        </p:txBody>
      </p:sp>
      <p:sp>
        <p:nvSpPr>
          <p:cNvPr id="12292" name="Rectangle 3"/>
          <p:cNvSpPr>
            <a:spLocks noGrp="1" noChangeArrowheads="1"/>
          </p:cNvSpPr>
          <p:nvPr>
            <p:ph idx="1"/>
          </p:nvPr>
        </p:nvSpPr>
        <p:spPr>
          <a:xfrm>
            <a:off x="242888" y="3295650"/>
            <a:ext cx="5622925" cy="3181350"/>
          </a:xfrm>
        </p:spPr>
        <p:txBody>
          <a:bodyPr>
            <a:normAutofit fontScale="85000" lnSpcReduction="20000"/>
          </a:bodyPr>
          <a:lstStyle/>
          <a:p>
            <a:pPr marL="1090613" lvl="2" indent="-419100" eaLnBrk="1" hangingPunct="1">
              <a:lnSpc>
                <a:spcPct val="90000"/>
              </a:lnSpc>
              <a:buFont typeface="Wingdings" panose="05000000000000000000" pitchFamily="2" charset="2"/>
              <a:buChar char="q"/>
            </a:pPr>
            <a:r>
              <a:rPr lang="en-US" altLang="en-US" sz="2000" dirty="0"/>
              <a:t>Work with the unit head to brainstorm possible ERs</a:t>
            </a:r>
          </a:p>
          <a:p>
            <a:pPr marL="1090613" lvl="2" indent="-419100" eaLnBrk="1" hangingPunct="1">
              <a:lnSpc>
                <a:spcPct val="90000"/>
              </a:lnSpc>
              <a:buFont typeface="Wingdings" panose="05000000000000000000" pitchFamily="2" charset="2"/>
              <a:buChar char="q"/>
            </a:pPr>
            <a:r>
              <a:rPr lang="en-US" altLang="en-US" sz="2000" dirty="0"/>
              <a:t>Director/unit head and/or committee chairs contact the ER</a:t>
            </a:r>
          </a:p>
          <a:p>
            <a:pPr marL="1090613" lvl="2" indent="-419100" eaLnBrk="1" hangingPunct="1">
              <a:lnSpc>
                <a:spcPct val="90000"/>
              </a:lnSpc>
              <a:buFont typeface="Wingdings" panose="05000000000000000000" pitchFamily="2" charset="2"/>
              <a:buChar char="q"/>
            </a:pPr>
            <a:r>
              <a:rPr lang="en-US" altLang="en-US" sz="2000" dirty="0"/>
              <a:t>Arrange schedule</a:t>
            </a:r>
          </a:p>
          <a:p>
            <a:pPr marL="1090613" lvl="2" indent="-419100" eaLnBrk="1" hangingPunct="1">
              <a:lnSpc>
                <a:spcPct val="90000"/>
              </a:lnSpc>
              <a:buFont typeface="Wingdings" panose="05000000000000000000" pitchFamily="2" charset="2"/>
              <a:buChar char="q"/>
            </a:pPr>
            <a:r>
              <a:rPr lang="en-US" altLang="en-US" sz="2000" dirty="0"/>
              <a:t>Write to confirm schedule and expectations for study and report</a:t>
            </a:r>
          </a:p>
          <a:p>
            <a:pPr marL="1090613" lvl="2" indent="-419100" eaLnBrk="1" hangingPunct="1">
              <a:lnSpc>
                <a:spcPct val="90000"/>
              </a:lnSpc>
              <a:buFont typeface="Wingdings" panose="05000000000000000000" pitchFamily="2" charset="2"/>
              <a:buChar char="q"/>
            </a:pPr>
            <a:r>
              <a:rPr lang="en-US" altLang="en-US" sz="2000" dirty="0"/>
              <a:t>Co-chairs are responsible for liaising with the ER</a:t>
            </a:r>
          </a:p>
          <a:p>
            <a:pPr marL="1090613" lvl="2" indent="-419100" eaLnBrk="1" hangingPunct="1">
              <a:lnSpc>
                <a:spcPct val="90000"/>
              </a:lnSpc>
              <a:buFont typeface="Wingdings" panose="05000000000000000000" pitchFamily="2" charset="2"/>
              <a:buChar char="q"/>
            </a:pPr>
            <a:r>
              <a:rPr lang="en-US" altLang="en-US" sz="2000" dirty="0"/>
              <a:t>Related expenses come from the unit budget  &amp; normally include travel and lodging but it is possible to pay a stipend as needed up to $1,000</a:t>
            </a:r>
          </a:p>
        </p:txBody>
      </p:sp>
      <p:sp>
        <p:nvSpPr>
          <p:cNvPr id="12293" name="Text Box 5"/>
          <p:cNvSpPr txBox="1">
            <a:spLocks noChangeArrowheads="1"/>
          </p:cNvSpPr>
          <p:nvPr/>
        </p:nvSpPr>
        <p:spPr bwMode="auto">
          <a:xfrm>
            <a:off x="5715000" y="3048000"/>
            <a:ext cx="3200400" cy="3416320"/>
          </a:xfrm>
          <a:prstGeom prst="rect">
            <a:avLst/>
          </a:prstGeom>
          <a:noFill/>
          <a:ln w="9525">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b="1" dirty="0">
                <a:solidFill>
                  <a:schemeClr val="tx2"/>
                </a:solidFill>
              </a:rPr>
              <a:t>External Reviewer Basic Steps:</a:t>
            </a:r>
          </a:p>
          <a:p>
            <a:pPr eaLnBrk="1" hangingPunct="1">
              <a:spcBef>
                <a:spcPct val="50000"/>
              </a:spcBef>
              <a:buFontTx/>
              <a:buAutoNum type="arabicPeriod"/>
            </a:pPr>
            <a:r>
              <a:rPr lang="en-US" altLang="en-US" dirty="0">
                <a:solidFill>
                  <a:schemeClr val="tx2"/>
                </a:solidFill>
              </a:rPr>
              <a:t> Contact them</a:t>
            </a:r>
          </a:p>
          <a:p>
            <a:pPr eaLnBrk="1" hangingPunct="1">
              <a:spcBef>
                <a:spcPct val="50000"/>
              </a:spcBef>
              <a:buFontTx/>
              <a:buAutoNum type="arabicPeriod"/>
            </a:pPr>
            <a:r>
              <a:rPr lang="en-US" altLang="en-US" dirty="0">
                <a:solidFill>
                  <a:schemeClr val="tx2"/>
                </a:solidFill>
              </a:rPr>
              <a:t>Schedule the visit</a:t>
            </a:r>
          </a:p>
          <a:p>
            <a:pPr eaLnBrk="1" hangingPunct="1">
              <a:spcBef>
                <a:spcPct val="50000"/>
              </a:spcBef>
              <a:buFontTx/>
              <a:buAutoNum type="arabicPeriod"/>
            </a:pPr>
            <a:r>
              <a:rPr lang="en-US" altLang="en-US" dirty="0">
                <a:solidFill>
                  <a:schemeClr val="tx2"/>
                </a:solidFill>
              </a:rPr>
              <a:t> Send written expectations </a:t>
            </a:r>
          </a:p>
          <a:p>
            <a:pPr eaLnBrk="1" hangingPunct="1">
              <a:spcBef>
                <a:spcPct val="50000"/>
              </a:spcBef>
              <a:buFontTx/>
              <a:buAutoNum type="arabicPeriod"/>
            </a:pPr>
            <a:r>
              <a:rPr lang="en-US" altLang="en-US" dirty="0">
                <a:solidFill>
                  <a:schemeClr val="tx2"/>
                </a:solidFill>
              </a:rPr>
              <a:t> Visit takes place</a:t>
            </a:r>
          </a:p>
          <a:p>
            <a:pPr eaLnBrk="1" hangingPunct="1">
              <a:spcBef>
                <a:spcPct val="50000"/>
              </a:spcBef>
              <a:buFontTx/>
              <a:buAutoNum type="arabicPeriod"/>
            </a:pPr>
            <a:r>
              <a:rPr lang="en-US" altLang="en-US" dirty="0">
                <a:solidFill>
                  <a:schemeClr val="tx2"/>
                </a:solidFill>
              </a:rPr>
              <a:t> Report is written</a:t>
            </a:r>
          </a:p>
          <a:p>
            <a:pPr eaLnBrk="1" hangingPunct="1">
              <a:spcBef>
                <a:spcPct val="50000"/>
              </a:spcBef>
              <a:buFontTx/>
              <a:buAutoNum type="arabicPeriod"/>
            </a:pPr>
            <a:r>
              <a:rPr lang="en-US" altLang="en-US" dirty="0">
                <a:solidFill>
                  <a:schemeClr val="tx2"/>
                </a:solidFill>
              </a:rPr>
              <a:t> Expense reimbursement sent</a:t>
            </a:r>
          </a:p>
        </p:txBody>
      </p:sp>
      <p:sp>
        <p:nvSpPr>
          <p:cNvPr id="12294" name="Rectangle 6"/>
          <p:cNvSpPr>
            <a:spLocks noChangeArrowheads="1"/>
          </p:cNvSpPr>
          <p:nvPr/>
        </p:nvSpPr>
        <p:spPr bwMode="auto">
          <a:xfrm>
            <a:off x="943708" y="2315082"/>
            <a:ext cx="77343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lnSpc>
                <a:spcPct val="80000"/>
              </a:lnSpc>
              <a:spcBef>
                <a:spcPct val="20000"/>
              </a:spcBef>
              <a:buClr>
                <a:schemeClr val="accent1"/>
              </a:buClr>
              <a:buSzPct val="65000"/>
            </a:pPr>
            <a:r>
              <a:rPr lang="en-US" altLang="en-US" sz="2000" dirty="0"/>
              <a:t>The person should be a trusted &amp; knowledgeable professional from another institution/university who conducts an on-campus visit and review</a:t>
            </a:r>
          </a:p>
        </p:txBody>
      </p:sp>
    </p:spTree>
    <p:extLst>
      <p:ext uri="{BB962C8B-B14F-4D97-AF65-F5344CB8AC3E}">
        <p14:creationId xmlns:p14="http://schemas.microsoft.com/office/powerpoint/2010/main" val="41583696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866440" y="838200"/>
            <a:ext cx="6343202" cy="709865"/>
          </a:xfrm>
        </p:spPr>
        <p:txBody>
          <a:bodyPr>
            <a:noAutofit/>
          </a:bodyPr>
          <a:lstStyle/>
          <a:p>
            <a:pPr eaLnBrk="1" hangingPunct="1"/>
            <a:r>
              <a:rPr lang="en-US" altLang="en-US" sz="2800" dirty="0"/>
              <a:t>Phase 2: </a:t>
            </a:r>
            <a:br>
              <a:rPr lang="en-US" altLang="en-US" sz="2800" dirty="0"/>
            </a:br>
            <a:r>
              <a:rPr lang="en-US" altLang="en-US" sz="2800" dirty="0"/>
              <a:t>Data Gathering</a:t>
            </a:r>
            <a:br>
              <a:rPr lang="en-US" altLang="en-US" sz="2800" dirty="0"/>
            </a:br>
            <a:r>
              <a:rPr lang="en-US" altLang="en-US" sz="2800" dirty="0"/>
              <a:t>Document Review</a:t>
            </a:r>
          </a:p>
        </p:txBody>
      </p:sp>
      <p:sp>
        <p:nvSpPr>
          <p:cNvPr id="16388" name="Rectangle 3"/>
          <p:cNvSpPr>
            <a:spLocks noGrp="1" noChangeArrowheads="1"/>
          </p:cNvSpPr>
          <p:nvPr>
            <p:ph idx="1"/>
          </p:nvPr>
        </p:nvSpPr>
        <p:spPr>
          <a:xfrm>
            <a:off x="628650" y="2430462"/>
            <a:ext cx="7886700" cy="4351338"/>
          </a:xfrm>
        </p:spPr>
        <p:txBody>
          <a:bodyPr/>
          <a:lstStyle/>
          <a:p>
            <a:pPr eaLnBrk="1" hangingPunct="1">
              <a:lnSpc>
                <a:spcPct val="90000"/>
              </a:lnSpc>
            </a:pPr>
            <a:r>
              <a:rPr lang="en-US" altLang="en-US" dirty="0"/>
              <a:t>The self-study materials provided by the unit head/director make up the documents that should be reviewed </a:t>
            </a:r>
          </a:p>
          <a:p>
            <a:pPr eaLnBrk="1" hangingPunct="1">
              <a:lnSpc>
                <a:spcPct val="90000"/>
              </a:lnSpc>
            </a:pPr>
            <a:r>
              <a:rPr lang="en-US" altLang="en-US" dirty="0"/>
              <a:t>These can be split up a reviewed by various committee members, then important findings should be shared with the committee at some point in the program review process</a:t>
            </a:r>
          </a:p>
          <a:p>
            <a:pPr eaLnBrk="1" hangingPunct="1">
              <a:lnSpc>
                <a:spcPct val="90000"/>
              </a:lnSpc>
            </a:pPr>
            <a:r>
              <a:rPr lang="en-US" altLang="en-US" dirty="0"/>
              <a:t>Gather information concerning:</a:t>
            </a:r>
          </a:p>
          <a:p>
            <a:pPr lvl="1" eaLnBrk="1" hangingPunct="1">
              <a:lnSpc>
                <a:spcPct val="90000"/>
              </a:lnSpc>
            </a:pPr>
            <a:r>
              <a:rPr lang="en-US" altLang="en-US" dirty="0"/>
              <a:t>Key unit processes and procedures</a:t>
            </a:r>
          </a:p>
          <a:p>
            <a:pPr lvl="1" eaLnBrk="1" hangingPunct="1">
              <a:lnSpc>
                <a:spcPct val="90000"/>
              </a:lnSpc>
            </a:pPr>
            <a:r>
              <a:rPr lang="en-US" altLang="en-US" dirty="0"/>
              <a:t>How the unit communicates its purpose, services, and objectives internally and externally</a:t>
            </a:r>
          </a:p>
          <a:p>
            <a:pPr lvl="1" eaLnBrk="1" hangingPunct="1">
              <a:lnSpc>
                <a:spcPct val="90000"/>
              </a:lnSpc>
            </a:pPr>
            <a:r>
              <a:rPr lang="en-US" altLang="en-US" dirty="0"/>
              <a:t>Learn about the unit’s strengths and weaknesses related to communication and organization</a:t>
            </a:r>
          </a:p>
        </p:txBody>
      </p:sp>
    </p:spTree>
    <p:extLst>
      <p:ext uri="{BB962C8B-B14F-4D97-AF65-F5344CB8AC3E}">
        <p14:creationId xmlns:p14="http://schemas.microsoft.com/office/powerpoint/2010/main" val="1814866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pPr eaLnBrk="1" hangingPunct="1"/>
            <a:r>
              <a:rPr lang="en-US" altLang="en-US"/>
              <a:t>SACS Focus</a:t>
            </a:r>
          </a:p>
        </p:txBody>
      </p:sp>
      <p:sp>
        <p:nvSpPr>
          <p:cNvPr id="6158" name="Text Box 24"/>
          <p:cNvSpPr txBox="1">
            <a:spLocks noChangeArrowheads="1"/>
          </p:cNvSpPr>
          <p:nvPr/>
        </p:nvSpPr>
        <p:spPr bwMode="auto">
          <a:xfrm>
            <a:off x="685800" y="2574925"/>
            <a:ext cx="2046287"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2000" dirty="0"/>
              <a:t>In support of clearly stated mission…</a:t>
            </a:r>
          </a:p>
        </p:txBody>
      </p:sp>
      <p:graphicFrame>
        <p:nvGraphicFramePr>
          <p:cNvPr id="2" name="Diagram 1"/>
          <p:cNvGraphicFramePr/>
          <p:nvPr>
            <p:extLst>
              <p:ext uri="{D42A27DB-BD31-4B8C-83A1-F6EECF244321}">
                <p14:modId xmlns:p14="http://schemas.microsoft.com/office/powerpoint/2010/main" val="4156601193"/>
              </p:ext>
            </p:extLst>
          </p:nvPr>
        </p:nvGraphicFramePr>
        <p:xfrm>
          <a:off x="2057400" y="266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54533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866440" y="838200"/>
            <a:ext cx="6343202" cy="709865"/>
          </a:xfrm>
        </p:spPr>
        <p:txBody>
          <a:bodyPr>
            <a:noAutofit/>
          </a:bodyPr>
          <a:lstStyle/>
          <a:p>
            <a:r>
              <a:rPr lang="en-US" altLang="en-US" sz="2800" dirty="0"/>
              <a:t>Phase 2: </a:t>
            </a:r>
            <a:br>
              <a:rPr lang="en-US" altLang="en-US" sz="2800" dirty="0"/>
            </a:br>
            <a:r>
              <a:rPr lang="en-US" altLang="en-US" sz="2800" dirty="0"/>
              <a:t>Data Gathering</a:t>
            </a:r>
            <a:br>
              <a:rPr lang="en-US" altLang="en-US" sz="2800" dirty="0"/>
            </a:br>
            <a:r>
              <a:rPr lang="en-US" altLang="en-US" sz="2800" dirty="0"/>
              <a:t>Document Review</a:t>
            </a:r>
          </a:p>
        </p:txBody>
      </p:sp>
      <p:sp>
        <p:nvSpPr>
          <p:cNvPr id="48131" name="Rectangle 3"/>
          <p:cNvSpPr>
            <a:spLocks noGrp="1" noChangeArrowheads="1"/>
          </p:cNvSpPr>
          <p:nvPr>
            <p:ph idx="1"/>
          </p:nvPr>
        </p:nvSpPr>
        <p:spPr>
          <a:xfrm>
            <a:off x="628650" y="2286000"/>
            <a:ext cx="7886700" cy="4351338"/>
          </a:xfrm>
        </p:spPr>
        <p:txBody>
          <a:bodyPr>
            <a:normAutofit/>
          </a:bodyPr>
          <a:lstStyle/>
          <a:p>
            <a:pPr>
              <a:lnSpc>
                <a:spcPct val="90000"/>
              </a:lnSpc>
            </a:pPr>
            <a:r>
              <a:rPr lang="en-US" altLang="en-US" dirty="0"/>
              <a:t>Review the documents in the Self-study, previous program review reports, websites, etc.</a:t>
            </a:r>
          </a:p>
          <a:p>
            <a:pPr>
              <a:lnSpc>
                <a:spcPct val="90000"/>
              </a:lnSpc>
            </a:pPr>
            <a:r>
              <a:rPr lang="en-US" altLang="en-US" dirty="0"/>
              <a:t>Read the documents to:</a:t>
            </a:r>
          </a:p>
          <a:p>
            <a:pPr lvl="2"/>
            <a:r>
              <a:rPr lang="en-US" altLang="en-US" dirty="0"/>
              <a:t>Learn about key unit processes and procedures</a:t>
            </a:r>
          </a:p>
          <a:p>
            <a:pPr lvl="2"/>
            <a:r>
              <a:rPr lang="en-US" altLang="en-US" dirty="0"/>
              <a:t>Learn about the unit’s strengths and weaknesses related to communication and organization</a:t>
            </a:r>
          </a:p>
          <a:p>
            <a:pPr lvl="2"/>
            <a:r>
              <a:rPr lang="en-US" altLang="en-US" dirty="0"/>
              <a:t>Render critique about what is read to offer suggestions to assist the unit</a:t>
            </a:r>
          </a:p>
          <a:p>
            <a:r>
              <a:rPr lang="en-US" altLang="en-US" dirty="0"/>
              <a:t>If possible, list factual data gleaned from the document(s) and recommend changes based on the data. For example, if the mission statement is reviewed and it is two paragraphs in length, the finding could be that the “mission is long and difficult to remember” and the recommendation could be “that the unit should develop an updated mission statement that is easier to remember”</a:t>
            </a:r>
          </a:p>
        </p:txBody>
      </p:sp>
    </p:spTree>
    <p:extLst>
      <p:ext uri="{BB962C8B-B14F-4D97-AF65-F5344CB8AC3E}">
        <p14:creationId xmlns:p14="http://schemas.microsoft.com/office/powerpoint/2010/main" val="19093946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noAutofit/>
          </a:bodyPr>
          <a:lstStyle/>
          <a:p>
            <a:r>
              <a:rPr lang="en-US" altLang="en-US" sz="2800" dirty="0"/>
              <a:t>Phase 2: </a:t>
            </a:r>
            <a:br>
              <a:rPr lang="en-US" altLang="en-US" sz="2800" dirty="0"/>
            </a:br>
            <a:r>
              <a:rPr lang="en-US" altLang="en-US" sz="2800" dirty="0"/>
              <a:t>Data Gathering Committee Collaboration</a:t>
            </a:r>
          </a:p>
        </p:txBody>
      </p:sp>
      <p:sp>
        <p:nvSpPr>
          <p:cNvPr id="17412" name="Rectangle 4"/>
          <p:cNvSpPr>
            <a:spLocks noGrp="1" noChangeArrowheads="1"/>
          </p:cNvSpPr>
          <p:nvPr>
            <p:ph idx="1"/>
          </p:nvPr>
        </p:nvSpPr>
        <p:spPr>
          <a:xfrm>
            <a:off x="628650" y="2506662"/>
            <a:ext cx="7886700" cy="4351338"/>
          </a:xfrm>
          <a:noFill/>
        </p:spPr>
        <p:txBody>
          <a:bodyPr/>
          <a:lstStyle/>
          <a:p>
            <a:pPr lvl="1" eaLnBrk="1" hangingPunct="1"/>
            <a:r>
              <a:rPr lang="en-US" altLang="en-US" dirty="0"/>
              <a:t>Committee members bring to the committee an existing knowledge and experience base. A committee that works well together can effectively harness this information to make very helpful recommendations</a:t>
            </a:r>
          </a:p>
          <a:p>
            <a:pPr marL="457200" lvl="1" indent="0" eaLnBrk="1" hangingPunct="1">
              <a:buNone/>
            </a:pPr>
            <a:endParaRPr lang="en-US" altLang="en-US" dirty="0"/>
          </a:p>
          <a:p>
            <a:pPr lvl="1" eaLnBrk="1" hangingPunct="1"/>
            <a:r>
              <a:rPr lang="en-US" altLang="en-US" dirty="0"/>
              <a:t>Committee members are chosen, in part, for their already-existing knowledge of and connection to the unit</a:t>
            </a:r>
          </a:p>
          <a:p>
            <a:pPr lvl="1" eaLnBrk="1" hangingPunct="1"/>
            <a:endParaRPr lang="en-US" altLang="en-US" dirty="0"/>
          </a:p>
          <a:p>
            <a:pPr lvl="1" eaLnBrk="1" hangingPunct="1"/>
            <a:r>
              <a:rPr lang="en-US" altLang="en-US" dirty="0"/>
              <a:t>This collaboration includes interaction and discussion designed to determine findings and recommendations that will benefit the unit and its customers</a:t>
            </a:r>
          </a:p>
        </p:txBody>
      </p:sp>
    </p:spTree>
    <p:extLst>
      <p:ext uri="{BB962C8B-B14F-4D97-AF65-F5344CB8AC3E}">
        <p14:creationId xmlns:p14="http://schemas.microsoft.com/office/powerpoint/2010/main" val="1345327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866440" y="838200"/>
            <a:ext cx="6343202" cy="709865"/>
          </a:xfrm>
        </p:spPr>
        <p:txBody>
          <a:bodyPr>
            <a:noAutofit/>
          </a:bodyPr>
          <a:lstStyle/>
          <a:p>
            <a:pPr eaLnBrk="1" hangingPunct="1"/>
            <a:r>
              <a:rPr lang="en-US" altLang="en-US" sz="2800" dirty="0"/>
              <a:t>Phase 2: </a:t>
            </a:r>
            <a:br>
              <a:rPr lang="en-US" altLang="en-US" sz="2800" dirty="0"/>
            </a:br>
            <a:r>
              <a:rPr lang="en-US" altLang="en-US" sz="2800" dirty="0"/>
              <a:t>Data Gathering</a:t>
            </a:r>
            <a:br>
              <a:rPr lang="en-US" altLang="en-US" sz="2800" dirty="0"/>
            </a:br>
            <a:r>
              <a:rPr lang="en-US" altLang="en-US" sz="2800" dirty="0"/>
              <a:t>Surveys</a:t>
            </a:r>
          </a:p>
        </p:txBody>
      </p:sp>
      <p:sp>
        <p:nvSpPr>
          <p:cNvPr id="18436" name="Rectangle 3"/>
          <p:cNvSpPr>
            <a:spLocks noGrp="1" noChangeArrowheads="1"/>
          </p:cNvSpPr>
          <p:nvPr>
            <p:ph idx="1"/>
          </p:nvPr>
        </p:nvSpPr>
        <p:spPr>
          <a:xfrm>
            <a:off x="628650" y="2506662"/>
            <a:ext cx="7886700" cy="4351338"/>
          </a:xfrm>
        </p:spPr>
        <p:txBody>
          <a:bodyPr/>
          <a:lstStyle/>
          <a:p>
            <a:pPr eaLnBrk="1" hangingPunct="1"/>
            <a:r>
              <a:rPr lang="en-US" altLang="en-US" dirty="0"/>
              <a:t>Used when the unit has a broad spectrum of key customers throughout the university (Public Safety, Parking, Payroll, etc.)</a:t>
            </a:r>
          </a:p>
          <a:p>
            <a:pPr marL="0" indent="0" eaLnBrk="1" hangingPunct="1">
              <a:buNone/>
            </a:pPr>
            <a:endParaRPr lang="en-US" altLang="en-US" dirty="0"/>
          </a:p>
          <a:p>
            <a:pPr lvl="1" eaLnBrk="1" hangingPunct="1"/>
            <a:r>
              <a:rPr lang="en-US" altLang="en-US" dirty="0"/>
              <a:t>Quickly gather </a:t>
            </a:r>
            <a:r>
              <a:rPr lang="en-US" altLang="en-US" i="1" dirty="0"/>
              <a:t>quantitative</a:t>
            </a:r>
            <a:r>
              <a:rPr lang="en-US" altLang="en-US" dirty="0"/>
              <a:t> unit performance data</a:t>
            </a:r>
          </a:p>
          <a:p>
            <a:pPr marL="457200" lvl="1" indent="0" eaLnBrk="1" hangingPunct="1">
              <a:buNone/>
            </a:pPr>
            <a:endParaRPr lang="en-US" altLang="en-US" dirty="0"/>
          </a:p>
          <a:p>
            <a:pPr lvl="1" eaLnBrk="1" hangingPunct="1"/>
            <a:r>
              <a:rPr lang="en-US" altLang="en-US" dirty="0"/>
              <a:t>Measure customer satisfaction in key areas</a:t>
            </a:r>
          </a:p>
          <a:p>
            <a:pPr marL="457200" lvl="1" indent="0" eaLnBrk="1" hangingPunct="1">
              <a:buNone/>
            </a:pPr>
            <a:endParaRPr lang="en-US" altLang="en-US" dirty="0"/>
          </a:p>
          <a:p>
            <a:pPr lvl="1" eaLnBrk="1" hangingPunct="1"/>
            <a:r>
              <a:rPr lang="en-US" altLang="en-US" dirty="0"/>
              <a:t>Learn key strengths and areas of needed improvement</a:t>
            </a:r>
          </a:p>
        </p:txBody>
      </p:sp>
    </p:spTree>
    <p:extLst>
      <p:ext uri="{BB962C8B-B14F-4D97-AF65-F5344CB8AC3E}">
        <p14:creationId xmlns:p14="http://schemas.microsoft.com/office/powerpoint/2010/main" val="14726480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866440" y="838200"/>
            <a:ext cx="6343202" cy="709865"/>
          </a:xfrm>
        </p:spPr>
        <p:txBody>
          <a:bodyPr>
            <a:normAutofit fontScale="90000"/>
          </a:bodyPr>
          <a:lstStyle/>
          <a:p>
            <a:pPr eaLnBrk="1" hangingPunct="1"/>
            <a:r>
              <a:rPr lang="en-US" altLang="en-US" dirty="0"/>
              <a:t>Phase 2: </a:t>
            </a:r>
            <a:br>
              <a:rPr lang="en-US" altLang="en-US" dirty="0"/>
            </a:br>
            <a:r>
              <a:rPr lang="en-US" altLang="en-US" dirty="0"/>
              <a:t>Data Gathering</a:t>
            </a:r>
            <a:br>
              <a:rPr lang="en-US" altLang="en-US" dirty="0"/>
            </a:br>
            <a:r>
              <a:rPr lang="en-US" altLang="en-US" dirty="0"/>
              <a:t>Survey Basics</a:t>
            </a:r>
          </a:p>
        </p:txBody>
      </p:sp>
      <p:sp>
        <p:nvSpPr>
          <p:cNvPr id="19460" name="Rectangle 3"/>
          <p:cNvSpPr>
            <a:spLocks noGrp="1" noChangeArrowheads="1"/>
          </p:cNvSpPr>
          <p:nvPr>
            <p:ph idx="1"/>
          </p:nvPr>
        </p:nvSpPr>
        <p:spPr>
          <a:xfrm>
            <a:off x="628650" y="2430462"/>
            <a:ext cx="7886700" cy="4351338"/>
          </a:xfrm>
        </p:spPr>
        <p:txBody>
          <a:bodyPr>
            <a:normAutofit/>
          </a:bodyPr>
          <a:lstStyle/>
          <a:p>
            <a:pPr eaLnBrk="1" hangingPunct="1"/>
            <a:r>
              <a:rPr lang="en-US" altLang="en-US" dirty="0"/>
              <a:t>Pyramid approach – general to specific</a:t>
            </a:r>
          </a:p>
          <a:p>
            <a:pPr eaLnBrk="1" hangingPunct="1"/>
            <a:r>
              <a:rPr lang="en-US" altLang="en-US" dirty="0"/>
              <a:t>Be as specific as possible with each question</a:t>
            </a:r>
          </a:p>
          <a:p>
            <a:pPr eaLnBrk="1" hangingPunct="1"/>
            <a:r>
              <a:rPr lang="en-US" altLang="en-US" dirty="0"/>
              <a:t>Do not combine two or more questions into one</a:t>
            </a:r>
          </a:p>
          <a:p>
            <a:pPr eaLnBrk="1" hangingPunct="1"/>
            <a:r>
              <a:rPr lang="en-US" altLang="en-US" dirty="0"/>
              <a:t>Questions should be objective and not leading</a:t>
            </a:r>
          </a:p>
          <a:p>
            <a:pPr eaLnBrk="1" hangingPunct="1"/>
            <a:r>
              <a:rPr lang="en-US" altLang="en-US" dirty="0"/>
              <a:t>Think about making it easy to respond to:</a:t>
            </a:r>
          </a:p>
          <a:p>
            <a:pPr lvl="1" eaLnBrk="1" hangingPunct="1"/>
            <a:r>
              <a:rPr lang="en-US" altLang="en-US" dirty="0"/>
              <a:t>Keep it short – five to ten minutes or less</a:t>
            </a:r>
          </a:p>
          <a:p>
            <a:pPr lvl="1" eaLnBrk="1" hangingPunct="1"/>
            <a:r>
              <a:rPr lang="en-US" altLang="en-US" dirty="0"/>
              <a:t>Assure confidentiality and anonymity</a:t>
            </a:r>
          </a:p>
          <a:p>
            <a:pPr lvl="1" eaLnBrk="1" hangingPunct="1"/>
            <a:r>
              <a:rPr lang="en-US" altLang="en-US" dirty="0"/>
              <a:t>Provide an initial invitation and follow-up reminder</a:t>
            </a:r>
          </a:p>
          <a:p>
            <a:r>
              <a:rPr lang="en-US" altLang="en-US" dirty="0">
                <a:solidFill>
                  <a:srgbClr val="FF0000"/>
                </a:solidFill>
              </a:rPr>
              <a:t>ALL SURVEYS MUST BE REVIEWED BY THE PROGRAM REVIEW COORDINATOR BEFORE DISTRIBUTION</a:t>
            </a:r>
          </a:p>
        </p:txBody>
      </p:sp>
    </p:spTree>
    <p:extLst>
      <p:ext uri="{BB962C8B-B14F-4D97-AF65-F5344CB8AC3E}">
        <p14:creationId xmlns:p14="http://schemas.microsoft.com/office/powerpoint/2010/main" val="24960498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533400" y="533400"/>
            <a:ext cx="8229600" cy="1139825"/>
          </a:xfrm>
        </p:spPr>
        <p:txBody>
          <a:bodyPr>
            <a:noAutofit/>
          </a:bodyPr>
          <a:lstStyle/>
          <a:p>
            <a:pPr eaLnBrk="1" hangingPunct="1"/>
            <a:r>
              <a:rPr lang="en-US" altLang="en-US" sz="2400" dirty="0"/>
              <a:t>Phase 2: </a:t>
            </a:r>
            <a:br>
              <a:rPr lang="en-US" altLang="en-US" sz="2400" dirty="0"/>
            </a:br>
            <a:r>
              <a:rPr lang="en-US" altLang="en-US" sz="2400" dirty="0"/>
              <a:t>Data Gathering</a:t>
            </a:r>
            <a:br>
              <a:rPr lang="en-US" altLang="en-US" sz="2400" dirty="0"/>
            </a:br>
            <a:r>
              <a:rPr lang="en-US" altLang="en-US" sz="2400" dirty="0"/>
              <a:t>Survey Questions</a:t>
            </a:r>
          </a:p>
        </p:txBody>
      </p:sp>
      <p:graphicFrame>
        <p:nvGraphicFramePr>
          <p:cNvPr id="67634" name="Group 50"/>
          <p:cNvGraphicFramePr>
            <a:graphicFrameLocks noGrp="1"/>
          </p:cNvGraphicFramePr>
          <p:nvPr>
            <p:ph type="tbl" idx="1"/>
            <p:extLst>
              <p:ext uri="{D42A27DB-BD31-4B8C-83A1-F6EECF244321}">
                <p14:modId xmlns:p14="http://schemas.microsoft.com/office/powerpoint/2010/main" val="2555497925"/>
              </p:ext>
            </p:extLst>
          </p:nvPr>
        </p:nvGraphicFramePr>
        <p:xfrm>
          <a:off x="533400" y="2209800"/>
          <a:ext cx="8077200" cy="4645982"/>
        </p:xfrm>
        <a:graphic>
          <a:graphicData uri="http://schemas.openxmlformats.org/drawingml/2006/table">
            <a:tbl>
              <a:tblPr/>
              <a:tblGrid>
                <a:gridCol w="4038600">
                  <a:extLst>
                    <a:ext uri="{9D8B030D-6E8A-4147-A177-3AD203B41FA5}">
                      <a16:colId xmlns:a16="http://schemas.microsoft.com/office/drawing/2014/main" val="20000"/>
                    </a:ext>
                  </a:extLst>
                </a:gridCol>
                <a:gridCol w="4038600">
                  <a:extLst>
                    <a:ext uri="{9D8B030D-6E8A-4147-A177-3AD203B41FA5}">
                      <a16:colId xmlns:a16="http://schemas.microsoft.com/office/drawing/2014/main" val="20001"/>
                    </a:ext>
                  </a:extLst>
                </a:gridCol>
              </a:tblGrid>
              <a:tr h="48826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dirty="0">
                          <a:ln>
                            <a:noFill/>
                          </a:ln>
                          <a:solidFill>
                            <a:schemeClr val="bg1"/>
                          </a:solidFill>
                          <a:effectLst/>
                          <a:latin typeface="Arial" charset="0"/>
                        </a:rPr>
                        <a:t>This…</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50000"/>
                      </a:schemeClr>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2600" b="0" i="0" u="none" strike="noStrike" cap="none" normalizeH="0" baseline="0" dirty="0">
                          <a:ln>
                            <a:noFill/>
                          </a:ln>
                          <a:solidFill>
                            <a:schemeClr val="bg1"/>
                          </a:solidFill>
                          <a:effectLst/>
                          <a:latin typeface="Arial" charset="0"/>
                        </a:rPr>
                        <a:t>Is better than this…</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50000"/>
                      </a:schemeClr>
                    </a:solidFill>
                  </a:tcPr>
                </a:tc>
                <a:extLst>
                  <a:ext uri="{0D108BD9-81ED-4DB2-BD59-A6C34878D82A}">
                    <a16:rowId xmlns:a16="http://schemas.microsoft.com/office/drawing/2014/main" val="10000"/>
                  </a:ext>
                </a:extLst>
              </a:tr>
              <a:tr h="778873">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a:ln>
                            <a:noFill/>
                          </a:ln>
                          <a:solidFill>
                            <a:schemeClr val="tx1"/>
                          </a:solidFill>
                          <a:effectLst/>
                          <a:latin typeface="Arial" charset="0"/>
                        </a:rPr>
                        <a:t>Of the following choices, what do you consider the appropriate fee for faculty/staff parking on campus?</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a:ln>
                            <a:noFill/>
                          </a:ln>
                          <a:solidFill>
                            <a:schemeClr val="tx1"/>
                          </a:solidFill>
                          <a:effectLst/>
                          <a:latin typeface="Arial" charset="0"/>
                        </a:rPr>
                        <a:t>Do you think it’s fair that employees have to pay for parking on campus?</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07202">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a:ln>
                            <a:noFill/>
                          </a:ln>
                          <a:solidFill>
                            <a:schemeClr val="tx1"/>
                          </a:solidFill>
                          <a:effectLst/>
                          <a:latin typeface="Arial" charset="0"/>
                        </a:rPr>
                        <a:t>Please rate the level of friendliness you’ve experienced with the unit on the following scale.</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a:ln>
                            <a:noFill/>
                          </a:ln>
                          <a:solidFill>
                            <a:schemeClr val="tx1"/>
                          </a:solidFill>
                          <a:effectLst/>
                          <a:latin typeface="Arial" charset="0"/>
                        </a:rPr>
                        <a:t>Please rate the unit’s friendliness and professionalism on the following scale.</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05614">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a:ln>
                            <a:noFill/>
                          </a:ln>
                          <a:solidFill>
                            <a:schemeClr val="tx1"/>
                          </a:solidFill>
                          <a:effectLst/>
                          <a:latin typeface="Arial" charset="0"/>
                        </a:rPr>
                        <a:t>Do you plan to use the unit’s services in the next 30 days?</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a:ln>
                            <a:noFill/>
                          </a:ln>
                          <a:solidFill>
                            <a:schemeClr val="tx1"/>
                          </a:solidFill>
                          <a:effectLst/>
                          <a:latin typeface="Arial" charset="0"/>
                        </a:rPr>
                        <a:t>Will you use the unit’s services in the future?</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75185">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a:ln>
                            <a:noFill/>
                          </a:ln>
                          <a:solidFill>
                            <a:schemeClr val="tx1"/>
                          </a:solidFill>
                          <a:effectLst/>
                          <a:latin typeface="Arial" charset="0"/>
                        </a:rPr>
                        <a:t>Please rank the following five unit services in order based on their importance to you.</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a:ln>
                            <a:noFill/>
                          </a:ln>
                          <a:solidFill>
                            <a:schemeClr val="tx1"/>
                          </a:solidFill>
                          <a:effectLst/>
                          <a:latin typeface="Arial" charset="0"/>
                        </a:rPr>
                        <a:t>Please rank the following 15 unit services in order based on their importance to you.</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endParaRPr kumimoji="0" lang="en-US" sz="1400" b="0" i="0" u="none" strike="noStrike" cap="none" normalizeH="0" baseline="0">
                        <a:ln>
                          <a:noFill/>
                        </a:ln>
                        <a:solidFill>
                          <a:schemeClr val="tx1"/>
                        </a:solidFill>
                        <a:effectLst/>
                        <a:latin typeface="Arial" charset="0"/>
                      </a:endParaRP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61388">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a:ln>
                            <a:noFill/>
                          </a:ln>
                          <a:solidFill>
                            <a:schemeClr val="tx1"/>
                          </a:solidFill>
                          <a:effectLst/>
                          <a:latin typeface="Arial" charset="0"/>
                        </a:rPr>
                        <a:t>Do you know which processor is in your desktop computer? If yes, please write it in the space provided.</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a:ln>
                            <a:noFill/>
                          </a:ln>
                          <a:solidFill>
                            <a:schemeClr val="tx1"/>
                          </a:solidFill>
                          <a:effectLst/>
                          <a:latin typeface="Arial" charset="0"/>
                        </a:rPr>
                        <a:t>Do you use the Pentium 17.6 giga-processor in your current desktop computer?</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29457">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a:ln>
                            <a:noFill/>
                          </a:ln>
                          <a:solidFill>
                            <a:schemeClr val="tx1"/>
                          </a:solidFill>
                          <a:effectLst/>
                          <a:latin typeface="Arial" charset="0"/>
                        </a:rPr>
                        <a:t>Please rate the unit’s handling of paperwork on the following scale.`</a:t>
                      </a:r>
                    </a:p>
                  </a:txBody>
                  <a:tcPr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itchFamily="2" charset="2"/>
                        <a:buNone/>
                        <a:tabLst/>
                      </a:pPr>
                      <a:r>
                        <a:rPr kumimoji="0" lang="en-US" sz="1400" b="0" i="0" u="none" strike="noStrike" cap="none" normalizeH="0" baseline="0" dirty="0">
                          <a:ln>
                            <a:noFill/>
                          </a:ln>
                          <a:solidFill>
                            <a:schemeClr val="tx1"/>
                          </a:solidFill>
                          <a:effectLst/>
                          <a:latin typeface="Arial" charset="0"/>
                        </a:rPr>
                        <a:t>How often has the unit lost your paperwork?</a:t>
                      </a:r>
                    </a:p>
                  </a:txBody>
                  <a:tcPr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3863275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oAutofit/>
          </a:bodyPr>
          <a:lstStyle/>
          <a:p>
            <a:r>
              <a:rPr lang="en-US" altLang="en-US" sz="2800" dirty="0"/>
              <a:t>Phase 2: </a:t>
            </a:r>
            <a:br>
              <a:rPr lang="en-US" altLang="en-US" sz="2800" dirty="0"/>
            </a:br>
            <a:r>
              <a:rPr lang="en-US" altLang="en-US" sz="2800" dirty="0"/>
              <a:t>Data Gathering</a:t>
            </a:r>
            <a:br>
              <a:rPr lang="en-US" altLang="en-US" sz="2800" dirty="0"/>
            </a:br>
            <a:r>
              <a:rPr lang="en-US" altLang="en-US" sz="2800" dirty="0"/>
              <a:t>Survey Resource Person</a:t>
            </a:r>
          </a:p>
        </p:txBody>
      </p:sp>
      <p:sp>
        <p:nvSpPr>
          <p:cNvPr id="51203" name="Rectangle 3"/>
          <p:cNvSpPr>
            <a:spLocks noGrp="1" noChangeArrowheads="1"/>
          </p:cNvSpPr>
          <p:nvPr>
            <p:ph idx="1"/>
          </p:nvPr>
        </p:nvSpPr>
        <p:spPr>
          <a:xfrm>
            <a:off x="628650" y="2506662"/>
            <a:ext cx="7886700" cy="4351338"/>
          </a:xfrm>
        </p:spPr>
        <p:txBody>
          <a:bodyPr/>
          <a:lstStyle/>
          <a:p>
            <a:pPr algn="ctr"/>
            <a:r>
              <a:rPr lang="en-US" altLang="en-US" dirty="0"/>
              <a:t>Rick Larson (</a:t>
            </a:r>
            <a:r>
              <a:rPr lang="en-US" altLang="en-US" dirty="0">
                <a:hlinkClick r:id="rId2"/>
              </a:rPr>
              <a:t>larsonrd@jmu.edu</a:t>
            </a:r>
            <a:r>
              <a:rPr lang="en-US" altLang="en-US" dirty="0"/>
              <a:t>)</a:t>
            </a:r>
          </a:p>
          <a:p>
            <a:pPr marL="0" indent="0" algn="ctr">
              <a:buNone/>
            </a:pPr>
            <a:r>
              <a:rPr lang="en-US" altLang="en-US" dirty="0"/>
              <a:t>540-568-4248</a:t>
            </a:r>
          </a:p>
        </p:txBody>
      </p:sp>
    </p:spTree>
    <p:extLst>
      <p:ext uri="{BB962C8B-B14F-4D97-AF65-F5344CB8AC3E}">
        <p14:creationId xmlns:p14="http://schemas.microsoft.com/office/powerpoint/2010/main" val="184397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866440" y="838200"/>
            <a:ext cx="6343202" cy="709865"/>
          </a:xfrm>
        </p:spPr>
        <p:txBody>
          <a:bodyPr>
            <a:noAutofit/>
          </a:bodyPr>
          <a:lstStyle/>
          <a:p>
            <a:pPr eaLnBrk="1" hangingPunct="1"/>
            <a:r>
              <a:rPr lang="en-US" altLang="en-US" sz="2800" dirty="0"/>
              <a:t>Phase 2: </a:t>
            </a:r>
            <a:br>
              <a:rPr lang="en-US" altLang="en-US" sz="2800" dirty="0"/>
            </a:br>
            <a:r>
              <a:rPr lang="en-US" altLang="en-US" sz="2800" dirty="0"/>
              <a:t>Data Gathering</a:t>
            </a:r>
            <a:br>
              <a:rPr lang="en-US" altLang="en-US" sz="2800" dirty="0"/>
            </a:br>
            <a:r>
              <a:rPr lang="en-US" altLang="en-US" sz="2800" dirty="0"/>
              <a:t>Peer Studies/Best Practices</a:t>
            </a:r>
          </a:p>
        </p:txBody>
      </p:sp>
      <p:sp>
        <p:nvSpPr>
          <p:cNvPr id="22532" name="Rectangle 4"/>
          <p:cNvSpPr>
            <a:spLocks noGrp="1" noChangeArrowheads="1"/>
          </p:cNvSpPr>
          <p:nvPr>
            <p:ph idx="1"/>
          </p:nvPr>
        </p:nvSpPr>
        <p:spPr>
          <a:xfrm>
            <a:off x="628650" y="2582862"/>
            <a:ext cx="7886700" cy="4351338"/>
          </a:xfrm>
          <a:noFill/>
        </p:spPr>
        <p:txBody>
          <a:bodyPr/>
          <a:lstStyle/>
          <a:p>
            <a:pPr eaLnBrk="1" hangingPunct="1"/>
            <a:r>
              <a:rPr lang="en-US" altLang="en-US" dirty="0"/>
              <a:t>Includes contacting knowledgeable industry professionals (three to seven) at other universities, institutions</a:t>
            </a:r>
          </a:p>
          <a:p>
            <a:pPr eaLnBrk="1" hangingPunct="1"/>
            <a:r>
              <a:rPr lang="en-US" altLang="en-US" dirty="0"/>
              <a:t>This method is used when the unit has a particularly technical function or requires a level of specialized expertise, certification, etc.</a:t>
            </a:r>
          </a:p>
          <a:p>
            <a:pPr eaLnBrk="1" hangingPunct="1"/>
            <a:r>
              <a:rPr lang="en-US" altLang="en-US" dirty="0"/>
              <a:t>This method is particularly well suited when evaluating processes in units such as those in IT, Finance, and Public Safety</a:t>
            </a:r>
          </a:p>
        </p:txBody>
      </p:sp>
    </p:spTree>
    <p:extLst>
      <p:ext uri="{BB962C8B-B14F-4D97-AF65-F5344CB8AC3E}">
        <p14:creationId xmlns:p14="http://schemas.microsoft.com/office/powerpoint/2010/main" val="35247810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866440" y="838200"/>
            <a:ext cx="6343202" cy="709865"/>
          </a:xfrm>
        </p:spPr>
        <p:txBody>
          <a:bodyPr>
            <a:normAutofit fontScale="90000"/>
          </a:bodyPr>
          <a:lstStyle/>
          <a:p>
            <a:pPr eaLnBrk="1" hangingPunct="1"/>
            <a:r>
              <a:rPr lang="en-US" altLang="en-US" dirty="0"/>
              <a:t>Phase 2: </a:t>
            </a:r>
            <a:br>
              <a:rPr lang="en-US" altLang="en-US" dirty="0"/>
            </a:br>
            <a:r>
              <a:rPr lang="en-US" altLang="en-US" dirty="0"/>
              <a:t>Data Gathering</a:t>
            </a:r>
            <a:br>
              <a:rPr lang="en-US" altLang="en-US" dirty="0"/>
            </a:br>
            <a:r>
              <a:rPr lang="en-US" altLang="en-US" dirty="0"/>
              <a:t>Peer Studies/Best Practices</a:t>
            </a:r>
          </a:p>
        </p:txBody>
      </p:sp>
      <p:sp>
        <p:nvSpPr>
          <p:cNvPr id="23556" name="Rectangle 3"/>
          <p:cNvSpPr>
            <a:spLocks noGrp="1" noChangeArrowheads="1"/>
          </p:cNvSpPr>
          <p:nvPr>
            <p:ph idx="1"/>
          </p:nvPr>
        </p:nvSpPr>
        <p:spPr>
          <a:xfrm>
            <a:off x="628650" y="2430462"/>
            <a:ext cx="7886700" cy="4351338"/>
          </a:xfrm>
        </p:spPr>
        <p:txBody>
          <a:bodyPr>
            <a:normAutofit fontScale="92500" lnSpcReduction="10000"/>
          </a:bodyPr>
          <a:lstStyle/>
          <a:p>
            <a:pPr eaLnBrk="1" hangingPunct="1">
              <a:lnSpc>
                <a:spcPct val="90000"/>
              </a:lnSpc>
            </a:pPr>
            <a:r>
              <a:rPr lang="en-US" altLang="en-US" sz="2600" dirty="0"/>
              <a:t>Potential Questions for Peer Study Phone Interviews:</a:t>
            </a:r>
          </a:p>
          <a:p>
            <a:pPr lvl="1" eaLnBrk="1" hangingPunct="1">
              <a:lnSpc>
                <a:spcPct val="90000"/>
              </a:lnSpc>
            </a:pPr>
            <a:r>
              <a:rPr lang="en-US" altLang="en-US" sz="1900" dirty="0"/>
              <a:t>Briefly describe your unit’s key function(s) and/or service(s)</a:t>
            </a:r>
          </a:p>
          <a:p>
            <a:pPr lvl="1" eaLnBrk="1" hangingPunct="1">
              <a:lnSpc>
                <a:spcPct val="90000"/>
              </a:lnSpc>
            </a:pPr>
            <a:r>
              <a:rPr lang="en-US" altLang="en-US" sz="1900" dirty="0"/>
              <a:t>How many staff? Full-time? Part-time?</a:t>
            </a:r>
          </a:p>
          <a:p>
            <a:pPr lvl="1" eaLnBrk="1" hangingPunct="1">
              <a:lnSpc>
                <a:spcPct val="90000"/>
              </a:lnSpc>
            </a:pPr>
            <a:r>
              <a:rPr lang="en-US" altLang="en-US" sz="1900" dirty="0"/>
              <a:t>Annual budget?</a:t>
            </a:r>
          </a:p>
          <a:p>
            <a:pPr lvl="1" eaLnBrk="1" hangingPunct="1">
              <a:lnSpc>
                <a:spcPct val="90000"/>
              </a:lnSpc>
            </a:pPr>
            <a:r>
              <a:rPr lang="en-US" altLang="en-US" sz="1900" dirty="0"/>
              <a:t>Who are your primary customers?</a:t>
            </a:r>
          </a:p>
          <a:p>
            <a:pPr lvl="1" eaLnBrk="1" hangingPunct="1">
              <a:lnSpc>
                <a:spcPct val="90000"/>
              </a:lnSpc>
            </a:pPr>
            <a:r>
              <a:rPr lang="en-US" altLang="en-US" sz="1900" dirty="0"/>
              <a:t>What do you expect will be the most important factors affecting your work in the next 24 months?</a:t>
            </a:r>
          </a:p>
          <a:p>
            <a:pPr lvl="1" eaLnBrk="1" hangingPunct="1">
              <a:lnSpc>
                <a:spcPct val="90000"/>
              </a:lnSpc>
            </a:pPr>
            <a:r>
              <a:rPr lang="en-US" altLang="en-US" sz="1900" dirty="0"/>
              <a:t>Of what service elements are you most proud?</a:t>
            </a:r>
          </a:p>
          <a:p>
            <a:pPr lvl="1" eaLnBrk="1" hangingPunct="1">
              <a:lnSpc>
                <a:spcPct val="90000"/>
              </a:lnSpc>
            </a:pPr>
            <a:r>
              <a:rPr lang="en-US" altLang="en-US" sz="1900" dirty="0"/>
              <a:t>What changes have you made in the past year to improve your customer service?</a:t>
            </a:r>
          </a:p>
          <a:p>
            <a:pPr lvl="1" eaLnBrk="1" hangingPunct="1">
              <a:lnSpc>
                <a:spcPct val="90000"/>
              </a:lnSpc>
            </a:pPr>
            <a:r>
              <a:rPr lang="en-US" altLang="en-US" sz="1900" dirty="0"/>
              <a:t>Which of your services do you consider a “best practice”? Please describe what you do for each.</a:t>
            </a:r>
          </a:p>
        </p:txBody>
      </p:sp>
    </p:spTree>
    <p:extLst>
      <p:ext uri="{BB962C8B-B14F-4D97-AF65-F5344CB8AC3E}">
        <p14:creationId xmlns:p14="http://schemas.microsoft.com/office/powerpoint/2010/main" val="15913834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866440" y="838200"/>
            <a:ext cx="6343202" cy="709865"/>
          </a:xfrm>
        </p:spPr>
        <p:txBody>
          <a:bodyPr>
            <a:normAutofit fontScale="90000"/>
          </a:bodyPr>
          <a:lstStyle/>
          <a:p>
            <a:r>
              <a:rPr lang="en-US" altLang="en-US" dirty="0"/>
              <a:t>Phase 2: </a:t>
            </a:r>
            <a:br>
              <a:rPr lang="en-US" altLang="en-US" dirty="0"/>
            </a:br>
            <a:r>
              <a:rPr lang="en-US" altLang="en-US" dirty="0"/>
              <a:t>Data Gathering</a:t>
            </a:r>
            <a:br>
              <a:rPr lang="en-US" altLang="en-US" dirty="0"/>
            </a:br>
            <a:r>
              <a:rPr lang="en-US" altLang="en-US" dirty="0"/>
              <a:t>OPTIONAL - Focus Groups</a:t>
            </a:r>
          </a:p>
        </p:txBody>
      </p:sp>
      <p:sp>
        <p:nvSpPr>
          <p:cNvPr id="7172" name="Rectangle 3"/>
          <p:cNvSpPr>
            <a:spLocks noGrp="1" noChangeArrowheads="1"/>
          </p:cNvSpPr>
          <p:nvPr>
            <p:ph idx="1"/>
          </p:nvPr>
        </p:nvSpPr>
        <p:spPr>
          <a:xfrm>
            <a:off x="434975" y="2441575"/>
            <a:ext cx="8229600" cy="3273425"/>
          </a:xfrm>
        </p:spPr>
        <p:txBody>
          <a:bodyPr>
            <a:normAutofit fontScale="85000" lnSpcReduction="10000"/>
          </a:bodyPr>
          <a:lstStyle/>
          <a:p>
            <a:pPr eaLnBrk="1" hangingPunct="1"/>
            <a:r>
              <a:rPr lang="en-US" altLang="en-US" sz="2600" dirty="0"/>
              <a:t>A gathering of 8-12 unit constituents  assembled to discuss unit performance through moderated discussion</a:t>
            </a:r>
          </a:p>
          <a:p>
            <a:pPr lvl="1" eaLnBrk="1" hangingPunct="1"/>
            <a:r>
              <a:rPr lang="en-US" altLang="en-US" sz="2200" dirty="0"/>
              <a:t>A purposeful, yet informal discussion of issues</a:t>
            </a:r>
          </a:p>
          <a:p>
            <a:pPr lvl="1" eaLnBrk="1" hangingPunct="1"/>
            <a:r>
              <a:rPr lang="en-US" altLang="en-US" sz="2200" dirty="0"/>
              <a:t>Questions are prepared in advance </a:t>
            </a:r>
          </a:p>
          <a:p>
            <a:pPr lvl="1" eaLnBrk="1" hangingPunct="1"/>
            <a:r>
              <a:rPr lang="en-US" altLang="en-US" sz="2200" dirty="0"/>
              <a:t>Usually a moderator/facilitator and at least one notetaker</a:t>
            </a:r>
          </a:p>
          <a:p>
            <a:pPr lvl="1" eaLnBrk="1" hangingPunct="1"/>
            <a:r>
              <a:rPr lang="en-US" altLang="en-US" sz="2200" dirty="0"/>
              <a:t>Normally, more than one focus group is conducted for a given review</a:t>
            </a:r>
          </a:p>
          <a:p>
            <a:pPr lvl="1" eaLnBrk="1" hangingPunct="1"/>
            <a:r>
              <a:rPr lang="en-US" altLang="en-US" sz="2200" dirty="0"/>
              <a:t>Much more a discussion or dialogue than a “survey” – not all questions must be answered by all participants</a:t>
            </a:r>
          </a:p>
        </p:txBody>
      </p:sp>
    </p:spTree>
    <p:extLst>
      <p:ext uri="{BB962C8B-B14F-4D97-AF65-F5344CB8AC3E}">
        <p14:creationId xmlns:p14="http://schemas.microsoft.com/office/powerpoint/2010/main" val="42589080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normAutofit fontScale="90000"/>
          </a:bodyPr>
          <a:lstStyle/>
          <a:p>
            <a:r>
              <a:rPr lang="en-US" altLang="en-US" dirty="0"/>
              <a:t>Phase 2: </a:t>
            </a:r>
            <a:br>
              <a:rPr lang="en-US" altLang="en-US" dirty="0"/>
            </a:br>
            <a:r>
              <a:rPr lang="en-US" altLang="en-US" dirty="0"/>
              <a:t>Data Gathering</a:t>
            </a:r>
            <a:br>
              <a:rPr lang="en-US" altLang="en-US" dirty="0"/>
            </a:br>
            <a:r>
              <a:rPr lang="en-US" altLang="en-US" dirty="0"/>
              <a:t>OPTIONAL - Focus Groups</a:t>
            </a:r>
          </a:p>
        </p:txBody>
      </p:sp>
      <p:sp>
        <p:nvSpPr>
          <p:cNvPr id="47107" name="Rectangle 3"/>
          <p:cNvSpPr>
            <a:spLocks noGrp="1" noChangeArrowheads="1"/>
          </p:cNvSpPr>
          <p:nvPr>
            <p:ph idx="1"/>
          </p:nvPr>
        </p:nvSpPr>
        <p:spPr>
          <a:xfrm>
            <a:off x="628650" y="2354262"/>
            <a:ext cx="7886700" cy="4351338"/>
          </a:xfrm>
        </p:spPr>
        <p:txBody>
          <a:bodyPr/>
          <a:lstStyle/>
          <a:p>
            <a:pPr>
              <a:lnSpc>
                <a:spcPct val="90000"/>
              </a:lnSpc>
            </a:pPr>
            <a:r>
              <a:rPr lang="en-US" altLang="en-US" dirty="0"/>
              <a:t>Who: A focus group is a gathering of 8-12 unit constituents/customers assembled to discuss unit performance</a:t>
            </a:r>
          </a:p>
          <a:p>
            <a:pPr>
              <a:lnSpc>
                <a:spcPct val="90000"/>
              </a:lnSpc>
            </a:pPr>
            <a:r>
              <a:rPr lang="en-US" altLang="en-US" dirty="0"/>
              <a:t>Why:</a:t>
            </a:r>
          </a:p>
          <a:p>
            <a:pPr lvl="1">
              <a:lnSpc>
                <a:spcPct val="90000"/>
              </a:lnSpc>
            </a:pPr>
            <a:r>
              <a:rPr lang="en-US" altLang="en-US" dirty="0"/>
              <a:t>Get somewhat informal, </a:t>
            </a:r>
            <a:r>
              <a:rPr lang="en-US" altLang="en-US" i="1" dirty="0"/>
              <a:t>discussion-based</a:t>
            </a:r>
            <a:r>
              <a:rPr lang="en-US" altLang="en-US" dirty="0"/>
              <a:t> feedback on unit performance</a:t>
            </a:r>
          </a:p>
          <a:p>
            <a:pPr lvl="1">
              <a:lnSpc>
                <a:spcPct val="90000"/>
              </a:lnSpc>
            </a:pPr>
            <a:r>
              <a:rPr lang="en-US" altLang="en-US" dirty="0"/>
              <a:t>Learn the words/terms customers use in relation to the unit (for possible use in other research)</a:t>
            </a:r>
          </a:p>
          <a:p>
            <a:pPr lvl="1">
              <a:lnSpc>
                <a:spcPct val="90000"/>
              </a:lnSpc>
            </a:pPr>
            <a:r>
              <a:rPr lang="en-US" altLang="en-US" dirty="0"/>
              <a:t>Brainstorm ideas for unit improvement</a:t>
            </a:r>
          </a:p>
          <a:p>
            <a:pPr lvl="1">
              <a:lnSpc>
                <a:spcPct val="90000"/>
              </a:lnSpc>
            </a:pPr>
            <a:r>
              <a:rPr lang="en-US" altLang="en-US" dirty="0"/>
              <a:t>Learn the “hot button” areas of unit performance</a:t>
            </a:r>
          </a:p>
          <a:p>
            <a:pPr lvl="1">
              <a:lnSpc>
                <a:spcPct val="90000"/>
              </a:lnSpc>
            </a:pPr>
            <a:endParaRPr lang="en-US" altLang="en-US" dirty="0"/>
          </a:p>
        </p:txBody>
      </p:sp>
    </p:spTree>
    <p:extLst>
      <p:ext uri="{BB962C8B-B14F-4D97-AF65-F5344CB8AC3E}">
        <p14:creationId xmlns:p14="http://schemas.microsoft.com/office/powerpoint/2010/main" val="27086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2"/>
          <p:cNvSpPr>
            <a:spLocks noGrp="1" noChangeArrowheads="1"/>
          </p:cNvSpPr>
          <p:nvPr>
            <p:ph type="title"/>
          </p:nvPr>
        </p:nvSpPr>
        <p:spPr>
          <a:xfrm>
            <a:off x="628650" y="228600"/>
            <a:ext cx="7886700" cy="1325563"/>
          </a:xfrm>
        </p:spPr>
        <p:txBody>
          <a:bodyPr/>
          <a:lstStyle/>
          <a:p>
            <a:r>
              <a:rPr lang="en-US" altLang="en-US" dirty="0"/>
              <a:t>Full Program Review Steps</a:t>
            </a:r>
          </a:p>
        </p:txBody>
      </p:sp>
      <p:graphicFrame>
        <p:nvGraphicFramePr>
          <p:cNvPr id="10287" name="Group 47"/>
          <p:cNvGraphicFramePr>
            <a:graphicFrameLocks noGrp="1"/>
          </p:cNvGraphicFramePr>
          <p:nvPr>
            <p:ph idx="1"/>
            <p:extLst>
              <p:ext uri="{D42A27DB-BD31-4B8C-83A1-F6EECF244321}">
                <p14:modId xmlns:p14="http://schemas.microsoft.com/office/powerpoint/2010/main" val="3005778967"/>
              </p:ext>
            </p:extLst>
          </p:nvPr>
        </p:nvGraphicFramePr>
        <p:xfrm>
          <a:off x="533400" y="1554163"/>
          <a:ext cx="8077200" cy="5075236"/>
        </p:xfrm>
        <a:graphic>
          <a:graphicData uri="http://schemas.openxmlformats.org/drawingml/2006/table">
            <a:tbl>
              <a:tblPr/>
              <a:tblGrid>
                <a:gridCol w="2692400">
                  <a:extLst>
                    <a:ext uri="{9D8B030D-6E8A-4147-A177-3AD203B41FA5}">
                      <a16:colId xmlns:a16="http://schemas.microsoft.com/office/drawing/2014/main" val="4034915954"/>
                    </a:ext>
                  </a:extLst>
                </a:gridCol>
                <a:gridCol w="2692400">
                  <a:extLst>
                    <a:ext uri="{9D8B030D-6E8A-4147-A177-3AD203B41FA5}">
                      <a16:colId xmlns:a16="http://schemas.microsoft.com/office/drawing/2014/main" val="2867348593"/>
                    </a:ext>
                  </a:extLst>
                </a:gridCol>
                <a:gridCol w="2692400">
                  <a:extLst>
                    <a:ext uri="{9D8B030D-6E8A-4147-A177-3AD203B41FA5}">
                      <a16:colId xmlns:a16="http://schemas.microsoft.com/office/drawing/2014/main" val="2964221304"/>
                    </a:ext>
                  </a:extLst>
                </a:gridCol>
              </a:tblGrid>
              <a:tr h="965773">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200" b="0" i="0" u="none" strike="noStrike" cap="none" normalizeH="0" baseline="0" dirty="0">
                          <a:ln>
                            <a:noFill/>
                          </a:ln>
                          <a:solidFill>
                            <a:schemeClr val="bg1"/>
                          </a:solidFill>
                          <a:effectLst/>
                          <a:latin typeface="Arial" panose="020B0604020202020204" pitchFamily="34" charset="0"/>
                        </a:rPr>
                        <a:t>Phase 1</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200" b="0" i="0" u="none" strike="noStrike" cap="none" normalizeH="0" baseline="0" dirty="0">
                          <a:ln>
                            <a:noFill/>
                          </a:ln>
                          <a:solidFill>
                            <a:schemeClr val="bg1"/>
                          </a:solidFill>
                          <a:effectLst/>
                          <a:latin typeface="Arial" panose="020B0604020202020204" pitchFamily="34" charset="0"/>
                        </a:rPr>
                        <a:t>Self-study (1 Semester)</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200" b="0" i="1" u="none" strike="noStrike" cap="none" normalizeH="0" baseline="0" dirty="0">
                          <a:ln>
                            <a:noFill/>
                          </a:ln>
                          <a:solidFill>
                            <a:schemeClr val="bg1"/>
                          </a:solidFill>
                          <a:effectLst/>
                          <a:latin typeface="Arial" panose="020B0604020202020204" pitchFamily="34" charset="0"/>
                        </a:rPr>
                        <a:t>Committee Co-chairs and Unit Head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50000"/>
                      </a:schemeClr>
                    </a:solid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200" b="0" i="0" u="none" strike="noStrike" cap="none" normalizeH="0" baseline="0" dirty="0">
                          <a:ln>
                            <a:noFill/>
                          </a:ln>
                          <a:solidFill>
                            <a:schemeClr val="bg1"/>
                          </a:solidFill>
                          <a:effectLst/>
                          <a:latin typeface="Arial" panose="020B0604020202020204" pitchFamily="34" charset="0"/>
                        </a:rPr>
                        <a:t>Phase 2</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200" b="0" i="0" u="none" strike="noStrike" cap="none" normalizeH="0" baseline="0" dirty="0">
                          <a:ln>
                            <a:noFill/>
                          </a:ln>
                          <a:solidFill>
                            <a:schemeClr val="bg1"/>
                          </a:solidFill>
                          <a:effectLst/>
                          <a:latin typeface="Arial" panose="020B0604020202020204" pitchFamily="34" charset="0"/>
                        </a:rPr>
                        <a:t>Committee Work (1 Semester)</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200" b="0" i="0" u="none" strike="noStrike" cap="none" normalizeH="0" baseline="0" dirty="0">
                          <a:ln>
                            <a:noFill/>
                          </a:ln>
                          <a:solidFill>
                            <a:schemeClr val="bg1"/>
                          </a:solidFill>
                          <a:effectLst/>
                          <a:latin typeface="Arial" panose="020B0604020202020204" pitchFamily="34" charset="0"/>
                        </a:rPr>
                        <a:t>Committee Co-chairs and Program Review Committee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50000"/>
                      </a:schemeClr>
                    </a:solid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200" b="0" i="0" u="none" strike="noStrike" cap="none" normalizeH="0" baseline="0" dirty="0">
                          <a:ln>
                            <a:noFill/>
                          </a:ln>
                          <a:solidFill>
                            <a:schemeClr val="bg1"/>
                          </a:solidFill>
                          <a:effectLst/>
                          <a:latin typeface="Arial" panose="020B0604020202020204" pitchFamily="34" charset="0"/>
                        </a:rPr>
                        <a:t>Phase 3</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200" b="0" i="0" u="none" strike="noStrike" cap="none" normalizeH="0" baseline="0" dirty="0">
                          <a:ln>
                            <a:noFill/>
                          </a:ln>
                          <a:solidFill>
                            <a:schemeClr val="bg1"/>
                          </a:solidFill>
                          <a:effectLst/>
                          <a:latin typeface="Arial" panose="020B0604020202020204" pitchFamily="34" charset="0"/>
                        </a:rPr>
                        <a:t>Progress Review</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200" b="0" i="0" u="none" strike="noStrike" cap="none" normalizeH="0" baseline="0" dirty="0">
                          <a:ln>
                            <a:noFill/>
                          </a:ln>
                          <a:solidFill>
                            <a:schemeClr val="bg1"/>
                          </a:solidFill>
                          <a:effectLst/>
                          <a:latin typeface="Arial" panose="020B0604020202020204" pitchFamily="34" charset="0"/>
                        </a:rPr>
                        <a:t>(2 Semesters)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50000"/>
                      </a:schemeClr>
                    </a:solidFill>
                  </a:tcPr>
                </a:tc>
                <a:extLst>
                  <a:ext uri="{0D108BD9-81ED-4DB2-BD59-A6C34878D82A}">
                    <a16:rowId xmlns:a16="http://schemas.microsoft.com/office/drawing/2014/main" val="2931652187"/>
                  </a:ext>
                </a:extLst>
              </a:tr>
              <a:tr h="4109463">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Committee co-chairs are assigned (2 per review)</a:t>
                      </a:r>
                    </a:p>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Co-chairs meet with unit head and the appropriate AVP</a:t>
                      </a:r>
                    </a:p>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Establish committee members and inform them of the self-study process. </a:t>
                      </a:r>
                    </a:p>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Confirm schedule (including expected completion dates)</a:t>
                      </a:r>
                    </a:p>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The director/unit head prepares the self-study materials</a:t>
                      </a:r>
                    </a:p>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Identify candidate(s) who may provide an effective external review and arrange for their visit during phase 2</a:t>
                      </a:r>
                    </a:p>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Meet with departmental personnel to explain process as needed</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100" b="0" i="0" u="none" strike="noStrike" cap="none" normalizeH="0" baseline="0" dirty="0">
                          <a:ln>
                            <a:noFill/>
                          </a:ln>
                          <a:solidFill>
                            <a:schemeClr val="tx1"/>
                          </a:solidFill>
                          <a:effectLst/>
                          <a:latin typeface="Arial" panose="020B0604020202020204" pitchFamily="34" charset="0"/>
                        </a:rPr>
                        <a:t>Initial Meeting with the co-chairs, committee and director/unit head</a:t>
                      </a:r>
                    </a:p>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100" b="0" i="0" u="none" strike="noStrike" cap="none" normalizeH="0" baseline="0" dirty="0">
                          <a:ln>
                            <a:noFill/>
                          </a:ln>
                          <a:solidFill>
                            <a:schemeClr val="tx1"/>
                          </a:solidFill>
                          <a:effectLst/>
                          <a:latin typeface="Arial" panose="020B0604020202020204" pitchFamily="34" charset="0"/>
                        </a:rPr>
                        <a:t>Prepare data gathering plan by research methodology and form committees as needed</a:t>
                      </a:r>
                    </a:p>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100" b="0" i="0" u="none" strike="noStrike" cap="none" normalizeH="0" baseline="0" dirty="0">
                          <a:ln>
                            <a:noFill/>
                          </a:ln>
                          <a:solidFill>
                            <a:schemeClr val="tx1"/>
                          </a:solidFill>
                          <a:effectLst/>
                          <a:latin typeface="Arial" panose="020B0604020202020204" pitchFamily="34" charset="0"/>
                        </a:rPr>
                        <a:t>Data Gathering is completed by co-chairs and committee members (as assigned) and the external reviewer</a:t>
                      </a:r>
                    </a:p>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100" b="0" i="0" u="none" strike="noStrike" cap="none" normalizeH="0" baseline="0" dirty="0">
                          <a:ln>
                            <a:noFill/>
                          </a:ln>
                          <a:solidFill>
                            <a:schemeClr val="tx1"/>
                          </a:solidFill>
                          <a:effectLst/>
                          <a:latin typeface="Arial" panose="020B0604020202020204" pitchFamily="34" charset="0"/>
                        </a:rPr>
                        <a:t>Prepare and distribute subcommittee reports to committee members, then share with unit head</a:t>
                      </a:r>
                    </a:p>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100" b="0" i="0" u="none" strike="noStrike" cap="none" normalizeH="0" baseline="0" dirty="0">
                          <a:ln>
                            <a:noFill/>
                          </a:ln>
                          <a:solidFill>
                            <a:schemeClr val="tx1"/>
                          </a:solidFill>
                          <a:effectLst/>
                          <a:latin typeface="Arial" panose="020B0604020202020204" pitchFamily="34" charset="0"/>
                        </a:rPr>
                        <a:t>Hold a committee retreat to incorporate comments and create a draft of findings and recommendations</a:t>
                      </a:r>
                    </a:p>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100" b="0" i="0" u="none" strike="noStrike" cap="none" normalizeH="0" baseline="0" dirty="0">
                          <a:ln>
                            <a:noFill/>
                          </a:ln>
                          <a:solidFill>
                            <a:schemeClr val="tx1"/>
                          </a:solidFill>
                          <a:effectLst/>
                          <a:latin typeface="Arial" panose="020B0604020202020204" pitchFamily="34" charset="0"/>
                        </a:rPr>
                        <a:t>Once completed, forward final report to AVP and VP, then meet at their discretion to review report</a:t>
                      </a:r>
                    </a:p>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100" b="0" i="0" u="none" strike="noStrike" cap="none" normalizeH="0" baseline="0" dirty="0">
                          <a:ln>
                            <a:noFill/>
                          </a:ln>
                          <a:solidFill>
                            <a:schemeClr val="tx1"/>
                          </a:solidFill>
                          <a:effectLst/>
                          <a:latin typeface="Arial" panose="020B0604020202020204" pitchFamily="34" charset="0"/>
                        </a:rPr>
                        <a:t>Meet with departmental personnel to review report – at the discretion of the unit head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Senior Vice President meets with the AVP to discuss progress.</a:t>
                      </a:r>
                    </a:p>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endParaRPr kumimoji="0" lang="en-US" altLang="en-US" sz="12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None/>
                        <a:tabLst/>
                      </a:pPr>
                      <a:endParaRPr kumimoji="0" lang="en-US" altLang="en-US" sz="1200" b="0" i="0" u="none" strike="noStrike" cap="none" normalizeH="0" baseline="0" dirty="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7966356"/>
                  </a:ext>
                </a:extLst>
              </a:tr>
            </a:tbl>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866440" y="838200"/>
            <a:ext cx="6343202" cy="709865"/>
          </a:xfrm>
        </p:spPr>
        <p:txBody>
          <a:bodyPr>
            <a:normAutofit fontScale="90000"/>
          </a:bodyPr>
          <a:lstStyle/>
          <a:p>
            <a:r>
              <a:rPr lang="en-US" altLang="en-US" dirty="0"/>
              <a:t>Phase 2: </a:t>
            </a:r>
            <a:br>
              <a:rPr lang="en-US" altLang="en-US" dirty="0"/>
            </a:br>
            <a:r>
              <a:rPr lang="en-US" altLang="en-US" dirty="0"/>
              <a:t>Data Gathering</a:t>
            </a:r>
            <a:br>
              <a:rPr lang="en-US" altLang="en-US" dirty="0"/>
            </a:br>
            <a:r>
              <a:rPr lang="en-US" altLang="en-US" dirty="0"/>
              <a:t>OPTIONAL - Focus Groups</a:t>
            </a:r>
          </a:p>
        </p:txBody>
      </p:sp>
      <p:sp>
        <p:nvSpPr>
          <p:cNvPr id="8196" name="Rectangle 3"/>
          <p:cNvSpPr>
            <a:spLocks noGrp="1" noChangeArrowheads="1"/>
          </p:cNvSpPr>
          <p:nvPr>
            <p:ph idx="1"/>
          </p:nvPr>
        </p:nvSpPr>
        <p:spPr>
          <a:xfrm>
            <a:off x="628650" y="2278062"/>
            <a:ext cx="7886700" cy="4351338"/>
          </a:xfrm>
        </p:spPr>
        <p:txBody>
          <a:bodyPr>
            <a:normAutofit fontScale="92500"/>
          </a:bodyPr>
          <a:lstStyle/>
          <a:p>
            <a:pPr eaLnBrk="1" hangingPunct="1"/>
            <a:r>
              <a:rPr lang="en-US" altLang="en-US" sz="2600" dirty="0"/>
              <a:t>Encourage each person to speak his/her mind</a:t>
            </a:r>
          </a:p>
          <a:p>
            <a:pPr eaLnBrk="1" hangingPunct="1"/>
            <a:r>
              <a:rPr lang="en-US" altLang="en-US" sz="2600" dirty="0"/>
              <a:t>Develop an understanding of the “language” of unit constituents</a:t>
            </a:r>
          </a:p>
          <a:p>
            <a:pPr eaLnBrk="1" hangingPunct="1"/>
            <a:r>
              <a:rPr lang="en-US" altLang="en-US" sz="2600" dirty="0"/>
              <a:t>Determine perceptions and misconceptions</a:t>
            </a:r>
          </a:p>
          <a:p>
            <a:pPr eaLnBrk="1" hangingPunct="1"/>
            <a:r>
              <a:rPr lang="en-US" altLang="en-US" sz="2600" dirty="0"/>
              <a:t>Explore terms and concepts thoroughly</a:t>
            </a:r>
          </a:p>
          <a:p>
            <a:pPr eaLnBrk="1" hangingPunct="1"/>
            <a:r>
              <a:rPr lang="en-US" altLang="en-US" sz="2600" dirty="0"/>
              <a:t>Ask “why?”</a:t>
            </a:r>
          </a:p>
          <a:p>
            <a:pPr eaLnBrk="1" hangingPunct="1"/>
            <a:r>
              <a:rPr lang="en-US" altLang="en-US" sz="2600" dirty="0"/>
              <a:t>Hear the unit’s “story” from the group’s perspective</a:t>
            </a:r>
          </a:p>
          <a:p>
            <a:pPr eaLnBrk="1" hangingPunct="1"/>
            <a:r>
              <a:rPr lang="en-US" altLang="en-US" sz="2600" dirty="0"/>
              <a:t>Generate ideas for unit improvement</a:t>
            </a:r>
          </a:p>
        </p:txBody>
      </p:sp>
    </p:spTree>
    <p:extLst>
      <p:ext uri="{BB962C8B-B14F-4D97-AF65-F5344CB8AC3E}">
        <p14:creationId xmlns:p14="http://schemas.microsoft.com/office/powerpoint/2010/main" val="11734853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866440" y="838200"/>
            <a:ext cx="6343202" cy="709865"/>
          </a:xfrm>
        </p:spPr>
        <p:txBody>
          <a:bodyPr>
            <a:normAutofit fontScale="90000"/>
          </a:bodyPr>
          <a:lstStyle/>
          <a:p>
            <a:r>
              <a:rPr lang="en-US" altLang="en-US" dirty="0"/>
              <a:t>Phase 2: </a:t>
            </a:r>
            <a:br>
              <a:rPr lang="en-US" altLang="en-US" dirty="0"/>
            </a:br>
            <a:r>
              <a:rPr lang="en-US" altLang="en-US" dirty="0"/>
              <a:t>Data Gathering</a:t>
            </a:r>
            <a:br>
              <a:rPr lang="en-US" altLang="en-US" dirty="0"/>
            </a:br>
            <a:r>
              <a:rPr lang="en-US" altLang="en-US" dirty="0"/>
              <a:t>OPTIONAL - Focus Groups</a:t>
            </a:r>
          </a:p>
        </p:txBody>
      </p:sp>
      <p:sp>
        <p:nvSpPr>
          <p:cNvPr id="9220" name="Rectangle 3"/>
          <p:cNvSpPr>
            <a:spLocks noGrp="1" noChangeArrowheads="1"/>
          </p:cNvSpPr>
          <p:nvPr>
            <p:ph idx="1"/>
          </p:nvPr>
        </p:nvSpPr>
        <p:spPr>
          <a:xfrm>
            <a:off x="628650" y="2430462"/>
            <a:ext cx="7886700" cy="4351338"/>
          </a:xfrm>
        </p:spPr>
        <p:txBody>
          <a:bodyPr/>
          <a:lstStyle/>
          <a:p>
            <a:pPr marL="0" indent="0" eaLnBrk="1" hangingPunct="1">
              <a:buNone/>
            </a:pPr>
            <a:r>
              <a:rPr lang="en-US" altLang="en-US" dirty="0"/>
              <a:t>What a Focus Group </a:t>
            </a:r>
            <a:r>
              <a:rPr lang="en-US" altLang="en-US" b="1" i="1" dirty="0"/>
              <a:t>IS NOT</a:t>
            </a:r>
            <a:r>
              <a:rPr lang="en-US" altLang="en-US" dirty="0"/>
              <a:t>:</a:t>
            </a:r>
          </a:p>
          <a:p>
            <a:pPr eaLnBrk="1" hangingPunct="1"/>
            <a:r>
              <a:rPr lang="en-US" altLang="en-US" dirty="0"/>
              <a:t>A statistically reliable survey</a:t>
            </a:r>
          </a:p>
          <a:p>
            <a:pPr eaLnBrk="1" hangingPunct="1"/>
            <a:r>
              <a:rPr lang="en-US" altLang="en-US" dirty="0"/>
              <a:t>Research of a representative sample</a:t>
            </a:r>
          </a:p>
          <a:p>
            <a:pPr eaLnBrk="1" hangingPunct="1"/>
            <a:r>
              <a:rPr lang="en-US" altLang="en-US" dirty="0"/>
              <a:t>A gripe session</a:t>
            </a:r>
          </a:p>
          <a:p>
            <a:pPr eaLnBrk="1" hangingPunct="1"/>
            <a:r>
              <a:rPr lang="en-US" altLang="en-US" dirty="0"/>
              <a:t>A lecture</a:t>
            </a:r>
          </a:p>
          <a:p>
            <a:pPr eaLnBrk="1" hangingPunct="1"/>
            <a:r>
              <a:rPr lang="en-US" altLang="en-US" dirty="0"/>
              <a:t>A source of statistical conclusions</a:t>
            </a:r>
          </a:p>
        </p:txBody>
      </p:sp>
    </p:spTree>
    <p:extLst>
      <p:ext uri="{BB962C8B-B14F-4D97-AF65-F5344CB8AC3E}">
        <p14:creationId xmlns:p14="http://schemas.microsoft.com/office/powerpoint/2010/main" val="32611434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866440" y="838200"/>
            <a:ext cx="6343202" cy="709865"/>
          </a:xfrm>
        </p:spPr>
        <p:txBody>
          <a:bodyPr>
            <a:normAutofit fontScale="90000"/>
          </a:bodyPr>
          <a:lstStyle/>
          <a:p>
            <a:r>
              <a:rPr lang="en-US" altLang="en-US" dirty="0"/>
              <a:t>Phase 2: </a:t>
            </a:r>
            <a:br>
              <a:rPr lang="en-US" altLang="en-US" dirty="0"/>
            </a:br>
            <a:r>
              <a:rPr lang="en-US" altLang="en-US" dirty="0"/>
              <a:t>Data Gathering</a:t>
            </a:r>
            <a:br>
              <a:rPr lang="en-US" altLang="en-US" dirty="0"/>
            </a:br>
            <a:r>
              <a:rPr lang="en-US" altLang="en-US" dirty="0"/>
              <a:t>OPTIONAL - Focus Groups</a:t>
            </a:r>
          </a:p>
        </p:txBody>
      </p:sp>
      <p:sp>
        <p:nvSpPr>
          <p:cNvPr id="10244" name="Rectangle 3"/>
          <p:cNvSpPr>
            <a:spLocks noGrp="1" noChangeArrowheads="1"/>
          </p:cNvSpPr>
          <p:nvPr>
            <p:ph idx="1"/>
          </p:nvPr>
        </p:nvSpPr>
        <p:spPr>
          <a:xfrm>
            <a:off x="628650" y="2286000"/>
            <a:ext cx="7886700" cy="4351338"/>
          </a:xfrm>
        </p:spPr>
        <p:txBody>
          <a:bodyPr>
            <a:normAutofit/>
          </a:bodyPr>
          <a:lstStyle/>
          <a:p>
            <a:pPr marL="0" indent="0" eaLnBrk="1" hangingPunct="1">
              <a:lnSpc>
                <a:spcPct val="80000"/>
              </a:lnSpc>
              <a:buNone/>
            </a:pPr>
            <a:r>
              <a:rPr lang="en-US" altLang="en-US" sz="2600" dirty="0"/>
              <a:t>FOCUS GROUP STEPS</a:t>
            </a:r>
          </a:p>
          <a:p>
            <a:pPr marL="914400" lvl="1" indent="-571500">
              <a:lnSpc>
                <a:spcPct val="80000"/>
              </a:lnSpc>
              <a:buFont typeface="Wingdings" panose="05000000000000000000" pitchFamily="2" charset="2"/>
              <a:buAutoNum type="arabicPeriod"/>
            </a:pPr>
            <a:r>
              <a:rPr lang="en-US" altLang="en-US" sz="2000" dirty="0"/>
              <a:t>Establish moderator and notetaker(s)</a:t>
            </a:r>
          </a:p>
          <a:p>
            <a:pPr marL="914400" lvl="1" indent="-571500">
              <a:lnSpc>
                <a:spcPct val="80000"/>
              </a:lnSpc>
              <a:buFont typeface="Wingdings" panose="05000000000000000000" pitchFamily="2" charset="2"/>
              <a:buAutoNum type="arabicPeriod"/>
            </a:pPr>
            <a:r>
              <a:rPr lang="en-US" altLang="en-US" sz="2000" dirty="0"/>
              <a:t>Arrange time, date, and location</a:t>
            </a:r>
          </a:p>
          <a:p>
            <a:pPr marL="914400" lvl="1" indent="-571500">
              <a:lnSpc>
                <a:spcPct val="80000"/>
              </a:lnSpc>
              <a:buFont typeface="Wingdings" panose="05000000000000000000" pitchFamily="2" charset="2"/>
              <a:buAutoNum type="arabicPeriod"/>
            </a:pPr>
            <a:r>
              <a:rPr lang="en-US" altLang="en-US" sz="2000" dirty="0"/>
              <a:t>Determine 18-21 participants who share a common connection with the unit (three groups of 6-7)</a:t>
            </a:r>
          </a:p>
          <a:p>
            <a:pPr marL="914400" lvl="1" indent="-571500">
              <a:lnSpc>
                <a:spcPct val="80000"/>
              </a:lnSpc>
              <a:buFont typeface="Wingdings" panose="05000000000000000000" pitchFamily="2" charset="2"/>
              <a:buAutoNum type="arabicPeriod"/>
            </a:pPr>
            <a:r>
              <a:rPr lang="en-US" altLang="en-US" sz="2000" dirty="0"/>
              <a:t>Send out initial invitation letters four weeks in advance </a:t>
            </a:r>
          </a:p>
          <a:p>
            <a:pPr marL="914400" lvl="1" indent="-571500">
              <a:lnSpc>
                <a:spcPct val="80000"/>
              </a:lnSpc>
              <a:buFont typeface="Wingdings" panose="05000000000000000000" pitchFamily="2" charset="2"/>
              <a:buAutoNum type="arabicPeriod"/>
            </a:pPr>
            <a:r>
              <a:rPr lang="en-US" altLang="en-US" sz="2000" dirty="0"/>
              <a:t>Arrange for light refreshments</a:t>
            </a:r>
          </a:p>
          <a:p>
            <a:pPr marL="914400" lvl="1" indent="-571500">
              <a:lnSpc>
                <a:spcPct val="80000"/>
              </a:lnSpc>
              <a:buFont typeface="Wingdings" panose="05000000000000000000" pitchFamily="2" charset="2"/>
              <a:buAutoNum type="arabicPeriod"/>
            </a:pPr>
            <a:r>
              <a:rPr lang="en-US" altLang="en-US" sz="2000" dirty="0"/>
              <a:t>Make telephone follow-up calls</a:t>
            </a:r>
          </a:p>
          <a:p>
            <a:pPr marL="914400" lvl="1" indent="-571500">
              <a:lnSpc>
                <a:spcPct val="80000"/>
              </a:lnSpc>
              <a:buFont typeface="Wingdings" panose="05000000000000000000" pitchFamily="2" charset="2"/>
              <a:buAutoNum type="arabicPeriod"/>
            </a:pPr>
            <a:r>
              <a:rPr lang="en-US" altLang="en-US" sz="2000" dirty="0"/>
              <a:t>Determine participants and send reminder e-mail</a:t>
            </a:r>
          </a:p>
          <a:p>
            <a:pPr marL="914400" lvl="1" indent="-571500">
              <a:lnSpc>
                <a:spcPct val="80000"/>
              </a:lnSpc>
              <a:buFont typeface="Wingdings" panose="05000000000000000000" pitchFamily="2" charset="2"/>
              <a:buAutoNum type="arabicPeriod"/>
            </a:pPr>
            <a:r>
              <a:rPr lang="en-US" altLang="en-US" sz="2000" dirty="0"/>
              <a:t>Complete work on questions and strategy</a:t>
            </a:r>
          </a:p>
          <a:p>
            <a:pPr marL="914400" lvl="1" indent="-571500">
              <a:lnSpc>
                <a:spcPct val="80000"/>
              </a:lnSpc>
              <a:buFont typeface="Wingdings" panose="05000000000000000000" pitchFamily="2" charset="2"/>
              <a:buAutoNum type="arabicPeriod"/>
            </a:pPr>
            <a:r>
              <a:rPr lang="en-US" altLang="en-US" sz="2000" dirty="0"/>
              <a:t>Send final reminder email one week prior</a:t>
            </a:r>
          </a:p>
          <a:p>
            <a:pPr marL="571500" indent="-571500" eaLnBrk="1" hangingPunct="1">
              <a:lnSpc>
                <a:spcPct val="80000"/>
              </a:lnSpc>
              <a:buFont typeface="Wingdings" panose="05000000000000000000" pitchFamily="2" charset="2"/>
              <a:buAutoNum type="arabicPeriod"/>
            </a:pPr>
            <a:endParaRPr lang="en-US" altLang="en-US" sz="2600" dirty="0"/>
          </a:p>
        </p:txBody>
      </p:sp>
    </p:spTree>
    <p:extLst>
      <p:ext uri="{BB962C8B-B14F-4D97-AF65-F5344CB8AC3E}">
        <p14:creationId xmlns:p14="http://schemas.microsoft.com/office/powerpoint/2010/main" val="346183354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2"/>
          <p:cNvSpPr>
            <a:spLocks noGrp="1" noChangeArrowheads="1"/>
          </p:cNvSpPr>
          <p:nvPr>
            <p:ph type="title"/>
          </p:nvPr>
        </p:nvSpPr>
        <p:spPr>
          <a:xfrm>
            <a:off x="866440" y="838200"/>
            <a:ext cx="6343202" cy="709865"/>
          </a:xfrm>
        </p:spPr>
        <p:txBody>
          <a:bodyPr>
            <a:noAutofit/>
          </a:bodyPr>
          <a:lstStyle/>
          <a:p>
            <a:r>
              <a:rPr lang="en-US" altLang="en-US" sz="2800" dirty="0"/>
              <a:t>Phase 2: </a:t>
            </a:r>
            <a:br>
              <a:rPr lang="en-US" altLang="en-US" sz="2800" dirty="0"/>
            </a:br>
            <a:r>
              <a:rPr lang="en-US" altLang="en-US" sz="2800" dirty="0"/>
              <a:t>Data Gathering</a:t>
            </a:r>
            <a:br>
              <a:rPr lang="en-US" altLang="en-US" sz="2800" dirty="0"/>
            </a:br>
            <a:r>
              <a:rPr lang="en-US" altLang="en-US" sz="2800" dirty="0"/>
              <a:t>OPTIONAL - Focus Groups</a:t>
            </a:r>
          </a:p>
        </p:txBody>
      </p:sp>
      <p:sp>
        <p:nvSpPr>
          <p:cNvPr id="11268" name="Rectangle 3"/>
          <p:cNvSpPr>
            <a:spLocks noGrp="1" noChangeArrowheads="1"/>
          </p:cNvSpPr>
          <p:nvPr>
            <p:ph idx="1"/>
          </p:nvPr>
        </p:nvSpPr>
        <p:spPr>
          <a:xfrm>
            <a:off x="457200" y="2147888"/>
            <a:ext cx="4876800" cy="4710112"/>
          </a:xfrm>
        </p:spPr>
        <p:txBody>
          <a:bodyPr>
            <a:normAutofit fontScale="85000" lnSpcReduction="10000"/>
          </a:bodyPr>
          <a:lstStyle/>
          <a:p>
            <a:pPr marL="0" indent="0" eaLnBrk="1" hangingPunct="1">
              <a:lnSpc>
                <a:spcPct val="90000"/>
              </a:lnSpc>
              <a:buNone/>
            </a:pPr>
            <a:r>
              <a:rPr lang="en-US" altLang="en-US" sz="2100" dirty="0"/>
              <a:t>MODERATOR STRATEGIES</a:t>
            </a:r>
          </a:p>
          <a:p>
            <a:pPr eaLnBrk="1" hangingPunct="1">
              <a:lnSpc>
                <a:spcPct val="90000"/>
              </a:lnSpc>
            </a:pPr>
            <a:r>
              <a:rPr lang="en-US" altLang="en-US" sz="2100" dirty="0"/>
              <a:t>Use an inverse pyramid approach to questions</a:t>
            </a:r>
          </a:p>
          <a:p>
            <a:pPr lvl="1" eaLnBrk="1" hangingPunct="1">
              <a:lnSpc>
                <a:spcPct val="90000"/>
              </a:lnSpc>
            </a:pPr>
            <a:r>
              <a:rPr lang="en-US" altLang="en-US" sz="2000" dirty="0"/>
              <a:t>Start with broad, “soft” questions</a:t>
            </a:r>
          </a:p>
          <a:p>
            <a:pPr lvl="2" eaLnBrk="1" hangingPunct="1">
              <a:lnSpc>
                <a:spcPct val="90000"/>
              </a:lnSpc>
            </a:pPr>
            <a:r>
              <a:rPr lang="en-US" altLang="en-US" sz="1800" dirty="0"/>
              <a:t>What do you think are the one or two most important ways in which computer technology has changed your work life?</a:t>
            </a:r>
          </a:p>
          <a:p>
            <a:pPr lvl="2" eaLnBrk="1" hangingPunct="1">
              <a:lnSpc>
                <a:spcPct val="90000"/>
              </a:lnSpc>
            </a:pPr>
            <a:r>
              <a:rPr lang="en-US" altLang="en-US" sz="1800" dirty="0"/>
              <a:t>What is the most fulfilling aspect about your work at JMU?</a:t>
            </a:r>
          </a:p>
          <a:p>
            <a:pPr lvl="1" eaLnBrk="1" hangingPunct="1">
              <a:lnSpc>
                <a:spcPct val="90000"/>
              </a:lnSpc>
            </a:pPr>
            <a:r>
              <a:rPr lang="en-US" altLang="en-US" sz="2000" dirty="0"/>
              <a:t>Work toward more specific questions and questions that may be more emotionally charged</a:t>
            </a:r>
          </a:p>
          <a:p>
            <a:pPr lvl="2" eaLnBrk="1" hangingPunct="1">
              <a:lnSpc>
                <a:spcPct val="90000"/>
              </a:lnSpc>
            </a:pPr>
            <a:r>
              <a:rPr lang="en-US" altLang="en-US" sz="1800" dirty="0"/>
              <a:t>Let’s talk about your last interaction with the Help Desk. How did it go? Was your problem solved quickly? Were you made to feel important?</a:t>
            </a:r>
          </a:p>
          <a:p>
            <a:pPr lvl="2" eaLnBrk="1" hangingPunct="1">
              <a:lnSpc>
                <a:spcPct val="90000"/>
              </a:lnSpc>
            </a:pPr>
            <a:r>
              <a:rPr lang="en-US" altLang="en-US" sz="1800" dirty="0"/>
              <a:t>What mistakes do you think the university is making in its approach to diversity?</a:t>
            </a:r>
          </a:p>
        </p:txBody>
      </p:sp>
      <p:graphicFrame>
        <p:nvGraphicFramePr>
          <p:cNvPr id="2" name="Diagram 1"/>
          <p:cNvGraphicFramePr/>
          <p:nvPr>
            <p:extLst>
              <p:ext uri="{D42A27DB-BD31-4B8C-83A1-F6EECF244321}">
                <p14:modId xmlns:p14="http://schemas.microsoft.com/office/powerpoint/2010/main" val="2335571325"/>
              </p:ext>
            </p:extLst>
          </p:nvPr>
        </p:nvGraphicFramePr>
        <p:xfrm>
          <a:off x="5486400" y="2540001"/>
          <a:ext cx="2971800" cy="3479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06272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noAutofit/>
          </a:bodyPr>
          <a:lstStyle/>
          <a:p>
            <a:r>
              <a:rPr lang="en-US" altLang="en-US" sz="2800" dirty="0"/>
              <a:t>Phase 2: </a:t>
            </a:r>
            <a:br>
              <a:rPr lang="en-US" altLang="en-US" sz="2800" dirty="0"/>
            </a:br>
            <a:r>
              <a:rPr lang="en-US" altLang="en-US" sz="2800" dirty="0"/>
              <a:t>Data Gathering</a:t>
            </a:r>
            <a:br>
              <a:rPr lang="en-US" altLang="en-US" sz="2800" dirty="0"/>
            </a:br>
            <a:r>
              <a:rPr lang="en-US" altLang="en-US" sz="2800" dirty="0"/>
              <a:t>OPTIONAL - Focus Groups</a:t>
            </a:r>
          </a:p>
        </p:txBody>
      </p:sp>
      <p:sp>
        <p:nvSpPr>
          <p:cNvPr id="12292" name="Rectangle 3"/>
          <p:cNvSpPr>
            <a:spLocks noGrp="1" noChangeArrowheads="1"/>
          </p:cNvSpPr>
          <p:nvPr>
            <p:ph idx="1"/>
          </p:nvPr>
        </p:nvSpPr>
        <p:spPr>
          <a:xfrm>
            <a:off x="628650" y="2201862"/>
            <a:ext cx="7886700" cy="4351338"/>
          </a:xfrm>
        </p:spPr>
        <p:txBody>
          <a:bodyPr>
            <a:normAutofit fontScale="92500" lnSpcReduction="10000"/>
          </a:bodyPr>
          <a:lstStyle/>
          <a:p>
            <a:pPr marL="0" indent="0" eaLnBrk="1" hangingPunct="1">
              <a:lnSpc>
                <a:spcPct val="90000"/>
              </a:lnSpc>
              <a:buNone/>
            </a:pPr>
            <a:r>
              <a:rPr lang="en-US" altLang="en-US" sz="2100" dirty="0"/>
              <a:t>MODERATOR STRATEGIES</a:t>
            </a:r>
          </a:p>
          <a:p>
            <a:pPr eaLnBrk="1" hangingPunct="1">
              <a:lnSpc>
                <a:spcPct val="90000"/>
              </a:lnSpc>
            </a:pPr>
            <a:r>
              <a:rPr lang="en-US" altLang="en-US" sz="2100" dirty="0"/>
              <a:t>Develop ways for people to relax</a:t>
            </a:r>
          </a:p>
          <a:p>
            <a:pPr lvl="1" eaLnBrk="1" hangingPunct="1">
              <a:lnSpc>
                <a:spcPct val="90000"/>
              </a:lnSpc>
            </a:pPr>
            <a:r>
              <a:rPr lang="en-US" altLang="en-US" sz="2000" dirty="0"/>
              <a:t>Refreshments, opening ice breaker, introductions, etc.</a:t>
            </a:r>
          </a:p>
          <a:p>
            <a:pPr lvl="1" eaLnBrk="1" hangingPunct="1">
              <a:lnSpc>
                <a:spcPct val="90000"/>
              </a:lnSpc>
            </a:pPr>
            <a:r>
              <a:rPr lang="en-US" altLang="en-US" sz="2000" dirty="0"/>
              <a:t>Promise to start and end on time (90 minutes tops)</a:t>
            </a:r>
          </a:p>
          <a:p>
            <a:pPr lvl="1" eaLnBrk="1" hangingPunct="1">
              <a:lnSpc>
                <a:spcPct val="90000"/>
              </a:lnSpc>
            </a:pPr>
            <a:r>
              <a:rPr lang="en-US" altLang="en-US" sz="2000" dirty="0"/>
              <a:t>Assure individual confidentiality/anonymity</a:t>
            </a:r>
          </a:p>
          <a:p>
            <a:pPr eaLnBrk="1" hangingPunct="1">
              <a:lnSpc>
                <a:spcPct val="90000"/>
              </a:lnSpc>
            </a:pPr>
            <a:r>
              <a:rPr lang="en-US" altLang="en-US" sz="2100" dirty="0"/>
              <a:t>Be alert – look for opportunities to ask follow-up questions or pursue topics initiated by the group members</a:t>
            </a:r>
          </a:p>
          <a:p>
            <a:pPr eaLnBrk="1" hangingPunct="1">
              <a:lnSpc>
                <a:spcPct val="90000"/>
              </a:lnSpc>
            </a:pPr>
            <a:r>
              <a:rPr lang="en-US" altLang="en-US" sz="2100" dirty="0"/>
              <a:t>Spread the conversation around, don’t be afraid to call on the quiet ones and gently interrupt the dominators</a:t>
            </a:r>
          </a:p>
          <a:p>
            <a:pPr eaLnBrk="1" hangingPunct="1">
              <a:lnSpc>
                <a:spcPct val="90000"/>
              </a:lnSpc>
            </a:pPr>
            <a:r>
              <a:rPr lang="en-US" altLang="en-US" sz="2100" dirty="0"/>
              <a:t>Remember the goal is to harvest perceptions, ideas, concepts, etc. </a:t>
            </a:r>
          </a:p>
          <a:p>
            <a:pPr eaLnBrk="1" hangingPunct="1">
              <a:lnSpc>
                <a:spcPct val="90000"/>
              </a:lnSpc>
            </a:pPr>
            <a:r>
              <a:rPr lang="en-US" altLang="en-US" sz="2100" dirty="0"/>
              <a:t>Assure the members of the group that their opinions matter. (In fact, their opinions are all that matter in a focus group such as this.)</a:t>
            </a:r>
          </a:p>
        </p:txBody>
      </p:sp>
    </p:spTree>
    <p:extLst>
      <p:ext uri="{BB962C8B-B14F-4D97-AF65-F5344CB8AC3E}">
        <p14:creationId xmlns:p14="http://schemas.microsoft.com/office/powerpoint/2010/main" val="26029719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noAutofit/>
          </a:bodyPr>
          <a:lstStyle/>
          <a:p>
            <a:r>
              <a:rPr lang="en-US" altLang="en-US" sz="2800" dirty="0"/>
              <a:t>Phase 2: </a:t>
            </a:r>
            <a:br>
              <a:rPr lang="en-US" altLang="en-US" sz="2800" dirty="0"/>
            </a:br>
            <a:r>
              <a:rPr lang="en-US" altLang="en-US" sz="2800" dirty="0"/>
              <a:t>Data Gathering</a:t>
            </a:r>
            <a:br>
              <a:rPr lang="en-US" altLang="en-US" sz="2800" dirty="0"/>
            </a:br>
            <a:r>
              <a:rPr lang="en-US" altLang="en-US" sz="2800" dirty="0"/>
              <a:t>OPTIONAL - Focus Groups</a:t>
            </a:r>
          </a:p>
        </p:txBody>
      </p:sp>
      <p:sp>
        <p:nvSpPr>
          <p:cNvPr id="15364" name="Rectangle 3"/>
          <p:cNvSpPr>
            <a:spLocks noGrp="1" noChangeArrowheads="1"/>
          </p:cNvSpPr>
          <p:nvPr>
            <p:ph idx="1"/>
          </p:nvPr>
        </p:nvSpPr>
        <p:spPr>
          <a:xfrm>
            <a:off x="628650" y="2506662"/>
            <a:ext cx="7886700" cy="4351338"/>
          </a:xfrm>
        </p:spPr>
        <p:txBody>
          <a:bodyPr/>
          <a:lstStyle/>
          <a:p>
            <a:pPr eaLnBrk="1" hangingPunct="1">
              <a:lnSpc>
                <a:spcPct val="90000"/>
              </a:lnSpc>
            </a:pPr>
            <a:r>
              <a:rPr lang="en-US" altLang="en-US" dirty="0"/>
              <a:t>Sample questions</a:t>
            </a:r>
          </a:p>
          <a:p>
            <a:pPr lvl="1" eaLnBrk="1" hangingPunct="1">
              <a:lnSpc>
                <a:spcPct val="90000"/>
              </a:lnSpc>
            </a:pPr>
            <a:r>
              <a:rPr lang="en-US" altLang="en-US" dirty="0"/>
              <a:t>Let’s talk about how you interact with the unit. What does that usually look like?</a:t>
            </a:r>
          </a:p>
          <a:p>
            <a:pPr lvl="1" eaLnBrk="1" hangingPunct="1">
              <a:lnSpc>
                <a:spcPct val="90000"/>
              </a:lnSpc>
            </a:pPr>
            <a:r>
              <a:rPr lang="en-US" altLang="en-US" dirty="0"/>
              <a:t>As a group, let’s see if we can list five to seven ways in which the unit could be more effective.</a:t>
            </a:r>
          </a:p>
          <a:p>
            <a:pPr lvl="1" eaLnBrk="1" hangingPunct="1">
              <a:lnSpc>
                <a:spcPct val="90000"/>
              </a:lnSpc>
            </a:pPr>
            <a:r>
              <a:rPr lang="en-US" altLang="en-US" dirty="0"/>
              <a:t>What are stories you can share that illustrate the unit’s strengths and weaknesses?</a:t>
            </a:r>
          </a:p>
          <a:p>
            <a:pPr lvl="1" eaLnBrk="1" hangingPunct="1">
              <a:lnSpc>
                <a:spcPct val="90000"/>
              </a:lnSpc>
            </a:pPr>
            <a:r>
              <a:rPr lang="en-US" altLang="en-US" dirty="0"/>
              <a:t>What are areas in which the unit does not seem to understand your particular needs?</a:t>
            </a:r>
          </a:p>
          <a:p>
            <a:pPr lvl="1" eaLnBrk="1" hangingPunct="1">
              <a:lnSpc>
                <a:spcPct val="90000"/>
              </a:lnSpc>
            </a:pPr>
            <a:r>
              <a:rPr lang="en-US" altLang="en-US" dirty="0"/>
              <a:t>If you were put in charge of the unit, what’s the first change you would implement?</a:t>
            </a:r>
          </a:p>
        </p:txBody>
      </p:sp>
    </p:spTree>
    <p:extLst>
      <p:ext uri="{BB962C8B-B14F-4D97-AF65-F5344CB8AC3E}">
        <p14:creationId xmlns:p14="http://schemas.microsoft.com/office/powerpoint/2010/main" val="4732066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a:xfrm>
            <a:off x="866440" y="814135"/>
            <a:ext cx="6343202" cy="709865"/>
          </a:xfrm>
        </p:spPr>
        <p:txBody>
          <a:bodyPr>
            <a:noAutofit/>
          </a:bodyPr>
          <a:lstStyle/>
          <a:p>
            <a:pPr eaLnBrk="1" hangingPunct="1"/>
            <a:r>
              <a:rPr lang="en-US" altLang="en-US" sz="2800" dirty="0"/>
              <a:t>Phase 2: </a:t>
            </a:r>
            <a:br>
              <a:rPr lang="en-US" altLang="en-US" sz="2800" dirty="0"/>
            </a:br>
            <a:r>
              <a:rPr lang="en-US" altLang="en-US" sz="2800" dirty="0"/>
              <a:t>Data Gathering</a:t>
            </a:r>
            <a:br>
              <a:rPr lang="en-US" altLang="en-US" sz="2800" dirty="0"/>
            </a:br>
            <a:r>
              <a:rPr lang="en-US" altLang="en-US" sz="2800" dirty="0"/>
              <a:t>OPTIONAL - Internal Process Studies</a:t>
            </a:r>
          </a:p>
        </p:txBody>
      </p:sp>
      <p:sp>
        <p:nvSpPr>
          <p:cNvPr id="25604" name="Rectangle 3"/>
          <p:cNvSpPr>
            <a:spLocks noGrp="1" noChangeArrowheads="1"/>
          </p:cNvSpPr>
          <p:nvPr>
            <p:ph idx="1"/>
          </p:nvPr>
        </p:nvSpPr>
        <p:spPr>
          <a:xfrm>
            <a:off x="628650" y="2506662"/>
            <a:ext cx="7886700" cy="4351338"/>
          </a:xfrm>
        </p:spPr>
        <p:txBody>
          <a:bodyPr>
            <a:normAutofit/>
          </a:bodyPr>
          <a:lstStyle/>
          <a:p>
            <a:pPr eaLnBrk="1" hangingPunct="1"/>
            <a:r>
              <a:rPr lang="en-US" altLang="en-US" dirty="0"/>
              <a:t>This includes a detailed review of the steps associated with one or more processes such that the committee may list findings and recommendations. Examples include:</a:t>
            </a:r>
          </a:p>
          <a:p>
            <a:pPr marL="0" indent="0" eaLnBrk="1" hangingPunct="1">
              <a:buNone/>
            </a:pPr>
            <a:endParaRPr lang="en-US" altLang="en-US" dirty="0"/>
          </a:p>
          <a:p>
            <a:pPr lvl="1"/>
            <a:r>
              <a:rPr lang="en-US" altLang="en-US" dirty="0"/>
              <a:t>Paperwork – Is it handled accurately and efficiently?</a:t>
            </a:r>
          </a:p>
          <a:p>
            <a:pPr lvl="1"/>
            <a:r>
              <a:rPr lang="en-US" altLang="en-US" dirty="0"/>
              <a:t>Data – Is it entered efficiently, always secure, and managed in accordance with relevant laws and policy?</a:t>
            </a:r>
          </a:p>
          <a:p>
            <a:pPr lvl="1"/>
            <a:r>
              <a:rPr lang="en-US" altLang="en-US" dirty="0"/>
              <a:t>Does information flow lead to effective customer service?</a:t>
            </a:r>
          </a:p>
        </p:txBody>
      </p:sp>
    </p:spTree>
    <p:extLst>
      <p:ext uri="{BB962C8B-B14F-4D97-AF65-F5344CB8AC3E}">
        <p14:creationId xmlns:p14="http://schemas.microsoft.com/office/powerpoint/2010/main" val="24154799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a:xfrm>
            <a:off x="866440" y="838200"/>
            <a:ext cx="6343202" cy="709865"/>
          </a:xfrm>
        </p:spPr>
        <p:txBody>
          <a:bodyPr>
            <a:noAutofit/>
          </a:bodyPr>
          <a:lstStyle/>
          <a:p>
            <a:pPr eaLnBrk="1" hangingPunct="1"/>
            <a:r>
              <a:rPr lang="en-US" altLang="en-US" sz="2800" dirty="0"/>
              <a:t>Phase 2: </a:t>
            </a:r>
            <a:br>
              <a:rPr lang="en-US" altLang="en-US" sz="2800" dirty="0"/>
            </a:br>
            <a:r>
              <a:rPr lang="en-US" altLang="en-US" sz="2800" dirty="0"/>
              <a:t>Data Gathering</a:t>
            </a:r>
            <a:br>
              <a:rPr lang="en-US" altLang="en-US" sz="2800" dirty="0"/>
            </a:br>
            <a:r>
              <a:rPr lang="en-US" altLang="en-US" sz="2800" dirty="0"/>
              <a:t>OPTIONAL - Internal Process Studies</a:t>
            </a:r>
          </a:p>
        </p:txBody>
      </p:sp>
      <p:sp>
        <p:nvSpPr>
          <p:cNvPr id="24580" name="Rectangle 4"/>
          <p:cNvSpPr>
            <a:spLocks noGrp="1" noChangeArrowheads="1"/>
          </p:cNvSpPr>
          <p:nvPr>
            <p:ph idx="1"/>
          </p:nvPr>
        </p:nvSpPr>
        <p:spPr>
          <a:xfrm>
            <a:off x="628650" y="2582862"/>
            <a:ext cx="7886700" cy="4351338"/>
          </a:xfrm>
          <a:noFill/>
        </p:spPr>
        <p:txBody>
          <a:bodyPr/>
          <a:lstStyle/>
          <a:p>
            <a:pPr eaLnBrk="1" hangingPunct="1">
              <a:lnSpc>
                <a:spcPct val="90000"/>
              </a:lnSpc>
            </a:pPr>
            <a:r>
              <a:rPr lang="en-US" altLang="en-US" dirty="0"/>
              <a:t>Used when the unit’s customer service performance is </a:t>
            </a:r>
            <a:r>
              <a:rPr lang="en-US" altLang="en-US" i="1" dirty="0"/>
              <a:t>highly</a:t>
            </a:r>
            <a:r>
              <a:rPr lang="en-US" altLang="en-US" dirty="0"/>
              <a:t> dependent on internal processes, data flows, document management, etc. or if concerns have been voiced about quality or timeliness</a:t>
            </a:r>
          </a:p>
          <a:p>
            <a:pPr eaLnBrk="1" hangingPunct="1">
              <a:lnSpc>
                <a:spcPct val="90000"/>
              </a:lnSpc>
            </a:pPr>
            <a:r>
              <a:rPr lang="en-US" altLang="en-US" dirty="0"/>
              <a:t>Payroll, Accounts Payable, HR, etc.</a:t>
            </a:r>
          </a:p>
          <a:p>
            <a:pPr eaLnBrk="1" hangingPunct="1">
              <a:lnSpc>
                <a:spcPct val="90000"/>
              </a:lnSpc>
            </a:pPr>
            <a:r>
              <a:rPr lang="en-US" altLang="en-US" dirty="0"/>
              <a:t>Why: </a:t>
            </a:r>
          </a:p>
          <a:p>
            <a:pPr lvl="1" eaLnBrk="1" hangingPunct="1">
              <a:lnSpc>
                <a:spcPct val="90000"/>
              </a:lnSpc>
            </a:pPr>
            <a:r>
              <a:rPr lang="en-US" altLang="en-US" dirty="0"/>
              <a:t>Learn where customer service performance is hindered by internal flow issues</a:t>
            </a:r>
          </a:p>
          <a:p>
            <a:pPr lvl="1" eaLnBrk="1" hangingPunct="1">
              <a:lnSpc>
                <a:spcPct val="90000"/>
              </a:lnSpc>
            </a:pPr>
            <a:r>
              <a:rPr lang="en-US" altLang="en-US" dirty="0"/>
              <a:t>Learn obstacles related to organization and/or process</a:t>
            </a:r>
          </a:p>
        </p:txBody>
      </p:sp>
    </p:spTree>
    <p:extLst>
      <p:ext uri="{BB962C8B-B14F-4D97-AF65-F5344CB8AC3E}">
        <p14:creationId xmlns:p14="http://schemas.microsoft.com/office/powerpoint/2010/main" val="2731340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Phase 2:</a:t>
            </a:r>
            <a:br>
              <a:rPr lang="en-US" altLang="en-US" dirty="0"/>
            </a:br>
            <a:r>
              <a:rPr lang="en-US" altLang="en-US" dirty="0"/>
              <a:t>Conclusion</a:t>
            </a:r>
          </a:p>
        </p:txBody>
      </p:sp>
      <p:sp>
        <p:nvSpPr>
          <p:cNvPr id="38915" name="Rectangle 3"/>
          <p:cNvSpPr>
            <a:spLocks noGrp="1" noChangeArrowheads="1"/>
          </p:cNvSpPr>
          <p:nvPr>
            <p:ph idx="1"/>
          </p:nvPr>
        </p:nvSpPr>
        <p:spPr>
          <a:xfrm>
            <a:off x="457200" y="2209800"/>
            <a:ext cx="8229600" cy="4419600"/>
          </a:xfrm>
        </p:spPr>
        <p:txBody>
          <a:bodyPr>
            <a:normAutofit fontScale="92500" lnSpcReduction="20000"/>
          </a:bodyPr>
          <a:lstStyle/>
          <a:p>
            <a:endParaRPr lang="en-US" altLang="en-US" sz="2000" dirty="0"/>
          </a:p>
          <a:p>
            <a:r>
              <a:rPr lang="en-US" altLang="en-US" sz="2000" dirty="0"/>
              <a:t>Subcommittees send reports &amp; data to committee chairs</a:t>
            </a:r>
          </a:p>
          <a:p>
            <a:r>
              <a:rPr lang="en-US" altLang="en-US" sz="2000" dirty="0"/>
              <a:t>Chairs lead committees in first draft of report – executive summary, findings, recommendations</a:t>
            </a:r>
          </a:p>
          <a:p>
            <a:r>
              <a:rPr lang="en-US" altLang="en-US" sz="2000" dirty="0"/>
              <a:t>Unit head/Director reviews draft and has an opportunity to respond – </a:t>
            </a:r>
            <a:r>
              <a:rPr lang="en-US" altLang="en-US" sz="2000" i="1" dirty="0"/>
              <a:t>this step allows ownership by unit head/director</a:t>
            </a:r>
          </a:p>
          <a:p>
            <a:r>
              <a:rPr lang="en-US" altLang="en-US" sz="2000" dirty="0"/>
              <a:t>Co-chairs lead committee in finalizing report</a:t>
            </a:r>
          </a:p>
          <a:p>
            <a:r>
              <a:rPr lang="en-US" altLang="en-US" sz="2000" dirty="0"/>
              <a:t>Send report as in PDF form to VP, AVP, Unit Head/Director, Administrative Assistant to the VP, A&amp;F Program Review Coordinator</a:t>
            </a:r>
          </a:p>
          <a:p>
            <a:r>
              <a:rPr lang="en-US" altLang="en-US" sz="2000" dirty="0"/>
              <a:t>Send a Word version of the report to the A&amp;F Program Review Coordinator as an attachment in a separate email</a:t>
            </a:r>
          </a:p>
          <a:p>
            <a:r>
              <a:rPr lang="en-US" altLang="en-US" sz="2000" dirty="0"/>
              <a:t>VP meets with the AVP &amp; Unit Head/Director </a:t>
            </a:r>
          </a:p>
          <a:p>
            <a:r>
              <a:rPr lang="en-US" altLang="en-US" sz="2000" dirty="0"/>
              <a:t>Accepted recommendations become Star Tool objectives</a:t>
            </a:r>
          </a:p>
        </p:txBody>
      </p:sp>
    </p:spTree>
    <p:extLst>
      <p:ext uri="{BB962C8B-B14F-4D97-AF65-F5344CB8AC3E}">
        <p14:creationId xmlns:p14="http://schemas.microsoft.com/office/powerpoint/2010/main" val="19213491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Full Program Review</a:t>
            </a:r>
            <a:br>
              <a:rPr lang="en-US" dirty="0"/>
            </a:br>
            <a:r>
              <a:rPr lang="en-US" dirty="0"/>
              <a:t>PHASE 3: Progress Review</a:t>
            </a:r>
          </a:p>
        </p:txBody>
      </p:sp>
    </p:spTree>
    <p:extLst>
      <p:ext uri="{BB962C8B-B14F-4D97-AF65-F5344CB8AC3E}">
        <p14:creationId xmlns:p14="http://schemas.microsoft.com/office/powerpoint/2010/main" val="7360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B9A5D-D163-4F2E-9487-40856141FF63}"/>
              </a:ext>
            </a:extLst>
          </p:cNvPr>
          <p:cNvSpPr>
            <a:spLocks noGrp="1"/>
          </p:cNvSpPr>
          <p:nvPr>
            <p:ph type="title"/>
          </p:nvPr>
        </p:nvSpPr>
        <p:spPr/>
        <p:txBody>
          <a:bodyPr/>
          <a:lstStyle/>
          <a:p>
            <a:r>
              <a:rPr lang="en-US" sz="2800" dirty="0"/>
              <a:t>Full Program Review</a:t>
            </a:r>
            <a:br>
              <a:rPr lang="en-US" sz="2800" dirty="0"/>
            </a:br>
            <a:r>
              <a:rPr lang="en-US" sz="2800" dirty="0"/>
              <a:t>Suggested TIPS to Ensure Success</a:t>
            </a:r>
          </a:p>
        </p:txBody>
      </p:sp>
      <p:sp>
        <p:nvSpPr>
          <p:cNvPr id="3" name="Content Placeholder 2">
            <a:extLst>
              <a:ext uri="{FF2B5EF4-FFF2-40B4-BE49-F238E27FC236}">
                <a16:creationId xmlns:a16="http://schemas.microsoft.com/office/drawing/2014/main" id="{3E113EE3-09AD-499D-AE8D-F7319CD52458}"/>
              </a:ext>
            </a:extLst>
          </p:cNvPr>
          <p:cNvSpPr>
            <a:spLocks noGrp="1"/>
          </p:cNvSpPr>
          <p:nvPr>
            <p:ph idx="1"/>
          </p:nvPr>
        </p:nvSpPr>
        <p:spPr>
          <a:xfrm>
            <a:off x="529448" y="2209800"/>
            <a:ext cx="8085104" cy="4505047"/>
          </a:xfrm>
        </p:spPr>
        <p:txBody>
          <a:bodyPr>
            <a:normAutofit lnSpcReduction="10000"/>
          </a:bodyPr>
          <a:lstStyle/>
          <a:p>
            <a:pPr marL="514350" lvl="1" indent="-171450" defTabSz="914400" fontAlgn="base">
              <a:spcBef>
                <a:spcPct val="20000"/>
              </a:spcBef>
              <a:spcAft>
                <a:spcPct val="0"/>
              </a:spcAft>
              <a:buSzPct val="65000"/>
              <a:buFont typeface="Arial" panose="020B0604020202020204" pitchFamily="34" charset="0"/>
              <a:buChar char="•"/>
            </a:pPr>
            <a:r>
              <a:rPr kumimoji="0" lang="en-US" altLang="en-US" b="0" i="0" u="none" strike="noStrike" cap="none" normalizeH="0" baseline="0" dirty="0">
                <a:ln>
                  <a:noFill/>
                </a:ln>
                <a:solidFill>
                  <a:schemeClr val="tx1"/>
                </a:solidFill>
                <a:effectLst/>
                <a:latin typeface="Arial" panose="020B0604020202020204" pitchFamily="34" charset="0"/>
              </a:rPr>
              <a:t>Interview AVP and Unit Head/Director formally as part of the program review.</a:t>
            </a:r>
          </a:p>
          <a:p>
            <a:pPr marL="514350" lvl="1" indent="-171450" defTabSz="914400" fontAlgn="base">
              <a:spcBef>
                <a:spcPct val="20000"/>
              </a:spcBef>
              <a:spcAft>
                <a:spcPct val="0"/>
              </a:spcAft>
              <a:buSzPct val="65000"/>
              <a:buFont typeface="Arial" panose="020B0604020202020204" pitchFamily="34" charset="0"/>
              <a:buChar char="•"/>
            </a:pPr>
            <a:r>
              <a:rPr kumimoji="0" lang="en-US" altLang="en-US" b="0" i="0" u="none" strike="noStrike" cap="none" normalizeH="0" baseline="0" dirty="0">
                <a:ln>
                  <a:noFill/>
                </a:ln>
                <a:solidFill>
                  <a:schemeClr val="tx1"/>
                </a:solidFill>
                <a:effectLst/>
                <a:latin typeface="Arial" panose="020B0604020202020204" pitchFamily="34" charset="0"/>
              </a:rPr>
              <a:t>Brief-in and brief-out with Director.</a:t>
            </a:r>
          </a:p>
          <a:p>
            <a:pPr marL="514350" lvl="1" indent="-171450" defTabSz="914400" fontAlgn="base">
              <a:spcBef>
                <a:spcPct val="20000"/>
              </a:spcBef>
              <a:spcAft>
                <a:spcPct val="0"/>
              </a:spcAft>
              <a:buSzPct val="65000"/>
              <a:buFont typeface="Arial" panose="020B0604020202020204" pitchFamily="34" charset="0"/>
              <a:buChar char="•"/>
            </a:pPr>
            <a:r>
              <a:rPr kumimoji="0" lang="en-US" altLang="en-US" b="0" i="0" u="none" strike="noStrike" cap="none" normalizeH="0" baseline="0" dirty="0">
                <a:ln>
                  <a:noFill/>
                </a:ln>
                <a:solidFill>
                  <a:schemeClr val="tx1"/>
                </a:solidFill>
                <a:effectLst/>
                <a:latin typeface="Arial" panose="020B0604020202020204" pitchFamily="34" charset="0"/>
              </a:rPr>
              <a:t>Chair should ask the Unit Head/Director how the committee can </a:t>
            </a:r>
            <a:r>
              <a:rPr kumimoji="0" lang="en-US" altLang="en-US" b="0" i="0" u="sng" strike="noStrike" cap="none" normalizeH="0" baseline="0" dirty="0">
                <a:ln>
                  <a:noFill/>
                </a:ln>
                <a:solidFill>
                  <a:schemeClr val="tx1"/>
                </a:solidFill>
                <a:effectLst/>
                <a:latin typeface="Arial" panose="020B0604020202020204" pitchFamily="34" charset="0"/>
              </a:rPr>
              <a:t>help</a:t>
            </a:r>
            <a:r>
              <a:rPr kumimoji="0" lang="en-US" altLang="en-US" b="0" i="0" u="none" strike="noStrike" cap="none" normalizeH="0" baseline="0" dirty="0">
                <a:ln>
                  <a:noFill/>
                </a:ln>
                <a:solidFill>
                  <a:schemeClr val="tx1"/>
                </a:solidFill>
                <a:effectLst/>
                <a:latin typeface="Arial" panose="020B0604020202020204" pitchFamily="34" charset="0"/>
              </a:rPr>
              <a:t> them.</a:t>
            </a:r>
          </a:p>
          <a:p>
            <a:pPr marL="514350" lvl="1" indent="-171450" defTabSz="914400" fontAlgn="base">
              <a:spcBef>
                <a:spcPct val="20000"/>
              </a:spcBef>
              <a:spcAft>
                <a:spcPct val="0"/>
              </a:spcAft>
              <a:buSzPct val="65000"/>
              <a:buFont typeface="Arial" panose="020B0604020202020204" pitchFamily="34" charset="0"/>
              <a:buChar char="•"/>
            </a:pPr>
            <a:r>
              <a:rPr kumimoji="0" lang="en-US" altLang="en-US" b="0" i="0" u="none" strike="noStrike" cap="none" normalizeH="0" baseline="0" dirty="0">
                <a:ln>
                  <a:noFill/>
                </a:ln>
                <a:solidFill>
                  <a:schemeClr val="tx1"/>
                </a:solidFill>
                <a:effectLst/>
                <a:latin typeface="Arial" panose="020B0604020202020204" pitchFamily="34" charset="0"/>
              </a:rPr>
              <a:t>Stick to the goal of providing support for the unit.  We are not out to catch anyone doing something wrong.</a:t>
            </a:r>
          </a:p>
          <a:p>
            <a:pPr marL="514350" lvl="1" indent="-171450" defTabSz="914400" fontAlgn="base">
              <a:spcBef>
                <a:spcPct val="20000"/>
              </a:spcBef>
              <a:spcAft>
                <a:spcPct val="0"/>
              </a:spcAft>
              <a:buSzPct val="65000"/>
              <a:buFont typeface="Arial" panose="020B0604020202020204" pitchFamily="34" charset="0"/>
              <a:buChar char="•"/>
            </a:pPr>
            <a:r>
              <a:rPr kumimoji="0" lang="en-US" altLang="en-US" b="0" i="0" u="none" strike="noStrike" cap="none" normalizeH="0" baseline="0" dirty="0">
                <a:ln>
                  <a:noFill/>
                </a:ln>
                <a:solidFill>
                  <a:schemeClr val="tx1"/>
                </a:solidFill>
                <a:effectLst/>
                <a:latin typeface="Arial" panose="020B0604020202020204" pitchFamily="34" charset="0"/>
              </a:rPr>
              <a:t>Balance positives and constructive criticism.</a:t>
            </a:r>
          </a:p>
          <a:p>
            <a:pPr marL="514350" lvl="1" indent="-171450" defTabSz="914400" fontAlgn="base">
              <a:spcBef>
                <a:spcPct val="20000"/>
              </a:spcBef>
              <a:spcAft>
                <a:spcPct val="0"/>
              </a:spcAft>
              <a:buSzPct val="65000"/>
              <a:buFont typeface="Arial" panose="020B0604020202020204" pitchFamily="34" charset="0"/>
              <a:buChar char="•"/>
            </a:pPr>
            <a:r>
              <a:rPr kumimoji="0" lang="en-US" altLang="en-US" b="0" i="0" u="none" strike="noStrike" cap="none" normalizeH="0" baseline="0" dirty="0">
                <a:ln>
                  <a:noFill/>
                </a:ln>
                <a:solidFill>
                  <a:schemeClr val="tx1"/>
                </a:solidFill>
                <a:effectLst/>
                <a:latin typeface="Arial" panose="020B0604020202020204" pitchFamily="34" charset="0"/>
              </a:rPr>
              <a:t>Use the “findings and recommendations” format in the final report.  Each recommendation should be bolstered or supported by fact-based findings.  Any readers should be able to connect the facts to a recommendation.</a:t>
            </a:r>
          </a:p>
          <a:p>
            <a:pPr marL="514350" lvl="1" indent="-171450" defTabSz="914400" fontAlgn="base">
              <a:spcBef>
                <a:spcPct val="20000"/>
              </a:spcBef>
              <a:spcAft>
                <a:spcPct val="0"/>
              </a:spcAft>
              <a:buSzPct val="65000"/>
              <a:buFont typeface="Arial" panose="020B0604020202020204" pitchFamily="34" charset="0"/>
              <a:buChar char="•"/>
            </a:pPr>
            <a:r>
              <a:rPr lang="en-US" altLang="en-US" dirty="0">
                <a:solidFill>
                  <a:schemeClr val="tx1"/>
                </a:solidFill>
                <a:latin typeface="Arial" panose="020B0604020202020204" pitchFamily="34" charset="0"/>
              </a:rPr>
              <a:t>Support findings and recommendations with two or more sources (survey, interviews, external reviewer, focus groups, data review, observations, etc.) if possible.</a:t>
            </a:r>
          </a:p>
          <a:p>
            <a:pPr marL="514350" lvl="1" indent="-171450" defTabSz="914400" fontAlgn="base">
              <a:spcBef>
                <a:spcPct val="20000"/>
              </a:spcBef>
              <a:spcAft>
                <a:spcPct val="0"/>
              </a:spcAft>
              <a:buSzPct val="65000"/>
              <a:buFont typeface="Arial" panose="020B0604020202020204" pitchFamily="34" charset="0"/>
              <a:buChar char="•"/>
            </a:pPr>
            <a:r>
              <a:rPr kumimoji="0" lang="en-US" altLang="en-US" b="0" i="0" u="none" strike="noStrike" cap="none" normalizeH="0" baseline="0" dirty="0">
                <a:ln>
                  <a:noFill/>
                </a:ln>
                <a:solidFill>
                  <a:schemeClr val="tx1"/>
                </a:solidFill>
                <a:effectLst/>
                <a:latin typeface="Arial" panose="020B0604020202020204" pitchFamily="34" charset="0"/>
              </a:rPr>
              <a:t>Keep </a:t>
            </a:r>
            <a:r>
              <a:rPr lang="en-US" altLang="en-US" dirty="0">
                <a:solidFill>
                  <a:schemeClr val="tx1"/>
                </a:solidFill>
                <a:latin typeface="Arial" panose="020B0604020202020204" pitchFamily="34" charset="0"/>
              </a:rPr>
              <a:t>the Unit Head/Director informed as you complete your work (quick, short emails).</a:t>
            </a:r>
          </a:p>
          <a:p>
            <a:pPr marL="514350" lvl="1" indent="-171450" defTabSz="914400" fontAlgn="base">
              <a:spcBef>
                <a:spcPct val="20000"/>
              </a:spcBef>
              <a:spcAft>
                <a:spcPct val="0"/>
              </a:spcAft>
              <a:buSzPct val="65000"/>
              <a:buFont typeface="Arial" panose="020B0604020202020204" pitchFamily="34" charset="0"/>
              <a:buChar char="•"/>
            </a:pPr>
            <a:r>
              <a:rPr kumimoji="0" lang="en-US" altLang="en-US" b="0" i="0" u="none" strike="noStrike" cap="none" normalizeH="0" baseline="0" dirty="0">
                <a:ln>
                  <a:noFill/>
                </a:ln>
                <a:solidFill>
                  <a:schemeClr val="tx1"/>
                </a:solidFill>
                <a:effectLst/>
                <a:latin typeface="Arial" panose="020B0604020202020204" pitchFamily="34" charset="0"/>
              </a:rPr>
              <a:t>Focus on the quality of recommendations and not the quantity.</a:t>
            </a:r>
          </a:p>
          <a:p>
            <a:pPr marL="514350" lvl="1" indent="-171450" defTabSz="914400" fontAlgn="base">
              <a:spcBef>
                <a:spcPct val="20000"/>
              </a:spcBef>
              <a:spcAft>
                <a:spcPct val="0"/>
              </a:spcAft>
              <a:buSzPct val="65000"/>
              <a:buFont typeface="Arial" panose="020B0604020202020204" pitchFamily="34" charset="0"/>
              <a:buChar char="•"/>
            </a:pPr>
            <a:r>
              <a:rPr lang="en-US" altLang="en-US" dirty="0">
                <a:solidFill>
                  <a:schemeClr val="tx1"/>
                </a:solidFill>
                <a:latin typeface="Arial" panose="020B0604020202020204" pitchFamily="34" charset="0"/>
              </a:rPr>
              <a:t>The Unit Head/Director should be given the opportunity to review and modify the report before it is finalized.</a:t>
            </a:r>
            <a:endParaRPr kumimoji="0" lang="en-US" altLang="en-US" b="0" i="0" u="none" strike="noStrike" cap="none" normalizeH="0" baseline="0" dirty="0">
              <a:ln>
                <a:noFill/>
              </a:ln>
              <a:solidFill>
                <a:schemeClr val="tx1"/>
              </a:solidFill>
              <a:effectLst/>
              <a:latin typeface="Arial" panose="020B0604020202020204" pitchFamily="34" charset="0"/>
            </a:endParaRPr>
          </a:p>
          <a:p>
            <a:endParaRPr lang="en-US" dirty="0"/>
          </a:p>
        </p:txBody>
      </p:sp>
    </p:spTree>
    <p:extLst>
      <p:ext uri="{BB962C8B-B14F-4D97-AF65-F5344CB8AC3E}">
        <p14:creationId xmlns:p14="http://schemas.microsoft.com/office/powerpoint/2010/main" val="41869676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Phase 3: </a:t>
            </a:r>
            <a:br>
              <a:rPr lang="en-US" dirty="0"/>
            </a:br>
            <a:endParaRPr lang="en-US" dirty="0"/>
          </a:p>
        </p:txBody>
      </p:sp>
      <p:sp>
        <p:nvSpPr>
          <p:cNvPr id="3" name="Content Placeholder 2"/>
          <p:cNvSpPr>
            <a:spLocks noGrp="1"/>
          </p:cNvSpPr>
          <p:nvPr>
            <p:ph idx="1"/>
          </p:nvPr>
        </p:nvSpPr>
        <p:spPr/>
        <p:txBody>
          <a:bodyPr/>
          <a:lstStyle/>
          <a:p>
            <a:r>
              <a:rPr lang="en-US" altLang="en-US" dirty="0">
                <a:latin typeface="Arial" panose="020B0604020202020204" pitchFamily="34" charset="0"/>
              </a:rPr>
              <a:t>Senior Vice President meets with the AVP to discuss progress.</a:t>
            </a:r>
          </a:p>
          <a:p>
            <a:endParaRPr lang="en-US" dirty="0"/>
          </a:p>
        </p:txBody>
      </p:sp>
    </p:spTree>
    <p:extLst>
      <p:ext uri="{BB962C8B-B14F-4D97-AF65-F5344CB8AC3E}">
        <p14:creationId xmlns:p14="http://schemas.microsoft.com/office/powerpoint/2010/main" val="269097034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Alternate Cycle Program Review</a:t>
            </a:r>
          </a:p>
        </p:txBody>
      </p:sp>
    </p:spTree>
    <p:extLst>
      <p:ext uri="{BB962C8B-B14F-4D97-AF65-F5344CB8AC3E}">
        <p14:creationId xmlns:p14="http://schemas.microsoft.com/office/powerpoint/2010/main" val="10276450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2"/>
          <p:cNvSpPr>
            <a:spLocks noGrp="1" noChangeArrowheads="1"/>
          </p:cNvSpPr>
          <p:nvPr>
            <p:ph type="title"/>
          </p:nvPr>
        </p:nvSpPr>
        <p:spPr>
          <a:xfrm>
            <a:off x="628650" y="350837"/>
            <a:ext cx="7886700" cy="1325563"/>
          </a:xfrm>
        </p:spPr>
        <p:txBody>
          <a:bodyPr>
            <a:normAutofit/>
          </a:bodyPr>
          <a:lstStyle/>
          <a:p>
            <a:r>
              <a:rPr lang="en-US" altLang="en-US" sz="2800" dirty="0"/>
              <a:t>Alternate Cycle Program Review Steps</a:t>
            </a:r>
          </a:p>
        </p:txBody>
      </p:sp>
      <p:graphicFrame>
        <p:nvGraphicFramePr>
          <p:cNvPr id="10287" name="Group 47"/>
          <p:cNvGraphicFramePr>
            <a:graphicFrameLocks noGrp="1"/>
          </p:cNvGraphicFramePr>
          <p:nvPr>
            <p:ph idx="1"/>
            <p:extLst>
              <p:ext uri="{D42A27DB-BD31-4B8C-83A1-F6EECF244321}">
                <p14:modId xmlns:p14="http://schemas.microsoft.com/office/powerpoint/2010/main" val="2237328834"/>
              </p:ext>
            </p:extLst>
          </p:nvPr>
        </p:nvGraphicFramePr>
        <p:xfrm>
          <a:off x="533400" y="1676400"/>
          <a:ext cx="8077200" cy="5120640"/>
        </p:xfrm>
        <a:graphic>
          <a:graphicData uri="http://schemas.openxmlformats.org/drawingml/2006/table">
            <a:tbl>
              <a:tblPr/>
              <a:tblGrid>
                <a:gridCol w="2692400">
                  <a:extLst>
                    <a:ext uri="{9D8B030D-6E8A-4147-A177-3AD203B41FA5}">
                      <a16:colId xmlns:a16="http://schemas.microsoft.com/office/drawing/2014/main" val="4034915954"/>
                    </a:ext>
                  </a:extLst>
                </a:gridCol>
                <a:gridCol w="2692400">
                  <a:extLst>
                    <a:ext uri="{9D8B030D-6E8A-4147-A177-3AD203B41FA5}">
                      <a16:colId xmlns:a16="http://schemas.microsoft.com/office/drawing/2014/main" val="2867348593"/>
                    </a:ext>
                  </a:extLst>
                </a:gridCol>
                <a:gridCol w="2692400">
                  <a:extLst>
                    <a:ext uri="{9D8B030D-6E8A-4147-A177-3AD203B41FA5}">
                      <a16:colId xmlns:a16="http://schemas.microsoft.com/office/drawing/2014/main" val="2964221304"/>
                    </a:ext>
                  </a:extLst>
                </a:gridCol>
              </a:tblGrid>
              <a:tr h="888274">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200" b="0" i="0" u="none" strike="noStrike" cap="none" normalizeH="0" baseline="0" dirty="0">
                          <a:ln>
                            <a:noFill/>
                          </a:ln>
                          <a:solidFill>
                            <a:schemeClr val="bg1"/>
                          </a:solidFill>
                          <a:effectLst/>
                          <a:latin typeface="Arial" panose="020B0604020202020204" pitchFamily="34" charset="0"/>
                        </a:rPr>
                        <a:t>Phase 1</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200" b="0" i="0" u="none" strike="noStrike" cap="none" normalizeH="0" baseline="0" dirty="0">
                          <a:ln>
                            <a:noFill/>
                          </a:ln>
                          <a:solidFill>
                            <a:schemeClr val="bg1"/>
                          </a:solidFill>
                          <a:effectLst/>
                          <a:latin typeface="Arial" panose="020B0604020202020204" pitchFamily="34" charset="0"/>
                        </a:rPr>
                        <a:t>SWOT &amp; Materials Gathered</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200" b="0" i="0" u="none" strike="noStrike" cap="none" normalizeH="0" baseline="0" dirty="0">
                          <a:ln>
                            <a:noFill/>
                          </a:ln>
                          <a:solidFill>
                            <a:schemeClr val="bg1"/>
                          </a:solidFill>
                          <a:effectLst/>
                          <a:latin typeface="Arial" panose="020B0604020202020204" pitchFamily="34" charset="0"/>
                        </a:rPr>
                        <a:t>(Six Weeks)</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200" b="0" i="1" u="none" strike="noStrike" cap="none" normalizeH="0" baseline="0" dirty="0">
                          <a:ln>
                            <a:noFill/>
                          </a:ln>
                          <a:solidFill>
                            <a:schemeClr val="bg1"/>
                          </a:solidFill>
                          <a:effectLst/>
                          <a:latin typeface="Arial" panose="020B0604020202020204" pitchFamily="34" charset="0"/>
                        </a:rPr>
                        <a:t>Unit Head and AVP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65000"/>
                      </a:schemeClr>
                    </a:solid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200" b="0" i="0" u="none" strike="noStrike" cap="none" normalizeH="0" baseline="0" dirty="0">
                          <a:ln>
                            <a:noFill/>
                          </a:ln>
                          <a:solidFill>
                            <a:schemeClr val="bg1"/>
                          </a:solidFill>
                          <a:effectLst/>
                          <a:latin typeface="Arial" panose="020B0604020202020204" pitchFamily="34" charset="0"/>
                        </a:rPr>
                        <a:t>Phase 2</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200" b="0" i="0" u="none" strike="noStrike" cap="none" normalizeH="0" baseline="0" dirty="0">
                          <a:ln>
                            <a:noFill/>
                          </a:ln>
                          <a:solidFill>
                            <a:schemeClr val="bg1"/>
                          </a:solidFill>
                          <a:effectLst/>
                          <a:latin typeface="Arial" panose="020B0604020202020204" pitchFamily="34" charset="0"/>
                        </a:rPr>
                        <a:t>Co-chair Work </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200" b="0" i="0" u="none" strike="noStrike" cap="none" normalizeH="0" baseline="0" dirty="0">
                          <a:ln>
                            <a:noFill/>
                          </a:ln>
                          <a:solidFill>
                            <a:schemeClr val="bg1"/>
                          </a:solidFill>
                          <a:effectLst/>
                          <a:latin typeface="Arial" panose="020B0604020202020204" pitchFamily="34" charset="0"/>
                        </a:rPr>
                        <a:t>(Seven Weeks)</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200" b="0" i="1" u="none" strike="noStrike" cap="none" normalizeH="0" baseline="0" dirty="0">
                          <a:ln>
                            <a:noFill/>
                          </a:ln>
                          <a:solidFill>
                            <a:schemeClr val="bg1"/>
                          </a:solidFill>
                          <a:effectLst/>
                          <a:latin typeface="Arial" panose="020B0604020202020204" pitchFamily="34" charset="0"/>
                        </a:rPr>
                        <a:t>Committee Co-chairs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65000"/>
                      </a:schemeClr>
                    </a:solid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200" b="0" i="0" u="none" strike="noStrike" cap="none" normalizeH="0" baseline="0" dirty="0">
                          <a:ln>
                            <a:noFill/>
                          </a:ln>
                          <a:solidFill>
                            <a:schemeClr val="bg1"/>
                          </a:solidFill>
                          <a:effectLst/>
                          <a:latin typeface="Arial" panose="020B0604020202020204" pitchFamily="34" charset="0"/>
                        </a:rPr>
                        <a:t>Phase 3</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200" b="0" i="0" u="none" strike="noStrike" cap="none" normalizeH="0" baseline="0" dirty="0">
                          <a:ln>
                            <a:noFill/>
                          </a:ln>
                          <a:solidFill>
                            <a:schemeClr val="bg1"/>
                          </a:solidFill>
                          <a:effectLst/>
                          <a:latin typeface="Arial" panose="020B0604020202020204" pitchFamily="34" charset="0"/>
                        </a:rPr>
                        <a:t>Write Report &amp; Brief Out</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200" b="0" i="0" u="none" strike="noStrike" cap="none" normalizeH="0" baseline="0" dirty="0">
                          <a:ln>
                            <a:noFill/>
                          </a:ln>
                          <a:solidFill>
                            <a:schemeClr val="bg1"/>
                          </a:solidFill>
                          <a:effectLst/>
                          <a:latin typeface="Arial" panose="020B0604020202020204" pitchFamily="34" charset="0"/>
                        </a:rPr>
                        <a:t>(Two weeks)</a:t>
                      </a:r>
                    </a:p>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200" b="0" i="1" u="none" strike="noStrike" cap="none" normalizeH="0" baseline="0" dirty="0">
                          <a:ln>
                            <a:noFill/>
                          </a:ln>
                          <a:solidFill>
                            <a:schemeClr val="bg1"/>
                          </a:solidFill>
                          <a:effectLst/>
                          <a:latin typeface="Arial" panose="020B0604020202020204" pitchFamily="34" charset="0"/>
                        </a:rPr>
                        <a:t>Unit Head &amp; Co-chairs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65000"/>
                      </a:schemeClr>
                    </a:solidFill>
                  </a:tcPr>
                </a:tc>
                <a:extLst>
                  <a:ext uri="{0D108BD9-81ED-4DB2-BD59-A6C34878D82A}">
                    <a16:rowId xmlns:a16="http://schemas.microsoft.com/office/drawing/2014/main" val="2931652187"/>
                  </a:ext>
                </a:extLst>
              </a:tr>
              <a:tr h="3988526">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SWOT analysis is completed </a:t>
                      </a:r>
                    </a:p>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As a result of the SWOT analysis, at least two new objectives are written</a:t>
                      </a:r>
                    </a:p>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Unit head then sends the requested materials to the chair including:</a:t>
                      </a:r>
                    </a:p>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Up-to-date mission and/or vision statements, values</a:t>
                      </a:r>
                    </a:p>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All current objectives with progress updates and next steps </a:t>
                      </a:r>
                    </a:p>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A list of the recommendations/objectives agreed to during the previous unit Program Review with a report on the status of each</a:t>
                      </a:r>
                    </a:p>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Any other materials the unit head, director, and AVP deem relevant or materials requested by the Team</a:t>
                      </a:r>
                    </a:p>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endParaRPr kumimoji="0" lang="en-US" altLang="en-US" sz="1200" b="0" i="0" u="none" strike="noStrike" cap="none" normalizeH="0" baseline="0" dirty="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The chair reviews materials while corresponding with unit head </a:t>
                      </a:r>
                    </a:p>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The chair drafts a report (no more than four pages) addressing relevant issues such as:</a:t>
                      </a:r>
                    </a:p>
                    <a:p>
                      <a:pPr marL="515938" marR="0" lvl="1"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050" b="0" i="0" u="none" strike="noStrike" cap="none" normalizeH="0" baseline="0" dirty="0">
                          <a:ln>
                            <a:noFill/>
                          </a:ln>
                          <a:solidFill>
                            <a:schemeClr val="tx1"/>
                          </a:solidFill>
                          <a:effectLst/>
                          <a:latin typeface="Arial" panose="020B0604020202020204" pitchFamily="34" charset="0"/>
                        </a:rPr>
                        <a:t>Overall performance on objectives developed as a result of the previous Program Review</a:t>
                      </a:r>
                    </a:p>
                    <a:p>
                      <a:pPr marL="515938" marR="0" lvl="1"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050" b="0" i="0" u="none" strike="noStrike" cap="none" normalizeH="0" baseline="0" dirty="0">
                          <a:ln>
                            <a:noFill/>
                          </a:ln>
                          <a:solidFill>
                            <a:schemeClr val="tx1"/>
                          </a:solidFill>
                          <a:effectLst/>
                          <a:latin typeface="Arial" panose="020B0604020202020204" pitchFamily="34" charset="0"/>
                        </a:rPr>
                        <a:t>Any weaknesses or gaps in performance that do not appear to be addressed by objectives</a:t>
                      </a:r>
                    </a:p>
                    <a:p>
                      <a:pPr marL="515938" marR="0" lvl="1"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050" b="0" i="0" u="none" strike="noStrike" cap="none" normalizeH="0" baseline="0" dirty="0">
                          <a:ln>
                            <a:noFill/>
                          </a:ln>
                          <a:solidFill>
                            <a:schemeClr val="tx1"/>
                          </a:solidFill>
                          <a:effectLst/>
                          <a:latin typeface="Arial" panose="020B0604020202020204" pitchFamily="34" charset="0"/>
                        </a:rPr>
                        <a:t>A listing of two or three key strengths, weaknesses, opportunities, and threats</a:t>
                      </a:r>
                    </a:p>
                    <a:p>
                      <a:pPr marL="515938" marR="0" lvl="1"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050" b="0" i="0" u="none" strike="noStrike" cap="none" normalizeH="0" baseline="0" dirty="0">
                          <a:ln>
                            <a:noFill/>
                          </a:ln>
                          <a:solidFill>
                            <a:schemeClr val="tx1"/>
                          </a:solidFill>
                          <a:effectLst/>
                          <a:latin typeface="Arial" panose="020B0604020202020204" pitchFamily="34" charset="0"/>
                        </a:rPr>
                        <a:t>An overall summary of performance including findings and recommendations as well as any additional recommended action steps and/or objectives</a:t>
                      </a:r>
                    </a:p>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endParaRPr kumimoji="0" lang="en-US" altLang="en-US" sz="1200" b="0" i="0" u="none" strike="noStrike" cap="none" normalizeH="0" baseline="0" dirty="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The chair submits the draft of the report to the unit head/director and AVP</a:t>
                      </a:r>
                    </a:p>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The Unit Head/director and AVP make suggestions/comments</a:t>
                      </a:r>
                    </a:p>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The chair amends the report as deemed necessary</a:t>
                      </a:r>
                    </a:p>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The Vice President meets with the AVP and Unit Head/Director to discuss the report and resulting objectives</a:t>
                      </a:r>
                    </a:p>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200" b="0" i="0" u="none" strike="noStrike" cap="none" normalizeH="0" baseline="0" dirty="0">
                          <a:ln>
                            <a:noFill/>
                          </a:ln>
                          <a:solidFill>
                            <a:schemeClr val="tx1"/>
                          </a:solidFill>
                          <a:effectLst/>
                          <a:latin typeface="Arial" panose="020B0604020202020204" pitchFamily="34" charset="0"/>
                        </a:rPr>
                        <a:t>A copy of the final report is distributed to all involved as well as the Program Review Coordinator. It includes:</a:t>
                      </a:r>
                    </a:p>
                    <a:p>
                      <a:pPr marL="515938" marR="0" lvl="1"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050" b="0" i="0" u="none" strike="noStrike" cap="none" normalizeH="0" baseline="0" dirty="0">
                          <a:ln>
                            <a:noFill/>
                          </a:ln>
                          <a:solidFill>
                            <a:schemeClr val="tx1"/>
                          </a:solidFill>
                          <a:effectLst/>
                          <a:latin typeface="Arial" panose="020B0604020202020204" pitchFamily="34" charset="0"/>
                        </a:rPr>
                        <a:t>A summary overview</a:t>
                      </a:r>
                    </a:p>
                    <a:p>
                      <a:pPr marL="515938" marR="0" lvl="1"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050" b="0" i="0" u="none" strike="noStrike" cap="none" normalizeH="0" baseline="0" dirty="0">
                          <a:ln>
                            <a:noFill/>
                          </a:ln>
                          <a:solidFill>
                            <a:schemeClr val="tx1"/>
                          </a:solidFill>
                          <a:effectLst/>
                          <a:latin typeface="Arial" panose="020B0604020202020204" pitchFamily="34" charset="0"/>
                        </a:rPr>
                        <a:t>Findings and recommendations</a:t>
                      </a:r>
                    </a:p>
                    <a:p>
                      <a:pPr marL="515938" marR="0" lvl="1"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r>
                        <a:rPr kumimoji="0" lang="en-US" altLang="en-US" sz="1050" b="0" i="0" u="none" strike="noStrike" cap="none" normalizeH="0" baseline="0" dirty="0">
                          <a:ln>
                            <a:noFill/>
                          </a:ln>
                          <a:solidFill>
                            <a:schemeClr val="tx1"/>
                          </a:solidFill>
                          <a:effectLst/>
                          <a:latin typeface="Arial" panose="020B0604020202020204" pitchFamily="34" charset="0"/>
                        </a:rPr>
                        <a:t>All documents generated as a result of the study</a:t>
                      </a:r>
                    </a:p>
                    <a:p>
                      <a:pPr marL="171450" marR="0" lvl="0" indent="-171450" algn="l" defTabSz="914400" rtl="0" eaLnBrk="1" fontAlgn="base" latinLnBrk="0" hangingPunct="1">
                        <a:lnSpc>
                          <a:spcPct val="100000"/>
                        </a:lnSpc>
                        <a:spcBef>
                          <a:spcPct val="20000"/>
                        </a:spcBef>
                        <a:spcAft>
                          <a:spcPct val="0"/>
                        </a:spcAft>
                        <a:buClr>
                          <a:schemeClr val="accent1"/>
                        </a:buClr>
                        <a:buSzPct val="65000"/>
                        <a:buFont typeface="Arial" panose="020B0604020202020204" pitchFamily="34" charset="0"/>
                        <a:buChar char="•"/>
                        <a:tabLst/>
                      </a:pPr>
                      <a:endParaRPr kumimoji="0" lang="en-US" altLang="en-US" sz="1200" b="0" i="0" u="none" strike="noStrike" cap="none" normalizeH="0" baseline="0" dirty="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7966356"/>
                  </a:ext>
                </a:extLst>
              </a:tr>
            </a:tbl>
          </a:graphicData>
        </a:graphic>
      </p:graphicFrame>
    </p:spTree>
    <p:extLst>
      <p:ext uri="{BB962C8B-B14F-4D97-AF65-F5344CB8AC3E}">
        <p14:creationId xmlns:p14="http://schemas.microsoft.com/office/powerpoint/2010/main" val="189433105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09600" y="612775"/>
            <a:ext cx="8229600" cy="1139825"/>
          </a:xfrm>
        </p:spPr>
        <p:txBody>
          <a:bodyPr>
            <a:noAutofit/>
          </a:bodyPr>
          <a:lstStyle/>
          <a:p>
            <a:r>
              <a:rPr lang="en-US" altLang="en-US" sz="2400" dirty="0"/>
              <a:t>Alternate Cycle</a:t>
            </a:r>
            <a:br>
              <a:rPr lang="en-US" altLang="en-US" sz="2400" dirty="0"/>
            </a:br>
            <a:r>
              <a:rPr lang="en-US" altLang="en-US" sz="2400" dirty="0"/>
              <a:t>Phase 1: </a:t>
            </a:r>
            <a:br>
              <a:rPr lang="en-US" altLang="en-US" sz="2400" dirty="0"/>
            </a:br>
            <a:r>
              <a:rPr lang="en-US" altLang="en-US" sz="2400" dirty="0"/>
              <a:t>SWOT &amp; Materials Gathered</a:t>
            </a:r>
          </a:p>
        </p:txBody>
      </p:sp>
      <p:graphicFrame>
        <p:nvGraphicFramePr>
          <p:cNvPr id="22635" name="Group 107"/>
          <p:cNvGraphicFramePr>
            <a:graphicFrameLocks noGrp="1"/>
          </p:cNvGraphicFramePr>
          <p:nvPr>
            <p:ph sz="half" idx="2"/>
            <p:extLst>
              <p:ext uri="{D42A27DB-BD31-4B8C-83A1-F6EECF244321}">
                <p14:modId xmlns:p14="http://schemas.microsoft.com/office/powerpoint/2010/main" val="2531537250"/>
              </p:ext>
            </p:extLst>
          </p:nvPr>
        </p:nvGraphicFramePr>
        <p:xfrm>
          <a:off x="685798" y="2496502"/>
          <a:ext cx="7315201" cy="2761298"/>
        </p:xfrm>
        <a:graphic>
          <a:graphicData uri="http://schemas.openxmlformats.org/drawingml/2006/table">
            <a:tbl>
              <a:tblPr/>
              <a:tblGrid>
                <a:gridCol w="7315201">
                  <a:extLst>
                    <a:ext uri="{9D8B030D-6E8A-4147-A177-3AD203B41FA5}">
                      <a16:colId xmlns:a16="http://schemas.microsoft.com/office/drawing/2014/main" val="2528395761"/>
                    </a:ext>
                  </a:extLst>
                </a:gridCol>
              </a:tblGrid>
              <a:tr h="381000">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en-US" altLang="en-US" sz="1800" b="0" i="0" u="none" strike="noStrike" cap="none" normalizeH="0" baseline="0" dirty="0">
                        <a:ln>
                          <a:noFill/>
                        </a:ln>
                        <a:solidFill>
                          <a:schemeClr val="bg1"/>
                        </a:solidFill>
                        <a:effectLst/>
                        <a:latin typeface="Arial" panose="020B0604020202020204" pitchFamily="34" charset="0"/>
                      </a:endParaRPr>
                    </a:p>
                  </a:txBody>
                  <a:tcPr marL="45720" marR="4572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65000"/>
                      </a:schemeClr>
                    </a:solidFill>
                  </a:tcPr>
                </a:tc>
                <a:extLst>
                  <a:ext uri="{0D108BD9-81ED-4DB2-BD59-A6C34878D82A}">
                    <a16:rowId xmlns:a16="http://schemas.microsoft.com/office/drawing/2014/main" val="2387390553"/>
                  </a:ext>
                </a:extLst>
              </a:tr>
              <a:tr h="457200">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defRPr/>
                      </a:pPr>
                      <a:r>
                        <a:rPr kumimoji="0" lang="en-US" altLang="en-US" sz="1400" b="0" i="0" u="none" strike="noStrike" cap="none" normalizeH="0" baseline="0" dirty="0">
                          <a:ln>
                            <a:noFill/>
                          </a:ln>
                          <a:solidFill>
                            <a:schemeClr val="tx1"/>
                          </a:solidFill>
                          <a:effectLst/>
                          <a:latin typeface="Arial" panose="020B0604020202020204" pitchFamily="34" charset="0"/>
                        </a:rPr>
                        <a:t>SWOT Analysis &amp; Related New Objectives</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58537378"/>
                  </a:ext>
                </a:extLst>
              </a:tr>
              <a:tr h="274638">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defRPr/>
                      </a:pPr>
                      <a:r>
                        <a:rPr kumimoji="0" lang="en-US" altLang="en-US" sz="1400" b="0" i="0" u="none" strike="noStrike" cap="none" normalizeH="0" baseline="0" dirty="0">
                          <a:ln>
                            <a:noFill/>
                          </a:ln>
                          <a:solidFill>
                            <a:schemeClr val="tx1"/>
                          </a:solidFill>
                          <a:effectLst/>
                          <a:latin typeface="Arial" panose="020B0604020202020204" pitchFamily="34" charset="0"/>
                        </a:rPr>
                        <a:t>Up-to-date Mission, Vision and Values</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53938460"/>
                  </a:ext>
                </a:extLst>
              </a:tr>
              <a:tr h="396875">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400" b="0" i="0" u="none" strike="noStrike" cap="none" normalizeH="0" baseline="0" dirty="0">
                          <a:ln>
                            <a:noFill/>
                          </a:ln>
                          <a:solidFill>
                            <a:schemeClr val="tx1"/>
                          </a:solidFill>
                          <a:effectLst/>
                          <a:latin typeface="Arial" panose="020B0604020202020204" pitchFamily="34" charset="0"/>
                        </a:rPr>
                        <a:t>All Star Tool Objectives </a:t>
                      </a:r>
                      <a:r>
                        <a:rPr kumimoji="0" lang="en-US" altLang="en-US" sz="1400" b="0" i="0" u="sng" strike="noStrike" cap="none" normalizeH="0" baseline="0" dirty="0">
                          <a:ln>
                            <a:noFill/>
                          </a:ln>
                          <a:solidFill>
                            <a:schemeClr val="tx1"/>
                          </a:solidFill>
                          <a:effectLst/>
                          <a:latin typeface="Arial" panose="020B0604020202020204" pitchFamily="34" charset="0"/>
                        </a:rPr>
                        <a:t>with updates and next steps to ensure completion</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57043663"/>
                  </a:ext>
                </a:extLst>
              </a:tr>
              <a:tr h="366713">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400" b="0" i="0" u="none" strike="noStrike" cap="none" normalizeH="0" baseline="0" dirty="0">
                          <a:ln>
                            <a:noFill/>
                          </a:ln>
                          <a:solidFill>
                            <a:schemeClr val="tx1"/>
                          </a:solidFill>
                          <a:effectLst/>
                          <a:latin typeface="Arial" panose="020B0604020202020204" pitchFamily="34" charset="0"/>
                        </a:rPr>
                        <a:t>Previous Program Review Recommendations </a:t>
                      </a:r>
                      <a:r>
                        <a:rPr kumimoji="0" lang="en-US" altLang="en-US" sz="1400" b="0" i="0" u="sng" strike="noStrike" cap="none" normalizeH="0" baseline="0" dirty="0">
                          <a:ln>
                            <a:noFill/>
                          </a:ln>
                          <a:solidFill>
                            <a:schemeClr val="tx1"/>
                          </a:solidFill>
                          <a:effectLst/>
                          <a:latin typeface="Arial" panose="020B0604020202020204" pitchFamily="34" charset="0"/>
                        </a:rPr>
                        <a:t>with updates and next steps as needed</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71625375"/>
                  </a:ext>
                </a:extLst>
              </a:tr>
              <a:tr h="336550">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400" b="0" i="0" u="none" strike="noStrike" cap="none" normalizeH="0" baseline="0" dirty="0">
                          <a:ln>
                            <a:noFill/>
                          </a:ln>
                          <a:solidFill>
                            <a:schemeClr val="tx1"/>
                          </a:solidFill>
                          <a:effectLst/>
                          <a:latin typeface="Arial" panose="020B0604020202020204" pitchFamily="34" charset="0"/>
                        </a:rPr>
                        <a:t>Previous Program Review Objectives with current status and next steps</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40158836"/>
                  </a:ext>
                </a:extLst>
              </a:tr>
              <a:tr h="382588">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400" b="0" i="0" u="none" strike="noStrike" cap="none" normalizeH="0" baseline="0" dirty="0">
                          <a:ln>
                            <a:noFill/>
                          </a:ln>
                          <a:solidFill>
                            <a:schemeClr val="tx1"/>
                          </a:solidFill>
                          <a:effectLst/>
                          <a:latin typeface="Arial" panose="020B0604020202020204" pitchFamily="34" charset="0"/>
                        </a:rPr>
                        <a:t>Any other materials the unit head, director, and AVP deem relevant or materials requested by the Team</a:t>
                      </a:r>
                    </a:p>
                  </a:txBody>
                  <a:tcPr marL="45720" marR="4572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05952949"/>
                  </a:ext>
                </a:extLst>
              </a:tr>
            </a:tbl>
          </a:graphicData>
        </a:graphic>
      </p:graphicFrame>
    </p:spTree>
    <p:extLst>
      <p:ext uri="{BB962C8B-B14F-4D97-AF65-F5344CB8AC3E}">
        <p14:creationId xmlns:p14="http://schemas.microsoft.com/office/powerpoint/2010/main" val="377531334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12775"/>
            <a:ext cx="8229600" cy="1139825"/>
          </a:xfrm>
        </p:spPr>
        <p:txBody>
          <a:bodyPr>
            <a:normAutofit fontScale="90000"/>
          </a:bodyPr>
          <a:lstStyle/>
          <a:p>
            <a:r>
              <a:rPr lang="en-US" dirty="0"/>
              <a:t>Alternate Cycle</a:t>
            </a:r>
            <a:br>
              <a:rPr lang="en-US" dirty="0"/>
            </a:br>
            <a:r>
              <a:rPr lang="en-US" dirty="0"/>
              <a:t>Phase 2: </a:t>
            </a:r>
            <a:br>
              <a:rPr lang="en-US" dirty="0"/>
            </a:br>
            <a:r>
              <a:rPr lang="en-US" dirty="0"/>
              <a:t>Co-chair Work</a:t>
            </a:r>
          </a:p>
        </p:txBody>
      </p:sp>
      <p:sp>
        <p:nvSpPr>
          <p:cNvPr id="3" name="Text Placeholder 2"/>
          <p:cNvSpPr>
            <a:spLocks noGrp="1"/>
          </p:cNvSpPr>
          <p:nvPr>
            <p:ph type="body" sz="half" idx="1"/>
          </p:nvPr>
        </p:nvSpPr>
        <p:spPr>
          <a:xfrm>
            <a:off x="457200" y="2555875"/>
            <a:ext cx="8229600" cy="4530725"/>
          </a:xfrm>
        </p:spPr>
        <p:txBody>
          <a:bodyPr>
            <a:normAutofit/>
          </a:bodyPr>
          <a:lstStyle/>
          <a:p>
            <a:pPr marL="0" indent="0">
              <a:buNone/>
            </a:pPr>
            <a:r>
              <a:rPr lang="en-US" dirty="0"/>
              <a:t>Co-chairs draft a report (no more than four to six pages) addressing relevant issues based on materials provided including:</a:t>
            </a:r>
          </a:p>
          <a:p>
            <a:r>
              <a:rPr lang="en-US" dirty="0"/>
              <a:t>Overall performance on objectives developed as a result of the previous Program Review</a:t>
            </a:r>
          </a:p>
          <a:p>
            <a:r>
              <a:rPr lang="en-US" dirty="0"/>
              <a:t>Any weaknesses or gaps in performance that do not appear to be addressed by objectives</a:t>
            </a:r>
          </a:p>
          <a:p>
            <a:r>
              <a:rPr lang="en-US" dirty="0"/>
              <a:t>A listing of two or three key strengths, weaknesses, opportunities, and threats</a:t>
            </a:r>
          </a:p>
          <a:p>
            <a:r>
              <a:rPr lang="en-US" dirty="0"/>
              <a:t>An overall summary of performance including findings and recommendations developed as a result of the study including any additional recommended action steps and/or objectives</a:t>
            </a:r>
          </a:p>
          <a:p>
            <a:endParaRPr lang="en-US" dirty="0"/>
          </a:p>
        </p:txBody>
      </p:sp>
    </p:spTree>
    <p:extLst>
      <p:ext uri="{BB962C8B-B14F-4D97-AF65-F5344CB8AC3E}">
        <p14:creationId xmlns:p14="http://schemas.microsoft.com/office/powerpoint/2010/main" val="368974761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229600" cy="1139825"/>
          </a:xfrm>
        </p:spPr>
        <p:txBody>
          <a:bodyPr>
            <a:normAutofit fontScale="90000"/>
          </a:bodyPr>
          <a:lstStyle/>
          <a:p>
            <a:r>
              <a:rPr lang="en-US" dirty="0"/>
              <a:t>Alternate Cycle</a:t>
            </a:r>
            <a:br>
              <a:rPr lang="en-US" dirty="0"/>
            </a:br>
            <a:r>
              <a:rPr lang="en-US" dirty="0"/>
              <a:t>Phase 3:  </a:t>
            </a:r>
            <a:br>
              <a:rPr lang="en-US" dirty="0"/>
            </a:br>
            <a:r>
              <a:rPr lang="en-US" dirty="0"/>
              <a:t>Write Report &amp; Brief Out</a:t>
            </a:r>
          </a:p>
        </p:txBody>
      </p:sp>
      <p:sp>
        <p:nvSpPr>
          <p:cNvPr id="3" name="Text Placeholder 2"/>
          <p:cNvSpPr>
            <a:spLocks noGrp="1"/>
          </p:cNvSpPr>
          <p:nvPr>
            <p:ph type="body" sz="half" idx="1"/>
          </p:nvPr>
        </p:nvSpPr>
        <p:spPr>
          <a:xfrm>
            <a:off x="457200" y="2327275"/>
            <a:ext cx="7848600" cy="4530725"/>
          </a:xfrm>
        </p:spPr>
        <p:txBody>
          <a:bodyPr>
            <a:normAutofit/>
          </a:bodyPr>
          <a:lstStyle/>
          <a:p>
            <a:pPr marL="0" indent="0">
              <a:buNone/>
            </a:pPr>
            <a:r>
              <a:rPr lang="en-US" dirty="0"/>
              <a:t>The chair submits the draft of the report to the unit head/director and AVP</a:t>
            </a:r>
          </a:p>
          <a:p>
            <a:r>
              <a:rPr lang="en-US" dirty="0"/>
              <a:t>The unit head/director and AVP make suggestions/comments</a:t>
            </a:r>
          </a:p>
          <a:p>
            <a:r>
              <a:rPr lang="en-US" dirty="0"/>
              <a:t>The chair amends the report as deemed necessary</a:t>
            </a:r>
          </a:p>
          <a:p>
            <a:r>
              <a:rPr lang="en-US" dirty="0"/>
              <a:t>A final report in PDF Format is distributed to the VP, AVP all involved as well as the Program Review Coordinator</a:t>
            </a:r>
          </a:p>
          <a:p>
            <a:r>
              <a:rPr lang="en-US" dirty="0"/>
              <a:t>A Word version of the report is sent to the Program Review Coordinator in a separate email</a:t>
            </a:r>
          </a:p>
          <a:p>
            <a:r>
              <a:rPr lang="en-US" dirty="0"/>
              <a:t>The VP meets with the AVP and Unit Head/Director to discuss the report and resulting objectives</a:t>
            </a:r>
          </a:p>
          <a:p>
            <a:r>
              <a:rPr lang="en-US" dirty="0"/>
              <a:t>Together the VP, AVP and Unit Head/ Director decide on any Star Tool Objectives that must be adopted as a result of the program review</a:t>
            </a:r>
          </a:p>
        </p:txBody>
      </p:sp>
    </p:spTree>
    <p:extLst>
      <p:ext uri="{BB962C8B-B14F-4D97-AF65-F5344CB8AC3E}">
        <p14:creationId xmlns:p14="http://schemas.microsoft.com/office/powerpoint/2010/main" val="1603225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B5C0E-F0D0-4F1C-8D6F-9DDB60560154}"/>
              </a:ext>
            </a:extLst>
          </p:cNvPr>
          <p:cNvSpPr>
            <a:spLocks noGrp="1"/>
          </p:cNvSpPr>
          <p:nvPr>
            <p:ph type="title"/>
          </p:nvPr>
        </p:nvSpPr>
        <p:spPr/>
        <p:txBody>
          <a:bodyPr/>
          <a:lstStyle/>
          <a:p>
            <a:r>
              <a:rPr lang="en-US" dirty="0"/>
              <a:t>A note about the Self-Study materials</a:t>
            </a:r>
          </a:p>
        </p:txBody>
      </p:sp>
      <p:sp>
        <p:nvSpPr>
          <p:cNvPr id="3" name="Content Placeholder 2">
            <a:extLst>
              <a:ext uri="{FF2B5EF4-FFF2-40B4-BE49-F238E27FC236}">
                <a16:creationId xmlns:a16="http://schemas.microsoft.com/office/drawing/2014/main" id="{CB652BAE-7FDA-4592-B837-669C0EC43F63}"/>
              </a:ext>
            </a:extLst>
          </p:cNvPr>
          <p:cNvSpPr>
            <a:spLocks noGrp="1"/>
          </p:cNvSpPr>
          <p:nvPr>
            <p:ph idx="1"/>
          </p:nvPr>
        </p:nvSpPr>
        <p:spPr/>
        <p:txBody>
          <a:bodyPr/>
          <a:lstStyle/>
          <a:p>
            <a:r>
              <a:rPr lang="en-US" dirty="0"/>
              <a:t>Self-study materials should be stored on the official shared site for the specific program review that is being processed. The Program Review Coordinator will provide co-chair and committee access to the appropriate site.</a:t>
            </a:r>
          </a:p>
          <a:p>
            <a:r>
              <a:rPr lang="en-US" dirty="0"/>
              <a:t>The Program Review Coordinator will supply previous program reviews as part of the study materials. </a:t>
            </a:r>
          </a:p>
        </p:txBody>
      </p:sp>
    </p:spTree>
    <p:extLst>
      <p:ext uri="{BB962C8B-B14F-4D97-AF65-F5344CB8AC3E}">
        <p14:creationId xmlns:p14="http://schemas.microsoft.com/office/powerpoint/2010/main" val="1103932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Full Program Review</a:t>
            </a:r>
            <a:br>
              <a:rPr lang="en-US" dirty="0"/>
            </a:br>
            <a:r>
              <a:rPr lang="en-US" dirty="0"/>
              <a:t>PHASE 1: Self-study</a:t>
            </a:r>
          </a:p>
        </p:txBody>
      </p:sp>
    </p:spTree>
    <p:extLst>
      <p:ext uri="{BB962C8B-B14F-4D97-AF65-F5344CB8AC3E}">
        <p14:creationId xmlns:p14="http://schemas.microsoft.com/office/powerpoint/2010/main" val="2474130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n-US" altLang="en-US" dirty="0"/>
              <a:t>Phase 1: Self-study</a:t>
            </a:r>
          </a:p>
        </p:txBody>
      </p:sp>
      <p:sp>
        <p:nvSpPr>
          <p:cNvPr id="22531" name="Rectangle 3"/>
          <p:cNvSpPr>
            <a:spLocks noGrp="1" noChangeArrowheads="1"/>
          </p:cNvSpPr>
          <p:nvPr>
            <p:ph type="body" sz="half" idx="1"/>
          </p:nvPr>
        </p:nvSpPr>
        <p:spPr>
          <a:xfrm>
            <a:off x="381000" y="1219200"/>
            <a:ext cx="8305800" cy="685800"/>
          </a:xfrm>
        </p:spPr>
        <p:txBody>
          <a:bodyPr>
            <a:normAutofit fontScale="92500" lnSpcReduction="10000"/>
          </a:bodyPr>
          <a:lstStyle/>
          <a:p>
            <a:pPr marL="0" indent="0">
              <a:buNone/>
            </a:pPr>
            <a:r>
              <a:rPr lang="en-US" altLang="en-US" sz="1800" dirty="0">
                <a:solidFill>
                  <a:schemeClr val="bg1"/>
                </a:solidFill>
              </a:rPr>
              <a:t>    Conduct research/writing that leads to the development of a </a:t>
            </a:r>
          </a:p>
          <a:p>
            <a:pPr marL="0" indent="0">
              <a:buNone/>
            </a:pPr>
            <a:r>
              <a:rPr lang="en-US" altLang="en-US" sz="1800" dirty="0">
                <a:solidFill>
                  <a:schemeClr val="bg1"/>
                </a:solidFill>
              </a:rPr>
              <a:t>    self-study </a:t>
            </a:r>
            <a:r>
              <a:rPr lang="en-US" altLang="en-US" dirty="0">
                <a:solidFill>
                  <a:schemeClr val="bg1"/>
                </a:solidFill>
              </a:rPr>
              <a:t> shared site on the Program Review SharePoint site</a:t>
            </a:r>
            <a:endParaRPr lang="en-US" altLang="en-US" sz="1800" dirty="0">
              <a:solidFill>
                <a:schemeClr val="bg1"/>
              </a:solidFill>
            </a:endParaRPr>
          </a:p>
        </p:txBody>
      </p:sp>
      <p:graphicFrame>
        <p:nvGraphicFramePr>
          <p:cNvPr id="22635" name="Group 107"/>
          <p:cNvGraphicFramePr>
            <a:graphicFrameLocks noGrp="1"/>
          </p:cNvGraphicFramePr>
          <p:nvPr>
            <p:ph sz="half" idx="2"/>
            <p:extLst>
              <p:ext uri="{D42A27DB-BD31-4B8C-83A1-F6EECF244321}">
                <p14:modId xmlns:p14="http://schemas.microsoft.com/office/powerpoint/2010/main" val="3423580716"/>
              </p:ext>
            </p:extLst>
          </p:nvPr>
        </p:nvGraphicFramePr>
        <p:xfrm>
          <a:off x="457200" y="2176145"/>
          <a:ext cx="8229600" cy="4319143"/>
        </p:xfrm>
        <a:graphic>
          <a:graphicData uri="http://schemas.openxmlformats.org/drawingml/2006/table">
            <a:tbl>
              <a:tblPr/>
              <a:tblGrid>
                <a:gridCol w="4114800">
                  <a:extLst>
                    <a:ext uri="{9D8B030D-6E8A-4147-A177-3AD203B41FA5}">
                      <a16:colId xmlns:a16="http://schemas.microsoft.com/office/drawing/2014/main" val="2528395761"/>
                    </a:ext>
                  </a:extLst>
                </a:gridCol>
                <a:gridCol w="4114800">
                  <a:extLst>
                    <a:ext uri="{9D8B030D-6E8A-4147-A177-3AD203B41FA5}">
                      <a16:colId xmlns:a16="http://schemas.microsoft.com/office/drawing/2014/main" val="2568207777"/>
                    </a:ext>
                  </a:extLst>
                </a:gridCol>
              </a:tblGrid>
              <a:tr h="351511">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800" b="0" i="1" u="none" strike="noStrike" cap="none" normalizeH="0" baseline="0" dirty="0">
                          <a:ln>
                            <a:noFill/>
                          </a:ln>
                          <a:solidFill>
                            <a:schemeClr val="bg1"/>
                          </a:solidFill>
                          <a:effectLst/>
                          <a:latin typeface="Arial" panose="020B0604020202020204" pitchFamily="34" charset="0"/>
                        </a:rPr>
                        <a:t>Most shared sites </a:t>
                      </a:r>
                      <a:r>
                        <a:rPr kumimoji="0" lang="en-US" altLang="en-US" sz="1800" b="0" i="0" u="none" strike="noStrike" cap="none" normalizeH="0" baseline="0" dirty="0">
                          <a:ln>
                            <a:noFill/>
                          </a:ln>
                          <a:solidFill>
                            <a:schemeClr val="bg1"/>
                          </a:solidFill>
                          <a:effectLst/>
                          <a:latin typeface="Arial" panose="020B0604020202020204" pitchFamily="34" charset="0"/>
                        </a:rPr>
                        <a:t>will include</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50000"/>
                      </a:schemeClr>
                    </a:solid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800" b="0" i="1" u="none" strike="noStrike" cap="none" normalizeH="0" baseline="0" dirty="0">
                          <a:ln>
                            <a:noFill/>
                          </a:ln>
                          <a:solidFill>
                            <a:schemeClr val="bg1"/>
                          </a:solidFill>
                          <a:effectLst/>
                          <a:latin typeface="Arial" panose="020B0604020202020204" pitchFamily="34" charset="0"/>
                        </a:rPr>
                        <a:t>Some</a:t>
                      </a:r>
                      <a:r>
                        <a:rPr kumimoji="0" lang="en-US" altLang="en-US" sz="1800" b="0" i="0" u="none" strike="noStrike" cap="none" normalizeH="0" baseline="0" dirty="0">
                          <a:ln>
                            <a:noFill/>
                          </a:ln>
                          <a:solidFill>
                            <a:schemeClr val="bg1"/>
                          </a:solidFill>
                          <a:effectLst/>
                          <a:latin typeface="Arial" panose="020B0604020202020204" pitchFamily="34" charset="0"/>
                        </a:rPr>
                        <a:t> shared sites will include</a:t>
                      </a:r>
                    </a:p>
                  </a:txBody>
                  <a:tcPr marL="45720" marR="457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50000"/>
                      </a:schemeClr>
                    </a:solidFill>
                  </a:tcPr>
                </a:tc>
                <a:extLst>
                  <a:ext uri="{0D108BD9-81ED-4DB2-BD59-A6C34878D82A}">
                    <a16:rowId xmlns:a16="http://schemas.microsoft.com/office/drawing/2014/main" val="2387390553"/>
                  </a:ext>
                </a:extLst>
              </a:tr>
              <a:tr h="317142">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400" b="0" i="0" u="none" strike="noStrike" cap="none" normalizeH="0" baseline="0" dirty="0">
                          <a:ln>
                            <a:noFill/>
                          </a:ln>
                          <a:solidFill>
                            <a:schemeClr val="tx1"/>
                          </a:solidFill>
                          <a:effectLst/>
                          <a:latin typeface="Arial" panose="020B0604020202020204" pitchFamily="34" charset="0"/>
                        </a:rPr>
                        <a:t>Mission, Vision and Values</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400" b="0" i="0" u="none" strike="noStrike" cap="none" normalizeH="0" baseline="0">
                          <a:ln>
                            <a:noFill/>
                          </a:ln>
                          <a:solidFill>
                            <a:schemeClr val="tx1"/>
                          </a:solidFill>
                          <a:effectLst/>
                          <a:latin typeface="Arial" panose="020B0604020202020204" pitchFamily="34" charset="0"/>
                        </a:rPr>
                        <a:t>Relevant budget info</a:t>
                      </a:r>
                    </a:p>
                  </a:txBody>
                  <a:tcPr marL="45720" marR="4572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58537378"/>
                  </a:ext>
                </a:extLst>
              </a:tr>
              <a:tr h="497974">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400" b="0" i="0" u="none" strike="noStrike" cap="none" normalizeH="0" baseline="0" dirty="0">
                          <a:ln>
                            <a:noFill/>
                          </a:ln>
                          <a:solidFill>
                            <a:schemeClr val="tx1"/>
                          </a:solidFill>
                          <a:effectLst/>
                          <a:latin typeface="Arial" panose="020B0604020202020204" pitchFamily="34" charset="0"/>
                        </a:rPr>
                        <a:t>Current Star Tool objectives with progress report and next steps to complete the objective</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400" b="0" i="0" u="none" strike="noStrike" cap="none" normalizeH="0" baseline="0">
                          <a:ln>
                            <a:noFill/>
                          </a:ln>
                          <a:solidFill>
                            <a:schemeClr val="tx1"/>
                          </a:solidFill>
                          <a:effectLst/>
                          <a:latin typeface="Arial" panose="020B0604020202020204" pitchFamily="34" charset="0"/>
                        </a:rPr>
                        <a:t>Internal audit reports</a:t>
                      </a:r>
                    </a:p>
                  </a:txBody>
                  <a:tcPr marL="45720" marR="4572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53938460"/>
                  </a:ext>
                </a:extLst>
              </a:tr>
              <a:tr h="497974">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400" b="0" i="0" u="none" strike="noStrike" cap="none" normalizeH="0" baseline="0" dirty="0">
                          <a:ln>
                            <a:noFill/>
                          </a:ln>
                          <a:solidFill>
                            <a:schemeClr val="tx1"/>
                          </a:solidFill>
                          <a:effectLst/>
                          <a:latin typeface="Arial" panose="020B0604020202020204" pitchFamily="34" charset="0"/>
                        </a:rPr>
                        <a:t>Previous program reviews including updates on the recommendations made with related next steps </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400" b="0" i="0" u="none" strike="noStrike" cap="none" normalizeH="0" baseline="0">
                          <a:ln>
                            <a:noFill/>
                          </a:ln>
                          <a:solidFill>
                            <a:schemeClr val="tx1"/>
                          </a:solidFill>
                          <a:effectLst/>
                          <a:latin typeface="Arial" panose="020B0604020202020204" pitchFamily="34" charset="0"/>
                        </a:rPr>
                        <a:t>Samples of past customer research, surveys, etc.</a:t>
                      </a:r>
                      <a:endParaRPr kumimoji="0" lang="en-US" altLang="en-US" sz="2600" b="0" i="0" u="none" strike="noStrike" cap="none" normalizeH="0" baseline="0">
                        <a:ln>
                          <a:noFill/>
                        </a:ln>
                        <a:solidFill>
                          <a:schemeClr val="tx1"/>
                        </a:solidFill>
                        <a:effectLst/>
                        <a:latin typeface="Arial" panose="020B0604020202020204" pitchFamily="34" charset="0"/>
                      </a:endParaRPr>
                    </a:p>
                  </a:txBody>
                  <a:tcPr marL="45720" marR="4572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57043663"/>
                  </a:ext>
                </a:extLst>
              </a:tr>
              <a:tr h="292926">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400" b="0" i="0" u="none" strike="noStrike" cap="none" normalizeH="0" baseline="0" dirty="0">
                          <a:ln>
                            <a:noFill/>
                          </a:ln>
                          <a:solidFill>
                            <a:schemeClr val="tx1"/>
                          </a:solidFill>
                          <a:effectLst/>
                          <a:latin typeface="Arial" panose="020B0604020202020204" pitchFamily="34" charset="0"/>
                        </a:rPr>
                        <a:t>Organization Chart</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400" b="0" i="0" u="none" strike="noStrike" cap="none" normalizeH="0" baseline="0">
                          <a:ln>
                            <a:noFill/>
                          </a:ln>
                          <a:solidFill>
                            <a:schemeClr val="tx1"/>
                          </a:solidFill>
                          <a:effectLst/>
                          <a:latin typeface="Arial" panose="020B0604020202020204" pitchFamily="34" charset="0"/>
                        </a:rPr>
                        <a:t>Past accomplishments</a:t>
                      </a:r>
                      <a:endParaRPr kumimoji="0" lang="en-US" altLang="en-US" sz="2600" b="0" i="0" u="none" strike="noStrike" cap="none" normalizeH="0" baseline="0">
                        <a:ln>
                          <a:noFill/>
                        </a:ln>
                        <a:solidFill>
                          <a:schemeClr val="tx1"/>
                        </a:solidFill>
                        <a:effectLst/>
                        <a:latin typeface="Arial" panose="020B0604020202020204" pitchFamily="34" charset="0"/>
                      </a:endParaRPr>
                    </a:p>
                  </a:txBody>
                  <a:tcPr marL="45720" marR="4572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71625375"/>
                  </a:ext>
                </a:extLst>
              </a:tr>
              <a:tr h="497974">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400" b="0" i="0" u="none" strike="noStrike" cap="none" normalizeH="0" baseline="0" dirty="0">
                          <a:ln>
                            <a:noFill/>
                          </a:ln>
                          <a:solidFill>
                            <a:schemeClr val="tx1"/>
                          </a:solidFill>
                          <a:effectLst/>
                          <a:latin typeface="Arial" panose="020B0604020202020204" pitchFamily="34" charset="0"/>
                        </a:rPr>
                        <a:t>SWOT Analysis (Contact Talent Development for assistance as needed)</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400" b="0" i="0" u="none" strike="noStrike" cap="none" normalizeH="0" baseline="0" dirty="0">
                          <a:ln>
                            <a:noFill/>
                          </a:ln>
                          <a:solidFill>
                            <a:schemeClr val="tx1"/>
                          </a:solidFill>
                          <a:effectLst/>
                          <a:latin typeface="Arial" panose="020B0604020202020204" pitchFamily="34" charset="0"/>
                        </a:rPr>
                        <a:t>Recommendations for questions to be asked of core customers</a:t>
                      </a:r>
                    </a:p>
                  </a:txBody>
                  <a:tcPr marL="45720" marR="4572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40158836"/>
                  </a:ext>
                </a:extLst>
              </a:tr>
              <a:tr h="292926">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400" b="0" i="0" u="none" strike="noStrike" cap="none" normalizeH="0" baseline="0" dirty="0">
                          <a:ln>
                            <a:noFill/>
                          </a:ln>
                          <a:solidFill>
                            <a:schemeClr val="tx1"/>
                          </a:solidFill>
                          <a:effectLst/>
                          <a:latin typeface="Arial" panose="020B0604020202020204" pitchFamily="34" charset="0"/>
                        </a:rPr>
                        <a:t>Names and contact information for key customers</a:t>
                      </a: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400" b="0" i="0" u="none" strike="noStrike" cap="none" normalizeH="0" baseline="0" dirty="0">
                          <a:ln>
                            <a:noFill/>
                          </a:ln>
                          <a:solidFill>
                            <a:schemeClr val="tx1"/>
                          </a:solidFill>
                          <a:effectLst/>
                          <a:latin typeface="Arial" panose="020B0604020202020204" pitchFamily="34" charset="0"/>
                        </a:rPr>
                        <a:t>Previous program review reports</a:t>
                      </a:r>
                    </a:p>
                  </a:txBody>
                  <a:tcPr marL="45720" marR="4572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505952949"/>
                  </a:ext>
                </a:extLst>
              </a:tr>
              <a:tr h="691873">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r>
                        <a:rPr kumimoji="0" lang="en-US" altLang="en-US" sz="1400" b="0" i="0" u="none" strike="noStrike" cap="none" normalizeH="0" baseline="0" dirty="0">
                          <a:ln>
                            <a:noFill/>
                          </a:ln>
                          <a:solidFill>
                            <a:schemeClr val="tx1"/>
                          </a:solidFill>
                          <a:effectLst/>
                          <a:latin typeface="Arial" panose="020B0604020202020204" pitchFamily="34" charset="0"/>
                        </a:rPr>
                        <a:t>Names and contact information for key peers (and if not done so already, External Reviewer)</a:t>
                      </a:r>
                    </a:p>
                  </a:txBody>
                  <a:tcPr marL="45720" marR="4572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defRPr/>
                      </a:pPr>
                      <a:r>
                        <a:rPr kumimoji="0" lang="en-US" altLang="en-US" sz="1400" b="0" i="0" u="none" strike="noStrike" kern="1200" cap="none" normalizeH="0" baseline="0" dirty="0">
                          <a:ln>
                            <a:noFill/>
                          </a:ln>
                          <a:solidFill>
                            <a:schemeClr val="tx1"/>
                          </a:solidFill>
                          <a:effectLst/>
                          <a:latin typeface="Arial" panose="020B0604020202020204" pitchFamily="34" charset="0"/>
                          <a:ea typeface="+mn-ea"/>
                          <a:cs typeface="+mn-cs"/>
                        </a:rPr>
                        <a:t>Updated job descriptions and Employee Work Profiles (EWP’s)</a:t>
                      </a:r>
                      <a:endParaRPr kumimoji="0" lang="en-US" altLang="en-US" sz="2600" b="0" i="0" u="none" strike="noStrike" cap="none" normalizeH="0" baseline="0" dirty="0">
                        <a:ln>
                          <a:noFill/>
                        </a:ln>
                        <a:solidFill>
                          <a:schemeClr val="tx1"/>
                        </a:solidFill>
                        <a:effectLst/>
                        <a:latin typeface="Arial" panose="020B0604020202020204" pitchFamily="34" charset="0"/>
                      </a:endParaRPr>
                    </a:p>
                  </a:txBody>
                  <a:tcPr marL="45720" marR="457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85330577"/>
                  </a:ext>
                </a:extLst>
              </a:tr>
              <a:tr h="749890">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defRPr/>
                      </a:pPr>
                      <a:r>
                        <a:rPr kumimoji="0" lang="en-US" altLang="en-US" sz="1400" b="0" i="0" u="none" strike="noStrike" cap="none" normalizeH="0" baseline="0" dirty="0">
                          <a:ln>
                            <a:noFill/>
                          </a:ln>
                          <a:solidFill>
                            <a:schemeClr val="tx1"/>
                          </a:solidFill>
                          <a:effectLst/>
                          <a:latin typeface="Arial" panose="020B0604020202020204" pitchFamily="34" charset="0"/>
                        </a:rPr>
                        <a:t>The unit’s objectives for the review – what do they want to know? What issues are they facing?</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en-US" altLang="en-US" sz="1400" b="0" i="0" u="none" strike="noStrike" cap="none" normalizeH="0" baseline="0" dirty="0">
                        <a:ln>
                          <a:noFill/>
                        </a:ln>
                        <a:solidFill>
                          <a:schemeClr val="tx1"/>
                        </a:solidFill>
                        <a:effectLst/>
                        <a:latin typeface="Arial" panose="020B0604020202020204" pitchFamily="34" charset="0"/>
                      </a:endParaRPr>
                    </a:p>
                  </a:txBody>
                  <a:tcPr marL="45720" marR="4572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1"/>
                        </a:buClr>
                        <a:buSzPct val="65000"/>
                        <a:buFont typeface="Wingdings" panose="05000000000000000000" pitchFamily="2" charset="2"/>
                        <a:defRPr sz="2600">
                          <a:solidFill>
                            <a:schemeClr val="tx1"/>
                          </a:solidFill>
                          <a:latin typeface="Arial" panose="020B0604020202020204" pitchFamily="34" charset="0"/>
                        </a:defRPr>
                      </a:lvl1pPr>
                      <a:lvl2pPr marL="344488">
                        <a:spcBef>
                          <a:spcPct val="20000"/>
                        </a:spcBef>
                        <a:buClr>
                          <a:schemeClr val="accent2"/>
                        </a:buClr>
                        <a:buSzPct val="60000"/>
                        <a:buFont typeface="Wingdings" panose="05000000000000000000" pitchFamily="2" charset="2"/>
                        <a:defRPr sz="2200">
                          <a:solidFill>
                            <a:schemeClr val="tx1"/>
                          </a:solidFill>
                          <a:latin typeface="Arial" panose="020B0604020202020204" pitchFamily="34" charset="0"/>
                        </a:defRPr>
                      </a:lvl2pPr>
                      <a:lvl3pPr marL="671513">
                        <a:spcBef>
                          <a:spcPct val="20000"/>
                        </a:spcBef>
                        <a:buClr>
                          <a:schemeClr val="accent1"/>
                        </a:buClr>
                        <a:buSzPct val="65000"/>
                        <a:buFont typeface="Wingdings" panose="05000000000000000000" pitchFamily="2" charset="2"/>
                        <a:defRPr sz="2000">
                          <a:solidFill>
                            <a:schemeClr val="tx1"/>
                          </a:solidFill>
                          <a:latin typeface="Arial" panose="020B0604020202020204" pitchFamily="34" charset="0"/>
                        </a:defRPr>
                      </a:lvl3pPr>
                      <a:lvl4pPr marL="1023938">
                        <a:spcBef>
                          <a:spcPct val="20000"/>
                        </a:spcBef>
                        <a:buClr>
                          <a:schemeClr val="accent2"/>
                        </a:buClr>
                        <a:buSzPct val="70000"/>
                        <a:buFont typeface="Wingdings" panose="05000000000000000000" pitchFamily="2" charset="2"/>
                        <a:defRPr>
                          <a:solidFill>
                            <a:schemeClr val="tx1"/>
                          </a:solidFill>
                          <a:latin typeface="Arial" panose="020B0604020202020204" pitchFamily="34" charset="0"/>
                        </a:defRPr>
                      </a:lvl4pPr>
                      <a:lvl5pPr marL="1341438">
                        <a:spcBef>
                          <a:spcPct val="20000"/>
                        </a:spcBef>
                        <a:buClr>
                          <a:schemeClr val="accent1"/>
                        </a:buClr>
                        <a:buSzPct val="75000"/>
                        <a:buFont typeface="Wingdings" panose="05000000000000000000" pitchFamily="2" charset="2"/>
                        <a:defRPr>
                          <a:solidFill>
                            <a:schemeClr val="tx1"/>
                          </a:solidFill>
                          <a:latin typeface="Arial" panose="020B0604020202020204" pitchFamily="34" charset="0"/>
                        </a:defRPr>
                      </a:lvl5pPr>
                      <a:lvl6pPr marL="17986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6pPr>
                      <a:lvl7pPr marL="22558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7pPr>
                      <a:lvl8pPr marL="27130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8pPr>
                      <a:lvl9pPr marL="3170238" fontAlgn="base">
                        <a:spcBef>
                          <a:spcPct val="20000"/>
                        </a:spcBef>
                        <a:spcAft>
                          <a:spcPct val="0"/>
                        </a:spcAft>
                        <a:buClr>
                          <a:schemeClr val="accent1"/>
                        </a:buClr>
                        <a:buSzPct val="75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rgbClr val="92278F"/>
                        </a:buClr>
                        <a:buSzPct val="65000"/>
                        <a:buFont typeface="Wingdings" panose="05000000000000000000" pitchFamily="2" charset="2"/>
                        <a:buNone/>
                        <a:tabLst/>
                        <a:defRPr/>
                      </a:pPr>
                      <a:r>
                        <a:rPr kumimoji="0" lang="en-US" altLang="en-US" sz="14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Updated Policies and Procedures</a:t>
                      </a:r>
                    </a:p>
                    <a:p>
                      <a:pPr marL="0" marR="0" lvl="0" indent="0" algn="l" defTabSz="914400" rtl="0" eaLnBrk="1" fontAlgn="base" latinLnBrk="0" hangingPunct="1">
                        <a:lnSpc>
                          <a:spcPct val="100000"/>
                        </a:lnSpc>
                        <a:spcBef>
                          <a:spcPct val="20000"/>
                        </a:spcBef>
                        <a:spcAft>
                          <a:spcPct val="0"/>
                        </a:spcAft>
                        <a:buClr>
                          <a:schemeClr val="accent1"/>
                        </a:buClr>
                        <a:buSzPct val="65000"/>
                        <a:buFont typeface="Wingdings" panose="05000000000000000000" pitchFamily="2" charset="2"/>
                        <a:buNone/>
                        <a:tabLst/>
                      </a:pPr>
                      <a:endParaRPr kumimoji="0" lang="en-US" altLang="en-US" sz="2600" b="0" i="0" u="none" strike="noStrike" cap="none" normalizeH="0" baseline="0" dirty="0">
                        <a:ln>
                          <a:noFill/>
                        </a:ln>
                        <a:solidFill>
                          <a:schemeClr val="tx1"/>
                        </a:solidFill>
                        <a:effectLst/>
                        <a:latin typeface="Arial" panose="020B0604020202020204" pitchFamily="34" charset="0"/>
                      </a:endParaRPr>
                    </a:p>
                  </a:txBody>
                  <a:tcPr marL="45720" marR="4572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05452873"/>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r>
              <a:rPr lang="en-US" altLang="en-US" dirty="0"/>
              <a:t>Phase 1 </a:t>
            </a:r>
            <a:br>
              <a:rPr lang="en-US" altLang="en-US" dirty="0"/>
            </a:br>
            <a:r>
              <a:rPr lang="en-US" altLang="en-US" dirty="0"/>
              <a:t>Data Gathering:</a:t>
            </a:r>
            <a:br>
              <a:rPr lang="en-US" altLang="en-US" dirty="0"/>
            </a:br>
            <a:r>
              <a:rPr lang="en-US" altLang="en-US" dirty="0"/>
              <a:t>Mission, Vision and Values</a:t>
            </a:r>
          </a:p>
        </p:txBody>
      </p:sp>
      <p:sp>
        <p:nvSpPr>
          <p:cNvPr id="24579" name="Rectangle 3"/>
          <p:cNvSpPr>
            <a:spLocks noGrp="1" noChangeArrowheads="1"/>
          </p:cNvSpPr>
          <p:nvPr>
            <p:ph idx="1"/>
          </p:nvPr>
        </p:nvSpPr>
        <p:spPr>
          <a:xfrm>
            <a:off x="628650" y="2506662"/>
            <a:ext cx="7886700" cy="4351338"/>
          </a:xfrm>
        </p:spPr>
        <p:txBody>
          <a:bodyPr/>
          <a:lstStyle/>
          <a:p>
            <a:r>
              <a:rPr lang="en-US" altLang="en-US" dirty="0"/>
              <a:t>Include statements that the unit uses to define its central purpose (mission, vision and values) where possible</a:t>
            </a:r>
          </a:p>
          <a:p>
            <a:r>
              <a:rPr lang="en-US" altLang="en-US" dirty="0"/>
              <a:t>Committee should review  unit’s mission, vision and values and how they relate to the divisional and university missions, visions and values</a:t>
            </a:r>
          </a:p>
          <a:p>
            <a:pPr marL="0" indent="0">
              <a:buNone/>
            </a:pPr>
            <a:r>
              <a:rPr lang="en-US" altLang="en-US" i="1" dirty="0"/>
              <a:t>*The gathering of the self-study materials during the Phase-1 semester represents a perfect time to update unit mission, vision and values. </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tint val="100000"/>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NotebookType xmlns="c1ee7f91-d5ec-4e8e-a8cc-113744242256" xsi:nil="true"/>
    <FolderType xmlns="c1ee7f91-d5ec-4e8e-a8cc-113744242256" xsi:nil="true"/>
    <Owner xmlns="c1ee7f91-d5ec-4e8e-a8cc-113744242256">
      <UserInfo>
        <DisplayName/>
        <AccountId xsi:nil="true"/>
        <AccountType/>
      </UserInfo>
    </Owner>
    <Student_Groups xmlns="c1ee7f91-d5ec-4e8e-a8cc-113744242256">
      <UserInfo>
        <DisplayName/>
        <AccountId xsi:nil="true"/>
        <AccountType/>
      </UserInfo>
    </Student_Groups>
    <Invited_Teachers xmlns="c1ee7f91-d5ec-4e8e-a8cc-113744242256" xsi:nil="true"/>
    <Invited_Students xmlns="c1ee7f91-d5ec-4e8e-a8cc-113744242256" xsi:nil="true"/>
    <DefaultSectionNames xmlns="c1ee7f91-d5ec-4e8e-a8cc-113744242256" xsi:nil="true"/>
    <Templates xmlns="c1ee7f91-d5ec-4e8e-a8cc-113744242256" xsi:nil="true"/>
    <Students xmlns="c1ee7f91-d5ec-4e8e-a8cc-113744242256">
      <UserInfo>
        <DisplayName/>
        <AccountId xsi:nil="true"/>
        <AccountType/>
      </UserInfo>
    </Students>
    <Is_Collaboration_Space_Locked xmlns="c1ee7f91-d5ec-4e8e-a8cc-113744242256" xsi:nil="true"/>
    <Self_Registration_Enabled xmlns="c1ee7f91-d5ec-4e8e-a8cc-113744242256" xsi:nil="true"/>
    <Has_Teacher_Only_SectionGroup xmlns="c1ee7f91-d5ec-4e8e-a8cc-113744242256" xsi:nil="true"/>
    <CultureName xmlns="c1ee7f91-d5ec-4e8e-a8cc-113744242256" xsi:nil="true"/>
    <Teachers xmlns="c1ee7f91-d5ec-4e8e-a8cc-113744242256">
      <UserInfo>
        <DisplayName/>
        <AccountId xsi:nil="true"/>
        <AccountType/>
      </UserInfo>
    </Teachers>
    <AppVersion xmlns="c1ee7f91-d5ec-4e8e-a8cc-11374424225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807A10A58A8D244BF46339DC47CC567" ma:contentTypeVersion="29" ma:contentTypeDescription="Create a new document." ma:contentTypeScope="" ma:versionID="4def94cfe3cedd9f41104abc103c424b">
  <xsd:schema xmlns:xsd="http://www.w3.org/2001/XMLSchema" xmlns:xs="http://www.w3.org/2001/XMLSchema" xmlns:p="http://schemas.microsoft.com/office/2006/metadata/properties" xmlns:ns3="27b5ff8f-1581-4682-ab40-788a5d1fdc9e" xmlns:ns4="c1ee7f91-d5ec-4e8e-a8cc-113744242256" targetNamespace="http://schemas.microsoft.com/office/2006/metadata/properties" ma:root="true" ma:fieldsID="79b1f14ac1c682bb7e39d3c02f791f9b" ns3:_="" ns4:_="">
    <xsd:import namespace="27b5ff8f-1581-4682-ab40-788a5d1fdc9e"/>
    <xsd:import namespace="c1ee7f91-d5ec-4e8e-a8cc-113744242256"/>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NotebookType" minOccurs="0"/>
                <xsd:element ref="ns4:FolderType" minOccurs="0"/>
                <xsd:element ref="ns4:Owner" minOccurs="0"/>
                <xsd:element ref="ns4:DefaultSectionNames" minOccurs="0"/>
                <xsd:element ref="ns4:Templates" minOccurs="0"/>
                <xsd:element ref="ns4:CultureName" minOccurs="0"/>
                <xsd:element ref="ns4:AppVersion" minOccurs="0"/>
                <xsd:element ref="ns4:Teachers" minOccurs="0"/>
                <xsd:element ref="ns4:Students" minOccurs="0"/>
                <xsd:element ref="ns4:Student_Group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MediaServiceOCR" minOccurs="0"/>
                <xsd:element ref="ns4:MediaServiceLocation" minOccurs="0"/>
                <xsd:element ref="ns4:MediaServiceAutoKeyPoints" minOccurs="0"/>
                <xsd:element ref="ns4:MediaServiceKeyPoints" minOccurs="0"/>
                <xsd:element ref="ns4:MediaServiceGenerationTime" minOccurs="0"/>
                <xsd:element ref="ns4:MediaServiceEventHashCode"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7b5ff8f-1581-4682-ab40-788a5d1fdc9e"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ee7f91-d5ec-4e8e-a8cc-113744242256"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NotebookType" ma:index="15" nillable="true" ma:displayName="Notebook Type" ma:internalName="NotebookType">
      <xsd:simpleType>
        <xsd:restriction base="dms:Text"/>
      </xsd:simpleType>
    </xsd:element>
    <xsd:element name="FolderType" ma:index="16" nillable="true" ma:displayName="Folder Type" ma:internalName="FolderType">
      <xsd:simpleType>
        <xsd:restriction base="dms:Text"/>
      </xsd:simpleType>
    </xsd:element>
    <xsd:element name="Owner" ma:index="17"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efaultSectionNames" ma:index="18" nillable="true" ma:displayName="Default Section Names" ma:internalName="DefaultSectionNames">
      <xsd:simpleType>
        <xsd:restriction base="dms:Note">
          <xsd:maxLength value="255"/>
        </xsd:restriction>
      </xsd:simpleType>
    </xsd:element>
    <xsd:element name="Templates" ma:index="19" nillable="true" ma:displayName="Templates" ma:internalName="Templates">
      <xsd:simpleType>
        <xsd:restriction base="dms:Note">
          <xsd:maxLength value="255"/>
        </xsd:restriction>
      </xsd:simpleType>
    </xsd:element>
    <xsd:element name="CultureName" ma:index="20" nillable="true" ma:displayName="Culture Name" ma:internalName="CultureName">
      <xsd:simpleType>
        <xsd:restriction base="dms:Text"/>
      </xsd:simpleType>
    </xsd:element>
    <xsd:element name="AppVersion" ma:index="21" nillable="true" ma:displayName="App Version" ma:internalName="AppVersion">
      <xsd:simpleType>
        <xsd:restriction base="dms:Text"/>
      </xsd:simpleType>
    </xsd:element>
    <xsd:element name="Teachers" ma:index="22"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3"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4"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25" nillable="true" ma:displayName="Invited Teachers" ma:internalName="Invited_Teachers">
      <xsd:simpleType>
        <xsd:restriction base="dms:Note">
          <xsd:maxLength value="255"/>
        </xsd:restriction>
      </xsd:simpleType>
    </xsd:element>
    <xsd:element name="Invited_Students" ma:index="26" nillable="true" ma:displayName="Invited Students" ma:internalName="Invited_Students">
      <xsd:simpleType>
        <xsd:restriction base="dms:Note">
          <xsd:maxLength value="255"/>
        </xsd:restriction>
      </xsd:simpleType>
    </xsd:element>
    <xsd:element name="Self_Registration_Enabled" ma:index="27" nillable="true" ma:displayName="Self Registration Enabled" ma:internalName="Self_Registration_Enabled">
      <xsd:simpleType>
        <xsd:restriction base="dms:Boolean"/>
      </xsd:simpleType>
    </xsd:element>
    <xsd:element name="Has_Teacher_Only_SectionGroup" ma:index="28" nillable="true" ma:displayName="Has Teacher Only SectionGroup" ma:internalName="Has_Teacher_Only_SectionGroup">
      <xsd:simpleType>
        <xsd:restriction base="dms:Boolean"/>
      </xsd:simpleType>
    </xsd:element>
    <xsd:element name="Is_Collaboration_Space_Locked" ma:index="29" nillable="true" ma:displayName="Is Collaboration Space Locked" ma:internalName="Is_Collaboration_Space_Locked">
      <xsd:simpleType>
        <xsd:restriction base="dms:Boolean"/>
      </xsd:simpleType>
    </xsd:element>
    <xsd:element name="MediaServiceOCR" ma:index="30" nillable="true" ma:displayName="MediaServiceOCR" ma:internalName="MediaServiceOCR" ma:readOnly="true">
      <xsd:simpleType>
        <xsd:restriction base="dms:Note">
          <xsd:maxLength value="255"/>
        </xsd:restriction>
      </xsd:simpleType>
    </xsd:element>
    <xsd:element name="MediaServiceLocation" ma:index="31" nillable="true" ma:displayName="MediaServiceLocation" ma:internalName="MediaServiceLocation" ma:readOnly="true">
      <xsd:simpleType>
        <xsd:restriction base="dms:Text"/>
      </xsd:simpleType>
    </xsd:element>
    <xsd:element name="MediaServiceAutoKeyPoints" ma:index="32" nillable="true" ma:displayName="MediaServiceAutoKeyPoints" ma:hidden="true" ma:internalName="MediaServiceAutoKeyPoints" ma:readOnly="true">
      <xsd:simpleType>
        <xsd:restriction base="dms:Note"/>
      </xsd:simpleType>
    </xsd:element>
    <xsd:element name="MediaServiceKeyPoints" ma:index="33" nillable="true" ma:displayName="KeyPoints" ma:internalName="MediaServiceKeyPoints" ma:readOnly="true">
      <xsd:simpleType>
        <xsd:restriction base="dms:Note">
          <xsd:maxLength value="255"/>
        </xsd:restriction>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element name="MediaLengthInSeconds" ma:index="36"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6E39C13-B79E-46D8-9BC7-3B2C09768202}">
  <ds:schemaRefs>
    <ds:schemaRef ds:uri="http://schemas.microsoft.com/sharepoint/v3/contenttype/forms"/>
  </ds:schemaRefs>
</ds:datastoreItem>
</file>

<file path=customXml/itemProps2.xml><?xml version="1.0" encoding="utf-8"?>
<ds:datastoreItem xmlns:ds="http://schemas.openxmlformats.org/officeDocument/2006/customXml" ds:itemID="{6257179C-1C40-439B-A4C6-D3286D089370}">
  <ds:schemaRefs>
    <ds:schemaRef ds:uri="http://schemas.microsoft.com/office/2006/documentManagement/types"/>
    <ds:schemaRef ds:uri="http://schemas.microsoft.com/office/2006/metadata/properties"/>
    <ds:schemaRef ds:uri="http://www.w3.org/XML/1998/namespace"/>
    <ds:schemaRef ds:uri="c1ee7f91-d5ec-4e8e-a8cc-113744242256"/>
    <ds:schemaRef ds:uri="http://schemas.microsoft.com/office/infopath/2007/PartnerControls"/>
    <ds:schemaRef ds:uri="http://purl.org/dc/dcmitype/"/>
    <ds:schemaRef ds:uri="27b5ff8f-1581-4682-ab40-788a5d1fdc9e"/>
    <ds:schemaRef ds:uri="http://schemas.openxmlformats.org/package/2006/metadata/core-properties"/>
    <ds:schemaRef ds:uri="http://purl.org/dc/terms/"/>
    <ds:schemaRef ds:uri="http://purl.org/dc/elements/1.1/"/>
  </ds:schemaRefs>
</ds:datastoreItem>
</file>

<file path=customXml/itemProps3.xml><?xml version="1.0" encoding="utf-8"?>
<ds:datastoreItem xmlns:ds="http://schemas.openxmlformats.org/officeDocument/2006/customXml" ds:itemID="{0D8BDE09-0F12-469C-98CB-6BC8C32862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7b5ff8f-1581-4682-ab40-788a5d1fdc9e"/>
    <ds:schemaRef ds:uri="c1ee7f91-d5ec-4e8e-a8cc-11374424225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Ion Boardroom</Template>
  <TotalTime>1328</TotalTime>
  <Words>4897</Words>
  <Application>Microsoft Office PowerPoint</Application>
  <PresentationFormat>On-screen Show (4:3)</PresentationFormat>
  <Paragraphs>468</Paragraphs>
  <Slides>55</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55</vt:i4>
      </vt:variant>
    </vt:vector>
  </HeadingPairs>
  <TitlesOfParts>
    <vt:vector size="63" baseType="lpstr">
      <vt:lpstr>Arial</vt:lpstr>
      <vt:lpstr>Calibri</vt:lpstr>
      <vt:lpstr>Century Gothic</vt:lpstr>
      <vt:lpstr>Garamond</vt:lpstr>
      <vt:lpstr>Symbol</vt:lpstr>
      <vt:lpstr>Wingdings</vt:lpstr>
      <vt:lpstr>Wingdings 3</vt:lpstr>
      <vt:lpstr>Ion Boardroom</vt:lpstr>
      <vt:lpstr>A&amp;F Program Reviews</vt:lpstr>
      <vt:lpstr>Purpose of A&amp;F Program Reviews</vt:lpstr>
      <vt:lpstr>SACS Focus</vt:lpstr>
      <vt:lpstr>Full Program Review Steps</vt:lpstr>
      <vt:lpstr>Full Program Review Suggested TIPS to Ensure Success</vt:lpstr>
      <vt:lpstr>A note about the Self-Study materials</vt:lpstr>
      <vt:lpstr>Full Program Review PHASE 1: Self-study</vt:lpstr>
      <vt:lpstr>Phase 1: Self-study</vt:lpstr>
      <vt:lpstr>Phase 1  Data Gathering: Mission, Vision and Values</vt:lpstr>
      <vt:lpstr>Phase 1  Data Gathering:  Goals and Objectives</vt:lpstr>
      <vt:lpstr>Phase 1  Data Gathering:  Key Customers &amp; Customer Groups</vt:lpstr>
      <vt:lpstr>Phase 1  Data Gathering:  Peers</vt:lpstr>
      <vt:lpstr>Phase 1  Data Gathering:  SWOT Analysis </vt:lpstr>
      <vt:lpstr>Phase 1  Data Gathering:  SWOT - Strengths</vt:lpstr>
      <vt:lpstr>Phase 1  Data Gathering:  SWOT - Weaknesses</vt:lpstr>
      <vt:lpstr>Phase 1  Data Gathering:  SWOT - Opportunities</vt:lpstr>
      <vt:lpstr>Phase 1  Data Gathering:  SWOT - Threats</vt:lpstr>
      <vt:lpstr>Phase 1  OPTIONAL Data Gathering:  Updated Policies &amp; Procedures</vt:lpstr>
      <vt:lpstr>Full Program Review PHASE 2: Committee Work</vt:lpstr>
      <vt:lpstr>Phase 2: Committee Phase Goal</vt:lpstr>
      <vt:lpstr>Phase 2:  Serving on the Committee Expectation of Service on Committees by A&amp;F employees. </vt:lpstr>
      <vt:lpstr>Phase 2:  Serving on the Committee The Committee’s Role</vt:lpstr>
      <vt:lpstr>Phase 2:  Serving on the Committee Committee Member Duties</vt:lpstr>
      <vt:lpstr>Phase 2:  Committee Research</vt:lpstr>
      <vt:lpstr>Phase 2:  Serving on the Committee  Potential Subcommittees</vt:lpstr>
      <vt:lpstr>Phase 2:  Data Gathering Personal Interviews</vt:lpstr>
      <vt:lpstr>Phase 2:  Data Gathering External Reviewer (ER)</vt:lpstr>
      <vt:lpstr>Phase 2:  Data Gathering External Reviewer (ER)</vt:lpstr>
      <vt:lpstr>Phase 2:  Data Gathering Document Review</vt:lpstr>
      <vt:lpstr>Phase 2:  Data Gathering Document Review</vt:lpstr>
      <vt:lpstr>Phase 2:  Data Gathering Committee Collaboration</vt:lpstr>
      <vt:lpstr>Phase 2:  Data Gathering Surveys</vt:lpstr>
      <vt:lpstr>Phase 2:  Data Gathering Survey Basics</vt:lpstr>
      <vt:lpstr>Phase 2:  Data Gathering Survey Questions</vt:lpstr>
      <vt:lpstr>Phase 2:  Data Gathering Survey Resource Person</vt:lpstr>
      <vt:lpstr>Phase 2:  Data Gathering Peer Studies/Best Practices</vt:lpstr>
      <vt:lpstr>Phase 2:  Data Gathering Peer Studies/Best Practices</vt:lpstr>
      <vt:lpstr>Phase 2:  Data Gathering OPTIONAL - Focus Groups</vt:lpstr>
      <vt:lpstr>Phase 2:  Data Gathering OPTIONAL - Focus Groups</vt:lpstr>
      <vt:lpstr>Phase 2:  Data Gathering OPTIONAL - Focus Groups</vt:lpstr>
      <vt:lpstr>Phase 2:  Data Gathering OPTIONAL - Focus Groups</vt:lpstr>
      <vt:lpstr>Phase 2:  Data Gathering OPTIONAL - Focus Groups</vt:lpstr>
      <vt:lpstr>Phase 2:  Data Gathering OPTIONAL - Focus Groups</vt:lpstr>
      <vt:lpstr>Phase 2:  Data Gathering OPTIONAL - Focus Groups</vt:lpstr>
      <vt:lpstr>Phase 2:  Data Gathering OPTIONAL - Focus Groups</vt:lpstr>
      <vt:lpstr>Phase 2:  Data Gathering OPTIONAL - Internal Process Studies</vt:lpstr>
      <vt:lpstr>Phase 2:  Data Gathering OPTIONAL - Internal Process Studies</vt:lpstr>
      <vt:lpstr>Phase 2: Conclusion</vt:lpstr>
      <vt:lpstr>Full Program Review PHASE 3: Progress Review</vt:lpstr>
      <vt:lpstr>Phase 3:  </vt:lpstr>
      <vt:lpstr>Alternate Cycle Program Review</vt:lpstr>
      <vt:lpstr>Alternate Cycle Program Review Steps</vt:lpstr>
      <vt:lpstr>Alternate Cycle Phase 1:  SWOT &amp; Materials Gathered</vt:lpstr>
      <vt:lpstr>Alternate Cycle Phase 2:  Co-chair Work</vt:lpstr>
      <vt:lpstr>Alternate Cycle Phase 3:   Write Report &amp; Brief Out</vt:lpstr>
    </vt:vector>
  </TitlesOfParts>
  <Company>James Madison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Gxxxx</dc:creator>
  <cp:lastModifiedBy>Swartley, Joanna - swartljs</cp:lastModifiedBy>
  <cp:revision>118</cp:revision>
  <cp:lastPrinted>2022-08-29T13:43:08Z</cp:lastPrinted>
  <dcterms:created xsi:type="dcterms:W3CDTF">2005-04-28T19:19:19Z</dcterms:created>
  <dcterms:modified xsi:type="dcterms:W3CDTF">2023-08-14T11:56:23Z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0x0101001807A10A58A8D244BF46339DC47CC567</vt:lpwstr>
  </property>
  <property fmtid="{D5CDD505-2E9C-101B-9397-08002B2CF9AE}" pid="3" name="_dlc_DocIdItemGuid">
    <vt:lpwstr>d0699910-56d8-45a2-9d85-c7af758e230d</vt:lpwstr>
  </property>
</Properties>
</file>