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8" r:id="rId2"/>
  </p:sldMasterIdLst>
  <p:notesMasterIdLst>
    <p:notesMasterId r:id="rId45"/>
  </p:notesMasterIdLst>
  <p:sldIdLst>
    <p:sldId id="279" r:id="rId3"/>
    <p:sldId id="311" r:id="rId4"/>
    <p:sldId id="315" r:id="rId5"/>
    <p:sldId id="256" r:id="rId6"/>
    <p:sldId id="259" r:id="rId7"/>
    <p:sldId id="258" r:id="rId8"/>
    <p:sldId id="266" r:id="rId9"/>
    <p:sldId id="267" r:id="rId10"/>
    <p:sldId id="262" r:id="rId11"/>
    <p:sldId id="263" r:id="rId12"/>
    <p:sldId id="268" r:id="rId13"/>
    <p:sldId id="269" r:id="rId14"/>
    <p:sldId id="270" r:id="rId15"/>
    <p:sldId id="271" r:id="rId16"/>
    <p:sldId id="272" r:id="rId17"/>
    <p:sldId id="273" r:id="rId18"/>
    <p:sldId id="299" r:id="rId19"/>
    <p:sldId id="293" r:id="rId20"/>
    <p:sldId id="289" r:id="rId21"/>
    <p:sldId id="295" r:id="rId22"/>
    <p:sldId id="301" r:id="rId23"/>
    <p:sldId id="300" r:id="rId24"/>
    <p:sldId id="309" r:id="rId25"/>
    <p:sldId id="308" r:id="rId26"/>
    <p:sldId id="297" r:id="rId27"/>
    <p:sldId id="302" r:id="rId28"/>
    <p:sldId id="314" r:id="rId29"/>
    <p:sldId id="282" r:id="rId30"/>
    <p:sldId id="285" r:id="rId31"/>
    <p:sldId id="287" r:id="rId32"/>
    <p:sldId id="290" r:id="rId33"/>
    <p:sldId id="304" r:id="rId34"/>
    <p:sldId id="288" r:id="rId35"/>
    <p:sldId id="307" r:id="rId36"/>
    <p:sldId id="291" r:id="rId37"/>
    <p:sldId id="292" r:id="rId38"/>
    <p:sldId id="313" r:id="rId39"/>
    <p:sldId id="274" r:id="rId40"/>
    <p:sldId id="303" r:id="rId41"/>
    <p:sldId id="280" r:id="rId42"/>
    <p:sldId id="275" r:id="rId43"/>
    <p:sldId id="312"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B2D910B-E722-4B61-9493-CD4646DD37BD}">
          <p14:sldIdLst>
            <p14:sldId id="279"/>
            <p14:sldId id="311"/>
            <p14:sldId id="315"/>
            <p14:sldId id="256"/>
            <p14:sldId id="259"/>
            <p14:sldId id="258"/>
            <p14:sldId id="266"/>
            <p14:sldId id="267"/>
            <p14:sldId id="262"/>
            <p14:sldId id="263"/>
            <p14:sldId id="268"/>
            <p14:sldId id="269"/>
            <p14:sldId id="270"/>
            <p14:sldId id="271"/>
            <p14:sldId id="272"/>
            <p14:sldId id="273"/>
            <p14:sldId id="299"/>
            <p14:sldId id="293"/>
            <p14:sldId id="289"/>
            <p14:sldId id="295"/>
            <p14:sldId id="301"/>
            <p14:sldId id="300"/>
          </p14:sldIdLst>
        </p14:section>
        <p14:section name="Untitled Section" id="{58661BE7-8826-4EEC-844A-2C36D9702F4D}">
          <p14:sldIdLst>
            <p14:sldId id="309"/>
            <p14:sldId id="308"/>
            <p14:sldId id="297"/>
            <p14:sldId id="302"/>
            <p14:sldId id="314"/>
            <p14:sldId id="282"/>
            <p14:sldId id="285"/>
            <p14:sldId id="287"/>
            <p14:sldId id="290"/>
            <p14:sldId id="304"/>
            <p14:sldId id="288"/>
            <p14:sldId id="307"/>
            <p14:sldId id="291"/>
            <p14:sldId id="292"/>
            <p14:sldId id="313"/>
            <p14:sldId id="274"/>
            <p14:sldId id="303"/>
            <p14:sldId id="280"/>
            <p14:sldId id="275"/>
            <p14:sldId id="3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D"/>
    <a:srgbClr val="FFD54F"/>
    <a:srgbClr val="FFCEC9"/>
    <a:srgbClr val="FF6F61"/>
    <a:srgbClr val="CE93D8"/>
    <a:srgbClr val="DCC9EF"/>
    <a:srgbClr val="4FC3F7"/>
    <a:srgbClr val="00BFA5"/>
    <a:srgbClr val="C1FFF6"/>
    <a:srgbClr val="EEB5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2"/>
    <p:restoredTop sz="63568" autoAdjust="0"/>
  </p:normalViewPr>
  <p:slideViewPr>
    <p:cSldViewPr snapToGrid="0">
      <p:cViewPr varScale="1">
        <p:scale>
          <a:sx n="70" d="100"/>
          <a:sy n="70" d="100"/>
        </p:scale>
        <p:origin x="270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861736-1C8A-494C-9B33-5743BE9645B8}" type="doc">
      <dgm:prSet loTypeId="urn:microsoft.com/office/officeart/2005/8/layout/hProcess7" loCatId="process" qsTypeId="urn:microsoft.com/office/officeart/2005/8/quickstyle/simple1" qsCatId="simple" csTypeId="urn:microsoft.com/office/officeart/2005/8/colors/colorful1" csCatId="colorful" phldr="1"/>
      <dgm:spPr/>
      <dgm:t>
        <a:bodyPr/>
        <a:lstStyle/>
        <a:p>
          <a:endParaRPr lang="en-US"/>
        </a:p>
      </dgm:t>
    </dgm:pt>
    <dgm:pt modelId="{B8972FB7-8EFA-49BF-B6A9-3DF5BD342472}">
      <dgm:prSet phldrT="[Text]" phldr="0" custT="1"/>
      <dgm:spPr>
        <a:solidFill>
          <a:srgbClr val="00BFA5"/>
        </a:solidFill>
      </dgm:spPr>
      <dgm:t>
        <a:bodyPr/>
        <a:lstStyle/>
        <a:p>
          <a:pPr rtl="0"/>
          <a:r>
            <a:rPr lang="en-US" sz="2400">
              <a:solidFill>
                <a:schemeClr val="tx1"/>
              </a:solidFill>
              <a:latin typeface="Aptos Display" panose="020F0302020204030204"/>
            </a:rPr>
            <a:t>Step 1</a:t>
          </a:r>
          <a:endParaRPr lang="en-US" sz="2400">
            <a:solidFill>
              <a:schemeClr val="tx1"/>
            </a:solidFill>
          </a:endParaRPr>
        </a:p>
      </dgm:t>
    </dgm:pt>
    <dgm:pt modelId="{C444E944-88A2-407B-9BAB-D0412999AB24}" type="parTrans" cxnId="{1249BD17-7E96-4328-A625-DE35A92B2B39}">
      <dgm:prSet/>
      <dgm:spPr/>
      <dgm:t>
        <a:bodyPr/>
        <a:lstStyle/>
        <a:p>
          <a:endParaRPr lang="en-US" sz="2000">
            <a:solidFill>
              <a:schemeClr val="tx1"/>
            </a:solidFill>
          </a:endParaRPr>
        </a:p>
      </dgm:t>
    </dgm:pt>
    <dgm:pt modelId="{2ADD0525-97B7-44C3-8840-3EA49A475A20}" type="sibTrans" cxnId="{1249BD17-7E96-4328-A625-DE35A92B2B39}">
      <dgm:prSet/>
      <dgm:spPr>
        <a:solidFill>
          <a:srgbClr val="00BFA5"/>
        </a:solidFill>
      </dgm:spPr>
      <dgm:t>
        <a:bodyPr/>
        <a:lstStyle/>
        <a:p>
          <a:endParaRPr lang="en-US" sz="2000">
            <a:solidFill>
              <a:schemeClr val="tx1"/>
            </a:solidFill>
          </a:endParaRPr>
        </a:p>
      </dgm:t>
    </dgm:pt>
    <dgm:pt modelId="{9D0FCDF7-A6E6-4730-84B4-B7AB0B8D388E}">
      <dgm:prSet phldrT="[Text]" phldr="0" custT="1"/>
      <dgm:spPr>
        <a:ln>
          <a:solidFill>
            <a:srgbClr val="00BFA5"/>
          </a:solidFill>
        </a:ln>
      </dgm:spPr>
      <dgm:t>
        <a:bodyPr/>
        <a:lstStyle/>
        <a:p>
          <a:pPr rtl="0"/>
          <a:r>
            <a:rPr lang="en-US" sz="1800" b="1">
              <a:solidFill>
                <a:schemeClr val="tx1"/>
              </a:solidFill>
              <a:latin typeface="Aptos Display" panose="020F0302020204030204"/>
            </a:rPr>
            <a:t>NEEDS ASSESSMENT:</a:t>
          </a:r>
        </a:p>
        <a:p>
          <a:pPr rtl="0"/>
          <a:r>
            <a:rPr lang="en-US" sz="1800">
              <a:solidFill>
                <a:schemeClr val="tx1"/>
              </a:solidFill>
              <a:latin typeface="Aptos Display" panose="020F0302020204030204"/>
            </a:rPr>
            <a:t>Administer sustainability surveys</a:t>
          </a:r>
          <a:r>
            <a:rPr lang="en-US" sz="1800" baseline="0">
              <a:solidFill>
                <a:schemeClr val="tx1"/>
              </a:solidFill>
              <a:latin typeface="Aptos Display" panose="020F0302020204030204"/>
            </a:rPr>
            <a:t>, identify barriers &amp; social norms about sustainable behavior</a:t>
          </a:r>
        </a:p>
      </dgm:t>
    </dgm:pt>
    <dgm:pt modelId="{53D8F601-4381-41A1-A933-2AF5805E387E}" type="parTrans" cxnId="{0294EE1B-EAF0-4844-8EF1-381640F549F9}">
      <dgm:prSet/>
      <dgm:spPr/>
      <dgm:t>
        <a:bodyPr/>
        <a:lstStyle/>
        <a:p>
          <a:endParaRPr lang="en-US" sz="2000">
            <a:solidFill>
              <a:schemeClr val="tx1"/>
            </a:solidFill>
          </a:endParaRPr>
        </a:p>
      </dgm:t>
    </dgm:pt>
    <dgm:pt modelId="{48014009-84DD-482B-8630-89C6C7D0FBBC}" type="sibTrans" cxnId="{0294EE1B-EAF0-4844-8EF1-381640F549F9}">
      <dgm:prSet/>
      <dgm:spPr/>
      <dgm:t>
        <a:bodyPr/>
        <a:lstStyle/>
        <a:p>
          <a:endParaRPr lang="en-US" sz="2000">
            <a:solidFill>
              <a:schemeClr val="tx1"/>
            </a:solidFill>
          </a:endParaRPr>
        </a:p>
      </dgm:t>
    </dgm:pt>
    <dgm:pt modelId="{F6BC8A7C-EE33-4515-AD24-8EED3B03C6AD}">
      <dgm:prSet phldrT="[Text]" phldr="0" custT="1"/>
      <dgm:spPr>
        <a:solidFill>
          <a:srgbClr val="FF6F61"/>
        </a:solidFill>
      </dgm:spPr>
      <dgm:t>
        <a:bodyPr/>
        <a:lstStyle/>
        <a:p>
          <a:pPr rtl="0"/>
          <a:r>
            <a:rPr lang="en-US" sz="2400">
              <a:solidFill>
                <a:schemeClr val="tx1"/>
              </a:solidFill>
              <a:latin typeface="Aptos Display" panose="020F0302020204030204"/>
            </a:rPr>
            <a:t>Step 2</a:t>
          </a:r>
          <a:endParaRPr lang="en-US" sz="2400">
            <a:solidFill>
              <a:schemeClr val="tx1"/>
            </a:solidFill>
          </a:endParaRPr>
        </a:p>
      </dgm:t>
    </dgm:pt>
    <dgm:pt modelId="{6025C330-DBAA-4CBC-A7CC-8D7B1AC1DBF9}" type="parTrans" cxnId="{FBCFC369-5C64-42AE-B3AF-A3BBF036527A}">
      <dgm:prSet/>
      <dgm:spPr/>
      <dgm:t>
        <a:bodyPr/>
        <a:lstStyle/>
        <a:p>
          <a:endParaRPr lang="en-US" sz="2000">
            <a:solidFill>
              <a:schemeClr val="tx1"/>
            </a:solidFill>
          </a:endParaRPr>
        </a:p>
      </dgm:t>
    </dgm:pt>
    <dgm:pt modelId="{F32215CD-666A-4B5E-8EB8-1568BB9D3FA1}" type="sibTrans" cxnId="{FBCFC369-5C64-42AE-B3AF-A3BBF036527A}">
      <dgm:prSet/>
      <dgm:spPr>
        <a:solidFill>
          <a:srgbClr val="FF6F61"/>
        </a:solidFill>
      </dgm:spPr>
      <dgm:t>
        <a:bodyPr/>
        <a:lstStyle/>
        <a:p>
          <a:endParaRPr lang="en-US" sz="2000">
            <a:solidFill>
              <a:schemeClr val="tx1"/>
            </a:solidFill>
          </a:endParaRPr>
        </a:p>
      </dgm:t>
    </dgm:pt>
    <dgm:pt modelId="{C6560AE5-4D14-4BF4-891C-FF7E5A0E6A71}">
      <dgm:prSet phldrT="[Text]" custT="1"/>
      <dgm:spPr>
        <a:ln>
          <a:solidFill>
            <a:srgbClr val="FF6F61"/>
          </a:solidFill>
        </a:ln>
      </dgm:spPr>
      <dgm:t>
        <a:bodyPr/>
        <a:lstStyle/>
        <a:p>
          <a:r>
            <a:rPr lang="en-US" sz="1800" b="1">
              <a:solidFill>
                <a:schemeClr val="tx1"/>
              </a:solidFill>
              <a:latin typeface="Aptos Display" panose="020F0302020204030204"/>
            </a:rPr>
            <a:t>PROXIMAL PROGRAM OBJECTIVES:</a:t>
          </a:r>
          <a:endParaRPr lang="en-US" sz="1800" b="1">
            <a:solidFill>
              <a:schemeClr val="tx1"/>
            </a:solidFill>
          </a:endParaRPr>
        </a:p>
      </dgm:t>
    </dgm:pt>
    <dgm:pt modelId="{DDE96374-8379-4BD1-AE92-221CF88701C4}" type="parTrans" cxnId="{136A3378-D406-451E-823C-FD2A3EE0BEBB}">
      <dgm:prSet/>
      <dgm:spPr/>
      <dgm:t>
        <a:bodyPr/>
        <a:lstStyle/>
        <a:p>
          <a:endParaRPr lang="en-US" sz="2000">
            <a:solidFill>
              <a:schemeClr val="tx1"/>
            </a:solidFill>
          </a:endParaRPr>
        </a:p>
      </dgm:t>
    </dgm:pt>
    <dgm:pt modelId="{F58F7A12-6B1A-4180-B00F-7B94DB39C4B5}" type="sibTrans" cxnId="{136A3378-D406-451E-823C-FD2A3EE0BEBB}">
      <dgm:prSet/>
      <dgm:spPr/>
      <dgm:t>
        <a:bodyPr/>
        <a:lstStyle/>
        <a:p>
          <a:endParaRPr lang="en-US" sz="2000">
            <a:solidFill>
              <a:schemeClr val="tx1"/>
            </a:solidFill>
          </a:endParaRPr>
        </a:p>
      </dgm:t>
    </dgm:pt>
    <dgm:pt modelId="{832A8654-B5E9-4D57-8F35-5BCB9AB00B00}">
      <dgm:prSet phldrT="[Text]" custT="1"/>
      <dgm:spPr>
        <a:ln>
          <a:solidFill>
            <a:srgbClr val="FF6F61"/>
          </a:solidFill>
        </a:ln>
      </dgm:spPr>
      <dgm:t>
        <a:bodyPr/>
        <a:lstStyle/>
        <a:p>
          <a:r>
            <a:rPr lang="en-US" sz="1800">
              <a:solidFill>
                <a:schemeClr val="tx1"/>
              </a:solidFill>
            </a:rPr>
            <a:t>Increase recycling consistency, reduce water use, choose alternative forms of transportation</a:t>
          </a:r>
        </a:p>
      </dgm:t>
    </dgm:pt>
    <dgm:pt modelId="{F4A7C0ED-2617-4AE2-82FD-2633A8638C07}" type="parTrans" cxnId="{53A8BFCA-F531-4E74-8443-8F03F364C9A7}">
      <dgm:prSet/>
      <dgm:spPr/>
      <dgm:t>
        <a:bodyPr/>
        <a:lstStyle/>
        <a:p>
          <a:endParaRPr lang="en-US" sz="2000">
            <a:solidFill>
              <a:schemeClr val="tx1"/>
            </a:solidFill>
          </a:endParaRPr>
        </a:p>
      </dgm:t>
    </dgm:pt>
    <dgm:pt modelId="{B15343D7-C7EA-4DF6-BFAE-755953B4621E}" type="sibTrans" cxnId="{53A8BFCA-F531-4E74-8443-8F03F364C9A7}">
      <dgm:prSet/>
      <dgm:spPr/>
      <dgm:t>
        <a:bodyPr/>
        <a:lstStyle/>
        <a:p>
          <a:endParaRPr lang="en-US" sz="2000">
            <a:solidFill>
              <a:schemeClr val="tx1"/>
            </a:solidFill>
          </a:endParaRPr>
        </a:p>
      </dgm:t>
    </dgm:pt>
    <dgm:pt modelId="{1D3FCDCF-FB20-4AE8-BA07-3CAFB4E73F65}">
      <dgm:prSet phldrT="[Text]" phldr="0" custT="1"/>
      <dgm:spPr>
        <a:solidFill>
          <a:srgbClr val="FFD54F"/>
        </a:solidFill>
      </dgm:spPr>
      <dgm:t>
        <a:bodyPr/>
        <a:lstStyle/>
        <a:p>
          <a:pPr rtl="0"/>
          <a:r>
            <a:rPr lang="en-US" sz="2400">
              <a:solidFill>
                <a:schemeClr val="tx1"/>
              </a:solidFill>
              <a:latin typeface="Aptos Display" panose="020F0302020204030204"/>
            </a:rPr>
            <a:t>Step 3</a:t>
          </a:r>
          <a:endParaRPr lang="en-US" sz="2400">
            <a:solidFill>
              <a:schemeClr val="tx1"/>
            </a:solidFill>
          </a:endParaRPr>
        </a:p>
      </dgm:t>
    </dgm:pt>
    <dgm:pt modelId="{B9554D5B-40C7-4F0C-9A39-242537C74B69}" type="parTrans" cxnId="{94F169AD-0696-471D-BBEA-DF401E05BE32}">
      <dgm:prSet/>
      <dgm:spPr/>
      <dgm:t>
        <a:bodyPr/>
        <a:lstStyle/>
        <a:p>
          <a:endParaRPr lang="en-US" sz="2000">
            <a:solidFill>
              <a:schemeClr val="tx1"/>
            </a:solidFill>
          </a:endParaRPr>
        </a:p>
      </dgm:t>
    </dgm:pt>
    <dgm:pt modelId="{DAC70679-542E-4D20-AE76-A2A3165B2450}" type="sibTrans" cxnId="{94F169AD-0696-471D-BBEA-DF401E05BE32}">
      <dgm:prSet/>
      <dgm:spPr/>
      <dgm:t>
        <a:bodyPr/>
        <a:lstStyle/>
        <a:p>
          <a:endParaRPr lang="en-US" sz="2000">
            <a:solidFill>
              <a:schemeClr val="tx1"/>
            </a:solidFill>
          </a:endParaRPr>
        </a:p>
      </dgm:t>
    </dgm:pt>
    <dgm:pt modelId="{1A1C7699-EB0F-49B5-BF48-9AB33819FA79}">
      <dgm:prSet phldrT="[Text]" custT="1"/>
      <dgm:spPr>
        <a:ln>
          <a:solidFill>
            <a:srgbClr val="FFD54F"/>
          </a:solidFill>
        </a:ln>
      </dgm:spPr>
      <dgm:t>
        <a:bodyPr/>
        <a:lstStyle/>
        <a:p>
          <a:r>
            <a:rPr lang="en-US" sz="1800" b="1">
              <a:solidFill>
                <a:schemeClr val="tx1"/>
              </a:solidFill>
            </a:rPr>
            <a:t>THEORETICAL METHODS/PRACTICAL STRATEGIES:</a:t>
          </a:r>
        </a:p>
      </dgm:t>
    </dgm:pt>
    <dgm:pt modelId="{F4D9683F-AFCD-4F98-8707-A9495814126C}" type="parTrans" cxnId="{417C86DA-DAB2-411C-9EF5-567BC483B087}">
      <dgm:prSet/>
      <dgm:spPr/>
      <dgm:t>
        <a:bodyPr/>
        <a:lstStyle/>
        <a:p>
          <a:endParaRPr lang="en-US" sz="2000">
            <a:solidFill>
              <a:schemeClr val="tx1"/>
            </a:solidFill>
          </a:endParaRPr>
        </a:p>
      </dgm:t>
    </dgm:pt>
    <dgm:pt modelId="{6444E7EA-D278-45C7-8D57-E254E96B7F5A}" type="sibTrans" cxnId="{417C86DA-DAB2-411C-9EF5-567BC483B087}">
      <dgm:prSet/>
      <dgm:spPr/>
      <dgm:t>
        <a:bodyPr/>
        <a:lstStyle/>
        <a:p>
          <a:endParaRPr lang="en-US" sz="2000">
            <a:solidFill>
              <a:schemeClr val="tx1"/>
            </a:solidFill>
          </a:endParaRPr>
        </a:p>
      </dgm:t>
    </dgm:pt>
    <dgm:pt modelId="{98BB337D-3FE0-4F8D-9E46-8AE4312F3782}">
      <dgm:prSet phldrT="[Text]" custT="1"/>
      <dgm:spPr>
        <a:ln>
          <a:solidFill>
            <a:srgbClr val="FFD54F"/>
          </a:solidFill>
        </a:ln>
      </dgm:spPr>
      <dgm:t>
        <a:bodyPr/>
        <a:lstStyle/>
        <a:p>
          <a:r>
            <a:rPr lang="en-US" sz="1800">
              <a:solidFill>
                <a:schemeClr val="tx1"/>
              </a:solidFill>
            </a:rPr>
            <a:t>Identify evidence-based methods that address determinants identified in step 2</a:t>
          </a:r>
          <a:endParaRPr lang="en-US" sz="1800" baseline="30000">
            <a:solidFill>
              <a:schemeClr val="tx1"/>
            </a:solidFill>
          </a:endParaRPr>
        </a:p>
      </dgm:t>
    </dgm:pt>
    <dgm:pt modelId="{74057347-73A2-4925-A4C4-2F7358EE71C6}" type="parTrans" cxnId="{68144465-302F-44FB-BAB1-257CF18ADB58}">
      <dgm:prSet/>
      <dgm:spPr/>
      <dgm:t>
        <a:bodyPr/>
        <a:lstStyle/>
        <a:p>
          <a:endParaRPr lang="en-US" sz="2000">
            <a:solidFill>
              <a:schemeClr val="tx1"/>
            </a:solidFill>
          </a:endParaRPr>
        </a:p>
      </dgm:t>
    </dgm:pt>
    <dgm:pt modelId="{282D0C7F-CD43-401C-9A45-A642D8DC5263}" type="sibTrans" cxnId="{68144465-302F-44FB-BAB1-257CF18ADB58}">
      <dgm:prSet/>
      <dgm:spPr/>
      <dgm:t>
        <a:bodyPr/>
        <a:lstStyle/>
        <a:p>
          <a:endParaRPr lang="en-US" sz="2000">
            <a:solidFill>
              <a:schemeClr val="tx1"/>
            </a:solidFill>
          </a:endParaRPr>
        </a:p>
      </dgm:t>
    </dgm:pt>
    <dgm:pt modelId="{B486136C-9E8A-4001-8C09-5162E4C62A3A}" type="pres">
      <dgm:prSet presAssocID="{26861736-1C8A-494C-9B33-5743BE9645B8}" presName="Name0" presStyleCnt="0">
        <dgm:presLayoutVars>
          <dgm:dir/>
          <dgm:animLvl val="lvl"/>
          <dgm:resizeHandles val="exact"/>
        </dgm:presLayoutVars>
      </dgm:prSet>
      <dgm:spPr/>
    </dgm:pt>
    <dgm:pt modelId="{45DE6B34-2685-449E-A335-1480D8EECD5B}" type="pres">
      <dgm:prSet presAssocID="{B8972FB7-8EFA-49BF-B6A9-3DF5BD342472}" presName="compositeNode" presStyleCnt="0">
        <dgm:presLayoutVars>
          <dgm:bulletEnabled val="1"/>
        </dgm:presLayoutVars>
      </dgm:prSet>
      <dgm:spPr/>
    </dgm:pt>
    <dgm:pt modelId="{7AAE5F75-001A-416A-8787-9C6A72C6F9E1}" type="pres">
      <dgm:prSet presAssocID="{B8972FB7-8EFA-49BF-B6A9-3DF5BD342472}" presName="bgRect" presStyleLbl="node1" presStyleIdx="0" presStyleCnt="3"/>
      <dgm:spPr/>
    </dgm:pt>
    <dgm:pt modelId="{3075CD1E-3820-49CE-8350-A600B45FF63A}" type="pres">
      <dgm:prSet presAssocID="{B8972FB7-8EFA-49BF-B6A9-3DF5BD342472}" presName="parentNode" presStyleLbl="node1" presStyleIdx="0" presStyleCnt="3">
        <dgm:presLayoutVars>
          <dgm:chMax val="0"/>
          <dgm:bulletEnabled val="1"/>
        </dgm:presLayoutVars>
      </dgm:prSet>
      <dgm:spPr/>
    </dgm:pt>
    <dgm:pt modelId="{72C7A455-FD16-4098-9078-485242CA0BA2}" type="pres">
      <dgm:prSet presAssocID="{B8972FB7-8EFA-49BF-B6A9-3DF5BD342472}" presName="childNode" presStyleLbl="node1" presStyleIdx="0" presStyleCnt="3">
        <dgm:presLayoutVars>
          <dgm:bulletEnabled val="1"/>
        </dgm:presLayoutVars>
      </dgm:prSet>
      <dgm:spPr/>
    </dgm:pt>
    <dgm:pt modelId="{51E30188-3FDD-44FD-B267-A810B36975F3}" type="pres">
      <dgm:prSet presAssocID="{2ADD0525-97B7-44C3-8840-3EA49A475A20}" presName="hSp" presStyleCnt="0"/>
      <dgm:spPr/>
    </dgm:pt>
    <dgm:pt modelId="{3F0772C0-9EE0-4026-82D7-98688B74AE08}" type="pres">
      <dgm:prSet presAssocID="{2ADD0525-97B7-44C3-8840-3EA49A475A20}" presName="vProcSp" presStyleCnt="0"/>
      <dgm:spPr/>
    </dgm:pt>
    <dgm:pt modelId="{CE27EE01-00A0-4246-ACFA-9509B25AFAAA}" type="pres">
      <dgm:prSet presAssocID="{2ADD0525-97B7-44C3-8840-3EA49A475A20}" presName="vSp1" presStyleCnt="0"/>
      <dgm:spPr/>
    </dgm:pt>
    <dgm:pt modelId="{3A64E9C6-D97F-4944-A42C-F0154D69A7BD}" type="pres">
      <dgm:prSet presAssocID="{2ADD0525-97B7-44C3-8840-3EA49A475A20}" presName="simulatedConn" presStyleLbl="solidFgAcc1" presStyleIdx="0" presStyleCnt="2"/>
      <dgm:spPr>
        <a:solidFill>
          <a:schemeClr val="bg1"/>
        </a:solidFill>
        <a:ln>
          <a:solidFill>
            <a:srgbClr val="00BFA5"/>
          </a:solidFill>
        </a:ln>
      </dgm:spPr>
    </dgm:pt>
    <dgm:pt modelId="{A2222ED4-4B53-4D48-B7EA-A2529DE900BA}" type="pres">
      <dgm:prSet presAssocID="{2ADD0525-97B7-44C3-8840-3EA49A475A20}" presName="vSp2" presStyleCnt="0"/>
      <dgm:spPr/>
    </dgm:pt>
    <dgm:pt modelId="{2DA25D29-AD83-4723-8DD9-7380CECA7ECB}" type="pres">
      <dgm:prSet presAssocID="{2ADD0525-97B7-44C3-8840-3EA49A475A20}" presName="sibTrans" presStyleCnt="0"/>
      <dgm:spPr/>
    </dgm:pt>
    <dgm:pt modelId="{E5054712-B346-4D6F-875D-63EE0A531573}" type="pres">
      <dgm:prSet presAssocID="{F6BC8A7C-EE33-4515-AD24-8EED3B03C6AD}" presName="compositeNode" presStyleCnt="0">
        <dgm:presLayoutVars>
          <dgm:bulletEnabled val="1"/>
        </dgm:presLayoutVars>
      </dgm:prSet>
      <dgm:spPr/>
    </dgm:pt>
    <dgm:pt modelId="{1A5F03C0-B86D-4008-8656-F962FE061A08}" type="pres">
      <dgm:prSet presAssocID="{F6BC8A7C-EE33-4515-AD24-8EED3B03C6AD}" presName="bgRect" presStyleLbl="node1" presStyleIdx="1" presStyleCnt="3"/>
      <dgm:spPr/>
    </dgm:pt>
    <dgm:pt modelId="{A70F4FDE-F517-42F7-8E58-7823A36F2D03}" type="pres">
      <dgm:prSet presAssocID="{F6BC8A7C-EE33-4515-AD24-8EED3B03C6AD}" presName="parentNode" presStyleLbl="node1" presStyleIdx="1" presStyleCnt="3">
        <dgm:presLayoutVars>
          <dgm:chMax val="0"/>
          <dgm:bulletEnabled val="1"/>
        </dgm:presLayoutVars>
      </dgm:prSet>
      <dgm:spPr/>
    </dgm:pt>
    <dgm:pt modelId="{EE1CB27E-D168-4D45-B425-D730CF331B1D}" type="pres">
      <dgm:prSet presAssocID="{F6BC8A7C-EE33-4515-AD24-8EED3B03C6AD}" presName="childNode" presStyleLbl="node1" presStyleIdx="1" presStyleCnt="3">
        <dgm:presLayoutVars>
          <dgm:bulletEnabled val="1"/>
        </dgm:presLayoutVars>
      </dgm:prSet>
      <dgm:spPr/>
    </dgm:pt>
    <dgm:pt modelId="{C05F710B-CAB0-4616-B776-C32E584623AB}" type="pres">
      <dgm:prSet presAssocID="{F32215CD-666A-4B5E-8EB8-1568BB9D3FA1}" presName="hSp" presStyleCnt="0"/>
      <dgm:spPr/>
    </dgm:pt>
    <dgm:pt modelId="{F421030C-A3A5-48E3-A000-64CDBAF0AE34}" type="pres">
      <dgm:prSet presAssocID="{F32215CD-666A-4B5E-8EB8-1568BB9D3FA1}" presName="vProcSp" presStyleCnt="0"/>
      <dgm:spPr/>
    </dgm:pt>
    <dgm:pt modelId="{3B3652AA-789A-4BDB-9EF6-9D21223F0DB5}" type="pres">
      <dgm:prSet presAssocID="{F32215CD-666A-4B5E-8EB8-1568BB9D3FA1}" presName="vSp1" presStyleCnt="0"/>
      <dgm:spPr/>
    </dgm:pt>
    <dgm:pt modelId="{FD5BA29C-B114-42FF-B1F7-09A40899A036}" type="pres">
      <dgm:prSet presAssocID="{F32215CD-666A-4B5E-8EB8-1568BB9D3FA1}" presName="simulatedConn" presStyleLbl="solidFgAcc1" presStyleIdx="1" presStyleCnt="2"/>
      <dgm:spPr>
        <a:ln>
          <a:solidFill>
            <a:srgbClr val="FF6F61"/>
          </a:solidFill>
        </a:ln>
      </dgm:spPr>
    </dgm:pt>
    <dgm:pt modelId="{66BD0ABD-583D-44DB-B017-BAAB5D991206}" type="pres">
      <dgm:prSet presAssocID="{F32215CD-666A-4B5E-8EB8-1568BB9D3FA1}" presName="vSp2" presStyleCnt="0"/>
      <dgm:spPr/>
    </dgm:pt>
    <dgm:pt modelId="{F65BB094-7A16-4A17-B878-A6DC940DFBCB}" type="pres">
      <dgm:prSet presAssocID="{F32215CD-666A-4B5E-8EB8-1568BB9D3FA1}" presName="sibTrans" presStyleCnt="0"/>
      <dgm:spPr/>
    </dgm:pt>
    <dgm:pt modelId="{A050E2EA-35BF-45B7-BCE7-59C9AEB69A4E}" type="pres">
      <dgm:prSet presAssocID="{1D3FCDCF-FB20-4AE8-BA07-3CAFB4E73F65}" presName="compositeNode" presStyleCnt="0">
        <dgm:presLayoutVars>
          <dgm:bulletEnabled val="1"/>
        </dgm:presLayoutVars>
      </dgm:prSet>
      <dgm:spPr/>
    </dgm:pt>
    <dgm:pt modelId="{5B570B4C-EEFE-4432-8580-11E540CCB668}" type="pres">
      <dgm:prSet presAssocID="{1D3FCDCF-FB20-4AE8-BA07-3CAFB4E73F65}" presName="bgRect" presStyleLbl="node1" presStyleIdx="2" presStyleCnt="3"/>
      <dgm:spPr/>
    </dgm:pt>
    <dgm:pt modelId="{684EDB77-25DC-411D-A190-34160E7779CB}" type="pres">
      <dgm:prSet presAssocID="{1D3FCDCF-FB20-4AE8-BA07-3CAFB4E73F65}" presName="parentNode" presStyleLbl="node1" presStyleIdx="2" presStyleCnt="3">
        <dgm:presLayoutVars>
          <dgm:chMax val="0"/>
          <dgm:bulletEnabled val="1"/>
        </dgm:presLayoutVars>
      </dgm:prSet>
      <dgm:spPr/>
    </dgm:pt>
    <dgm:pt modelId="{9708AD36-E487-4A70-8914-A71D30DCAEC4}" type="pres">
      <dgm:prSet presAssocID="{1D3FCDCF-FB20-4AE8-BA07-3CAFB4E73F65}" presName="childNode" presStyleLbl="node1" presStyleIdx="2" presStyleCnt="3">
        <dgm:presLayoutVars>
          <dgm:bulletEnabled val="1"/>
        </dgm:presLayoutVars>
      </dgm:prSet>
      <dgm:spPr/>
    </dgm:pt>
  </dgm:ptLst>
  <dgm:cxnLst>
    <dgm:cxn modelId="{584D5D04-7EB5-4DA4-B767-9D6DD0B9F4A8}" type="presOf" srcId="{1D3FCDCF-FB20-4AE8-BA07-3CAFB4E73F65}" destId="{684EDB77-25DC-411D-A190-34160E7779CB}" srcOrd="1" destOrd="0" presId="urn:microsoft.com/office/officeart/2005/8/layout/hProcess7"/>
    <dgm:cxn modelId="{CCD4DA07-E59F-4940-B32F-8BD3AAF9BC2D}" type="presOf" srcId="{98BB337D-3FE0-4F8D-9E46-8AE4312F3782}" destId="{9708AD36-E487-4A70-8914-A71D30DCAEC4}" srcOrd="0" destOrd="1" presId="urn:microsoft.com/office/officeart/2005/8/layout/hProcess7"/>
    <dgm:cxn modelId="{1249BD17-7E96-4328-A625-DE35A92B2B39}" srcId="{26861736-1C8A-494C-9B33-5743BE9645B8}" destId="{B8972FB7-8EFA-49BF-B6A9-3DF5BD342472}" srcOrd="0" destOrd="0" parTransId="{C444E944-88A2-407B-9BAB-D0412999AB24}" sibTransId="{2ADD0525-97B7-44C3-8840-3EA49A475A20}"/>
    <dgm:cxn modelId="{0294EE1B-EAF0-4844-8EF1-381640F549F9}" srcId="{B8972FB7-8EFA-49BF-B6A9-3DF5BD342472}" destId="{9D0FCDF7-A6E6-4730-84B4-B7AB0B8D388E}" srcOrd="0" destOrd="0" parTransId="{53D8F601-4381-41A1-A933-2AF5805E387E}" sibTransId="{48014009-84DD-482B-8630-89C6C7D0FBBC}"/>
    <dgm:cxn modelId="{C2BC6243-593A-4567-89E0-0C237EFE92BF}" type="presOf" srcId="{9D0FCDF7-A6E6-4730-84B4-B7AB0B8D388E}" destId="{72C7A455-FD16-4098-9078-485242CA0BA2}" srcOrd="0" destOrd="0" presId="urn:microsoft.com/office/officeart/2005/8/layout/hProcess7"/>
    <dgm:cxn modelId="{68144465-302F-44FB-BAB1-257CF18ADB58}" srcId="{1D3FCDCF-FB20-4AE8-BA07-3CAFB4E73F65}" destId="{98BB337D-3FE0-4F8D-9E46-8AE4312F3782}" srcOrd="1" destOrd="0" parTransId="{74057347-73A2-4925-A4C4-2F7358EE71C6}" sibTransId="{282D0C7F-CD43-401C-9A45-A642D8DC5263}"/>
    <dgm:cxn modelId="{16FAC766-2278-4EA7-9FB7-A5DF5DC132D7}" type="presOf" srcId="{B8972FB7-8EFA-49BF-B6A9-3DF5BD342472}" destId="{7AAE5F75-001A-416A-8787-9C6A72C6F9E1}" srcOrd="0" destOrd="0" presId="urn:microsoft.com/office/officeart/2005/8/layout/hProcess7"/>
    <dgm:cxn modelId="{FBCFC369-5C64-42AE-B3AF-A3BBF036527A}" srcId="{26861736-1C8A-494C-9B33-5743BE9645B8}" destId="{F6BC8A7C-EE33-4515-AD24-8EED3B03C6AD}" srcOrd="1" destOrd="0" parTransId="{6025C330-DBAA-4CBC-A7CC-8D7B1AC1DBF9}" sibTransId="{F32215CD-666A-4B5E-8EB8-1568BB9D3FA1}"/>
    <dgm:cxn modelId="{646FF652-2BAC-46B4-848A-0BD847674761}" type="presOf" srcId="{F6BC8A7C-EE33-4515-AD24-8EED3B03C6AD}" destId="{1A5F03C0-B86D-4008-8656-F962FE061A08}" srcOrd="0" destOrd="0" presId="urn:microsoft.com/office/officeart/2005/8/layout/hProcess7"/>
    <dgm:cxn modelId="{136A3378-D406-451E-823C-FD2A3EE0BEBB}" srcId="{F6BC8A7C-EE33-4515-AD24-8EED3B03C6AD}" destId="{C6560AE5-4D14-4BF4-891C-FF7E5A0E6A71}" srcOrd="0" destOrd="0" parTransId="{DDE96374-8379-4BD1-AE92-221CF88701C4}" sibTransId="{F58F7A12-6B1A-4180-B00F-7B94DB39C4B5}"/>
    <dgm:cxn modelId="{31EB8092-507D-4063-BEA0-FCE5C3539E3F}" type="presOf" srcId="{1A1C7699-EB0F-49B5-BF48-9AB33819FA79}" destId="{9708AD36-E487-4A70-8914-A71D30DCAEC4}" srcOrd="0" destOrd="0" presId="urn:microsoft.com/office/officeart/2005/8/layout/hProcess7"/>
    <dgm:cxn modelId="{6FF4B8A9-D9AA-42A6-8CEB-B2F3101BF1DE}" type="presOf" srcId="{1D3FCDCF-FB20-4AE8-BA07-3CAFB4E73F65}" destId="{5B570B4C-EEFE-4432-8580-11E540CCB668}" srcOrd="0" destOrd="0" presId="urn:microsoft.com/office/officeart/2005/8/layout/hProcess7"/>
    <dgm:cxn modelId="{F0DC58AC-0351-438B-A10E-F7FB7D48BD6B}" type="presOf" srcId="{B8972FB7-8EFA-49BF-B6A9-3DF5BD342472}" destId="{3075CD1E-3820-49CE-8350-A600B45FF63A}" srcOrd="1" destOrd="0" presId="urn:microsoft.com/office/officeart/2005/8/layout/hProcess7"/>
    <dgm:cxn modelId="{94F169AD-0696-471D-BBEA-DF401E05BE32}" srcId="{26861736-1C8A-494C-9B33-5743BE9645B8}" destId="{1D3FCDCF-FB20-4AE8-BA07-3CAFB4E73F65}" srcOrd="2" destOrd="0" parTransId="{B9554D5B-40C7-4F0C-9A39-242537C74B69}" sibTransId="{DAC70679-542E-4D20-AE76-A2A3165B2450}"/>
    <dgm:cxn modelId="{74995EB2-8B02-4B63-8B55-74ECA04BF8E9}" type="presOf" srcId="{F6BC8A7C-EE33-4515-AD24-8EED3B03C6AD}" destId="{A70F4FDE-F517-42F7-8E58-7823A36F2D03}" srcOrd="1" destOrd="0" presId="urn:microsoft.com/office/officeart/2005/8/layout/hProcess7"/>
    <dgm:cxn modelId="{B8FF89C9-51FF-4EC5-A116-B3B4D10F09B3}" type="presOf" srcId="{26861736-1C8A-494C-9B33-5743BE9645B8}" destId="{B486136C-9E8A-4001-8C09-5162E4C62A3A}" srcOrd="0" destOrd="0" presId="urn:microsoft.com/office/officeart/2005/8/layout/hProcess7"/>
    <dgm:cxn modelId="{53A8BFCA-F531-4E74-8443-8F03F364C9A7}" srcId="{F6BC8A7C-EE33-4515-AD24-8EED3B03C6AD}" destId="{832A8654-B5E9-4D57-8F35-5BCB9AB00B00}" srcOrd="1" destOrd="0" parTransId="{F4A7C0ED-2617-4AE2-82FD-2633A8638C07}" sibTransId="{B15343D7-C7EA-4DF6-BFAE-755953B4621E}"/>
    <dgm:cxn modelId="{C2D056DA-F803-4B3F-8111-D0C0CFBE601D}" type="presOf" srcId="{832A8654-B5E9-4D57-8F35-5BCB9AB00B00}" destId="{EE1CB27E-D168-4D45-B425-D730CF331B1D}" srcOrd="0" destOrd="1" presId="urn:microsoft.com/office/officeart/2005/8/layout/hProcess7"/>
    <dgm:cxn modelId="{417C86DA-DAB2-411C-9EF5-567BC483B087}" srcId="{1D3FCDCF-FB20-4AE8-BA07-3CAFB4E73F65}" destId="{1A1C7699-EB0F-49B5-BF48-9AB33819FA79}" srcOrd="0" destOrd="0" parTransId="{F4D9683F-AFCD-4F98-8707-A9495814126C}" sibTransId="{6444E7EA-D278-45C7-8D57-E254E96B7F5A}"/>
    <dgm:cxn modelId="{78AADDEE-D390-4EAE-BE75-39AA2AF355D6}" type="presOf" srcId="{C6560AE5-4D14-4BF4-891C-FF7E5A0E6A71}" destId="{EE1CB27E-D168-4D45-B425-D730CF331B1D}" srcOrd="0" destOrd="0" presId="urn:microsoft.com/office/officeart/2005/8/layout/hProcess7"/>
    <dgm:cxn modelId="{14A8E080-8180-43A6-A322-E8D8350E62C1}" type="presParOf" srcId="{B486136C-9E8A-4001-8C09-5162E4C62A3A}" destId="{45DE6B34-2685-449E-A335-1480D8EECD5B}" srcOrd="0" destOrd="0" presId="urn:microsoft.com/office/officeart/2005/8/layout/hProcess7"/>
    <dgm:cxn modelId="{0C387651-7882-4173-AB0A-D5CCF860ED8F}" type="presParOf" srcId="{45DE6B34-2685-449E-A335-1480D8EECD5B}" destId="{7AAE5F75-001A-416A-8787-9C6A72C6F9E1}" srcOrd="0" destOrd="0" presId="urn:microsoft.com/office/officeart/2005/8/layout/hProcess7"/>
    <dgm:cxn modelId="{5E094ED8-7FF6-4814-B71B-4C7630B18DE9}" type="presParOf" srcId="{45DE6B34-2685-449E-A335-1480D8EECD5B}" destId="{3075CD1E-3820-49CE-8350-A600B45FF63A}" srcOrd="1" destOrd="0" presId="urn:microsoft.com/office/officeart/2005/8/layout/hProcess7"/>
    <dgm:cxn modelId="{4343AF6B-197F-4C63-ABCC-C97EA4716329}" type="presParOf" srcId="{45DE6B34-2685-449E-A335-1480D8EECD5B}" destId="{72C7A455-FD16-4098-9078-485242CA0BA2}" srcOrd="2" destOrd="0" presId="urn:microsoft.com/office/officeart/2005/8/layout/hProcess7"/>
    <dgm:cxn modelId="{12BF9DDA-37A4-419A-B61B-B43362BBE88D}" type="presParOf" srcId="{B486136C-9E8A-4001-8C09-5162E4C62A3A}" destId="{51E30188-3FDD-44FD-B267-A810B36975F3}" srcOrd="1" destOrd="0" presId="urn:microsoft.com/office/officeart/2005/8/layout/hProcess7"/>
    <dgm:cxn modelId="{1DBAE441-EC56-4594-B1C1-13659F63A050}" type="presParOf" srcId="{B486136C-9E8A-4001-8C09-5162E4C62A3A}" destId="{3F0772C0-9EE0-4026-82D7-98688B74AE08}" srcOrd="2" destOrd="0" presId="urn:microsoft.com/office/officeart/2005/8/layout/hProcess7"/>
    <dgm:cxn modelId="{5EEDBCD7-271A-44C6-80DB-EE6DEB122D52}" type="presParOf" srcId="{3F0772C0-9EE0-4026-82D7-98688B74AE08}" destId="{CE27EE01-00A0-4246-ACFA-9509B25AFAAA}" srcOrd="0" destOrd="0" presId="urn:microsoft.com/office/officeart/2005/8/layout/hProcess7"/>
    <dgm:cxn modelId="{F8F7194A-4EEF-4AF9-A528-9156FA7BACE9}" type="presParOf" srcId="{3F0772C0-9EE0-4026-82D7-98688B74AE08}" destId="{3A64E9C6-D97F-4944-A42C-F0154D69A7BD}" srcOrd="1" destOrd="0" presId="urn:microsoft.com/office/officeart/2005/8/layout/hProcess7"/>
    <dgm:cxn modelId="{DDDD6DD7-980F-4DC4-894B-20B38569F3AD}" type="presParOf" srcId="{3F0772C0-9EE0-4026-82D7-98688B74AE08}" destId="{A2222ED4-4B53-4D48-B7EA-A2529DE900BA}" srcOrd="2" destOrd="0" presId="urn:microsoft.com/office/officeart/2005/8/layout/hProcess7"/>
    <dgm:cxn modelId="{1F01434D-B374-4A5E-84FF-C596D4F5B335}" type="presParOf" srcId="{B486136C-9E8A-4001-8C09-5162E4C62A3A}" destId="{2DA25D29-AD83-4723-8DD9-7380CECA7ECB}" srcOrd="3" destOrd="0" presId="urn:microsoft.com/office/officeart/2005/8/layout/hProcess7"/>
    <dgm:cxn modelId="{50BC81EF-B778-485E-8744-636E70B95D59}" type="presParOf" srcId="{B486136C-9E8A-4001-8C09-5162E4C62A3A}" destId="{E5054712-B346-4D6F-875D-63EE0A531573}" srcOrd="4" destOrd="0" presId="urn:microsoft.com/office/officeart/2005/8/layout/hProcess7"/>
    <dgm:cxn modelId="{8D9EFB2E-C16C-4B3E-B028-ACAE3CA49493}" type="presParOf" srcId="{E5054712-B346-4D6F-875D-63EE0A531573}" destId="{1A5F03C0-B86D-4008-8656-F962FE061A08}" srcOrd="0" destOrd="0" presId="urn:microsoft.com/office/officeart/2005/8/layout/hProcess7"/>
    <dgm:cxn modelId="{62578328-1C29-4B3A-A63F-291234E2A61B}" type="presParOf" srcId="{E5054712-B346-4D6F-875D-63EE0A531573}" destId="{A70F4FDE-F517-42F7-8E58-7823A36F2D03}" srcOrd="1" destOrd="0" presId="urn:microsoft.com/office/officeart/2005/8/layout/hProcess7"/>
    <dgm:cxn modelId="{A2B6749E-81BF-455A-82BC-B5C9DBC56D04}" type="presParOf" srcId="{E5054712-B346-4D6F-875D-63EE0A531573}" destId="{EE1CB27E-D168-4D45-B425-D730CF331B1D}" srcOrd="2" destOrd="0" presId="urn:microsoft.com/office/officeart/2005/8/layout/hProcess7"/>
    <dgm:cxn modelId="{D1FDE9E0-6118-41F0-98BC-EF06689EF82F}" type="presParOf" srcId="{B486136C-9E8A-4001-8C09-5162E4C62A3A}" destId="{C05F710B-CAB0-4616-B776-C32E584623AB}" srcOrd="5" destOrd="0" presId="urn:microsoft.com/office/officeart/2005/8/layout/hProcess7"/>
    <dgm:cxn modelId="{FD5C9FE9-3895-4547-A67F-9B227E51118E}" type="presParOf" srcId="{B486136C-9E8A-4001-8C09-5162E4C62A3A}" destId="{F421030C-A3A5-48E3-A000-64CDBAF0AE34}" srcOrd="6" destOrd="0" presId="urn:microsoft.com/office/officeart/2005/8/layout/hProcess7"/>
    <dgm:cxn modelId="{1BF8782C-A1B8-4753-8B67-40DC262B0FAB}" type="presParOf" srcId="{F421030C-A3A5-48E3-A000-64CDBAF0AE34}" destId="{3B3652AA-789A-4BDB-9EF6-9D21223F0DB5}" srcOrd="0" destOrd="0" presId="urn:microsoft.com/office/officeart/2005/8/layout/hProcess7"/>
    <dgm:cxn modelId="{386DD7AA-3F46-45FA-B6E0-7F0B3659C16F}" type="presParOf" srcId="{F421030C-A3A5-48E3-A000-64CDBAF0AE34}" destId="{FD5BA29C-B114-42FF-B1F7-09A40899A036}" srcOrd="1" destOrd="0" presId="urn:microsoft.com/office/officeart/2005/8/layout/hProcess7"/>
    <dgm:cxn modelId="{9B67C211-75ED-4026-BFDC-36A3399E0945}" type="presParOf" srcId="{F421030C-A3A5-48E3-A000-64CDBAF0AE34}" destId="{66BD0ABD-583D-44DB-B017-BAAB5D991206}" srcOrd="2" destOrd="0" presId="urn:microsoft.com/office/officeart/2005/8/layout/hProcess7"/>
    <dgm:cxn modelId="{0812A4EF-0708-4245-9E22-5DCDBBCA87BA}" type="presParOf" srcId="{B486136C-9E8A-4001-8C09-5162E4C62A3A}" destId="{F65BB094-7A16-4A17-B878-A6DC940DFBCB}" srcOrd="7" destOrd="0" presId="urn:microsoft.com/office/officeart/2005/8/layout/hProcess7"/>
    <dgm:cxn modelId="{733ECDDD-BE73-4A14-9BC6-C15E557CD94D}" type="presParOf" srcId="{B486136C-9E8A-4001-8C09-5162E4C62A3A}" destId="{A050E2EA-35BF-45B7-BCE7-59C9AEB69A4E}" srcOrd="8" destOrd="0" presId="urn:microsoft.com/office/officeart/2005/8/layout/hProcess7"/>
    <dgm:cxn modelId="{22A70F29-39EA-4769-ACEC-6C2D09F5A9AC}" type="presParOf" srcId="{A050E2EA-35BF-45B7-BCE7-59C9AEB69A4E}" destId="{5B570B4C-EEFE-4432-8580-11E540CCB668}" srcOrd="0" destOrd="0" presId="urn:microsoft.com/office/officeart/2005/8/layout/hProcess7"/>
    <dgm:cxn modelId="{01633879-B45C-4B37-A536-7C8C5F9F9514}" type="presParOf" srcId="{A050E2EA-35BF-45B7-BCE7-59C9AEB69A4E}" destId="{684EDB77-25DC-411D-A190-34160E7779CB}" srcOrd="1" destOrd="0" presId="urn:microsoft.com/office/officeart/2005/8/layout/hProcess7"/>
    <dgm:cxn modelId="{7F5B6BDE-151D-4166-A07B-58E516A548E0}" type="presParOf" srcId="{A050E2EA-35BF-45B7-BCE7-59C9AEB69A4E}" destId="{9708AD36-E487-4A70-8914-A71D30DCAEC4}"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26861736-1C8A-494C-9B33-5743BE9645B8}" type="doc">
      <dgm:prSet loTypeId="urn:microsoft.com/office/officeart/2005/8/layout/hProcess7" loCatId="process" qsTypeId="urn:microsoft.com/office/officeart/2005/8/quickstyle/simple1" qsCatId="simple" csTypeId="urn:microsoft.com/office/officeart/2005/8/colors/colorful1" csCatId="colorful" phldr="1"/>
      <dgm:spPr/>
      <dgm:t>
        <a:bodyPr/>
        <a:lstStyle/>
        <a:p>
          <a:endParaRPr lang="en-US"/>
        </a:p>
      </dgm:t>
    </dgm:pt>
    <dgm:pt modelId="{B8972FB7-8EFA-49BF-B6A9-3DF5BD342472}">
      <dgm:prSet phldrT="[Text]" phldr="0" custT="1"/>
      <dgm:spPr>
        <a:solidFill>
          <a:srgbClr val="FFD54F"/>
        </a:solidFill>
      </dgm:spPr>
      <dgm:t>
        <a:bodyPr/>
        <a:lstStyle/>
        <a:p>
          <a:pPr rtl="0"/>
          <a:r>
            <a:rPr lang="en-US" sz="2400">
              <a:solidFill>
                <a:schemeClr val="tx1"/>
              </a:solidFill>
              <a:latin typeface="Aptos Display" panose="020F0302020204030204"/>
            </a:rPr>
            <a:t>Step 3</a:t>
          </a:r>
          <a:endParaRPr lang="en-US" sz="2400">
            <a:solidFill>
              <a:schemeClr val="tx1"/>
            </a:solidFill>
          </a:endParaRPr>
        </a:p>
      </dgm:t>
    </dgm:pt>
    <dgm:pt modelId="{C444E944-88A2-407B-9BAB-D0412999AB24}" type="parTrans" cxnId="{1249BD17-7E96-4328-A625-DE35A92B2B39}">
      <dgm:prSet/>
      <dgm:spPr/>
      <dgm:t>
        <a:bodyPr/>
        <a:lstStyle/>
        <a:p>
          <a:endParaRPr lang="en-US" sz="2000">
            <a:solidFill>
              <a:schemeClr val="tx1"/>
            </a:solidFill>
          </a:endParaRPr>
        </a:p>
      </dgm:t>
    </dgm:pt>
    <dgm:pt modelId="{2ADD0525-97B7-44C3-8840-3EA49A475A20}" type="sibTrans" cxnId="{1249BD17-7E96-4328-A625-DE35A92B2B39}">
      <dgm:prSet/>
      <dgm:spPr>
        <a:solidFill>
          <a:srgbClr val="00BFA5"/>
        </a:solidFill>
      </dgm:spPr>
      <dgm:t>
        <a:bodyPr/>
        <a:lstStyle/>
        <a:p>
          <a:endParaRPr lang="en-US" sz="2000">
            <a:solidFill>
              <a:schemeClr val="tx1"/>
            </a:solidFill>
          </a:endParaRPr>
        </a:p>
      </dgm:t>
    </dgm:pt>
    <dgm:pt modelId="{9D0FCDF7-A6E6-4730-84B4-B7AB0B8D388E}">
      <dgm:prSet phldrT="[Text]" phldr="0" custT="1"/>
      <dgm:spPr>
        <a:ln>
          <a:solidFill>
            <a:srgbClr val="00BFA5"/>
          </a:solidFill>
        </a:ln>
      </dgm:spPr>
      <dgm:t>
        <a:bodyPr anchor="ctr"/>
        <a:lstStyle/>
        <a:p>
          <a:pPr algn="ctr" rtl="0"/>
          <a:r>
            <a:rPr lang="en-US" sz="2000" b="1">
              <a:solidFill>
                <a:schemeClr val="tx1"/>
              </a:solidFill>
              <a:latin typeface="Aptos Display" panose="020F0302020204030204"/>
            </a:rPr>
            <a:t>THEORETICAL METHODS/PRACTICAL STRATEGIES</a:t>
          </a:r>
        </a:p>
      </dgm:t>
    </dgm:pt>
    <dgm:pt modelId="{53D8F601-4381-41A1-A933-2AF5805E387E}" type="parTrans" cxnId="{0294EE1B-EAF0-4844-8EF1-381640F549F9}">
      <dgm:prSet/>
      <dgm:spPr/>
      <dgm:t>
        <a:bodyPr/>
        <a:lstStyle/>
        <a:p>
          <a:endParaRPr lang="en-US" sz="2000">
            <a:solidFill>
              <a:schemeClr val="tx1"/>
            </a:solidFill>
          </a:endParaRPr>
        </a:p>
      </dgm:t>
    </dgm:pt>
    <dgm:pt modelId="{48014009-84DD-482B-8630-89C6C7D0FBBC}" type="sibTrans" cxnId="{0294EE1B-EAF0-4844-8EF1-381640F549F9}">
      <dgm:prSet/>
      <dgm:spPr/>
      <dgm:t>
        <a:bodyPr/>
        <a:lstStyle/>
        <a:p>
          <a:endParaRPr lang="en-US" sz="2000">
            <a:solidFill>
              <a:schemeClr val="tx1"/>
            </a:solidFill>
          </a:endParaRPr>
        </a:p>
      </dgm:t>
    </dgm:pt>
    <dgm:pt modelId="{B486136C-9E8A-4001-8C09-5162E4C62A3A}" type="pres">
      <dgm:prSet presAssocID="{26861736-1C8A-494C-9B33-5743BE9645B8}" presName="Name0" presStyleCnt="0">
        <dgm:presLayoutVars>
          <dgm:dir/>
          <dgm:animLvl val="lvl"/>
          <dgm:resizeHandles val="exact"/>
        </dgm:presLayoutVars>
      </dgm:prSet>
      <dgm:spPr/>
    </dgm:pt>
    <dgm:pt modelId="{45DE6B34-2685-449E-A335-1480D8EECD5B}" type="pres">
      <dgm:prSet presAssocID="{B8972FB7-8EFA-49BF-B6A9-3DF5BD342472}" presName="compositeNode" presStyleCnt="0">
        <dgm:presLayoutVars>
          <dgm:bulletEnabled val="1"/>
        </dgm:presLayoutVars>
      </dgm:prSet>
      <dgm:spPr/>
    </dgm:pt>
    <dgm:pt modelId="{7AAE5F75-001A-416A-8787-9C6A72C6F9E1}" type="pres">
      <dgm:prSet presAssocID="{B8972FB7-8EFA-49BF-B6A9-3DF5BD342472}" presName="bgRect" presStyleLbl="node1" presStyleIdx="0" presStyleCnt="1" custScaleY="59514"/>
      <dgm:spPr>
        <a:prstGeom prst="roundRect">
          <a:avLst/>
        </a:prstGeom>
      </dgm:spPr>
    </dgm:pt>
    <dgm:pt modelId="{3075CD1E-3820-49CE-8350-A600B45FF63A}" type="pres">
      <dgm:prSet presAssocID="{B8972FB7-8EFA-49BF-B6A9-3DF5BD342472}" presName="parentNode" presStyleLbl="node1" presStyleIdx="0" presStyleCnt="1">
        <dgm:presLayoutVars>
          <dgm:chMax val="0"/>
          <dgm:bulletEnabled val="1"/>
        </dgm:presLayoutVars>
      </dgm:prSet>
      <dgm:spPr/>
    </dgm:pt>
    <dgm:pt modelId="{72C7A455-FD16-4098-9078-485242CA0BA2}" type="pres">
      <dgm:prSet presAssocID="{B8972FB7-8EFA-49BF-B6A9-3DF5BD342472}" presName="childNode" presStyleLbl="node1" presStyleIdx="0" presStyleCnt="1">
        <dgm:presLayoutVars>
          <dgm:bulletEnabled val="1"/>
        </dgm:presLayoutVars>
      </dgm:prSet>
      <dgm:spPr/>
    </dgm:pt>
  </dgm:ptLst>
  <dgm:cxnLst>
    <dgm:cxn modelId="{1249BD17-7E96-4328-A625-DE35A92B2B39}" srcId="{26861736-1C8A-494C-9B33-5743BE9645B8}" destId="{B8972FB7-8EFA-49BF-B6A9-3DF5BD342472}" srcOrd="0" destOrd="0" parTransId="{C444E944-88A2-407B-9BAB-D0412999AB24}" sibTransId="{2ADD0525-97B7-44C3-8840-3EA49A475A20}"/>
    <dgm:cxn modelId="{0294EE1B-EAF0-4844-8EF1-381640F549F9}" srcId="{B8972FB7-8EFA-49BF-B6A9-3DF5BD342472}" destId="{9D0FCDF7-A6E6-4730-84B4-B7AB0B8D388E}" srcOrd="0" destOrd="0" parTransId="{53D8F601-4381-41A1-A933-2AF5805E387E}" sibTransId="{48014009-84DD-482B-8630-89C6C7D0FBBC}"/>
    <dgm:cxn modelId="{C2BC6243-593A-4567-89E0-0C237EFE92BF}" type="presOf" srcId="{9D0FCDF7-A6E6-4730-84B4-B7AB0B8D388E}" destId="{72C7A455-FD16-4098-9078-485242CA0BA2}" srcOrd="0" destOrd="0" presId="urn:microsoft.com/office/officeart/2005/8/layout/hProcess7"/>
    <dgm:cxn modelId="{16FAC766-2278-4EA7-9FB7-A5DF5DC132D7}" type="presOf" srcId="{B8972FB7-8EFA-49BF-B6A9-3DF5BD342472}" destId="{7AAE5F75-001A-416A-8787-9C6A72C6F9E1}" srcOrd="0" destOrd="0" presId="urn:microsoft.com/office/officeart/2005/8/layout/hProcess7"/>
    <dgm:cxn modelId="{F0DC58AC-0351-438B-A10E-F7FB7D48BD6B}" type="presOf" srcId="{B8972FB7-8EFA-49BF-B6A9-3DF5BD342472}" destId="{3075CD1E-3820-49CE-8350-A600B45FF63A}" srcOrd="1" destOrd="0" presId="urn:microsoft.com/office/officeart/2005/8/layout/hProcess7"/>
    <dgm:cxn modelId="{B8FF89C9-51FF-4EC5-A116-B3B4D10F09B3}" type="presOf" srcId="{26861736-1C8A-494C-9B33-5743BE9645B8}" destId="{B486136C-9E8A-4001-8C09-5162E4C62A3A}" srcOrd="0" destOrd="0" presId="urn:microsoft.com/office/officeart/2005/8/layout/hProcess7"/>
    <dgm:cxn modelId="{14A8E080-8180-43A6-A322-E8D8350E62C1}" type="presParOf" srcId="{B486136C-9E8A-4001-8C09-5162E4C62A3A}" destId="{45DE6B34-2685-449E-A335-1480D8EECD5B}" srcOrd="0" destOrd="0" presId="urn:microsoft.com/office/officeart/2005/8/layout/hProcess7"/>
    <dgm:cxn modelId="{0C387651-7882-4173-AB0A-D5CCF860ED8F}" type="presParOf" srcId="{45DE6B34-2685-449E-A335-1480D8EECD5B}" destId="{7AAE5F75-001A-416A-8787-9C6A72C6F9E1}" srcOrd="0" destOrd="0" presId="urn:microsoft.com/office/officeart/2005/8/layout/hProcess7"/>
    <dgm:cxn modelId="{5E094ED8-7FF6-4814-B71B-4C7630B18DE9}" type="presParOf" srcId="{45DE6B34-2685-449E-A335-1480D8EECD5B}" destId="{3075CD1E-3820-49CE-8350-A600B45FF63A}" srcOrd="1" destOrd="0" presId="urn:microsoft.com/office/officeart/2005/8/layout/hProcess7"/>
    <dgm:cxn modelId="{4343AF6B-197F-4C63-ABCC-C97EA4716329}" type="presParOf" srcId="{45DE6B34-2685-449E-A335-1480D8EECD5B}" destId="{72C7A455-FD16-4098-9078-485242CA0BA2}"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26861736-1C8A-494C-9B33-5743BE9645B8}" type="doc">
      <dgm:prSet loTypeId="urn:microsoft.com/office/officeart/2005/8/layout/hProcess7" loCatId="process" qsTypeId="urn:microsoft.com/office/officeart/2005/8/quickstyle/simple1" qsCatId="simple" csTypeId="urn:microsoft.com/office/officeart/2005/8/colors/colorful1" csCatId="colorful" phldr="1"/>
      <dgm:spPr/>
      <dgm:t>
        <a:bodyPr/>
        <a:lstStyle/>
        <a:p>
          <a:endParaRPr lang="en-US"/>
        </a:p>
      </dgm:t>
    </dgm:pt>
    <dgm:pt modelId="{B8972FB7-8EFA-49BF-B6A9-3DF5BD342472}">
      <dgm:prSet phldrT="[Text]" phldr="0" custT="1"/>
      <dgm:spPr>
        <a:solidFill>
          <a:srgbClr val="00B050"/>
        </a:solidFill>
      </dgm:spPr>
      <dgm:t>
        <a:bodyPr/>
        <a:lstStyle/>
        <a:p>
          <a:pPr rtl="0"/>
          <a:r>
            <a:rPr lang="en-US" sz="2400">
              <a:solidFill>
                <a:schemeClr val="tx1"/>
              </a:solidFill>
              <a:latin typeface="Aptos Display" panose="020F0302020204030204"/>
            </a:rPr>
            <a:t>Step 4</a:t>
          </a:r>
          <a:endParaRPr lang="en-US" sz="2400">
            <a:solidFill>
              <a:schemeClr val="tx1"/>
            </a:solidFill>
          </a:endParaRPr>
        </a:p>
      </dgm:t>
    </dgm:pt>
    <dgm:pt modelId="{C444E944-88A2-407B-9BAB-D0412999AB24}" type="parTrans" cxnId="{1249BD17-7E96-4328-A625-DE35A92B2B39}">
      <dgm:prSet/>
      <dgm:spPr/>
      <dgm:t>
        <a:bodyPr/>
        <a:lstStyle/>
        <a:p>
          <a:endParaRPr lang="en-US" sz="2000">
            <a:solidFill>
              <a:schemeClr val="tx1"/>
            </a:solidFill>
          </a:endParaRPr>
        </a:p>
      </dgm:t>
    </dgm:pt>
    <dgm:pt modelId="{2ADD0525-97B7-44C3-8840-3EA49A475A20}" type="sibTrans" cxnId="{1249BD17-7E96-4328-A625-DE35A92B2B39}">
      <dgm:prSet/>
      <dgm:spPr>
        <a:solidFill>
          <a:srgbClr val="00BFA5"/>
        </a:solidFill>
      </dgm:spPr>
      <dgm:t>
        <a:bodyPr/>
        <a:lstStyle/>
        <a:p>
          <a:endParaRPr lang="en-US" sz="2000">
            <a:solidFill>
              <a:schemeClr val="tx1"/>
            </a:solidFill>
          </a:endParaRPr>
        </a:p>
      </dgm:t>
    </dgm:pt>
    <dgm:pt modelId="{9D0FCDF7-A6E6-4730-84B4-B7AB0B8D388E}">
      <dgm:prSet phldrT="[Text]" phldr="0" custT="1"/>
      <dgm:spPr>
        <a:ln>
          <a:solidFill>
            <a:srgbClr val="00BFA5"/>
          </a:solidFill>
        </a:ln>
      </dgm:spPr>
      <dgm:t>
        <a:bodyPr anchor="ctr"/>
        <a:lstStyle/>
        <a:p>
          <a:pPr algn="ctr" rtl="0"/>
          <a:r>
            <a:rPr lang="en-US" sz="2000" b="1">
              <a:solidFill>
                <a:schemeClr val="tx1"/>
              </a:solidFill>
              <a:latin typeface="Aptos Display" panose="020F0302020204030204"/>
            </a:rPr>
            <a:t>PROGRAM PRODUCTION</a:t>
          </a:r>
        </a:p>
      </dgm:t>
    </dgm:pt>
    <dgm:pt modelId="{53D8F601-4381-41A1-A933-2AF5805E387E}" type="parTrans" cxnId="{0294EE1B-EAF0-4844-8EF1-381640F549F9}">
      <dgm:prSet/>
      <dgm:spPr/>
      <dgm:t>
        <a:bodyPr/>
        <a:lstStyle/>
        <a:p>
          <a:endParaRPr lang="en-US" sz="2000">
            <a:solidFill>
              <a:schemeClr val="tx1"/>
            </a:solidFill>
          </a:endParaRPr>
        </a:p>
      </dgm:t>
    </dgm:pt>
    <dgm:pt modelId="{48014009-84DD-482B-8630-89C6C7D0FBBC}" type="sibTrans" cxnId="{0294EE1B-EAF0-4844-8EF1-381640F549F9}">
      <dgm:prSet/>
      <dgm:spPr/>
      <dgm:t>
        <a:bodyPr/>
        <a:lstStyle/>
        <a:p>
          <a:endParaRPr lang="en-US" sz="2000">
            <a:solidFill>
              <a:schemeClr val="tx1"/>
            </a:solidFill>
          </a:endParaRPr>
        </a:p>
      </dgm:t>
    </dgm:pt>
    <dgm:pt modelId="{B486136C-9E8A-4001-8C09-5162E4C62A3A}" type="pres">
      <dgm:prSet presAssocID="{26861736-1C8A-494C-9B33-5743BE9645B8}" presName="Name0" presStyleCnt="0">
        <dgm:presLayoutVars>
          <dgm:dir/>
          <dgm:animLvl val="lvl"/>
          <dgm:resizeHandles val="exact"/>
        </dgm:presLayoutVars>
      </dgm:prSet>
      <dgm:spPr/>
    </dgm:pt>
    <dgm:pt modelId="{45DE6B34-2685-449E-A335-1480D8EECD5B}" type="pres">
      <dgm:prSet presAssocID="{B8972FB7-8EFA-49BF-B6A9-3DF5BD342472}" presName="compositeNode" presStyleCnt="0">
        <dgm:presLayoutVars>
          <dgm:bulletEnabled val="1"/>
        </dgm:presLayoutVars>
      </dgm:prSet>
      <dgm:spPr/>
    </dgm:pt>
    <dgm:pt modelId="{7AAE5F75-001A-416A-8787-9C6A72C6F9E1}" type="pres">
      <dgm:prSet presAssocID="{B8972FB7-8EFA-49BF-B6A9-3DF5BD342472}" presName="bgRect" presStyleLbl="node1" presStyleIdx="0" presStyleCnt="1" custScaleY="59514" custLinFactNeighborY="-683"/>
      <dgm:spPr>
        <a:prstGeom prst="roundRect">
          <a:avLst/>
        </a:prstGeom>
      </dgm:spPr>
    </dgm:pt>
    <dgm:pt modelId="{3075CD1E-3820-49CE-8350-A600B45FF63A}" type="pres">
      <dgm:prSet presAssocID="{B8972FB7-8EFA-49BF-B6A9-3DF5BD342472}" presName="parentNode" presStyleLbl="node1" presStyleIdx="0" presStyleCnt="1">
        <dgm:presLayoutVars>
          <dgm:chMax val="0"/>
          <dgm:bulletEnabled val="1"/>
        </dgm:presLayoutVars>
      </dgm:prSet>
      <dgm:spPr/>
    </dgm:pt>
    <dgm:pt modelId="{72C7A455-FD16-4098-9078-485242CA0BA2}" type="pres">
      <dgm:prSet presAssocID="{B8972FB7-8EFA-49BF-B6A9-3DF5BD342472}" presName="childNode" presStyleLbl="node1" presStyleIdx="0" presStyleCnt="1">
        <dgm:presLayoutVars>
          <dgm:bulletEnabled val="1"/>
        </dgm:presLayoutVars>
      </dgm:prSet>
      <dgm:spPr/>
    </dgm:pt>
  </dgm:ptLst>
  <dgm:cxnLst>
    <dgm:cxn modelId="{1249BD17-7E96-4328-A625-DE35A92B2B39}" srcId="{26861736-1C8A-494C-9B33-5743BE9645B8}" destId="{B8972FB7-8EFA-49BF-B6A9-3DF5BD342472}" srcOrd="0" destOrd="0" parTransId="{C444E944-88A2-407B-9BAB-D0412999AB24}" sibTransId="{2ADD0525-97B7-44C3-8840-3EA49A475A20}"/>
    <dgm:cxn modelId="{0294EE1B-EAF0-4844-8EF1-381640F549F9}" srcId="{B8972FB7-8EFA-49BF-B6A9-3DF5BD342472}" destId="{9D0FCDF7-A6E6-4730-84B4-B7AB0B8D388E}" srcOrd="0" destOrd="0" parTransId="{53D8F601-4381-41A1-A933-2AF5805E387E}" sibTransId="{48014009-84DD-482B-8630-89C6C7D0FBBC}"/>
    <dgm:cxn modelId="{C2BC6243-593A-4567-89E0-0C237EFE92BF}" type="presOf" srcId="{9D0FCDF7-A6E6-4730-84B4-B7AB0B8D388E}" destId="{72C7A455-FD16-4098-9078-485242CA0BA2}" srcOrd="0" destOrd="0" presId="urn:microsoft.com/office/officeart/2005/8/layout/hProcess7"/>
    <dgm:cxn modelId="{16FAC766-2278-4EA7-9FB7-A5DF5DC132D7}" type="presOf" srcId="{B8972FB7-8EFA-49BF-B6A9-3DF5BD342472}" destId="{7AAE5F75-001A-416A-8787-9C6A72C6F9E1}" srcOrd="0" destOrd="0" presId="urn:microsoft.com/office/officeart/2005/8/layout/hProcess7"/>
    <dgm:cxn modelId="{F0DC58AC-0351-438B-A10E-F7FB7D48BD6B}" type="presOf" srcId="{B8972FB7-8EFA-49BF-B6A9-3DF5BD342472}" destId="{3075CD1E-3820-49CE-8350-A600B45FF63A}" srcOrd="1" destOrd="0" presId="urn:microsoft.com/office/officeart/2005/8/layout/hProcess7"/>
    <dgm:cxn modelId="{B8FF89C9-51FF-4EC5-A116-B3B4D10F09B3}" type="presOf" srcId="{26861736-1C8A-494C-9B33-5743BE9645B8}" destId="{B486136C-9E8A-4001-8C09-5162E4C62A3A}" srcOrd="0" destOrd="0" presId="urn:microsoft.com/office/officeart/2005/8/layout/hProcess7"/>
    <dgm:cxn modelId="{14A8E080-8180-43A6-A322-E8D8350E62C1}" type="presParOf" srcId="{B486136C-9E8A-4001-8C09-5162E4C62A3A}" destId="{45DE6B34-2685-449E-A335-1480D8EECD5B}" srcOrd="0" destOrd="0" presId="urn:microsoft.com/office/officeart/2005/8/layout/hProcess7"/>
    <dgm:cxn modelId="{0C387651-7882-4173-AB0A-D5CCF860ED8F}" type="presParOf" srcId="{45DE6B34-2685-449E-A335-1480D8EECD5B}" destId="{7AAE5F75-001A-416A-8787-9C6A72C6F9E1}" srcOrd="0" destOrd="0" presId="urn:microsoft.com/office/officeart/2005/8/layout/hProcess7"/>
    <dgm:cxn modelId="{5E094ED8-7FF6-4814-B71B-4C7630B18DE9}" type="presParOf" srcId="{45DE6B34-2685-449E-A335-1480D8EECD5B}" destId="{3075CD1E-3820-49CE-8350-A600B45FF63A}" srcOrd="1" destOrd="0" presId="urn:microsoft.com/office/officeart/2005/8/layout/hProcess7"/>
    <dgm:cxn modelId="{4343AF6B-197F-4C63-ABCC-C97EA4716329}" type="presParOf" srcId="{45DE6B34-2685-449E-A335-1480D8EECD5B}" destId="{72C7A455-FD16-4098-9078-485242CA0BA2}"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26861736-1C8A-494C-9B33-5743BE9645B8}" type="doc">
      <dgm:prSet loTypeId="urn:microsoft.com/office/officeart/2005/8/layout/hProcess7" loCatId="process" qsTypeId="urn:microsoft.com/office/officeart/2005/8/quickstyle/simple1" qsCatId="simple" csTypeId="urn:microsoft.com/office/officeart/2005/8/colors/colorful1" csCatId="colorful" phldr="1"/>
      <dgm:spPr/>
      <dgm:t>
        <a:bodyPr/>
        <a:lstStyle/>
        <a:p>
          <a:endParaRPr lang="en-US"/>
        </a:p>
      </dgm:t>
    </dgm:pt>
    <dgm:pt modelId="{B8972FB7-8EFA-49BF-B6A9-3DF5BD342472}">
      <dgm:prSet phldrT="[Text]" phldr="0" custT="1"/>
      <dgm:spPr>
        <a:solidFill>
          <a:srgbClr val="4FC3F7"/>
        </a:solidFill>
      </dgm:spPr>
      <dgm:t>
        <a:bodyPr/>
        <a:lstStyle/>
        <a:p>
          <a:pPr rtl="0"/>
          <a:r>
            <a:rPr lang="en-US" sz="2400">
              <a:solidFill>
                <a:schemeClr val="tx1"/>
              </a:solidFill>
              <a:latin typeface="Aptos Display" panose="020F0302020204030204"/>
            </a:rPr>
            <a:t>Step 5</a:t>
          </a:r>
          <a:endParaRPr lang="en-US" sz="2400">
            <a:solidFill>
              <a:schemeClr val="tx1"/>
            </a:solidFill>
          </a:endParaRPr>
        </a:p>
      </dgm:t>
    </dgm:pt>
    <dgm:pt modelId="{C444E944-88A2-407B-9BAB-D0412999AB24}" type="parTrans" cxnId="{1249BD17-7E96-4328-A625-DE35A92B2B39}">
      <dgm:prSet/>
      <dgm:spPr/>
      <dgm:t>
        <a:bodyPr/>
        <a:lstStyle/>
        <a:p>
          <a:endParaRPr lang="en-US" sz="2000">
            <a:solidFill>
              <a:schemeClr val="tx1"/>
            </a:solidFill>
          </a:endParaRPr>
        </a:p>
      </dgm:t>
    </dgm:pt>
    <dgm:pt modelId="{2ADD0525-97B7-44C3-8840-3EA49A475A20}" type="sibTrans" cxnId="{1249BD17-7E96-4328-A625-DE35A92B2B39}">
      <dgm:prSet/>
      <dgm:spPr>
        <a:solidFill>
          <a:srgbClr val="00BFA5"/>
        </a:solidFill>
      </dgm:spPr>
      <dgm:t>
        <a:bodyPr/>
        <a:lstStyle/>
        <a:p>
          <a:endParaRPr lang="en-US" sz="2000">
            <a:solidFill>
              <a:schemeClr val="tx1"/>
            </a:solidFill>
          </a:endParaRPr>
        </a:p>
      </dgm:t>
    </dgm:pt>
    <dgm:pt modelId="{9D0FCDF7-A6E6-4730-84B4-B7AB0B8D388E}">
      <dgm:prSet phldrT="[Text]" phldr="0" custT="1"/>
      <dgm:spPr>
        <a:ln>
          <a:solidFill>
            <a:srgbClr val="00BFA5"/>
          </a:solidFill>
        </a:ln>
      </dgm:spPr>
      <dgm:t>
        <a:bodyPr anchor="ctr"/>
        <a:lstStyle/>
        <a:p>
          <a:pPr algn="ctr" rtl="0"/>
          <a:r>
            <a:rPr lang="en-US" sz="2000" b="1">
              <a:solidFill>
                <a:schemeClr val="tx1"/>
              </a:solidFill>
              <a:latin typeface="Aptos Display" panose="020F0302020204030204"/>
            </a:rPr>
            <a:t>ADOPTION &amp; IMPLEMENTATION PLAN</a:t>
          </a:r>
        </a:p>
      </dgm:t>
    </dgm:pt>
    <dgm:pt modelId="{53D8F601-4381-41A1-A933-2AF5805E387E}" type="parTrans" cxnId="{0294EE1B-EAF0-4844-8EF1-381640F549F9}">
      <dgm:prSet/>
      <dgm:spPr/>
      <dgm:t>
        <a:bodyPr/>
        <a:lstStyle/>
        <a:p>
          <a:endParaRPr lang="en-US" sz="2000">
            <a:solidFill>
              <a:schemeClr val="tx1"/>
            </a:solidFill>
          </a:endParaRPr>
        </a:p>
      </dgm:t>
    </dgm:pt>
    <dgm:pt modelId="{48014009-84DD-482B-8630-89C6C7D0FBBC}" type="sibTrans" cxnId="{0294EE1B-EAF0-4844-8EF1-381640F549F9}">
      <dgm:prSet/>
      <dgm:spPr/>
      <dgm:t>
        <a:bodyPr/>
        <a:lstStyle/>
        <a:p>
          <a:endParaRPr lang="en-US" sz="2000">
            <a:solidFill>
              <a:schemeClr val="tx1"/>
            </a:solidFill>
          </a:endParaRPr>
        </a:p>
      </dgm:t>
    </dgm:pt>
    <dgm:pt modelId="{B486136C-9E8A-4001-8C09-5162E4C62A3A}" type="pres">
      <dgm:prSet presAssocID="{26861736-1C8A-494C-9B33-5743BE9645B8}" presName="Name0" presStyleCnt="0">
        <dgm:presLayoutVars>
          <dgm:dir/>
          <dgm:animLvl val="lvl"/>
          <dgm:resizeHandles val="exact"/>
        </dgm:presLayoutVars>
      </dgm:prSet>
      <dgm:spPr/>
    </dgm:pt>
    <dgm:pt modelId="{45DE6B34-2685-449E-A335-1480D8EECD5B}" type="pres">
      <dgm:prSet presAssocID="{B8972FB7-8EFA-49BF-B6A9-3DF5BD342472}" presName="compositeNode" presStyleCnt="0">
        <dgm:presLayoutVars>
          <dgm:bulletEnabled val="1"/>
        </dgm:presLayoutVars>
      </dgm:prSet>
      <dgm:spPr/>
    </dgm:pt>
    <dgm:pt modelId="{7AAE5F75-001A-416A-8787-9C6A72C6F9E1}" type="pres">
      <dgm:prSet presAssocID="{B8972FB7-8EFA-49BF-B6A9-3DF5BD342472}" presName="bgRect" presStyleLbl="node1" presStyleIdx="0" presStyleCnt="1" custScaleY="59514"/>
      <dgm:spPr>
        <a:prstGeom prst="roundRect">
          <a:avLst/>
        </a:prstGeom>
      </dgm:spPr>
    </dgm:pt>
    <dgm:pt modelId="{3075CD1E-3820-49CE-8350-A600B45FF63A}" type="pres">
      <dgm:prSet presAssocID="{B8972FB7-8EFA-49BF-B6A9-3DF5BD342472}" presName="parentNode" presStyleLbl="node1" presStyleIdx="0" presStyleCnt="1">
        <dgm:presLayoutVars>
          <dgm:chMax val="0"/>
          <dgm:bulletEnabled val="1"/>
        </dgm:presLayoutVars>
      </dgm:prSet>
      <dgm:spPr/>
    </dgm:pt>
    <dgm:pt modelId="{72C7A455-FD16-4098-9078-485242CA0BA2}" type="pres">
      <dgm:prSet presAssocID="{B8972FB7-8EFA-49BF-B6A9-3DF5BD342472}" presName="childNode" presStyleLbl="node1" presStyleIdx="0" presStyleCnt="1">
        <dgm:presLayoutVars>
          <dgm:bulletEnabled val="1"/>
        </dgm:presLayoutVars>
      </dgm:prSet>
      <dgm:spPr/>
    </dgm:pt>
  </dgm:ptLst>
  <dgm:cxnLst>
    <dgm:cxn modelId="{1249BD17-7E96-4328-A625-DE35A92B2B39}" srcId="{26861736-1C8A-494C-9B33-5743BE9645B8}" destId="{B8972FB7-8EFA-49BF-B6A9-3DF5BD342472}" srcOrd="0" destOrd="0" parTransId="{C444E944-88A2-407B-9BAB-D0412999AB24}" sibTransId="{2ADD0525-97B7-44C3-8840-3EA49A475A20}"/>
    <dgm:cxn modelId="{0294EE1B-EAF0-4844-8EF1-381640F549F9}" srcId="{B8972FB7-8EFA-49BF-B6A9-3DF5BD342472}" destId="{9D0FCDF7-A6E6-4730-84B4-B7AB0B8D388E}" srcOrd="0" destOrd="0" parTransId="{53D8F601-4381-41A1-A933-2AF5805E387E}" sibTransId="{48014009-84DD-482B-8630-89C6C7D0FBBC}"/>
    <dgm:cxn modelId="{C2BC6243-593A-4567-89E0-0C237EFE92BF}" type="presOf" srcId="{9D0FCDF7-A6E6-4730-84B4-B7AB0B8D388E}" destId="{72C7A455-FD16-4098-9078-485242CA0BA2}" srcOrd="0" destOrd="0" presId="urn:microsoft.com/office/officeart/2005/8/layout/hProcess7"/>
    <dgm:cxn modelId="{16FAC766-2278-4EA7-9FB7-A5DF5DC132D7}" type="presOf" srcId="{B8972FB7-8EFA-49BF-B6A9-3DF5BD342472}" destId="{7AAE5F75-001A-416A-8787-9C6A72C6F9E1}" srcOrd="0" destOrd="0" presId="urn:microsoft.com/office/officeart/2005/8/layout/hProcess7"/>
    <dgm:cxn modelId="{F0DC58AC-0351-438B-A10E-F7FB7D48BD6B}" type="presOf" srcId="{B8972FB7-8EFA-49BF-B6A9-3DF5BD342472}" destId="{3075CD1E-3820-49CE-8350-A600B45FF63A}" srcOrd="1" destOrd="0" presId="urn:microsoft.com/office/officeart/2005/8/layout/hProcess7"/>
    <dgm:cxn modelId="{B8FF89C9-51FF-4EC5-A116-B3B4D10F09B3}" type="presOf" srcId="{26861736-1C8A-494C-9B33-5743BE9645B8}" destId="{B486136C-9E8A-4001-8C09-5162E4C62A3A}" srcOrd="0" destOrd="0" presId="urn:microsoft.com/office/officeart/2005/8/layout/hProcess7"/>
    <dgm:cxn modelId="{14A8E080-8180-43A6-A322-E8D8350E62C1}" type="presParOf" srcId="{B486136C-9E8A-4001-8C09-5162E4C62A3A}" destId="{45DE6B34-2685-449E-A335-1480D8EECD5B}" srcOrd="0" destOrd="0" presId="urn:microsoft.com/office/officeart/2005/8/layout/hProcess7"/>
    <dgm:cxn modelId="{0C387651-7882-4173-AB0A-D5CCF860ED8F}" type="presParOf" srcId="{45DE6B34-2685-449E-A335-1480D8EECD5B}" destId="{7AAE5F75-001A-416A-8787-9C6A72C6F9E1}" srcOrd="0" destOrd="0" presId="urn:microsoft.com/office/officeart/2005/8/layout/hProcess7"/>
    <dgm:cxn modelId="{5E094ED8-7FF6-4814-B71B-4C7630B18DE9}" type="presParOf" srcId="{45DE6B34-2685-449E-A335-1480D8EECD5B}" destId="{3075CD1E-3820-49CE-8350-A600B45FF63A}" srcOrd="1" destOrd="0" presId="urn:microsoft.com/office/officeart/2005/8/layout/hProcess7"/>
    <dgm:cxn modelId="{4343AF6B-197F-4C63-ABCC-C97EA4716329}" type="presParOf" srcId="{45DE6B34-2685-449E-A335-1480D8EECD5B}" destId="{72C7A455-FD16-4098-9078-485242CA0BA2}"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26861736-1C8A-494C-9B33-5743BE9645B8}" type="doc">
      <dgm:prSet loTypeId="urn:microsoft.com/office/officeart/2005/8/layout/hProcess7" loCatId="process" qsTypeId="urn:microsoft.com/office/officeart/2005/8/quickstyle/simple1" qsCatId="simple" csTypeId="urn:microsoft.com/office/officeart/2005/8/colors/colorful1" csCatId="colorful" phldr="1"/>
      <dgm:spPr/>
      <dgm:t>
        <a:bodyPr/>
        <a:lstStyle/>
        <a:p>
          <a:endParaRPr lang="en-US"/>
        </a:p>
      </dgm:t>
    </dgm:pt>
    <dgm:pt modelId="{B8972FB7-8EFA-49BF-B6A9-3DF5BD342472}">
      <dgm:prSet phldrT="[Text]" phldr="0" custT="1"/>
      <dgm:spPr>
        <a:solidFill>
          <a:srgbClr val="CE93D8"/>
        </a:solidFill>
      </dgm:spPr>
      <dgm:t>
        <a:bodyPr/>
        <a:lstStyle/>
        <a:p>
          <a:pPr rtl="0"/>
          <a:r>
            <a:rPr lang="en-US" sz="2400">
              <a:solidFill>
                <a:schemeClr val="tx1"/>
              </a:solidFill>
              <a:latin typeface="Aptos Display" panose="020F0302020204030204"/>
            </a:rPr>
            <a:t>Step 6</a:t>
          </a:r>
          <a:endParaRPr lang="en-US" sz="2400">
            <a:solidFill>
              <a:schemeClr val="tx1"/>
            </a:solidFill>
          </a:endParaRPr>
        </a:p>
      </dgm:t>
    </dgm:pt>
    <dgm:pt modelId="{C444E944-88A2-407B-9BAB-D0412999AB24}" type="parTrans" cxnId="{1249BD17-7E96-4328-A625-DE35A92B2B39}">
      <dgm:prSet/>
      <dgm:spPr/>
      <dgm:t>
        <a:bodyPr/>
        <a:lstStyle/>
        <a:p>
          <a:endParaRPr lang="en-US" sz="2000">
            <a:solidFill>
              <a:schemeClr val="tx1"/>
            </a:solidFill>
          </a:endParaRPr>
        </a:p>
      </dgm:t>
    </dgm:pt>
    <dgm:pt modelId="{2ADD0525-97B7-44C3-8840-3EA49A475A20}" type="sibTrans" cxnId="{1249BD17-7E96-4328-A625-DE35A92B2B39}">
      <dgm:prSet/>
      <dgm:spPr>
        <a:solidFill>
          <a:srgbClr val="00BFA5"/>
        </a:solidFill>
      </dgm:spPr>
      <dgm:t>
        <a:bodyPr/>
        <a:lstStyle/>
        <a:p>
          <a:endParaRPr lang="en-US" sz="2000">
            <a:solidFill>
              <a:schemeClr val="tx1"/>
            </a:solidFill>
          </a:endParaRPr>
        </a:p>
      </dgm:t>
    </dgm:pt>
    <dgm:pt modelId="{9D0FCDF7-A6E6-4730-84B4-B7AB0B8D388E}">
      <dgm:prSet phldrT="[Text]" phldr="0" custT="1"/>
      <dgm:spPr>
        <a:ln>
          <a:solidFill>
            <a:srgbClr val="00BFA5"/>
          </a:solidFill>
        </a:ln>
      </dgm:spPr>
      <dgm:t>
        <a:bodyPr anchor="ctr"/>
        <a:lstStyle/>
        <a:p>
          <a:pPr algn="ctr" rtl="0"/>
          <a:r>
            <a:rPr lang="en-US" sz="2000" b="1">
              <a:solidFill>
                <a:schemeClr val="tx1"/>
              </a:solidFill>
              <a:latin typeface="Aptos Display" panose="020F0302020204030204"/>
            </a:rPr>
            <a:t>EVALUATION &amp; MONITORING</a:t>
          </a:r>
        </a:p>
      </dgm:t>
    </dgm:pt>
    <dgm:pt modelId="{53D8F601-4381-41A1-A933-2AF5805E387E}" type="parTrans" cxnId="{0294EE1B-EAF0-4844-8EF1-381640F549F9}">
      <dgm:prSet/>
      <dgm:spPr/>
      <dgm:t>
        <a:bodyPr/>
        <a:lstStyle/>
        <a:p>
          <a:endParaRPr lang="en-US" sz="2000">
            <a:solidFill>
              <a:schemeClr val="tx1"/>
            </a:solidFill>
          </a:endParaRPr>
        </a:p>
      </dgm:t>
    </dgm:pt>
    <dgm:pt modelId="{48014009-84DD-482B-8630-89C6C7D0FBBC}" type="sibTrans" cxnId="{0294EE1B-EAF0-4844-8EF1-381640F549F9}">
      <dgm:prSet/>
      <dgm:spPr/>
      <dgm:t>
        <a:bodyPr/>
        <a:lstStyle/>
        <a:p>
          <a:endParaRPr lang="en-US" sz="2000">
            <a:solidFill>
              <a:schemeClr val="tx1"/>
            </a:solidFill>
          </a:endParaRPr>
        </a:p>
      </dgm:t>
    </dgm:pt>
    <dgm:pt modelId="{B486136C-9E8A-4001-8C09-5162E4C62A3A}" type="pres">
      <dgm:prSet presAssocID="{26861736-1C8A-494C-9B33-5743BE9645B8}" presName="Name0" presStyleCnt="0">
        <dgm:presLayoutVars>
          <dgm:dir/>
          <dgm:animLvl val="lvl"/>
          <dgm:resizeHandles val="exact"/>
        </dgm:presLayoutVars>
      </dgm:prSet>
      <dgm:spPr/>
    </dgm:pt>
    <dgm:pt modelId="{45DE6B34-2685-449E-A335-1480D8EECD5B}" type="pres">
      <dgm:prSet presAssocID="{B8972FB7-8EFA-49BF-B6A9-3DF5BD342472}" presName="compositeNode" presStyleCnt="0">
        <dgm:presLayoutVars>
          <dgm:bulletEnabled val="1"/>
        </dgm:presLayoutVars>
      </dgm:prSet>
      <dgm:spPr/>
    </dgm:pt>
    <dgm:pt modelId="{7AAE5F75-001A-416A-8787-9C6A72C6F9E1}" type="pres">
      <dgm:prSet presAssocID="{B8972FB7-8EFA-49BF-B6A9-3DF5BD342472}" presName="bgRect" presStyleLbl="node1" presStyleIdx="0" presStyleCnt="1" custScaleY="59514"/>
      <dgm:spPr>
        <a:prstGeom prst="roundRect">
          <a:avLst/>
        </a:prstGeom>
      </dgm:spPr>
    </dgm:pt>
    <dgm:pt modelId="{3075CD1E-3820-49CE-8350-A600B45FF63A}" type="pres">
      <dgm:prSet presAssocID="{B8972FB7-8EFA-49BF-B6A9-3DF5BD342472}" presName="parentNode" presStyleLbl="node1" presStyleIdx="0" presStyleCnt="1">
        <dgm:presLayoutVars>
          <dgm:chMax val="0"/>
          <dgm:bulletEnabled val="1"/>
        </dgm:presLayoutVars>
      </dgm:prSet>
      <dgm:spPr/>
    </dgm:pt>
    <dgm:pt modelId="{72C7A455-FD16-4098-9078-485242CA0BA2}" type="pres">
      <dgm:prSet presAssocID="{B8972FB7-8EFA-49BF-B6A9-3DF5BD342472}" presName="childNode" presStyleLbl="node1" presStyleIdx="0" presStyleCnt="1">
        <dgm:presLayoutVars>
          <dgm:bulletEnabled val="1"/>
        </dgm:presLayoutVars>
      </dgm:prSet>
      <dgm:spPr/>
    </dgm:pt>
  </dgm:ptLst>
  <dgm:cxnLst>
    <dgm:cxn modelId="{1249BD17-7E96-4328-A625-DE35A92B2B39}" srcId="{26861736-1C8A-494C-9B33-5743BE9645B8}" destId="{B8972FB7-8EFA-49BF-B6A9-3DF5BD342472}" srcOrd="0" destOrd="0" parTransId="{C444E944-88A2-407B-9BAB-D0412999AB24}" sibTransId="{2ADD0525-97B7-44C3-8840-3EA49A475A20}"/>
    <dgm:cxn modelId="{0294EE1B-EAF0-4844-8EF1-381640F549F9}" srcId="{B8972FB7-8EFA-49BF-B6A9-3DF5BD342472}" destId="{9D0FCDF7-A6E6-4730-84B4-B7AB0B8D388E}" srcOrd="0" destOrd="0" parTransId="{53D8F601-4381-41A1-A933-2AF5805E387E}" sibTransId="{48014009-84DD-482B-8630-89C6C7D0FBBC}"/>
    <dgm:cxn modelId="{C2BC6243-593A-4567-89E0-0C237EFE92BF}" type="presOf" srcId="{9D0FCDF7-A6E6-4730-84B4-B7AB0B8D388E}" destId="{72C7A455-FD16-4098-9078-485242CA0BA2}" srcOrd="0" destOrd="0" presId="urn:microsoft.com/office/officeart/2005/8/layout/hProcess7"/>
    <dgm:cxn modelId="{16FAC766-2278-4EA7-9FB7-A5DF5DC132D7}" type="presOf" srcId="{B8972FB7-8EFA-49BF-B6A9-3DF5BD342472}" destId="{7AAE5F75-001A-416A-8787-9C6A72C6F9E1}" srcOrd="0" destOrd="0" presId="urn:microsoft.com/office/officeart/2005/8/layout/hProcess7"/>
    <dgm:cxn modelId="{F0DC58AC-0351-438B-A10E-F7FB7D48BD6B}" type="presOf" srcId="{B8972FB7-8EFA-49BF-B6A9-3DF5BD342472}" destId="{3075CD1E-3820-49CE-8350-A600B45FF63A}" srcOrd="1" destOrd="0" presId="urn:microsoft.com/office/officeart/2005/8/layout/hProcess7"/>
    <dgm:cxn modelId="{B8FF89C9-51FF-4EC5-A116-B3B4D10F09B3}" type="presOf" srcId="{26861736-1C8A-494C-9B33-5743BE9645B8}" destId="{B486136C-9E8A-4001-8C09-5162E4C62A3A}" srcOrd="0" destOrd="0" presId="urn:microsoft.com/office/officeart/2005/8/layout/hProcess7"/>
    <dgm:cxn modelId="{14A8E080-8180-43A6-A322-E8D8350E62C1}" type="presParOf" srcId="{B486136C-9E8A-4001-8C09-5162E4C62A3A}" destId="{45DE6B34-2685-449E-A335-1480D8EECD5B}" srcOrd="0" destOrd="0" presId="urn:microsoft.com/office/officeart/2005/8/layout/hProcess7"/>
    <dgm:cxn modelId="{0C387651-7882-4173-AB0A-D5CCF860ED8F}" type="presParOf" srcId="{45DE6B34-2685-449E-A335-1480D8EECD5B}" destId="{7AAE5F75-001A-416A-8787-9C6A72C6F9E1}" srcOrd="0" destOrd="0" presId="urn:microsoft.com/office/officeart/2005/8/layout/hProcess7"/>
    <dgm:cxn modelId="{5E094ED8-7FF6-4814-B71B-4C7630B18DE9}" type="presParOf" srcId="{45DE6B34-2685-449E-A335-1480D8EECD5B}" destId="{3075CD1E-3820-49CE-8350-A600B45FF63A}" srcOrd="1" destOrd="0" presId="urn:microsoft.com/office/officeart/2005/8/layout/hProcess7"/>
    <dgm:cxn modelId="{4343AF6B-197F-4C63-ABCC-C97EA4716329}" type="presParOf" srcId="{45DE6B34-2685-449E-A335-1480D8EECD5B}" destId="{72C7A455-FD16-4098-9078-485242CA0BA2}"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26861736-1C8A-494C-9B33-5743BE9645B8}" type="doc">
      <dgm:prSet loTypeId="urn:microsoft.com/office/officeart/2005/8/layout/hProcess7" loCatId="process" qsTypeId="urn:microsoft.com/office/officeart/2005/8/quickstyle/simple1" qsCatId="simple" csTypeId="urn:microsoft.com/office/officeart/2005/8/colors/colorful1" csCatId="colorful" phldr="1"/>
      <dgm:spPr/>
      <dgm:t>
        <a:bodyPr/>
        <a:lstStyle/>
        <a:p>
          <a:endParaRPr lang="en-US"/>
        </a:p>
      </dgm:t>
    </dgm:pt>
    <dgm:pt modelId="{B8972FB7-8EFA-49BF-B6A9-3DF5BD342472}">
      <dgm:prSet phldrT="[Text]" phldr="0" custT="1"/>
      <dgm:spPr>
        <a:solidFill>
          <a:srgbClr val="00BFA5"/>
        </a:solidFill>
      </dgm:spPr>
      <dgm:t>
        <a:bodyPr/>
        <a:lstStyle/>
        <a:p>
          <a:pPr rtl="0"/>
          <a:r>
            <a:rPr lang="en-US" sz="2400">
              <a:solidFill>
                <a:schemeClr val="tx1"/>
              </a:solidFill>
              <a:latin typeface="Aptos Display" panose="020F0302020204030204"/>
            </a:rPr>
            <a:t>Step 1</a:t>
          </a:r>
          <a:endParaRPr lang="en-US" sz="2400">
            <a:solidFill>
              <a:schemeClr val="tx1"/>
            </a:solidFill>
          </a:endParaRPr>
        </a:p>
      </dgm:t>
    </dgm:pt>
    <dgm:pt modelId="{C444E944-88A2-407B-9BAB-D0412999AB24}" type="parTrans" cxnId="{1249BD17-7E96-4328-A625-DE35A92B2B39}">
      <dgm:prSet/>
      <dgm:spPr/>
      <dgm:t>
        <a:bodyPr/>
        <a:lstStyle/>
        <a:p>
          <a:endParaRPr lang="en-US" sz="2000">
            <a:solidFill>
              <a:schemeClr val="tx1"/>
            </a:solidFill>
          </a:endParaRPr>
        </a:p>
      </dgm:t>
    </dgm:pt>
    <dgm:pt modelId="{2ADD0525-97B7-44C3-8840-3EA49A475A20}" type="sibTrans" cxnId="{1249BD17-7E96-4328-A625-DE35A92B2B39}">
      <dgm:prSet/>
      <dgm:spPr>
        <a:solidFill>
          <a:srgbClr val="00BFA5"/>
        </a:solidFill>
      </dgm:spPr>
      <dgm:t>
        <a:bodyPr/>
        <a:lstStyle/>
        <a:p>
          <a:endParaRPr lang="en-US" sz="2000">
            <a:solidFill>
              <a:schemeClr val="tx1"/>
            </a:solidFill>
          </a:endParaRPr>
        </a:p>
      </dgm:t>
    </dgm:pt>
    <dgm:pt modelId="{9D0FCDF7-A6E6-4730-84B4-B7AB0B8D388E}">
      <dgm:prSet phldrT="[Text]" phldr="0" custT="1"/>
      <dgm:spPr>
        <a:ln>
          <a:solidFill>
            <a:srgbClr val="00BFA5"/>
          </a:solidFill>
        </a:ln>
      </dgm:spPr>
      <dgm:t>
        <a:bodyPr/>
        <a:lstStyle/>
        <a:p>
          <a:pPr rtl="0"/>
          <a:r>
            <a:rPr lang="en-US" sz="1800" b="1" dirty="0">
              <a:solidFill>
                <a:schemeClr val="tx1"/>
              </a:solidFill>
              <a:latin typeface="Aptos Display" panose="020F0302020204030204"/>
            </a:rPr>
            <a:t>NEEDS ASSESSMENT:</a:t>
          </a:r>
        </a:p>
        <a:p>
          <a:pPr rtl="0"/>
          <a:r>
            <a:rPr lang="en-US" sz="1800" dirty="0">
              <a:solidFill>
                <a:schemeClr val="tx1"/>
              </a:solidFill>
              <a:latin typeface="Aptos Display" panose="020F0302020204030204"/>
            </a:rPr>
            <a:t>Identify STI prevalence, consult with campus health center</a:t>
          </a:r>
        </a:p>
        <a:p>
          <a:pPr rtl="0"/>
          <a:r>
            <a:rPr lang="en-US" sz="1800" dirty="0">
              <a:solidFill>
                <a:schemeClr val="tx1"/>
              </a:solidFill>
              <a:latin typeface="Aptos Display" panose="020F0302020204030204"/>
            </a:rPr>
            <a:t>Administer risk survey</a:t>
          </a:r>
          <a:r>
            <a:rPr lang="en-US" sz="1800" baseline="0" dirty="0">
              <a:solidFill>
                <a:schemeClr val="tx1"/>
              </a:solidFill>
              <a:latin typeface="Aptos Display" panose="020F0302020204030204"/>
            </a:rPr>
            <a:t>, conduct focus group</a:t>
          </a:r>
          <a:endParaRPr lang="en-US" sz="1800" dirty="0">
            <a:solidFill>
              <a:schemeClr val="tx1"/>
            </a:solidFill>
          </a:endParaRPr>
        </a:p>
      </dgm:t>
    </dgm:pt>
    <dgm:pt modelId="{53D8F601-4381-41A1-A933-2AF5805E387E}" type="parTrans" cxnId="{0294EE1B-EAF0-4844-8EF1-381640F549F9}">
      <dgm:prSet/>
      <dgm:spPr/>
      <dgm:t>
        <a:bodyPr/>
        <a:lstStyle/>
        <a:p>
          <a:endParaRPr lang="en-US" sz="2000">
            <a:solidFill>
              <a:schemeClr val="tx1"/>
            </a:solidFill>
          </a:endParaRPr>
        </a:p>
      </dgm:t>
    </dgm:pt>
    <dgm:pt modelId="{48014009-84DD-482B-8630-89C6C7D0FBBC}" type="sibTrans" cxnId="{0294EE1B-EAF0-4844-8EF1-381640F549F9}">
      <dgm:prSet/>
      <dgm:spPr/>
      <dgm:t>
        <a:bodyPr/>
        <a:lstStyle/>
        <a:p>
          <a:endParaRPr lang="en-US" sz="2000">
            <a:solidFill>
              <a:schemeClr val="tx1"/>
            </a:solidFill>
          </a:endParaRPr>
        </a:p>
      </dgm:t>
    </dgm:pt>
    <dgm:pt modelId="{F6BC8A7C-EE33-4515-AD24-8EED3B03C6AD}">
      <dgm:prSet phldrT="[Text]" phldr="0" custT="1"/>
      <dgm:spPr>
        <a:solidFill>
          <a:srgbClr val="FF6F61"/>
        </a:solidFill>
      </dgm:spPr>
      <dgm:t>
        <a:bodyPr/>
        <a:lstStyle/>
        <a:p>
          <a:pPr rtl="0"/>
          <a:r>
            <a:rPr lang="en-US" sz="2400">
              <a:solidFill>
                <a:schemeClr val="tx1"/>
              </a:solidFill>
              <a:latin typeface="Aptos Display" panose="020F0302020204030204"/>
            </a:rPr>
            <a:t>Step 2</a:t>
          </a:r>
          <a:endParaRPr lang="en-US" sz="2400">
            <a:solidFill>
              <a:schemeClr val="tx1"/>
            </a:solidFill>
          </a:endParaRPr>
        </a:p>
      </dgm:t>
    </dgm:pt>
    <dgm:pt modelId="{6025C330-DBAA-4CBC-A7CC-8D7B1AC1DBF9}" type="parTrans" cxnId="{FBCFC369-5C64-42AE-B3AF-A3BBF036527A}">
      <dgm:prSet/>
      <dgm:spPr/>
      <dgm:t>
        <a:bodyPr/>
        <a:lstStyle/>
        <a:p>
          <a:endParaRPr lang="en-US" sz="2000">
            <a:solidFill>
              <a:schemeClr val="tx1"/>
            </a:solidFill>
          </a:endParaRPr>
        </a:p>
      </dgm:t>
    </dgm:pt>
    <dgm:pt modelId="{F32215CD-666A-4B5E-8EB8-1568BB9D3FA1}" type="sibTrans" cxnId="{FBCFC369-5C64-42AE-B3AF-A3BBF036527A}">
      <dgm:prSet/>
      <dgm:spPr>
        <a:solidFill>
          <a:srgbClr val="FF6F61"/>
        </a:solidFill>
      </dgm:spPr>
      <dgm:t>
        <a:bodyPr/>
        <a:lstStyle/>
        <a:p>
          <a:endParaRPr lang="en-US" sz="2000">
            <a:solidFill>
              <a:schemeClr val="tx1"/>
            </a:solidFill>
          </a:endParaRPr>
        </a:p>
      </dgm:t>
    </dgm:pt>
    <dgm:pt modelId="{C6560AE5-4D14-4BF4-891C-FF7E5A0E6A71}">
      <dgm:prSet phldrT="[Text]" custT="1"/>
      <dgm:spPr>
        <a:ln>
          <a:solidFill>
            <a:srgbClr val="FF6F61"/>
          </a:solidFill>
        </a:ln>
      </dgm:spPr>
      <dgm:t>
        <a:bodyPr/>
        <a:lstStyle/>
        <a:p>
          <a:r>
            <a:rPr lang="en-US" sz="1800" b="1">
              <a:solidFill>
                <a:schemeClr val="tx1"/>
              </a:solidFill>
              <a:latin typeface="Aptos Display" panose="020F0302020204030204"/>
            </a:rPr>
            <a:t>PROXIMAL PROGRAM OBJECTIVES:</a:t>
          </a:r>
          <a:endParaRPr lang="en-US" sz="1800" b="1">
            <a:solidFill>
              <a:schemeClr val="tx1"/>
            </a:solidFill>
          </a:endParaRPr>
        </a:p>
      </dgm:t>
    </dgm:pt>
    <dgm:pt modelId="{DDE96374-8379-4BD1-AE92-221CF88701C4}" type="parTrans" cxnId="{136A3378-D406-451E-823C-FD2A3EE0BEBB}">
      <dgm:prSet/>
      <dgm:spPr/>
      <dgm:t>
        <a:bodyPr/>
        <a:lstStyle/>
        <a:p>
          <a:endParaRPr lang="en-US" sz="2000">
            <a:solidFill>
              <a:schemeClr val="tx1"/>
            </a:solidFill>
          </a:endParaRPr>
        </a:p>
      </dgm:t>
    </dgm:pt>
    <dgm:pt modelId="{F58F7A12-6B1A-4180-B00F-7B94DB39C4B5}" type="sibTrans" cxnId="{136A3378-D406-451E-823C-FD2A3EE0BEBB}">
      <dgm:prSet/>
      <dgm:spPr/>
      <dgm:t>
        <a:bodyPr/>
        <a:lstStyle/>
        <a:p>
          <a:endParaRPr lang="en-US" sz="2000">
            <a:solidFill>
              <a:schemeClr val="tx1"/>
            </a:solidFill>
          </a:endParaRPr>
        </a:p>
      </dgm:t>
    </dgm:pt>
    <dgm:pt modelId="{832A8654-B5E9-4D57-8F35-5BCB9AB00B00}">
      <dgm:prSet phldrT="[Text]" custT="1"/>
      <dgm:spPr>
        <a:ln>
          <a:solidFill>
            <a:srgbClr val="FF6F61"/>
          </a:solidFill>
        </a:ln>
      </dgm:spPr>
      <dgm:t>
        <a:bodyPr/>
        <a:lstStyle/>
        <a:p>
          <a:r>
            <a:rPr lang="en-US" sz="1700">
              <a:solidFill>
                <a:schemeClr val="tx1"/>
              </a:solidFill>
            </a:rPr>
            <a:t>To decrease STI rates (distal outcome), need to increase STI knowledge, increase availability of protection</a:t>
          </a:r>
        </a:p>
      </dgm:t>
    </dgm:pt>
    <dgm:pt modelId="{F4A7C0ED-2617-4AE2-82FD-2633A8638C07}" type="parTrans" cxnId="{53A8BFCA-F531-4E74-8443-8F03F364C9A7}">
      <dgm:prSet/>
      <dgm:spPr/>
      <dgm:t>
        <a:bodyPr/>
        <a:lstStyle/>
        <a:p>
          <a:endParaRPr lang="en-US" sz="2000">
            <a:solidFill>
              <a:schemeClr val="tx1"/>
            </a:solidFill>
          </a:endParaRPr>
        </a:p>
      </dgm:t>
    </dgm:pt>
    <dgm:pt modelId="{B15343D7-C7EA-4DF6-BFAE-755953B4621E}" type="sibTrans" cxnId="{53A8BFCA-F531-4E74-8443-8F03F364C9A7}">
      <dgm:prSet/>
      <dgm:spPr/>
      <dgm:t>
        <a:bodyPr/>
        <a:lstStyle/>
        <a:p>
          <a:endParaRPr lang="en-US" sz="2000">
            <a:solidFill>
              <a:schemeClr val="tx1"/>
            </a:solidFill>
          </a:endParaRPr>
        </a:p>
      </dgm:t>
    </dgm:pt>
    <dgm:pt modelId="{1D3FCDCF-FB20-4AE8-BA07-3CAFB4E73F65}">
      <dgm:prSet phldrT="[Text]" phldr="0" custT="1"/>
      <dgm:spPr>
        <a:solidFill>
          <a:srgbClr val="FFD54F"/>
        </a:solidFill>
      </dgm:spPr>
      <dgm:t>
        <a:bodyPr/>
        <a:lstStyle/>
        <a:p>
          <a:pPr rtl="0"/>
          <a:r>
            <a:rPr lang="en-US" sz="2400">
              <a:solidFill>
                <a:schemeClr val="tx1"/>
              </a:solidFill>
              <a:latin typeface="Aptos Display" panose="020F0302020204030204"/>
            </a:rPr>
            <a:t>Step 3</a:t>
          </a:r>
          <a:endParaRPr lang="en-US" sz="2400">
            <a:solidFill>
              <a:schemeClr val="tx1"/>
            </a:solidFill>
          </a:endParaRPr>
        </a:p>
      </dgm:t>
    </dgm:pt>
    <dgm:pt modelId="{B9554D5B-40C7-4F0C-9A39-242537C74B69}" type="parTrans" cxnId="{94F169AD-0696-471D-BBEA-DF401E05BE32}">
      <dgm:prSet/>
      <dgm:spPr/>
      <dgm:t>
        <a:bodyPr/>
        <a:lstStyle/>
        <a:p>
          <a:endParaRPr lang="en-US" sz="2000">
            <a:solidFill>
              <a:schemeClr val="tx1"/>
            </a:solidFill>
          </a:endParaRPr>
        </a:p>
      </dgm:t>
    </dgm:pt>
    <dgm:pt modelId="{DAC70679-542E-4D20-AE76-A2A3165B2450}" type="sibTrans" cxnId="{94F169AD-0696-471D-BBEA-DF401E05BE32}">
      <dgm:prSet/>
      <dgm:spPr/>
      <dgm:t>
        <a:bodyPr/>
        <a:lstStyle/>
        <a:p>
          <a:endParaRPr lang="en-US" sz="2000">
            <a:solidFill>
              <a:schemeClr val="tx1"/>
            </a:solidFill>
          </a:endParaRPr>
        </a:p>
      </dgm:t>
    </dgm:pt>
    <dgm:pt modelId="{1A1C7699-EB0F-49B5-BF48-9AB33819FA79}">
      <dgm:prSet phldrT="[Text]" custT="1"/>
      <dgm:spPr>
        <a:ln>
          <a:solidFill>
            <a:srgbClr val="FFD54F"/>
          </a:solidFill>
        </a:ln>
      </dgm:spPr>
      <dgm:t>
        <a:bodyPr/>
        <a:lstStyle/>
        <a:p>
          <a:r>
            <a:rPr lang="en-US" sz="1800" b="1">
              <a:solidFill>
                <a:schemeClr val="tx1"/>
              </a:solidFill>
            </a:rPr>
            <a:t>THEORETICAL METHODS/PRACTICAL STRATEGIES:</a:t>
          </a:r>
        </a:p>
      </dgm:t>
    </dgm:pt>
    <dgm:pt modelId="{F4D9683F-AFCD-4F98-8707-A9495814126C}" type="parTrans" cxnId="{417C86DA-DAB2-411C-9EF5-567BC483B087}">
      <dgm:prSet/>
      <dgm:spPr/>
      <dgm:t>
        <a:bodyPr/>
        <a:lstStyle/>
        <a:p>
          <a:endParaRPr lang="en-US" sz="2000">
            <a:solidFill>
              <a:schemeClr val="tx1"/>
            </a:solidFill>
          </a:endParaRPr>
        </a:p>
      </dgm:t>
    </dgm:pt>
    <dgm:pt modelId="{6444E7EA-D278-45C7-8D57-E254E96B7F5A}" type="sibTrans" cxnId="{417C86DA-DAB2-411C-9EF5-567BC483B087}">
      <dgm:prSet/>
      <dgm:spPr/>
      <dgm:t>
        <a:bodyPr/>
        <a:lstStyle/>
        <a:p>
          <a:endParaRPr lang="en-US" sz="2000">
            <a:solidFill>
              <a:schemeClr val="tx1"/>
            </a:solidFill>
          </a:endParaRPr>
        </a:p>
      </dgm:t>
    </dgm:pt>
    <dgm:pt modelId="{98BB337D-3FE0-4F8D-9E46-8AE4312F3782}">
      <dgm:prSet phldrT="[Text]" custT="1"/>
      <dgm:spPr>
        <a:ln>
          <a:solidFill>
            <a:srgbClr val="FFD54F"/>
          </a:solidFill>
        </a:ln>
      </dgm:spPr>
      <dgm:t>
        <a:bodyPr/>
        <a:lstStyle/>
        <a:p>
          <a:r>
            <a:rPr lang="en-US" sz="1800">
              <a:solidFill>
                <a:schemeClr val="tx1"/>
              </a:solidFill>
            </a:rPr>
            <a:t>Identify evidence-based methods that address determinants identified in step 2</a:t>
          </a:r>
          <a:endParaRPr lang="en-US" sz="1800" baseline="30000">
            <a:solidFill>
              <a:schemeClr val="tx1"/>
            </a:solidFill>
          </a:endParaRPr>
        </a:p>
      </dgm:t>
    </dgm:pt>
    <dgm:pt modelId="{74057347-73A2-4925-A4C4-2F7358EE71C6}" type="parTrans" cxnId="{68144465-302F-44FB-BAB1-257CF18ADB58}">
      <dgm:prSet/>
      <dgm:spPr/>
      <dgm:t>
        <a:bodyPr/>
        <a:lstStyle/>
        <a:p>
          <a:endParaRPr lang="en-US" sz="2000">
            <a:solidFill>
              <a:schemeClr val="tx1"/>
            </a:solidFill>
          </a:endParaRPr>
        </a:p>
      </dgm:t>
    </dgm:pt>
    <dgm:pt modelId="{282D0C7F-CD43-401C-9A45-A642D8DC5263}" type="sibTrans" cxnId="{68144465-302F-44FB-BAB1-257CF18ADB58}">
      <dgm:prSet/>
      <dgm:spPr/>
      <dgm:t>
        <a:bodyPr/>
        <a:lstStyle/>
        <a:p>
          <a:endParaRPr lang="en-US" sz="2000">
            <a:solidFill>
              <a:schemeClr val="tx1"/>
            </a:solidFill>
          </a:endParaRPr>
        </a:p>
      </dgm:t>
    </dgm:pt>
    <dgm:pt modelId="{B486136C-9E8A-4001-8C09-5162E4C62A3A}" type="pres">
      <dgm:prSet presAssocID="{26861736-1C8A-494C-9B33-5743BE9645B8}" presName="Name0" presStyleCnt="0">
        <dgm:presLayoutVars>
          <dgm:dir/>
          <dgm:animLvl val="lvl"/>
          <dgm:resizeHandles val="exact"/>
        </dgm:presLayoutVars>
      </dgm:prSet>
      <dgm:spPr/>
    </dgm:pt>
    <dgm:pt modelId="{45DE6B34-2685-449E-A335-1480D8EECD5B}" type="pres">
      <dgm:prSet presAssocID="{B8972FB7-8EFA-49BF-B6A9-3DF5BD342472}" presName="compositeNode" presStyleCnt="0">
        <dgm:presLayoutVars>
          <dgm:bulletEnabled val="1"/>
        </dgm:presLayoutVars>
      </dgm:prSet>
      <dgm:spPr/>
    </dgm:pt>
    <dgm:pt modelId="{7AAE5F75-001A-416A-8787-9C6A72C6F9E1}" type="pres">
      <dgm:prSet presAssocID="{B8972FB7-8EFA-49BF-B6A9-3DF5BD342472}" presName="bgRect" presStyleLbl="node1" presStyleIdx="0" presStyleCnt="3"/>
      <dgm:spPr/>
    </dgm:pt>
    <dgm:pt modelId="{3075CD1E-3820-49CE-8350-A600B45FF63A}" type="pres">
      <dgm:prSet presAssocID="{B8972FB7-8EFA-49BF-B6A9-3DF5BD342472}" presName="parentNode" presStyleLbl="node1" presStyleIdx="0" presStyleCnt="3">
        <dgm:presLayoutVars>
          <dgm:chMax val="0"/>
          <dgm:bulletEnabled val="1"/>
        </dgm:presLayoutVars>
      </dgm:prSet>
      <dgm:spPr/>
    </dgm:pt>
    <dgm:pt modelId="{72C7A455-FD16-4098-9078-485242CA0BA2}" type="pres">
      <dgm:prSet presAssocID="{B8972FB7-8EFA-49BF-B6A9-3DF5BD342472}" presName="childNode" presStyleLbl="node1" presStyleIdx="0" presStyleCnt="3">
        <dgm:presLayoutVars>
          <dgm:bulletEnabled val="1"/>
        </dgm:presLayoutVars>
      </dgm:prSet>
      <dgm:spPr/>
    </dgm:pt>
    <dgm:pt modelId="{51E30188-3FDD-44FD-B267-A810B36975F3}" type="pres">
      <dgm:prSet presAssocID="{2ADD0525-97B7-44C3-8840-3EA49A475A20}" presName="hSp" presStyleCnt="0"/>
      <dgm:spPr/>
    </dgm:pt>
    <dgm:pt modelId="{3F0772C0-9EE0-4026-82D7-98688B74AE08}" type="pres">
      <dgm:prSet presAssocID="{2ADD0525-97B7-44C3-8840-3EA49A475A20}" presName="vProcSp" presStyleCnt="0"/>
      <dgm:spPr/>
    </dgm:pt>
    <dgm:pt modelId="{CE27EE01-00A0-4246-ACFA-9509B25AFAAA}" type="pres">
      <dgm:prSet presAssocID="{2ADD0525-97B7-44C3-8840-3EA49A475A20}" presName="vSp1" presStyleCnt="0"/>
      <dgm:spPr/>
    </dgm:pt>
    <dgm:pt modelId="{3A64E9C6-D97F-4944-A42C-F0154D69A7BD}" type="pres">
      <dgm:prSet presAssocID="{2ADD0525-97B7-44C3-8840-3EA49A475A20}" presName="simulatedConn" presStyleLbl="solidFgAcc1" presStyleIdx="0" presStyleCnt="2"/>
      <dgm:spPr>
        <a:solidFill>
          <a:schemeClr val="bg1"/>
        </a:solidFill>
        <a:ln>
          <a:solidFill>
            <a:srgbClr val="00BFA5"/>
          </a:solidFill>
        </a:ln>
      </dgm:spPr>
    </dgm:pt>
    <dgm:pt modelId="{A2222ED4-4B53-4D48-B7EA-A2529DE900BA}" type="pres">
      <dgm:prSet presAssocID="{2ADD0525-97B7-44C3-8840-3EA49A475A20}" presName="vSp2" presStyleCnt="0"/>
      <dgm:spPr/>
    </dgm:pt>
    <dgm:pt modelId="{2DA25D29-AD83-4723-8DD9-7380CECA7ECB}" type="pres">
      <dgm:prSet presAssocID="{2ADD0525-97B7-44C3-8840-3EA49A475A20}" presName="sibTrans" presStyleCnt="0"/>
      <dgm:spPr/>
    </dgm:pt>
    <dgm:pt modelId="{E5054712-B346-4D6F-875D-63EE0A531573}" type="pres">
      <dgm:prSet presAssocID="{F6BC8A7C-EE33-4515-AD24-8EED3B03C6AD}" presName="compositeNode" presStyleCnt="0">
        <dgm:presLayoutVars>
          <dgm:bulletEnabled val="1"/>
        </dgm:presLayoutVars>
      </dgm:prSet>
      <dgm:spPr/>
    </dgm:pt>
    <dgm:pt modelId="{1A5F03C0-B86D-4008-8656-F962FE061A08}" type="pres">
      <dgm:prSet presAssocID="{F6BC8A7C-EE33-4515-AD24-8EED3B03C6AD}" presName="bgRect" presStyleLbl="node1" presStyleIdx="1" presStyleCnt="3"/>
      <dgm:spPr/>
    </dgm:pt>
    <dgm:pt modelId="{A70F4FDE-F517-42F7-8E58-7823A36F2D03}" type="pres">
      <dgm:prSet presAssocID="{F6BC8A7C-EE33-4515-AD24-8EED3B03C6AD}" presName="parentNode" presStyleLbl="node1" presStyleIdx="1" presStyleCnt="3">
        <dgm:presLayoutVars>
          <dgm:chMax val="0"/>
          <dgm:bulletEnabled val="1"/>
        </dgm:presLayoutVars>
      </dgm:prSet>
      <dgm:spPr/>
    </dgm:pt>
    <dgm:pt modelId="{EE1CB27E-D168-4D45-B425-D730CF331B1D}" type="pres">
      <dgm:prSet presAssocID="{F6BC8A7C-EE33-4515-AD24-8EED3B03C6AD}" presName="childNode" presStyleLbl="node1" presStyleIdx="1" presStyleCnt="3">
        <dgm:presLayoutVars>
          <dgm:bulletEnabled val="1"/>
        </dgm:presLayoutVars>
      </dgm:prSet>
      <dgm:spPr/>
    </dgm:pt>
    <dgm:pt modelId="{C05F710B-CAB0-4616-B776-C32E584623AB}" type="pres">
      <dgm:prSet presAssocID="{F32215CD-666A-4B5E-8EB8-1568BB9D3FA1}" presName="hSp" presStyleCnt="0"/>
      <dgm:spPr/>
    </dgm:pt>
    <dgm:pt modelId="{F421030C-A3A5-48E3-A000-64CDBAF0AE34}" type="pres">
      <dgm:prSet presAssocID="{F32215CD-666A-4B5E-8EB8-1568BB9D3FA1}" presName="vProcSp" presStyleCnt="0"/>
      <dgm:spPr/>
    </dgm:pt>
    <dgm:pt modelId="{3B3652AA-789A-4BDB-9EF6-9D21223F0DB5}" type="pres">
      <dgm:prSet presAssocID="{F32215CD-666A-4B5E-8EB8-1568BB9D3FA1}" presName="vSp1" presStyleCnt="0"/>
      <dgm:spPr/>
    </dgm:pt>
    <dgm:pt modelId="{FD5BA29C-B114-42FF-B1F7-09A40899A036}" type="pres">
      <dgm:prSet presAssocID="{F32215CD-666A-4B5E-8EB8-1568BB9D3FA1}" presName="simulatedConn" presStyleLbl="solidFgAcc1" presStyleIdx="1" presStyleCnt="2"/>
      <dgm:spPr>
        <a:ln>
          <a:solidFill>
            <a:srgbClr val="FF6F61"/>
          </a:solidFill>
        </a:ln>
      </dgm:spPr>
    </dgm:pt>
    <dgm:pt modelId="{66BD0ABD-583D-44DB-B017-BAAB5D991206}" type="pres">
      <dgm:prSet presAssocID="{F32215CD-666A-4B5E-8EB8-1568BB9D3FA1}" presName="vSp2" presStyleCnt="0"/>
      <dgm:spPr/>
    </dgm:pt>
    <dgm:pt modelId="{F65BB094-7A16-4A17-B878-A6DC940DFBCB}" type="pres">
      <dgm:prSet presAssocID="{F32215CD-666A-4B5E-8EB8-1568BB9D3FA1}" presName="sibTrans" presStyleCnt="0"/>
      <dgm:spPr/>
    </dgm:pt>
    <dgm:pt modelId="{A050E2EA-35BF-45B7-BCE7-59C9AEB69A4E}" type="pres">
      <dgm:prSet presAssocID="{1D3FCDCF-FB20-4AE8-BA07-3CAFB4E73F65}" presName="compositeNode" presStyleCnt="0">
        <dgm:presLayoutVars>
          <dgm:bulletEnabled val="1"/>
        </dgm:presLayoutVars>
      </dgm:prSet>
      <dgm:spPr/>
    </dgm:pt>
    <dgm:pt modelId="{5B570B4C-EEFE-4432-8580-11E540CCB668}" type="pres">
      <dgm:prSet presAssocID="{1D3FCDCF-FB20-4AE8-BA07-3CAFB4E73F65}" presName="bgRect" presStyleLbl="node1" presStyleIdx="2" presStyleCnt="3"/>
      <dgm:spPr/>
    </dgm:pt>
    <dgm:pt modelId="{684EDB77-25DC-411D-A190-34160E7779CB}" type="pres">
      <dgm:prSet presAssocID="{1D3FCDCF-FB20-4AE8-BA07-3CAFB4E73F65}" presName="parentNode" presStyleLbl="node1" presStyleIdx="2" presStyleCnt="3">
        <dgm:presLayoutVars>
          <dgm:chMax val="0"/>
          <dgm:bulletEnabled val="1"/>
        </dgm:presLayoutVars>
      </dgm:prSet>
      <dgm:spPr/>
    </dgm:pt>
    <dgm:pt modelId="{9708AD36-E487-4A70-8914-A71D30DCAEC4}" type="pres">
      <dgm:prSet presAssocID="{1D3FCDCF-FB20-4AE8-BA07-3CAFB4E73F65}" presName="childNode" presStyleLbl="node1" presStyleIdx="2" presStyleCnt="3">
        <dgm:presLayoutVars>
          <dgm:bulletEnabled val="1"/>
        </dgm:presLayoutVars>
      </dgm:prSet>
      <dgm:spPr/>
    </dgm:pt>
  </dgm:ptLst>
  <dgm:cxnLst>
    <dgm:cxn modelId="{584D5D04-7EB5-4DA4-B767-9D6DD0B9F4A8}" type="presOf" srcId="{1D3FCDCF-FB20-4AE8-BA07-3CAFB4E73F65}" destId="{684EDB77-25DC-411D-A190-34160E7779CB}" srcOrd="1" destOrd="0" presId="urn:microsoft.com/office/officeart/2005/8/layout/hProcess7"/>
    <dgm:cxn modelId="{CCD4DA07-E59F-4940-B32F-8BD3AAF9BC2D}" type="presOf" srcId="{98BB337D-3FE0-4F8D-9E46-8AE4312F3782}" destId="{9708AD36-E487-4A70-8914-A71D30DCAEC4}" srcOrd="0" destOrd="1" presId="urn:microsoft.com/office/officeart/2005/8/layout/hProcess7"/>
    <dgm:cxn modelId="{1249BD17-7E96-4328-A625-DE35A92B2B39}" srcId="{26861736-1C8A-494C-9B33-5743BE9645B8}" destId="{B8972FB7-8EFA-49BF-B6A9-3DF5BD342472}" srcOrd="0" destOrd="0" parTransId="{C444E944-88A2-407B-9BAB-D0412999AB24}" sibTransId="{2ADD0525-97B7-44C3-8840-3EA49A475A20}"/>
    <dgm:cxn modelId="{0294EE1B-EAF0-4844-8EF1-381640F549F9}" srcId="{B8972FB7-8EFA-49BF-B6A9-3DF5BD342472}" destId="{9D0FCDF7-A6E6-4730-84B4-B7AB0B8D388E}" srcOrd="0" destOrd="0" parTransId="{53D8F601-4381-41A1-A933-2AF5805E387E}" sibTransId="{48014009-84DD-482B-8630-89C6C7D0FBBC}"/>
    <dgm:cxn modelId="{C2BC6243-593A-4567-89E0-0C237EFE92BF}" type="presOf" srcId="{9D0FCDF7-A6E6-4730-84B4-B7AB0B8D388E}" destId="{72C7A455-FD16-4098-9078-485242CA0BA2}" srcOrd="0" destOrd="0" presId="urn:microsoft.com/office/officeart/2005/8/layout/hProcess7"/>
    <dgm:cxn modelId="{68144465-302F-44FB-BAB1-257CF18ADB58}" srcId="{1D3FCDCF-FB20-4AE8-BA07-3CAFB4E73F65}" destId="{98BB337D-3FE0-4F8D-9E46-8AE4312F3782}" srcOrd="1" destOrd="0" parTransId="{74057347-73A2-4925-A4C4-2F7358EE71C6}" sibTransId="{282D0C7F-CD43-401C-9A45-A642D8DC5263}"/>
    <dgm:cxn modelId="{16FAC766-2278-4EA7-9FB7-A5DF5DC132D7}" type="presOf" srcId="{B8972FB7-8EFA-49BF-B6A9-3DF5BD342472}" destId="{7AAE5F75-001A-416A-8787-9C6A72C6F9E1}" srcOrd="0" destOrd="0" presId="urn:microsoft.com/office/officeart/2005/8/layout/hProcess7"/>
    <dgm:cxn modelId="{FBCFC369-5C64-42AE-B3AF-A3BBF036527A}" srcId="{26861736-1C8A-494C-9B33-5743BE9645B8}" destId="{F6BC8A7C-EE33-4515-AD24-8EED3B03C6AD}" srcOrd="1" destOrd="0" parTransId="{6025C330-DBAA-4CBC-A7CC-8D7B1AC1DBF9}" sibTransId="{F32215CD-666A-4B5E-8EB8-1568BB9D3FA1}"/>
    <dgm:cxn modelId="{646FF652-2BAC-46B4-848A-0BD847674761}" type="presOf" srcId="{F6BC8A7C-EE33-4515-AD24-8EED3B03C6AD}" destId="{1A5F03C0-B86D-4008-8656-F962FE061A08}" srcOrd="0" destOrd="0" presId="urn:microsoft.com/office/officeart/2005/8/layout/hProcess7"/>
    <dgm:cxn modelId="{136A3378-D406-451E-823C-FD2A3EE0BEBB}" srcId="{F6BC8A7C-EE33-4515-AD24-8EED3B03C6AD}" destId="{C6560AE5-4D14-4BF4-891C-FF7E5A0E6A71}" srcOrd="0" destOrd="0" parTransId="{DDE96374-8379-4BD1-AE92-221CF88701C4}" sibTransId="{F58F7A12-6B1A-4180-B00F-7B94DB39C4B5}"/>
    <dgm:cxn modelId="{31EB8092-507D-4063-BEA0-FCE5C3539E3F}" type="presOf" srcId="{1A1C7699-EB0F-49B5-BF48-9AB33819FA79}" destId="{9708AD36-E487-4A70-8914-A71D30DCAEC4}" srcOrd="0" destOrd="0" presId="urn:microsoft.com/office/officeart/2005/8/layout/hProcess7"/>
    <dgm:cxn modelId="{6FF4B8A9-D9AA-42A6-8CEB-B2F3101BF1DE}" type="presOf" srcId="{1D3FCDCF-FB20-4AE8-BA07-3CAFB4E73F65}" destId="{5B570B4C-EEFE-4432-8580-11E540CCB668}" srcOrd="0" destOrd="0" presId="urn:microsoft.com/office/officeart/2005/8/layout/hProcess7"/>
    <dgm:cxn modelId="{F0DC58AC-0351-438B-A10E-F7FB7D48BD6B}" type="presOf" srcId="{B8972FB7-8EFA-49BF-B6A9-3DF5BD342472}" destId="{3075CD1E-3820-49CE-8350-A600B45FF63A}" srcOrd="1" destOrd="0" presId="urn:microsoft.com/office/officeart/2005/8/layout/hProcess7"/>
    <dgm:cxn modelId="{94F169AD-0696-471D-BBEA-DF401E05BE32}" srcId="{26861736-1C8A-494C-9B33-5743BE9645B8}" destId="{1D3FCDCF-FB20-4AE8-BA07-3CAFB4E73F65}" srcOrd="2" destOrd="0" parTransId="{B9554D5B-40C7-4F0C-9A39-242537C74B69}" sibTransId="{DAC70679-542E-4D20-AE76-A2A3165B2450}"/>
    <dgm:cxn modelId="{74995EB2-8B02-4B63-8B55-74ECA04BF8E9}" type="presOf" srcId="{F6BC8A7C-EE33-4515-AD24-8EED3B03C6AD}" destId="{A70F4FDE-F517-42F7-8E58-7823A36F2D03}" srcOrd="1" destOrd="0" presId="urn:microsoft.com/office/officeart/2005/8/layout/hProcess7"/>
    <dgm:cxn modelId="{B8FF89C9-51FF-4EC5-A116-B3B4D10F09B3}" type="presOf" srcId="{26861736-1C8A-494C-9B33-5743BE9645B8}" destId="{B486136C-9E8A-4001-8C09-5162E4C62A3A}" srcOrd="0" destOrd="0" presId="urn:microsoft.com/office/officeart/2005/8/layout/hProcess7"/>
    <dgm:cxn modelId="{53A8BFCA-F531-4E74-8443-8F03F364C9A7}" srcId="{F6BC8A7C-EE33-4515-AD24-8EED3B03C6AD}" destId="{832A8654-B5E9-4D57-8F35-5BCB9AB00B00}" srcOrd="1" destOrd="0" parTransId="{F4A7C0ED-2617-4AE2-82FD-2633A8638C07}" sibTransId="{B15343D7-C7EA-4DF6-BFAE-755953B4621E}"/>
    <dgm:cxn modelId="{C2D056DA-F803-4B3F-8111-D0C0CFBE601D}" type="presOf" srcId="{832A8654-B5E9-4D57-8F35-5BCB9AB00B00}" destId="{EE1CB27E-D168-4D45-B425-D730CF331B1D}" srcOrd="0" destOrd="1" presId="urn:microsoft.com/office/officeart/2005/8/layout/hProcess7"/>
    <dgm:cxn modelId="{417C86DA-DAB2-411C-9EF5-567BC483B087}" srcId="{1D3FCDCF-FB20-4AE8-BA07-3CAFB4E73F65}" destId="{1A1C7699-EB0F-49B5-BF48-9AB33819FA79}" srcOrd="0" destOrd="0" parTransId="{F4D9683F-AFCD-4F98-8707-A9495814126C}" sibTransId="{6444E7EA-D278-45C7-8D57-E254E96B7F5A}"/>
    <dgm:cxn modelId="{78AADDEE-D390-4EAE-BE75-39AA2AF355D6}" type="presOf" srcId="{C6560AE5-4D14-4BF4-891C-FF7E5A0E6A71}" destId="{EE1CB27E-D168-4D45-B425-D730CF331B1D}" srcOrd="0" destOrd="0" presId="urn:microsoft.com/office/officeart/2005/8/layout/hProcess7"/>
    <dgm:cxn modelId="{14A8E080-8180-43A6-A322-E8D8350E62C1}" type="presParOf" srcId="{B486136C-9E8A-4001-8C09-5162E4C62A3A}" destId="{45DE6B34-2685-449E-A335-1480D8EECD5B}" srcOrd="0" destOrd="0" presId="urn:microsoft.com/office/officeart/2005/8/layout/hProcess7"/>
    <dgm:cxn modelId="{0C387651-7882-4173-AB0A-D5CCF860ED8F}" type="presParOf" srcId="{45DE6B34-2685-449E-A335-1480D8EECD5B}" destId="{7AAE5F75-001A-416A-8787-9C6A72C6F9E1}" srcOrd="0" destOrd="0" presId="urn:microsoft.com/office/officeart/2005/8/layout/hProcess7"/>
    <dgm:cxn modelId="{5E094ED8-7FF6-4814-B71B-4C7630B18DE9}" type="presParOf" srcId="{45DE6B34-2685-449E-A335-1480D8EECD5B}" destId="{3075CD1E-3820-49CE-8350-A600B45FF63A}" srcOrd="1" destOrd="0" presId="urn:microsoft.com/office/officeart/2005/8/layout/hProcess7"/>
    <dgm:cxn modelId="{4343AF6B-197F-4C63-ABCC-C97EA4716329}" type="presParOf" srcId="{45DE6B34-2685-449E-A335-1480D8EECD5B}" destId="{72C7A455-FD16-4098-9078-485242CA0BA2}" srcOrd="2" destOrd="0" presId="urn:microsoft.com/office/officeart/2005/8/layout/hProcess7"/>
    <dgm:cxn modelId="{12BF9DDA-37A4-419A-B61B-B43362BBE88D}" type="presParOf" srcId="{B486136C-9E8A-4001-8C09-5162E4C62A3A}" destId="{51E30188-3FDD-44FD-B267-A810B36975F3}" srcOrd="1" destOrd="0" presId="urn:microsoft.com/office/officeart/2005/8/layout/hProcess7"/>
    <dgm:cxn modelId="{1DBAE441-EC56-4594-B1C1-13659F63A050}" type="presParOf" srcId="{B486136C-9E8A-4001-8C09-5162E4C62A3A}" destId="{3F0772C0-9EE0-4026-82D7-98688B74AE08}" srcOrd="2" destOrd="0" presId="urn:microsoft.com/office/officeart/2005/8/layout/hProcess7"/>
    <dgm:cxn modelId="{5EEDBCD7-271A-44C6-80DB-EE6DEB122D52}" type="presParOf" srcId="{3F0772C0-9EE0-4026-82D7-98688B74AE08}" destId="{CE27EE01-00A0-4246-ACFA-9509B25AFAAA}" srcOrd="0" destOrd="0" presId="urn:microsoft.com/office/officeart/2005/8/layout/hProcess7"/>
    <dgm:cxn modelId="{F8F7194A-4EEF-4AF9-A528-9156FA7BACE9}" type="presParOf" srcId="{3F0772C0-9EE0-4026-82D7-98688B74AE08}" destId="{3A64E9C6-D97F-4944-A42C-F0154D69A7BD}" srcOrd="1" destOrd="0" presId="urn:microsoft.com/office/officeart/2005/8/layout/hProcess7"/>
    <dgm:cxn modelId="{DDDD6DD7-980F-4DC4-894B-20B38569F3AD}" type="presParOf" srcId="{3F0772C0-9EE0-4026-82D7-98688B74AE08}" destId="{A2222ED4-4B53-4D48-B7EA-A2529DE900BA}" srcOrd="2" destOrd="0" presId="urn:microsoft.com/office/officeart/2005/8/layout/hProcess7"/>
    <dgm:cxn modelId="{1F01434D-B374-4A5E-84FF-C596D4F5B335}" type="presParOf" srcId="{B486136C-9E8A-4001-8C09-5162E4C62A3A}" destId="{2DA25D29-AD83-4723-8DD9-7380CECA7ECB}" srcOrd="3" destOrd="0" presId="urn:microsoft.com/office/officeart/2005/8/layout/hProcess7"/>
    <dgm:cxn modelId="{50BC81EF-B778-485E-8744-636E70B95D59}" type="presParOf" srcId="{B486136C-9E8A-4001-8C09-5162E4C62A3A}" destId="{E5054712-B346-4D6F-875D-63EE0A531573}" srcOrd="4" destOrd="0" presId="urn:microsoft.com/office/officeart/2005/8/layout/hProcess7"/>
    <dgm:cxn modelId="{8D9EFB2E-C16C-4B3E-B028-ACAE3CA49493}" type="presParOf" srcId="{E5054712-B346-4D6F-875D-63EE0A531573}" destId="{1A5F03C0-B86D-4008-8656-F962FE061A08}" srcOrd="0" destOrd="0" presId="urn:microsoft.com/office/officeart/2005/8/layout/hProcess7"/>
    <dgm:cxn modelId="{62578328-1C29-4B3A-A63F-291234E2A61B}" type="presParOf" srcId="{E5054712-B346-4D6F-875D-63EE0A531573}" destId="{A70F4FDE-F517-42F7-8E58-7823A36F2D03}" srcOrd="1" destOrd="0" presId="urn:microsoft.com/office/officeart/2005/8/layout/hProcess7"/>
    <dgm:cxn modelId="{A2B6749E-81BF-455A-82BC-B5C9DBC56D04}" type="presParOf" srcId="{E5054712-B346-4D6F-875D-63EE0A531573}" destId="{EE1CB27E-D168-4D45-B425-D730CF331B1D}" srcOrd="2" destOrd="0" presId="urn:microsoft.com/office/officeart/2005/8/layout/hProcess7"/>
    <dgm:cxn modelId="{D1FDE9E0-6118-41F0-98BC-EF06689EF82F}" type="presParOf" srcId="{B486136C-9E8A-4001-8C09-5162E4C62A3A}" destId="{C05F710B-CAB0-4616-B776-C32E584623AB}" srcOrd="5" destOrd="0" presId="urn:microsoft.com/office/officeart/2005/8/layout/hProcess7"/>
    <dgm:cxn modelId="{FD5C9FE9-3895-4547-A67F-9B227E51118E}" type="presParOf" srcId="{B486136C-9E8A-4001-8C09-5162E4C62A3A}" destId="{F421030C-A3A5-48E3-A000-64CDBAF0AE34}" srcOrd="6" destOrd="0" presId="urn:microsoft.com/office/officeart/2005/8/layout/hProcess7"/>
    <dgm:cxn modelId="{1BF8782C-A1B8-4753-8B67-40DC262B0FAB}" type="presParOf" srcId="{F421030C-A3A5-48E3-A000-64CDBAF0AE34}" destId="{3B3652AA-789A-4BDB-9EF6-9D21223F0DB5}" srcOrd="0" destOrd="0" presId="urn:microsoft.com/office/officeart/2005/8/layout/hProcess7"/>
    <dgm:cxn modelId="{386DD7AA-3F46-45FA-B6E0-7F0B3659C16F}" type="presParOf" srcId="{F421030C-A3A5-48E3-A000-64CDBAF0AE34}" destId="{FD5BA29C-B114-42FF-B1F7-09A40899A036}" srcOrd="1" destOrd="0" presId="urn:microsoft.com/office/officeart/2005/8/layout/hProcess7"/>
    <dgm:cxn modelId="{9B67C211-75ED-4026-BFDC-36A3399E0945}" type="presParOf" srcId="{F421030C-A3A5-48E3-A000-64CDBAF0AE34}" destId="{66BD0ABD-583D-44DB-B017-BAAB5D991206}" srcOrd="2" destOrd="0" presId="urn:microsoft.com/office/officeart/2005/8/layout/hProcess7"/>
    <dgm:cxn modelId="{0812A4EF-0708-4245-9E22-5DCDBBCA87BA}" type="presParOf" srcId="{B486136C-9E8A-4001-8C09-5162E4C62A3A}" destId="{F65BB094-7A16-4A17-B878-A6DC940DFBCB}" srcOrd="7" destOrd="0" presId="urn:microsoft.com/office/officeart/2005/8/layout/hProcess7"/>
    <dgm:cxn modelId="{733ECDDD-BE73-4A14-9BC6-C15E557CD94D}" type="presParOf" srcId="{B486136C-9E8A-4001-8C09-5162E4C62A3A}" destId="{A050E2EA-35BF-45B7-BCE7-59C9AEB69A4E}" srcOrd="8" destOrd="0" presId="urn:microsoft.com/office/officeart/2005/8/layout/hProcess7"/>
    <dgm:cxn modelId="{22A70F29-39EA-4769-ACEC-6C2D09F5A9AC}" type="presParOf" srcId="{A050E2EA-35BF-45B7-BCE7-59C9AEB69A4E}" destId="{5B570B4C-EEFE-4432-8580-11E540CCB668}" srcOrd="0" destOrd="0" presId="urn:microsoft.com/office/officeart/2005/8/layout/hProcess7"/>
    <dgm:cxn modelId="{01633879-B45C-4B37-A536-7C8C5F9F9514}" type="presParOf" srcId="{A050E2EA-35BF-45B7-BCE7-59C9AEB69A4E}" destId="{684EDB77-25DC-411D-A190-34160E7779CB}" srcOrd="1" destOrd="0" presId="urn:microsoft.com/office/officeart/2005/8/layout/hProcess7"/>
    <dgm:cxn modelId="{7F5B6BDE-151D-4166-A07B-58E516A548E0}" type="presParOf" srcId="{A050E2EA-35BF-45B7-BCE7-59C9AEB69A4E}" destId="{9708AD36-E487-4A70-8914-A71D30DCAEC4}"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26861736-1C8A-494C-9B33-5743BE9645B8}" type="doc">
      <dgm:prSet loTypeId="urn:microsoft.com/office/officeart/2005/8/layout/hProcess7" loCatId="process" qsTypeId="urn:microsoft.com/office/officeart/2005/8/quickstyle/simple1" qsCatId="simple" csTypeId="urn:microsoft.com/office/officeart/2005/8/colors/colorful1" csCatId="colorful" phldr="1"/>
      <dgm:spPr/>
      <dgm:t>
        <a:bodyPr/>
        <a:lstStyle/>
        <a:p>
          <a:endParaRPr lang="en-US"/>
        </a:p>
      </dgm:t>
    </dgm:pt>
    <dgm:pt modelId="{B8972FB7-8EFA-49BF-B6A9-3DF5BD342472}">
      <dgm:prSet phldrT="[Text]" phldr="0" custT="1"/>
      <dgm:spPr>
        <a:solidFill>
          <a:srgbClr val="00B050"/>
        </a:solidFill>
      </dgm:spPr>
      <dgm:t>
        <a:bodyPr/>
        <a:lstStyle/>
        <a:p>
          <a:pPr rtl="0"/>
          <a:r>
            <a:rPr lang="en-US" sz="2400">
              <a:solidFill>
                <a:schemeClr val="tx1"/>
              </a:solidFill>
              <a:latin typeface="Aptos Display" panose="020F0302020204030204"/>
            </a:rPr>
            <a:t>Step 4</a:t>
          </a:r>
          <a:endParaRPr lang="en-US" sz="2400">
            <a:solidFill>
              <a:schemeClr val="tx1"/>
            </a:solidFill>
          </a:endParaRPr>
        </a:p>
      </dgm:t>
    </dgm:pt>
    <dgm:pt modelId="{C444E944-88A2-407B-9BAB-D0412999AB24}" type="parTrans" cxnId="{1249BD17-7E96-4328-A625-DE35A92B2B39}">
      <dgm:prSet/>
      <dgm:spPr/>
      <dgm:t>
        <a:bodyPr/>
        <a:lstStyle/>
        <a:p>
          <a:endParaRPr lang="en-US" sz="2000">
            <a:solidFill>
              <a:schemeClr val="tx1"/>
            </a:solidFill>
          </a:endParaRPr>
        </a:p>
      </dgm:t>
    </dgm:pt>
    <dgm:pt modelId="{2ADD0525-97B7-44C3-8840-3EA49A475A20}" type="sibTrans" cxnId="{1249BD17-7E96-4328-A625-DE35A92B2B39}">
      <dgm:prSet/>
      <dgm:spPr>
        <a:solidFill>
          <a:srgbClr val="00BFA5"/>
        </a:solidFill>
      </dgm:spPr>
      <dgm:t>
        <a:bodyPr/>
        <a:lstStyle/>
        <a:p>
          <a:endParaRPr lang="en-US" sz="2000">
            <a:solidFill>
              <a:schemeClr val="tx1"/>
            </a:solidFill>
          </a:endParaRPr>
        </a:p>
      </dgm:t>
    </dgm:pt>
    <dgm:pt modelId="{9D0FCDF7-A6E6-4730-84B4-B7AB0B8D388E}">
      <dgm:prSet phldrT="[Text]" phldr="0" custT="1"/>
      <dgm:spPr>
        <a:ln>
          <a:solidFill>
            <a:srgbClr val="00BFA5"/>
          </a:solidFill>
        </a:ln>
      </dgm:spPr>
      <dgm:t>
        <a:bodyPr/>
        <a:lstStyle/>
        <a:p>
          <a:pPr rtl="0"/>
          <a:r>
            <a:rPr lang="en-US" sz="1800" b="1">
              <a:solidFill>
                <a:schemeClr val="tx1"/>
              </a:solidFill>
              <a:latin typeface="Aptos Display" panose="020F0302020204030204"/>
            </a:rPr>
            <a:t>PROGRAM PRODUCTION:</a:t>
          </a:r>
        </a:p>
        <a:p>
          <a:pPr rtl="0"/>
          <a:r>
            <a:rPr lang="en-US" sz="1800" b="0">
              <a:solidFill>
                <a:schemeClr val="tx1"/>
              </a:solidFill>
              <a:latin typeface="Aptos Display" panose="020F0302020204030204"/>
            </a:rPr>
            <a:t>Create &amp; pilot-test program components (videos, scenarios) with members of intended audience group </a:t>
          </a:r>
          <a:endParaRPr lang="en-US" sz="1800" b="0" baseline="30000">
            <a:solidFill>
              <a:schemeClr val="tx1"/>
            </a:solidFill>
            <a:latin typeface="Aptos Display" panose="020F0302020204030204"/>
          </a:endParaRPr>
        </a:p>
        <a:p>
          <a:pPr rtl="0"/>
          <a:endParaRPr lang="en-US" sz="1800" b="1">
            <a:solidFill>
              <a:schemeClr val="tx1"/>
            </a:solidFill>
            <a:latin typeface="Aptos Display" panose="020F0302020204030204"/>
          </a:endParaRPr>
        </a:p>
      </dgm:t>
    </dgm:pt>
    <dgm:pt modelId="{53D8F601-4381-41A1-A933-2AF5805E387E}" type="parTrans" cxnId="{0294EE1B-EAF0-4844-8EF1-381640F549F9}">
      <dgm:prSet/>
      <dgm:spPr/>
      <dgm:t>
        <a:bodyPr/>
        <a:lstStyle/>
        <a:p>
          <a:endParaRPr lang="en-US" sz="2000">
            <a:solidFill>
              <a:schemeClr val="tx1"/>
            </a:solidFill>
          </a:endParaRPr>
        </a:p>
      </dgm:t>
    </dgm:pt>
    <dgm:pt modelId="{48014009-84DD-482B-8630-89C6C7D0FBBC}" type="sibTrans" cxnId="{0294EE1B-EAF0-4844-8EF1-381640F549F9}">
      <dgm:prSet/>
      <dgm:spPr/>
      <dgm:t>
        <a:bodyPr/>
        <a:lstStyle/>
        <a:p>
          <a:endParaRPr lang="en-US" sz="2000">
            <a:solidFill>
              <a:schemeClr val="tx1"/>
            </a:solidFill>
          </a:endParaRPr>
        </a:p>
      </dgm:t>
    </dgm:pt>
    <dgm:pt modelId="{F6BC8A7C-EE33-4515-AD24-8EED3B03C6AD}">
      <dgm:prSet phldrT="[Text]" phldr="0" custT="1"/>
      <dgm:spPr>
        <a:solidFill>
          <a:srgbClr val="4FC3F7"/>
        </a:solidFill>
      </dgm:spPr>
      <dgm:t>
        <a:bodyPr/>
        <a:lstStyle/>
        <a:p>
          <a:pPr rtl="0"/>
          <a:r>
            <a:rPr lang="en-US" sz="2400">
              <a:solidFill>
                <a:schemeClr val="tx1"/>
              </a:solidFill>
              <a:latin typeface="Aptos Display" panose="020F0302020204030204"/>
            </a:rPr>
            <a:t>Step 5</a:t>
          </a:r>
          <a:endParaRPr lang="en-US" sz="2400">
            <a:solidFill>
              <a:schemeClr val="tx1"/>
            </a:solidFill>
          </a:endParaRPr>
        </a:p>
      </dgm:t>
    </dgm:pt>
    <dgm:pt modelId="{6025C330-DBAA-4CBC-A7CC-8D7B1AC1DBF9}" type="parTrans" cxnId="{FBCFC369-5C64-42AE-B3AF-A3BBF036527A}">
      <dgm:prSet/>
      <dgm:spPr/>
      <dgm:t>
        <a:bodyPr/>
        <a:lstStyle/>
        <a:p>
          <a:endParaRPr lang="en-US" sz="2000">
            <a:solidFill>
              <a:schemeClr val="tx1"/>
            </a:solidFill>
          </a:endParaRPr>
        </a:p>
      </dgm:t>
    </dgm:pt>
    <dgm:pt modelId="{F32215CD-666A-4B5E-8EB8-1568BB9D3FA1}" type="sibTrans" cxnId="{FBCFC369-5C64-42AE-B3AF-A3BBF036527A}">
      <dgm:prSet/>
      <dgm:spPr>
        <a:solidFill>
          <a:srgbClr val="FF6F61"/>
        </a:solidFill>
      </dgm:spPr>
      <dgm:t>
        <a:bodyPr/>
        <a:lstStyle/>
        <a:p>
          <a:endParaRPr lang="en-US" sz="2000">
            <a:solidFill>
              <a:schemeClr val="tx1"/>
            </a:solidFill>
          </a:endParaRPr>
        </a:p>
      </dgm:t>
    </dgm:pt>
    <dgm:pt modelId="{C6560AE5-4D14-4BF4-891C-FF7E5A0E6A71}">
      <dgm:prSet phldrT="[Text]" custT="1"/>
      <dgm:spPr>
        <a:ln>
          <a:solidFill>
            <a:srgbClr val="FF6F61"/>
          </a:solidFill>
        </a:ln>
      </dgm:spPr>
      <dgm:t>
        <a:bodyPr/>
        <a:lstStyle/>
        <a:p>
          <a:r>
            <a:rPr lang="en-US" sz="1800" b="1">
              <a:solidFill>
                <a:schemeClr val="tx1"/>
              </a:solidFill>
              <a:latin typeface="Aptos Display" panose="020F0302020204030204"/>
            </a:rPr>
            <a:t>ADOPTION &amp; IMPLEMENTATION PLAN</a:t>
          </a:r>
        </a:p>
        <a:p>
          <a:r>
            <a:rPr lang="en-US" sz="1800">
              <a:solidFill>
                <a:schemeClr val="tx1"/>
              </a:solidFill>
            </a:rPr>
            <a:t>Identify facilitators &amp; stakeholders/partners, determine when the program will occur, promote the program</a:t>
          </a:r>
          <a:endParaRPr lang="en-US" sz="1800" b="1">
            <a:solidFill>
              <a:schemeClr val="tx1"/>
            </a:solidFill>
          </a:endParaRPr>
        </a:p>
      </dgm:t>
    </dgm:pt>
    <dgm:pt modelId="{DDE96374-8379-4BD1-AE92-221CF88701C4}" type="parTrans" cxnId="{136A3378-D406-451E-823C-FD2A3EE0BEBB}">
      <dgm:prSet/>
      <dgm:spPr/>
      <dgm:t>
        <a:bodyPr/>
        <a:lstStyle/>
        <a:p>
          <a:endParaRPr lang="en-US" sz="2000">
            <a:solidFill>
              <a:schemeClr val="tx1"/>
            </a:solidFill>
          </a:endParaRPr>
        </a:p>
      </dgm:t>
    </dgm:pt>
    <dgm:pt modelId="{F58F7A12-6B1A-4180-B00F-7B94DB39C4B5}" type="sibTrans" cxnId="{136A3378-D406-451E-823C-FD2A3EE0BEBB}">
      <dgm:prSet/>
      <dgm:spPr/>
      <dgm:t>
        <a:bodyPr/>
        <a:lstStyle/>
        <a:p>
          <a:endParaRPr lang="en-US" sz="2000">
            <a:solidFill>
              <a:schemeClr val="tx1"/>
            </a:solidFill>
          </a:endParaRPr>
        </a:p>
      </dgm:t>
    </dgm:pt>
    <dgm:pt modelId="{1D3FCDCF-FB20-4AE8-BA07-3CAFB4E73F65}">
      <dgm:prSet phldrT="[Text]" phldr="0" custT="1"/>
      <dgm:spPr>
        <a:solidFill>
          <a:srgbClr val="CE93D8"/>
        </a:solidFill>
      </dgm:spPr>
      <dgm:t>
        <a:bodyPr/>
        <a:lstStyle/>
        <a:p>
          <a:pPr rtl="0"/>
          <a:r>
            <a:rPr lang="en-US" sz="2400">
              <a:solidFill>
                <a:schemeClr val="tx1"/>
              </a:solidFill>
              <a:latin typeface="Aptos Display" panose="020F0302020204030204"/>
            </a:rPr>
            <a:t>Step 6</a:t>
          </a:r>
          <a:endParaRPr lang="en-US" sz="2400">
            <a:solidFill>
              <a:schemeClr val="tx1"/>
            </a:solidFill>
          </a:endParaRPr>
        </a:p>
      </dgm:t>
    </dgm:pt>
    <dgm:pt modelId="{B9554D5B-40C7-4F0C-9A39-242537C74B69}" type="parTrans" cxnId="{94F169AD-0696-471D-BBEA-DF401E05BE32}">
      <dgm:prSet/>
      <dgm:spPr/>
      <dgm:t>
        <a:bodyPr/>
        <a:lstStyle/>
        <a:p>
          <a:endParaRPr lang="en-US" sz="2000">
            <a:solidFill>
              <a:schemeClr val="tx1"/>
            </a:solidFill>
          </a:endParaRPr>
        </a:p>
      </dgm:t>
    </dgm:pt>
    <dgm:pt modelId="{DAC70679-542E-4D20-AE76-A2A3165B2450}" type="sibTrans" cxnId="{94F169AD-0696-471D-BBEA-DF401E05BE32}">
      <dgm:prSet/>
      <dgm:spPr/>
      <dgm:t>
        <a:bodyPr/>
        <a:lstStyle/>
        <a:p>
          <a:endParaRPr lang="en-US" sz="2000">
            <a:solidFill>
              <a:schemeClr val="tx1"/>
            </a:solidFill>
          </a:endParaRPr>
        </a:p>
      </dgm:t>
    </dgm:pt>
    <dgm:pt modelId="{1A1C7699-EB0F-49B5-BF48-9AB33819FA79}">
      <dgm:prSet phldrT="[Text]" custT="1"/>
      <dgm:spPr>
        <a:ln>
          <a:solidFill>
            <a:srgbClr val="FFD54F"/>
          </a:solidFill>
        </a:ln>
      </dgm:spPr>
      <dgm:t>
        <a:bodyPr/>
        <a:lstStyle/>
        <a:p>
          <a:r>
            <a:rPr lang="en-US" sz="1800" b="1">
              <a:solidFill>
                <a:schemeClr val="tx1"/>
              </a:solidFill>
            </a:rPr>
            <a:t>EVALUATION &amp; MONITORING</a:t>
          </a:r>
        </a:p>
      </dgm:t>
    </dgm:pt>
    <dgm:pt modelId="{F4D9683F-AFCD-4F98-8707-A9495814126C}" type="parTrans" cxnId="{417C86DA-DAB2-411C-9EF5-567BC483B087}">
      <dgm:prSet/>
      <dgm:spPr/>
      <dgm:t>
        <a:bodyPr/>
        <a:lstStyle/>
        <a:p>
          <a:endParaRPr lang="en-US" sz="2000">
            <a:solidFill>
              <a:schemeClr val="tx1"/>
            </a:solidFill>
          </a:endParaRPr>
        </a:p>
      </dgm:t>
    </dgm:pt>
    <dgm:pt modelId="{6444E7EA-D278-45C7-8D57-E254E96B7F5A}" type="sibTrans" cxnId="{417C86DA-DAB2-411C-9EF5-567BC483B087}">
      <dgm:prSet/>
      <dgm:spPr/>
      <dgm:t>
        <a:bodyPr/>
        <a:lstStyle/>
        <a:p>
          <a:endParaRPr lang="en-US" sz="2000">
            <a:solidFill>
              <a:schemeClr val="tx1"/>
            </a:solidFill>
          </a:endParaRPr>
        </a:p>
      </dgm:t>
    </dgm:pt>
    <dgm:pt modelId="{98BB337D-3FE0-4F8D-9E46-8AE4312F3782}">
      <dgm:prSet phldrT="[Text]" custT="1"/>
      <dgm:spPr>
        <a:ln>
          <a:solidFill>
            <a:srgbClr val="FFD54F"/>
          </a:solidFill>
        </a:ln>
      </dgm:spPr>
      <dgm:t>
        <a:bodyPr/>
        <a:lstStyle/>
        <a:p>
          <a:r>
            <a:rPr lang="en-US" sz="1800">
              <a:solidFill>
                <a:schemeClr val="tx1"/>
              </a:solidFill>
            </a:rPr>
            <a:t>Administer risk survey and determine STI prevalence after the intervention; assess changes from step 1</a:t>
          </a:r>
        </a:p>
      </dgm:t>
    </dgm:pt>
    <dgm:pt modelId="{74057347-73A2-4925-A4C4-2F7358EE71C6}" type="parTrans" cxnId="{68144465-302F-44FB-BAB1-257CF18ADB58}">
      <dgm:prSet/>
      <dgm:spPr/>
      <dgm:t>
        <a:bodyPr/>
        <a:lstStyle/>
        <a:p>
          <a:endParaRPr lang="en-US" sz="2000">
            <a:solidFill>
              <a:schemeClr val="tx1"/>
            </a:solidFill>
          </a:endParaRPr>
        </a:p>
      </dgm:t>
    </dgm:pt>
    <dgm:pt modelId="{282D0C7F-CD43-401C-9A45-A642D8DC5263}" type="sibTrans" cxnId="{68144465-302F-44FB-BAB1-257CF18ADB58}">
      <dgm:prSet/>
      <dgm:spPr/>
      <dgm:t>
        <a:bodyPr/>
        <a:lstStyle/>
        <a:p>
          <a:endParaRPr lang="en-US" sz="2000">
            <a:solidFill>
              <a:schemeClr val="tx1"/>
            </a:solidFill>
          </a:endParaRPr>
        </a:p>
      </dgm:t>
    </dgm:pt>
    <dgm:pt modelId="{B486136C-9E8A-4001-8C09-5162E4C62A3A}" type="pres">
      <dgm:prSet presAssocID="{26861736-1C8A-494C-9B33-5743BE9645B8}" presName="Name0" presStyleCnt="0">
        <dgm:presLayoutVars>
          <dgm:dir/>
          <dgm:animLvl val="lvl"/>
          <dgm:resizeHandles val="exact"/>
        </dgm:presLayoutVars>
      </dgm:prSet>
      <dgm:spPr/>
    </dgm:pt>
    <dgm:pt modelId="{45DE6B34-2685-449E-A335-1480D8EECD5B}" type="pres">
      <dgm:prSet presAssocID="{B8972FB7-8EFA-49BF-B6A9-3DF5BD342472}" presName="compositeNode" presStyleCnt="0">
        <dgm:presLayoutVars>
          <dgm:bulletEnabled val="1"/>
        </dgm:presLayoutVars>
      </dgm:prSet>
      <dgm:spPr/>
    </dgm:pt>
    <dgm:pt modelId="{7AAE5F75-001A-416A-8787-9C6A72C6F9E1}" type="pres">
      <dgm:prSet presAssocID="{B8972FB7-8EFA-49BF-B6A9-3DF5BD342472}" presName="bgRect" presStyleLbl="node1" presStyleIdx="0" presStyleCnt="3" custLinFactNeighborX="-23"/>
      <dgm:spPr/>
    </dgm:pt>
    <dgm:pt modelId="{3075CD1E-3820-49CE-8350-A600B45FF63A}" type="pres">
      <dgm:prSet presAssocID="{B8972FB7-8EFA-49BF-B6A9-3DF5BD342472}" presName="parentNode" presStyleLbl="node1" presStyleIdx="0" presStyleCnt="3">
        <dgm:presLayoutVars>
          <dgm:chMax val="0"/>
          <dgm:bulletEnabled val="1"/>
        </dgm:presLayoutVars>
      </dgm:prSet>
      <dgm:spPr/>
    </dgm:pt>
    <dgm:pt modelId="{72C7A455-FD16-4098-9078-485242CA0BA2}" type="pres">
      <dgm:prSet presAssocID="{B8972FB7-8EFA-49BF-B6A9-3DF5BD342472}" presName="childNode" presStyleLbl="node1" presStyleIdx="0" presStyleCnt="3">
        <dgm:presLayoutVars>
          <dgm:bulletEnabled val="1"/>
        </dgm:presLayoutVars>
      </dgm:prSet>
      <dgm:spPr/>
    </dgm:pt>
    <dgm:pt modelId="{51E30188-3FDD-44FD-B267-A810B36975F3}" type="pres">
      <dgm:prSet presAssocID="{2ADD0525-97B7-44C3-8840-3EA49A475A20}" presName="hSp" presStyleCnt="0"/>
      <dgm:spPr/>
    </dgm:pt>
    <dgm:pt modelId="{3F0772C0-9EE0-4026-82D7-98688B74AE08}" type="pres">
      <dgm:prSet presAssocID="{2ADD0525-97B7-44C3-8840-3EA49A475A20}" presName="vProcSp" presStyleCnt="0"/>
      <dgm:spPr/>
    </dgm:pt>
    <dgm:pt modelId="{CE27EE01-00A0-4246-ACFA-9509B25AFAAA}" type="pres">
      <dgm:prSet presAssocID="{2ADD0525-97B7-44C3-8840-3EA49A475A20}" presName="vSp1" presStyleCnt="0"/>
      <dgm:spPr/>
    </dgm:pt>
    <dgm:pt modelId="{3A64E9C6-D97F-4944-A42C-F0154D69A7BD}" type="pres">
      <dgm:prSet presAssocID="{2ADD0525-97B7-44C3-8840-3EA49A475A20}" presName="simulatedConn" presStyleLbl="solidFgAcc1" presStyleIdx="0" presStyleCnt="2"/>
      <dgm:spPr>
        <a:solidFill>
          <a:schemeClr val="bg1"/>
        </a:solidFill>
        <a:ln>
          <a:solidFill>
            <a:srgbClr val="00B050"/>
          </a:solidFill>
        </a:ln>
      </dgm:spPr>
    </dgm:pt>
    <dgm:pt modelId="{A2222ED4-4B53-4D48-B7EA-A2529DE900BA}" type="pres">
      <dgm:prSet presAssocID="{2ADD0525-97B7-44C3-8840-3EA49A475A20}" presName="vSp2" presStyleCnt="0"/>
      <dgm:spPr/>
    </dgm:pt>
    <dgm:pt modelId="{2DA25D29-AD83-4723-8DD9-7380CECA7ECB}" type="pres">
      <dgm:prSet presAssocID="{2ADD0525-97B7-44C3-8840-3EA49A475A20}" presName="sibTrans" presStyleCnt="0"/>
      <dgm:spPr/>
    </dgm:pt>
    <dgm:pt modelId="{E5054712-B346-4D6F-875D-63EE0A531573}" type="pres">
      <dgm:prSet presAssocID="{F6BC8A7C-EE33-4515-AD24-8EED3B03C6AD}" presName="compositeNode" presStyleCnt="0">
        <dgm:presLayoutVars>
          <dgm:bulletEnabled val="1"/>
        </dgm:presLayoutVars>
      </dgm:prSet>
      <dgm:spPr/>
    </dgm:pt>
    <dgm:pt modelId="{1A5F03C0-B86D-4008-8656-F962FE061A08}" type="pres">
      <dgm:prSet presAssocID="{F6BC8A7C-EE33-4515-AD24-8EED3B03C6AD}" presName="bgRect" presStyleLbl="node1" presStyleIdx="1" presStyleCnt="3" custLinFactNeighborX="0" custLinFactNeighborY="222"/>
      <dgm:spPr/>
    </dgm:pt>
    <dgm:pt modelId="{A70F4FDE-F517-42F7-8E58-7823A36F2D03}" type="pres">
      <dgm:prSet presAssocID="{F6BC8A7C-EE33-4515-AD24-8EED3B03C6AD}" presName="parentNode" presStyleLbl="node1" presStyleIdx="1" presStyleCnt="3">
        <dgm:presLayoutVars>
          <dgm:chMax val="0"/>
          <dgm:bulletEnabled val="1"/>
        </dgm:presLayoutVars>
      </dgm:prSet>
      <dgm:spPr/>
    </dgm:pt>
    <dgm:pt modelId="{EE1CB27E-D168-4D45-B425-D730CF331B1D}" type="pres">
      <dgm:prSet presAssocID="{F6BC8A7C-EE33-4515-AD24-8EED3B03C6AD}" presName="childNode" presStyleLbl="node1" presStyleIdx="1" presStyleCnt="3">
        <dgm:presLayoutVars>
          <dgm:bulletEnabled val="1"/>
        </dgm:presLayoutVars>
      </dgm:prSet>
      <dgm:spPr/>
    </dgm:pt>
    <dgm:pt modelId="{C05F710B-CAB0-4616-B776-C32E584623AB}" type="pres">
      <dgm:prSet presAssocID="{F32215CD-666A-4B5E-8EB8-1568BB9D3FA1}" presName="hSp" presStyleCnt="0"/>
      <dgm:spPr/>
    </dgm:pt>
    <dgm:pt modelId="{F421030C-A3A5-48E3-A000-64CDBAF0AE34}" type="pres">
      <dgm:prSet presAssocID="{F32215CD-666A-4B5E-8EB8-1568BB9D3FA1}" presName="vProcSp" presStyleCnt="0"/>
      <dgm:spPr/>
    </dgm:pt>
    <dgm:pt modelId="{3B3652AA-789A-4BDB-9EF6-9D21223F0DB5}" type="pres">
      <dgm:prSet presAssocID="{F32215CD-666A-4B5E-8EB8-1568BB9D3FA1}" presName="vSp1" presStyleCnt="0"/>
      <dgm:spPr/>
    </dgm:pt>
    <dgm:pt modelId="{FD5BA29C-B114-42FF-B1F7-09A40899A036}" type="pres">
      <dgm:prSet presAssocID="{F32215CD-666A-4B5E-8EB8-1568BB9D3FA1}" presName="simulatedConn" presStyleLbl="solidFgAcc1" presStyleIdx="1" presStyleCnt="2"/>
      <dgm:spPr>
        <a:ln>
          <a:solidFill>
            <a:srgbClr val="4FC3F7"/>
          </a:solidFill>
        </a:ln>
      </dgm:spPr>
    </dgm:pt>
    <dgm:pt modelId="{66BD0ABD-583D-44DB-B017-BAAB5D991206}" type="pres">
      <dgm:prSet presAssocID="{F32215CD-666A-4B5E-8EB8-1568BB9D3FA1}" presName="vSp2" presStyleCnt="0"/>
      <dgm:spPr/>
    </dgm:pt>
    <dgm:pt modelId="{F65BB094-7A16-4A17-B878-A6DC940DFBCB}" type="pres">
      <dgm:prSet presAssocID="{F32215CD-666A-4B5E-8EB8-1568BB9D3FA1}" presName="sibTrans" presStyleCnt="0"/>
      <dgm:spPr/>
    </dgm:pt>
    <dgm:pt modelId="{A050E2EA-35BF-45B7-BCE7-59C9AEB69A4E}" type="pres">
      <dgm:prSet presAssocID="{1D3FCDCF-FB20-4AE8-BA07-3CAFB4E73F65}" presName="compositeNode" presStyleCnt="0">
        <dgm:presLayoutVars>
          <dgm:bulletEnabled val="1"/>
        </dgm:presLayoutVars>
      </dgm:prSet>
      <dgm:spPr/>
    </dgm:pt>
    <dgm:pt modelId="{5B570B4C-EEFE-4432-8580-11E540CCB668}" type="pres">
      <dgm:prSet presAssocID="{1D3FCDCF-FB20-4AE8-BA07-3CAFB4E73F65}" presName="bgRect" presStyleLbl="node1" presStyleIdx="2" presStyleCnt="3" custLinFactNeighborX="23"/>
      <dgm:spPr/>
    </dgm:pt>
    <dgm:pt modelId="{684EDB77-25DC-411D-A190-34160E7779CB}" type="pres">
      <dgm:prSet presAssocID="{1D3FCDCF-FB20-4AE8-BA07-3CAFB4E73F65}" presName="parentNode" presStyleLbl="node1" presStyleIdx="2" presStyleCnt="3">
        <dgm:presLayoutVars>
          <dgm:chMax val="0"/>
          <dgm:bulletEnabled val="1"/>
        </dgm:presLayoutVars>
      </dgm:prSet>
      <dgm:spPr/>
    </dgm:pt>
    <dgm:pt modelId="{9708AD36-E487-4A70-8914-A71D30DCAEC4}" type="pres">
      <dgm:prSet presAssocID="{1D3FCDCF-FB20-4AE8-BA07-3CAFB4E73F65}" presName="childNode" presStyleLbl="node1" presStyleIdx="2" presStyleCnt="3">
        <dgm:presLayoutVars>
          <dgm:bulletEnabled val="1"/>
        </dgm:presLayoutVars>
      </dgm:prSet>
      <dgm:spPr/>
    </dgm:pt>
  </dgm:ptLst>
  <dgm:cxnLst>
    <dgm:cxn modelId="{584D5D04-7EB5-4DA4-B767-9D6DD0B9F4A8}" type="presOf" srcId="{1D3FCDCF-FB20-4AE8-BA07-3CAFB4E73F65}" destId="{684EDB77-25DC-411D-A190-34160E7779CB}" srcOrd="1" destOrd="0" presId="urn:microsoft.com/office/officeart/2005/8/layout/hProcess7"/>
    <dgm:cxn modelId="{CCD4DA07-E59F-4940-B32F-8BD3AAF9BC2D}" type="presOf" srcId="{98BB337D-3FE0-4F8D-9E46-8AE4312F3782}" destId="{9708AD36-E487-4A70-8914-A71D30DCAEC4}" srcOrd="0" destOrd="1" presId="urn:microsoft.com/office/officeart/2005/8/layout/hProcess7"/>
    <dgm:cxn modelId="{1249BD17-7E96-4328-A625-DE35A92B2B39}" srcId="{26861736-1C8A-494C-9B33-5743BE9645B8}" destId="{B8972FB7-8EFA-49BF-B6A9-3DF5BD342472}" srcOrd="0" destOrd="0" parTransId="{C444E944-88A2-407B-9BAB-D0412999AB24}" sibTransId="{2ADD0525-97B7-44C3-8840-3EA49A475A20}"/>
    <dgm:cxn modelId="{0294EE1B-EAF0-4844-8EF1-381640F549F9}" srcId="{B8972FB7-8EFA-49BF-B6A9-3DF5BD342472}" destId="{9D0FCDF7-A6E6-4730-84B4-B7AB0B8D388E}" srcOrd="0" destOrd="0" parTransId="{53D8F601-4381-41A1-A933-2AF5805E387E}" sibTransId="{48014009-84DD-482B-8630-89C6C7D0FBBC}"/>
    <dgm:cxn modelId="{C2BC6243-593A-4567-89E0-0C237EFE92BF}" type="presOf" srcId="{9D0FCDF7-A6E6-4730-84B4-B7AB0B8D388E}" destId="{72C7A455-FD16-4098-9078-485242CA0BA2}" srcOrd="0" destOrd="0" presId="urn:microsoft.com/office/officeart/2005/8/layout/hProcess7"/>
    <dgm:cxn modelId="{68144465-302F-44FB-BAB1-257CF18ADB58}" srcId="{1D3FCDCF-FB20-4AE8-BA07-3CAFB4E73F65}" destId="{98BB337D-3FE0-4F8D-9E46-8AE4312F3782}" srcOrd="1" destOrd="0" parTransId="{74057347-73A2-4925-A4C4-2F7358EE71C6}" sibTransId="{282D0C7F-CD43-401C-9A45-A642D8DC5263}"/>
    <dgm:cxn modelId="{16FAC766-2278-4EA7-9FB7-A5DF5DC132D7}" type="presOf" srcId="{B8972FB7-8EFA-49BF-B6A9-3DF5BD342472}" destId="{7AAE5F75-001A-416A-8787-9C6A72C6F9E1}" srcOrd="0" destOrd="0" presId="urn:microsoft.com/office/officeart/2005/8/layout/hProcess7"/>
    <dgm:cxn modelId="{FBCFC369-5C64-42AE-B3AF-A3BBF036527A}" srcId="{26861736-1C8A-494C-9B33-5743BE9645B8}" destId="{F6BC8A7C-EE33-4515-AD24-8EED3B03C6AD}" srcOrd="1" destOrd="0" parTransId="{6025C330-DBAA-4CBC-A7CC-8D7B1AC1DBF9}" sibTransId="{F32215CD-666A-4B5E-8EB8-1568BB9D3FA1}"/>
    <dgm:cxn modelId="{646FF652-2BAC-46B4-848A-0BD847674761}" type="presOf" srcId="{F6BC8A7C-EE33-4515-AD24-8EED3B03C6AD}" destId="{1A5F03C0-B86D-4008-8656-F962FE061A08}" srcOrd="0" destOrd="0" presId="urn:microsoft.com/office/officeart/2005/8/layout/hProcess7"/>
    <dgm:cxn modelId="{136A3378-D406-451E-823C-FD2A3EE0BEBB}" srcId="{F6BC8A7C-EE33-4515-AD24-8EED3B03C6AD}" destId="{C6560AE5-4D14-4BF4-891C-FF7E5A0E6A71}" srcOrd="0" destOrd="0" parTransId="{DDE96374-8379-4BD1-AE92-221CF88701C4}" sibTransId="{F58F7A12-6B1A-4180-B00F-7B94DB39C4B5}"/>
    <dgm:cxn modelId="{31EB8092-507D-4063-BEA0-FCE5C3539E3F}" type="presOf" srcId="{1A1C7699-EB0F-49B5-BF48-9AB33819FA79}" destId="{9708AD36-E487-4A70-8914-A71D30DCAEC4}" srcOrd="0" destOrd="0" presId="urn:microsoft.com/office/officeart/2005/8/layout/hProcess7"/>
    <dgm:cxn modelId="{6FF4B8A9-D9AA-42A6-8CEB-B2F3101BF1DE}" type="presOf" srcId="{1D3FCDCF-FB20-4AE8-BA07-3CAFB4E73F65}" destId="{5B570B4C-EEFE-4432-8580-11E540CCB668}" srcOrd="0" destOrd="0" presId="urn:microsoft.com/office/officeart/2005/8/layout/hProcess7"/>
    <dgm:cxn modelId="{F0DC58AC-0351-438B-A10E-F7FB7D48BD6B}" type="presOf" srcId="{B8972FB7-8EFA-49BF-B6A9-3DF5BD342472}" destId="{3075CD1E-3820-49CE-8350-A600B45FF63A}" srcOrd="1" destOrd="0" presId="urn:microsoft.com/office/officeart/2005/8/layout/hProcess7"/>
    <dgm:cxn modelId="{94F169AD-0696-471D-BBEA-DF401E05BE32}" srcId="{26861736-1C8A-494C-9B33-5743BE9645B8}" destId="{1D3FCDCF-FB20-4AE8-BA07-3CAFB4E73F65}" srcOrd="2" destOrd="0" parTransId="{B9554D5B-40C7-4F0C-9A39-242537C74B69}" sibTransId="{DAC70679-542E-4D20-AE76-A2A3165B2450}"/>
    <dgm:cxn modelId="{74995EB2-8B02-4B63-8B55-74ECA04BF8E9}" type="presOf" srcId="{F6BC8A7C-EE33-4515-AD24-8EED3B03C6AD}" destId="{A70F4FDE-F517-42F7-8E58-7823A36F2D03}" srcOrd="1" destOrd="0" presId="urn:microsoft.com/office/officeart/2005/8/layout/hProcess7"/>
    <dgm:cxn modelId="{B8FF89C9-51FF-4EC5-A116-B3B4D10F09B3}" type="presOf" srcId="{26861736-1C8A-494C-9B33-5743BE9645B8}" destId="{B486136C-9E8A-4001-8C09-5162E4C62A3A}" srcOrd="0" destOrd="0" presId="urn:microsoft.com/office/officeart/2005/8/layout/hProcess7"/>
    <dgm:cxn modelId="{417C86DA-DAB2-411C-9EF5-567BC483B087}" srcId="{1D3FCDCF-FB20-4AE8-BA07-3CAFB4E73F65}" destId="{1A1C7699-EB0F-49B5-BF48-9AB33819FA79}" srcOrd="0" destOrd="0" parTransId="{F4D9683F-AFCD-4F98-8707-A9495814126C}" sibTransId="{6444E7EA-D278-45C7-8D57-E254E96B7F5A}"/>
    <dgm:cxn modelId="{78AADDEE-D390-4EAE-BE75-39AA2AF355D6}" type="presOf" srcId="{C6560AE5-4D14-4BF4-891C-FF7E5A0E6A71}" destId="{EE1CB27E-D168-4D45-B425-D730CF331B1D}" srcOrd="0" destOrd="0" presId="urn:microsoft.com/office/officeart/2005/8/layout/hProcess7"/>
    <dgm:cxn modelId="{14A8E080-8180-43A6-A322-E8D8350E62C1}" type="presParOf" srcId="{B486136C-9E8A-4001-8C09-5162E4C62A3A}" destId="{45DE6B34-2685-449E-A335-1480D8EECD5B}" srcOrd="0" destOrd="0" presId="urn:microsoft.com/office/officeart/2005/8/layout/hProcess7"/>
    <dgm:cxn modelId="{0C387651-7882-4173-AB0A-D5CCF860ED8F}" type="presParOf" srcId="{45DE6B34-2685-449E-A335-1480D8EECD5B}" destId="{7AAE5F75-001A-416A-8787-9C6A72C6F9E1}" srcOrd="0" destOrd="0" presId="urn:microsoft.com/office/officeart/2005/8/layout/hProcess7"/>
    <dgm:cxn modelId="{5E094ED8-7FF6-4814-B71B-4C7630B18DE9}" type="presParOf" srcId="{45DE6B34-2685-449E-A335-1480D8EECD5B}" destId="{3075CD1E-3820-49CE-8350-A600B45FF63A}" srcOrd="1" destOrd="0" presId="urn:microsoft.com/office/officeart/2005/8/layout/hProcess7"/>
    <dgm:cxn modelId="{4343AF6B-197F-4C63-ABCC-C97EA4716329}" type="presParOf" srcId="{45DE6B34-2685-449E-A335-1480D8EECD5B}" destId="{72C7A455-FD16-4098-9078-485242CA0BA2}" srcOrd="2" destOrd="0" presId="urn:microsoft.com/office/officeart/2005/8/layout/hProcess7"/>
    <dgm:cxn modelId="{12BF9DDA-37A4-419A-B61B-B43362BBE88D}" type="presParOf" srcId="{B486136C-9E8A-4001-8C09-5162E4C62A3A}" destId="{51E30188-3FDD-44FD-B267-A810B36975F3}" srcOrd="1" destOrd="0" presId="urn:microsoft.com/office/officeart/2005/8/layout/hProcess7"/>
    <dgm:cxn modelId="{1DBAE441-EC56-4594-B1C1-13659F63A050}" type="presParOf" srcId="{B486136C-9E8A-4001-8C09-5162E4C62A3A}" destId="{3F0772C0-9EE0-4026-82D7-98688B74AE08}" srcOrd="2" destOrd="0" presId="urn:microsoft.com/office/officeart/2005/8/layout/hProcess7"/>
    <dgm:cxn modelId="{5EEDBCD7-271A-44C6-80DB-EE6DEB122D52}" type="presParOf" srcId="{3F0772C0-9EE0-4026-82D7-98688B74AE08}" destId="{CE27EE01-00A0-4246-ACFA-9509B25AFAAA}" srcOrd="0" destOrd="0" presId="urn:microsoft.com/office/officeart/2005/8/layout/hProcess7"/>
    <dgm:cxn modelId="{F8F7194A-4EEF-4AF9-A528-9156FA7BACE9}" type="presParOf" srcId="{3F0772C0-9EE0-4026-82D7-98688B74AE08}" destId="{3A64E9C6-D97F-4944-A42C-F0154D69A7BD}" srcOrd="1" destOrd="0" presId="urn:microsoft.com/office/officeart/2005/8/layout/hProcess7"/>
    <dgm:cxn modelId="{DDDD6DD7-980F-4DC4-894B-20B38569F3AD}" type="presParOf" srcId="{3F0772C0-9EE0-4026-82D7-98688B74AE08}" destId="{A2222ED4-4B53-4D48-B7EA-A2529DE900BA}" srcOrd="2" destOrd="0" presId="urn:microsoft.com/office/officeart/2005/8/layout/hProcess7"/>
    <dgm:cxn modelId="{1F01434D-B374-4A5E-84FF-C596D4F5B335}" type="presParOf" srcId="{B486136C-9E8A-4001-8C09-5162E4C62A3A}" destId="{2DA25D29-AD83-4723-8DD9-7380CECA7ECB}" srcOrd="3" destOrd="0" presId="urn:microsoft.com/office/officeart/2005/8/layout/hProcess7"/>
    <dgm:cxn modelId="{50BC81EF-B778-485E-8744-636E70B95D59}" type="presParOf" srcId="{B486136C-9E8A-4001-8C09-5162E4C62A3A}" destId="{E5054712-B346-4D6F-875D-63EE0A531573}" srcOrd="4" destOrd="0" presId="urn:microsoft.com/office/officeart/2005/8/layout/hProcess7"/>
    <dgm:cxn modelId="{8D9EFB2E-C16C-4B3E-B028-ACAE3CA49493}" type="presParOf" srcId="{E5054712-B346-4D6F-875D-63EE0A531573}" destId="{1A5F03C0-B86D-4008-8656-F962FE061A08}" srcOrd="0" destOrd="0" presId="urn:microsoft.com/office/officeart/2005/8/layout/hProcess7"/>
    <dgm:cxn modelId="{62578328-1C29-4B3A-A63F-291234E2A61B}" type="presParOf" srcId="{E5054712-B346-4D6F-875D-63EE0A531573}" destId="{A70F4FDE-F517-42F7-8E58-7823A36F2D03}" srcOrd="1" destOrd="0" presId="urn:microsoft.com/office/officeart/2005/8/layout/hProcess7"/>
    <dgm:cxn modelId="{A2B6749E-81BF-455A-82BC-B5C9DBC56D04}" type="presParOf" srcId="{E5054712-B346-4D6F-875D-63EE0A531573}" destId="{EE1CB27E-D168-4D45-B425-D730CF331B1D}" srcOrd="2" destOrd="0" presId="urn:microsoft.com/office/officeart/2005/8/layout/hProcess7"/>
    <dgm:cxn modelId="{D1FDE9E0-6118-41F0-98BC-EF06689EF82F}" type="presParOf" srcId="{B486136C-9E8A-4001-8C09-5162E4C62A3A}" destId="{C05F710B-CAB0-4616-B776-C32E584623AB}" srcOrd="5" destOrd="0" presId="urn:microsoft.com/office/officeart/2005/8/layout/hProcess7"/>
    <dgm:cxn modelId="{FD5C9FE9-3895-4547-A67F-9B227E51118E}" type="presParOf" srcId="{B486136C-9E8A-4001-8C09-5162E4C62A3A}" destId="{F421030C-A3A5-48E3-A000-64CDBAF0AE34}" srcOrd="6" destOrd="0" presId="urn:microsoft.com/office/officeart/2005/8/layout/hProcess7"/>
    <dgm:cxn modelId="{1BF8782C-A1B8-4753-8B67-40DC262B0FAB}" type="presParOf" srcId="{F421030C-A3A5-48E3-A000-64CDBAF0AE34}" destId="{3B3652AA-789A-4BDB-9EF6-9D21223F0DB5}" srcOrd="0" destOrd="0" presId="urn:microsoft.com/office/officeart/2005/8/layout/hProcess7"/>
    <dgm:cxn modelId="{386DD7AA-3F46-45FA-B6E0-7F0B3659C16F}" type="presParOf" srcId="{F421030C-A3A5-48E3-A000-64CDBAF0AE34}" destId="{FD5BA29C-B114-42FF-B1F7-09A40899A036}" srcOrd="1" destOrd="0" presId="urn:microsoft.com/office/officeart/2005/8/layout/hProcess7"/>
    <dgm:cxn modelId="{9B67C211-75ED-4026-BFDC-36A3399E0945}" type="presParOf" srcId="{F421030C-A3A5-48E3-A000-64CDBAF0AE34}" destId="{66BD0ABD-583D-44DB-B017-BAAB5D991206}" srcOrd="2" destOrd="0" presId="urn:microsoft.com/office/officeart/2005/8/layout/hProcess7"/>
    <dgm:cxn modelId="{0812A4EF-0708-4245-9E22-5DCDBBCA87BA}" type="presParOf" srcId="{B486136C-9E8A-4001-8C09-5162E4C62A3A}" destId="{F65BB094-7A16-4A17-B878-A6DC940DFBCB}" srcOrd="7" destOrd="0" presId="urn:microsoft.com/office/officeart/2005/8/layout/hProcess7"/>
    <dgm:cxn modelId="{733ECDDD-BE73-4A14-9BC6-C15E557CD94D}" type="presParOf" srcId="{B486136C-9E8A-4001-8C09-5162E4C62A3A}" destId="{A050E2EA-35BF-45B7-BCE7-59C9AEB69A4E}" srcOrd="8" destOrd="0" presId="urn:microsoft.com/office/officeart/2005/8/layout/hProcess7"/>
    <dgm:cxn modelId="{22A70F29-39EA-4769-ACEC-6C2D09F5A9AC}" type="presParOf" srcId="{A050E2EA-35BF-45B7-BCE7-59C9AEB69A4E}" destId="{5B570B4C-EEFE-4432-8580-11E540CCB668}" srcOrd="0" destOrd="0" presId="urn:microsoft.com/office/officeart/2005/8/layout/hProcess7"/>
    <dgm:cxn modelId="{01633879-B45C-4B37-A536-7C8C5F9F9514}" type="presParOf" srcId="{A050E2EA-35BF-45B7-BCE7-59C9AEB69A4E}" destId="{684EDB77-25DC-411D-A190-34160E7779CB}" srcOrd="1" destOrd="0" presId="urn:microsoft.com/office/officeart/2005/8/layout/hProcess7"/>
    <dgm:cxn modelId="{7F5B6BDE-151D-4166-A07B-58E516A548E0}" type="presParOf" srcId="{A050E2EA-35BF-45B7-BCE7-59C9AEB69A4E}" destId="{9708AD36-E487-4A70-8914-A71D30DCAEC4}" srcOrd="2" destOrd="0" presId="urn:microsoft.com/office/officeart/2005/8/layout/hProcess7"/>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26861736-1C8A-494C-9B33-5743BE9645B8}" type="doc">
      <dgm:prSet loTypeId="urn:microsoft.com/office/officeart/2005/8/layout/hProcess7" loCatId="process" qsTypeId="urn:microsoft.com/office/officeart/2005/8/quickstyle/simple1" qsCatId="simple" csTypeId="urn:microsoft.com/office/officeart/2005/8/colors/colorful1" csCatId="colorful" phldr="1"/>
      <dgm:spPr/>
      <dgm:t>
        <a:bodyPr/>
        <a:lstStyle/>
        <a:p>
          <a:endParaRPr lang="en-US"/>
        </a:p>
      </dgm:t>
    </dgm:pt>
    <dgm:pt modelId="{B8972FB7-8EFA-49BF-B6A9-3DF5BD342472}">
      <dgm:prSet phldrT="[Text]" phldr="0" custT="1"/>
      <dgm:spPr>
        <a:solidFill>
          <a:srgbClr val="00BFA5"/>
        </a:solidFill>
      </dgm:spPr>
      <dgm:t>
        <a:bodyPr/>
        <a:lstStyle/>
        <a:p>
          <a:pPr rtl="0"/>
          <a:r>
            <a:rPr lang="en-US" sz="2400">
              <a:solidFill>
                <a:schemeClr val="tx1"/>
              </a:solidFill>
              <a:latin typeface="Aptos Display" panose="020F0302020204030204"/>
            </a:rPr>
            <a:t>Step 1</a:t>
          </a:r>
          <a:endParaRPr lang="en-US" sz="2400">
            <a:solidFill>
              <a:schemeClr val="tx1"/>
            </a:solidFill>
          </a:endParaRPr>
        </a:p>
      </dgm:t>
    </dgm:pt>
    <dgm:pt modelId="{C444E944-88A2-407B-9BAB-D0412999AB24}" type="parTrans" cxnId="{1249BD17-7E96-4328-A625-DE35A92B2B39}">
      <dgm:prSet/>
      <dgm:spPr/>
      <dgm:t>
        <a:bodyPr/>
        <a:lstStyle/>
        <a:p>
          <a:endParaRPr lang="en-US" sz="2000">
            <a:solidFill>
              <a:schemeClr val="tx1"/>
            </a:solidFill>
          </a:endParaRPr>
        </a:p>
      </dgm:t>
    </dgm:pt>
    <dgm:pt modelId="{2ADD0525-97B7-44C3-8840-3EA49A475A20}" type="sibTrans" cxnId="{1249BD17-7E96-4328-A625-DE35A92B2B39}">
      <dgm:prSet/>
      <dgm:spPr>
        <a:solidFill>
          <a:srgbClr val="00BFA5"/>
        </a:solidFill>
      </dgm:spPr>
      <dgm:t>
        <a:bodyPr/>
        <a:lstStyle/>
        <a:p>
          <a:endParaRPr lang="en-US" sz="2000">
            <a:solidFill>
              <a:schemeClr val="tx1"/>
            </a:solidFill>
          </a:endParaRPr>
        </a:p>
      </dgm:t>
    </dgm:pt>
    <dgm:pt modelId="{9D0FCDF7-A6E6-4730-84B4-B7AB0B8D388E}">
      <dgm:prSet phldrT="[Text]" phldr="0" custT="1"/>
      <dgm:spPr>
        <a:ln>
          <a:solidFill>
            <a:srgbClr val="00BFA5"/>
          </a:solidFill>
        </a:ln>
      </dgm:spPr>
      <dgm:t>
        <a:bodyPr anchor="ctr"/>
        <a:lstStyle/>
        <a:p>
          <a:pPr algn="ctr" rtl="0"/>
          <a:r>
            <a:rPr lang="en-US" sz="2000" b="1">
              <a:solidFill>
                <a:schemeClr val="tx1"/>
              </a:solidFill>
              <a:latin typeface="Aptos Display" panose="020F0302020204030204"/>
            </a:rPr>
            <a:t>NEEDS ASSESSMENT</a:t>
          </a:r>
        </a:p>
      </dgm:t>
    </dgm:pt>
    <dgm:pt modelId="{53D8F601-4381-41A1-A933-2AF5805E387E}" type="parTrans" cxnId="{0294EE1B-EAF0-4844-8EF1-381640F549F9}">
      <dgm:prSet/>
      <dgm:spPr/>
      <dgm:t>
        <a:bodyPr/>
        <a:lstStyle/>
        <a:p>
          <a:endParaRPr lang="en-US" sz="2000">
            <a:solidFill>
              <a:schemeClr val="tx1"/>
            </a:solidFill>
          </a:endParaRPr>
        </a:p>
      </dgm:t>
    </dgm:pt>
    <dgm:pt modelId="{48014009-84DD-482B-8630-89C6C7D0FBBC}" type="sibTrans" cxnId="{0294EE1B-EAF0-4844-8EF1-381640F549F9}">
      <dgm:prSet/>
      <dgm:spPr/>
      <dgm:t>
        <a:bodyPr/>
        <a:lstStyle/>
        <a:p>
          <a:endParaRPr lang="en-US" sz="2000">
            <a:solidFill>
              <a:schemeClr val="tx1"/>
            </a:solidFill>
          </a:endParaRPr>
        </a:p>
      </dgm:t>
    </dgm:pt>
    <dgm:pt modelId="{B486136C-9E8A-4001-8C09-5162E4C62A3A}" type="pres">
      <dgm:prSet presAssocID="{26861736-1C8A-494C-9B33-5743BE9645B8}" presName="Name0" presStyleCnt="0">
        <dgm:presLayoutVars>
          <dgm:dir/>
          <dgm:animLvl val="lvl"/>
          <dgm:resizeHandles val="exact"/>
        </dgm:presLayoutVars>
      </dgm:prSet>
      <dgm:spPr/>
    </dgm:pt>
    <dgm:pt modelId="{45DE6B34-2685-449E-A335-1480D8EECD5B}" type="pres">
      <dgm:prSet presAssocID="{B8972FB7-8EFA-49BF-B6A9-3DF5BD342472}" presName="compositeNode" presStyleCnt="0">
        <dgm:presLayoutVars>
          <dgm:bulletEnabled val="1"/>
        </dgm:presLayoutVars>
      </dgm:prSet>
      <dgm:spPr/>
    </dgm:pt>
    <dgm:pt modelId="{7AAE5F75-001A-416A-8787-9C6A72C6F9E1}" type="pres">
      <dgm:prSet presAssocID="{B8972FB7-8EFA-49BF-B6A9-3DF5BD342472}" presName="bgRect" presStyleLbl="node1" presStyleIdx="0" presStyleCnt="1" custScaleY="59514"/>
      <dgm:spPr>
        <a:prstGeom prst="roundRect">
          <a:avLst/>
        </a:prstGeom>
      </dgm:spPr>
    </dgm:pt>
    <dgm:pt modelId="{3075CD1E-3820-49CE-8350-A600B45FF63A}" type="pres">
      <dgm:prSet presAssocID="{B8972FB7-8EFA-49BF-B6A9-3DF5BD342472}" presName="parentNode" presStyleLbl="node1" presStyleIdx="0" presStyleCnt="1">
        <dgm:presLayoutVars>
          <dgm:chMax val="0"/>
          <dgm:bulletEnabled val="1"/>
        </dgm:presLayoutVars>
      </dgm:prSet>
      <dgm:spPr/>
    </dgm:pt>
    <dgm:pt modelId="{72C7A455-FD16-4098-9078-485242CA0BA2}" type="pres">
      <dgm:prSet presAssocID="{B8972FB7-8EFA-49BF-B6A9-3DF5BD342472}" presName="childNode" presStyleLbl="node1" presStyleIdx="0" presStyleCnt="1">
        <dgm:presLayoutVars>
          <dgm:bulletEnabled val="1"/>
        </dgm:presLayoutVars>
      </dgm:prSet>
      <dgm:spPr/>
    </dgm:pt>
  </dgm:ptLst>
  <dgm:cxnLst>
    <dgm:cxn modelId="{1249BD17-7E96-4328-A625-DE35A92B2B39}" srcId="{26861736-1C8A-494C-9B33-5743BE9645B8}" destId="{B8972FB7-8EFA-49BF-B6A9-3DF5BD342472}" srcOrd="0" destOrd="0" parTransId="{C444E944-88A2-407B-9BAB-D0412999AB24}" sibTransId="{2ADD0525-97B7-44C3-8840-3EA49A475A20}"/>
    <dgm:cxn modelId="{0294EE1B-EAF0-4844-8EF1-381640F549F9}" srcId="{B8972FB7-8EFA-49BF-B6A9-3DF5BD342472}" destId="{9D0FCDF7-A6E6-4730-84B4-B7AB0B8D388E}" srcOrd="0" destOrd="0" parTransId="{53D8F601-4381-41A1-A933-2AF5805E387E}" sibTransId="{48014009-84DD-482B-8630-89C6C7D0FBBC}"/>
    <dgm:cxn modelId="{C2BC6243-593A-4567-89E0-0C237EFE92BF}" type="presOf" srcId="{9D0FCDF7-A6E6-4730-84B4-B7AB0B8D388E}" destId="{72C7A455-FD16-4098-9078-485242CA0BA2}" srcOrd="0" destOrd="0" presId="urn:microsoft.com/office/officeart/2005/8/layout/hProcess7"/>
    <dgm:cxn modelId="{16FAC766-2278-4EA7-9FB7-A5DF5DC132D7}" type="presOf" srcId="{B8972FB7-8EFA-49BF-B6A9-3DF5BD342472}" destId="{7AAE5F75-001A-416A-8787-9C6A72C6F9E1}" srcOrd="0" destOrd="0" presId="urn:microsoft.com/office/officeart/2005/8/layout/hProcess7"/>
    <dgm:cxn modelId="{F0DC58AC-0351-438B-A10E-F7FB7D48BD6B}" type="presOf" srcId="{B8972FB7-8EFA-49BF-B6A9-3DF5BD342472}" destId="{3075CD1E-3820-49CE-8350-A600B45FF63A}" srcOrd="1" destOrd="0" presId="urn:microsoft.com/office/officeart/2005/8/layout/hProcess7"/>
    <dgm:cxn modelId="{B8FF89C9-51FF-4EC5-A116-B3B4D10F09B3}" type="presOf" srcId="{26861736-1C8A-494C-9B33-5743BE9645B8}" destId="{B486136C-9E8A-4001-8C09-5162E4C62A3A}" srcOrd="0" destOrd="0" presId="urn:microsoft.com/office/officeart/2005/8/layout/hProcess7"/>
    <dgm:cxn modelId="{14A8E080-8180-43A6-A322-E8D8350E62C1}" type="presParOf" srcId="{B486136C-9E8A-4001-8C09-5162E4C62A3A}" destId="{45DE6B34-2685-449E-A335-1480D8EECD5B}" srcOrd="0" destOrd="0" presId="urn:microsoft.com/office/officeart/2005/8/layout/hProcess7"/>
    <dgm:cxn modelId="{0C387651-7882-4173-AB0A-D5CCF860ED8F}" type="presParOf" srcId="{45DE6B34-2685-449E-A335-1480D8EECD5B}" destId="{7AAE5F75-001A-416A-8787-9C6A72C6F9E1}" srcOrd="0" destOrd="0" presId="urn:microsoft.com/office/officeart/2005/8/layout/hProcess7"/>
    <dgm:cxn modelId="{5E094ED8-7FF6-4814-B71B-4C7630B18DE9}" type="presParOf" srcId="{45DE6B34-2685-449E-A335-1480D8EECD5B}" destId="{3075CD1E-3820-49CE-8350-A600B45FF63A}" srcOrd="1" destOrd="0" presId="urn:microsoft.com/office/officeart/2005/8/layout/hProcess7"/>
    <dgm:cxn modelId="{4343AF6B-197F-4C63-ABCC-C97EA4716329}" type="presParOf" srcId="{45DE6B34-2685-449E-A335-1480D8EECD5B}" destId="{72C7A455-FD16-4098-9078-485242CA0BA2}"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7.xml><?xml version="1.0" encoding="utf-8"?>
<dgm:dataModel xmlns:dgm="http://schemas.openxmlformats.org/drawingml/2006/diagram" xmlns:a="http://schemas.openxmlformats.org/drawingml/2006/main">
  <dgm:ptLst>
    <dgm:pt modelId="{E4019525-3CD7-4D9A-B9F2-A269F7306CCF}"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9169B1A9-ECF2-4F36-A066-D434844D78A2}">
      <dgm:prSet phldrT="[Text]"/>
      <dgm:spPr>
        <a:solidFill>
          <a:srgbClr val="FFCEC9"/>
        </a:solidFill>
        <a:ln>
          <a:solidFill>
            <a:srgbClr val="FF6F61"/>
          </a:solidFill>
        </a:ln>
      </dgm:spPr>
      <dgm:t>
        <a:bodyPr/>
        <a:lstStyle/>
        <a:p>
          <a:r>
            <a:rPr lang="en-US"/>
            <a:t>Health Belief Model (HBM)</a:t>
          </a:r>
        </a:p>
      </dgm:t>
    </dgm:pt>
    <dgm:pt modelId="{A6ED20A7-F183-4D43-9ECB-57A329D72D6E}" type="parTrans" cxnId="{0783F8B7-DFBF-4C9E-8764-3A8F5A386B1D}">
      <dgm:prSet/>
      <dgm:spPr/>
      <dgm:t>
        <a:bodyPr/>
        <a:lstStyle/>
        <a:p>
          <a:endParaRPr lang="en-US"/>
        </a:p>
      </dgm:t>
    </dgm:pt>
    <dgm:pt modelId="{7750FBBB-5DBA-4402-BE06-7330ECBC7C76}" type="sibTrans" cxnId="{0783F8B7-DFBF-4C9E-8764-3A8F5A386B1D}">
      <dgm:prSet/>
      <dgm:spPr/>
      <dgm:t>
        <a:bodyPr/>
        <a:lstStyle/>
        <a:p>
          <a:endParaRPr lang="en-US"/>
        </a:p>
      </dgm:t>
    </dgm:pt>
    <dgm:pt modelId="{215E5D71-9094-4E8C-81B0-8F5D674B5AC9}">
      <dgm:prSet phldrT="[Text]"/>
      <dgm:spPr>
        <a:solidFill>
          <a:srgbClr val="FFCEC9"/>
        </a:solidFill>
        <a:ln>
          <a:solidFill>
            <a:srgbClr val="FF6F61"/>
          </a:solidFill>
        </a:ln>
      </dgm:spPr>
      <dgm:t>
        <a:bodyPr/>
        <a:lstStyle/>
        <a:p>
          <a:r>
            <a:rPr lang="en-US"/>
            <a:t>Perceived Susceptibility</a:t>
          </a:r>
        </a:p>
      </dgm:t>
    </dgm:pt>
    <dgm:pt modelId="{1E0F3A61-52E1-4318-8AB1-A8AA5859B95B}" type="parTrans" cxnId="{0B7A4FF9-5D6C-4225-8703-AC5E9DAD6562}">
      <dgm:prSet/>
      <dgm:spPr/>
      <dgm:t>
        <a:bodyPr/>
        <a:lstStyle/>
        <a:p>
          <a:endParaRPr lang="en-US"/>
        </a:p>
      </dgm:t>
    </dgm:pt>
    <dgm:pt modelId="{F3B5028B-A32C-4E15-91F8-2AD03B49D594}" type="sibTrans" cxnId="{0B7A4FF9-5D6C-4225-8703-AC5E9DAD6562}">
      <dgm:prSet/>
      <dgm:spPr/>
      <dgm:t>
        <a:bodyPr/>
        <a:lstStyle/>
        <a:p>
          <a:endParaRPr lang="en-US"/>
        </a:p>
      </dgm:t>
    </dgm:pt>
    <dgm:pt modelId="{E9A96C3E-D8B3-4785-B85C-56F3C50B017E}">
      <dgm:prSet phldrT="[Text]"/>
      <dgm:spPr>
        <a:solidFill>
          <a:srgbClr val="FFCEC9"/>
        </a:solidFill>
        <a:ln>
          <a:solidFill>
            <a:srgbClr val="FF6F61"/>
          </a:solidFill>
        </a:ln>
      </dgm:spPr>
      <dgm:t>
        <a:bodyPr/>
        <a:lstStyle/>
        <a:p>
          <a:r>
            <a:rPr lang="en-US"/>
            <a:t>Perceived Severity</a:t>
          </a:r>
        </a:p>
      </dgm:t>
    </dgm:pt>
    <dgm:pt modelId="{1CDC8416-B037-48CE-AB66-C663253A8D13}" type="parTrans" cxnId="{F7ECF53D-CE52-4474-9938-C93BE2770AC4}">
      <dgm:prSet/>
      <dgm:spPr/>
      <dgm:t>
        <a:bodyPr/>
        <a:lstStyle/>
        <a:p>
          <a:endParaRPr lang="en-US"/>
        </a:p>
      </dgm:t>
    </dgm:pt>
    <dgm:pt modelId="{31B4191A-C9B3-4774-ACFD-BC65AB47E031}" type="sibTrans" cxnId="{F7ECF53D-CE52-4474-9938-C93BE2770AC4}">
      <dgm:prSet/>
      <dgm:spPr/>
      <dgm:t>
        <a:bodyPr/>
        <a:lstStyle/>
        <a:p>
          <a:endParaRPr lang="en-US"/>
        </a:p>
      </dgm:t>
    </dgm:pt>
    <dgm:pt modelId="{53E056FC-9C9C-4EC0-91A3-083366873037}">
      <dgm:prSet phldrT="[Text]"/>
      <dgm:spPr>
        <a:solidFill>
          <a:srgbClr val="FFCEC9"/>
        </a:solidFill>
        <a:ln>
          <a:solidFill>
            <a:srgbClr val="FF6F61"/>
          </a:solidFill>
        </a:ln>
      </dgm:spPr>
      <dgm:t>
        <a:bodyPr/>
        <a:lstStyle/>
        <a:p>
          <a:r>
            <a:rPr lang="en-US"/>
            <a:t>Perceived Benefits</a:t>
          </a:r>
        </a:p>
      </dgm:t>
    </dgm:pt>
    <dgm:pt modelId="{641CE4DA-9575-4E36-918B-456DCAE9659C}" type="parTrans" cxnId="{6D3DB9BA-FCC2-49C8-AE54-1D408A8AB030}">
      <dgm:prSet/>
      <dgm:spPr/>
      <dgm:t>
        <a:bodyPr/>
        <a:lstStyle/>
        <a:p>
          <a:endParaRPr lang="en-US"/>
        </a:p>
      </dgm:t>
    </dgm:pt>
    <dgm:pt modelId="{FAD3BF90-9755-41CD-85D1-42C6EB153C71}" type="sibTrans" cxnId="{6D3DB9BA-FCC2-49C8-AE54-1D408A8AB030}">
      <dgm:prSet/>
      <dgm:spPr/>
      <dgm:t>
        <a:bodyPr/>
        <a:lstStyle/>
        <a:p>
          <a:endParaRPr lang="en-US"/>
        </a:p>
      </dgm:t>
    </dgm:pt>
    <dgm:pt modelId="{189CBB93-DE0B-4867-84D7-E424F13FCC5E}">
      <dgm:prSet phldrT="[Text]"/>
      <dgm:spPr>
        <a:solidFill>
          <a:srgbClr val="FFCEC9"/>
        </a:solidFill>
        <a:ln>
          <a:solidFill>
            <a:srgbClr val="FF6F61"/>
          </a:solidFill>
        </a:ln>
      </dgm:spPr>
      <dgm:t>
        <a:bodyPr/>
        <a:lstStyle/>
        <a:p>
          <a:r>
            <a:rPr lang="en-US"/>
            <a:t>Perceived Barriers</a:t>
          </a:r>
        </a:p>
      </dgm:t>
    </dgm:pt>
    <dgm:pt modelId="{873A4AD6-1F43-43C7-B3F2-1A51D0FC566D}" type="parTrans" cxnId="{D02129FE-6BDC-4CA7-8D1A-23C0A1BF7A3D}">
      <dgm:prSet/>
      <dgm:spPr/>
      <dgm:t>
        <a:bodyPr/>
        <a:lstStyle/>
        <a:p>
          <a:endParaRPr lang="en-US"/>
        </a:p>
      </dgm:t>
    </dgm:pt>
    <dgm:pt modelId="{2CD58673-BB75-4A18-AE53-D38ACFB582C2}" type="sibTrans" cxnId="{D02129FE-6BDC-4CA7-8D1A-23C0A1BF7A3D}">
      <dgm:prSet/>
      <dgm:spPr/>
      <dgm:t>
        <a:bodyPr/>
        <a:lstStyle/>
        <a:p>
          <a:endParaRPr lang="en-US"/>
        </a:p>
      </dgm:t>
    </dgm:pt>
    <dgm:pt modelId="{CE30B31D-76BE-4322-8FE5-87982F21DC8F}" type="pres">
      <dgm:prSet presAssocID="{E4019525-3CD7-4D9A-B9F2-A269F7306CCF}" presName="diagram" presStyleCnt="0">
        <dgm:presLayoutVars>
          <dgm:chPref val="1"/>
          <dgm:dir/>
          <dgm:animOne val="branch"/>
          <dgm:animLvl val="lvl"/>
          <dgm:resizeHandles val="exact"/>
        </dgm:presLayoutVars>
      </dgm:prSet>
      <dgm:spPr/>
    </dgm:pt>
    <dgm:pt modelId="{5C7BB096-0830-4A10-B29C-7920F66EF697}" type="pres">
      <dgm:prSet presAssocID="{9169B1A9-ECF2-4F36-A066-D434844D78A2}" presName="root1" presStyleCnt="0"/>
      <dgm:spPr/>
    </dgm:pt>
    <dgm:pt modelId="{F61412D4-35E6-4312-9AE0-3A42BD8B0B9A}" type="pres">
      <dgm:prSet presAssocID="{9169B1A9-ECF2-4F36-A066-D434844D78A2}" presName="LevelOneTextNode" presStyleLbl="node0" presStyleIdx="0" presStyleCnt="1" custScaleX="78475">
        <dgm:presLayoutVars>
          <dgm:chPref val="3"/>
        </dgm:presLayoutVars>
      </dgm:prSet>
      <dgm:spPr/>
    </dgm:pt>
    <dgm:pt modelId="{3433CFA0-4186-4981-BF65-E50EACEAE7C9}" type="pres">
      <dgm:prSet presAssocID="{9169B1A9-ECF2-4F36-A066-D434844D78A2}" presName="level2hierChild" presStyleCnt="0"/>
      <dgm:spPr/>
    </dgm:pt>
    <dgm:pt modelId="{7D349785-CA11-41F1-8A34-C078D4027E53}" type="pres">
      <dgm:prSet presAssocID="{1E0F3A61-52E1-4318-8AB1-A8AA5859B95B}" presName="conn2-1" presStyleLbl="parChTrans1D2" presStyleIdx="0" presStyleCnt="4"/>
      <dgm:spPr/>
    </dgm:pt>
    <dgm:pt modelId="{9033A9DD-7F4A-4892-9B2B-390717EA33B2}" type="pres">
      <dgm:prSet presAssocID="{1E0F3A61-52E1-4318-8AB1-A8AA5859B95B}" presName="connTx" presStyleLbl="parChTrans1D2" presStyleIdx="0" presStyleCnt="4"/>
      <dgm:spPr/>
    </dgm:pt>
    <dgm:pt modelId="{CAD87E87-3C4F-485D-9A1B-A8ABFCC6A1BC}" type="pres">
      <dgm:prSet presAssocID="{215E5D71-9094-4E8C-81B0-8F5D674B5AC9}" presName="root2" presStyleCnt="0"/>
      <dgm:spPr/>
    </dgm:pt>
    <dgm:pt modelId="{9C977F8B-5170-4EF6-AFAF-F2BFD6249CC7}" type="pres">
      <dgm:prSet presAssocID="{215E5D71-9094-4E8C-81B0-8F5D674B5AC9}" presName="LevelTwoTextNode" presStyleLbl="node2" presStyleIdx="0" presStyleCnt="4" custScaleX="120624">
        <dgm:presLayoutVars>
          <dgm:chPref val="3"/>
        </dgm:presLayoutVars>
      </dgm:prSet>
      <dgm:spPr/>
    </dgm:pt>
    <dgm:pt modelId="{17449129-4D42-4BD7-BB78-E260060CA275}" type="pres">
      <dgm:prSet presAssocID="{215E5D71-9094-4E8C-81B0-8F5D674B5AC9}" presName="level3hierChild" presStyleCnt="0"/>
      <dgm:spPr/>
    </dgm:pt>
    <dgm:pt modelId="{650EAA52-675F-4B1E-8EE0-0BE3638CC3B6}" type="pres">
      <dgm:prSet presAssocID="{1CDC8416-B037-48CE-AB66-C663253A8D13}" presName="conn2-1" presStyleLbl="parChTrans1D2" presStyleIdx="1" presStyleCnt="4"/>
      <dgm:spPr/>
    </dgm:pt>
    <dgm:pt modelId="{36B9D94D-4638-4400-9464-991A6B4C9A6C}" type="pres">
      <dgm:prSet presAssocID="{1CDC8416-B037-48CE-AB66-C663253A8D13}" presName="connTx" presStyleLbl="parChTrans1D2" presStyleIdx="1" presStyleCnt="4"/>
      <dgm:spPr/>
    </dgm:pt>
    <dgm:pt modelId="{B6AC85A5-3F0F-47FE-BE66-A3F7ED8750E8}" type="pres">
      <dgm:prSet presAssocID="{E9A96C3E-D8B3-4785-B85C-56F3C50B017E}" presName="root2" presStyleCnt="0"/>
      <dgm:spPr/>
    </dgm:pt>
    <dgm:pt modelId="{635C01D9-FC70-4BA7-897F-4702DE721401}" type="pres">
      <dgm:prSet presAssocID="{E9A96C3E-D8B3-4785-B85C-56F3C50B017E}" presName="LevelTwoTextNode" presStyleLbl="node2" presStyleIdx="1" presStyleCnt="4" custScaleX="119208">
        <dgm:presLayoutVars>
          <dgm:chPref val="3"/>
        </dgm:presLayoutVars>
      </dgm:prSet>
      <dgm:spPr/>
    </dgm:pt>
    <dgm:pt modelId="{01E3ACE1-DEDE-47E3-841E-B85579860D68}" type="pres">
      <dgm:prSet presAssocID="{E9A96C3E-D8B3-4785-B85C-56F3C50B017E}" presName="level3hierChild" presStyleCnt="0"/>
      <dgm:spPr/>
    </dgm:pt>
    <dgm:pt modelId="{DD7241D6-360E-4069-A2B7-BC743AD3713B}" type="pres">
      <dgm:prSet presAssocID="{641CE4DA-9575-4E36-918B-456DCAE9659C}" presName="conn2-1" presStyleLbl="parChTrans1D2" presStyleIdx="2" presStyleCnt="4"/>
      <dgm:spPr/>
    </dgm:pt>
    <dgm:pt modelId="{291574F3-D8F3-4F3B-9B84-C1FB4AD12747}" type="pres">
      <dgm:prSet presAssocID="{641CE4DA-9575-4E36-918B-456DCAE9659C}" presName="connTx" presStyleLbl="parChTrans1D2" presStyleIdx="2" presStyleCnt="4"/>
      <dgm:spPr/>
    </dgm:pt>
    <dgm:pt modelId="{E2E790FD-94BB-4140-BB2A-F3AF4CFE60BD}" type="pres">
      <dgm:prSet presAssocID="{53E056FC-9C9C-4EC0-91A3-083366873037}" presName="root2" presStyleCnt="0"/>
      <dgm:spPr/>
    </dgm:pt>
    <dgm:pt modelId="{0174A2CB-8F09-4E13-AFB4-AA8A7D9AE54C}" type="pres">
      <dgm:prSet presAssocID="{53E056FC-9C9C-4EC0-91A3-083366873037}" presName="LevelTwoTextNode" presStyleLbl="node2" presStyleIdx="2" presStyleCnt="4" custScaleX="119208">
        <dgm:presLayoutVars>
          <dgm:chPref val="3"/>
        </dgm:presLayoutVars>
      </dgm:prSet>
      <dgm:spPr/>
    </dgm:pt>
    <dgm:pt modelId="{BF4B79AB-0546-4C53-99EB-8316B4BC122B}" type="pres">
      <dgm:prSet presAssocID="{53E056FC-9C9C-4EC0-91A3-083366873037}" presName="level3hierChild" presStyleCnt="0"/>
      <dgm:spPr/>
    </dgm:pt>
    <dgm:pt modelId="{809E2FB8-E222-4B18-B950-393F1C544D16}" type="pres">
      <dgm:prSet presAssocID="{873A4AD6-1F43-43C7-B3F2-1A51D0FC566D}" presName="conn2-1" presStyleLbl="parChTrans1D2" presStyleIdx="3" presStyleCnt="4"/>
      <dgm:spPr/>
    </dgm:pt>
    <dgm:pt modelId="{9C295EB7-DD67-49AD-B51E-D811DDBC7244}" type="pres">
      <dgm:prSet presAssocID="{873A4AD6-1F43-43C7-B3F2-1A51D0FC566D}" presName="connTx" presStyleLbl="parChTrans1D2" presStyleIdx="3" presStyleCnt="4"/>
      <dgm:spPr/>
    </dgm:pt>
    <dgm:pt modelId="{206C4CA3-97B5-496A-8D05-60ABA2F47933}" type="pres">
      <dgm:prSet presAssocID="{189CBB93-DE0B-4867-84D7-E424F13FCC5E}" presName="root2" presStyleCnt="0"/>
      <dgm:spPr/>
    </dgm:pt>
    <dgm:pt modelId="{42297A22-9353-41D4-8658-1FD6037C7DF7}" type="pres">
      <dgm:prSet presAssocID="{189CBB93-DE0B-4867-84D7-E424F13FCC5E}" presName="LevelTwoTextNode" presStyleLbl="node2" presStyleIdx="3" presStyleCnt="4" custScaleX="119623">
        <dgm:presLayoutVars>
          <dgm:chPref val="3"/>
        </dgm:presLayoutVars>
      </dgm:prSet>
      <dgm:spPr/>
    </dgm:pt>
    <dgm:pt modelId="{DF603B4A-8885-46D0-819E-CB2C2C7F5E04}" type="pres">
      <dgm:prSet presAssocID="{189CBB93-DE0B-4867-84D7-E424F13FCC5E}" presName="level3hierChild" presStyleCnt="0"/>
      <dgm:spPr/>
    </dgm:pt>
  </dgm:ptLst>
  <dgm:cxnLst>
    <dgm:cxn modelId="{72C13505-DD1C-4B07-9B21-A3942BE52554}" type="presOf" srcId="{641CE4DA-9575-4E36-918B-456DCAE9659C}" destId="{291574F3-D8F3-4F3B-9B84-C1FB4AD12747}" srcOrd="1" destOrd="0" presId="urn:microsoft.com/office/officeart/2005/8/layout/hierarchy2"/>
    <dgm:cxn modelId="{1F130D0B-9212-4C32-85DF-557AA58624C8}" type="presOf" srcId="{53E056FC-9C9C-4EC0-91A3-083366873037}" destId="{0174A2CB-8F09-4E13-AFB4-AA8A7D9AE54C}" srcOrd="0" destOrd="0" presId="urn:microsoft.com/office/officeart/2005/8/layout/hierarchy2"/>
    <dgm:cxn modelId="{967D382B-6825-4B39-9EF1-49471D46B0EA}" type="presOf" srcId="{873A4AD6-1F43-43C7-B3F2-1A51D0FC566D}" destId="{9C295EB7-DD67-49AD-B51E-D811DDBC7244}" srcOrd="1" destOrd="0" presId="urn:microsoft.com/office/officeart/2005/8/layout/hierarchy2"/>
    <dgm:cxn modelId="{30A1C02B-74FA-4790-A9B6-AF0FB798A349}" type="presOf" srcId="{873A4AD6-1F43-43C7-B3F2-1A51D0FC566D}" destId="{809E2FB8-E222-4B18-B950-393F1C544D16}" srcOrd="0" destOrd="0" presId="urn:microsoft.com/office/officeart/2005/8/layout/hierarchy2"/>
    <dgm:cxn modelId="{17C82D3D-9133-4A63-BFBE-CCF4BAD7146B}" type="presOf" srcId="{641CE4DA-9575-4E36-918B-456DCAE9659C}" destId="{DD7241D6-360E-4069-A2B7-BC743AD3713B}" srcOrd="0" destOrd="0" presId="urn:microsoft.com/office/officeart/2005/8/layout/hierarchy2"/>
    <dgm:cxn modelId="{F7ECF53D-CE52-4474-9938-C93BE2770AC4}" srcId="{9169B1A9-ECF2-4F36-A066-D434844D78A2}" destId="{E9A96C3E-D8B3-4785-B85C-56F3C50B017E}" srcOrd="1" destOrd="0" parTransId="{1CDC8416-B037-48CE-AB66-C663253A8D13}" sibTransId="{31B4191A-C9B3-4774-ACFD-BC65AB47E031}"/>
    <dgm:cxn modelId="{B4E2A86D-952A-4666-A9D7-ABA9136EBFFB}" type="presOf" srcId="{1E0F3A61-52E1-4318-8AB1-A8AA5859B95B}" destId="{9033A9DD-7F4A-4892-9B2B-390717EA33B2}" srcOrd="1" destOrd="0" presId="urn:microsoft.com/office/officeart/2005/8/layout/hierarchy2"/>
    <dgm:cxn modelId="{493C5D99-7E03-422D-BAB4-95131A06247E}" type="presOf" srcId="{E9A96C3E-D8B3-4785-B85C-56F3C50B017E}" destId="{635C01D9-FC70-4BA7-897F-4702DE721401}" srcOrd="0" destOrd="0" presId="urn:microsoft.com/office/officeart/2005/8/layout/hierarchy2"/>
    <dgm:cxn modelId="{EBF423A3-CA45-4428-B9A7-CC158F2E5F59}" type="presOf" srcId="{1CDC8416-B037-48CE-AB66-C663253A8D13}" destId="{36B9D94D-4638-4400-9464-991A6B4C9A6C}" srcOrd="1" destOrd="0" presId="urn:microsoft.com/office/officeart/2005/8/layout/hierarchy2"/>
    <dgm:cxn modelId="{D1FAF7A9-65BD-4F3B-B593-FE0F328E9375}" type="presOf" srcId="{215E5D71-9094-4E8C-81B0-8F5D674B5AC9}" destId="{9C977F8B-5170-4EF6-AFAF-F2BFD6249CC7}" srcOrd="0" destOrd="0" presId="urn:microsoft.com/office/officeart/2005/8/layout/hierarchy2"/>
    <dgm:cxn modelId="{0783F8B7-DFBF-4C9E-8764-3A8F5A386B1D}" srcId="{E4019525-3CD7-4D9A-B9F2-A269F7306CCF}" destId="{9169B1A9-ECF2-4F36-A066-D434844D78A2}" srcOrd="0" destOrd="0" parTransId="{A6ED20A7-F183-4D43-9ECB-57A329D72D6E}" sibTransId="{7750FBBB-5DBA-4402-BE06-7330ECBC7C76}"/>
    <dgm:cxn modelId="{6D3DB9BA-FCC2-49C8-AE54-1D408A8AB030}" srcId="{9169B1A9-ECF2-4F36-A066-D434844D78A2}" destId="{53E056FC-9C9C-4EC0-91A3-083366873037}" srcOrd="2" destOrd="0" parTransId="{641CE4DA-9575-4E36-918B-456DCAE9659C}" sibTransId="{FAD3BF90-9755-41CD-85D1-42C6EB153C71}"/>
    <dgm:cxn modelId="{79DC8ABD-8260-4FDB-8130-AC11F1B8BA72}" type="presOf" srcId="{1E0F3A61-52E1-4318-8AB1-A8AA5859B95B}" destId="{7D349785-CA11-41F1-8A34-C078D4027E53}" srcOrd="0" destOrd="0" presId="urn:microsoft.com/office/officeart/2005/8/layout/hierarchy2"/>
    <dgm:cxn modelId="{2ADB28C3-35C8-4EDF-826F-FAF74CD1E3A8}" type="presOf" srcId="{E4019525-3CD7-4D9A-B9F2-A269F7306CCF}" destId="{CE30B31D-76BE-4322-8FE5-87982F21DC8F}" srcOrd="0" destOrd="0" presId="urn:microsoft.com/office/officeart/2005/8/layout/hierarchy2"/>
    <dgm:cxn modelId="{B09C61E2-E607-491E-A892-E21D3D8980FD}" type="presOf" srcId="{9169B1A9-ECF2-4F36-A066-D434844D78A2}" destId="{F61412D4-35E6-4312-9AE0-3A42BD8B0B9A}" srcOrd="0" destOrd="0" presId="urn:microsoft.com/office/officeart/2005/8/layout/hierarchy2"/>
    <dgm:cxn modelId="{4D2A88F2-BA30-49D4-94A6-7780BED4E8D8}" type="presOf" srcId="{1CDC8416-B037-48CE-AB66-C663253A8D13}" destId="{650EAA52-675F-4B1E-8EE0-0BE3638CC3B6}" srcOrd="0" destOrd="0" presId="urn:microsoft.com/office/officeart/2005/8/layout/hierarchy2"/>
    <dgm:cxn modelId="{2ACDF7F6-3521-4E0B-834B-CC9C5C32589C}" type="presOf" srcId="{189CBB93-DE0B-4867-84D7-E424F13FCC5E}" destId="{42297A22-9353-41D4-8658-1FD6037C7DF7}" srcOrd="0" destOrd="0" presId="urn:microsoft.com/office/officeart/2005/8/layout/hierarchy2"/>
    <dgm:cxn modelId="{0B7A4FF9-5D6C-4225-8703-AC5E9DAD6562}" srcId="{9169B1A9-ECF2-4F36-A066-D434844D78A2}" destId="{215E5D71-9094-4E8C-81B0-8F5D674B5AC9}" srcOrd="0" destOrd="0" parTransId="{1E0F3A61-52E1-4318-8AB1-A8AA5859B95B}" sibTransId="{F3B5028B-A32C-4E15-91F8-2AD03B49D594}"/>
    <dgm:cxn modelId="{D02129FE-6BDC-4CA7-8D1A-23C0A1BF7A3D}" srcId="{9169B1A9-ECF2-4F36-A066-D434844D78A2}" destId="{189CBB93-DE0B-4867-84D7-E424F13FCC5E}" srcOrd="3" destOrd="0" parTransId="{873A4AD6-1F43-43C7-B3F2-1A51D0FC566D}" sibTransId="{2CD58673-BB75-4A18-AE53-D38ACFB582C2}"/>
    <dgm:cxn modelId="{E3F68422-BBCD-4CBF-A30D-9DEFFF68FE8A}" type="presParOf" srcId="{CE30B31D-76BE-4322-8FE5-87982F21DC8F}" destId="{5C7BB096-0830-4A10-B29C-7920F66EF697}" srcOrd="0" destOrd="0" presId="urn:microsoft.com/office/officeart/2005/8/layout/hierarchy2"/>
    <dgm:cxn modelId="{89AF4930-4657-47F1-B43E-514DED542C02}" type="presParOf" srcId="{5C7BB096-0830-4A10-B29C-7920F66EF697}" destId="{F61412D4-35E6-4312-9AE0-3A42BD8B0B9A}" srcOrd="0" destOrd="0" presId="urn:microsoft.com/office/officeart/2005/8/layout/hierarchy2"/>
    <dgm:cxn modelId="{815CAA4D-896D-47DB-A9F5-B974DABF6108}" type="presParOf" srcId="{5C7BB096-0830-4A10-B29C-7920F66EF697}" destId="{3433CFA0-4186-4981-BF65-E50EACEAE7C9}" srcOrd="1" destOrd="0" presId="urn:microsoft.com/office/officeart/2005/8/layout/hierarchy2"/>
    <dgm:cxn modelId="{6C037EDB-F2B8-498C-9FB5-3BEA67B3B5AE}" type="presParOf" srcId="{3433CFA0-4186-4981-BF65-E50EACEAE7C9}" destId="{7D349785-CA11-41F1-8A34-C078D4027E53}" srcOrd="0" destOrd="0" presId="urn:microsoft.com/office/officeart/2005/8/layout/hierarchy2"/>
    <dgm:cxn modelId="{A6BFA8D1-003D-486C-8EB8-F63283E87A2B}" type="presParOf" srcId="{7D349785-CA11-41F1-8A34-C078D4027E53}" destId="{9033A9DD-7F4A-4892-9B2B-390717EA33B2}" srcOrd="0" destOrd="0" presId="urn:microsoft.com/office/officeart/2005/8/layout/hierarchy2"/>
    <dgm:cxn modelId="{4C1716E0-F2B7-434D-9DB4-6FC3B120ED45}" type="presParOf" srcId="{3433CFA0-4186-4981-BF65-E50EACEAE7C9}" destId="{CAD87E87-3C4F-485D-9A1B-A8ABFCC6A1BC}" srcOrd="1" destOrd="0" presId="urn:microsoft.com/office/officeart/2005/8/layout/hierarchy2"/>
    <dgm:cxn modelId="{EA1B5F57-0DA4-4555-87A5-5033F4BEB45A}" type="presParOf" srcId="{CAD87E87-3C4F-485D-9A1B-A8ABFCC6A1BC}" destId="{9C977F8B-5170-4EF6-AFAF-F2BFD6249CC7}" srcOrd="0" destOrd="0" presId="urn:microsoft.com/office/officeart/2005/8/layout/hierarchy2"/>
    <dgm:cxn modelId="{62B9891B-1870-4E9F-A737-C3365D6D94A5}" type="presParOf" srcId="{CAD87E87-3C4F-485D-9A1B-A8ABFCC6A1BC}" destId="{17449129-4D42-4BD7-BB78-E260060CA275}" srcOrd="1" destOrd="0" presId="urn:microsoft.com/office/officeart/2005/8/layout/hierarchy2"/>
    <dgm:cxn modelId="{05EF7E4C-7A75-488A-A775-B3309AA6DEC3}" type="presParOf" srcId="{3433CFA0-4186-4981-BF65-E50EACEAE7C9}" destId="{650EAA52-675F-4B1E-8EE0-0BE3638CC3B6}" srcOrd="2" destOrd="0" presId="urn:microsoft.com/office/officeart/2005/8/layout/hierarchy2"/>
    <dgm:cxn modelId="{D1B3ADC7-D762-4AFE-9A51-6E936008E7D8}" type="presParOf" srcId="{650EAA52-675F-4B1E-8EE0-0BE3638CC3B6}" destId="{36B9D94D-4638-4400-9464-991A6B4C9A6C}" srcOrd="0" destOrd="0" presId="urn:microsoft.com/office/officeart/2005/8/layout/hierarchy2"/>
    <dgm:cxn modelId="{3CB65203-DAD3-4873-8E58-0A1C26921AFE}" type="presParOf" srcId="{3433CFA0-4186-4981-BF65-E50EACEAE7C9}" destId="{B6AC85A5-3F0F-47FE-BE66-A3F7ED8750E8}" srcOrd="3" destOrd="0" presId="urn:microsoft.com/office/officeart/2005/8/layout/hierarchy2"/>
    <dgm:cxn modelId="{B7EAC25A-AA81-45CF-8384-D30F9F9E94DC}" type="presParOf" srcId="{B6AC85A5-3F0F-47FE-BE66-A3F7ED8750E8}" destId="{635C01D9-FC70-4BA7-897F-4702DE721401}" srcOrd="0" destOrd="0" presId="urn:microsoft.com/office/officeart/2005/8/layout/hierarchy2"/>
    <dgm:cxn modelId="{138B873B-809F-4732-BC48-3D35819EE4A5}" type="presParOf" srcId="{B6AC85A5-3F0F-47FE-BE66-A3F7ED8750E8}" destId="{01E3ACE1-DEDE-47E3-841E-B85579860D68}" srcOrd="1" destOrd="0" presId="urn:microsoft.com/office/officeart/2005/8/layout/hierarchy2"/>
    <dgm:cxn modelId="{9FD2F011-1085-4F63-8305-7131DBA1D17A}" type="presParOf" srcId="{3433CFA0-4186-4981-BF65-E50EACEAE7C9}" destId="{DD7241D6-360E-4069-A2B7-BC743AD3713B}" srcOrd="4" destOrd="0" presId="urn:microsoft.com/office/officeart/2005/8/layout/hierarchy2"/>
    <dgm:cxn modelId="{A89BB6C7-0CF7-448A-A208-488F400FD537}" type="presParOf" srcId="{DD7241D6-360E-4069-A2B7-BC743AD3713B}" destId="{291574F3-D8F3-4F3B-9B84-C1FB4AD12747}" srcOrd="0" destOrd="0" presId="urn:microsoft.com/office/officeart/2005/8/layout/hierarchy2"/>
    <dgm:cxn modelId="{507606DA-75B0-4A0A-AFCC-AF118A7BE01B}" type="presParOf" srcId="{3433CFA0-4186-4981-BF65-E50EACEAE7C9}" destId="{E2E790FD-94BB-4140-BB2A-F3AF4CFE60BD}" srcOrd="5" destOrd="0" presId="urn:microsoft.com/office/officeart/2005/8/layout/hierarchy2"/>
    <dgm:cxn modelId="{8D4116F1-22C4-4E5C-9326-80766356DD0C}" type="presParOf" srcId="{E2E790FD-94BB-4140-BB2A-F3AF4CFE60BD}" destId="{0174A2CB-8F09-4E13-AFB4-AA8A7D9AE54C}" srcOrd="0" destOrd="0" presId="urn:microsoft.com/office/officeart/2005/8/layout/hierarchy2"/>
    <dgm:cxn modelId="{6A0EB42A-77E9-4B66-8A49-84DB63DCD6E1}" type="presParOf" srcId="{E2E790FD-94BB-4140-BB2A-F3AF4CFE60BD}" destId="{BF4B79AB-0546-4C53-99EB-8316B4BC122B}" srcOrd="1" destOrd="0" presId="urn:microsoft.com/office/officeart/2005/8/layout/hierarchy2"/>
    <dgm:cxn modelId="{13F949C1-E8B6-407E-A726-1B758257DD6C}" type="presParOf" srcId="{3433CFA0-4186-4981-BF65-E50EACEAE7C9}" destId="{809E2FB8-E222-4B18-B950-393F1C544D16}" srcOrd="6" destOrd="0" presId="urn:microsoft.com/office/officeart/2005/8/layout/hierarchy2"/>
    <dgm:cxn modelId="{475174D3-97C6-4A20-905C-65826B9C964E}" type="presParOf" srcId="{809E2FB8-E222-4B18-B950-393F1C544D16}" destId="{9C295EB7-DD67-49AD-B51E-D811DDBC7244}" srcOrd="0" destOrd="0" presId="urn:microsoft.com/office/officeart/2005/8/layout/hierarchy2"/>
    <dgm:cxn modelId="{3BB41567-3F88-4D99-BD66-38E58C0A4AA2}" type="presParOf" srcId="{3433CFA0-4186-4981-BF65-E50EACEAE7C9}" destId="{206C4CA3-97B5-496A-8D05-60ABA2F47933}" srcOrd="7" destOrd="0" presId="urn:microsoft.com/office/officeart/2005/8/layout/hierarchy2"/>
    <dgm:cxn modelId="{79111803-705C-4B22-BEBC-145B93D7DC89}" type="presParOf" srcId="{206C4CA3-97B5-496A-8D05-60ABA2F47933}" destId="{42297A22-9353-41D4-8658-1FD6037C7DF7}" srcOrd="0" destOrd="0" presId="urn:microsoft.com/office/officeart/2005/8/layout/hierarchy2"/>
    <dgm:cxn modelId="{27325D79-A82E-4A21-A2D6-179970088650}" type="presParOf" srcId="{206C4CA3-97B5-496A-8D05-60ABA2F47933}" destId="{DF603B4A-8885-46D0-819E-CB2C2C7F5E0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6861736-1C8A-494C-9B33-5743BE9645B8}" type="doc">
      <dgm:prSet loTypeId="urn:microsoft.com/office/officeart/2005/8/layout/hProcess7" loCatId="process" qsTypeId="urn:microsoft.com/office/officeart/2005/8/quickstyle/simple1" qsCatId="simple" csTypeId="urn:microsoft.com/office/officeart/2005/8/colors/colorful1" csCatId="colorful" phldr="1"/>
      <dgm:spPr/>
      <dgm:t>
        <a:bodyPr/>
        <a:lstStyle/>
        <a:p>
          <a:endParaRPr lang="en-US"/>
        </a:p>
      </dgm:t>
    </dgm:pt>
    <dgm:pt modelId="{B8972FB7-8EFA-49BF-B6A9-3DF5BD342472}">
      <dgm:prSet phldrT="[Text]" phldr="0" custT="1"/>
      <dgm:spPr>
        <a:solidFill>
          <a:srgbClr val="FF6F61"/>
        </a:solidFill>
      </dgm:spPr>
      <dgm:t>
        <a:bodyPr/>
        <a:lstStyle/>
        <a:p>
          <a:pPr rtl="0"/>
          <a:r>
            <a:rPr lang="en-US" sz="2400">
              <a:solidFill>
                <a:schemeClr val="tx1"/>
              </a:solidFill>
              <a:latin typeface="Aptos Display" panose="020F0302020204030204"/>
            </a:rPr>
            <a:t>Step 2</a:t>
          </a:r>
          <a:endParaRPr lang="en-US" sz="2400">
            <a:solidFill>
              <a:schemeClr val="tx1"/>
            </a:solidFill>
          </a:endParaRPr>
        </a:p>
      </dgm:t>
    </dgm:pt>
    <dgm:pt modelId="{C444E944-88A2-407B-9BAB-D0412999AB24}" type="parTrans" cxnId="{1249BD17-7E96-4328-A625-DE35A92B2B39}">
      <dgm:prSet/>
      <dgm:spPr/>
      <dgm:t>
        <a:bodyPr/>
        <a:lstStyle/>
        <a:p>
          <a:endParaRPr lang="en-US" sz="2000">
            <a:solidFill>
              <a:schemeClr val="tx1"/>
            </a:solidFill>
          </a:endParaRPr>
        </a:p>
      </dgm:t>
    </dgm:pt>
    <dgm:pt modelId="{2ADD0525-97B7-44C3-8840-3EA49A475A20}" type="sibTrans" cxnId="{1249BD17-7E96-4328-A625-DE35A92B2B39}">
      <dgm:prSet/>
      <dgm:spPr>
        <a:solidFill>
          <a:srgbClr val="00BFA5"/>
        </a:solidFill>
      </dgm:spPr>
      <dgm:t>
        <a:bodyPr/>
        <a:lstStyle/>
        <a:p>
          <a:endParaRPr lang="en-US" sz="2000">
            <a:solidFill>
              <a:schemeClr val="tx1"/>
            </a:solidFill>
          </a:endParaRPr>
        </a:p>
      </dgm:t>
    </dgm:pt>
    <dgm:pt modelId="{9D0FCDF7-A6E6-4730-84B4-B7AB0B8D388E}">
      <dgm:prSet phldrT="[Text]" phldr="0" custT="1"/>
      <dgm:spPr>
        <a:ln>
          <a:solidFill>
            <a:srgbClr val="00BFA5"/>
          </a:solidFill>
        </a:ln>
      </dgm:spPr>
      <dgm:t>
        <a:bodyPr anchor="ctr"/>
        <a:lstStyle/>
        <a:p>
          <a:pPr algn="ctr" rtl="0"/>
          <a:r>
            <a:rPr lang="en-US" sz="2000" b="1">
              <a:solidFill>
                <a:schemeClr val="tx1"/>
              </a:solidFill>
              <a:latin typeface="Aptos Display" panose="020F0302020204030204"/>
            </a:rPr>
            <a:t>PROXIMAL PROGRAM OBJECTIVES</a:t>
          </a:r>
        </a:p>
      </dgm:t>
    </dgm:pt>
    <dgm:pt modelId="{53D8F601-4381-41A1-A933-2AF5805E387E}" type="parTrans" cxnId="{0294EE1B-EAF0-4844-8EF1-381640F549F9}">
      <dgm:prSet/>
      <dgm:spPr/>
      <dgm:t>
        <a:bodyPr/>
        <a:lstStyle/>
        <a:p>
          <a:endParaRPr lang="en-US" sz="2000">
            <a:solidFill>
              <a:schemeClr val="tx1"/>
            </a:solidFill>
          </a:endParaRPr>
        </a:p>
      </dgm:t>
    </dgm:pt>
    <dgm:pt modelId="{48014009-84DD-482B-8630-89C6C7D0FBBC}" type="sibTrans" cxnId="{0294EE1B-EAF0-4844-8EF1-381640F549F9}">
      <dgm:prSet/>
      <dgm:spPr/>
      <dgm:t>
        <a:bodyPr/>
        <a:lstStyle/>
        <a:p>
          <a:endParaRPr lang="en-US" sz="2000">
            <a:solidFill>
              <a:schemeClr val="tx1"/>
            </a:solidFill>
          </a:endParaRPr>
        </a:p>
      </dgm:t>
    </dgm:pt>
    <dgm:pt modelId="{B486136C-9E8A-4001-8C09-5162E4C62A3A}" type="pres">
      <dgm:prSet presAssocID="{26861736-1C8A-494C-9B33-5743BE9645B8}" presName="Name0" presStyleCnt="0">
        <dgm:presLayoutVars>
          <dgm:dir/>
          <dgm:animLvl val="lvl"/>
          <dgm:resizeHandles val="exact"/>
        </dgm:presLayoutVars>
      </dgm:prSet>
      <dgm:spPr/>
    </dgm:pt>
    <dgm:pt modelId="{45DE6B34-2685-449E-A335-1480D8EECD5B}" type="pres">
      <dgm:prSet presAssocID="{B8972FB7-8EFA-49BF-B6A9-3DF5BD342472}" presName="compositeNode" presStyleCnt="0">
        <dgm:presLayoutVars>
          <dgm:bulletEnabled val="1"/>
        </dgm:presLayoutVars>
      </dgm:prSet>
      <dgm:spPr/>
    </dgm:pt>
    <dgm:pt modelId="{7AAE5F75-001A-416A-8787-9C6A72C6F9E1}" type="pres">
      <dgm:prSet presAssocID="{B8972FB7-8EFA-49BF-B6A9-3DF5BD342472}" presName="bgRect" presStyleLbl="node1" presStyleIdx="0" presStyleCnt="1" custScaleY="59514"/>
      <dgm:spPr>
        <a:prstGeom prst="roundRect">
          <a:avLst/>
        </a:prstGeom>
      </dgm:spPr>
    </dgm:pt>
    <dgm:pt modelId="{3075CD1E-3820-49CE-8350-A600B45FF63A}" type="pres">
      <dgm:prSet presAssocID="{B8972FB7-8EFA-49BF-B6A9-3DF5BD342472}" presName="parentNode" presStyleLbl="node1" presStyleIdx="0" presStyleCnt="1">
        <dgm:presLayoutVars>
          <dgm:chMax val="0"/>
          <dgm:bulletEnabled val="1"/>
        </dgm:presLayoutVars>
      </dgm:prSet>
      <dgm:spPr/>
    </dgm:pt>
    <dgm:pt modelId="{72C7A455-FD16-4098-9078-485242CA0BA2}" type="pres">
      <dgm:prSet presAssocID="{B8972FB7-8EFA-49BF-B6A9-3DF5BD342472}" presName="childNode" presStyleLbl="node1" presStyleIdx="0" presStyleCnt="1">
        <dgm:presLayoutVars>
          <dgm:bulletEnabled val="1"/>
        </dgm:presLayoutVars>
      </dgm:prSet>
      <dgm:spPr/>
    </dgm:pt>
  </dgm:ptLst>
  <dgm:cxnLst>
    <dgm:cxn modelId="{1249BD17-7E96-4328-A625-DE35A92B2B39}" srcId="{26861736-1C8A-494C-9B33-5743BE9645B8}" destId="{B8972FB7-8EFA-49BF-B6A9-3DF5BD342472}" srcOrd="0" destOrd="0" parTransId="{C444E944-88A2-407B-9BAB-D0412999AB24}" sibTransId="{2ADD0525-97B7-44C3-8840-3EA49A475A20}"/>
    <dgm:cxn modelId="{0294EE1B-EAF0-4844-8EF1-381640F549F9}" srcId="{B8972FB7-8EFA-49BF-B6A9-3DF5BD342472}" destId="{9D0FCDF7-A6E6-4730-84B4-B7AB0B8D388E}" srcOrd="0" destOrd="0" parTransId="{53D8F601-4381-41A1-A933-2AF5805E387E}" sibTransId="{48014009-84DD-482B-8630-89C6C7D0FBBC}"/>
    <dgm:cxn modelId="{C2BC6243-593A-4567-89E0-0C237EFE92BF}" type="presOf" srcId="{9D0FCDF7-A6E6-4730-84B4-B7AB0B8D388E}" destId="{72C7A455-FD16-4098-9078-485242CA0BA2}" srcOrd="0" destOrd="0" presId="urn:microsoft.com/office/officeart/2005/8/layout/hProcess7"/>
    <dgm:cxn modelId="{16FAC766-2278-4EA7-9FB7-A5DF5DC132D7}" type="presOf" srcId="{B8972FB7-8EFA-49BF-B6A9-3DF5BD342472}" destId="{7AAE5F75-001A-416A-8787-9C6A72C6F9E1}" srcOrd="0" destOrd="0" presId="urn:microsoft.com/office/officeart/2005/8/layout/hProcess7"/>
    <dgm:cxn modelId="{F0DC58AC-0351-438B-A10E-F7FB7D48BD6B}" type="presOf" srcId="{B8972FB7-8EFA-49BF-B6A9-3DF5BD342472}" destId="{3075CD1E-3820-49CE-8350-A600B45FF63A}" srcOrd="1" destOrd="0" presId="urn:microsoft.com/office/officeart/2005/8/layout/hProcess7"/>
    <dgm:cxn modelId="{B8FF89C9-51FF-4EC5-A116-B3B4D10F09B3}" type="presOf" srcId="{26861736-1C8A-494C-9B33-5743BE9645B8}" destId="{B486136C-9E8A-4001-8C09-5162E4C62A3A}" srcOrd="0" destOrd="0" presId="urn:microsoft.com/office/officeart/2005/8/layout/hProcess7"/>
    <dgm:cxn modelId="{14A8E080-8180-43A6-A322-E8D8350E62C1}" type="presParOf" srcId="{B486136C-9E8A-4001-8C09-5162E4C62A3A}" destId="{45DE6B34-2685-449E-A335-1480D8EECD5B}" srcOrd="0" destOrd="0" presId="urn:microsoft.com/office/officeart/2005/8/layout/hProcess7"/>
    <dgm:cxn modelId="{0C387651-7882-4173-AB0A-D5CCF860ED8F}" type="presParOf" srcId="{45DE6B34-2685-449E-A335-1480D8EECD5B}" destId="{7AAE5F75-001A-416A-8787-9C6A72C6F9E1}" srcOrd="0" destOrd="0" presId="urn:microsoft.com/office/officeart/2005/8/layout/hProcess7"/>
    <dgm:cxn modelId="{5E094ED8-7FF6-4814-B71B-4C7630B18DE9}" type="presParOf" srcId="{45DE6B34-2685-449E-A335-1480D8EECD5B}" destId="{3075CD1E-3820-49CE-8350-A600B45FF63A}" srcOrd="1" destOrd="0" presId="urn:microsoft.com/office/officeart/2005/8/layout/hProcess7"/>
    <dgm:cxn modelId="{4343AF6B-197F-4C63-ABCC-C97EA4716329}" type="presParOf" srcId="{45DE6B34-2685-449E-A335-1480D8EECD5B}" destId="{72C7A455-FD16-4098-9078-485242CA0BA2}" srcOrd="2" destOrd="0" presId="urn:microsoft.com/office/officeart/2005/8/layout/hProcess7"/>
  </dgm:cxnLst>
  <dgm:bg>
    <a:noFill/>
  </dgm:bg>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ata19.xml><?xml version="1.0" encoding="utf-8"?>
<dgm:dataModel xmlns:dgm="http://schemas.openxmlformats.org/drawingml/2006/diagram" xmlns:a="http://schemas.openxmlformats.org/drawingml/2006/main">
  <dgm:ptLst>
    <dgm:pt modelId="{26861736-1C8A-494C-9B33-5743BE9645B8}" type="doc">
      <dgm:prSet loTypeId="urn:microsoft.com/office/officeart/2005/8/layout/hProcess7" loCatId="process" qsTypeId="urn:microsoft.com/office/officeart/2005/8/quickstyle/simple1" qsCatId="simple" csTypeId="urn:microsoft.com/office/officeart/2005/8/colors/colorful1" csCatId="colorful" phldr="1"/>
      <dgm:spPr/>
      <dgm:t>
        <a:bodyPr/>
        <a:lstStyle/>
        <a:p>
          <a:endParaRPr lang="en-US"/>
        </a:p>
      </dgm:t>
    </dgm:pt>
    <dgm:pt modelId="{B8972FB7-8EFA-49BF-B6A9-3DF5BD342472}">
      <dgm:prSet phldrT="[Text]" phldr="0" custT="1"/>
      <dgm:spPr>
        <a:solidFill>
          <a:srgbClr val="FF6F61"/>
        </a:solidFill>
      </dgm:spPr>
      <dgm:t>
        <a:bodyPr/>
        <a:lstStyle/>
        <a:p>
          <a:pPr rtl="0"/>
          <a:r>
            <a:rPr lang="en-US" sz="2400">
              <a:solidFill>
                <a:schemeClr val="tx1"/>
              </a:solidFill>
              <a:latin typeface="Aptos Display" panose="020F0302020204030204"/>
            </a:rPr>
            <a:t>Step 2</a:t>
          </a:r>
          <a:endParaRPr lang="en-US" sz="2400">
            <a:solidFill>
              <a:schemeClr val="tx1"/>
            </a:solidFill>
          </a:endParaRPr>
        </a:p>
      </dgm:t>
    </dgm:pt>
    <dgm:pt modelId="{C444E944-88A2-407B-9BAB-D0412999AB24}" type="parTrans" cxnId="{1249BD17-7E96-4328-A625-DE35A92B2B39}">
      <dgm:prSet/>
      <dgm:spPr/>
      <dgm:t>
        <a:bodyPr/>
        <a:lstStyle/>
        <a:p>
          <a:endParaRPr lang="en-US" sz="2000">
            <a:solidFill>
              <a:schemeClr val="tx1"/>
            </a:solidFill>
          </a:endParaRPr>
        </a:p>
      </dgm:t>
    </dgm:pt>
    <dgm:pt modelId="{2ADD0525-97B7-44C3-8840-3EA49A475A20}" type="sibTrans" cxnId="{1249BD17-7E96-4328-A625-DE35A92B2B39}">
      <dgm:prSet/>
      <dgm:spPr>
        <a:solidFill>
          <a:srgbClr val="00BFA5"/>
        </a:solidFill>
      </dgm:spPr>
      <dgm:t>
        <a:bodyPr/>
        <a:lstStyle/>
        <a:p>
          <a:endParaRPr lang="en-US" sz="2000">
            <a:solidFill>
              <a:schemeClr val="tx1"/>
            </a:solidFill>
          </a:endParaRPr>
        </a:p>
      </dgm:t>
    </dgm:pt>
    <dgm:pt modelId="{9D0FCDF7-A6E6-4730-84B4-B7AB0B8D388E}">
      <dgm:prSet phldrT="[Text]" phldr="0" custT="1"/>
      <dgm:spPr>
        <a:ln>
          <a:solidFill>
            <a:srgbClr val="00BFA5"/>
          </a:solidFill>
        </a:ln>
      </dgm:spPr>
      <dgm:t>
        <a:bodyPr anchor="ctr"/>
        <a:lstStyle/>
        <a:p>
          <a:pPr algn="ctr" rtl="0"/>
          <a:r>
            <a:rPr lang="en-US" sz="2000" b="1">
              <a:solidFill>
                <a:schemeClr val="tx1"/>
              </a:solidFill>
              <a:latin typeface="Aptos Display" panose="020F0302020204030204"/>
            </a:rPr>
            <a:t>PROXIMAL PROGRAM OBJECTIVES</a:t>
          </a:r>
        </a:p>
      </dgm:t>
    </dgm:pt>
    <dgm:pt modelId="{53D8F601-4381-41A1-A933-2AF5805E387E}" type="parTrans" cxnId="{0294EE1B-EAF0-4844-8EF1-381640F549F9}">
      <dgm:prSet/>
      <dgm:spPr/>
      <dgm:t>
        <a:bodyPr/>
        <a:lstStyle/>
        <a:p>
          <a:endParaRPr lang="en-US" sz="2000">
            <a:solidFill>
              <a:schemeClr val="tx1"/>
            </a:solidFill>
          </a:endParaRPr>
        </a:p>
      </dgm:t>
    </dgm:pt>
    <dgm:pt modelId="{48014009-84DD-482B-8630-89C6C7D0FBBC}" type="sibTrans" cxnId="{0294EE1B-EAF0-4844-8EF1-381640F549F9}">
      <dgm:prSet/>
      <dgm:spPr/>
      <dgm:t>
        <a:bodyPr/>
        <a:lstStyle/>
        <a:p>
          <a:endParaRPr lang="en-US" sz="2000">
            <a:solidFill>
              <a:schemeClr val="tx1"/>
            </a:solidFill>
          </a:endParaRPr>
        </a:p>
      </dgm:t>
    </dgm:pt>
    <dgm:pt modelId="{B486136C-9E8A-4001-8C09-5162E4C62A3A}" type="pres">
      <dgm:prSet presAssocID="{26861736-1C8A-494C-9B33-5743BE9645B8}" presName="Name0" presStyleCnt="0">
        <dgm:presLayoutVars>
          <dgm:dir/>
          <dgm:animLvl val="lvl"/>
          <dgm:resizeHandles val="exact"/>
        </dgm:presLayoutVars>
      </dgm:prSet>
      <dgm:spPr/>
    </dgm:pt>
    <dgm:pt modelId="{45DE6B34-2685-449E-A335-1480D8EECD5B}" type="pres">
      <dgm:prSet presAssocID="{B8972FB7-8EFA-49BF-B6A9-3DF5BD342472}" presName="compositeNode" presStyleCnt="0">
        <dgm:presLayoutVars>
          <dgm:bulletEnabled val="1"/>
        </dgm:presLayoutVars>
      </dgm:prSet>
      <dgm:spPr/>
    </dgm:pt>
    <dgm:pt modelId="{7AAE5F75-001A-416A-8787-9C6A72C6F9E1}" type="pres">
      <dgm:prSet presAssocID="{B8972FB7-8EFA-49BF-B6A9-3DF5BD342472}" presName="bgRect" presStyleLbl="node1" presStyleIdx="0" presStyleCnt="1" custScaleY="59514" custLinFactNeighborX="2019" custLinFactNeighborY="408"/>
      <dgm:spPr>
        <a:prstGeom prst="roundRect">
          <a:avLst/>
        </a:prstGeom>
      </dgm:spPr>
    </dgm:pt>
    <dgm:pt modelId="{3075CD1E-3820-49CE-8350-A600B45FF63A}" type="pres">
      <dgm:prSet presAssocID="{B8972FB7-8EFA-49BF-B6A9-3DF5BD342472}" presName="parentNode" presStyleLbl="node1" presStyleIdx="0" presStyleCnt="1">
        <dgm:presLayoutVars>
          <dgm:chMax val="0"/>
          <dgm:bulletEnabled val="1"/>
        </dgm:presLayoutVars>
      </dgm:prSet>
      <dgm:spPr/>
    </dgm:pt>
    <dgm:pt modelId="{72C7A455-FD16-4098-9078-485242CA0BA2}" type="pres">
      <dgm:prSet presAssocID="{B8972FB7-8EFA-49BF-B6A9-3DF5BD342472}" presName="childNode" presStyleLbl="node1" presStyleIdx="0" presStyleCnt="1">
        <dgm:presLayoutVars>
          <dgm:bulletEnabled val="1"/>
        </dgm:presLayoutVars>
      </dgm:prSet>
      <dgm:spPr/>
    </dgm:pt>
  </dgm:ptLst>
  <dgm:cxnLst>
    <dgm:cxn modelId="{1249BD17-7E96-4328-A625-DE35A92B2B39}" srcId="{26861736-1C8A-494C-9B33-5743BE9645B8}" destId="{B8972FB7-8EFA-49BF-B6A9-3DF5BD342472}" srcOrd="0" destOrd="0" parTransId="{C444E944-88A2-407B-9BAB-D0412999AB24}" sibTransId="{2ADD0525-97B7-44C3-8840-3EA49A475A20}"/>
    <dgm:cxn modelId="{0294EE1B-EAF0-4844-8EF1-381640F549F9}" srcId="{B8972FB7-8EFA-49BF-B6A9-3DF5BD342472}" destId="{9D0FCDF7-A6E6-4730-84B4-B7AB0B8D388E}" srcOrd="0" destOrd="0" parTransId="{53D8F601-4381-41A1-A933-2AF5805E387E}" sibTransId="{48014009-84DD-482B-8630-89C6C7D0FBBC}"/>
    <dgm:cxn modelId="{C2BC6243-593A-4567-89E0-0C237EFE92BF}" type="presOf" srcId="{9D0FCDF7-A6E6-4730-84B4-B7AB0B8D388E}" destId="{72C7A455-FD16-4098-9078-485242CA0BA2}" srcOrd="0" destOrd="0" presId="urn:microsoft.com/office/officeart/2005/8/layout/hProcess7"/>
    <dgm:cxn modelId="{16FAC766-2278-4EA7-9FB7-A5DF5DC132D7}" type="presOf" srcId="{B8972FB7-8EFA-49BF-B6A9-3DF5BD342472}" destId="{7AAE5F75-001A-416A-8787-9C6A72C6F9E1}" srcOrd="0" destOrd="0" presId="urn:microsoft.com/office/officeart/2005/8/layout/hProcess7"/>
    <dgm:cxn modelId="{F0DC58AC-0351-438B-A10E-F7FB7D48BD6B}" type="presOf" srcId="{B8972FB7-8EFA-49BF-B6A9-3DF5BD342472}" destId="{3075CD1E-3820-49CE-8350-A600B45FF63A}" srcOrd="1" destOrd="0" presId="urn:microsoft.com/office/officeart/2005/8/layout/hProcess7"/>
    <dgm:cxn modelId="{B8FF89C9-51FF-4EC5-A116-B3B4D10F09B3}" type="presOf" srcId="{26861736-1C8A-494C-9B33-5743BE9645B8}" destId="{B486136C-9E8A-4001-8C09-5162E4C62A3A}" srcOrd="0" destOrd="0" presId="urn:microsoft.com/office/officeart/2005/8/layout/hProcess7"/>
    <dgm:cxn modelId="{14A8E080-8180-43A6-A322-E8D8350E62C1}" type="presParOf" srcId="{B486136C-9E8A-4001-8C09-5162E4C62A3A}" destId="{45DE6B34-2685-449E-A335-1480D8EECD5B}" srcOrd="0" destOrd="0" presId="urn:microsoft.com/office/officeart/2005/8/layout/hProcess7"/>
    <dgm:cxn modelId="{0C387651-7882-4173-AB0A-D5CCF860ED8F}" type="presParOf" srcId="{45DE6B34-2685-449E-A335-1480D8EECD5B}" destId="{7AAE5F75-001A-416A-8787-9C6A72C6F9E1}" srcOrd="0" destOrd="0" presId="urn:microsoft.com/office/officeart/2005/8/layout/hProcess7"/>
    <dgm:cxn modelId="{5E094ED8-7FF6-4814-B71B-4C7630B18DE9}" type="presParOf" srcId="{45DE6B34-2685-449E-A335-1480D8EECD5B}" destId="{3075CD1E-3820-49CE-8350-A600B45FF63A}" srcOrd="1" destOrd="0" presId="urn:microsoft.com/office/officeart/2005/8/layout/hProcess7"/>
    <dgm:cxn modelId="{4343AF6B-197F-4C63-ABCC-C97EA4716329}" type="presParOf" srcId="{45DE6B34-2685-449E-A335-1480D8EECD5B}" destId="{72C7A455-FD16-4098-9078-485242CA0BA2}"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6861736-1C8A-494C-9B33-5743BE9645B8}" type="doc">
      <dgm:prSet loTypeId="urn:microsoft.com/office/officeart/2005/8/layout/hProcess7" loCatId="process" qsTypeId="urn:microsoft.com/office/officeart/2005/8/quickstyle/simple1" qsCatId="simple" csTypeId="urn:microsoft.com/office/officeart/2005/8/colors/colorful1" csCatId="colorful" phldr="1"/>
      <dgm:spPr/>
      <dgm:t>
        <a:bodyPr/>
        <a:lstStyle/>
        <a:p>
          <a:endParaRPr lang="en-US"/>
        </a:p>
      </dgm:t>
    </dgm:pt>
    <dgm:pt modelId="{B8972FB7-8EFA-49BF-B6A9-3DF5BD342472}">
      <dgm:prSet phldrT="[Text]" phldr="0" custT="1"/>
      <dgm:spPr>
        <a:solidFill>
          <a:srgbClr val="00B050"/>
        </a:solidFill>
      </dgm:spPr>
      <dgm:t>
        <a:bodyPr/>
        <a:lstStyle/>
        <a:p>
          <a:pPr rtl="0"/>
          <a:r>
            <a:rPr lang="en-US" sz="2400">
              <a:solidFill>
                <a:schemeClr val="tx1"/>
              </a:solidFill>
              <a:latin typeface="Aptos Display" panose="020F0302020204030204"/>
            </a:rPr>
            <a:t>Step 4</a:t>
          </a:r>
          <a:endParaRPr lang="en-US" sz="2400">
            <a:solidFill>
              <a:schemeClr val="tx1"/>
            </a:solidFill>
          </a:endParaRPr>
        </a:p>
      </dgm:t>
    </dgm:pt>
    <dgm:pt modelId="{C444E944-88A2-407B-9BAB-D0412999AB24}" type="parTrans" cxnId="{1249BD17-7E96-4328-A625-DE35A92B2B39}">
      <dgm:prSet/>
      <dgm:spPr/>
      <dgm:t>
        <a:bodyPr/>
        <a:lstStyle/>
        <a:p>
          <a:endParaRPr lang="en-US" sz="2000">
            <a:solidFill>
              <a:schemeClr val="tx1"/>
            </a:solidFill>
          </a:endParaRPr>
        </a:p>
      </dgm:t>
    </dgm:pt>
    <dgm:pt modelId="{2ADD0525-97B7-44C3-8840-3EA49A475A20}" type="sibTrans" cxnId="{1249BD17-7E96-4328-A625-DE35A92B2B39}">
      <dgm:prSet/>
      <dgm:spPr>
        <a:solidFill>
          <a:srgbClr val="00BFA5"/>
        </a:solidFill>
      </dgm:spPr>
      <dgm:t>
        <a:bodyPr/>
        <a:lstStyle/>
        <a:p>
          <a:endParaRPr lang="en-US" sz="2000">
            <a:solidFill>
              <a:schemeClr val="tx1"/>
            </a:solidFill>
          </a:endParaRPr>
        </a:p>
      </dgm:t>
    </dgm:pt>
    <dgm:pt modelId="{9D0FCDF7-A6E6-4730-84B4-B7AB0B8D388E}">
      <dgm:prSet phldrT="[Text]" phldr="0" custT="1"/>
      <dgm:spPr>
        <a:ln>
          <a:solidFill>
            <a:srgbClr val="00BFA5"/>
          </a:solidFill>
        </a:ln>
      </dgm:spPr>
      <dgm:t>
        <a:bodyPr/>
        <a:lstStyle/>
        <a:p>
          <a:pPr rtl="0"/>
          <a:r>
            <a:rPr lang="en-US" sz="1800" b="1">
              <a:solidFill>
                <a:schemeClr val="tx1"/>
              </a:solidFill>
              <a:latin typeface="Aptos Display" panose="020F0302020204030204"/>
            </a:rPr>
            <a:t>PROGRAM PRODUCTION:</a:t>
          </a:r>
        </a:p>
        <a:p>
          <a:pPr rtl="0"/>
          <a:r>
            <a:rPr lang="en-US" sz="1800" b="0">
              <a:solidFill>
                <a:schemeClr val="tx1"/>
              </a:solidFill>
              <a:latin typeface="Aptos Display" panose="020F0302020204030204"/>
            </a:rPr>
            <a:t>Informational/ educational campaigns to increase recycling, reduce water waste, increase alternative forms of transportation</a:t>
          </a:r>
        </a:p>
      </dgm:t>
    </dgm:pt>
    <dgm:pt modelId="{53D8F601-4381-41A1-A933-2AF5805E387E}" type="parTrans" cxnId="{0294EE1B-EAF0-4844-8EF1-381640F549F9}">
      <dgm:prSet/>
      <dgm:spPr/>
      <dgm:t>
        <a:bodyPr/>
        <a:lstStyle/>
        <a:p>
          <a:endParaRPr lang="en-US" sz="2000">
            <a:solidFill>
              <a:schemeClr val="tx1"/>
            </a:solidFill>
          </a:endParaRPr>
        </a:p>
      </dgm:t>
    </dgm:pt>
    <dgm:pt modelId="{48014009-84DD-482B-8630-89C6C7D0FBBC}" type="sibTrans" cxnId="{0294EE1B-EAF0-4844-8EF1-381640F549F9}">
      <dgm:prSet/>
      <dgm:spPr/>
      <dgm:t>
        <a:bodyPr/>
        <a:lstStyle/>
        <a:p>
          <a:endParaRPr lang="en-US" sz="2000">
            <a:solidFill>
              <a:schemeClr val="tx1"/>
            </a:solidFill>
          </a:endParaRPr>
        </a:p>
      </dgm:t>
    </dgm:pt>
    <dgm:pt modelId="{F6BC8A7C-EE33-4515-AD24-8EED3B03C6AD}">
      <dgm:prSet phldrT="[Text]" phldr="0" custT="1"/>
      <dgm:spPr>
        <a:solidFill>
          <a:srgbClr val="4FC3F7"/>
        </a:solidFill>
      </dgm:spPr>
      <dgm:t>
        <a:bodyPr/>
        <a:lstStyle/>
        <a:p>
          <a:pPr rtl="0"/>
          <a:r>
            <a:rPr lang="en-US" sz="2400">
              <a:solidFill>
                <a:schemeClr val="tx1"/>
              </a:solidFill>
              <a:latin typeface="Aptos Display" panose="020F0302020204030204"/>
            </a:rPr>
            <a:t>Step 5</a:t>
          </a:r>
          <a:endParaRPr lang="en-US" sz="2400">
            <a:solidFill>
              <a:schemeClr val="tx1"/>
            </a:solidFill>
          </a:endParaRPr>
        </a:p>
      </dgm:t>
    </dgm:pt>
    <dgm:pt modelId="{6025C330-DBAA-4CBC-A7CC-8D7B1AC1DBF9}" type="parTrans" cxnId="{FBCFC369-5C64-42AE-B3AF-A3BBF036527A}">
      <dgm:prSet/>
      <dgm:spPr/>
      <dgm:t>
        <a:bodyPr/>
        <a:lstStyle/>
        <a:p>
          <a:endParaRPr lang="en-US" sz="2000">
            <a:solidFill>
              <a:schemeClr val="tx1"/>
            </a:solidFill>
          </a:endParaRPr>
        </a:p>
      </dgm:t>
    </dgm:pt>
    <dgm:pt modelId="{F32215CD-666A-4B5E-8EB8-1568BB9D3FA1}" type="sibTrans" cxnId="{FBCFC369-5C64-42AE-B3AF-A3BBF036527A}">
      <dgm:prSet/>
      <dgm:spPr>
        <a:solidFill>
          <a:srgbClr val="FF6F61"/>
        </a:solidFill>
      </dgm:spPr>
      <dgm:t>
        <a:bodyPr/>
        <a:lstStyle/>
        <a:p>
          <a:endParaRPr lang="en-US" sz="2000">
            <a:solidFill>
              <a:schemeClr val="tx1"/>
            </a:solidFill>
          </a:endParaRPr>
        </a:p>
      </dgm:t>
    </dgm:pt>
    <dgm:pt modelId="{C6560AE5-4D14-4BF4-891C-FF7E5A0E6A71}">
      <dgm:prSet phldrT="[Text]" custT="1"/>
      <dgm:spPr>
        <a:ln>
          <a:solidFill>
            <a:srgbClr val="FF6F61"/>
          </a:solidFill>
        </a:ln>
      </dgm:spPr>
      <dgm:t>
        <a:bodyPr/>
        <a:lstStyle/>
        <a:p>
          <a:r>
            <a:rPr lang="en-US" sz="1800" b="1">
              <a:solidFill>
                <a:schemeClr val="tx1"/>
              </a:solidFill>
              <a:latin typeface="Aptos Display" panose="020F0302020204030204"/>
            </a:rPr>
            <a:t>ADOPTION &amp; IMPLEMENTATION PLAN</a:t>
          </a:r>
        </a:p>
        <a:p>
          <a:r>
            <a:rPr lang="en-US" sz="1800">
              <a:solidFill>
                <a:schemeClr val="tx1"/>
              </a:solidFill>
            </a:rPr>
            <a:t>Identify facilitators and stakeholders/partners, determine when the program will occur, promote the program</a:t>
          </a:r>
          <a:endParaRPr lang="en-US" sz="1800" b="1">
            <a:solidFill>
              <a:schemeClr val="tx1"/>
            </a:solidFill>
          </a:endParaRPr>
        </a:p>
      </dgm:t>
    </dgm:pt>
    <dgm:pt modelId="{DDE96374-8379-4BD1-AE92-221CF88701C4}" type="parTrans" cxnId="{136A3378-D406-451E-823C-FD2A3EE0BEBB}">
      <dgm:prSet/>
      <dgm:spPr/>
      <dgm:t>
        <a:bodyPr/>
        <a:lstStyle/>
        <a:p>
          <a:endParaRPr lang="en-US" sz="2000">
            <a:solidFill>
              <a:schemeClr val="tx1"/>
            </a:solidFill>
          </a:endParaRPr>
        </a:p>
      </dgm:t>
    </dgm:pt>
    <dgm:pt modelId="{F58F7A12-6B1A-4180-B00F-7B94DB39C4B5}" type="sibTrans" cxnId="{136A3378-D406-451E-823C-FD2A3EE0BEBB}">
      <dgm:prSet/>
      <dgm:spPr/>
      <dgm:t>
        <a:bodyPr/>
        <a:lstStyle/>
        <a:p>
          <a:endParaRPr lang="en-US" sz="2000">
            <a:solidFill>
              <a:schemeClr val="tx1"/>
            </a:solidFill>
          </a:endParaRPr>
        </a:p>
      </dgm:t>
    </dgm:pt>
    <dgm:pt modelId="{1D3FCDCF-FB20-4AE8-BA07-3CAFB4E73F65}">
      <dgm:prSet phldrT="[Text]" phldr="0" custT="1"/>
      <dgm:spPr>
        <a:solidFill>
          <a:srgbClr val="CE93D8"/>
        </a:solidFill>
      </dgm:spPr>
      <dgm:t>
        <a:bodyPr/>
        <a:lstStyle/>
        <a:p>
          <a:pPr rtl="0"/>
          <a:r>
            <a:rPr lang="en-US" sz="2400">
              <a:solidFill>
                <a:schemeClr val="tx1"/>
              </a:solidFill>
              <a:latin typeface="Aptos Display" panose="020F0302020204030204"/>
            </a:rPr>
            <a:t>Step 6</a:t>
          </a:r>
          <a:endParaRPr lang="en-US" sz="2400">
            <a:solidFill>
              <a:schemeClr val="tx1"/>
            </a:solidFill>
          </a:endParaRPr>
        </a:p>
      </dgm:t>
    </dgm:pt>
    <dgm:pt modelId="{B9554D5B-40C7-4F0C-9A39-242537C74B69}" type="parTrans" cxnId="{94F169AD-0696-471D-BBEA-DF401E05BE32}">
      <dgm:prSet/>
      <dgm:spPr/>
      <dgm:t>
        <a:bodyPr/>
        <a:lstStyle/>
        <a:p>
          <a:endParaRPr lang="en-US" sz="2000">
            <a:solidFill>
              <a:schemeClr val="tx1"/>
            </a:solidFill>
          </a:endParaRPr>
        </a:p>
      </dgm:t>
    </dgm:pt>
    <dgm:pt modelId="{DAC70679-542E-4D20-AE76-A2A3165B2450}" type="sibTrans" cxnId="{94F169AD-0696-471D-BBEA-DF401E05BE32}">
      <dgm:prSet/>
      <dgm:spPr/>
      <dgm:t>
        <a:bodyPr/>
        <a:lstStyle/>
        <a:p>
          <a:endParaRPr lang="en-US" sz="2000">
            <a:solidFill>
              <a:schemeClr val="tx1"/>
            </a:solidFill>
          </a:endParaRPr>
        </a:p>
      </dgm:t>
    </dgm:pt>
    <dgm:pt modelId="{1A1C7699-EB0F-49B5-BF48-9AB33819FA79}">
      <dgm:prSet phldrT="[Text]" custT="1"/>
      <dgm:spPr>
        <a:ln>
          <a:solidFill>
            <a:srgbClr val="FFD54F"/>
          </a:solidFill>
        </a:ln>
      </dgm:spPr>
      <dgm:t>
        <a:bodyPr/>
        <a:lstStyle/>
        <a:p>
          <a:r>
            <a:rPr lang="en-US" sz="1800" b="1">
              <a:solidFill>
                <a:schemeClr val="tx1"/>
              </a:solidFill>
            </a:rPr>
            <a:t>EVALUATION &amp; MONITORING</a:t>
          </a:r>
        </a:p>
      </dgm:t>
    </dgm:pt>
    <dgm:pt modelId="{F4D9683F-AFCD-4F98-8707-A9495814126C}" type="parTrans" cxnId="{417C86DA-DAB2-411C-9EF5-567BC483B087}">
      <dgm:prSet/>
      <dgm:spPr/>
      <dgm:t>
        <a:bodyPr/>
        <a:lstStyle/>
        <a:p>
          <a:endParaRPr lang="en-US" sz="2000">
            <a:solidFill>
              <a:schemeClr val="tx1"/>
            </a:solidFill>
          </a:endParaRPr>
        </a:p>
      </dgm:t>
    </dgm:pt>
    <dgm:pt modelId="{6444E7EA-D278-45C7-8D57-E254E96B7F5A}" type="sibTrans" cxnId="{417C86DA-DAB2-411C-9EF5-567BC483B087}">
      <dgm:prSet/>
      <dgm:spPr/>
      <dgm:t>
        <a:bodyPr/>
        <a:lstStyle/>
        <a:p>
          <a:endParaRPr lang="en-US" sz="2000">
            <a:solidFill>
              <a:schemeClr val="tx1"/>
            </a:solidFill>
          </a:endParaRPr>
        </a:p>
      </dgm:t>
    </dgm:pt>
    <dgm:pt modelId="{98BB337D-3FE0-4F8D-9E46-8AE4312F3782}">
      <dgm:prSet phldrT="[Text]" custT="1"/>
      <dgm:spPr>
        <a:ln>
          <a:solidFill>
            <a:srgbClr val="FFD54F"/>
          </a:solidFill>
        </a:ln>
      </dgm:spPr>
      <dgm:t>
        <a:bodyPr/>
        <a:lstStyle/>
        <a:p>
          <a:r>
            <a:rPr lang="en-US" sz="1800">
              <a:solidFill>
                <a:schemeClr val="tx1"/>
              </a:solidFill>
            </a:rPr>
            <a:t>Administer surveys after the intervention has occurred; assess changes from step 1</a:t>
          </a:r>
        </a:p>
      </dgm:t>
    </dgm:pt>
    <dgm:pt modelId="{74057347-73A2-4925-A4C4-2F7358EE71C6}" type="parTrans" cxnId="{68144465-302F-44FB-BAB1-257CF18ADB58}">
      <dgm:prSet/>
      <dgm:spPr/>
      <dgm:t>
        <a:bodyPr/>
        <a:lstStyle/>
        <a:p>
          <a:endParaRPr lang="en-US" sz="2000">
            <a:solidFill>
              <a:schemeClr val="tx1"/>
            </a:solidFill>
          </a:endParaRPr>
        </a:p>
      </dgm:t>
    </dgm:pt>
    <dgm:pt modelId="{282D0C7F-CD43-401C-9A45-A642D8DC5263}" type="sibTrans" cxnId="{68144465-302F-44FB-BAB1-257CF18ADB58}">
      <dgm:prSet/>
      <dgm:spPr/>
      <dgm:t>
        <a:bodyPr/>
        <a:lstStyle/>
        <a:p>
          <a:endParaRPr lang="en-US" sz="2000">
            <a:solidFill>
              <a:schemeClr val="tx1"/>
            </a:solidFill>
          </a:endParaRPr>
        </a:p>
      </dgm:t>
    </dgm:pt>
    <dgm:pt modelId="{B486136C-9E8A-4001-8C09-5162E4C62A3A}" type="pres">
      <dgm:prSet presAssocID="{26861736-1C8A-494C-9B33-5743BE9645B8}" presName="Name0" presStyleCnt="0">
        <dgm:presLayoutVars>
          <dgm:dir/>
          <dgm:animLvl val="lvl"/>
          <dgm:resizeHandles val="exact"/>
        </dgm:presLayoutVars>
      </dgm:prSet>
      <dgm:spPr/>
    </dgm:pt>
    <dgm:pt modelId="{45DE6B34-2685-449E-A335-1480D8EECD5B}" type="pres">
      <dgm:prSet presAssocID="{B8972FB7-8EFA-49BF-B6A9-3DF5BD342472}" presName="compositeNode" presStyleCnt="0">
        <dgm:presLayoutVars>
          <dgm:bulletEnabled val="1"/>
        </dgm:presLayoutVars>
      </dgm:prSet>
      <dgm:spPr/>
    </dgm:pt>
    <dgm:pt modelId="{7AAE5F75-001A-416A-8787-9C6A72C6F9E1}" type="pres">
      <dgm:prSet presAssocID="{B8972FB7-8EFA-49BF-B6A9-3DF5BD342472}" presName="bgRect" presStyleLbl="node1" presStyleIdx="0" presStyleCnt="3" custLinFactNeighborX="-23"/>
      <dgm:spPr/>
    </dgm:pt>
    <dgm:pt modelId="{3075CD1E-3820-49CE-8350-A600B45FF63A}" type="pres">
      <dgm:prSet presAssocID="{B8972FB7-8EFA-49BF-B6A9-3DF5BD342472}" presName="parentNode" presStyleLbl="node1" presStyleIdx="0" presStyleCnt="3">
        <dgm:presLayoutVars>
          <dgm:chMax val="0"/>
          <dgm:bulletEnabled val="1"/>
        </dgm:presLayoutVars>
      </dgm:prSet>
      <dgm:spPr/>
    </dgm:pt>
    <dgm:pt modelId="{72C7A455-FD16-4098-9078-485242CA0BA2}" type="pres">
      <dgm:prSet presAssocID="{B8972FB7-8EFA-49BF-B6A9-3DF5BD342472}" presName="childNode" presStyleLbl="node1" presStyleIdx="0" presStyleCnt="3">
        <dgm:presLayoutVars>
          <dgm:bulletEnabled val="1"/>
        </dgm:presLayoutVars>
      </dgm:prSet>
      <dgm:spPr/>
    </dgm:pt>
    <dgm:pt modelId="{51E30188-3FDD-44FD-B267-A810B36975F3}" type="pres">
      <dgm:prSet presAssocID="{2ADD0525-97B7-44C3-8840-3EA49A475A20}" presName="hSp" presStyleCnt="0"/>
      <dgm:spPr/>
    </dgm:pt>
    <dgm:pt modelId="{3F0772C0-9EE0-4026-82D7-98688B74AE08}" type="pres">
      <dgm:prSet presAssocID="{2ADD0525-97B7-44C3-8840-3EA49A475A20}" presName="vProcSp" presStyleCnt="0"/>
      <dgm:spPr/>
    </dgm:pt>
    <dgm:pt modelId="{CE27EE01-00A0-4246-ACFA-9509B25AFAAA}" type="pres">
      <dgm:prSet presAssocID="{2ADD0525-97B7-44C3-8840-3EA49A475A20}" presName="vSp1" presStyleCnt="0"/>
      <dgm:spPr/>
    </dgm:pt>
    <dgm:pt modelId="{3A64E9C6-D97F-4944-A42C-F0154D69A7BD}" type="pres">
      <dgm:prSet presAssocID="{2ADD0525-97B7-44C3-8840-3EA49A475A20}" presName="simulatedConn" presStyleLbl="solidFgAcc1" presStyleIdx="0" presStyleCnt="2"/>
      <dgm:spPr>
        <a:solidFill>
          <a:schemeClr val="bg1"/>
        </a:solidFill>
        <a:ln>
          <a:solidFill>
            <a:srgbClr val="00B050"/>
          </a:solidFill>
        </a:ln>
      </dgm:spPr>
    </dgm:pt>
    <dgm:pt modelId="{A2222ED4-4B53-4D48-B7EA-A2529DE900BA}" type="pres">
      <dgm:prSet presAssocID="{2ADD0525-97B7-44C3-8840-3EA49A475A20}" presName="vSp2" presStyleCnt="0"/>
      <dgm:spPr/>
    </dgm:pt>
    <dgm:pt modelId="{2DA25D29-AD83-4723-8DD9-7380CECA7ECB}" type="pres">
      <dgm:prSet presAssocID="{2ADD0525-97B7-44C3-8840-3EA49A475A20}" presName="sibTrans" presStyleCnt="0"/>
      <dgm:spPr/>
    </dgm:pt>
    <dgm:pt modelId="{E5054712-B346-4D6F-875D-63EE0A531573}" type="pres">
      <dgm:prSet presAssocID="{F6BC8A7C-EE33-4515-AD24-8EED3B03C6AD}" presName="compositeNode" presStyleCnt="0">
        <dgm:presLayoutVars>
          <dgm:bulletEnabled val="1"/>
        </dgm:presLayoutVars>
      </dgm:prSet>
      <dgm:spPr/>
    </dgm:pt>
    <dgm:pt modelId="{1A5F03C0-B86D-4008-8656-F962FE061A08}" type="pres">
      <dgm:prSet presAssocID="{F6BC8A7C-EE33-4515-AD24-8EED3B03C6AD}" presName="bgRect" presStyleLbl="node1" presStyleIdx="1" presStyleCnt="3" custLinFactNeighborX="0" custLinFactNeighborY="222"/>
      <dgm:spPr/>
    </dgm:pt>
    <dgm:pt modelId="{A70F4FDE-F517-42F7-8E58-7823A36F2D03}" type="pres">
      <dgm:prSet presAssocID="{F6BC8A7C-EE33-4515-AD24-8EED3B03C6AD}" presName="parentNode" presStyleLbl="node1" presStyleIdx="1" presStyleCnt="3">
        <dgm:presLayoutVars>
          <dgm:chMax val="0"/>
          <dgm:bulletEnabled val="1"/>
        </dgm:presLayoutVars>
      </dgm:prSet>
      <dgm:spPr/>
    </dgm:pt>
    <dgm:pt modelId="{EE1CB27E-D168-4D45-B425-D730CF331B1D}" type="pres">
      <dgm:prSet presAssocID="{F6BC8A7C-EE33-4515-AD24-8EED3B03C6AD}" presName="childNode" presStyleLbl="node1" presStyleIdx="1" presStyleCnt="3">
        <dgm:presLayoutVars>
          <dgm:bulletEnabled val="1"/>
        </dgm:presLayoutVars>
      </dgm:prSet>
      <dgm:spPr/>
    </dgm:pt>
    <dgm:pt modelId="{C05F710B-CAB0-4616-B776-C32E584623AB}" type="pres">
      <dgm:prSet presAssocID="{F32215CD-666A-4B5E-8EB8-1568BB9D3FA1}" presName="hSp" presStyleCnt="0"/>
      <dgm:spPr/>
    </dgm:pt>
    <dgm:pt modelId="{F421030C-A3A5-48E3-A000-64CDBAF0AE34}" type="pres">
      <dgm:prSet presAssocID="{F32215CD-666A-4B5E-8EB8-1568BB9D3FA1}" presName="vProcSp" presStyleCnt="0"/>
      <dgm:spPr/>
    </dgm:pt>
    <dgm:pt modelId="{3B3652AA-789A-4BDB-9EF6-9D21223F0DB5}" type="pres">
      <dgm:prSet presAssocID="{F32215CD-666A-4B5E-8EB8-1568BB9D3FA1}" presName="vSp1" presStyleCnt="0"/>
      <dgm:spPr/>
    </dgm:pt>
    <dgm:pt modelId="{FD5BA29C-B114-42FF-B1F7-09A40899A036}" type="pres">
      <dgm:prSet presAssocID="{F32215CD-666A-4B5E-8EB8-1568BB9D3FA1}" presName="simulatedConn" presStyleLbl="solidFgAcc1" presStyleIdx="1" presStyleCnt="2"/>
      <dgm:spPr>
        <a:ln>
          <a:solidFill>
            <a:srgbClr val="4FC3F7"/>
          </a:solidFill>
        </a:ln>
      </dgm:spPr>
    </dgm:pt>
    <dgm:pt modelId="{66BD0ABD-583D-44DB-B017-BAAB5D991206}" type="pres">
      <dgm:prSet presAssocID="{F32215CD-666A-4B5E-8EB8-1568BB9D3FA1}" presName="vSp2" presStyleCnt="0"/>
      <dgm:spPr/>
    </dgm:pt>
    <dgm:pt modelId="{F65BB094-7A16-4A17-B878-A6DC940DFBCB}" type="pres">
      <dgm:prSet presAssocID="{F32215CD-666A-4B5E-8EB8-1568BB9D3FA1}" presName="sibTrans" presStyleCnt="0"/>
      <dgm:spPr/>
    </dgm:pt>
    <dgm:pt modelId="{A050E2EA-35BF-45B7-BCE7-59C9AEB69A4E}" type="pres">
      <dgm:prSet presAssocID="{1D3FCDCF-FB20-4AE8-BA07-3CAFB4E73F65}" presName="compositeNode" presStyleCnt="0">
        <dgm:presLayoutVars>
          <dgm:bulletEnabled val="1"/>
        </dgm:presLayoutVars>
      </dgm:prSet>
      <dgm:spPr/>
    </dgm:pt>
    <dgm:pt modelId="{5B570B4C-EEFE-4432-8580-11E540CCB668}" type="pres">
      <dgm:prSet presAssocID="{1D3FCDCF-FB20-4AE8-BA07-3CAFB4E73F65}" presName="bgRect" presStyleLbl="node1" presStyleIdx="2" presStyleCnt="3" custLinFactNeighborX="23"/>
      <dgm:spPr/>
    </dgm:pt>
    <dgm:pt modelId="{684EDB77-25DC-411D-A190-34160E7779CB}" type="pres">
      <dgm:prSet presAssocID="{1D3FCDCF-FB20-4AE8-BA07-3CAFB4E73F65}" presName="parentNode" presStyleLbl="node1" presStyleIdx="2" presStyleCnt="3">
        <dgm:presLayoutVars>
          <dgm:chMax val="0"/>
          <dgm:bulletEnabled val="1"/>
        </dgm:presLayoutVars>
      </dgm:prSet>
      <dgm:spPr/>
    </dgm:pt>
    <dgm:pt modelId="{9708AD36-E487-4A70-8914-A71D30DCAEC4}" type="pres">
      <dgm:prSet presAssocID="{1D3FCDCF-FB20-4AE8-BA07-3CAFB4E73F65}" presName="childNode" presStyleLbl="node1" presStyleIdx="2" presStyleCnt="3">
        <dgm:presLayoutVars>
          <dgm:bulletEnabled val="1"/>
        </dgm:presLayoutVars>
      </dgm:prSet>
      <dgm:spPr/>
    </dgm:pt>
  </dgm:ptLst>
  <dgm:cxnLst>
    <dgm:cxn modelId="{584D5D04-7EB5-4DA4-B767-9D6DD0B9F4A8}" type="presOf" srcId="{1D3FCDCF-FB20-4AE8-BA07-3CAFB4E73F65}" destId="{684EDB77-25DC-411D-A190-34160E7779CB}" srcOrd="1" destOrd="0" presId="urn:microsoft.com/office/officeart/2005/8/layout/hProcess7"/>
    <dgm:cxn modelId="{CCD4DA07-E59F-4940-B32F-8BD3AAF9BC2D}" type="presOf" srcId="{98BB337D-3FE0-4F8D-9E46-8AE4312F3782}" destId="{9708AD36-E487-4A70-8914-A71D30DCAEC4}" srcOrd="0" destOrd="1" presId="urn:microsoft.com/office/officeart/2005/8/layout/hProcess7"/>
    <dgm:cxn modelId="{1249BD17-7E96-4328-A625-DE35A92B2B39}" srcId="{26861736-1C8A-494C-9B33-5743BE9645B8}" destId="{B8972FB7-8EFA-49BF-B6A9-3DF5BD342472}" srcOrd="0" destOrd="0" parTransId="{C444E944-88A2-407B-9BAB-D0412999AB24}" sibTransId="{2ADD0525-97B7-44C3-8840-3EA49A475A20}"/>
    <dgm:cxn modelId="{0294EE1B-EAF0-4844-8EF1-381640F549F9}" srcId="{B8972FB7-8EFA-49BF-B6A9-3DF5BD342472}" destId="{9D0FCDF7-A6E6-4730-84B4-B7AB0B8D388E}" srcOrd="0" destOrd="0" parTransId="{53D8F601-4381-41A1-A933-2AF5805E387E}" sibTransId="{48014009-84DD-482B-8630-89C6C7D0FBBC}"/>
    <dgm:cxn modelId="{C2BC6243-593A-4567-89E0-0C237EFE92BF}" type="presOf" srcId="{9D0FCDF7-A6E6-4730-84B4-B7AB0B8D388E}" destId="{72C7A455-FD16-4098-9078-485242CA0BA2}" srcOrd="0" destOrd="0" presId="urn:microsoft.com/office/officeart/2005/8/layout/hProcess7"/>
    <dgm:cxn modelId="{68144465-302F-44FB-BAB1-257CF18ADB58}" srcId="{1D3FCDCF-FB20-4AE8-BA07-3CAFB4E73F65}" destId="{98BB337D-3FE0-4F8D-9E46-8AE4312F3782}" srcOrd="1" destOrd="0" parTransId="{74057347-73A2-4925-A4C4-2F7358EE71C6}" sibTransId="{282D0C7F-CD43-401C-9A45-A642D8DC5263}"/>
    <dgm:cxn modelId="{16FAC766-2278-4EA7-9FB7-A5DF5DC132D7}" type="presOf" srcId="{B8972FB7-8EFA-49BF-B6A9-3DF5BD342472}" destId="{7AAE5F75-001A-416A-8787-9C6A72C6F9E1}" srcOrd="0" destOrd="0" presId="urn:microsoft.com/office/officeart/2005/8/layout/hProcess7"/>
    <dgm:cxn modelId="{FBCFC369-5C64-42AE-B3AF-A3BBF036527A}" srcId="{26861736-1C8A-494C-9B33-5743BE9645B8}" destId="{F6BC8A7C-EE33-4515-AD24-8EED3B03C6AD}" srcOrd="1" destOrd="0" parTransId="{6025C330-DBAA-4CBC-A7CC-8D7B1AC1DBF9}" sibTransId="{F32215CD-666A-4B5E-8EB8-1568BB9D3FA1}"/>
    <dgm:cxn modelId="{646FF652-2BAC-46B4-848A-0BD847674761}" type="presOf" srcId="{F6BC8A7C-EE33-4515-AD24-8EED3B03C6AD}" destId="{1A5F03C0-B86D-4008-8656-F962FE061A08}" srcOrd="0" destOrd="0" presId="urn:microsoft.com/office/officeart/2005/8/layout/hProcess7"/>
    <dgm:cxn modelId="{136A3378-D406-451E-823C-FD2A3EE0BEBB}" srcId="{F6BC8A7C-EE33-4515-AD24-8EED3B03C6AD}" destId="{C6560AE5-4D14-4BF4-891C-FF7E5A0E6A71}" srcOrd="0" destOrd="0" parTransId="{DDE96374-8379-4BD1-AE92-221CF88701C4}" sibTransId="{F58F7A12-6B1A-4180-B00F-7B94DB39C4B5}"/>
    <dgm:cxn modelId="{31EB8092-507D-4063-BEA0-FCE5C3539E3F}" type="presOf" srcId="{1A1C7699-EB0F-49B5-BF48-9AB33819FA79}" destId="{9708AD36-E487-4A70-8914-A71D30DCAEC4}" srcOrd="0" destOrd="0" presId="urn:microsoft.com/office/officeart/2005/8/layout/hProcess7"/>
    <dgm:cxn modelId="{6FF4B8A9-D9AA-42A6-8CEB-B2F3101BF1DE}" type="presOf" srcId="{1D3FCDCF-FB20-4AE8-BA07-3CAFB4E73F65}" destId="{5B570B4C-EEFE-4432-8580-11E540CCB668}" srcOrd="0" destOrd="0" presId="urn:microsoft.com/office/officeart/2005/8/layout/hProcess7"/>
    <dgm:cxn modelId="{F0DC58AC-0351-438B-A10E-F7FB7D48BD6B}" type="presOf" srcId="{B8972FB7-8EFA-49BF-B6A9-3DF5BD342472}" destId="{3075CD1E-3820-49CE-8350-A600B45FF63A}" srcOrd="1" destOrd="0" presId="urn:microsoft.com/office/officeart/2005/8/layout/hProcess7"/>
    <dgm:cxn modelId="{94F169AD-0696-471D-BBEA-DF401E05BE32}" srcId="{26861736-1C8A-494C-9B33-5743BE9645B8}" destId="{1D3FCDCF-FB20-4AE8-BA07-3CAFB4E73F65}" srcOrd="2" destOrd="0" parTransId="{B9554D5B-40C7-4F0C-9A39-242537C74B69}" sibTransId="{DAC70679-542E-4D20-AE76-A2A3165B2450}"/>
    <dgm:cxn modelId="{74995EB2-8B02-4B63-8B55-74ECA04BF8E9}" type="presOf" srcId="{F6BC8A7C-EE33-4515-AD24-8EED3B03C6AD}" destId="{A70F4FDE-F517-42F7-8E58-7823A36F2D03}" srcOrd="1" destOrd="0" presId="urn:microsoft.com/office/officeart/2005/8/layout/hProcess7"/>
    <dgm:cxn modelId="{B8FF89C9-51FF-4EC5-A116-B3B4D10F09B3}" type="presOf" srcId="{26861736-1C8A-494C-9B33-5743BE9645B8}" destId="{B486136C-9E8A-4001-8C09-5162E4C62A3A}" srcOrd="0" destOrd="0" presId="urn:microsoft.com/office/officeart/2005/8/layout/hProcess7"/>
    <dgm:cxn modelId="{417C86DA-DAB2-411C-9EF5-567BC483B087}" srcId="{1D3FCDCF-FB20-4AE8-BA07-3CAFB4E73F65}" destId="{1A1C7699-EB0F-49B5-BF48-9AB33819FA79}" srcOrd="0" destOrd="0" parTransId="{F4D9683F-AFCD-4F98-8707-A9495814126C}" sibTransId="{6444E7EA-D278-45C7-8D57-E254E96B7F5A}"/>
    <dgm:cxn modelId="{78AADDEE-D390-4EAE-BE75-39AA2AF355D6}" type="presOf" srcId="{C6560AE5-4D14-4BF4-891C-FF7E5A0E6A71}" destId="{EE1CB27E-D168-4D45-B425-D730CF331B1D}" srcOrd="0" destOrd="0" presId="urn:microsoft.com/office/officeart/2005/8/layout/hProcess7"/>
    <dgm:cxn modelId="{14A8E080-8180-43A6-A322-E8D8350E62C1}" type="presParOf" srcId="{B486136C-9E8A-4001-8C09-5162E4C62A3A}" destId="{45DE6B34-2685-449E-A335-1480D8EECD5B}" srcOrd="0" destOrd="0" presId="urn:microsoft.com/office/officeart/2005/8/layout/hProcess7"/>
    <dgm:cxn modelId="{0C387651-7882-4173-AB0A-D5CCF860ED8F}" type="presParOf" srcId="{45DE6B34-2685-449E-A335-1480D8EECD5B}" destId="{7AAE5F75-001A-416A-8787-9C6A72C6F9E1}" srcOrd="0" destOrd="0" presId="urn:microsoft.com/office/officeart/2005/8/layout/hProcess7"/>
    <dgm:cxn modelId="{5E094ED8-7FF6-4814-B71B-4C7630B18DE9}" type="presParOf" srcId="{45DE6B34-2685-449E-A335-1480D8EECD5B}" destId="{3075CD1E-3820-49CE-8350-A600B45FF63A}" srcOrd="1" destOrd="0" presId="urn:microsoft.com/office/officeart/2005/8/layout/hProcess7"/>
    <dgm:cxn modelId="{4343AF6B-197F-4C63-ABCC-C97EA4716329}" type="presParOf" srcId="{45DE6B34-2685-449E-A335-1480D8EECD5B}" destId="{72C7A455-FD16-4098-9078-485242CA0BA2}" srcOrd="2" destOrd="0" presId="urn:microsoft.com/office/officeart/2005/8/layout/hProcess7"/>
    <dgm:cxn modelId="{12BF9DDA-37A4-419A-B61B-B43362BBE88D}" type="presParOf" srcId="{B486136C-9E8A-4001-8C09-5162E4C62A3A}" destId="{51E30188-3FDD-44FD-B267-A810B36975F3}" srcOrd="1" destOrd="0" presId="urn:microsoft.com/office/officeart/2005/8/layout/hProcess7"/>
    <dgm:cxn modelId="{1DBAE441-EC56-4594-B1C1-13659F63A050}" type="presParOf" srcId="{B486136C-9E8A-4001-8C09-5162E4C62A3A}" destId="{3F0772C0-9EE0-4026-82D7-98688B74AE08}" srcOrd="2" destOrd="0" presId="urn:microsoft.com/office/officeart/2005/8/layout/hProcess7"/>
    <dgm:cxn modelId="{5EEDBCD7-271A-44C6-80DB-EE6DEB122D52}" type="presParOf" srcId="{3F0772C0-9EE0-4026-82D7-98688B74AE08}" destId="{CE27EE01-00A0-4246-ACFA-9509B25AFAAA}" srcOrd="0" destOrd="0" presId="urn:microsoft.com/office/officeart/2005/8/layout/hProcess7"/>
    <dgm:cxn modelId="{F8F7194A-4EEF-4AF9-A528-9156FA7BACE9}" type="presParOf" srcId="{3F0772C0-9EE0-4026-82D7-98688B74AE08}" destId="{3A64E9C6-D97F-4944-A42C-F0154D69A7BD}" srcOrd="1" destOrd="0" presId="urn:microsoft.com/office/officeart/2005/8/layout/hProcess7"/>
    <dgm:cxn modelId="{DDDD6DD7-980F-4DC4-894B-20B38569F3AD}" type="presParOf" srcId="{3F0772C0-9EE0-4026-82D7-98688B74AE08}" destId="{A2222ED4-4B53-4D48-B7EA-A2529DE900BA}" srcOrd="2" destOrd="0" presId="urn:microsoft.com/office/officeart/2005/8/layout/hProcess7"/>
    <dgm:cxn modelId="{1F01434D-B374-4A5E-84FF-C596D4F5B335}" type="presParOf" srcId="{B486136C-9E8A-4001-8C09-5162E4C62A3A}" destId="{2DA25D29-AD83-4723-8DD9-7380CECA7ECB}" srcOrd="3" destOrd="0" presId="urn:microsoft.com/office/officeart/2005/8/layout/hProcess7"/>
    <dgm:cxn modelId="{50BC81EF-B778-485E-8744-636E70B95D59}" type="presParOf" srcId="{B486136C-9E8A-4001-8C09-5162E4C62A3A}" destId="{E5054712-B346-4D6F-875D-63EE0A531573}" srcOrd="4" destOrd="0" presId="urn:microsoft.com/office/officeart/2005/8/layout/hProcess7"/>
    <dgm:cxn modelId="{8D9EFB2E-C16C-4B3E-B028-ACAE3CA49493}" type="presParOf" srcId="{E5054712-B346-4D6F-875D-63EE0A531573}" destId="{1A5F03C0-B86D-4008-8656-F962FE061A08}" srcOrd="0" destOrd="0" presId="urn:microsoft.com/office/officeart/2005/8/layout/hProcess7"/>
    <dgm:cxn modelId="{62578328-1C29-4B3A-A63F-291234E2A61B}" type="presParOf" srcId="{E5054712-B346-4D6F-875D-63EE0A531573}" destId="{A70F4FDE-F517-42F7-8E58-7823A36F2D03}" srcOrd="1" destOrd="0" presId="urn:microsoft.com/office/officeart/2005/8/layout/hProcess7"/>
    <dgm:cxn modelId="{A2B6749E-81BF-455A-82BC-B5C9DBC56D04}" type="presParOf" srcId="{E5054712-B346-4D6F-875D-63EE0A531573}" destId="{EE1CB27E-D168-4D45-B425-D730CF331B1D}" srcOrd="2" destOrd="0" presId="urn:microsoft.com/office/officeart/2005/8/layout/hProcess7"/>
    <dgm:cxn modelId="{D1FDE9E0-6118-41F0-98BC-EF06689EF82F}" type="presParOf" srcId="{B486136C-9E8A-4001-8C09-5162E4C62A3A}" destId="{C05F710B-CAB0-4616-B776-C32E584623AB}" srcOrd="5" destOrd="0" presId="urn:microsoft.com/office/officeart/2005/8/layout/hProcess7"/>
    <dgm:cxn modelId="{FD5C9FE9-3895-4547-A67F-9B227E51118E}" type="presParOf" srcId="{B486136C-9E8A-4001-8C09-5162E4C62A3A}" destId="{F421030C-A3A5-48E3-A000-64CDBAF0AE34}" srcOrd="6" destOrd="0" presId="urn:microsoft.com/office/officeart/2005/8/layout/hProcess7"/>
    <dgm:cxn modelId="{1BF8782C-A1B8-4753-8B67-40DC262B0FAB}" type="presParOf" srcId="{F421030C-A3A5-48E3-A000-64CDBAF0AE34}" destId="{3B3652AA-789A-4BDB-9EF6-9D21223F0DB5}" srcOrd="0" destOrd="0" presId="urn:microsoft.com/office/officeart/2005/8/layout/hProcess7"/>
    <dgm:cxn modelId="{386DD7AA-3F46-45FA-B6E0-7F0B3659C16F}" type="presParOf" srcId="{F421030C-A3A5-48E3-A000-64CDBAF0AE34}" destId="{FD5BA29C-B114-42FF-B1F7-09A40899A036}" srcOrd="1" destOrd="0" presId="urn:microsoft.com/office/officeart/2005/8/layout/hProcess7"/>
    <dgm:cxn modelId="{9B67C211-75ED-4026-BFDC-36A3399E0945}" type="presParOf" srcId="{F421030C-A3A5-48E3-A000-64CDBAF0AE34}" destId="{66BD0ABD-583D-44DB-B017-BAAB5D991206}" srcOrd="2" destOrd="0" presId="urn:microsoft.com/office/officeart/2005/8/layout/hProcess7"/>
    <dgm:cxn modelId="{0812A4EF-0708-4245-9E22-5DCDBBCA87BA}" type="presParOf" srcId="{B486136C-9E8A-4001-8C09-5162E4C62A3A}" destId="{F65BB094-7A16-4A17-B878-A6DC940DFBCB}" srcOrd="7" destOrd="0" presId="urn:microsoft.com/office/officeart/2005/8/layout/hProcess7"/>
    <dgm:cxn modelId="{733ECDDD-BE73-4A14-9BC6-C15E557CD94D}" type="presParOf" srcId="{B486136C-9E8A-4001-8C09-5162E4C62A3A}" destId="{A050E2EA-35BF-45B7-BCE7-59C9AEB69A4E}" srcOrd="8" destOrd="0" presId="urn:microsoft.com/office/officeart/2005/8/layout/hProcess7"/>
    <dgm:cxn modelId="{22A70F29-39EA-4769-ACEC-6C2D09F5A9AC}" type="presParOf" srcId="{A050E2EA-35BF-45B7-BCE7-59C9AEB69A4E}" destId="{5B570B4C-EEFE-4432-8580-11E540CCB668}" srcOrd="0" destOrd="0" presId="urn:microsoft.com/office/officeart/2005/8/layout/hProcess7"/>
    <dgm:cxn modelId="{01633879-B45C-4B37-A536-7C8C5F9F9514}" type="presParOf" srcId="{A050E2EA-35BF-45B7-BCE7-59C9AEB69A4E}" destId="{684EDB77-25DC-411D-A190-34160E7779CB}" srcOrd="1" destOrd="0" presId="urn:microsoft.com/office/officeart/2005/8/layout/hProcess7"/>
    <dgm:cxn modelId="{7F5B6BDE-151D-4166-A07B-58E516A548E0}" type="presParOf" srcId="{A050E2EA-35BF-45B7-BCE7-59C9AEB69A4E}" destId="{9708AD36-E487-4A70-8914-A71D30DCAEC4}" srcOrd="2" destOrd="0" presId="urn:microsoft.com/office/officeart/2005/8/layout/hProcess7"/>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26861736-1C8A-494C-9B33-5743BE9645B8}" type="doc">
      <dgm:prSet loTypeId="urn:microsoft.com/office/officeart/2005/8/layout/hProcess7" loCatId="process" qsTypeId="urn:microsoft.com/office/officeart/2005/8/quickstyle/simple1" qsCatId="simple" csTypeId="urn:microsoft.com/office/officeart/2005/8/colors/colorful1" csCatId="colorful" phldr="1"/>
      <dgm:spPr/>
      <dgm:t>
        <a:bodyPr/>
        <a:lstStyle/>
        <a:p>
          <a:endParaRPr lang="en-US"/>
        </a:p>
      </dgm:t>
    </dgm:pt>
    <dgm:pt modelId="{B8972FB7-8EFA-49BF-B6A9-3DF5BD342472}">
      <dgm:prSet phldrT="[Text]" phldr="0" custT="1"/>
      <dgm:spPr>
        <a:solidFill>
          <a:srgbClr val="FFD54F"/>
        </a:solidFill>
      </dgm:spPr>
      <dgm:t>
        <a:bodyPr/>
        <a:lstStyle/>
        <a:p>
          <a:pPr rtl="0"/>
          <a:r>
            <a:rPr lang="en-US" sz="2400">
              <a:solidFill>
                <a:schemeClr val="tx1"/>
              </a:solidFill>
              <a:latin typeface="Aptos Display" panose="020F0302020204030204"/>
            </a:rPr>
            <a:t>Step 3</a:t>
          </a:r>
          <a:endParaRPr lang="en-US" sz="2400">
            <a:solidFill>
              <a:schemeClr val="tx1"/>
            </a:solidFill>
          </a:endParaRPr>
        </a:p>
      </dgm:t>
    </dgm:pt>
    <dgm:pt modelId="{C444E944-88A2-407B-9BAB-D0412999AB24}" type="parTrans" cxnId="{1249BD17-7E96-4328-A625-DE35A92B2B39}">
      <dgm:prSet/>
      <dgm:spPr/>
      <dgm:t>
        <a:bodyPr/>
        <a:lstStyle/>
        <a:p>
          <a:endParaRPr lang="en-US" sz="2000">
            <a:solidFill>
              <a:schemeClr val="tx1"/>
            </a:solidFill>
          </a:endParaRPr>
        </a:p>
      </dgm:t>
    </dgm:pt>
    <dgm:pt modelId="{2ADD0525-97B7-44C3-8840-3EA49A475A20}" type="sibTrans" cxnId="{1249BD17-7E96-4328-A625-DE35A92B2B39}">
      <dgm:prSet/>
      <dgm:spPr>
        <a:solidFill>
          <a:srgbClr val="00BFA5"/>
        </a:solidFill>
      </dgm:spPr>
      <dgm:t>
        <a:bodyPr/>
        <a:lstStyle/>
        <a:p>
          <a:endParaRPr lang="en-US" sz="2000">
            <a:solidFill>
              <a:schemeClr val="tx1"/>
            </a:solidFill>
          </a:endParaRPr>
        </a:p>
      </dgm:t>
    </dgm:pt>
    <dgm:pt modelId="{9D0FCDF7-A6E6-4730-84B4-B7AB0B8D388E}">
      <dgm:prSet phldrT="[Text]" phldr="0" custT="1"/>
      <dgm:spPr>
        <a:ln>
          <a:solidFill>
            <a:srgbClr val="00BFA5"/>
          </a:solidFill>
        </a:ln>
      </dgm:spPr>
      <dgm:t>
        <a:bodyPr anchor="ctr"/>
        <a:lstStyle/>
        <a:p>
          <a:pPr algn="ctr" rtl="0"/>
          <a:r>
            <a:rPr lang="en-US" sz="2000" b="1">
              <a:solidFill>
                <a:schemeClr val="tx1"/>
              </a:solidFill>
              <a:latin typeface="Aptos Display" panose="020F0302020204030204"/>
            </a:rPr>
            <a:t>THEORETICAL METHODS/PRACTICAL STRATEGIES</a:t>
          </a:r>
        </a:p>
      </dgm:t>
    </dgm:pt>
    <dgm:pt modelId="{53D8F601-4381-41A1-A933-2AF5805E387E}" type="parTrans" cxnId="{0294EE1B-EAF0-4844-8EF1-381640F549F9}">
      <dgm:prSet/>
      <dgm:spPr/>
      <dgm:t>
        <a:bodyPr/>
        <a:lstStyle/>
        <a:p>
          <a:endParaRPr lang="en-US" sz="2000">
            <a:solidFill>
              <a:schemeClr val="tx1"/>
            </a:solidFill>
          </a:endParaRPr>
        </a:p>
      </dgm:t>
    </dgm:pt>
    <dgm:pt modelId="{48014009-84DD-482B-8630-89C6C7D0FBBC}" type="sibTrans" cxnId="{0294EE1B-EAF0-4844-8EF1-381640F549F9}">
      <dgm:prSet/>
      <dgm:spPr/>
      <dgm:t>
        <a:bodyPr/>
        <a:lstStyle/>
        <a:p>
          <a:endParaRPr lang="en-US" sz="2000">
            <a:solidFill>
              <a:schemeClr val="tx1"/>
            </a:solidFill>
          </a:endParaRPr>
        </a:p>
      </dgm:t>
    </dgm:pt>
    <dgm:pt modelId="{B486136C-9E8A-4001-8C09-5162E4C62A3A}" type="pres">
      <dgm:prSet presAssocID="{26861736-1C8A-494C-9B33-5743BE9645B8}" presName="Name0" presStyleCnt="0">
        <dgm:presLayoutVars>
          <dgm:dir/>
          <dgm:animLvl val="lvl"/>
          <dgm:resizeHandles val="exact"/>
        </dgm:presLayoutVars>
      </dgm:prSet>
      <dgm:spPr/>
    </dgm:pt>
    <dgm:pt modelId="{45DE6B34-2685-449E-A335-1480D8EECD5B}" type="pres">
      <dgm:prSet presAssocID="{B8972FB7-8EFA-49BF-B6A9-3DF5BD342472}" presName="compositeNode" presStyleCnt="0">
        <dgm:presLayoutVars>
          <dgm:bulletEnabled val="1"/>
        </dgm:presLayoutVars>
      </dgm:prSet>
      <dgm:spPr/>
    </dgm:pt>
    <dgm:pt modelId="{7AAE5F75-001A-416A-8787-9C6A72C6F9E1}" type="pres">
      <dgm:prSet presAssocID="{B8972FB7-8EFA-49BF-B6A9-3DF5BD342472}" presName="bgRect" presStyleLbl="node1" presStyleIdx="0" presStyleCnt="1" custScaleY="59514"/>
      <dgm:spPr>
        <a:prstGeom prst="roundRect">
          <a:avLst/>
        </a:prstGeom>
      </dgm:spPr>
    </dgm:pt>
    <dgm:pt modelId="{3075CD1E-3820-49CE-8350-A600B45FF63A}" type="pres">
      <dgm:prSet presAssocID="{B8972FB7-8EFA-49BF-B6A9-3DF5BD342472}" presName="parentNode" presStyleLbl="node1" presStyleIdx="0" presStyleCnt="1">
        <dgm:presLayoutVars>
          <dgm:chMax val="0"/>
          <dgm:bulletEnabled val="1"/>
        </dgm:presLayoutVars>
      </dgm:prSet>
      <dgm:spPr/>
    </dgm:pt>
    <dgm:pt modelId="{72C7A455-FD16-4098-9078-485242CA0BA2}" type="pres">
      <dgm:prSet presAssocID="{B8972FB7-8EFA-49BF-B6A9-3DF5BD342472}" presName="childNode" presStyleLbl="node1" presStyleIdx="0" presStyleCnt="1">
        <dgm:presLayoutVars>
          <dgm:bulletEnabled val="1"/>
        </dgm:presLayoutVars>
      </dgm:prSet>
      <dgm:spPr/>
    </dgm:pt>
  </dgm:ptLst>
  <dgm:cxnLst>
    <dgm:cxn modelId="{1249BD17-7E96-4328-A625-DE35A92B2B39}" srcId="{26861736-1C8A-494C-9B33-5743BE9645B8}" destId="{B8972FB7-8EFA-49BF-B6A9-3DF5BD342472}" srcOrd="0" destOrd="0" parTransId="{C444E944-88A2-407B-9BAB-D0412999AB24}" sibTransId="{2ADD0525-97B7-44C3-8840-3EA49A475A20}"/>
    <dgm:cxn modelId="{0294EE1B-EAF0-4844-8EF1-381640F549F9}" srcId="{B8972FB7-8EFA-49BF-B6A9-3DF5BD342472}" destId="{9D0FCDF7-A6E6-4730-84B4-B7AB0B8D388E}" srcOrd="0" destOrd="0" parTransId="{53D8F601-4381-41A1-A933-2AF5805E387E}" sibTransId="{48014009-84DD-482B-8630-89C6C7D0FBBC}"/>
    <dgm:cxn modelId="{C2BC6243-593A-4567-89E0-0C237EFE92BF}" type="presOf" srcId="{9D0FCDF7-A6E6-4730-84B4-B7AB0B8D388E}" destId="{72C7A455-FD16-4098-9078-485242CA0BA2}" srcOrd="0" destOrd="0" presId="urn:microsoft.com/office/officeart/2005/8/layout/hProcess7"/>
    <dgm:cxn modelId="{16FAC766-2278-4EA7-9FB7-A5DF5DC132D7}" type="presOf" srcId="{B8972FB7-8EFA-49BF-B6A9-3DF5BD342472}" destId="{7AAE5F75-001A-416A-8787-9C6A72C6F9E1}" srcOrd="0" destOrd="0" presId="urn:microsoft.com/office/officeart/2005/8/layout/hProcess7"/>
    <dgm:cxn modelId="{F0DC58AC-0351-438B-A10E-F7FB7D48BD6B}" type="presOf" srcId="{B8972FB7-8EFA-49BF-B6A9-3DF5BD342472}" destId="{3075CD1E-3820-49CE-8350-A600B45FF63A}" srcOrd="1" destOrd="0" presId="urn:microsoft.com/office/officeart/2005/8/layout/hProcess7"/>
    <dgm:cxn modelId="{B8FF89C9-51FF-4EC5-A116-B3B4D10F09B3}" type="presOf" srcId="{26861736-1C8A-494C-9B33-5743BE9645B8}" destId="{B486136C-9E8A-4001-8C09-5162E4C62A3A}" srcOrd="0" destOrd="0" presId="urn:microsoft.com/office/officeart/2005/8/layout/hProcess7"/>
    <dgm:cxn modelId="{14A8E080-8180-43A6-A322-E8D8350E62C1}" type="presParOf" srcId="{B486136C-9E8A-4001-8C09-5162E4C62A3A}" destId="{45DE6B34-2685-449E-A335-1480D8EECD5B}" srcOrd="0" destOrd="0" presId="urn:microsoft.com/office/officeart/2005/8/layout/hProcess7"/>
    <dgm:cxn modelId="{0C387651-7882-4173-AB0A-D5CCF860ED8F}" type="presParOf" srcId="{45DE6B34-2685-449E-A335-1480D8EECD5B}" destId="{7AAE5F75-001A-416A-8787-9C6A72C6F9E1}" srcOrd="0" destOrd="0" presId="urn:microsoft.com/office/officeart/2005/8/layout/hProcess7"/>
    <dgm:cxn modelId="{5E094ED8-7FF6-4814-B71B-4C7630B18DE9}" type="presParOf" srcId="{45DE6B34-2685-449E-A335-1480D8EECD5B}" destId="{3075CD1E-3820-49CE-8350-A600B45FF63A}" srcOrd="1" destOrd="0" presId="urn:microsoft.com/office/officeart/2005/8/layout/hProcess7"/>
    <dgm:cxn modelId="{4343AF6B-197F-4C63-ABCC-C97EA4716329}" type="presParOf" srcId="{45DE6B34-2685-449E-A335-1480D8EECD5B}" destId="{72C7A455-FD16-4098-9078-485242CA0BA2}"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1.xml><?xml version="1.0" encoding="utf-8"?>
<dgm:dataModel xmlns:dgm="http://schemas.openxmlformats.org/drawingml/2006/diagram" xmlns:a="http://schemas.openxmlformats.org/drawingml/2006/main">
  <dgm:ptLst>
    <dgm:pt modelId="{26861736-1C8A-494C-9B33-5743BE9645B8}" type="doc">
      <dgm:prSet loTypeId="urn:microsoft.com/office/officeart/2005/8/layout/hProcess7" loCatId="process" qsTypeId="urn:microsoft.com/office/officeart/2005/8/quickstyle/simple1" qsCatId="simple" csTypeId="urn:microsoft.com/office/officeart/2005/8/colors/colorful1" csCatId="colorful" phldr="1"/>
      <dgm:spPr/>
      <dgm:t>
        <a:bodyPr/>
        <a:lstStyle/>
        <a:p>
          <a:endParaRPr lang="en-US"/>
        </a:p>
      </dgm:t>
    </dgm:pt>
    <dgm:pt modelId="{B8972FB7-8EFA-49BF-B6A9-3DF5BD342472}">
      <dgm:prSet phldrT="[Text]" phldr="0" custT="1"/>
      <dgm:spPr>
        <a:solidFill>
          <a:srgbClr val="00B050"/>
        </a:solidFill>
      </dgm:spPr>
      <dgm:t>
        <a:bodyPr/>
        <a:lstStyle/>
        <a:p>
          <a:pPr rtl="0"/>
          <a:r>
            <a:rPr lang="en-US" sz="2400">
              <a:solidFill>
                <a:schemeClr val="tx1"/>
              </a:solidFill>
              <a:latin typeface="Aptos Display" panose="020F0302020204030204"/>
            </a:rPr>
            <a:t>Step 4</a:t>
          </a:r>
          <a:endParaRPr lang="en-US" sz="2400">
            <a:solidFill>
              <a:schemeClr val="tx1"/>
            </a:solidFill>
          </a:endParaRPr>
        </a:p>
      </dgm:t>
    </dgm:pt>
    <dgm:pt modelId="{C444E944-88A2-407B-9BAB-D0412999AB24}" type="parTrans" cxnId="{1249BD17-7E96-4328-A625-DE35A92B2B39}">
      <dgm:prSet/>
      <dgm:spPr/>
      <dgm:t>
        <a:bodyPr/>
        <a:lstStyle/>
        <a:p>
          <a:endParaRPr lang="en-US" sz="2000">
            <a:solidFill>
              <a:schemeClr val="tx1"/>
            </a:solidFill>
          </a:endParaRPr>
        </a:p>
      </dgm:t>
    </dgm:pt>
    <dgm:pt modelId="{2ADD0525-97B7-44C3-8840-3EA49A475A20}" type="sibTrans" cxnId="{1249BD17-7E96-4328-A625-DE35A92B2B39}">
      <dgm:prSet/>
      <dgm:spPr>
        <a:solidFill>
          <a:srgbClr val="00BFA5"/>
        </a:solidFill>
      </dgm:spPr>
      <dgm:t>
        <a:bodyPr/>
        <a:lstStyle/>
        <a:p>
          <a:endParaRPr lang="en-US" sz="2000">
            <a:solidFill>
              <a:schemeClr val="tx1"/>
            </a:solidFill>
          </a:endParaRPr>
        </a:p>
      </dgm:t>
    </dgm:pt>
    <dgm:pt modelId="{9D0FCDF7-A6E6-4730-84B4-B7AB0B8D388E}">
      <dgm:prSet phldrT="[Text]" phldr="0" custT="1"/>
      <dgm:spPr>
        <a:ln>
          <a:solidFill>
            <a:srgbClr val="00BFA5"/>
          </a:solidFill>
        </a:ln>
      </dgm:spPr>
      <dgm:t>
        <a:bodyPr anchor="ctr"/>
        <a:lstStyle/>
        <a:p>
          <a:pPr algn="ctr" rtl="0"/>
          <a:r>
            <a:rPr lang="en-US" sz="2000" b="1">
              <a:solidFill>
                <a:schemeClr val="tx1"/>
              </a:solidFill>
              <a:latin typeface="Aptos Display" panose="020F0302020204030204"/>
            </a:rPr>
            <a:t>PROGRAM PRODUCTION</a:t>
          </a:r>
        </a:p>
      </dgm:t>
    </dgm:pt>
    <dgm:pt modelId="{53D8F601-4381-41A1-A933-2AF5805E387E}" type="parTrans" cxnId="{0294EE1B-EAF0-4844-8EF1-381640F549F9}">
      <dgm:prSet/>
      <dgm:spPr/>
      <dgm:t>
        <a:bodyPr/>
        <a:lstStyle/>
        <a:p>
          <a:endParaRPr lang="en-US" sz="2000">
            <a:solidFill>
              <a:schemeClr val="tx1"/>
            </a:solidFill>
          </a:endParaRPr>
        </a:p>
      </dgm:t>
    </dgm:pt>
    <dgm:pt modelId="{48014009-84DD-482B-8630-89C6C7D0FBBC}" type="sibTrans" cxnId="{0294EE1B-EAF0-4844-8EF1-381640F549F9}">
      <dgm:prSet/>
      <dgm:spPr/>
      <dgm:t>
        <a:bodyPr/>
        <a:lstStyle/>
        <a:p>
          <a:endParaRPr lang="en-US" sz="2000">
            <a:solidFill>
              <a:schemeClr val="tx1"/>
            </a:solidFill>
          </a:endParaRPr>
        </a:p>
      </dgm:t>
    </dgm:pt>
    <dgm:pt modelId="{B486136C-9E8A-4001-8C09-5162E4C62A3A}" type="pres">
      <dgm:prSet presAssocID="{26861736-1C8A-494C-9B33-5743BE9645B8}" presName="Name0" presStyleCnt="0">
        <dgm:presLayoutVars>
          <dgm:dir/>
          <dgm:animLvl val="lvl"/>
          <dgm:resizeHandles val="exact"/>
        </dgm:presLayoutVars>
      </dgm:prSet>
      <dgm:spPr/>
    </dgm:pt>
    <dgm:pt modelId="{45DE6B34-2685-449E-A335-1480D8EECD5B}" type="pres">
      <dgm:prSet presAssocID="{B8972FB7-8EFA-49BF-B6A9-3DF5BD342472}" presName="compositeNode" presStyleCnt="0">
        <dgm:presLayoutVars>
          <dgm:bulletEnabled val="1"/>
        </dgm:presLayoutVars>
      </dgm:prSet>
      <dgm:spPr/>
    </dgm:pt>
    <dgm:pt modelId="{7AAE5F75-001A-416A-8787-9C6A72C6F9E1}" type="pres">
      <dgm:prSet presAssocID="{B8972FB7-8EFA-49BF-B6A9-3DF5BD342472}" presName="bgRect" presStyleLbl="node1" presStyleIdx="0" presStyleCnt="1" custScaleY="59514" custLinFactNeighborY="-683"/>
      <dgm:spPr>
        <a:prstGeom prst="roundRect">
          <a:avLst/>
        </a:prstGeom>
      </dgm:spPr>
    </dgm:pt>
    <dgm:pt modelId="{3075CD1E-3820-49CE-8350-A600B45FF63A}" type="pres">
      <dgm:prSet presAssocID="{B8972FB7-8EFA-49BF-B6A9-3DF5BD342472}" presName="parentNode" presStyleLbl="node1" presStyleIdx="0" presStyleCnt="1">
        <dgm:presLayoutVars>
          <dgm:chMax val="0"/>
          <dgm:bulletEnabled val="1"/>
        </dgm:presLayoutVars>
      </dgm:prSet>
      <dgm:spPr/>
    </dgm:pt>
    <dgm:pt modelId="{72C7A455-FD16-4098-9078-485242CA0BA2}" type="pres">
      <dgm:prSet presAssocID="{B8972FB7-8EFA-49BF-B6A9-3DF5BD342472}" presName="childNode" presStyleLbl="node1" presStyleIdx="0" presStyleCnt="1">
        <dgm:presLayoutVars>
          <dgm:bulletEnabled val="1"/>
        </dgm:presLayoutVars>
      </dgm:prSet>
      <dgm:spPr/>
    </dgm:pt>
  </dgm:ptLst>
  <dgm:cxnLst>
    <dgm:cxn modelId="{1249BD17-7E96-4328-A625-DE35A92B2B39}" srcId="{26861736-1C8A-494C-9B33-5743BE9645B8}" destId="{B8972FB7-8EFA-49BF-B6A9-3DF5BD342472}" srcOrd="0" destOrd="0" parTransId="{C444E944-88A2-407B-9BAB-D0412999AB24}" sibTransId="{2ADD0525-97B7-44C3-8840-3EA49A475A20}"/>
    <dgm:cxn modelId="{0294EE1B-EAF0-4844-8EF1-381640F549F9}" srcId="{B8972FB7-8EFA-49BF-B6A9-3DF5BD342472}" destId="{9D0FCDF7-A6E6-4730-84B4-B7AB0B8D388E}" srcOrd="0" destOrd="0" parTransId="{53D8F601-4381-41A1-A933-2AF5805E387E}" sibTransId="{48014009-84DD-482B-8630-89C6C7D0FBBC}"/>
    <dgm:cxn modelId="{C2BC6243-593A-4567-89E0-0C237EFE92BF}" type="presOf" srcId="{9D0FCDF7-A6E6-4730-84B4-B7AB0B8D388E}" destId="{72C7A455-FD16-4098-9078-485242CA0BA2}" srcOrd="0" destOrd="0" presId="urn:microsoft.com/office/officeart/2005/8/layout/hProcess7"/>
    <dgm:cxn modelId="{16FAC766-2278-4EA7-9FB7-A5DF5DC132D7}" type="presOf" srcId="{B8972FB7-8EFA-49BF-B6A9-3DF5BD342472}" destId="{7AAE5F75-001A-416A-8787-9C6A72C6F9E1}" srcOrd="0" destOrd="0" presId="urn:microsoft.com/office/officeart/2005/8/layout/hProcess7"/>
    <dgm:cxn modelId="{F0DC58AC-0351-438B-A10E-F7FB7D48BD6B}" type="presOf" srcId="{B8972FB7-8EFA-49BF-B6A9-3DF5BD342472}" destId="{3075CD1E-3820-49CE-8350-A600B45FF63A}" srcOrd="1" destOrd="0" presId="urn:microsoft.com/office/officeart/2005/8/layout/hProcess7"/>
    <dgm:cxn modelId="{B8FF89C9-51FF-4EC5-A116-B3B4D10F09B3}" type="presOf" srcId="{26861736-1C8A-494C-9B33-5743BE9645B8}" destId="{B486136C-9E8A-4001-8C09-5162E4C62A3A}" srcOrd="0" destOrd="0" presId="urn:microsoft.com/office/officeart/2005/8/layout/hProcess7"/>
    <dgm:cxn modelId="{14A8E080-8180-43A6-A322-E8D8350E62C1}" type="presParOf" srcId="{B486136C-9E8A-4001-8C09-5162E4C62A3A}" destId="{45DE6B34-2685-449E-A335-1480D8EECD5B}" srcOrd="0" destOrd="0" presId="urn:microsoft.com/office/officeart/2005/8/layout/hProcess7"/>
    <dgm:cxn modelId="{0C387651-7882-4173-AB0A-D5CCF860ED8F}" type="presParOf" srcId="{45DE6B34-2685-449E-A335-1480D8EECD5B}" destId="{7AAE5F75-001A-416A-8787-9C6A72C6F9E1}" srcOrd="0" destOrd="0" presId="urn:microsoft.com/office/officeart/2005/8/layout/hProcess7"/>
    <dgm:cxn modelId="{5E094ED8-7FF6-4814-B71B-4C7630B18DE9}" type="presParOf" srcId="{45DE6B34-2685-449E-A335-1480D8EECD5B}" destId="{3075CD1E-3820-49CE-8350-A600B45FF63A}" srcOrd="1" destOrd="0" presId="urn:microsoft.com/office/officeart/2005/8/layout/hProcess7"/>
    <dgm:cxn modelId="{4343AF6B-197F-4C63-ABCC-C97EA4716329}" type="presParOf" srcId="{45DE6B34-2685-449E-A335-1480D8EECD5B}" destId="{72C7A455-FD16-4098-9078-485242CA0BA2}"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2.xml><?xml version="1.0" encoding="utf-8"?>
<dgm:dataModel xmlns:dgm="http://schemas.openxmlformats.org/drawingml/2006/diagram" xmlns:a="http://schemas.openxmlformats.org/drawingml/2006/main">
  <dgm:ptLst>
    <dgm:pt modelId="{26861736-1C8A-494C-9B33-5743BE9645B8}" type="doc">
      <dgm:prSet loTypeId="urn:microsoft.com/office/officeart/2005/8/layout/hProcess7" loCatId="process" qsTypeId="urn:microsoft.com/office/officeart/2005/8/quickstyle/simple1" qsCatId="simple" csTypeId="urn:microsoft.com/office/officeart/2005/8/colors/colorful1" csCatId="colorful" phldr="1"/>
      <dgm:spPr/>
      <dgm:t>
        <a:bodyPr/>
        <a:lstStyle/>
        <a:p>
          <a:endParaRPr lang="en-US"/>
        </a:p>
      </dgm:t>
    </dgm:pt>
    <dgm:pt modelId="{B8972FB7-8EFA-49BF-B6A9-3DF5BD342472}">
      <dgm:prSet phldrT="[Text]" phldr="0" custT="1"/>
      <dgm:spPr>
        <a:solidFill>
          <a:srgbClr val="00B050"/>
        </a:solidFill>
      </dgm:spPr>
      <dgm:t>
        <a:bodyPr/>
        <a:lstStyle/>
        <a:p>
          <a:pPr rtl="0"/>
          <a:r>
            <a:rPr lang="en-US" sz="2400">
              <a:solidFill>
                <a:schemeClr val="tx1"/>
              </a:solidFill>
              <a:latin typeface="Aptos Display" panose="020F0302020204030204"/>
            </a:rPr>
            <a:t>Step 4</a:t>
          </a:r>
          <a:endParaRPr lang="en-US" sz="2400">
            <a:solidFill>
              <a:schemeClr val="tx1"/>
            </a:solidFill>
          </a:endParaRPr>
        </a:p>
      </dgm:t>
    </dgm:pt>
    <dgm:pt modelId="{C444E944-88A2-407B-9BAB-D0412999AB24}" type="parTrans" cxnId="{1249BD17-7E96-4328-A625-DE35A92B2B39}">
      <dgm:prSet/>
      <dgm:spPr/>
      <dgm:t>
        <a:bodyPr/>
        <a:lstStyle/>
        <a:p>
          <a:endParaRPr lang="en-US" sz="2000">
            <a:solidFill>
              <a:schemeClr val="tx1"/>
            </a:solidFill>
          </a:endParaRPr>
        </a:p>
      </dgm:t>
    </dgm:pt>
    <dgm:pt modelId="{2ADD0525-97B7-44C3-8840-3EA49A475A20}" type="sibTrans" cxnId="{1249BD17-7E96-4328-A625-DE35A92B2B39}">
      <dgm:prSet/>
      <dgm:spPr>
        <a:solidFill>
          <a:srgbClr val="00BFA5"/>
        </a:solidFill>
      </dgm:spPr>
      <dgm:t>
        <a:bodyPr/>
        <a:lstStyle/>
        <a:p>
          <a:endParaRPr lang="en-US" sz="2000">
            <a:solidFill>
              <a:schemeClr val="tx1"/>
            </a:solidFill>
          </a:endParaRPr>
        </a:p>
      </dgm:t>
    </dgm:pt>
    <dgm:pt modelId="{9D0FCDF7-A6E6-4730-84B4-B7AB0B8D388E}">
      <dgm:prSet phldrT="[Text]" phldr="0" custT="1"/>
      <dgm:spPr>
        <a:ln>
          <a:solidFill>
            <a:srgbClr val="00BFA5"/>
          </a:solidFill>
        </a:ln>
      </dgm:spPr>
      <dgm:t>
        <a:bodyPr anchor="ctr"/>
        <a:lstStyle/>
        <a:p>
          <a:pPr algn="ctr" rtl="0"/>
          <a:r>
            <a:rPr lang="en-US" sz="2000" b="1">
              <a:solidFill>
                <a:schemeClr val="tx1"/>
              </a:solidFill>
              <a:latin typeface="Aptos Display" panose="020F0302020204030204"/>
            </a:rPr>
            <a:t>PROGRAM PRODUCTION</a:t>
          </a:r>
        </a:p>
      </dgm:t>
    </dgm:pt>
    <dgm:pt modelId="{53D8F601-4381-41A1-A933-2AF5805E387E}" type="parTrans" cxnId="{0294EE1B-EAF0-4844-8EF1-381640F549F9}">
      <dgm:prSet/>
      <dgm:spPr/>
      <dgm:t>
        <a:bodyPr/>
        <a:lstStyle/>
        <a:p>
          <a:endParaRPr lang="en-US" sz="2000">
            <a:solidFill>
              <a:schemeClr val="tx1"/>
            </a:solidFill>
          </a:endParaRPr>
        </a:p>
      </dgm:t>
    </dgm:pt>
    <dgm:pt modelId="{48014009-84DD-482B-8630-89C6C7D0FBBC}" type="sibTrans" cxnId="{0294EE1B-EAF0-4844-8EF1-381640F549F9}">
      <dgm:prSet/>
      <dgm:spPr/>
      <dgm:t>
        <a:bodyPr/>
        <a:lstStyle/>
        <a:p>
          <a:endParaRPr lang="en-US" sz="2000">
            <a:solidFill>
              <a:schemeClr val="tx1"/>
            </a:solidFill>
          </a:endParaRPr>
        </a:p>
      </dgm:t>
    </dgm:pt>
    <dgm:pt modelId="{B486136C-9E8A-4001-8C09-5162E4C62A3A}" type="pres">
      <dgm:prSet presAssocID="{26861736-1C8A-494C-9B33-5743BE9645B8}" presName="Name0" presStyleCnt="0">
        <dgm:presLayoutVars>
          <dgm:dir/>
          <dgm:animLvl val="lvl"/>
          <dgm:resizeHandles val="exact"/>
        </dgm:presLayoutVars>
      </dgm:prSet>
      <dgm:spPr/>
    </dgm:pt>
    <dgm:pt modelId="{45DE6B34-2685-449E-A335-1480D8EECD5B}" type="pres">
      <dgm:prSet presAssocID="{B8972FB7-8EFA-49BF-B6A9-3DF5BD342472}" presName="compositeNode" presStyleCnt="0">
        <dgm:presLayoutVars>
          <dgm:bulletEnabled val="1"/>
        </dgm:presLayoutVars>
      </dgm:prSet>
      <dgm:spPr/>
    </dgm:pt>
    <dgm:pt modelId="{7AAE5F75-001A-416A-8787-9C6A72C6F9E1}" type="pres">
      <dgm:prSet presAssocID="{B8972FB7-8EFA-49BF-B6A9-3DF5BD342472}" presName="bgRect" presStyleLbl="node1" presStyleIdx="0" presStyleCnt="1" custScaleY="59514" custLinFactNeighborY="-683"/>
      <dgm:spPr>
        <a:prstGeom prst="roundRect">
          <a:avLst/>
        </a:prstGeom>
      </dgm:spPr>
    </dgm:pt>
    <dgm:pt modelId="{3075CD1E-3820-49CE-8350-A600B45FF63A}" type="pres">
      <dgm:prSet presAssocID="{B8972FB7-8EFA-49BF-B6A9-3DF5BD342472}" presName="parentNode" presStyleLbl="node1" presStyleIdx="0" presStyleCnt="1">
        <dgm:presLayoutVars>
          <dgm:chMax val="0"/>
          <dgm:bulletEnabled val="1"/>
        </dgm:presLayoutVars>
      </dgm:prSet>
      <dgm:spPr/>
    </dgm:pt>
    <dgm:pt modelId="{72C7A455-FD16-4098-9078-485242CA0BA2}" type="pres">
      <dgm:prSet presAssocID="{B8972FB7-8EFA-49BF-B6A9-3DF5BD342472}" presName="childNode" presStyleLbl="node1" presStyleIdx="0" presStyleCnt="1">
        <dgm:presLayoutVars>
          <dgm:bulletEnabled val="1"/>
        </dgm:presLayoutVars>
      </dgm:prSet>
      <dgm:spPr/>
    </dgm:pt>
  </dgm:ptLst>
  <dgm:cxnLst>
    <dgm:cxn modelId="{1249BD17-7E96-4328-A625-DE35A92B2B39}" srcId="{26861736-1C8A-494C-9B33-5743BE9645B8}" destId="{B8972FB7-8EFA-49BF-B6A9-3DF5BD342472}" srcOrd="0" destOrd="0" parTransId="{C444E944-88A2-407B-9BAB-D0412999AB24}" sibTransId="{2ADD0525-97B7-44C3-8840-3EA49A475A20}"/>
    <dgm:cxn modelId="{0294EE1B-EAF0-4844-8EF1-381640F549F9}" srcId="{B8972FB7-8EFA-49BF-B6A9-3DF5BD342472}" destId="{9D0FCDF7-A6E6-4730-84B4-B7AB0B8D388E}" srcOrd="0" destOrd="0" parTransId="{53D8F601-4381-41A1-A933-2AF5805E387E}" sibTransId="{48014009-84DD-482B-8630-89C6C7D0FBBC}"/>
    <dgm:cxn modelId="{C2BC6243-593A-4567-89E0-0C237EFE92BF}" type="presOf" srcId="{9D0FCDF7-A6E6-4730-84B4-B7AB0B8D388E}" destId="{72C7A455-FD16-4098-9078-485242CA0BA2}" srcOrd="0" destOrd="0" presId="urn:microsoft.com/office/officeart/2005/8/layout/hProcess7"/>
    <dgm:cxn modelId="{16FAC766-2278-4EA7-9FB7-A5DF5DC132D7}" type="presOf" srcId="{B8972FB7-8EFA-49BF-B6A9-3DF5BD342472}" destId="{7AAE5F75-001A-416A-8787-9C6A72C6F9E1}" srcOrd="0" destOrd="0" presId="urn:microsoft.com/office/officeart/2005/8/layout/hProcess7"/>
    <dgm:cxn modelId="{F0DC58AC-0351-438B-A10E-F7FB7D48BD6B}" type="presOf" srcId="{B8972FB7-8EFA-49BF-B6A9-3DF5BD342472}" destId="{3075CD1E-3820-49CE-8350-A600B45FF63A}" srcOrd="1" destOrd="0" presId="urn:microsoft.com/office/officeart/2005/8/layout/hProcess7"/>
    <dgm:cxn modelId="{B8FF89C9-51FF-4EC5-A116-B3B4D10F09B3}" type="presOf" srcId="{26861736-1C8A-494C-9B33-5743BE9645B8}" destId="{B486136C-9E8A-4001-8C09-5162E4C62A3A}" srcOrd="0" destOrd="0" presId="urn:microsoft.com/office/officeart/2005/8/layout/hProcess7"/>
    <dgm:cxn modelId="{14A8E080-8180-43A6-A322-E8D8350E62C1}" type="presParOf" srcId="{B486136C-9E8A-4001-8C09-5162E4C62A3A}" destId="{45DE6B34-2685-449E-A335-1480D8EECD5B}" srcOrd="0" destOrd="0" presId="urn:microsoft.com/office/officeart/2005/8/layout/hProcess7"/>
    <dgm:cxn modelId="{0C387651-7882-4173-AB0A-D5CCF860ED8F}" type="presParOf" srcId="{45DE6B34-2685-449E-A335-1480D8EECD5B}" destId="{7AAE5F75-001A-416A-8787-9C6A72C6F9E1}" srcOrd="0" destOrd="0" presId="urn:microsoft.com/office/officeart/2005/8/layout/hProcess7"/>
    <dgm:cxn modelId="{5E094ED8-7FF6-4814-B71B-4C7630B18DE9}" type="presParOf" srcId="{45DE6B34-2685-449E-A335-1480D8EECD5B}" destId="{3075CD1E-3820-49CE-8350-A600B45FF63A}" srcOrd="1" destOrd="0" presId="urn:microsoft.com/office/officeart/2005/8/layout/hProcess7"/>
    <dgm:cxn modelId="{4343AF6B-197F-4C63-ABCC-C97EA4716329}" type="presParOf" srcId="{45DE6B34-2685-449E-A335-1480D8EECD5B}" destId="{72C7A455-FD16-4098-9078-485242CA0BA2}"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3.xml><?xml version="1.0" encoding="utf-8"?>
<dgm:dataModel xmlns:dgm="http://schemas.openxmlformats.org/drawingml/2006/diagram" xmlns:a="http://schemas.openxmlformats.org/drawingml/2006/main">
  <dgm:ptLst>
    <dgm:pt modelId="{26861736-1C8A-494C-9B33-5743BE9645B8}" type="doc">
      <dgm:prSet loTypeId="urn:microsoft.com/office/officeart/2005/8/layout/hProcess7" loCatId="process" qsTypeId="urn:microsoft.com/office/officeart/2005/8/quickstyle/simple1" qsCatId="simple" csTypeId="urn:microsoft.com/office/officeart/2005/8/colors/colorful1" csCatId="colorful" phldr="1"/>
      <dgm:spPr/>
      <dgm:t>
        <a:bodyPr/>
        <a:lstStyle/>
        <a:p>
          <a:endParaRPr lang="en-US"/>
        </a:p>
      </dgm:t>
    </dgm:pt>
    <dgm:pt modelId="{B8972FB7-8EFA-49BF-B6A9-3DF5BD342472}">
      <dgm:prSet phldrT="[Text]" phldr="0" custT="1"/>
      <dgm:spPr>
        <a:solidFill>
          <a:srgbClr val="4FC3F7"/>
        </a:solidFill>
      </dgm:spPr>
      <dgm:t>
        <a:bodyPr/>
        <a:lstStyle/>
        <a:p>
          <a:pPr rtl="0"/>
          <a:r>
            <a:rPr lang="en-US" sz="2400">
              <a:solidFill>
                <a:schemeClr val="tx1"/>
              </a:solidFill>
              <a:latin typeface="Aptos Display" panose="020F0302020204030204"/>
            </a:rPr>
            <a:t>Step 5</a:t>
          </a:r>
          <a:endParaRPr lang="en-US" sz="2400">
            <a:solidFill>
              <a:schemeClr val="tx1"/>
            </a:solidFill>
          </a:endParaRPr>
        </a:p>
      </dgm:t>
    </dgm:pt>
    <dgm:pt modelId="{C444E944-88A2-407B-9BAB-D0412999AB24}" type="parTrans" cxnId="{1249BD17-7E96-4328-A625-DE35A92B2B39}">
      <dgm:prSet/>
      <dgm:spPr/>
      <dgm:t>
        <a:bodyPr/>
        <a:lstStyle/>
        <a:p>
          <a:endParaRPr lang="en-US" sz="2000">
            <a:solidFill>
              <a:schemeClr val="tx1"/>
            </a:solidFill>
          </a:endParaRPr>
        </a:p>
      </dgm:t>
    </dgm:pt>
    <dgm:pt modelId="{2ADD0525-97B7-44C3-8840-3EA49A475A20}" type="sibTrans" cxnId="{1249BD17-7E96-4328-A625-DE35A92B2B39}">
      <dgm:prSet/>
      <dgm:spPr>
        <a:solidFill>
          <a:srgbClr val="00BFA5"/>
        </a:solidFill>
      </dgm:spPr>
      <dgm:t>
        <a:bodyPr/>
        <a:lstStyle/>
        <a:p>
          <a:endParaRPr lang="en-US" sz="2000">
            <a:solidFill>
              <a:schemeClr val="tx1"/>
            </a:solidFill>
          </a:endParaRPr>
        </a:p>
      </dgm:t>
    </dgm:pt>
    <dgm:pt modelId="{9D0FCDF7-A6E6-4730-84B4-B7AB0B8D388E}">
      <dgm:prSet phldrT="[Text]" phldr="0" custT="1"/>
      <dgm:spPr>
        <a:ln>
          <a:solidFill>
            <a:srgbClr val="00BFA5"/>
          </a:solidFill>
        </a:ln>
      </dgm:spPr>
      <dgm:t>
        <a:bodyPr anchor="ctr"/>
        <a:lstStyle/>
        <a:p>
          <a:pPr algn="ctr" rtl="0"/>
          <a:r>
            <a:rPr lang="en-US" sz="2000" b="1">
              <a:solidFill>
                <a:schemeClr val="tx1"/>
              </a:solidFill>
              <a:latin typeface="Aptos Display" panose="020F0302020204030204"/>
            </a:rPr>
            <a:t>ADOPTION &amp; IMPLEMENTATION PLAN</a:t>
          </a:r>
        </a:p>
      </dgm:t>
    </dgm:pt>
    <dgm:pt modelId="{53D8F601-4381-41A1-A933-2AF5805E387E}" type="parTrans" cxnId="{0294EE1B-EAF0-4844-8EF1-381640F549F9}">
      <dgm:prSet/>
      <dgm:spPr/>
      <dgm:t>
        <a:bodyPr/>
        <a:lstStyle/>
        <a:p>
          <a:endParaRPr lang="en-US" sz="2000">
            <a:solidFill>
              <a:schemeClr val="tx1"/>
            </a:solidFill>
          </a:endParaRPr>
        </a:p>
      </dgm:t>
    </dgm:pt>
    <dgm:pt modelId="{48014009-84DD-482B-8630-89C6C7D0FBBC}" type="sibTrans" cxnId="{0294EE1B-EAF0-4844-8EF1-381640F549F9}">
      <dgm:prSet/>
      <dgm:spPr/>
      <dgm:t>
        <a:bodyPr/>
        <a:lstStyle/>
        <a:p>
          <a:endParaRPr lang="en-US" sz="2000">
            <a:solidFill>
              <a:schemeClr val="tx1"/>
            </a:solidFill>
          </a:endParaRPr>
        </a:p>
      </dgm:t>
    </dgm:pt>
    <dgm:pt modelId="{B486136C-9E8A-4001-8C09-5162E4C62A3A}" type="pres">
      <dgm:prSet presAssocID="{26861736-1C8A-494C-9B33-5743BE9645B8}" presName="Name0" presStyleCnt="0">
        <dgm:presLayoutVars>
          <dgm:dir/>
          <dgm:animLvl val="lvl"/>
          <dgm:resizeHandles val="exact"/>
        </dgm:presLayoutVars>
      </dgm:prSet>
      <dgm:spPr/>
    </dgm:pt>
    <dgm:pt modelId="{45DE6B34-2685-449E-A335-1480D8EECD5B}" type="pres">
      <dgm:prSet presAssocID="{B8972FB7-8EFA-49BF-B6A9-3DF5BD342472}" presName="compositeNode" presStyleCnt="0">
        <dgm:presLayoutVars>
          <dgm:bulletEnabled val="1"/>
        </dgm:presLayoutVars>
      </dgm:prSet>
      <dgm:spPr/>
    </dgm:pt>
    <dgm:pt modelId="{7AAE5F75-001A-416A-8787-9C6A72C6F9E1}" type="pres">
      <dgm:prSet presAssocID="{B8972FB7-8EFA-49BF-B6A9-3DF5BD342472}" presName="bgRect" presStyleLbl="node1" presStyleIdx="0" presStyleCnt="1" custScaleY="59514"/>
      <dgm:spPr>
        <a:prstGeom prst="roundRect">
          <a:avLst/>
        </a:prstGeom>
      </dgm:spPr>
    </dgm:pt>
    <dgm:pt modelId="{3075CD1E-3820-49CE-8350-A600B45FF63A}" type="pres">
      <dgm:prSet presAssocID="{B8972FB7-8EFA-49BF-B6A9-3DF5BD342472}" presName="parentNode" presStyleLbl="node1" presStyleIdx="0" presStyleCnt="1">
        <dgm:presLayoutVars>
          <dgm:chMax val="0"/>
          <dgm:bulletEnabled val="1"/>
        </dgm:presLayoutVars>
      </dgm:prSet>
      <dgm:spPr/>
    </dgm:pt>
    <dgm:pt modelId="{72C7A455-FD16-4098-9078-485242CA0BA2}" type="pres">
      <dgm:prSet presAssocID="{B8972FB7-8EFA-49BF-B6A9-3DF5BD342472}" presName="childNode" presStyleLbl="node1" presStyleIdx="0" presStyleCnt="1">
        <dgm:presLayoutVars>
          <dgm:bulletEnabled val="1"/>
        </dgm:presLayoutVars>
      </dgm:prSet>
      <dgm:spPr/>
    </dgm:pt>
  </dgm:ptLst>
  <dgm:cxnLst>
    <dgm:cxn modelId="{1249BD17-7E96-4328-A625-DE35A92B2B39}" srcId="{26861736-1C8A-494C-9B33-5743BE9645B8}" destId="{B8972FB7-8EFA-49BF-B6A9-3DF5BD342472}" srcOrd="0" destOrd="0" parTransId="{C444E944-88A2-407B-9BAB-D0412999AB24}" sibTransId="{2ADD0525-97B7-44C3-8840-3EA49A475A20}"/>
    <dgm:cxn modelId="{0294EE1B-EAF0-4844-8EF1-381640F549F9}" srcId="{B8972FB7-8EFA-49BF-B6A9-3DF5BD342472}" destId="{9D0FCDF7-A6E6-4730-84B4-B7AB0B8D388E}" srcOrd="0" destOrd="0" parTransId="{53D8F601-4381-41A1-A933-2AF5805E387E}" sibTransId="{48014009-84DD-482B-8630-89C6C7D0FBBC}"/>
    <dgm:cxn modelId="{C2BC6243-593A-4567-89E0-0C237EFE92BF}" type="presOf" srcId="{9D0FCDF7-A6E6-4730-84B4-B7AB0B8D388E}" destId="{72C7A455-FD16-4098-9078-485242CA0BA2}" srcOrd="0" destOrd="0" presId="urn:microsoft.com/office/officeart/2005/8/layout/hProcess7"/>
    <dgm:cxn modelId="{16FAC766-2278-4EA7-9FB7-A5DF5DC132D7}" type="presOf" srcId="{B8972FB7-8EFA-49BF-B6A9-3DF5BD342472}" destId="{7AAE5F75-001A-416A-8787-9C6A72C6F9E1}" srcOrd="0" destOrd="0" presId="urn:microsoft.com/office/officeart/2005/8/layout/hProcess7"/>
    <dgm:cxn modelId="{F0DC58AC-0351-438B-A10E-F7FB7D48BD6B}" type="presOf" srcId="{B8972FB7-8EFA-49BF-B6A9-3DF5BD342472}" destId="{3075CD1E-3820-49CE-8350-A600B45FF63A}" srcOrd="1" destOrd="0" presId="urn:microsoft.com/office/officeart/2005/8/layout/hProcess7"/>
    <dgm:cxn modelId="{B8FF89C9-51FF-4EC5-A116-B3B4D10F09B3}" type="presOf" srcId="{26861736-1C8A-494C-9B33-5743BE9645B8}" destId="{B486136C-9E8A-4001-8C09-5162E4C62A3A}" srcOrd="0" destOrd="0" presId="urn:microsoft.com/office/officeart/2005/8/layout/hProcess7"/>
    <dgm:cxn modelId="{14A8E080-8180-43A6-A322-E8D8350E62C1}" type="presParOf" srcId="{B486136C-9E8A-4001-8C09-5162E4C62A3A}" destId="{45DE6B34-2685-449E-A335-1480D8EECD5B}" srcOrd="0" destOrd="0" presId="urn:microsoft.com/office/officeart/2005/8/layout/hProcess7"/>
    <dgm:cxn modelId="{0C387651-7882-4173-AB0A-D5CCF860ED8F}" type="presParOf" srcId="{45DE6B34-2685-449E-A335-1480D8EECD5B}" destId="{7AAE5F75-001A-416A-8787-9C6A72C6F9E1}" srcOrd="0" destOrd="0" presId="urn:microsoft.com/office/officeart/2005/8/layout/hProcess7"/>
    <dgm:cxn modelId="{5E094ED8-7FF6-4814-B71B-4C7630B18DE9}" type="presParOf" srcId="{45DE6B34-2685-449E-A335-1480D8EECD5B}" destId="{3075CD1E-3820-49CE-8350-A600B45FF63A}" srcOrd="1" destOrd="0" presId="urn:microsoft.com/office/officeart/2005/8/layout/hProcess7"/>
    <dgm:cxn modelId="{4343AF6B-197F-4C63-ABCC-C97EA4716329}" type="presParOf" srcId="{45DE6B34-2685-449E-A335-1480D8EECD5B}" destId="{72C7A455-FD16-4098-9078-485242CA0BA2}"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4.xml><?xml version="1.0" encoding="utf-8"?>
<dgm:dataModel xmlns:dgm="http://schemas.openxmlformats.org/drawingml/2006/diagram" xmlns:a="http://schemas.openxmlformats.org/drawingml/2006/main">
  <dgm:ptLst>
    <dgm:pt modelId="{26861736-1C8A-494C-9B33-5743BE9645B8}" type="doc">
      <dgm:prSet loTypeId="urn:microsoft.com/office/officeart/2005/8/layout/hProcess7" loCatId="process" qsTypeId="urn:microsoft.com/office/officeart/2005/8/quickstyle/simple1" qsCatId="simple" csTypeId="urn:microsoft.com/office/officeart/2005/8/colors/colorful1" csCatId="colorful" phldr="1"/>
      <dgm:spPr/>
      <dgm:t>
        <a:bodyPr/>
        <a:lstStyle/>
        <a:p>
          <a:endParaRPr lang="en-US"/>
        </a:p>
      </dgm:t>
    </dgm:pt>
    <dgm:pt modelId="{B8972FB7-8EFA-49BF-B6A9-3DF5BD342472}">
      <dgm:prSet phldrT="[Text]" phldr="0" custT="1"/>
      <dgm:spPr>
        <a:solidFill>
          <a:srgbClr val="CE93D8"/>
        </a:solidFill>
      </dgm:spPr>
      <dgm:t>
        <a:bodyPr/>
        <a:lstStyle/>
        <a:p>
          <a:pPr rtl="0"/>
          <a:r>
            <a:rPr lang="en-US" sz="2400">
              <a:solidFill>
                <a:schemeClr val="tx1"/>
              </a:solidFill>
              <a:latin typeface="Aptos Display" panose="020F0302020204030204"/>
            </a:rPr>
            <a:t>Step 6</a:t>
          </a:r>
          <a:endParaRPr lang="en-US" sz="2400">
            <a:solidFill>
              <a:schemeClr val="tx1"/>
            </a:solidFill>
          </a:endParaRPr>
        </a:p>
      </dgm:t>
    </dgm:pt>
    <dgm:pt modelId="{C444E944-88A2-407B-9BAB-D0412999AB24}" type="parTrans" cxnId="{1249BD17-7E96-4328-A625-DE35A92B2B39}">
      <dgm:prSet/>
      <dgm:spPr/>
      <dgm:t>
        <a:bodyPr/>
        <a:lstStyle/>
        <a:p>
          <a:endParaRPr lang="en-US" sz="2000">
            <a:solidFill>
              <a:schemeClr val="tx1"/>
            </a:solidFill>
          </a:endParaRPr>
        </a:p>
      </dgm:t>
    </dgm:pt>
    <dgm:pt modelId="{2ADD0525-97B7-44C3-8840-3EA49A475A20}" type="sibTrans" cxnId="{1249BD17-7E96-4328-A625-DE35A92B2B39}">
      <dgm:prSet/>
      <dgm:spPr>
        <a:solidFill>
          <a:srgbClr val="00BFA5"/>
        </a:solidFill>
      </dgm:spPr>
      <dgm:t>
        <a:bodyPr/>
        <a:lstStyle/>
        <a:p>
          <a:endParaRPr lang="en-US" sz="2000">
            <a:solidFill>
              <a:schemeClr val="tx1"/>
            </a:solidFill>
          </a:endParaRPr>
        </a:p>
      </dgm:t>
    </dgm:pt>
    <dgm:pt modelId="{9D0FCDF7-A6E6-4730-84B4-B7AB0B8D388E}">
      <dgm:prSet phldrT="[Text]" phldr="0" custT="1"/>
      <dgm:spPr>
        <a:ln>
          <a:solidFill>
            <a:srgbClr val="00BFA5"/>
          </a:solidFill>
        </a:ln>
      </dgm:spPr>
      <dgm:t>
        <a:bodyPr anchor="ctr"/>
        <a:lstStyle/>
        <a:p>
          <a:pPr algn="ctr" rtl="0"/>
          <a:r>
            <a:rPr lang="en-US" sz="2000" b="1">
              <a:solidFill>
                <a:schemeClr val="tx1"/>
              </a:solidFill>
              <a:latin typeface="Aptos Display" panose="020F0302020204030204"/>
            </a:rPr>
            <a:t>EVALUATION &amp; MONITORING</a:t>
          </a:r>
        </a:p>
      </dgm:t>
    </dgm:pt>
    <dgm:pt modelId="{53D8F601-4381-41A1-A933-2AF5805E387E}" type="parTrans" cxnId="{0294EE1B-EAF0-4844-8EF1-381640F549F9}">
      <dgm:prSet/>
      <dgm:spPr/>
      <dgm:t>
        <a:bodyPr/>
        <a:lstStyle/>
        <a:p>
          <a:endParaRPr lang="en-US" sz="2000">
            <a:solidFill>
              <a:schemeClr val="tx1"/>
            </a:solidFill>
          </a:endParaRPr>
        </a:p>
      </dgm:t>
    </dgm:pt>
    <dgm:pt modelId="{48014009-84DD-482B-8630-89C6C7D0FBBC}" type="sibTrans" cxnId="{0294EE1B-EAF0-4844-8EF1-381640F549F9}">
      <dgm:prSet/>
      <dgm:spPr/>
      <dgm:t>
        <a:bodyPr/>
        <a:lstStyle/>
        <a:p>
          <a:endParaRPr lang="en-US" sz="2000">
            <a:solidFill>
              <a:schemeClr val="tx1"/>
            </a:solidFill>
          </a:endParaRPr>
        </a:p>
      </dgm:t>
    </dgm:pt>
    <dgm:pt modelId="{B486136C-9E8A-4001-8C09-5162E4C62A3A}" type="pres">
      <dgm:prSet presAssocID="{26861736-1C8A-494C-9B33-5743BE9645B8}" presName="Name0" presStyleCnt="0">
        <dgm:presLayoutVars>
          <dgm:dir/>
          <dgm:animLvl val="lvl"/>
          <dgm:resizeHandles val="exact"/>
        </dgm:presLayoutVars>
      </dgm:prSet>
      <dgm:spPr/>
    </dgm:pt>
    <dgm:pt modelId="{45DE6B34-2685-449E-A335-1480D8EECD5B}" type="pres">
      <dgm:prSet presAssocID="{B8972FB7-8EFA-49BF-B6A9-3DF5BD342472}" presName="compositeNode" presStyleCnt="0">
        <dgm:presLayoutVars>
          <dgm:bulletEnabled val="1"/>
        </dgm:presLayoutVars>
      </dgm:prSet>
      <dgm:spPr/>
    </dgm:pt>
    <dgm:pt modelId="{7AAE5F75-001A-416A-8787-9C6A72C6F9E1}" type="pres">
      <dgm:prSet presAssocID="{B8972FB7-8EFA-49BF-B6A9-3DF5BD342472}" presName="bgRect" presStyleLbl="node1" presStyleIdx="0" presStyleCnt="1" custScaleY="59514" custLinFactNeighborX="2990" custLinFactNeighborY="147"/>
      <dgm:spPr>
        <a:prstGeom prst="roundRect">
          <a:avLst/>
        </a:prstGeom>
      </dgm:spPr>
    </dgm:pt>
    <dgm:pt modelId="{3075CD1E-3820-49CE-8350-A600B45FF63A}" type="pres">
      <dgm:prSet presAssocID="{B8972FB7-8EFA-49BF-B6A9-3DF5BD342472}" presName="parentNode" presStyleLbl="node1" presStyleIdx="0" presStyleCnt="1">
        <dgm:presLayoutVars>
          <dgm:chMax val="0"/>
          <dgm:bulletEnabled val="1"/>
        </dgm:presLayoutVars>
      </dgm:prSet>
      <dgm:spPr/>
    </dgm:pt>
    <dgm:pt modelId="{72C7A455-FD16-4098-9078-485242CA0BA2}" type="pres">
      <dgm:prSet presAssocID="{B8972FB7-8EFA-49BF-B6A9-3DF5BD342472}" presName="childNode" presStyleLbl="node1" presStyleIdx="0" presStyleCnt="1">
        <dgm:presLayoutVars>
          <dgm:bulletEnabled val="1"/>
        </dgm:presLayoutVars>
      </dgm:prSet>
      <dgm:spPr/>
    </dgm:pt>
  </dgm:ptLst>
  <dgm:cxnLst>
    <dgm:cxn modelId="{1249BD17-7E96-4328-A625-DE35A92B2B39}" srcId="{26861736-1C8A-494C-9B33-5743BE9645B8}" destId="{B8972FB7-8EFA-49BF-B6A9-3DF5BD342472}" srcOrd="0" destOrd="0" parTransId="{C444E944-88A2-407B-9BAB-D0412999AB24}" sibTransId="{2ADD0525-97B7-44C3-8840-3EA49A475A20}"/>
    <dgm:cxn modelId="{0294EE1B-EAF0-4844-8EF1-381640F549F9}" srcId="{B8972FB7-8EFA-49BF-B6A9-3DF5BD342472}" destId="{9D0FCDF7-A6E6-4730-84B4-B7AB0B8D388E}" srcOrd="0" destOrd="0" parTransId="{53D8F601-4381-41A1-A933-2AF5805E387E}" sibTransId="{48014009-84DD-482B-8630-89C6C7D0FBBC}"/>
    <dgm:cxn modelId="{C2BC6243-593A-4567-89E0-0C237EFE92BF}" type="presOf" srcId="{9D0FCDF7-A6E6-4730-84B4-B7AB0B8D388E}" destId="{72C7A455-FD16-4098-9078-485242CA0BA2}" srcOrd="0" destOrd="0" presId="urn:microsoft.com/office/officeart/2005/8/layout/hProcess7"/>
    <dgm:cxn modelId="{16FAC766-2278-4EA7-9FB7-A5DF5DC132D7}" type="presOf" srcId="{B8972FB7-8EFA-49BF-B6A9-3DF5BD342472}" destId="{7AAE5F75-001A-416A-8787-9C6A72C6F9E1}" srcOrd="0" destOrd="0" presId="urn:microsoft.com/office/officeart/2005/8/layout/hProcess7"/>
    <dgm:cxn modelId="{F0DC58AC-0351-438B-A10E-F7FB7D48BD6B}" type="presOf" srcId="{B8972FB7-8EFA-49BF-B6A9-3DF5BD342472}" destId="{3075CD1E-3820-49CE-8350-A600B45FF63A}" srcOrd="1" destOrd="0" presId="urn:microsoft.com/office/officeart/2005/8/layout/hProcess7"/>
    <dgm:cxn modelId="{B8FF89C9-51FF-4EC5-A116-B3B4D10F09B3}" type="presOf" srcId="{26861736-1C8A-494C-9B33-5743BE9645B8}" destId="{B486136C-9E8A-4001-8C09-5162E4C62A3A}" srcOrd="0" destOrd="0" presId="urn:microsoft.com/office/officeart/2005/8/layout/hProcess7"/>
    <dgm:cxn modelId="{14A8E080-8180-43A6-A322-E8D8350E62C1}" type="presParOf" srcId="{B486136C-9E8A-4001-8C09-5162E4C62A3A}" destId="{45DE6B34-2685-449E-A335-1480D8EECD5B}" srcOrd="0" destOrd="0" presId="urn:microsoft.com/office/officeart/2005/8/layout/hProcess7"/>
    <dgm:cxn modelId="{0C387651-7882-4173-AB0A-D5CCF860ED8F}" type="presParOf" srcId="{45DE6B34-2685-449E-A335-1480D8EECD5B}" destId="{7AAE5F75-001A-416A-8787-9C6A72C6F9E1}" srcOrd="0" destOrd="0" presId="urn:microsoft.com/office/officeart/2005/8/layout/hProcess7"/>
    <dgm:cxn modelId="{5E094ED8-7FF6-4814-B71B-4C7630B18DE9}" type="presParOf" srcId="{45DE6B34-2685-449E-A335-1480D8EECD5B}" destId="{3075CD1E-3820-49CE-8350-A600B45FF63A}" srcOrd="1" destOrd="0" presId="urn:microsoft.com/office/officeart/2005/8/layout/hProcess7"/>
    <dgm:cxn modelId="{4343AF6B-197F-4C63-ABCC-C97EA4716329}" type="presParOf" srcId="{45DE6B34-2685-449E-A335-1480D8EECD5B}" destId="{72C7A455-FD16-4098-9078-485242CA0BA2}"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6861736-1C8A-494C-9B33-5743BE9645B8}" type="doc">
      <dgm:prSet loTypeId="urn:microsoft.com/office/officeart/2005/8/layout/hProcess7" loCatId="process" qsTypeId="urn:microsoft.com/office/officeart/2005/8/quickstyle/simple1" qsCatId="simple" csTypeId="urn:microsoft.com/office/officeart/2005/8/colors/colorful1" csCatId="colorful" phldr="1"/>
      <dgm:spPr/>
      <dgm:t>
        <a:bodyPr/>
        <a:lstStyle/>
        <a:p>
          <a:endParaRPr lang="en-US"/>
        </a:p>
      </dgm:t>
    </dgm:pt>
    <dgm:pt modelId="{B8972FB7-8EFA-49BF-B6A9-3DF5BD342472}">
      <dgm:prSet phldrT="[Text]" phldr="0" custT="1"/>
      <dgm:spPr>
        <a:solidFill>
          <a:srgbClr val="00BFA5"/>
        </a:solidFill>
      </dgm:spPr>
      <dgm:t>
        <a:bodyPr/>
        <a:lstStyle/>
        <a:p>
          <a:pPr rtl="0"/>
          <a:r>
            <a:rPr lang="en-US" sz="2400">
              <a:solidFill>
                <a:schemeClr val="tx1"/>
              </a:solidFill>
              <a:latin typeface="Aptos Display" panose="020F0302020204030204"/>
            </a:rPr>
            <a:t>Step 1</a:t>
          </a:r>
          <a:endParaRPr lang="en-US" sz="2400">
            <a:solidFill>
              <a:schemeClr val="tx1"/>
            </a:solidFill>
          </a:endParaRPr>
        </a:p>
      </dgm:t>
    </dgm:pt>
    <dgm:pt modelId="{C444E944-88A2-407B-9BAB-D0412999AB24}" type="parTrans" cxnId="{1249BD17-7E96-4328-A625-DE35A92B2B39}">
      <dgm:prSet/>
      <dgm:spPr/>
      <dgm:t>
        <a:bodyPr/>
        <a:lstStyle/>
        <a:p>
          <a:endParaRPr lang="en-US" sz="2000">
            <a:solidFill>
              <a:schemeClr val="tx1"/>
            </a:solidFill>
          </a:endParaRPr>
        </a:p>
      </dgm:t>
    </dgm:pt>
    <dgm:pt modelId="{2ADD0525-97B7-44C3-8840-3EA49A475A20}" type="sibTrans" cxnId="{1249BD17-7E96-4328-A625-DE35A92B2B39}">
      <dgm:prSet/>
      <dgm:spPr>
        <a:solidFill>
          <a:srgbClr val="00BFA5"/>
        </a:solidFill>
      </dgm:spPr>
      <dgm:t>
        <a:bodyPr/>
        <a:lstStyle/>
        <a:p>
          <a:endParaRPr lang="en-US" sz="2000">
            <a:solidFill>
              <a:schemeClr val="tx1"/>
            </a:solidFill>
          </a:endParaRPr>
        </a:p>
      </dgm:t>
    </dgm:pt>
    <dgm:pt modelId="{9D0FCDF7-A6E6-4730-84B4-B7AB0B8D388E}">
      <dgm:prSet phldrT="[Text]" phldr="0" custT="1"/>
      <dgm:spPr>
        <a:ln>
          <a:solidFill>
            <a:srgbClr val="00BFA5"/>
          </a:solidFill>
        </a:ln>
      </dgm:spPr>
      <dgm:t>
        <a:bodyPr anchor="ctr"/>
        <a:lstStyle/>
        <a:p>
          <a:pPr algn="ctr" rtl="0"/>
          <a:r>
            <a:rPr lang="en-US" sz="2000" b="1">
              <a:solidFill>
                <a:schemeClr val="tx1"/>
              </a:solidFill>
              <a:latin typeface="Aptos Display" panose="020F0302020204030204"/>
            </a:rPr>
            <a:t>NEEDS ASSESSMENT</a:t>
          </a:r>
        </a:p>
      </dgm:t>
    </dgm:pt>
    <dgm:pt modelId="{53D8F601-4381-41A1-A933-2AF5805E387E}" type="parTrans" cxnId="{0294EE1B-EAF0-4844-8EF1-381640F549F9}">
      <dgm:prSet/>
      <dgm:spPr/>
      <dgm:t>
        <a:bodyPr/>
        <a:lstStyle/>
        <a:p>
          <a:endParaRPr lang="en-US" sz="2000">
            <a:solidFill>
              <a:schemeClr val="tx1"/>
            </a:solidFill>
          </a:endParaRPr>
        </a:p>
      </dgm:t>
    </dgm:pt>
    <dgm:pt modelId="{48014009-84DD-482B-8630-89C6C7D0FBBC}" type="sibTrans" cxnId="{0294EE1B-EAF0-4844-8EF1-381640F549F9}">
      <dgm:prSet/>
      <dgm:spPr/>
      <dgm:t>
        <a:bodyPr/>
        <a:lstStyle/>
        <a:p>
          <a:endParaRPr lang="en-US" sz="2000">
            <a:solidFill>
              <a:schemeClr val="tx1"/>
            </a:solidFill>
          </a:endParaRPr>
        </a:p>
      </dgm:t>
    </dgm:pt>
    <dgm:pt modelId="{B486136C-9E8A-4001-8C09-5162E4C62A3A}" type="pres">
      <dgm:prSet presAssocID="{26861736-1C8A-494C-9B33-5743BE9645B8}" presName="Name0" presStyleCnt="0">
        <dgm:presLayoutVars>
          <dgm:dir/>
          <dgm:animLvl val="lvl"/>
          <dgm:resizeHandles val="exact"/>
        </dgm:presLayoutVars>
      </dgm:prSet>
      <dgm:spPr/>
    </dgm:pt>
    <dgm:pt modelId="{45DE6B34-2685-449E-A335-1480D8EECD5B}" type="pres">
      <dgm:prSet presAssocID="{B8972FB7-8EFA-49BF-B6A9-3DF5BD342472}" presName="compositeNode" presStyleCnt="0">
        <dgm:presLayoutVars>
          <dgm:bulletEnabled val="1"/>
        </dgm:presLayoutVars>
      </dgm:prSet>
      <dgm:spPr/>
    </dgm:pt>
    <dgm:pt modelId="{7AAE5F75-001A-416A-8787-9C6A72C6F9E1}" type="pres">
      <dgm:prSet presAssocID="{B8972FB7-8EFA-49BF-B6A9-3DF5BD342472}" presName="bgRect" presStyleLbl="node1" presStyleIdx="0" presStyleCnt="1" custScaleY="59514"/>
      <dgm:spPr>
        <a:prstGeom prst="roundRect">
          <a:avLst/>
        </a:prstGeom>
      </dgm:spPr>
    </dgm:pt>
    <dgm:pt modelId="{3075CD1E-3820-49CE-8350-A600B45FF63A}" type="pres">
      <dgm:prSet presAssocID="{B8972FB7-8EFA-49BF-B6A9-3DF5BD342472}" presName="parentNode" presStyleLbl="node1" presStyleIdx="0" presStyleCnt="1">
        <dgm:presLayoutVars>
          <dgm:chMax val="0"/>
          <dgm:bulletEnabled val="1"/>
        </dgm:presLayoutVars>
      </dgm:prSet>
      <dgm:spPr/>
    </dgm:pt>
    <dgm:pt modelId="{72C7A455-FD16-4098-9078-485242CA0BA2}" type="pres">
      <dgm:prSet presAssocID="{B8972FB7-8EFA-49BF-B6A9-3DF5BD342472}" presName="childNode" presStyleLbl="node1" presStyleIdx="0" presStyleCnt="1">
        <dgm:presLayoutVars>
          <dgm:bulletEnabled val="1"/>
        </dgm:presLayoutVars>
      </dgm:prSet>
      <dgm:spPr/>
    </dgm:pt>
  </dgm:ptLst>
  <dgm:cxnLst>
    <dgm:cxn modelId="{1249BD17-7E96-4328-A625-DE35A92B2B39}" srcId="{26861736-1C8A-494C-9B33-5743BE9645B8}" destId="{B8972FB7-8EFA-49BF-B6A9-3DF5BD342472}" srcOrd="0" destOrd="0" parTransId="{C444E944-88A2-407B-9BAB-D0412999AB24}" sibTransId="{2ADD0525-97B7-44C3-8840-3EA49A475A20}"/>
    <dgm:cxn modelId="{0294EE1B-EAF0-4844-8EF1-381640F549F9}" srcId="{B8972FB7-8EFA-49BF-B6A9-3DF5BD342472}" destId="{9D0FCDF7-A6E6-4730-84B4-B7AB0B8D388E}" srcOrd="0" destOrd="0" parTransId="{53D8F601-4381-41A1-A933-2AF5805E387E}" sibTransId="{48014009-84DD-482B-8630-89C6C7D0FBBC}"/>
    <dgm:cxn modelId="{C2BC6243-593A-4567-89E0-0C237EFE92BF}" type="presOf" srcId="{9D0FCDF7-A6E6-4730-84B4-B7AB0B8D388E}" destId="{72C7A455-FD16-4098-9078-485242CA0BA2}" srcOrd="0" destOrd="0" presId="urn:microsoft.com/office/officeart/2005/8/layout/hProcess7"/>
    <dgm:cxn modelId="{16FAC766-2278-4EA7-9FB7-A5DF5DC132D7}" type="presOf" srcId="{B8972FB7-8EFA-49BF-B6A9-3DF5BD342472}" destId="{7AAE5F75-001A-416A-8787-9C6A72C6F9E1}" srcOrd="0" destOrd="0" presId="urn:microsoft.com/office/officeart/2005/8/layout/hProcess7"/>
    <dgm:cxn modelId="{F0DC58AC-0351-438B-A10E-F7FB7D48BD6B}" type="presOf" srcId="{B8972FB7-8EFA-49BF-B6A9-3DF5BD342472}" destId="{3075CD1E-3820-49CE-8350-A600B45FF63A}" srcOrd="1" destOrd="0" presId="urn:microsoft.com/office/officeart/2005/8/layout/hProcess7"/>
    <dgm:cxn modelId="{B8FF89C9-51FF-4EC5-A116-B3B4D10F09B3}" type="presOf" srcId="{26861736-1C8A-494C-9B33-5743BE9645B8}" destId="{B486136C-9E8A-4001-8C09-5162E4C62A3A}" srcOrd="0" destOrd="0" presId="urn:microsoft.com/office/officeart/2005/8/layout/hProcess7"/>
    <dgm:cxn modelId="{14A8E080-8180-43A6-A322-E8D8350E62C1}" type="presParOf" srcId="{B486136C-9E8A-4001-8C09-5162E4C62A3A}" destId="{45DE6B34-2685-449E-A335-1480D8EECD5B}" srcOrd="0" destOrd="0" presId="urn:microsoft.com/office/officeart/2005/8/layout/hProcess7"/>
    <dgm:cxn modelId="{0C387651-7882-4173-AB0A-D5CCF860ED8F}" type="presParOf" srcId="{45DE6B34-2685-449E-A335-1480D8EECD5B}" destId="{7AAE5F75-001A-416A-8787-9C6A72C6F9E1}" srcOrd="0" destOrd="0" presId="urn:microsoft.com/office/officeart/2005/8/layout/hProcess7"/>
    <dgm:cxn modelId="{5E094ED8-7FF6-4814-B71B-4C7630B18DE9}" type="presParOf" srcId="{45DE6B34-2685-449E-A335-1480D8EECD5B}" destId="{3075CD1E-3820-49CE-8350-A600B45FF63A}" srcOrd="1" destOrd="0" presId="urn:microsoft.com/office/officeart/2005/8/layout/hProcess7"/>
    <dgm:cxn modelId="{4343AF6B-197F-4C63-ABCC-C97EA4716329}" type="presParOf" srcId="{45DE6B34-2685-449E-A335-1480D8EECD5B}" destId="{72C7A455-FD16-4098-9078-485242CA0BA2}"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26861736-1C8A-494C-9B33-5743BE9645B8}" type="doc">
      <dgm:prSet loTypeId="urn:microsoft.com/office/officeart/2005/8/layout/hProcess7" loCatId="process" qsTypeId="urn:microsoft.com/office/officeart/2005/8/quickstyle/simple1" qsCatId="simple" csTypeId="urn:microsoft.com/office/officeart/2005/8/colors/colorful1" csCatId="colorful" phldr="1"/>
      <dgm:spPr/>
      <dgm:t>
        <a:bodyPr/>
        <a:lstStyle/>
        <a:p>
          <a:endParaRPr lang="en-US"/>
        </a:p>
      </dgm:t>
    </dgm:pt>
    <dgm:pt modelId="{B8972FB7-8EFA-49BF-B6A9-3DF5BD342472}">
      <dgm:prSet phldrT="[Text]" phldr="0" custT="1"/>
      <dgm:spPr>
        <a:solidFill>
          <a:srgbClr val="FF6F61"/>
        </a:solidFill>
      </dgm:spPr>
      <dgm:t>
        <a:bodyPr/>
        <a:lstStyle/>
        <a:p>
          <a:pPr rtl="0"/>
          <a:r>
            <a:rPr lang="en-US" sz="2400">
              <a:solidFill>
                <a:schemeClr val="tx1"/>
              </a:solidFill>
              <a:latin typeface="Aptos Display" panose="020F0302020204030204"/>
            </a:rPr>
            <a:t>Step 2</a:t>
          </a:r>
          <a:endParaRPr lang="en-US" sz="2400">
            <a:solidFill>
              <a:schemeClr val="tx1"/>
            </a:solidFill>
          </a:endParaRPr>
        </a:p>
      </dgm:t>
    </dgm:pt>
    <dgm:pt modelId="{C444E944-88A2-407B-9BAB-D0412999AB24}" type="parTrans" cxnId="{1249BD17-7E96-4328-A625-DE35A92B2B39}">
      <dgm:prSet/>
      <dgm:spPr/>
      <dgm:t>
        <a:bodyPr/>
        <a:lstStyle/>
        <a:p>
          <a:endParaRPr lang="en-US" sz="2000">
            <a:solidFill>
              <a:schemeClr val="tx1"/>
            </a:solidFill>
          </a:endParaRPr>
        </a:p>
      </dgm:t>
    </dgm:pt>
    <dgm:pt modelId="{2ADD0525-97B7-44C3-8840-3EA49A475A20}" type="sibTrans" cxnId="{1249BD17-7E96-4328-A625-DE35A92B2B39}">
      <dgm:prSet/>
      <dgm:spPr>
        <a:solidFill>
          <a:srgbClr val="00BFA5"/>
        </a:solidFill>
      </dgm:spPr>
      <dgm:t>
        <a:bodyPr/>
        <a:lstStyle/>
        <a:p>
          <a:endParaRPr lang="en-US" sz="2000">
            <a:solidFill>
              <a:schemeClr val="tx1"/>
            </a:solidFill>
          </a:endParaRPr>
        </a:p>
      </dgm:t>
    </dgm:pt>
    <dgm:pt modelId="{9D0FCDF7-A6E6-4730-84B4-B7AB0B8D388E}">
      <dgm:prSet phldrT="[Text]" phldr="0" custT="1"/>
      <dgm:spPr>
        <a:ln>
          <a:solidFill>
            <a:srgbClr val="00BFA5"/>
          </a:solidFill>
        </a:ln>
      </dgm:spPr>
      <dgm:t>
        <a:bodyPr anchor="ctr"/>
        <a:lstStyle/>
        <a:p>
          <a:pPr algn="ctr" rtl="0"/>
          <a:r>
            <a:rPr lang="en-US" sz="2000" b="1">
              <a:solidFill>
                <a:schemeClr val="tx1"/>
              </a:solidFill>
              <a:latin typeface="Aptos Display" panose="020F0302020204030204"/>
            </a:rPr>
            <a:t>PROXIMAL PROGRAM OBJECTIVES</a:t>
          </a:r>
        </a:p>
      </dgm:t>
    </dgm:pt>
    <dgm:pt modelId="{53D8F601-4381-41A1-A933-2AF5805E387E}" type="parTrans" cxnId="{0294EE1B-EAF0-4844-8EF1-381640F549F9}">
      <dgm:prSet/>
      <dgm:spPr/>
      <dgm:t>
        <a:bodyPr/>
        <a:lstStyle/>
        <a:p>
          <a:endParaRPr lang="en-US" sz="2000">
            <a:solidFill>
              <a:schemeClr val="tx1"/>
            </a:solidFill>
          </a:endParaRPr>
        </a:p>
      </dgm:t>
    </dgm:pt>
    <dgm:pt modelId="{48014009-84DD-482B-8630-89C6C7D0FBBC}" type="sibTrans" cxnId="{0294EE1B-EAF0-4844-8EF1-381640F549F9}">
      <dgm:prSet/>
      <dgm:spPr/>
      <dgm:t>
        <a:bodyPr/>
        <a:lstStyle/>
        <a:p>
          <a:endParaRPr lang="en-US" sz="2000">
            <a:solidFill>
              <a:schemeClr val="tx1"/>
            </a:solidFill>
          </a:endParaRPr>
        </a:p>
      </dgm:t>
    </dgm:pt>
    <dgm:pt modelId="{B486136C-9E8A-4001-8C09-5162E4C62A3A}" type="pres">
      <dgm:prSet presAssocID="{26861736-1C8A-494C-9B33-5743BE9645B8}" presName="Name0" presStyleCnt="0">
        <dgm:presLayoutVars>
          <dgm:dir/>
          <dgm:animLvl val="lvl"/>
          <dgm:resizeHandles val="exact"/>
        </dgm:presLayoutVars>
      </dgm:prSet>
      <dgm:spPr/>
    </dgm:pt>
    <dgm:pt modelId="{45DE6B34-2685-449E-A335-1480D8EECD5B}" type="pres">
      <dgm:prSet presAssocID="{B8972FB7-8EFA-49BF-B6A9-3DF5BD342472}" presName="compositeNode" presStyleCnt="0">
        <dgm:presLayoutVars>
          <dgm:bulletEnabled val="1"/>
        </dgm:presLayoutVars>
      </dgm:prSet>
      <dgm:spPr/>
    </dgm:pt>
    <dgm:pt modelId="{7AAE5F75-001A-416A-8787-9C6A72C6F9E1}" type="pres">
      <dgm:prSet presAssocID="{B8972FB7-8EFA-49BF-B6A9-3DF5BD342472}" presName="bgRect" presStyleLbl="node1" presStyleIdx="0" presStyleCnt="1" custScaleY="59514"/>
      <dgm:spPr>
        <a:prstGeom prst="roundRect">
          <a:avLst/>
        </a:prstGeom>
      </dgm:spPr>
    </dgm:pt>
    <dgm:pt modelId="{3075CD1E-3820-49CE-8350-A600B45FF63A}" type="pres">
      <dgm:prSet presAssocID="{B8972FB7-8EFA-49BF-B6A9-3DF5BD342472}" presName="parentNode" presStyleLbl="node1" presStyleIdx="0" presStyleCnt="1">
        <dgm:presLayoutVars>
          <dgm:chMax val="0"/>
          <dgm:bulletEnabled val="1"/>
        </dgm:presLayoutVars>
      </dgm:prSet>
      <dgm:spPr/>
    </dgm:pt>
    <dgm:pt modelId="{72C7A455-FD16-4098-9078-485242CA0BA2}" type="pres">
      <dgm:prSet presAssocID="{B8972FB7-8EFA-49BF-B6A9-3DF5BD342472}" presName="childNode" presStyleLbl="node1" presStyleIdx="0" presStyleCnt="1">
        <dgm:presLayoutVars>
          <dgm:bulletEnabled val="1"/>
        </dgm:presLayoutVars>
      </dgm:prSet>
      <dgm:spPr/>
    </dgm:pt>
  </dgm:ptLst>
  <dgm:cxnLst>
    <dgm:cxn modelId="{1249BD17-7E96-4328-A625-DE35A92B2B39}" srcId="{26861736-1C8A-494C-9B33-5743BE9645B8}" destId="{B8972FB7-8EFA-49BF-B6A9-3DF5BD342472}" srcOrd="0" destOrd="0" parTransId="{C444E944-88A2-407B-9BAB-D0412999AB24}" sibTransId="{2ADD0525-97B7-44C3-8840-3EA49A475A20}"/>
    <dgm:cxn modelId="{0294EE1B-EAF0-4844-8EF1-381640F549F9}" srcId="{B8972FB7-8EFA-49BF-B6A9-3DF5BD342472}" destId="{9D0FCDF7-A6E6-4730-84B4-B7AB0B8D388E}" srcOrd="0" destOrd="0" parTransId="{53D8F601-4381-41A1-A933-2AF5805E387E}" sibTransId="{48014009-84DD-482B-8630-89C6C7D0FBBC}"/>
    <dgm:cxn modelId="{C2BC6243-593A-4567-89E0-0C237EFE92BF}" type="presOf" srcId="{9D0FCDF7-A6E6-4730-84B4-B7AB0B8D388E}" destId="{72C7A455-FD16-4098-9078-485242CA0BA2}" srcOrd="0" destOrd="0" presId="urn:microsoft.com/office/officeart/2005/8/layout/hProcess7"/>
    <dgm:cxn modelId="{16FAC766-2278-4EA7-9FB7-A5DF5DC132D7}" type="presOf" srcId="{B8972FB7-8EFA-49BF-B6A9-3DF5BD342472}" destId="{7AAE5F75-001A-416A-8787-9C6A72C6F9E1}" srcOrd="0" destOrd="0" presId="urn:microsoft.com/office/officeart/2005/8/layout/hProcess7"/>
    <dgm:cxn modelId="{F0DC58AC-0351-438B-A10E-F7FB7D48BD6B}" type="presOf" srcId="{B8972FB7-8EFA-49BF-B6A9-3DF5BD342472}" destId="{3075CD1E-3820-49CE-8350-A600B45FF63A}" srcOrd="1" destOrd="0" presId="urn:microsoft.com/office/officeart/2005/8/layout/hProcess7"/>
    <dgm:cxn modelId="{B8FF89C9-51FF-4EC5-A116-B3B4D10F09B3}" type="presOf" srcId="{26861736-1C8A-494C-9B33-5743BE9645B8}" destId="{B486136C-9E8A-4001-8C09-5162E4C62A3A}" srcOrd="0" destOrd="0" presId="urn:microsoft.com/office/officeart/2005/8/layout/hProcess7"/>
    <dgm:cxn modelId="{14A8E080-8180-43A6-A322-E8D8350E62C1}" type="presParOf" srcId="{B486136C-9E8A-4001-8C09-5162E4C62A3A}" destId="{45DE6B34-2685-449E-A335-1480D8EECD5B}" srcOrd="0" destOrd="0" presId="urn:microsoft.com/office/officeart/2005/8/layout/hProcess7"/>
    <dgm:cxn modelId="{0C387651-7882-4173-AB0A-D5CCF860ED8F}" type="presParOf" srcId="{45DE6B34-2685-449E-A335-1480D8EECD5B}" destId="{7AAE5F75-001A-416A-8787-9C6A72C6F9E1}" srcOrd="0" destOrd="0" presId="urn:microsoft.com/office/officeart/2005/8/layout/hProcess7"/>
    <dgm:cxn modelId="{5E094ED8-7FF6-4814-B71B-4C7630B18DE9}" type="presParOf" srcId="{45DE6B34-2685-449E-A335-1480D8EECD5B}" destId="{3075CD1E-3820-49CE-8350-A600B45FF63A}" srcOrd="1" destOrd="0" presId="urn:microsoft.com/office/officeart/2005/8/layout/hProcess7"/>
    <dgm:cxn modelId="{4343AF6B-197F-4C63-ABCC-C97EA4716329}" type="presParOf" srcId="{45DE6B34-2685-449E-A335-1480D8EECD5B}" destId="{72C7A455-FD16-4098-9078-485242CA0BA2}"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ACB2B721-970E-4E87-B5D8-5E8FAE175E28}"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158B894-0EF3-49D8-80C2-2805F63F29B0}">
      <dgm:prSet phldrT="[Text]"/>
      <dgm:spPr>
        <a:solidFill>
          <a:srgbClr val="FFCEC9"/>
        </a:solidFill>
        <a:ln>
          <a:solidFill>
            <a:srgbClr val="FF6F61"/>
          </a:solidFill>
        </a:ln>
      </dgm:spPr>
      <dgm:t>
        <a:bodyPr/>
        <a:lstStyle/>
        <a:p>
          <a:r>
            <a:rPr lang="en-US">
              <a:solidFill>
                <a:schemeClr val="tx1"/>
              </a:solidFill>
            </a:rPr>
            <a:t>Perceived Behavioral Control</a:t>
          </a:r>
        </a:p>
      </dgm:t>
    </dgm:pt>
    <dgm:pt modelId="{FF346DCA-70BC-4B3F-803F-ABC31F993C15}" type="parTrans" cxnId="{98410D06-EAA6-46D9-8EDB-F1FA873862DC}">
      <dgm:prSet/>
      <dgm:spPr>
        <a:ln>
          <a:solidFill>
            <a:schemeClr val="tx1"/>
          </a:solidFill>
        </a:ln>
      </dgm:spPr>
      <dgm:t>
        <a:bodyPr/>
        <a:lstStyle/>
        <a:p>
          <a:endParaRPr lang="en-US">
            <a:solidFill>
              <a:schemeClr val="tx1"/>
            </a:solidFill>
          </a:endParaRPr>
        </a:p>
      </dgm:t>
    </dgm:pt>
    <dgm:pt modelId="{4C85E51C-4CA1-46D6-A44E-A78A4B0EB649}" type="sibTrans" cxnId="{98410D06-EAA6-46D9-8EDB-F1FA873862DC}">
      <dgm:prSet/>
      <dgm:spPr/>
      <dgm:t>
        <a:bodyPr/>
        <a:lstStyle/>
        <a:p>
          <a:endParaRPr lang="en-US">
            <a:solidFill>
              <a:schemeClr val="tx1"/>
            </a:solidFill>
          </a:endParaRPr>
        </a:p>
      </dgm:t>
    </dgm:pt>
    <dgm:pt modelId="{41DF5D6B-06B1-462F-AF57-C15AAA4E4C86}">
      <dgm:prSet phldrT="[Text]"/>
      <dgm:spPr>
        <a:solidFill>
          <a:srgbClr val="FFCEC9"/>
        </a:solidFill>
        <a:ln>
          <a:solidFill>
            <a:srgbClr val="FF6F61"/>
          </a:solidFill>
        </a:ln>
      </dgm:spPr>
      <dgm:t>
        <a:bodyPr/>
        <a:lstStyle/>
        <a:p>
          <a:r>
            <a:rPr lang="en-US">
              <a:solidFill>
                <a:schemeClr val="tx1"/>
              </a:solidFill>
            </a:rPr>
            <a:t>Behavior</a:t>
          </a:r>
        </a:p>
      </dgm:t>
    </dgm:pt>
    <dgm:pt modelId="{C8E662FA-6894-46E2-B582-6E32A9E497E9}" type="parTrans" cxnId="{5E87D5AD-CB84-4BE9-9C5B-FCA7BD8F5DAC}">
      <dgm:prSet/>
      <dgm:spPr>
        <a:ln>
          <a:solidFill>
            <a:schemeClr val="tx1"/>
          </a:solidFill>
        </a:ln>
      </dgm:spPr>
      <dgm:t>
        <a:bodyPr/>
        <a:lstStyle/>
        <a:p>
          <a:endParaRPr lang="en-US">
            <a:solidFill>
              <a:schemeClr val="tx1"/>
            </a:solidFill>
          </a:endParaRPr>
        </a:p>
      </dgm:t>
    </dgm:pt>
    <dgm:pt modelId="{81342B93-D9EF-44A9-A350-E88D0C69703C}" type="sibTrans" cxnId="{5E87D5AD-CB84-4BE9-9C5B-FCA7BD8F5DAC}">
      <dgm:prSet/>
      <dgm:spPr/>
      <dgm:t>
        <a:bodyPr/>
        <a:lstStyle/>
        <a:p>
          <a:endParaRPr lang="en-US">
            <a:solidFill>
              <a:schemeClr val="tx1"/>
            </a:solidFill>
          </a:endParaRPr>
        </a:p>
      </dgm:t>
    </dgm:pt>
    <dgm:pt modelId="{DC6B3016-93C5-4443-AF88-51DE04212BD0}">
      <dgm:prSet phldrT="[Text]"/>
      <dgm:spPr>
        <a:solidFill>
          <a:srgbClr val="FFCEC9"/>
        </a:solidFill>
        <a:ln>
          <a:solidFill>
            <a:srgbClr val="FF6F61"/>
          </a:solidFill>
        </a:ln>
      </dgm:spPr>
      <dgm:t>
        <a:bodyPr/>
        <a:lstStyle/>
        <a:p>
          <a:r>
            <a:rPr lang="en-US">
              <a:solidFill>
                <a:schemeClr val="tx1"/>
              </a:solidFill>
            </a:rPr>
            <a:t>Attitude Toward the Behavior</a:t>
          </a:r>
        </a:p>
      </dgm:t>
    </dgm:pt>
    <dgm:pt modelId="{379BA4B4-3AB5-465D-A1DC-56EC4AD5DD44}" type="parTrans" cxnId="{772F429B-48C2-40FE-88FB-3F5528103E37}">
      <dgm:prSet/>
      <dgm:spPr>
        <a:ln>
          <a:solidFill>
            <a:schemeClr val="tx1"/>
          </a:solidFill>
        </a:ln>
      </dgm:spPr>
      <dgm:t>
        <a:bodyPr/>
        <a:lstStyle/>
        <a:p>
          <a:endParaRPr lang="en-US">
            <a:solidFill>
              <a:schemeClr val="tx1"/>
            </a:solidFill>
          </a:endParaRPr>
        </a:p>
      </dgm:t>
    </dgm:pt>
    <dgm:pt modelId="{0B1DB7B6-AC53-4355-A977-A0391650A917}" type="sibTrans" cxnId="{772F429B-48C2-40FE-88FB-3F5528103E37}">
      <dgm:prSet/>
      <dgm:spPr/>
      <dgm:t>
        <a:bodyPr/>
        <a:lstStyle/>
        <a:p>
          <a:endParaRPr lang="en-US">
            <a:solidFill>
              <a:schemeClr val="tx1"/>
            </a:solidFill>
          </a:endParaRPr>
        </a:p>
      </dgm:t>
    </dgm:pt>
    <dgm:pt modelId="{74212281-18C1-4CA0-B563-AC17827E469C}">
      <dgm:prSet phldrT="[Text]"/>
      <dgm:spPr>
        <a:solidFill>
          <a:srgbClr val="FFCEC9"/>
        </a:solidFill>
        <a:ln>
          <a:solidFill>
            <a:srgbClr val="FF6F61"/>
          </a:solidFill>
        </a:ln>
      </dgm:spPr>
      <dgm:t>
        <a:bodyPr/>
        <a:lstStyle/>
        <a:p>
          <a:r>
            <a:rPr lang="en-US">
              <a:solidFill>
                <a:schemeClr val="tx1"/>
              </a:solidFill>
            </a:rPr>
            <a:t>Subjective Norms about the Behavior </a:t>
          </a:r>
        </a:p>
      </dgm:t>
    </dgm:pt>
    <dgm:pt modelId="{F3B14243-B61D-439D-AD79-611E501390BB}" type="parTrans" cxnId="{4DEEAFAC-B3BA-47DE-A755-938B08FA1881}">
      <dgm:prSet/>
      <dgm:spPr>
        <a:ln>
          <a:solidFill>
            <a:schemeClr val="tx1"/>
          </a:solidFill>
        </a:ln>
      </dgm:spPr>
      <dgm:t>
        <a:bodyPr/>
        <a:lstStyle/>
        <a:p>
          <a:endParaRPr lang="en-US">
            <a:solidFill>
              <a:schemeClr val="tx1"/>
            </a:solidFill>
          </a:endParaRPr>
        </a:p>
      </dgm:t>
    </dgm:pt>
    <dgm:pt modelId="{7055A9D3-C0AC-430C-9AE4-64EAED956253}" type="sibTrans" cxnId="{4DEEAFAC-B3BA-47DE-A755-938B08FA1881}">
      <dgm:prSet/>
      <dgm:spPr/>
      <dgm:t>
        <a:bodyPr/>
        <a:lstStyle/>
        <a:p>
          <a:endParaRPr lang="en-US">
            <a:solidFill>
              <a:schemeClr val="tx1"/>
            </a:solidFill>
          </a:endParaRPr>
        </a:p>
      </dgm:t>
    </dgm:pt>
    <dgm:pt modelId="{E983C917-3AC2-44B6-89CD-E3D94003A874}">
      <dgm:prSet phldrT="[Text]"/>
      <dgm:spPr>
        <a:solidFill>
          <a:srgbClr val="FFCEC9"/>
        </a:solidFill>
        <a:ln>
          <a:solidFill>
            <a:srgbClr val="FF6F61"/>
          </a:solidFill>
        </a:ln>
      </dgm:spPr>
      <dgm:t>
        <a:bodyPr/>
        <a:lstStyle/>
        <a:p>
          <a:r>
            <a:rPr lang="en-US">
              <a:solidFill>
                <a:schemeClr val="tx1"/>
              </a:solidFill>
            </a:rPr>
            <a:t>Behavioral Intention</a:t>
          </a:r>
        </a:p>
      </dgm:t>
    </dgm:pt>
    <dgm:pt modelId="{26E961A4-0DA3-45C2-AE88-F1A1C793C24D}" type="parTrans" cxnId="{0F189AFA-15E0-4B7B-94B6-8F21AF2843EA}">
      <dgm:prSet/>
      <dgm:spPr>
        <a:ln>
          <a:solidFill>
            <a:schemeClr val="tx1"/>
          </a:solidFill>
        </a:ln>
      </dgm:spPr>
      <dgm:t>
        <a:bodyPr/>
        <a:lstStyle/>
        <a:p>
          <a:endParaRPr lang="en-US">
            <a:solidFill>
              <a:schemeClr val="tx1"/>
            </a:solidFill>
          </a:endParaRPr>
        </a:p>
      </dgm:t>
    </dgm:pt>
    <dgm:pt modelId="{7E8FC2D0-96D6-4F33-9825-0CAC2C7F7B7D}" type="sibTrans" cxnId="{0F189AFA-15E0-4B7B-94B6-8F21AF2843EA}">
      <dgm:prSet/>
      <dgm:spPr/>
      <dgm:t>
        <a:bodyPr/>
        <a:lstStyle/>
        <a:p>
          <a:endParaRPr lang="en-US">
            <a:solidFill>
              <a:schemeClr val="tx1"/>
            </a:solidFill>
          </a:endParaRPr>
        </a:p>
      </dgm:t>
    </dgm:pt>
    <dgm:pt modelId="{61B7B63F-AB15-423B-9CC0-92BFEB897ECA}" type="pres">
      <dgm:prSet presAssocID="{ACB2B721-970E-4E87-B5D8-5E8FAE175E28}" presName="diagram" presStyleCnt="0">
        <dgm:presLayoutVars>
          <dgm:chPref val="1"/>
          <dgm:dir/>
          <dgm:animOne val="branch"/>
          <dgm:animLvl val="lvl"/>
          <dgm:resizeHandles val="exact"/>
        </dgm:presLayoutVars>
      </dgm:prSet>
      <dgm:spPr/>
    </dgm:pt>
    <dgm:pt modelId="{DFBF491D-F6E7-411F-8AE8-BA76ECB4A676}" type="pres">
      <dgm:prSet presAssocID="{DC6B3016-93C5-4443-AF88-51DE04212BD0}" presName="root1" presStyleCnt="0"/>
      <dgm:spPr/>
    </dgm:pt>
    <dgm:pt modelId="{7AB1B0C5-5B23-4D97-A6B8-4A0A951B76D3}" type="pres">
      <dgm:prSet presAssocID="{DC6B3016-93C5-4443-AF88-51DE04212BD0}" presName="LevelOneTextNode" presStyleLbl="node0" presStyleIdx="0" presStyleCnt="3">
        <dgm:presLayoutVars>
          <dgm:chPref val="3"/>
        </dgm:presLayoutVars>
      </dgm:prSet>
      <dgm:spPr/>
    </dgm:pt>
    <dgm:pt modelId="{8F6551C7-A52E-460F-8285-948F0B926457}" type="pres">
      <dgm:prSet presAssocID="{DC6B3016-93C5-4443-AF88-51DE04212BD0}" presName="level2hierChild" presStyleCnt="0"/>
      <dgm:spPr/>
    </dgm:pt>
    <dgm:pt modelId="{4254C7F0-92A4-4024-A5EF-F2C82377A622}" type="pres">
      <dgm:prSet presAssocID="{74212281-18C1-4CA0-B563-AC17827E469C}" presName="root1" presStyleCnt="0"/>
      <dgm:spPr/>
    </dgm:pt>
    <dgm:pt modelId="{EF8A481F-6EED-447A-BBB9-02508E511C91}" type="pres">
      <dgm:prSet presAssocID="{74212281-18C1-4CA0-B563-AC17827E469C}" presName="LevelOneTextNode" presStyleLbl="node0" presStyleIdx="1" presStyleCnt="3">
        <dgm:presLayoutVars>
          <dgm:chPref val="3"/>
        </dgm:presLayoutVars>
      </dgm:prSet>
      <dgm:spPr/>
    </dgm:pt>
    <dgm:pt modelId="{E12DA1D0-1B6E-4E9A-BEBC-81AB14D8D762}" type="pres">
      <dgm:prSet presAssocID="{74212281-18C1-4CA0-B563-AC17827E469C}" presName="level2hierChild" presStyleCnt="0"/>
      <dgm:spPr/>
    </dgm:pt>
    <dgm:pt modelId="{77E06A2B-7DD5-49A6-8F52-741246EC3F2A}" type="pres">
      <dgm:prSet presAssocID="{26E961A4-0DA3-45C2-AE88-F1A1C793C24D}" presName="conn2-1" presStyleLbl="parChTrans1D2" presStyleIdx="0" presStyleCnt="1"/>
      <dgm:spPr/>
    </dgm:pt>
    <dgm:pt modelId="{5DF78E60-DD8C-4E28-90BB-8C64A4796D74}" type="pres">
      <dgm:prSet presAssocID="{26E961A4-0DA3-45C2-AE88-F1A1C793C24D}" presName="connTx" presStyleLbl="parChTrans1D2" presStyleIdx="0" presStyleCnt="1"/>
      <dgm:spPr/>
    </dgm:pt>
    <dgm:pt modelId="{2A12E9B2-ED20-4848-A90D-9538DCC2F88E}" type="pres">
      <dgm:prSet presAssocID="{E983C917-3AC2-44B6-89CD-E3D94003A874}" presName="root2" presStyleCnt="0"/>
      <dgm:spPr/>
    </dgm:pt>
    <dgm:pt modelId="{99637EA7-6F35-48CE-8290-5B0313E73BE6}" type="pres">
      <dgm:prSet presAssocID="{E983C917-3AC2-44B6-89CD-E3D94003A874}" presName="LevelTwoTextNode" presStyleLbl="node2" presStyleIdx="0" presStyleCnt="1" custScaleX="79992" custLinFactNeighborX="-5108" custLinFactNeighborY="364">
        <dgm:presLayoutVars>
          <dgm:chPref val="3"/>
        </dgm:presLayoutVars>
      </dgm:prSet>
      <dgm:spPr/>
    </dgm:pt>
    <dgm:pt modelId="{93F1DBC8-BBD2-4737-92D4-12A7397E0069}" type="pres">
      <dgm:prSet presAssocID="{E983C917-3AC2-44B6-89CD-E3D94003A874}" presName="level3hierChild" presStyleCnt="0"/>
      <dgm:spPr/>
    </dgm:pt>
    <dgm:pt modelId="{AD411956-9F9F-40CE-8B5B-2075F836170D}" type="pres">
      <dgm:prSet presAssocID="{C8E662FA-6894-46E2-B582-6E32A9E497E9}" presName="conn2-1" presStyleLbl="parChTrans1D3" presStyleIdx="0" presStyleCnt="1"/>
      <dgm:spPr/>
    </dgm:pt>
    <dgm:pt modelId="{D86FF268-8A9C-4FAF-AE5E-CA54C3D0EEFD}" type="pres">
      <dgm:prSet presAssocID="{C8E662FA-6894-46E2-B582-6E32A9E497E9}" presName="connTx" presStyleLbl="parChTrans1D3" presStyleIdx="0" presStyleCnt="1"/>
      <dgm:spPr/>
    </dgm:pt>
    <dgm:pt modelId="{3677F8DD-F208-4ACB-ACD8-CA74B626F920}" type="pres">
      <dgm:prSet presAssocID="{41DF5D6B-06B1-462F-AF57-C15AAA4E4C86}" presName="root2" presStyleCnt="0"/>
      <dgm:spPr/>
    </dgm:pt>
    <dgm:pt modelId="{A51A29F7-1F8B-4DC7-95B2-02B83D7F3ABF}" type="pres">
      <dgm:prSet presAssocID="{41DF5D6B-06B1-462F-AF57-C15AAA4E4C86}" presName="LevelTwoTextNode" presStyleLbl="node3" presStyleIdx="0" presStyleCnt="1" custLinFactNeighborX="-1138" custLinFactNeighborY="-3412">
        <dgm:presLayoutVars>
          <dgm:chPref val="3"/>
        </dgm:presLayoutVars>
      </dgm:prSet>
      <dgm:spPr/>
    </dgm:pt>
    <dgm:pt modelId="{BDA032A4-18E8-4FC1-A428-19DDBB6066D4}" type="pres">
      <dgm:prSet presAssocID="{41DF5D6B-06B1-462F-AF57-C15AAA4E4C86}" presName="level3hierChild" presStyleCnt="0"/>
      <dgm:spPr/>
    </dgm:pt>
    <dgm:pt modelId="{5B39A120-31BC-472A-890C-4204463AF436}" type="pres">
      <dgm:prSet presAssocID="{D158B894-0EF3-49D8-80C2-2805F63F29B0}" presName="root1" presStyleCnt="0"/>
      <dgm:spPr/>
    </dgm:pt>
    <dgm:pt modelId="{4273AD7B-EF08-4294-8B75-7F96CC7FE8B9}" type="pres">
      <dgm:prSet presAssocID="{D158B894-0EF3-49D8-80C2-2805F63F29B0}" presName="LevelOneTextNode" presStyleLbl="node0" presStyleIdx="2" presStyleCnt="3">
        <dgm:presLayoutVars>
          <dgm:chPref val="3"/>
        </dgm:presLayoutVars>
      </dgm:prSet>
      <dgm:spPr/>
    </dgm:pt>
    <dgm:pt modelId="{21FA1EB1-8528-4BEC-94D0-C76A660B5C1B}" type="pres">
      <dgm:prSet presAssocID="{D158B894-0EF3-49D8-80C2-2805F63F29B0}" presName="level2hierChild" presStyleCnt="0"/>
      <dgm:spPr/>
    </dgm:pt>
  </dgm:ptLst>
  <dgm:cxnLst>
    <dgm:cxn modelId="{98410D06-EAA6-46D9-8EDB-F1FA873862DC}" srcId="{ACB2B721-970E-4E87-B5D8-5E8FAE175E28}" destId="{D158B894-0EF3-49D8-80C2-2805F63F29B0}" srcOrd="2" destOrd="0" parTransId="{FF346DCA-70BC-4B3F-803F-ABC31F993C15}" sibTransId="{4C85E51C-4CA1-46D6-A44E-A78A4B0EB649}"/>
    <dgm:cxn modelId="{2063BE13-D284-487D-B68F-66B2247A8CC7}" type="presOf" srcId="{DC6B3016-93C5-4443-AF88-51DE04212BD0}" destId="{7AB1B0C5-5B23-4D97-A6B8-4A0A951B76D3}" srcOrd="0" destOrd="0" presId="urn:microsoft.com/office/officeart/2005/8/layout/hierarchy2"/>
    <dgm:cxn modelId="{36024933-BB0B-40BC-9529-561C51EB78B7}" type="presOf" srcId="{D158B894-0EF3-49D8-80C2-2805F63F29B0}" destId="{4273AD7B-EF08-4294-8B75-7F96CC7FE8B9}" srcOrd="0" destOrd="0" presId="urn:microsoft.com/office/officeart/2005/8/layout/hierarchy2"/>
    <dgm:cxn modelId="{0730CA38-63C9-4DC4-AEB1-FEEE9134A69D}" type="presOf" srcId="{26E961A4-0DA3-45C2-AE88-F1A1C793C24D}" destId="{5DF78E60-DD8C-4E28-90BB-8C64A4796D74}" srcOrd="1" destOrd="0" presId="urn:microsoft.com/office/officeart/2005/8/layout/hierarchy2"/>
    <dgm:cxn modelId="{01D9CA69-3784-40D6-B8B7-87B5C53A6D44}" type="presOf" srcId="{C8E662FA-6894-46E2-B582-6E32A9E497E9}" destId="{D86FF268-8A9C-4FAF-AE5E-CA54C3D0EEFD}" srcOrd="1" destOrd="0" presId="urn:microsoft.com/office/officeart/2005/8/layout/hierarchy2"/>
    <dgm:cxn modelId="{E74C734C-180F-4643-AC69-B0B99BA42F7B}" type="presOf" srcId="{41DF5D6B-06B1-462F-AF57-C15AAA4E4C86}" destId="{A51A29F7-1F8B-4DC7-95B2-02B83D7F3ABF}" srcOrd="0" destOrd="0" presId="urn:microsoft.com/office/officeart/2005/8/layout/hierarchy2"/>
    <dgm:cxn modelId="{5BD16655-CCA1-4E77-B6D9-3E40A0896111}" type="presOf" srcId="{C8E662FA-6894-46E2-B582-6E32A9E497E9}" destId="{AD411956-9F9F-40CE-8B5B-2075F836170D}" srcOrd="0" destOrd="0" presId="urn:microsoft.com/office/officeart/2005/8/layout/hierarchy2"/>
    <dgm:cxn modelId="{772F429B-48C2-40FE-88FB-3F5528103E37}" srcId="{ACB2B721-970E-4E87-B5D8-5E8FAE175E28}" destId="{DC6B3016-93C5-4443-AF88-51DE04212BD0}" srcOrd="0" destOrd="0" parTransId="{379BA4B4-3AB5-465D-A1DC-56EC4AD5DD44}" sibTransId="{0B1DB7B6-AC53-4355-A977-A0391650A917}"/>
    <dgm:cxn modelId="{ACD3D2A8-6096-44B7-85A7-854B2F1B9E19}" type="presOf" srcId="{74212281-18C1-4CA0-B563-AC17827E469C}" destId="{EF8A481F-6EED-447A-BBB9-02508E511C91}" srcOrd="0" destOrd="0" presId="urn:microsoft.com/office/officeart/2005/8/layout/hierarchy2"/>
    <dgm:cxn modelId="{4DEEAFAC-B3BA-47DE-A755-938B08FA1881}" srcId="{ACB2B721-970E-4E87-B5D8-5E8FAE175E28}" destId="{74212281-18C1-4CA0-B563-AC17827E469C}" srcOrd="1" destOrd="0" parTransId="{F3B14243-B61D-439D-AD79-611E501390BB}" sibTransId="{7055A9D3-C0AC-430C-9AE4-64EAED956253}"/>
    <dgm:cxn modelId="{5E87D5AD-CB84-4BE9-9C5B-FCA7BD8F5DAC}" srcId="{E983C917-3AC2-44B6-89CD-E3D94003A874}" destId="{41DF5D6B-06B1-462F-AF57-C15AAA4E4C86}" srcOrd="0" destOrd="0" parTransId="{C8E662FA-6894-46E2-B582-6E32A9E497E9}" sibTransId="{81342B93-D9EF-44A9-A350-E88D0C69703C}"/>
    <dgm:cxn modelId="{24DA43B0-3F66-4AFD-B360-69968A3E8ABE}" type="presOf" srcId="{E983C917-3AC2-44B6-89CD-E3D94003A874}" destId="{99637EA7-6F35-48CE-8290-5B0313E73BE6}" srcOrd="0" destOrd="0" presId="urn:microsoft.com/office/officeart/2005/8/layout/hierarchy2"/>
    <dgm:cxn modelId="{A6C724C6-0CC0-4B47-A88D-39E45E15C154}" type="presOf" srcId="{ACB2B721-970E-4E87-B5D8-5E8FAE175E28}" destId="{61B7B63F-AB15-423B-9CC0-92BFEB897ECA}" srcOrd="0" destOrd="0" presId="urn:microsoft.com/office/officeart/2005/8/layout/hierarchy2"/>
    <dgm:cxn modelId="{554939E5-9EA1-4A13-BAB4-EE0F7025D369}" type="presOf" srcId="{26E961A4-0DA3-45C2-AE88-F1A1C793C24D}" destId="{77E06A2B-7DD5-49A6-8F52-741246EC3F2A}" srcOrd="0" destOrd="0" presId="urn:microsoft.com/office/officeart/2005/8/layout/hierarchy2"/>
    <dgm:cxn modelId="{0F189AFA-15E0-4B7B-94B6-8F21AF2843EA}" srcId="{74212281-18C1-4CA0-B563-AC17827E469C}" destId="{E983C917-3AC2-44B6-89CD-E3D94003A874}" srcOrd="0" destOrd="0" parTransId="{26E961A4-0DA3-45C2-AE88-F1A1C793C24D}" sibTransId="{7E8FC2D0-96D6-4F33-9825-0CAC2C7F7B7D}"/>
    <dgm:cxn modelId="{1F237FFA-949D-4EC8-9FAC-F0F49933BD14}" type="presParOf" srcId="{61B7B63F-AB15-423B-9CC0-92BFEB897ECA}" destId="{DFBF491D-F6E7-411F-8AE8-BA76ECB4A676}" srcOrd="0" destOrd="0" presId="urn:microsoft.com/office/officeart/2005/8/layout/hierarchy2"/>
    <dgm:cxn modelId="{BD18676A-90D2-409D-963C-33F6A7A3437A}" type="presParOf" srcId="{DFBF491D-F6E7-411F-8AE8-BA76ECB4A676}" destId="{7AB1B0C5-5B23-4D97-A6B8-4A0A951B76D3}" srcOrd="0" destOrd="0" presId="urn:microsoft.com/office/officeart/2005/8/layout/hierarchy2"/>
    <dgm:cxn modelId="{7E8CF490-334E-4925-AE05-06FAF5152363}" type="presParOf" srcId="{DFBF491D-F6E7-411F-8AE8-BA76ECB4A676}" destId="{8F6551C7-A52E-460F-8285-948F0B926457}" srcOrd="1" destOrd="0" presId="urn:microsoft.com/office/officeart/2005/8/layout/hierarchy2"/>
    <dgm:cxn modelId="{2129D81C-A0B0-4541-A2A2-77A463885539}" type="presParOf" srcId="{61B7B63F-AB15-423B-9CC0-92BFEB897ECA}" destId="{4254C7F0-92A4-4024-A5EF-F2C82377A622}" srcOrd="1" destOrd="0" presId="urn:microsoft.com/office/officeart/2005/8/layout/hierarchy2"/>
    <dgm:cxn modelId="{22F1EF79-1385-4E95-ABA6-19DAB6B4692E}" type="presParOf" srcId="{4254C7F0-92A4-4024-A5EF-F2C82377A622}" destId="{EF8A481F-6EED-447A-BBB9-02508E511C91}" srcOrd="0" destOrd="0" presId="urn:microsoft.com/office/officeart/2005/8/layout/hierarchy2"/>
    <dgm:cxn modelId="{97B7B262-570E-4DCF-8FC1-70602CA75285}" type="presParOf" srcId="{4254C7F0-92A4-4024-A5EF-F2C82377A622}" destId="{E12DA1D0-1B6E-4E9A-BEBC-81AB14D8D762}" srcOrd="1" destOrd="0" presId="urn:microsoft.com/office/officeart/2005/8/layout/hierarchy2"/>
    <dgm:cxn modelId="{E5873A3E-9B58-4C52-8EB9-38D81C2A39AC}" type="presParOf" srcId="{E12DA1D0-1B6E-4E9A-BEBC-81AB14D8D762}" destId="{77E06A2B-7DD5-49A6-8F52-741246EC3F2A}" srcOrd="0" destOrd="0" presId="urn:microsoft.com/office/officeart/2005/8/layout/hierarchy2"/>
    <dgm:cxn modelId="{D8422231-E878-463D-9313-48D9C8A14072}" type="presParOf" srcId="{77E06A2B-7DD5-49A6-8F52-741246EC3F2A}" destId="{5DF78E60-DD8C-4E28-90BB-8C64A4796D74}" srcOrd="0" destOrd="0" presId="urn:microsoft.com/office/officeart/2005/8/layout/hierarchy2"/>
    <dgm:cxn modelId="{AC428FAD-3D1F-4C5C-A73A-8C4361671BB6}" type="presParOf" srcId="{E12DA1D0-1B6E-4E9A-BEBC-81AB14D8D762}" destId="{2A12E9B2-ED20-4848-A90D-9538DCC2F88E}" srcOrd="1" destOrd="0" presId="urn:microsoft.com/office/officeart/2005/8/layout/hierarchy2"/>
    <dgm:cxn modelId="{7D762781-D5F8-4BCC-9150-D3ED7C7A7164}" type="presParOf" srcId="{2A12E9B2-ED20-4848-A90D-9538DCC2F88E}" destId="{99637EA7-6F35-48CE-8290-5B0313E73BE6}" srcOrd="0" destOrd="0" presId="urn:microsoft.com/office/officeart/2005/8/layout/hierarchy2"/>
    <dgm:cxn modelId="{FA8CEE5A-1C40-475D-8CC9-3681EA09620D}" type="presParOf" srcId="{2A12E9B2-ED20-4848-A90D-9538DCC2F88E}" destId="{93F1DBC8-BBD2-4737-92D4-12A7397E0069}" srcOrd="1" destOrd="0" presId="urn:microsoft.com/office/officeart/2005/8/layout/hierarchy2"/>
    <dgm:cxn modelId="{410DB474-D4F6-4D4C-A45F-D62A1240A908}" type="presParOf" srcId="{93F1DBC8-BBD2-4737-92D4-12A7397E0069}" destId="{AD411956-9F9F-40CE-8B5B-2075F836170D}" srcOrd="0" destOrd="0" presId="urn:microsoft.com/office/officeart/2005/8/layout/hierarchy2"/>
    <dgm:cxn modelId="{F853AC5C-99BD-4404-AFEF-246EF1AD3B9E}" type="presParOf" srcId="{AD411956-9F9F-40CE-8B5B-2075F836170D}" destId="{D86FF268-8A9C-4FAF-AE5E-CA54C3D0EEFD}" srcOrd="0" destOrd="0" presId="urn:microsoft.com/office/officeart/2005/8/layout/hierarchy2"/>
    <dgm:cxn modelId="{C36938EF-69F3-445B-9F14-D32ED2AD583F}" type="presParOf" srcId="{93F1DBC8-BBD2-4737-92D4-12A7397E0069}" destId="{3677F8DD-F208-4ACB-ACD8-CA74B626F920}" srcOrd="1" destOrd="0" presId="urn:microsoft.com/office/officeart/2005/8/layout/hierarchy2"/>
    <dgm:cxn modelId="{32141A7F-141E-4343-B1BF-C2BCC6BCEE98}" type="presParOf" srcId="{3677F8DD-F208-4ACB-ACD8-CA74B626F920}" destId="{A51A29F7-1F8B-4DC7-95B2-02B83D7F3ABF}" srcOrd="0" destOrd="0" presId="urn:microsoft.com/office/officeart/2005/8/layout/hierarchy2"/>
    <dgm:cxn modelId="{91587393-ECAF-4901-B3C7-A1C99ECF89A8}" type="presParOf" srcId="{3677F8DD-F208-4ACB-ACD8-CA74B626F920}" destId="{BDA032A4-18E8-4FC1-A428-19DDBB6066D4}" srcOrd="1" destOrd="0" presId="urn:microsoft.com/office/officeart/2005/8/layout/hierarchy2"/>
    <dgm:cxn modelId="{F2F37C03-5ED6-4DF4-89DD-B6E7DA211489}" type="presParOf" srcId="{61B7B63F-AB15-423B-9CC0-92BFEB897ECA}" destId="{5B39A120-31BC-472A-890C-4204463AF436}" srcOrd="2" destOrd="0" presId="urn:microsoft.com/office/officeart/2005/8/layout/hierarchy2"/>
    <dgm:cxn modelId="{D74FED9A-A1D0-48AA-AB4A-87B4B49C184E}" type="presParOf" srcId="{5B39A120-31BC-472A-890C-4204463AF436}" destId="{4273AD7B-EF08-4294-8B75-7F96CC7FE8B9}" srcOrd="0" destOrd="0" presId="urn:microsoft.com/office/officeart/2005/8/layout/hierarchy2"/>
    <dgm:cxn modelId="{CBDCF730-D65E-459A-B093-6DE7E573582C}" type="presParOf" srcId="{5B39A120-31BC-472A-890C-4204463AF436}" destId="{21FA1EB1-8528-4BEC-94D0-C76A660B5C1B}" srcOrd="1" destOrd="0" presId="urn:microsoft.com/office/officeart/2005/8/layout/hierarchy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26861736-1C8A-494C-9B33-5743BE9645B8}" type="doc">
      <dgm:prSet loTypeId="urn:microsoft.com/office/officeart/2005/8/layout/hProcess7" loCatId="process" qsTypeId="urn:microsoft.com/office/officeart/2005/8/quickstyle/simple1" qsCatId="simple" csTypeId="urn:microsoft.com/office/officeart/2005/8/colors/colorful1" csCatId="colorful" phldr="1"/>
      <dgm:spPr/>
      <dgm:t>
        <a:bodyPr/>
        <a:lstStyle/>
        <a:p>
          <a:endParaRPr lang="en-US"/>
        </a:p>
      </dgm:t>
    </dgm:pt>
    <dgm:pt modelId="{B8972FB7-8EFA-49BF-B6A9-3DF5BD342472}">
      <dgm:prSet phldrT="[Text]" phldr="0" custT="1"/>
      <dgm:spPr>
        <a:solidFill>
          <a:srgbClr val="FF6F61"/>
        </a:solidFill>
      </dgm:spPr>
      <dgm:t>
        <a:bodyPr/>
        <a:lstStyle/>
        <a:p>
          <a:pPr rtl="0"/>
          <a:r>
            <a:rPr lang="en-US" sz="2400">
              <a:solidFill>
                <a:schemeClr val="tx1"/>
              </a:solidFill>
              <a:latin typeface="Aptos Display" panose="020F0302020204030204"/>
            </a:rPr>
            <a:t>Step 2</a:t>
          </a:r>
          <a:endParaRPr lang="en-US" sz="2400">
            <a:solidFill>
              <a:schemeClr val="tx1"/>
            </a:solidFill>
          </a:endParaRPr>
        </a:p>
      </dgm:t>
    </dgm:pt>
    <dgm:pt modelId="{C444E944-88A2-407B-9BAB-D0412999AB24}" type="parTrans" cxnId="{1249BD17-7E96-4328-A625-DE35A92B2B39}">
      <dgm:prSet/>
      <dgm:spPr/>
      <dgm:t>
        <a:bodyPr/>
        <a:lstStyle/>
        <a:p>
          <a:endParaRPr lang="en-US" sz="2000">
            <a:solidFill>
              <a:schemeClr val="tx1"/>
            </a:solidFill>
          </a:endParaRPr>
        </a:p>
      </dgm:t>
    </dgm:pt>
    <dgm:pt modelId="{2ADD0525-97B7-44C3-8840-3EA49A475A20}" type="sibTrans" cxnId="{1249BD17-7E96-4328-A625-DE35A92B2B39}">
      <dgm:prSet/>
      <dgm:spPr>
        <a:solidFill>
          <a:srgbClr val="00BFA5"/>
        </a:solidFill>
      </dgm:spPr>
      <dgm:t>
        <a:bodyPr/>
        <a:lstStyle/>
        <a:p>
          <a:endParaRPr lang="en-US" sz="2000">
            <a:solidFill>
              <a:schemeClr val="tx1"/>
            </a:solidFill>
          </a:endParaRPr>
        </a:p>
      </dgm:t>
    </dgm:pt>
    <dgm:pt modelId="{9D0FCDF7-A6E6-4730-84B4-B7AB0B8D388E}">
      <dgm:prSet phldrT="[Text]" phldr="0" custT="1"/>
      <dgm:spPr>
        <a:ln>
          <a:solidFill>
            <a:srgbClr val="00BFA5"/>
          </a:solidFill>
        </a:ln>
      </dgm:spPr>
      <dgm:t>
        <a:bodyPr anchor="ctr"/>
        <a:lstStyle/>
        <a:p>
          <a:pPr algn="ctr" rtl="0"/>
          <a:r>
            <a:rPr lang="en-US" sz="2000" b="1">
              <a:solidFill>
                <a:schemeClr val="tx1"/>
              </a:solidFill>
              <a:latin typeface="Aptos Display" panose="020F0302020204030204"/>
            </a:rPr>
            <a:t>PROXIMAL PROGRAM OBJECTIVES</a:t>
          </a:r>
        </a:p>
      </dgm:t>
    </dgm:pt>
    <dgm:pt modelId="{53D8F601-4381-41A1-A933-2AF5805E387E}" type="parTrans" cxnId="{0294EE1B-EAF0-4844-8EF1-381640F549F9}">
      <dgm:prSet/>
      <dgm:spPr/>
      <dgm:t>
        <a:bodyPr/>
        <a:lstStyle/>
        <a:p>
          <a:endParaRPr lang="en-US" sz="2000">
            <a:solidFill>
              <a:schemeClr val="tx1"/>
            </a:solidFill>
          </a:endParaRPr>
        </a:p>
      </dgm:t>
    </dgm:pt>
    <dgm:pt modelId="{48014009-84DD-482B-8630-89C6C7D0FBBC}" type="sibTrans" cxnId="{0294EE1B-EAF0-4844-8EF1-381640F549F9}">
      <dgm:prSet/>
      <dgm:spPr/>
      <dgm:t>
        <a:bodyPr/>
        <a:lstStyle/>
        <a:p>
          <a:endParaRPr lang="en-US" sz="2000">
            <a:solidFill>
              <a:schemeClr val="tx1"/>
            </a:solidFill>
          </a:endParaRPr>
        </a:p>
      </dgm:t>
    </dgm:pt>
    <dgm:pt modelId="{B486136C-9E8A-4001-8C09-5162E4C62A3A}" type="pres">
      <dgm:prSet presAssocID="{26861736-1C8A-494C-9B33-5743BE9645B8}" presName="Name0" presStyleCnt="0">
        <dgm:presLayoutVars>
          <dgm:dir/>
          <dgm:animLvl val="lvl"/>
          <dgm:resizeHandles val="exact"/>
        </dgm:presLayoutVars>
      </dgm:prSet>
      <dgm:spPr/>
    </dgm:pt>
    <dgm:pt modelId="{45DE6B34-2685-449E-A335-1480D8EECD5B}" type="pres">
      <dgm:prSet presAssocID="{B8972FB7-8EFA-49BF-B6A9-3DF5BD342472}" presName="compositeNode" presStyleCnt="0">
        <dgm:presLayoutVars>
          <dgm:bulletEnabled val="1"/>
        </dgm:presLayoutVars>
      </dgm:prSet>
      <dgm:spPr/>
    </dgm:pt>
    <dgm:pt modelId="{7AAE5F75-001A-416A-8787-9C6A72C6F9E1}" type="pres">
      <dgm:prSet presAssocID="{B8972FB7-8EFA-49BF-B6A9-3DF5BD342472}" presName="bgRect" presStyleLbl="node1" presStyleIdx="0" presStyleCnt="1" custScaleY="59514"/>
      <dgm:spPr>
        <a:prstGeom prst="roundRect">
          <a:avLst/>
        </a:prstGeom>
      </dgm:spPr>
    </dgm:pt>
    <dgm:pt modelId="{3075CD1E-3820-49CE-8350-A600B45FF63A}" type="pres">
      <dgm:prSet presAssocID="{B8972FB7-8EFA-49BF-B6A9-3DF5BD342472}" presName="parentNode" presStyleLbl="node1" presStyleIdx="0" presStyleCnt="1">
        <dgm:presLayoutVars>
          <dgm:chMax val="0"/>
          <dgm:bulletEnabled val="1"/>
        </dgm:presLayoutVars>
      </dgm:prSet>
      <dgm:spPr/>
    </dgm:pt>
    <dgm:pt modelId="{72C7A455-FD16-4098-9078-485242CA0BA2}" type="pres">
      <dgm:prSet presAssocID="{B8972FB7-8EFA-49BF-B6A9-3DF5BD342472}" presName="childNode" presStyleLbl="node1" presStyleIdx="0" presStyleCnt="1">
        <dgm:presLayoutVars>
          <dgm:bulletEnabled val="1"/>
        </dgm:presLayoutVars>
      </dgm:prSet>
      <dgm:spPr/>
    </dgm:pt>
  </dgm:ptLst>
  <dgm:cxnLst>
    <dgm:cxn modelId="{1249BD17-7E96-4328-A625-DE35A92B2B39}" srcId="{26861736-1C8A-494C-9B33-5743BE9645B8}" destId="{B8972FB7-8EFA-49BF-B6A9-3DF5BD342472}" srcOrd="0" destOrd="0" parTransId="{C444E944-88A2-407B-9BAB-D0412999AB24}" sibTransId="{2ADD0525-97B7-44C3-8840-3EA49A475A20}"/>
    <dgm:cxn modelId="{0294EE1B-EAF0-4844-8EF1-381640F549F9}" srcId="{B8972FB7-8EFA-49BF-B6A9-3DF5BD342472}" destId="{9D0FCDF7-A6E6-4730-84B4-B7AB0B8D388E}" srcOrd="0" destOrd="0" parTransId="{53D8F601-4381-41A1-A933-2AF5805E387E}" sibTransId="{48014009-84DD-482B-8630-89C6C7D0FBBC}"/>
    <dgm:cxn modelId="{C2BC6243-593A-4567-89E0-0C237EFE92BF}" type="presOf" srcId="{9D0FCDF7-A6E6-4730-84B4-B7AB0B8D388E}" destId="{72C7A455-FD16-4098-9078-485242CA0BA2}" srcOrd="0" destOrd="0" presId="urn:microsoft.com/office/officeart/2005/8/layout/hProcess7"/>
    <dgm:cxn modelId="{16FAC766-2278-4EA7-9FB7-A5DF5DC132D7}" type="presOf" srcId="{B8972FB7-8EFA-49BF-B6A9-3DF5BD342472}" destId="{7AAE5F75-001A-416A-8787-9C6A72C6F9E1}" srcOrd="0" destOrd="0" presId="urn:microsoft.com/office/officeart/2005/8/layout/hProcess7"/>
    <dgm:cxn modelId="{F0DC58AC-0351-438B-A10E-F7FB7D48BD6B}" type="presOf" srcId="{B8972FB7-8EFA-49BF-B6A9-3DF5BD342472}" destId="{3075CD1E-3820-49CE-8350-A600B45FF63A}" srcOrd="1" destOrd="0" presId="urn:microsoft.com/office/officeart/2005/8/layout/hProcess7"/>
    <dgm:cxn modelId="{B8FF89C9-51FF-4EC5-A116-B3B4D10F09B3}" type="presOf" srcId="{26861736-1C8A-494C-9B33-5743BE9645B8}" destId="{B486136C-9E8A-4001-8C09-5162E4C62A3A}" srcOrd="0" destOrd="0" presId="urn:microsoft.com/office/officeart/2005/8/layout/hProcess7"/>
    <dgm:cxn modelId="{14A8E080-8180-43A6-A322-E8D8350E62C1}" type="presParOf" srcId="{B486136C-9E8A-4001-8C09-5162E4C62A3A}" destId="{45DE6B34-2685-449E-A335-1480D8EECD5B}" srcOrd="0" destOrd="0" presId="urn:microsoft.com/office/officeart/2005/8/layout/hProcess7"/>
    <dgm:cxn modelId="{0C387651-7882-4173-AB0A-D5CCF860ED8F}" type="presParOf" srcId="{45DE6B34-2685-449E-A335-1480D8EECD5B}" destId="{7AAE5F75-001A-416A-8787-9C6A72C6F9E1}" srcOrd="0" destOrd="0" presId="urn:microsoft.com/office/officeart/2005/8/layout/hProcess7"/>
    <dgm:cxn modelId="{5E094ED8-7FF6-4814-B71B-4C7630B18DE9}" type="presParOf" srcId="{45DE6B34-2685-449E-A335-1480D8EECD5B}" destId="{3075CD1E-3820-49CE-8350-A600B45FF63A}" srcOrd="1" destOrd="0" presId="urn:microsoft.com/office/officeart/2005/8/layout/hProcess7"/>
    <dgm:cxn modelId="{4343AF6B-197F-4C63-ABCC-C97EA4716329}" type="presParOf" srcId="{45DE6B34-2685-449E-A335-1480D8EECD5B}" destId="{72C7A455-FD16-4098-9078-485242CA0BA2}" srcOrd="2" destOrd="0" presId="urn:microsoft.com/office/officeart/2005/8/layout/hProcess7"/>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ACB2B721-970E-4E87-B5D8-5E8FAE175E28}"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158B894-0EF3-49D8-80C2-2805F63F29B0}">
      <dgm:prSet phldrT="[Text]"/>
      <dgm:spPr>
        <a:solidFill>
          <a:srgbClr val="FFCEC9"/>
        </a:solidFill>
        <a:ln>
          <a:solidFill>
            <a:srgbClr val="FF6F61"/>
          </a:solidFill>
        </a:ln>
      </dgm:spPr>
      <dgm:t>
        <a:bodyPr/>
        <a:lstStyle/>
        <a:p>
          <a:pPr algn="ctr" rtl="0">
            <a:lnSpc>
              <a:spcPct val="90000"/>
            </a:lnSpc>
          </a:pPr>
          <a:r>
            <a:rPr lang="en-US" sz="2300">
              <a:solidFill>
                <a:schemeClr val="tx1"/>
              </a:solidFill>
              <a:ea typeface="+mn-ea"/>
              <a:cs typeface="+mn-cs"/>
            </a:rPr>
            <a:t>Perceived Behavioral Control Towards </a:t>
          </a:r>
          <a:r>
            <a:rPr lang="en-US" sz="2300">
              <a:solidFill>
                <a:schemeClr val="tx1"/>
              </a:solidFill>
              <a:latin typeface="Calibri"/>
              <a:ea typeface="+mn-ea"/>
              <a:cs typeface="+mn-cs"/>
            </a:rPr>
            <a:t>Recycling</a:t>
          </a:r>
          <a:endParaRPr lang="en-US" sz="2300">
            <a:solidFill>
              <a:schemeClr val="tx1"/>
            </a:solidFill>
            <a:ea typeface="+mn-ea"/>
            <a:cs typeface="+mn-cs"/>
          </a:endParaRPr>
        </a:p>
      </dgm:t>
    </dgm:pt>
    <dgm:pt modelId="{FF346DCA-70BC-4B3F-803F-ABC31F993C15}" type="parTrans" cxnId="{98410D06-EAA6-46D9-8EDB-F1FA873862DC}">
      <dgm:prSet/>
      <dgm:spPr>
        <a:ln>
          <a:solidFill>
            <a:schemeClr val="tx1"/>
          </a:solidFill>
        </a:ln>
      </dgm:spPr>
      <dgm:t>
        <a:bodyPr/>
        <a:lstStyle/>
        <a:p>
          <a:endParaRPr lang="en-US">
            <a:solidFill>
              <a:schemeClr val="tx1"/>
            </a:solidFill>
          </a:endParaRPr>
        </a:p>
      </dgm:t>
    </dgm:pt>
    <dgm:pt modelId="{4C85E51C-4CA1-46D6-A44E-A78A4B0EB649}" type="sibTrans" cxnId="{98410D06-EAA6-46D9-8EDB-F1FA873862DC}">
      <dgm:prSet/>
      <dgm:spPr/>
      <dgm:t>
        <a:bodyPr/>
        <a:lstStyle/>
        <a:p>
          <a:endParaRPr lang="en-US">
            <a:solidFill>
              <a:schemeClr val="tx1"/>
            </a:solidFill>
          </a:endParaRPr>
        </a:p>
      </dgm:t>
    </dgm:pt>
    <dgm:pt modelId="{41DF5D6B-06B1-462F-AF57-C15AAA4E4C86}">
      <dgm:prSet phldrT="[Text]"/>
      <dgm:spPr>
        <a:solidFill>
          <a:srgbClr val="FFCEC9"/>
        </a:solidFill>
        <a:ln>
          <a:solidFill>
            <a:srgbClr val="FF6F61"/>
          </a:solidFill>
        </a:ln>
      </dgm:spPr>
      <dgm:t>
        <a:bodyPr/>
        <a:lstStyle/>
        <a:p>
          <a:pPr algn="ctr">
            <a:lnSpc>
              <a:spcPct val="90000"/>
            </a:lnSpc>
          </a:pPr>
          <a:r>
            <a:rPr lang="en-US" sz="2300">
              <a:solidFill>
                <a:srgbClr val="000000"/>
              </a:solidFill>
              <a:ea typeface="+mn-ea"/>
              <a:cs typeface="+mn-cs"/>
            </a:rPr>
            <a:t>Recycling</a:t>
          </a:r>
        </a:p>
      </dgm:t>
    </dgm:pt>
    <dgm:pt modelId="{C8E662FA-6894-46E2-B582-6E32A9E497E9}" type="parTrans" cxnId="{5E87D5AD-CB84-4BE9-9C5B-FCA7BD8F5DAC}">
      <dgm:prSet/>
      <dgm:spPr>
        <a:ln>
          <a:solidFill>
            <a:schemeClr val="tx1"/>
          </a:solidFill>
        </a:ln>
      </dgm:spPr>
      <dgm:t>
        <a:bodyPr/>
        <a:lstStyle/>
        <a:p>
          <a:endParaRPr lang="en-US">
            <a:solidFill>
              <a:schemeClr val="tx1"/>
            </a:solidFill>
          </a:endParaRPr>
        </a:p>
      </dgm:t>
    </dgm:pt>
    <dgm:pt modelId="{81342B93-D9EF-44A9-A350-E88D0C69703C}" type="sibTrans" cxnId="{5E87D5AD-CB84-4BE9-9C5B-FCA7BD8F5DAC}">
      <dgm:prSet/>
      <dgm:spPr/>
      <dgm:t>
        <a:bodyPr/>
        <a:lstStyle/>
        <a:p>
          <a:endParaRPr lang="en-US">
            <a:solidFill>
              <a:schemeClr val="tx1"/>
            </a:solidFill>
          </a:endParaRPr>
        </a:p>
      </dgm:t>
    </dgm:pt>
    <dgm:pt modelId="{DC6B3016-93C5-4443-AF88-51DE04212BD0}">
      <dgm:prSet phldrT="[Text]"/>
      <dgm:spPr>
        <a:solidFill>
          <a:srgbClr val="FFCEC9"/>
        </a:solidFill>
        <a:ln>
          <a:solidFill>
            <a:srgbClr val="FF6F61"/>
          </a:solidFill>
        </a:ln>
      </dgm:spPr>
      <dgm:t>
        <a:bodyPr/>
        <a:lstStyle/>
        <a:p>
          <a:pPr algn="ctr">
            <a:lnSpc>
              <a:spcPct val="90000"/>
            </a:lnSpc>
          </a:pPr>
          <a:r>
            <a:rPr lang="en-US" sz="2300">
              <a:solidFill>
                <a:srgbClr val="000000"/>
              </a:solidFill>
              <a:ea typeface="+mn-ea"/>
              <a:cs typeface="+mn-cs"/>
            </a:rPr>
            <a:t>Attitude Toward Recycling</a:t>
          </a:r>
        </a:p>
      </dgm:t>
    </dgm:pt>
    <dgm:pt modelId="{379BA4B4-3AB5-465D-A1DC-56EC4AD5DD44}" type="parTrans" cxnId="{772F429B-48C2-40FE-88FB-3F5528103E37}">
      <dgm:prSet/>
      <dgm:spPr>
        <a:ln>
          <a:solidFill>
            <a:schemeClr val="tx1"/>
          </a:solidFill>
        </a:ln>
      </dgm:spPr>
      <dgm:t>
        <a:bodyPr/>
        <a:lstStyle/>
        <a:p>
          <a:endParaRPr lang="en-US">
            <a:solidFill>
              <a:schemeClr val="tx1"/>
            </a:solidFill>
          </a:endParaRPr>
        </a:p>
      </dgm:t>
    </dgm:pt>
    <dgm:pt modelId="{0B1DB7B6-AC53-4355-A977-A0391650A917}" type="sibTrans" cxnId="{772F429B-48C2-40FE-88FB-3F5528103E37}">
      <dgm:prSet/>
      <dgm:spPr/>
      <dgm:t>
        <a:bodyPr/>
        <a:lstStyle/>
        <a:p>
          <a:endParaRPr lang="en-US">
            <a:solidFill>
              <a:schemeClr val="tx1"/>
            </a:solidFill>
          </a:endParaRPr>
        </a:p>
      </dgm:t>
    </dgm:pt>
    <dgm:pt modelId="{74212281-18C1-4CA0-B563-AC17827E469C}">
      <dgm:prSet phldrT="[Text]"/>
      <dgm:spPr>
        <a:solidFill>
          <a:srgbClr val="FFCEC9"/>
        </a:solidFill>
        <a:ln>
          <a:solidFill>
            <a:srgbClr val="FF6F61"/>
          </a:solidFill>
        </a:ln>
      </dgm:spPr>
      <dgm:t>
        <a:bodyPr/>
        <a:lstStyle/>
        <a:p>
          <a:pPr algn="ctr">
            <a:lnSpc>
              <a:spcPct val="90000"/>
            </a:lnSpc>
          </a:pPr>
          <a:r>
            <a:rPr lang="en-US" sz="2300">
              <a:solidFill>
                <a:srgbClr val="000000"/>
              </a:solidFill>
              <a:ea typeface="+mn-ea"/>
              <a:cs typeface="+mn-cs"/>
            </a:rPr>
            <a:t>Subjective Norms about Recycling</a:t>
          </a:r>
        </a:p>
      </dgm:t>
    </dgm:pt>
    <dgm:pt modelId="{F3B14243-B61D-439D-AD79-611E501390BB}" type="parTrans" cxnId="{4DEEAFAC-B3BA-47DE-A755-938B08FA1881}">
      <dgm:prSet/>
      <dgm:spPr>
        <a:ln>
          <a:solidFill>
            <a:schemeClr val="tx1"/>
          </a:solidFill>
        </a:ln>
      </dgm:spPr>
      <dgm:t>
        <a:bodyPr/>
        <a:lstStyle/>
        <a:p>
          <a:endParaRPr lang="en-US">
            <a:solidFill>
              <a:schemeClr val="tx1"/>
            </a:solidFill>
          </a:endParaRPr>
        </a:p>
      </dgm:t>
    </dgm:pt>
    <dgm:pt modelId="{7055A9D3-C0AC-430C-9AE4-64EAED956253}" type="sibTrans" cxnId="{4DEEAFAC-B3BA-47DE-A755-938B08FA1881}">
      <dgm:prSet/>
      <dgm:spPr/>
      <dgm:t>
        <a:bodyPr/>
        <a:lstStyle/>
        <a:p>
          <a:endParaRPr lang="en-US">
            <a:solidFill>
              <a:schemeClr val="tx1"/>
            </a:solidFill>
          </a:endParaRPr>
        </a:p>
      </dgm:t>
    </dgm:pt>
    <dgm:pt modelId="{E983C917-3AC2-44B6-89CD-E3D94003A874}">
      <dgm:prSet phldrT="[Text]"/>
      <dgm:spPr>
        <a:solidFill>
          <a:srgbClr val="FFCEC9"/>
        </a:solidFill>
        <a:ln>
          <a:solidFill>
            <a:srgbClr val="FF6F61"/>
          </a:solidFill>
        </a:ln>
      </dgm:spPr>
      <dgm:t>
        <a:bodyPr/>
        <a:lstStyle/>
        <a:p>
          <a:pPr algn="ctr">
            <a:lnSpc>
              <a:spcPct val="90000"/>
            </a:lnSpc>
          </a:pPr>
          <a:r>
            <a:rPr lang="en-US" sz="2300">
              <a:solidFill>
                <a:srgbClr val="000000"/>
              </a:solidFill>
              <a:ea typeface="+mn-ea"/>
              <a:cs typeface="+mn-cs"/>
            </a:rPr>
            <a:t>Intention to Recycle</a:t>
          </a:r>
        </a:p>
      </dgm:t>
    </dgm:pt>
    <dgm:pt modelId="{26E961A4-0DA3-45C2-AE88-F1A1C793C24D}" type="parTrans" cxnId="{0F189AFA-15E0-4B7B-94B6-8F21AF2843EA}">
      <dgm:prSet/>
      <dgm:spPr>
        <a:ln>
          <a:solidFill>
            <a:schemeClr val="tx1"/>
          </a:solidFill>
        </a:ln>
      </dgm:spPr>
      <dgm:t>
        <a:bodyPr/>
        <a:lstStyle/>
        <a:p>
          <a:endParaRPr lang="en-US">
            <a:solidFill>
              <a:schemeClr val="tx1"/>
            </a:solidFill>
          </a:endParaRPr>
        </a:p>
      </dgm:t>
    </dgm:pt>
    <dgm:pt modelId="{7E8FC2D0-96D6-4F33-9825-0CAC2C7F7B7D}" type="sibTrans" cxnId="{0F189AFA-15E0-4B7B-94B6-8F21AF2843EA}">
      <dgm:prSet/>
      <dgm:spPr/>
      <dgm:t>
        <a:bodyPr/>
        <a:lstStyle/>
        <a:p>
          <a:endParaRPr lang="en-US">
            <a:solidFill>
              <a:schemeClr val="tx1"/>
            </a:solidFill>
          </a:endParaRPr>
        </a:p>
      </dgm:t>
    </dgm:pt>
    <dgm:pt modelId="{61B7B63F-AB15-423B-9CC0-92BFEB897ECA}" type="pres">
      <dgm:prSet presAssocID="{ACB2B721-970E-4E87-B5D8-5E8FAE175E28}" presName="diagram" presStyleCnt="0">
        <dgm:presLayoutVars>
          <dgm:chPref val="1"/>
          <dgm:dir/>
          <dgm:animOne val="branch"/>
          <dgm:animLvl val="lvl"/>
          <dgm:resizeHandles val="exact"/>
        </dgm:presLayoutVars>
      </dgm:prSet>
      <dgm:spPr/>
    </dgm:pt>
    <dgm:pt modelId="{DFBF491D-F6E7-411F-8AE8-BA76ECB4A676}" type="pres">
      <dgm:prSet presAssocID="{DC6B3016-93C5-4443-AF88-51DE04212BD0}" presName="root1" presStyleCnt="0"/>
      <dgm:spPr/>
    </dgm:pt>
    <dgm:pt modelId="{7AB1B0C5-5B23-4D97-A6B8-4A0A951B76D3}" type="pres">
      <dgm:prSet presAssocID="{DC6B3016-93C5-4443-AF88-51DE04212BD0}" presName="LevelOneTextNode" presStyleLbl="node0" presStyleIdx="0" presStyleCnt="3">
        <dgm:presLayoutVars>
          <dgm:chPref val="3"/>
        </dgm:presLayoutVars>
      </dgm:prSet>
      <dgm:spPr/>
    </dgm:pt>
    <dgm:pt modelId="{8F6551C7-A52E-460F-8285-948F0B926457}" type="pres">
      <dgm:prSet presAssocID="{DC6B3016-93C5-4443-AF88-51DE04212BD0}" presName="level2hierChild" presStyleCnt="0"/>
      <dgm:spPr/>
    </dgm:pt>
    <dgm:pt modelId="{4254C7F0-92A4-4024-A5EF-F2C82377A622}" type="pres">
      <dgm:prSet presAssocID="{74212281-18C1-4CA0-B563-AC17827E469C}" presName="root1" presStyleCnt="0"/>
      <dgm:spPr/>
    </dgm:pt>
    <dgm:pt modelId="{EF8A481F-6EED-447A-BBB9-02508E511C91}" type="pres">
      <dgm:prSet presAssocID="{74212281-18C1-4CA0-B563-AC17827E469C}" presName="LevelOneTextNode" presStyleLbl="node0" presStyleIdx="1" presStyleCnt="3">
        <dgm:presLayoutVars>
          <dgm:chPref val="3"/>
        </dgm:presLayoutVars>
      </dgm:prSet>
      <dgm:spPr/>
    </dgm:pt>
    <dgm:pt modelId="{E12DA1D0-1B6E-4E9A-BEBC-81AB14D8D762}" type="pres">
      <dgm:prSet presAssocID="{74212281-18C1-4CA0-B563-AC17827E469C}" presName="level2hierChild" presStyleCnt="0"/>
      <dgm:spPr/>
    </dgm:pt>
    <dgm:pt modelId="{77E06A2B-7DD5-49A6-8F52-741246EC3F2A}" type="pres">
      <dgm:prSet presAssocID="{26E961A4-0DA3-45C2-AE88-F1A1C793C24D}" presName="conn2-1" presStyleLbl="parChTrans1D2" presStyleIdx="0" presStyleCnt="1"/>
      <dgm:spPr/>
    </dgm:pt>
    <dgm:pt modelId="{5DF78E60-DD8C-4E28-90BB-8C64A4796D74}" type="pres">
      <dgm:prSet presAssocID="{26E961A4-0DA3-45C2-AE88-F1A1C793C24D}" presName="connTx" presStyleLbl="parChTrans1D2" presStyleIdx="0" presStyleCnt="1"/>
      <dgm:spPr/>
    </dgm:pt>
    <dgm:pt modelId="{2A12E9B2-ED20-4848-A90D-9538DCC2F88E}" type="pres">
      <dgm:prSet presAssocID="{E983C917-3AC2-44B6-89CD-E3D94003A874}" presName="root2" presStyleCnt="0"/>
      <dgm:spPr/>
    </dgm:pt>
    <dgm:pt modelId="{99637EA7-6F35-48CE-8290-5B0313E73BE6}" type="pres">
      <dgm:prSet presAssocID="{E983C917-3AC2-44B6-89CD-E3D94003A874}" presName="LevelTwoTextNode" presStyleLbl="node2" presStyleIdx="0" presStyleCnt="1" custScaleX="79992" custLinFactNeighborX="-5108" custLinFactNeighborY="364">
        <dgm:presLayoutVars>
          <dgm:chPref val="3"/>
        </dgm:presLayoutVars>
      </dgm:prSet>
      <dgm:spPr/>
    </dgm:pt>
    <dgm:pt modelId="{93F1DBC8-BBD2-4737-92D4-12A7397E0069}" type="pres">
      <dgm:prSet presAssocID="{E983C917-3AC2-44B6-89CD-E3D94003A874}" presName="level3hierChild" presStyleCnt="0"/>
      <dgm:spPr/>
    </dgm:pt>
    <dgm:pt modelId="{AD411956-9F9F-40CE-8B5B-2075F836170D}" type="pres">
      <dgm:prSet presAssocID="{C8E662FA-6894-46E2-B582-6E32A9E497E9}" presName="conn2-1" presStyleLbl="parChTrans1D3" presStyleIdx="0" presStyleCnt="1"/>
      <dgm:spPr/>
    </dgm:pt>
    <dgm:pt modelId="{D86FF268-8A9C-4FAF-AE5E-CA54C3D0EEFD}" type="pres">
      <dgm:prSet presAssocID="{C8E662FA-6894-46E2-B582-6E32A9E497E9}" presName="connTx" presStyleLbl="parChTrans1D3" presStyleIdx="0" presStyleCnt="1"/>
      <dgm:spPr/>
    </dgm:pt>
    <dgm:pt modelId="{3677F8DD-F208-4ACB-ACD8-CA74B626F920}" type="pres">
      <dgm:prSet presAssocID="{41DF5D6B-06B1-462F-AF57-C15AAA4E4C86}" presName="root2" presStyleCnt="0"/>
      <dgm:spPr/>
    </dgm:pt>
    <dgm:pt modelId="{A51A29F7-1F8B-4DC7-95B2-02B83D7F3ABF}" type="pres">
      <dgm:prSet presAssocID="{41DF5D6B-06B1-462F-AF57-C15AAA4E4C86}" presName="LevelTwoTextNode" presStyleLbl="node3" presStyleIdx="0" presStyleCnt="1" custLinFactNeighborX="-1138" custLinFactNeighborY="-3412">
        <dgm:presLayoutVars>
          <dgm:chPref val="3"/>
        </dgm:presLayoutVars>
      </dgm:prSet>
      <dgm:spPr/>
    </dgm:pt>
    <dgm:pt modelId="{BDA032A4-18E8-4FC1-A428-19DDBB6066D4}" type="pres">
      <dgm:prSet presAssocID="{41DF5D6B-06B1-462F-AF57-C15AAA4E4C86}" presName="level3hierChild" presStyleCnt="0"/>
      <dgm:spPr/>
    </dgm:pt>
    <dgm:pt modelId="{5B39A120-31BC-472A-890C-4204463AF436}" type="pres">
      <dgm:prSet presAssocID="{D158B894-0EF3-49D8-80C2-2805F63F29B0}" presName="root1" presStyleCnt="0"/>
      <dgm:spPr/>
    </dgm:pt>
    <dgm:pt modelId="{4273AD7B-EF08-4294-8B75-7F96CC7FE8B9}" type="pres">
      <dgm:prSet presAssocID="{D158B894-0EF3-49D8-80C2-2805F63F29B0}" presName="LevelOneTextNode" presStyleLbl="node0" presStyleIdx="2" presStyleCnt="3">
        <dgm:presLayoutVars>
          <dgm:chPref val="3"/>
        </dgm:presLayoutVars>
      </dgm:prSet>
      <dgm:spPr/>
    </dgm:pt>
    <dgm:pt modelId="{21FA1EB1-8528-4BEC-94D0-C76A660B5C1B}" type="pres">
      <dgm:prSet presAssocID="{D158B894-0EF3-49D8-80C2-2805F63F29B0}" presName="level2hierChild" presStyleCnt="0"/>
      <dgm:spPr/>
    </dgm:pt>
  </dgm:ptLst>
  <dgm:cxnLst>
    <dgm:cxn modelId="{98410D06-EAA6-46D9-8EDB-F1FA873862DC}" srcId="{ACB2B721-970E-4E87-B5D8-5E8FAE175E28}" destId="{D158B894-0EF3-49D8-80C2-2805F63F29B0}" srcOrd="2" destOrd="0" parTransId="{FF346DCA-70BC-4B3F-803F-ABC31F993C15}" sibTransId="{4C85E51C-4CA1-46D6-A44E-A78A4B0EB649}"/>
    <dgm:cxn modelId="{2063BE13-D284-487D-B68F-66B2247A8CC7}" type="presOf" srcId="{DC6B3016-93C5-4443-AF88-51DE04212BD0}" destId="{7AB1B0C5-5B23-4D97-A6B8-4A0A951B76D3}" srcOrd="0" destOrd="0" presId="urn:microsoft.com/office/officeart/2005/8/layout/hierarchy2"/>
    <dgm:cxn modelId="{36024933-BB0B-40BC-9529-561C51EB78B7}" type="presOf" srcId="{D158B894-0EF3-49D8-80C2-2805F63F29B0}" destId="{4273AD7B-EF08-4294-8B75-7F96CC7FE8B9}" srcOrd="0" destOrd="0" presId="urn:microsoft.com/office/officeart/2005/8/layout/hierarchy2"/>
    <dgm:cxn modelId="{0730CA38-63C9-4DC4-AEB1-FEEE9134A69D}" type="presOf" srcId="{26E961A4-0DA3-45C2-AE88-F1A1C793C24D}" destId="{5DF78E60-DD8C-4E28-90BB-8C64A4796D74}" srcOrd="1" destOrd="0" presId="urn:microsoft.com/office/officeart/2005/8/layout/hierarchy2"/>
    <dgm:cxn modelId="{01D9CA69-3784-40D6-B8B7-87B5C53A6D44}" type="presOf" srcId="{C8E662FA-6894-46E2-B582-6E32A9E497E9}" destId="{D86FF268-8A9C-4FAF-AE5E-CA54C3D0EEFD}" srcOrd="1" destOrd="0" presId="urn:microsoft.com/office/officeart/2005/8/layout/hierarchy2"/>
    <dgm:cxn modelId="{E74C734C-180F-4643-AC69-B0B99BA42F7B}" type="presOf" srcId="{41DF5D6B-06B1-462F-AF57-C15AAA4E4C86}" destId="{A51A29F7-1F8B-4DC7-95B2-02B83D7F3ABF}" srcOrd="0" destOrd="0" presId="urn:microsoft.com/office/officeart/2005/8/layout/hierarchy2"/>
    <dgm:cxn modelId="{5BD16655-CCA1-4E77-B6D9-3E40A0896111}" type="presOf" srcId="{C8E662FA-6894-46E2-B582-6E32A9E497E9}" destId="{AD411956-9F9F-40CE-8B5B-2075F836170D}" srcOrd="0" destOrd="0" presId="urn:microsoft.com/office/officeart/2005/8/layout/hierarchy2"/>
    <dgm:cxn modelId="{772F429B-48C2-40FE-88FB-3F5528103E37}" srcId="{ACB2B721-970E-4E87-B5D8-5E8FAE175E28}" destId="{DC6B3016-93C5-4443-AF88-51DE04212BD0}" srcOrd="0" destOrd="0" parTransId="{379BA4B4-3AB5-465D-A1DC-56EC4AD5DD44}" sibTransId="{0B1DB7B6-AC53-4355-A977-A0391650A917}"/>
    <dgm:cxn modelId="{ACD3D2A8-6096-44B7-85A7-854B2F1B9E19}" type="presOf" srcId="{74212281-18C1-4CA0-B563-AC17827E469C}" destId="{EF8A481F-6EED-447A-BBB9-02508E511C91}" srcOrd="0" destOrd="0" presId="urn:microsoft.com/office/officeart/2005/8/layout/hierarchy2"/>
    <dgm:cxn modelId="{4DEEAFAC-B3BA-47DE-A755-938B08FA1881}" srcId="{ACB2B721-970E-4E87-B5D8-5E8FAE175E28}" destId="{74212281-18C1-4CA0-B563-AC17827E469C}" srcOrd="1" destOrd="0" parTransId="{F3B14243-B61D-439D-AD79-611E501390BB}" sibTransId="{7055A9D3-C0AC-430C-9AE4-64EAED956253}"/>
    <dgm:cxn modelId="{5E87D5AD-CB84-4BE9-9C5B-FCA7BD8F5DAC}" srcId="{E983C917-3AC2-44B6-89CD-E3D94003A874}" destId="{41DF5D6B-06B1-462F-AF57-C15AAA4E4C86}" srcOrd="0" destOrd="0" parTransId="{C8E662FA-6894-46E2-B582-6E32A9E497E9}" sibTransId="{81342B93-D9EF-44A9-A350-E88D0C69703C}"/>
    <dgm:cxn modelId="{24DA43B0-3F66-4AFD-B360-69968A3E8ABE}" type="presOf" srcId="{E983C917-3AC2-44B6-89CD-E3D94003A874}" destId="{99637EA7-6F35-48CE-8290-5B0313E73BE6}" srcOrd="0" destOrd="0" presId="urn:microsoft.com/office/officeart/2005/8/layout/hierarchy2"/>
    <dgm:cxn modelId="{A6C724C6-0CC0-4B47-A88D-39E45E15C154}" type="presOf" srcId="{ACB2B721-970E-4E87-B5D8-5E8FAE175E28}" destId="{61B7B63F-AB15-423B-9CC0-92BFEB897ECA}" srcOrd="0" destOrd="0" presId="urn:microsoft.com/office/officeart/2005/8/layout/hierarchy2"/>
    <dgm:cxn modelId="{554939E5-9EA1-4A13-BAB4-EE0F7025D369}" type="presOf" srcId="{26E961A4-0DA3-45C2-AE88-F1A1C793C24D}" destId="{77E06A2B-7DD5-49A6-8F52-741246EC3F2A}" srcOrd="0" destOrd="0" presId="urn:microsoft.com/office/officeart/2005/8/layout/hierarchy2"/>
    <dgm:cxn modelId="{0F189AFA-15E0-4B7B-94B6-8F21AF2843EA}" srcId="{74212281-18C1-4CA0-B563-AC17827E469C}" destId="{E983C917-3AC2-44B6-89CD-E3D94003A874}" srcOrd="0" destOrd="0" parTransId="{26E961A4-0DA3-45C2-AE88-F1A1C793C24D}" sibTransId="{7E8FC2D0-96D6-4F33-9825-0CAC2C7F7B7D}"/>
    <dgm:cxn modelId="{1F237FFA-949D-4EC8-9FAC-F0F49933BD14}" type="presParOf" srcId="{61B7B63F-AB15-423B-9CC0-92BFEB897ECA}" destId="{DFBF491D-F6E7-411F-8AE8-BA76ECB4A676}" srcOrd="0" destOrd="0" presId="urn:microsoft.com/office/officeart/2005/8/layout/hierarchy2"/>
    <dgm:cxn modelId="{BD18676A-90D2-409D-963C-33F6A7A3437A}" type="presParOf" srcId="{DFBF491D-F6E7-411F-8AE8-BA76ECB4A676}" destId="{7AB1B0C5-5B23-4D97-A6B8-4A0A951B76D3}" srcOrd="0" destOrd="0" presId="urn:microsoft.com/office/officeart/2005/8/layout/hierarchy2"/>
    <dgm:cxn modelId="{7E8CF490-334E-4925-AE05-06FAF5152363}" type="presParOf" srcId="{DFBF491D-F6E7-411F-8AE8-BA76ECB4A676}" destId="{8F6551C7-A52E-460F-8285-948F0B926457}" srcOrd="1" destOrd="0" presId="urn:microsoft.com/office/officeart/2005/8/layout/hierarchy2"/>
    <dgm:cxn modelId="{2129D81C-A0B0-4541-A2A2-77A463885539}" type="presParOf" srcId="{61B7B63F-AB15-423B-9CC0-92BFEB897ECA}" destId="{4254C7F0-92A4-4024-A5EF-F2C82377A622}" srcOrd="1" destOrd="0" presId="urn:microsoft.com/office/officeart/2005/8/layout/hierarchy2"/>
    <dgm:cxn modelId="{22F1EF79-1385-4E95-ABA6-19DAB6B4692E}" type="presParOf" srcId="{4254C7F0-92A4-4024-A5EF-F2C82377A622}" destId="{EF8A481F-6EED-447A-BBB9-02508E511C91}" srcOrd="0" destOrd="0" presId="urn:microsoft.com/office/officeart/2005/8/layout/hierarchy2"/>
    <dgm:cxn modelId="{97B7B262-570E-4DCF-8FC1-70602CA75285}" type="presParOf" srcId="{4254C7F0-92A4-4024-A5EF-F2C82377A622}" destId="{E12DA1D0-1B6E-4E9A-BEBC-81AB14D8D762}" srcOrd="1" destOrd="0" presId="urn:microsoft.com/office/officeart/2005/8/layout/hierarchy2"/>
    <dgm:cxn modelId="{E5873A3E-9B58-4C52-8EB9-38D81C2A39AC}" type="presParOf" srcId="{E12DA1D0-1B6E-4E9A-BEBC-81AB14D8D762}" destId="{77E06A2B-7DD5-49A6-8F52-741246EC3F2A}" srcOrd="0" destOrd="0" presId="urn:microsoft.com/office/officeart/2005/8/layout/hierarchy2"/>
    <dgm:cxn modelId="{D8422231-E878-463D-9313-48D9C8A14072}" type="presParOf" srcId="{77E06A2B-7DD5-49A6-8F52-741246EC3F2A}" destId="{5DF78E60-DD8C-4E28-90BB-8C64A4796D74}" srcOrd="0" destOrd="0" presId="urn:microsoft.com/office/officeart/2005/8/layout/hierarchy2"/>
    <dgm:cxn modelId="{AC428FAD-3D1F-4C5C-A73A-8C4361671BB6}" type="presParOf" srcId="{E12DA1D0-1B6E-4E9A-BEBC-81AB14D8D762}" destId="{2A12E9B2-ED20-4848-A90D-9538DCC2F88E}" srcOrd="1" destOrd="0" presId="urn:microsoft.com/office/officeart/2005/8/layout/hierarchy2"/>
    <dgm:cxn modelId="{7D762781-D5F8-4BCC-9150-D3ED7C7A7164}" type="presParOf" srcId="{2A12E9B2-ED20-4848-A90D-9538DCC2F88E}" destId="{99637EA7-6F35-48CE-8290-5B0313E73BE6}" srcOrd="0" destOrd="0" presId="urn:microsoft.com/office/officeart/2005/8/layout/hierarchy2"/>
    <dgm:cxn modelId="{FA8CEE5A-1C40-475D-8CC9-3681EA09620D}" type="presParOf" srcId="{2A12E9B2-ED20-4848-A90D-9538DCC2F88E}" destId="{93F1DBC8-BBD2-4737-92D4-12A7397E0069}" srcOrd="1" destOrd="0" presId="urn:microsoft.com/office/officeart/2005/8/layout/hierarchy2"/>
    <dgm:cxn modelId="{410DB474-D4F6-4D4C-A45F-D62A1240A908}" type="presParOf" srcId="{93F1DBC8-BBD2-4737-92D4-12A7397E0069}" destId="{AD411956-9F9F-40CE-8B5B-2075F836170D}" srcOrd="0" destOrd="0" presId="urn:microsoft.com/office/officeart/2005/8/layout/hierarchy2"/>
    <dgm:cxn modelId="{F853AC5C-99BD-4404-AFEF-246EF1AD3B9E}" type="presParOf" srcId="{AD411956-9F9F-40CE-8B5B-2075F836170D}" destId="{D86FF268-8A9C-4FAF-AE5E-CA54C3D0EEFD}" srcOrd="0" destOrd="0" presId="urn:microsoft.com/office/officeart/2005/8/layout/hierarchy2"/>
    <dgm:cxn modelId="{C36938EF-69F3-445B-9F14-D32ED2AD583F}" type="presParOf" srcId="{93F1DBC8-BBD2-4737-92D4-12A7397E0069}" destId="{3677F8DD-F208-4ACB-ACD8-CA74B626F920}" srcOrd="1" destOrd="0" presId="urn:microsoft.com/office/officeart/2005/8/layout/hierarchy2"/>
    <dgm:cxn modelId="{32141A7F-141E-4343-B1BF-C2BCC6BCEE98}" type="presParOf" srcId="{3677F8DD-F208-4ACB-ACD8-CA74B626F920}" destId="{A51A29F7-1F8B-4DC7-95B2-02B83D7F3ABF}" srcOrd="0" destOrd="0" presId="urn:microsoft.com/office/officeart/2005/8/layout/hierarchy2"/>
    <dgm:cxn modelId="{91587393-ECAF-4901-B3C7-A1C99ECF89A8}" type="presParOf" srcId="{3677F8DD-F208-4ACB-ACD8-CA74B626F920}" destId="{BDA032A4-18E8-4FC1-A428-19DDBB6066D4}" srcOrd="1" destOrd="0" presId="urn:microsoft.com/office/officeart/2005/8/layout/hierarchy2"/>
    <dgm:cxn modelId="{F2F37C03-5ED6-4DF4-89DD-B6E7DA211489}" type="presParOf" srcId="{61B7B63F-AB15-423B-9CC0-92BFEB897ECA}" destId="{5B39A120-31BC-472A-890C-4204463AF436}" srcOrd="2" destOrd="0" presId="urn:microsoft.com/office/officeart/2005/8/layout/hierarchy2"/>
    <dgm:cxn modelId="{D74FED9A-A1D0-48AA-AB4A-87B4B49C184E}" type="presParOf" srcId="{5B39A120-31BC-472A-890C-4204463AF436}" destId="{4273AD7B-EF08-4294-8B75-7F96CC7FE8B9}" srcOrd="0" destOrd="0" presId="urn:microsoft.com/office/officeart/2005/8/layout/hierarchy2"/>
    <dgm:cxn modelId="{CBDCF730-D65E-459A-B093-6DE7E573582C}" type="presParOf" srcId="{5B39A120-31BC-472A-890C-4204463AF436}" destId="{21FA1EB1-8528-4BEC-94D0-C76A660B5C1B}" srcOrd="1" destOrd="0" presId="urn:microsoft.com/office/officeart/2005/8/layout/hierarchy2"/>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26861736-1C8A-494C-9B33-5743BE9645B8}" type="doc">
      <dgm:prSet loTypeId="urn:microsoft.com/office/officeart/2005/8/layout/hProcess7" loCatId="process" qsTypeId="urn:microsoft.com/office/officeart/2005/8/quickstyle/simple1" qsCatId="simple" csTypeId="urn:microsoft.com/office/officeart/2005/8/colors/colorful1" csCatId="colorful" phldr="1"/>
      <dgm:spPr/>
      <dgm:t>
        <a:bodyPr/>
        <a:lstStyle/>
        <a:p>
          <a:endParaRPr lang="en-US"/>
        </a:p>
      </dgm:t>
    </dgm:pt>
    <dgm:pt modelId="{B8972FB7-8EFA-49BF-B6A9-3DF5BD342472}">
      <dgm:prSet phldrT="[Text]" phldr="0" custT="1"/>
      <dgm:spPr>
        <a:solidFill>
          <a:srgbClr val="FF6F61"/>
        </a:solidFill>
      </dgm:spPr>
      <dgm:t>
        <a:bodyPr/>
        <a:lstStyle/>
        <a:p>
          <a:pPr rtl="0"/>
          <a:r>
            <a:rPr lang="en-US" sz="2400">
              <a:solidFill>
                <a:schemeClr val="tx1"/>
              </a:solidFill>
              <a:latin typeface="Aptos Display" panose="020F0302020204030204"/>
            </a:rPr>
            <a:t>Step 2</a:t>
          </a:r>
          <a:endParaRPr lang="en-US" sz="2400">
            <a:solidFill>
              <a:schemeClr val="tx1"/>
            </a:solidFill>
          </a:endParaRPr>
        </a:p>
      </dgm:t>
    </dgm:pt>
    <dgm:pt modelId="{C444E944-88A2-407B-9BAB-D0412999AB24}" type="parTrans" cxnId="{1249BD17-7E96-4328-A625-DE35A92B2B39}">
      <dgm:prSet/>
      <dgm:spPr/>
      <dgm:t>
        <a:bodyPr/>
        <a:lstStyle/>
        <a:p>
          <a:endParaRPr lang="en-US" sz="2000">
            <a:solidFill>
              <a:schemeClr val="tx1"/>
            </a:solidFill>
          </a:endParaRPr>
        </a:p>
      </dgm:t>
    </dgm:pt>
    <dgm:pt modelId="{2ADD0525-97B7-44C3-8840-3EA49A475A20}" type="sibTrans" cxnId="{1249BD17-7E96-4328-A625-DE35A92B2B39}">
      <dgm:prSet/>
      <dgm:spPr>
        <a:solidFill>
          <a:srgbClr val="00BFA5"/>
        </a:solidFill>
      </dgm:spPr>
      <dgm:t>
        <a:bodyPr/>
        <a:lstStyle/>
        <a:p>
          <a:endParaRPr lang="en-US" sz="2000">
            <a:solidFill>
              <a:schemeClr val="tx1"/>
            </a:solidFill>
          </a:endParaRPr>
        </a:p>
      </dgm:t>
    </dgm:pt>
    <dgm:pt modelId="{9D0FCDF7-A6E6-4730-84B4-B7AB0B8D388E}">
      <dgm:prSet phldrT="[Text]" phldr="0" custT="1"/>
      <dgm:spPr>
        <a:ln>
          <a:solidFill>
            <a:srgbClr val="00BFA5"/>
          </a:solidFill>
        </a:ln>
      </dgm:spPr>
      <dgm:t>
        <a:bodyPr anchor="ctr"/>
        <a:lstStyle/>
        <a:p>
          <a:pPr algn="ctr" rtl="0"/>
          <a:r>
            <a:rPr lang="en-US" sz="2000" b="1">
              <a:solidFill>
                <a:schemeClr val="tx1"/>
              </a:solidFill>
              <a:latin typeface="Aptos Display" panose="020F0302020204030204"/>
            </a:rPr>
            <a:t>PROXIMAL PROGRAM OBJECTIVES</a:t>
          </a:r>
        </a:p>
      </dgm:t>
    </dgm:pt>
    <dgm:pt modelId="{53D8F601-4381-41A1-A933-2AF5805E387E}" type="parTrans" cxnId="{0294EE1B-EAF0-4844-8EF1-381640F549F9}">
      <dgm:prSet/>
      <dgm:spPr/>
      <dgm:t>
        <a:bodyPr/>
        <a:lstStyle/>
        <a:p>
          <a:endParaRPr lang="en-US" sz="2000">
            <a:solidFill>
              <a:schemeClr val="tx1"/>
            </a:solidFill>
          </a:endParaRPr>
        </a:p>
      </dgm:t>
    </dgm:pt>
    <dgm:pt modelId="{48014009-84DD-482B-8630-89C6C7D0FBBC}" type="sibTrans" cxnId="{0294EE1B-EAF0-4844-8EF1-381640F549F9}">
      <dgm:prSet/>
      <dgm:spPr/>
      <dgm:t>
        <a:bodyPr/>
        <a:lstStyle/>
        <a:p>
          <a:endParaRPr lang="en-US" sz="2000">
            <a:solidFill>
              <a:schemeClr val="tx1"/>
            </a:solidFill>
          </a:endParaRPr>
        </a:p>
      </dgm:t>
    </dgm:pt>
    <dgm:pt modelId="{B486136C-9E8A-4001-8C09-5162E4C62A3A}" type="pres">
      <dgm:prSet presAssocID="{26861736-1C8A-494C-9B33-5743BE9645B8}" presName="Name0" presStyleCnt="0">
        <dgm:presLayoutVars>
          <dgm:dir/>
          <dgm:animLvl val="lvl"/>
          <dgm:resizeHandles val="exact"/>
        </dgm:presLayoutVars>
      </dgm:prSet>
      <dgm:spPr/>
    </dgm:pt>
    <dgm:pt modelId="{45DE6B34-2685-449E-A335-1480D8EECD5B}" type="pres">
      <dgm:prSet presAssocID="{B8972FB7-8EFA-49BF-B6A9-3DF5BD342472}" presName="compositeNode" presStyleCnt="0">
        <dgm:presLayoutVars>
          <dgm:bulletEnabled val="1"/>
        </dgm:presLayoutVars>
      </dgm:prSet>
      <dgm:spPr/>
    </dgm:pt>
    <dgm:pt modelId="{7AAE5F75-001A-416A-8787-9C6A72C6F9E1}" type="pres">
      <dgm:prSet presAssocID="{B8972FB7-8EFA-49BF-B6A9-3DF5BD342472}" presName="bgRect" presStyleLbl="node1" presStyleIdx="0" presStyleCnt="1" custScaleY="59514"/>
      <dgm:spPr>
        <a:prstGeom prst="roundRect">
          <a:avLst/>
        </a:prstGeom>
      </dgm:spPr>
    </dgm:pt>
    <dgm:pt modelId="{3075CD1E-3820-49CE-8350-A600B45FF63A}" type="pres">
      <dgm:prSet presAssocID="{B8972FB7-8EFA-49BF-B6A9-3DF5BD342472}" presName="parentNode" presStyleLbl="node1" presStyleIdx="0" presStyleCnt="1">
        <dgm:presLayoutVars>
          <dgm:chMax val="0"/>
          <dgm:bulletEnabled val="1"/>
        </dgm:presLayoutVars>
      </dgm:prSet>
      <dgm:spPr/>
    </dgm:pt>
    <dgm:pt modelId="{72C7A455-FD16-4098-9078-485242CA0BA2}" type="pres">
      <dgm:prSet presAssocID="{B8972FB7-8EFA-49BF-B6A9-3DF5BD342472}" presName="childNode" presStyleLbl="node1" presStyleIdx="0" presStyleCnt="1">
        <dgm:presLayoutVars>
          <dgm:bulletEnabled val="1"/>
        </dgm:presLayoutVars>
      </dgm:prSet>
      <dgm:spPr/>
    </dgm:pt>
  </dgm:ptLst>
  <dgm:cxnLst>
    <dgm:cxn modelId="{1249BD17-7E96-4328-A625-DE35A92B2B39}" srcId="{26861736-1C8A-494C-9B33-5743BE9645B8}" destId="{B8972FB7-8EFA-49BF-B6A9-3DF5BD342472}" srcOrd="0" destOrd="0" parTransId="{C444E944-88A2-407B-9BAB-D0412999AB24}" sibTransId="{2ADD0525-97B7-44C3-8840-3EA49A475A20}"/>
    <dgm:cxn modelId="{0294EE1B-EAF0-4844-8EF1-381640F549F9}" srcId="{B8972FB7-8EFA-49BF-B6A9-3DF5BD342472}" destId="{9D0FCDF7-A6E6-4730-84B4-B7AB0B8D388E}" srcOrd="0" destOrd="0" parTransId="{53D8F601-4381-41A1-A933-2AF5805E387E}" sibTransId="{48014009-84DD-482B-8630-89C6C7D0FBBC}"/>
    <dgm:cxn modelId="{C2BC6243-593A-4567-89E0-0C237EFE92BF}" type="presOf" srcId="{9D0FCDF7-A6E6-4730-84B4-B7AB0B8D388E}" destId="{72C7A455-FD16-4098-9078-485242CA0BA2}" srcOrd="0" destOrd="0" presId="urn:microsoft.com/office/officeart/2005/8/layout/hProcess7"/>
    <dgm:cxn modelId="{16FAC766-2278-4EA7-9FB7-A5DF5DC132D7}" type="presOf" srcId="{B8972FB7-8EFA-49BF-B6A9-3DF5BD342472}" destId="{7AAE5F75-001A-416A-8787-9C6A72C6F9E1}" srcOrd="0" destOrd="0" presId="urn:microsoft.com/office/officeart/2005/8/layout/hProcess7"/>
    <dgm:cxn modelId="{F0DC58AC-0351-438B-A10E-F7FB7D48BD6B}" type="presOf" srcId="{B8972FB7-8EFA-49BF-B6A9-3DF5BD342472}" destId="{3075CD1E-3820-49CE-8350-A600B45FF63A}" srcOrd="1" destOrd="0" presId="urn:microsoft.com/office/officeart/2005/8/layout/hProcess7"/>
    <dgm:cxn modelId="{B8FF89C9-51FF-4EC5-A116-B3B4D10F09B3}" type="presOf" srcId="{26861736-1C8A-494C-9B33-5743BE9645B8}" destId="{B486136C-9E8A-4001-8C09-5162E4C62A3A}" srcOrd="0" destOrd="0" presId="urn:microsoft.com/office/officeart/2005/8/layout/hProcess7"/>
    <dgm:cxn modelId="{14A8E080-8180-43A6-A322-E8D8350E62C1}" type="presParOf" srcId="{B486136C-9E8A-4001-8C09-5162E4C62A3A}" destId="{45DE6B34-2685-449E-A335-1480D8EECD5B}" srcOrd="0" destOrd="0" presId="urn:microsoft.com/office/officeart/2005/8/layout/hProcess7"/>
    <dgm:cxn modelId="{0C387651-7882-4173-AB0A-D5CCF860ED8F}" type="presParOf" srcId="{45DE6B34-2685-449E-A335-1480D8EECD5B}" destId="{7AAE5F75-001A-416A-8787-9C6A72C6F9E1}" srcOrd="0" destOrd="0" presId="urn:microsoft.com/office/officeart/2005/8/layout/hProcess7"/>
    <dgm:cxn modelId="{5E094ED8-7FF6-4814-B71B-4C7630B18DE9}" type="presParOf" srcId="{45DE6B34-2685-449E-A335-1480D8EECD5B}" destId="{3075CD1E-3820-49CE-8350-A600B45FF63A}" srcOrd="1" destOrd="0" presId="urn:microsoft.com/office/officeart/2005/8/layout/hProcess7"/>
    <dgm:cxn modelId="{4343AF6B-197F-4C63-ABCC-C97EA4716329}" type="presParOf" srcId="{45DE6B34-2685-449E-A335-1480D8EECD5B}" destId="{72C7A455-FD16-4098-9078-485242CA0BA2}" srcOrd="2" destOrd="0" presId="urn:microsoft.com/office/officeart/2005/8/layout/hProcess7"/>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26861736-1C8A-494C-9B33-5743BE9645B8}" type="doc">
      <dgm:prSet loTypeId="urn:microsoft.com/office/officeart/2005/8/layout/hProcess7" loCatId="process" qsTypeId="urn:microsoft.com/office/officeart/2005/8/quickstyle/simple1" qsCatId="simple" csTypeId="urn:microsoft.com/office/officeart/2005/8/colors/colorful1" csCatId="colorful" phldr="1"/>
      <dgm:spPr/>
      <dgm:t>
        <a:bodyPr/>
        <a:lstStyle/>
        <a:p>
          <a:endParaRPr lang="en-US"/>
        </a:p>
      </dgm:t>
    </dgm:pt>
    <dgm:pt modelId="{B8972FB7-8EFA-49BF-B6A9-3DF5BD342472}">
      <dgm:prSet phldrT="[Text]" phldr="0" custT="1"/>
      <dgm:spPr>
        <a:solidFill>
          <a:srgbClr val="FF6F61"/>
        </a:solidFill>
      </dgm:spPr>
      <dgm:t>
        <a:bodyPr/>
        <a:lstStyle/>
        <a:p>
          <a:pPr rtl="0"/>
          <a:r>
            <a:rPr lang="en-US" sz="2400">
              <a:solidFill>
                <a:schemeClr val="tx1"/>
              </a:solidFill>
              <a:latin typeface="Aptos Display" panose="020F0302020204030204"/>
            </a:rPr>
            <a:t>Step 2</a:t>
          </a:r>
          <a:endParaRPr lang="en-US" sz="2400">
            <a:solidFill>
              <a:schemeClr val="tx1"/>
            </a:solidFill>
          </a:endParaRPr>
        </a:p>
      </dgm:t>
    </dgm:pt>
    <dgm:pt modelId="{C444E944-88A2-407B-9BAB-D0412999AB24}" type="parTrans" cxnId="{1249BD17-7E96-4328-A625-DE35A92B2B39}">
      <dgm:prSet/>
      <dgm:spPr/>
      <dgm:t>
        <a:bodyPr/>
        <a:lstStyle/>
        <a:p>
          <a:endParaRPr lang="en-US" sz="2000">
            <a:solidFill>
              <a:schemeClr val="tx1"/>
            </a:solidFill>
          </a:endParaRPr>
        </a:p>
      </dgm:t>
    </dgm:pt>
    <dgm:pt modelId="{2ADD0525-97B7-44C3-8840-3EA49A475A20}" type="sibTrans" cxnId="{1249BD17-7E96-4328-A625-DE35A92B2B39}">
      <dgm:prSet/>
      <dgm:spPr>
        <a:solidFill>
          <a:srgbClr val="00BFA5"/>
        </a:solidFill>
      </dgm:spPr>
      <dgm:t>
        <a:bodyPr/>
        <a:lstStyle/>
        <a:p>
          <a:endParaRPr lang="en-US" sz="2000">
            <a:solidFill>
              <a:schemeClr val="tx1"/>
            </a:solidFill>
          </a:endParaRPr>
        </a:p>
      </dgm:t>
    </dgm:pt>
    <dgm:pt modelId="{9D0FCDF7-A6E6-4730-84B4-B7AB0B8D388E}">
      <dgm:prSet phldrT="[Text]" phldr="0" custT="1"/>
      <dgm:spPr>
        <a:ln>
          <a:solidFill>
            <a:srgbClr val="00BFA5"/>
          </a:solidFill>
        </a:ln>
      </dgm:spPr>
      <dgm:t>
        <a:bodyPr anchor="ctr"/>
        <a:lstStyle/>
        <a:p>
          <a:pPr algn="ctr" rtl="0"/>
          <a:r>
            <a:rPr lang="en-US" sz="2000" b="1">
              <a:solidFill>
                <a:schemeClr val="tx1"/>
              </a:solidFill>
              <a:latin typeface="Aptos Display" panose="020F0302020204030204"/>
            </a:rPr>
            <a:t>PROXIMAL PROGRAM OBJECTIVES</a:t>
          </a:r>
        </a:p>
      </dgm:t>
    </dgm:pt>
    <dgm:pt modelId="{53D8F601-4381-41A1-A933-2AF5805E387E}" type="parTrans" cxnId="{0294EE1B-EAF0-4844-8EF1-381640F549F9}">
      <dgm:prSet/>
      <dgm:spPr/>
      <dgm:t>
        <a:bodyPr/>
        <a:lstStyle/>
        <a:p>
          <a:endParaRPr lang="en-US" sz="2000">
            <a:solidFill>
              <a:schemeClr val="tx1"/>
            </a:solidFill>
          </a:endParaRPr>
        </a:p>
      </dgm:t>
    </dgm:pt>
    <dgm:pt modelId="{48014009-84DD-482B-8630-89C6C7D0FBBC}" type="sibTrans" cxnId="{0294EE1B-EAF0-4844-8EF1-381640F549F9}">
      <dgm:prSet/>
      <dgm:spPr/>
      <dgm:t>
        <a:bodyPr/>
        <a:lstStyle/>
        <a:p>
          <a:endParaRPr lang="en-US" sz="2000">
            <a:solidFill>
              <a:schemeClr val="tx1"/>
            </a:solidFill>
          </a:endParaRPr>
        </a:p>
      </dgm:t>
    </dgm:pt>
    <dgm:pt modelId="{B486136C-9E8A-4001-8C09-5162E4C62A3A}" type="pres">
      <dgm:prSet presAssocID="{26861736-1C8A-494C-9B33-5743BE9645B8}" presName="Name0" presStyleCnt="0">
        <dgm:presLayoutVars>
          <dgm:dir/>
          <dgm:animLvl val="lvl"/>
          <dgm:resizeHandles val="exact"/>
        </dgm:presLayoutVars>
      </dgm:prSet>
      <dgm:spPr/>
    </dgm:pt>
    <dgm:pt modelId="{45DE6B34-2685-449E-A335-1480D8EECD5B}" type="pres">
      <dgm:prSet presAssocID="{B8972FB7-8EFA-49BF-B6A9-3DF5BD342472}" presName="compositeNode" presStyleCnt="0">
        <dgm:presLayoutVars>
          <dgm:bulletEnabled val="1"/>
        </dgm:presLayoutVars>
      </dgm:prSet>
      <dgm:spPr/>
    </dgm:pt>
    <dgm:pt modelId="{7AAE5F75-001A-416A-8787-9C6A72C6F9E1}" type="pres">
      <dgm:prSet presAssocID="{B8972FB7-8EFA-49BF-B6A9-3DF5BD342472}" presName="bgRect" presStyleLbl="node1" presStyleIdx="0" presStyleCnt="1" custScaleY="59514"/>
      <dgm:spPr>
        <a:prstGeom prst="roundRect">
          <a:avLst/>
        </a:prstGeom>
      </dgm:spPr>
    </dgm:pt>
    <dgm:pt modelId="{3075CD1E-3820-49CE-8350-A600B45FF63A}" type="pres">
      <dgm:prSet presAssocID="{B8972FB7-8EFA-49BF-B6A9-3DF5BD342472}" presName="parentNode" presStyleLbl="node1" presStyleIdx="0" presStyleCnt="1">
        <dgm:presLayoutVars>
          <dgm:chMax val="0"/>
          <dgm:bulletEnabled val="1"/>
        </dgm:presLayoutVars>
      </dgm:prSet>
      <dgm:spPr/>
    </dgm:pt>
    <dgm:pt modelId="{72C7A455-FD16-4098-9078-485242CA0BA2}" type="pres">
      <dgm:prSet presAssocID="{B8972FB7-8EFA-49BF-B6A9-3DF5BD342472}" presName="childNode" presStyleLbl="node1" presStyleIdx="0" presStyleCnt="1">
        <dgm:presLayoutVars>
          <dgm:bulletEnabled val="1"/>
        </dgm:presLayoutVars>
      </dgm:prSet>
      <dgm:spPr/>
    </dgm:pt>
  </dgm:ptLst>
  <dgm:cxnLst>
    <dgm:cxn modelId="{1249BD17-7E96-4328-A625-DE35A92B2B39}" srcId="{26861736-1C8A-494C-9B33-5743BE9645B8}" destId="{B8972FB7-8EFA-49BF-B6A9-3DF5BD342472}" srcOrd="0" destOrd="0" parTransId="{C444E944-88A2-407B-9BAB-D0412999AB24}" sibTransId="{2ADD0525-97B7-44C3-8840-3EA49A475A20}"/>
    <dgm:cxn modelId="{0294EE1B-EAF0-4844-8EF1-381640F549F9}" srcId="{B8972FB7-8EFA-49BF-B6A9-3DF5BD342472}" destId="{9D0FCDF7-A6E6-4730-84B4-B7AB0B8D388E}" srcOrd="0" destOrd="0" parTransId="{53D8F601-4381-41A1-A933-2AF5805E387E}" sibTransId="{48014009-84DD-482B-8630-89C6C7D0FBBC}"/>
    <dgm:cxn modelId="{C2BC6243-593A-4567-89E0-0C237EFE92BF}" type="presOf" srcId="{9D0FCDF7-A6E6-4730-84B4-B7AB0B8D388E}" destId="{72C7A455-FD16-4098-9078-485242CA0BA2}" srcOrd="0" destOrd="0" presId="urn:microsoft.com/office/officeart/2005/8/layout/hProcess7"/>
    <dgm:cxn modelId="{16FAC766-2278-4EA7-9FB7-A5DF5DC132D7}" type="presOf" srcId="{B8972FB7-8EFA-49BF-B6A9-3DF5BD342472}" destId="{7AAE5F75-001A-416A-8787-9C6A72C6F9E1}" srcOrd="0" destOrd="0" presId="urn:microsoft.com/office/officeart/2005/8/layout/hProcess7"/>
    <dgm:cxn modelId="{F0DC58AC-0351-438B-A10E-F7FB7D48BD6B}" type="presOf" srcId="{B8972FB7-8EFA-49BF-B6A9-3DF5BD342472}" destId="{3075CD1E-3820-49CE-8350-A600B45FF63A}" srcOrd="1" destOrd="0" presId="urn:microsoft.com/office/officeart/2005/8/layout/hProcess7"/>
    <dgm:cxn modelId="{B8FF89C9-51FF-4EC5-A116-B3B4D10F09B3}" type="presOf" srcId="{26861736-1C8A-494C-9B33-5743BE9645B8}" destId="{B486136C-9E8A-4001-8C09-5162E4C62A3A}" srcOrd="0" destOrd="0" presId="urn:microsoft.com/office/officeart/2005/8/layout/hProcess7"/>
    <dgm:cxn modelId="{14A8E080-8180-43A6-A322-E8D8350E62C1}" type="presParOf" srcId="{B486136C-9E8A-4001-8C09-5162E4C62A3A}" destId="{45DE6B34-2685-449E-A335-1480D8EECD5B}" srcOrd="0" destOrd="0" presId="urn:microsoft.com/office/officeart/2005/8/layout/hProcess7"/>
    <dgm:cxn modelId="{0C387651-7882-4173-AB0A-D5CCF860ED8F}" type="presParOf" srcId="{45DE6B34-2685-449E-A335-1480D8EECD5B}" destId="{7AAE5F75-001A-416A-8787-9C6A72C6F9E1}" srcOrd="0" destOrd="0" presId="urn:microsoft.com/office/officeart/2005/8/layout/hProcess7"/>
    <dgm:cxn modelId="{5E094ED8-7FF6-4814-B71B-4C7630B18DE9}" type="presParOf" srcId="{45DE6B34-2685-449E-A335-1480D8EECD5B}" destId="{3075CD1E-3820-49CE-8350-A600B45FF63A}" srcOrd="1" destOrd="0" presId="urn:microsoft.com/office/officeart/2005/8/layout/hProcess7"/>
    <dgm:cxn modelId="{4343AF6B-197F-4C63-ABCC-C97EA4716329}" type="presParOf" srcId="{45DE6B34-2685-449E-A335-1480D8EECD5B}" destId="{72C7A455-FD16-4098-9078-485242CA0BA2}"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E5F75-001A-416A-8787-9C6A72C6F9E1}">
      <dsp:nvSpPr>
        <dsp:cNvPr id="0" name=""/>
        <dsp:cNvSpPr/>
      </dsp:nvSpPr>
      <dsp:spPr>
        <a:xfrm>
          <a:off x="667" y="0"/>
          <a:ext cx="2870775" cy="2351684"/>
        </a:xfrm>
        <a:prstGeom prst="roundRect">
          <a:avLst>
            <a:gd name="adj" fmla="val 5000"/>
          </a:avLst>
        </a:prstGeom>
        <a:solidFill>
          <a:srgbClr val="00BFA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1</a:t>
          </a:r>
          <a:endParaRPr lang="en-US" sz="2400" kern="1200">
            <a:solidFill>
              <a:schemeClr val="tx1"/>
            </a:solidFill>
          </a:endParaRPr>
        </a:p>
      </dsp:txBody>
      <dsp:txXfrm rot="16200000">
        <a:off x="-676445" y="677112"/>
        <a:ext cx="1928380" cy="574155"/>
      </dsp:txXfrm>
    </dsp:sp>
    <dsp:sp modelId="{72C7A455-FD16-4098-9078-485242CA0BA2}">
      <dsp:nvSpPr>
        <dsp:cNvPr id="0" name=""/>
        <dsp:cNvSpPr/>
      </dsp:nvSpPr>
      <dsp:spPr>
        <a:xfrm>
          <a:off x="574822" y="0"/>
          <a:ext cx="2138727" cy="235168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rtl="0">
            <a:lnSpc>
              <a:spcPct val="90000"/>
            </a:lnSpc>
            <a:spcBef>
              <a:spcPct val="0"/>
            </a:spcBef>
            <a:spcAft>
              <a:spcPct val="35000"/>
            </a:spcAft>
            <a:buNone/>
          </a:pPr>
          <a:r>
            <a:rPr lang="en-US" sz="1800" b="1" kern="1200">
              <a:solidFill>
                <a:schemeClr val="tx1"/>
              </a:solidFill>
              <a:latin typeface="Aptos Display" panose="020F0302020204030204"/>
            </a:rPr>
            <a:t>NEEDS ASSESSMENT:</a:t>
          </a:r>
        </a:p>
        <a:p>
          <a:pPr marL="0" lvl="0" indent="0" algn="l" defTabSz="800100" rtl="0">
            <a:lnSpc>
              <a:spcPct val="90000"/>
            </a:lnSpc>
            <a:spcBef>
              <a:spcPct val="0"/>
            </a:spcBef>
            <a:spcAft>
              <a:spcPct val="35000"/>
            </a:spcAft>
            <a:buNone/>
          </a:pPr>
          <a:r>
            <a:rPr lang="en-US" sz="1800" kern="1200">
              <a:solidFill>
                <a:schemeClr val="tx1"/>
              </a:solidFill>
              <a:latin typeface="Aptos Display" panose="020F0302020204030204"/>
            </a:rPr>
            <a:t>Administer sustainability surveys</a:t>
          </a:r>
          <a:r>
            <a:rPr lang="en-US" sz="1800" kern="1200" baseline="0">
              <a:solidFill>
                <a:schemeClr val="tx1"/>
              </a:solidFill>
              <a:latin typeface="Aptos Display" panose="020F0302020204030204"/>
            </a:rPr>
            <a:t>, identify barriers &amp; social norms about sustainable behavior</a:t>
          </a:r>
        </a:p>
      </dsp:txBody>
      <dsp:txXfrm>
        <a:off x="574822" y="0"/>
        <a:ext cx="2138727" cy="2351684"/>
      </dsp:txXfrm>
    </dsp:sp>
    <dsp:sp modelId="{1A5F03C0-B86D-4008-8656-F962FE061A08}">
      <dsp:nvSpPr>
        <dsp:cNvPr id="0" name=""/>
        <dsp:cNvSpPr/>
      </dsp:nvSpPr>
      <dsp:spPr>
        <a:xfrm>
          <a:off x="2971920" y="0"/>
          <a:ext cx="2870775" cy="2351684"/>
        </a:xfrm>
        <a:prstGeom prst="roundRect">
          <a:avLst>
            <a:gd name="adj" fmla="val 5000"/>
          </a:avLst>
        </a:prstGeom>
        <a:solidFill>
          <a:srgbClr val="FF6F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2</a:t>
          </a:r>
          <a:endParaRPr lang="en-US" sz="2400" kern="1200">
            <a:solidFill>
              <a:schemeClr val="tx1"/>
            </a:solidFill>
          </a:endParaRPr>
        </a:p>
      </dsp:txBody>
      <dsp:txXfrm rot="16200000">
        <a:off x="2294807" y="677112"/>
        <a:ext cx="1928380" cy="574155"/>
      </dsp:txXfrm>
    </dsp:sp>
    <dsp:sp modelId="{3A64E9C6-D97F-4944-A42C-F0154D69A7BD}">
      <dsp:nvSpPr>
        <dsp:cNvPr id="0" name=""/>
        <dsp:cNvSpPr/>
      </dsp:nvSpPr>
      <dsp:spPr>
        <a:xfrm rot="5400000">
          <a:off x="2813575" y="1799507"/>
          <a:ext cx="345396" cy="430616"/>
        </a:xfrm>
        <a:prstGeom prst="flowChartExtract">
          <a:avLst/>
        </a:prstGeom>
        <a:solidFill>
          <a:schemeClr val="bg1"/>
        </a:solidFill>
        <a:ln w="25400" cap="flat" cmpd="sng" algn="ctr">
          <a:solidFill>
            <a:srgbClr val="00BFA5"/>
          </a:solidFill>
          <a:prstDash val="solid"/>
        </a:ln>
        <a:effectLst/>
      </dsp:spPr>
      <dsp:style>
        <a:lnRef idx="2">
          <a:scrgbClr r="0" g="0" b="0"/>
        </a:lnRef>
        <a:fillRef idx="1">
          <a:scrgbClr r="0" g="0" b="0"/>
        </a:fillRef>
        <a:effectRef idx="0">
          <a:scrgbClr r="0" g="0" b="0"/>
        </a:effectRef>
        <a:fontRef idx="minor"/>
      </dsp:style>
    </dsp:sp>
    <dsp:sp modelId="{EE1CB27E-D168-4D45-B425-D730CF331B1D}">
      <dsp:nvSpPr>
        <dsp:cNvPr id="0" name=""/>
        <dsp:cNvSpPr/>
      </dsp:nvSpPr>
      <dsp:spPr>
        <a:xfrm>
          <a:off x="3546075" y="0"/>
          <a:ext cx="2138727" cy="235168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latin typeface="Aptos Display" panose="020F0302020204030204"/>
            </a:rPr>
            <a:t>PROXIMAL PROGRAM OBJECTIVES:</a:t>
          </a:r>
          <a:endParaRPr lang="en-US" sz="1800" b="1" kern="1200">
            <a:solidFill>
              <a:schemeClr val="tx1"/>
            </a:solidFill>
          </a:endParaRPr>
        </a:p>
        <a:p>
          <a:pPr marL="0" lvl="0" indent="0" algn="l" defTabSz="800100">
            <a:lnSpc>
              <a:spcPct val="90000"/>
            </a:lnSpc>
            <a:spcBef>
              <a:spcPct val="0"/>
            </a:spcBef>
            <a:spcAft>
              <a:spcPct val="35000"/>
            </a:spcAft>
            <a:buNone/>
          </a:pPr>
          <a:r>
            <a:rPr lang="en-US" sz="1800" kern="1200">
              <a:solidFill>
                <a:schemeClr val="tx1"/>
              </a:solidFill>
            </a:rPr>
            <a:t>Increase recycling consistency, reduce water use, choose alternative forms of transportation</a:t>
          </a:r>
        </a:p>
      </dsp:txBody>
      <dsp:txXfrm>
        <a:off x="3546075" y="0"/>
        <a:ext cx="2138727" cy="2351684"/>
      </dsp:txXfrm>
    </dsp:sp>
    <dsp:sp modelId="{5B570B4C-EEFE-4432-8580-11E540CCB668}">
      <dsp:nvSpPr>
        <dsp:cNvPr id="0" name=""/>
        <dsp:cNvSpPr/>
      </dsp:nvSpPr>
      <dsp:spPr>
        <a:xfrm>
          <a:off x="5943173" y="0"/>
          <a:ext cx="2870775" cy="2351684"/>
        </a:xfrm>
        <a:prstGeom prst="roundRect">
          <a:avLst>
            <a:gd name="adj" fmla="val 5000"/>
          </a:avLst>
        </a:prstGeom>
        <a:solidFill>
          <a:srgbClr val="FFD54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3</a:t>
          </a:r>
          <a:endParaRPr lang="en-US" sz="2400" kern="1200">
            <a:solidFill>
              <a:schemeClr val="tx1"/>
            </a:solidFill>
          </a:endParaRPr>
        </a:p>
      </dsp:txBody>
      <dsp:txXfrm rot="16200000">
        <a:off x="5266060" y="677112"/>
        <a:ext cx="1928380" cy="574155"/>
      </dsp:txXfrm>
    </dsp:sp>
    <dsp:sp modelId="{FD5BA29C-B114-42FF-B1F7-09A40899A036}">
      <dsp:nvSpPr>
        <dsp:cNvPr id="0" name=""/>
        <dsp:cNvSpPr/>
      </dsp:nvSpPr>
      <dsp:spPr>
        <a:xfrm rot="5400000">
          <a:off x="5784828" y="1799507"/>
          <a:ext cx="345396" cy="430616"/>
        </a:xfrm>
        <a:prstGeom prst="flowChartExtract">
          <a:avLst/>
        </a:prstGeom>
        <a:solidFill>
          <a:schemeClr val="lt1">
            <a:hueOff val="0"/>
            <a:satOff val="0"/>
            <a:lumOff val="0"/>
            <a:alphaOff val="0"/>
          </a:schemeClr>
        </a:solidFill>
        <a:ln w="25400" cap="flat" cmpd="sng" algn="ctr">
          <a:solidFill>
            <a:srgbClr val="FF6F61"/>
          </a:solidFill>
          <a:prstDash val="solid"/>
        </a:ln>
        <a:effectLst/>
      </dsp:spPr>
      <dsp:style>
        <a:lnRef idx="2">
          <a:scrgbClr r="0" g="0" b="0"/>
        </a:lnRef>
        <a:fillRef idx="1">
          <a:scrgbClr r="0" g="0" b="0"/>
        </a:fillRef>
        <a:effectRef idx="0">
          <a:scrgbClr r="0" g="0" b="0"/>
        </a:effectRef>
        <a:fontRef idx="minor"/>
      </dsp:style>
    </dsp:sp>
    <dsp:sp modelId="{9708AD36-E487-4A70-8914-A71D30DCAEC4}">
      <dsp:nvSpPr>
        <dsp:cNvPr id="0" name=""/>
        <dsp:cNvSpPr/>
      </dsp:nvSpPr>
      <dsp:spPr>
        <a:xfrm>
          <a:off x="6517328" y="0"/>
          <a:ext cx="2138727" cy="235168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rPr>
            <a:t>THEORETICAL METHODS/PRACTICAL STRATEGIES:</a:t>
          </a:r>
        </a:p>
        <a:p>
          <a:pPr marL="0" lvl="0" indent="0" algn="l" defTabSz="800100">
            <a:lnSpc>
              <a:spcPct val="90000"/>
            </a:lnSpc>
            <a:spcBef>
              <a:spcPct val="0"/>
            </a:spcBef>
            <a:spcAft>
              <a:spcPct val="35000"/>
            </a:spcAft>
            <a:buNone/>
          </a:pPr>
          <a:r>
            <a:rPr lang="en-US" sz="1800" kern="1200">
              <a:solidFill>
                <a:schemeClr val="tx1"/>
              </a:solidFill>
            </a:rPr>
            <a:t>Identify evidence-based methods that address determinants identified in step 2</a:t>
          </a:r>
          <a:endParaRPr lang="en-US" sz="1800" kern="1200" baseline="30000">
            <a:solidFill>
              <a:schemeClr val="tx1"/>
            </a:solidFill>
          </a:endParaRPr>
        </a:p>
      </dsp:txBody>
      <dsp:txXfrm>
        <a:off x="6517328" y="0"/>
        <a:ext cx="2138727" cy="235168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E5F75-001A-416A-8787-9C6A72C6F9E1}">
      <dsp:nvSpPr>
        <dsp:cNvPr id="0" name=""/>
        <dsp:cNvSpPr/>
      </dsp:nvSpPr>
      <dsp:spPr>
        <a:xfrm>
          <a:off x="0" y="400859"/>
          <a:ext cx="3376231" cy="1178518"/>
        </a:xfrm>
        <a:prstGeom prst="roundRect">
          <a:avLst/>
        </a:prstGeom>
        <a:solidFill>
          <a:srgbClr val="FFD54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3</a:t>
          </a:r>
          <a:endParaRPr lang="en-US" sz="2400" kern="1200">
            <a:solidFill>
              <a:schemeClr val="tx1"/>
            </a:solidFill>
          </a:endParaRPr>
        </a:p>
      </dsp:txBody>
      <dsp:txXfrm rot="16200000">
        <a:off x="-145569" y="546428"/>
        <a:ext cx="966384" cy="675246"/>
      </dsp:txXfrm>
    </dsp:sp>
    <dsp:sp modelId="{72C7A455-FD16-4098-9078-485242CA0BA2}">
      <dsp:nvSpPr>
        <dsp:cNvPr id="0" name=""/>
        <dsp:cNvSpPr/>
      </dsp:nvSpPr>
      <dsp:spPr>
        <a:xfrm>
          <a:off x="675246" y="400859"/>
          <a:ext cx="2515292" cy="117851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tx1"/>
              </a:solidFill>
              <a:latin typeface="Aptos Display" panose="020F0302020204030204"/>
            </a:rPr>
            <a:t>THEORETICAL METHODS/PRACTICAL STRATEGIES</a:t>
          </a:r>
        </a:p>
      </dsp:txBody>
      <dsp:txXfrm>
        <a:off x="675246" y="400859"/>
        <a:ext cx="2515292" cy="117851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E5F75-001A-416A-8787-9C6A72C6F9E1}">
      <dsp:nvSpPr>
        <dsp:cNvPr id="0" name=""/>
        <dsp:cNvSpPr/>
      </dsp:nvSpPr>
      <dsp:spPr>
        <a:xfrm>
          <a:off x="0" y="387334"/>
          <a:ext cx="3376231" cy="1178518"/>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4</a:t>
          </a:r>
          <a:endParaRPr lang="en-US" sz="2400" kern="1200">
            <a:solidFill>
              <a:schemeClr val="tx1"/>
            </a:solidFill>
          </a:endParaRPr>
        </a:p>
      </dsp:txBody>
      <dsp:txXfrm rot="16200000">
        <a:off x="-145569" y="532903"/>
        <a:ext cx="966384" cy="675246"/>
      </dsp:txXfrm>
    </dsp:sp>
    <dsp:sp modelId="{72C7A455-FD16-4098-9078-485242CA0BA2}">
      <dsp:nvSpPr>
        <dsp:cNvPr id="0" name=""/>
        <dsp:cNvSpPr/>
      </dsp:nvSpPr>
      <dsp:spPr>
        <a:xfrm>
          <a:off x="675246" y="387334"/>
          <a:ext cx="2515292" cy="117851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tx1"/>
              </a:solidFill>
              <a:latin typeface="Aptos Display" panose="020F0302020204030204"/>
            </a:rPr>
            <a:t>PROGRAM PRODUCTION</a:t>
          </a:r>
        </a:p>
      </dsp:txBody>
      <dsp:txXfrm>
        <a:off x="675246" y="387334"/>
        <a:ext cx="2515292" cy="11785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E5F75-001A-416A-8787-9C6A72C6F9E1}">
      <dsp:nvSpPr>
        <dsp:cNvPr id="0" name=""/>
        <dsp:cNvSpPr/>
      </dsp:nvSpPr>
      <dsp:spPr>
        <a:xfrm>
          <a:off x="0" y="400859"/>
          <a:ext cx="3376231" cy="1178518"/>
        </a:xfrm>
        <a:prstGeom prst="roundRect">
          <a:avLst/>
        </a:prstGeom>
        <a:solidFill>
          <a:srgbClr val="4FC3F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5</a:t>
          </a:r>
          <a:endParaRPr lang="en-US" sz="2400" kern="1200">
            <a:solidFill>
              <a:schemeClr val="tx1"/>
            </a:solidFill>
          </a:endParaRPr>
        </a:p>
      </dsp:txBody>
      <dsp:txXfrm rot="16200000">
        <a:off x="-145569" y="546428"/>
        <a:ext cx="966384" cy="675246"/>
      </dsp:txXfrm>
    </dsp:sp>
    <dsp:sp modelId="{72C7A455-FD16-4098-9078-485242CA0BA2}">
      <dsp:nvSpPr>
        <dsp:cNvPr id="0" name=""/>
        <dsp:cNvSpPr/>
      </dsp:nvSpPr>
      <dsp:spPr>
        <a:xfrm>
          <a:off x="675246" y="400859"/>
          <a:ext cx="2515292" cy="117851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tx1"/>
              </a:solidFill>
              <a:latin typeface="Aptos Display" panose="020F0302020204030204"/>
            </a:rPr>
            <a:t>ADOPTION &amp; IMPLEMENTATION PLAN</a:t>
          </a:r>
        </a:p>
      </dsp:txBody>
      <dsp:txXfrm>
        <a:off x="675246" y="400859"/>
        <a:ext cx="2515292" cy="117851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E5F75-001A-416A-8787-9C6A72C6F9E1}">
      <dsp:nvSpPr>
        <dsp:cNvPr id="0" name=""/>
        <dsp:cNvSpPr/>
      </dsp:nvSpPr>
      <dsp:spPr>
        <a:xfrm>
          <a:off x="0" y="400859"/>
          <a:ext cx="3376231" cy="1178518"/>
        </a:xfrm>
        <a:prstGeom prst="roundRect">
          <a:avLst/>
        </a:prstGeom>
        <a:solidFill>
          <a:srgbClr val="CE93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6</a:t>
          </a:r>
          <a:endParaRPr lang="en-US" sz="2400" kern="1200">
            <a:solidFill>
              <a:schemeClr val="tx1"/>
            </a:solidFill>
          </a:endParaRPr>
        </a:p>
      </dsp:txBody>
      <dsp:txXfrm rot="16200000">
        <a:off x="-145569" y="546428"/>
        <a:ext cx="966384" cy="675246"/>
      </dsp:txXfrm>
    </dsp:sp>
    <dsp:sp modelId="{72C7A455-FD16-4098-9078-485242CA0BA2}">
      <dsp:nvSpPr>
        <dsp:cNvPr id="0" name=""/>
        <dsp:cNvSpPr/>
      </dsp:nvSpPr>
      <dsp:spPr>
        <a:xfrm>
          <a:off x="675246" y="400859"/>
          <a:ext cx="2515292" cy="117851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tx1"/>
              </a:solidFill>
              <a:latin typeface="Aptos Display" panose="020F0302020204030204"/>
            </a:rPr>
            <a:t>EVALUATION &amp; MONITORING</a:t>
          </a:r>
        </a:p>
      </dsp:txBody>
      <dsp:txXfrm>
        <a:off x="675246" y="400859"/>
        <a:ext cx="2515292" cy="117851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E5F75-001A-416A-8787-9C6A72C6F9E1}">
      <dsp:nvSpPr>
        <dsp:cNvPr id="0" name=""/>
        <dsp:cNvSpPr/>
      </dsp:nvSpPr>
      <dsp:spPr>
        <a:xfrm>
          <a:off x="667" y="0"/>
          <a:ext cx="2870775" cy="2351684"/>
        </a:xfrm>
        <a:prstGeom prst="roundRect">
          <a:avLst>
            <a:gd name="adj" fmla="val 5000"/>
          </a:avLst>
        </a:prstGeom>
        <a:solidFill>
          <a:srgbClr val="00BFA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1</a:t>
          </a:r>
          <a:endParaRPr lang="en-US" sz="2400" kern="1200">
            <a:solidFill>
              <a:schemeClr val="tx1"/>
            </a:solidFill>
          </a:endParaRPr>
        </a:p>
      </dsp:txBody>
      <dsp:txXfrm rot="16200000">
        <a:off x="-676445" y="677112"/>
        <a:ext cx="1928380" cy="574155"/>
      </dsp:txXfrm>
    </dsp:sp>
    <dsp:sp modelId="{72C7A455-FD16-4098-9078-485242CA0BA2}">
      <dsp:nvSpPr>
        <dsp:cNvPr id="0" name=""/>
        <dsp:cNvSpPr/>
      </dsp:nvSpPr>
      <dsp:spPr>
        <a:xfrm>
          <a:off x="574822" y="0"/>
          <a:ext cx="2138727" cy="235168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rtl="0">
            <a:lnSpc>
              <a:spcPct val="90000"/>
            </a:lnSpc>
            <a:spcBef>
              <a:spcPct val="0"/>
            </a:spcBef>
            <a:spcAft>
              <a:spcPct val="35000"/>
            </a:spcAft>
            <a:buNone/>
          </a:pPr>
          <a:r>
            <a:rPr lang="en-US" sz="1800" b="1" kern="1200" dirty="0">
              <a:solidFill>
                <a:schemeClr val="tx1"/>
              </a:solidFill>
              <a:latin typeface="Aptos Display" panose="020F0302020204030204"/>
            </a:rPr>
            <a:t>NEEDS ASSESSMENT:</a:t>
          </a:r>
        </a:p>
        <a:p>
          <a:pPr marL="0" lvl="0" indent="0" algn="l" defTabSz="800100" rtl="0">
            <a:lnSpc>
              <a:spcPct val="90000"/>
            </a:lnSpc>
            <a:spcBef>
              <a:spcPct val="0"/>
            </a:spcBef>
            <a:spcAft>
              <a:spcPct val="35000"/>
            </a:spcAft>
            <a:buNone/>
          </a:pPr>
          <a:r>
            <a:rPr lang="en-US" sz="1800" kern="1200" dirty="0">
              <a:solidFill>
                <a:schemeClr val="tx1"/>
              </a:solidFill>
              <a:latin typeface="Aptos Display" panose="020F0302020204030204"/>
            </a:rPr>
            <a:t>Identify STI prevalence, consult with campus health center</a:t>
          </a:r>
        </a:p>
        <a:p>
          <a:pPr marL="0" lvl="0" indent="0" algn="l" defTabSz="800100" rtl="0">
            <a:lnSpc>
              <a:spcPct val="90000"/>
            </a:lnSpc>
            <a:spcBef>
              <a:spcPct val="0"/>
            </a:spcBef>
            <a:spcAft>
              <a:spcPct val="35000"/>
            </a:spcAft>
            <a:buNone/>
          </a:pPr>
          <a:r>
            <a:rPr lang="en-US" sz="1800" kern="1200" dirty="0">
              <a:solidFill>
                <a:schemeClr val="tx1"/>
              </a:solidFill>
              <a:latin typeface="Aptos Display" panose="020F0302020204030204"/>
            </a:rPr>
            <a:t>Administer risk survey</a:t>
          </a:r>
          <a:r>
            <a:rPr lang="en-US" sz="1800" kern="1200" baseline="0" dirty="0">
              <a:solidFill>
                <a:schemeClr val="tx1"/>
              </a:solidFill>
              <a:latin typeface="Aptos Display" panose="020F0302020204030204"/>
            </a:rPr>
            <a:t>, conduct focus group</a:t>
          </a:r>
          <a:endParaRPr lang="en-US" sz="1800" kern="1200" dirty="0">
            <a:solidFill>
              <a:schemeClr val="tx1"/>
            </a:solidFill>
          </a:endParaRPr>
        </a:p>
      </dsp:txBody>
      <dsp:txXfrm>
        <a:off x="574822" y="0"/>
        <a:ext cx="2138727" cy="2351684"/>
      </dsp:txXfrm>
    </dsp:sp>
    <dsp:sp modelId="{1A5F03C0-B86D-4008-8656-F962FE061A08}">
      <dsp:nvSpPr>
        <dsp:cNvPr id="0" name=""/>
        <dsp:cNvSpPr/>
      </dsp:nvSpPr>
      <dsp:spPr>
        <a:xfrm>
          <a:off x="2971920" y="0"/>
          <a:ext cx="2870775" cy="2351684"/>
        </a:xfrm>
        <a:prstGeom prst="roundRect">
          <a:avLst>
            <a:gd name="adj" fmla="val 5000"/>
          </a:avLst>
        </a:prstGeom>
        <a:solidFill>
          <a:srgbClr val="FF6F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2</a:t>
          </a:r>
          <a:endParaRPr lang="en-US" sz="2400" kern="1200">
            <a:solidFill>
              <a:schemeClr val="tx1"/>
            </a:solidFill>
          </a:endParaRPr>
        </a:p>
      </dsp:txBody>
      <dsp:txXfrm rot="16200000">
        <a:off x="2294807" y="677112"/>
        <a:ext cx="1928380" cy="574155"/>
      </dsp:txXfrm>
    </dsp:sp>
    <dsp:sp modelId="{3A64E9C6-D97F-4944-A42C-F0154D69A7BD}">
      <dsp:nvSpPr>
        <dsp:cNvPr id="0" name=""/>
        <dsp:cNvSpPr/>
      </dsp:nvSpPr>
      <dsp:spPr>
        <a:xfrm rot="5400000">
          <a:off x="2813575" y="1799507"/>
          <a:ext cx="345396" cy="430616"/>
        </a:xfrm>
        <a:prstGeom prst="flowChartExtract">
          <a:avLst/>
        </a:prstGeom>
        <a:solidFill>
          <a:schemeClr val="bg1"/>
        </a:solidFill>
        <a:ln w="25400" cap="flat" cmpd="sng" algn="ctr">
          <a:solidFill>
            <a:srgbClr val="00BFA5"/>
          </a:solidFill>
          <a:prstDash val="solid"/>
        </a:ln>
        <a:effectLst/>
      </dsp:spPr>
      <dsp:style>
        <a:lnRef idx="2">
          <a:scrgbClr r="0" g="0" b="0"/>
        </a:lnRef>
        <a:fillRef idx="1">
          <a:scrgbClr r="0" g="0" b="0"/>
        </a:fillRef>
        <a:effectRef idx="0">
          <a:scrgbClr r="0" g="0" b="0"/>
        </a:effectRef>
        <a:fontRef idx="minor"/>
      </dsp:style>
    </dsp:sp>
    <dsp:sp modelId="{EE1CB27E-D168-4D45-B425-D730CF331B1D}">
      <dsp:nvSpPr>
        <dsp:cNvPr id="0" name=""/>
        <dsp:cNvSpPr/>
      </dsp:nvSpPr>
      <dsp:spPr>
        <a:xfrm>
          <a:off x="3546075" y="0"/>
          <a:ext cx="2138727" cy="235168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latin typeface="Aptos Display" panose="020F0302020204030204"/>
            </a:rPr>
            <a:t>PROXIMAL PROGRAM OBJECTIVES:</a:t>
          </a:r>
          <a:endParaRPr lang="en-US" sz="1800" b="1" kern="1200">
            <a:solidFill>
              <a:schemeClr val="tx1"/>
            </a:solidFill>
          </a:endParaRPr>
        </a:p>
        <a:p>
          <a:pPr marL="0" lvl="0" indent="0" algn="l" defTabSz="755650">
            <a:lnSpc>
              <a:spcPct val="90000"/>
            </a:lnSpc>
            <a:spcBef>
              <a:spcPct val="0"/>
            </a:spcBef>
            <a:spcAft>
              <a:spcPct val="35000"/>
            </a:spcAft>
            <a:buNone/>
          </a:pPr>
          <a:r>
            <a:rPr lang="en-US" sz="1700" kern="1200">
              <a:solidFill>
                <a:schemeClr val="tx1"/>
              </a:solidFill>
            </a:rPr>
            <a:t>To decrease STI rates (distal outcome), need to increase STI knowledge, increase availability of protection</a:t>
          </a:r>
        </a:p>
      </dsp:txBody>
      <dsp:txXfrm>
        <a:off x="3546075" y="0"/>
        <a:ext cx="2138727" cy="2351684"/>
      </dsp:txXfrm>
    </dsp:sp>
    <dsp:sp modelId="{5B570B4C-EEFE-4432-8580-11E540CCB668}">
      <dsp:nvSpPr>
        <dsp:cNvPr id="0" name=""/>
        <dsp:cNvSpPr/>
      </dsp:nvSpPr>
      <dsp:spPr>
        <a:xfrm>
          <a:off x="5943173" y="0"/>
          <a:ext cx="2870775" cy="2351684"/>
        </a:xfrm>
        <a:prstGeom prst="roundRect">
          <a:avLst>
            <a:gd name="adj" fmla="val 5000"/>
          </a:avLst>
        </a:prstGeom>
        <a:solidFill>
          <a:srgbClr val="FFD54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3</a:t>
          </a:r>
          <a:endParaRPr lang="en-US" sz="2400" kern="1200">
            <a:solidFill>
              <a:schemeClr val="tx1"/>
            </a:solidFill>
          </a:endParaRPr>
        </a:p>
      </dsp:txBody>
      <dsp:txXfrm rot="16200000">
        <a:off x="5266060" y="677112"/>
        <a:ext cx="1928380" cy="574155"/>
      </dsp:txXfrm>
    </dsp:sp>
    <dsp:sp modelId="{FD5BA29C-B114-42FF-B1F7-09A40899A036}">
      <dsp:nvSpPr>
        <dsp:cNvPr id="0" name=""/>
        <dsp:cNvSpPr/>
      </dsp:nvSpPr>
      <dsp:spPr>
        <a:xfrm rot="5400000">
          <a:off x="5784828" y="1799507"/>
          <a:ext cx="345396" cy="430616"/>
        </a:xfrm>
        <a:prstGeom prst="flowChartExtract">
          <a:avLst/>
        </a:prstGeom>
        <a:solidFill>
          <a:schemeClr val="lt1">
            <a:hueOff val="0"/>
            <a:satOff val="0"/>
            <a:lumOff val="0"/>
            <a:alphaOff val="0"/>
          </a:schemeClr>
        </a:solidFill>
        <a:ln w="25400" cap="flat" cmpd="sng" algn="ctr">
          <a:solidFill>
            <a:srgbClr val="FF6F61"/>
          </a:solidFill>
          <a:prstDash val="solid"/>
        </a:ln>
        <a:effectLst/>
      </dsp:spPr>
      <dsp:style>
        <a:lnRef idx="2">
          <a:scrgbClr r="0" g="0" b="0"/>
        </a:lnRef>
        <a:fillRef idx="1">
          <a:scrgbClr r="0" g="0" b="0"/>
        </a:fillRef>
        <a:effectRef idx="0">
          <a:scrgbClr r="0" g="0" b="0"/>
        </a:effectRef>
        <a:fontRef idx="minor"/>
      </dsp:style>
    </dsp:sp>
    <dsp:sp modelId="{9708AD36-E487-4A70-8914-A71D30DCAEC4}">
      <dsp:nvSpPr>
        <dsp:cNvPr id="0" name=""/>
        <dsp:cNvSpPr/>
      </dsp:nvSpPr>
      <dsp:spPr>
        <a:xfrm>
          <a:off x="6517328" y="0"/>
          <a:ext cx="2138727" cy="235168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rPr>
            <a:t>THEORETICAL METHODS/PRACTICAL STRATEGIES:</a:t>
          </a:r>
        </a:p>
        <a:p>
          <a:pPr marL="0" lvl="0" indent="0" algn="l" defTabSz="800100">
            <a:lnSpc>
              <a:spcPct val="90000"/>
            </a:lnSpc>
            <a:spcBef>
              <a:spcPct val="0"/>
            </a:spcBef>
            <a:spcAft>
              <a:spcPct val="35000"/>
            </a:spcAft>
            <a:buNone/>
          </a:pPr>
          <a:r>
            <a:rPr lang="en-US" sz="1800" kern="1200">
              <a:solidFill>
                <a:schemeClr val="tx1"/>
              </a:solidFill>
            </a:rPr>
            <a:t>Identify evidence-based methods that address determinants identified in step 2</a:t>
          </a:r>
          <a:endParaRPr lang="en-US" sz="1800" kern="1200" baseline="30000">
            <a:solidFill>
              <a:schemeClr val="tx1"/>
            </a:solidFill>
          </a:endParaRPr>
        </a:p>
      </dsp:txBody>
      <dsp:txXfrm>
        <a:off x="6517328" y="0"/>
        <a:ext cx="2138727" cy="235168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E5F75-001A-416A-8787-9C6A72C6F9E1}">
      <dsp:nvSpPr>
        <dsp:cNvPr id="0" name=""/>
        <dsp:cNvSpPr/>
      </dsp:nvSpPr>
      <dsp:spPr>
        <a:xfrm>
          <a:off x="6" y="0"/>
          <a:ext cx="2870775" cy="2351684"/>
        </a:xfrm>
        <a:prstGeom prst="roundRect">
          <a:avLst>
            <a:gd name="adj" fmla="val 5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4</a:t>
          </a:r>
          <a:endParaRPr lang="en-US" sz="2400" kern="1200">
            <a:solidFill>
              <a:schemeClr val="tx1"/>
            </a:solidFill>
          </a:endParaRPr>
        </a:p>
      </dsp:txBody>
      <dsp:txXfrm rot="16200000">
        <a:off x="-677106" y="677112"/>
        <a:ext cx="1928380" cy="574155"/>
      </dsp:txXfrm>
    </dsp:sp>
    <dsp:sp modelId="{72C7A455-FD16-4098-9078-485242CA0BA2}">
      <dsp:nvSpPr>
        <dsp:cNvPr id="0" name=""/>
        <dsp:cNvSpPr/>
      </dsp:nvSpPr>
      <dsp:spPr>
        <a:xfrm>
          <a:off x="574161" y="0"/>
          <a:ext cx="2138727" cy="235168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rtl="0">
            <a:lnSpc>
              <a:spcPct val="90000"/>
            </a:lnSpc>
            <a:spcBef>
              <a:spcPct val="0"/>
            </a:spcBef>
            <a:spcAft>
              <a:spcPct val="35000"/>
            </a:spcAft>
            <a:buNone/>
          </a:pPr>
          <a:r>
            <a:rPr lang="en-US" sz="1800" b="1" kern="1200">
              <a:solidFill>
                <a:schemeClr val="tx1"/>
              </a:solidFill>
              <a:latin typeface="Aptos Display" panose="020F0302020204030204"/>
            </a:rPr>
            <a:t>PROGRAM PRODUCTION:</a:t>
          </a:r>
        </a:p>
        <a:p>
          <a:pPr marL="0" lvl="0" indent="0" algn="l" defTabSz="800100" rtl="0">
            <a:lnSpc>
              <a:spcPct val="90000"/>
            </a:lnSpc>
            <a:spcBef>
              <a:spcPct val="0"/>
            </a:spcBef>
            <a:spcAft>
              <a:spcPct val="35000"/>
            </a:spcAft>
            <a:buNone/>
          </a:pPr>
          <a:r>
            <a:rPr lang="en-US" sz="1800" b="0" kern="1200">
              <a:solidFill>
                <a:schemeClr val="tx1"/>
              </a:solidFill>
              <a:latin typeface="Aptos Display" panose="020F0302020204030204"/>
            </a:rPr>
            <a:t>Create &amp; pilot-test program components (videos, scenarios) with members of intended audience group </a:t>
          </a:r>
          <a:endParaRPr lang="en-US" sz="1800" b="0" kern="1200" baseline="30000">
            <a:solidFill>
              <a:schemeClr val="tx1"/>
            </a:solidFill>
            <a:latin typeface="Aptos Display" panose="020F0302020204030204"/>
          </a:endParaRPr>
        </a:p>
        <a:p>
          <a:pPr marL="0" lvl="0" indent="0" algn="l" defTabSz="800100" rtl="0">
            <a:lnSpc>
              <a:spcPct val="90000"/>
            </a:lnSpc>
            <a:spcBef>
              <a:spcPct val="0"/>
            </a:spcBef>
            <a:spcAft>
              <a:spcPct val="35000"/>
            </a:spcAft>
            <a:buNone/>
          </a:pPr>
          <a:endParaRPr lang="en-US" sz="1800" b="1" kern="1200">
            <a:solidFill>
              <a:schemeClr val="tx1"/>
            </a:solidFill>
            <a:latin typeface="Aptos Display" panose="020F0302020204030204"/>
          </a:endParaRPr>
        </a:p>
      </dsp:txBody>
      <dsp:txXfrm>
        <a:off x="574161" y="0"/>
        <a:ext cx="2138727" cy="2351684"/>
      </dsp:txXfrm>
    </dsp:sp>
    <dsp:sp modelId="{1A5F03C0-B86D-4008-8656-F962FE061A08}">
      <dsp:nvSpPr>
        <dsp:cNvPr id="0" name=""/>
        <dsp:cNvSpPr/>
      </dsp:nvSpPr>
      <dsp:spPr>
        <a:xfrm>
          <a:off x="2971919" y="0"/>
          <a:ext cx="2870775" cy="2351684"/>
        </a:xfrm>
        <a:prstGeom prst="roundRect">
          <a:avLst>
            <a:gd name="adj" fmla="val 5000"/>
          </a:avLst>
        </a:prstGeom>
        <a:solidFill>
          <a:srgbClr val="4FC3F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5</a:t>
          </a:r>
          <a:endParaRPr lang="en-US" sz="2400" kern="1200">
            <a:solidFill>
              <a:schemeClr val="tx1"/>
            </a:solidFill>
          </a:endParaRPr>
        </a:p>
      </dsp:txBody>
      <dsp:txXfrm rot="16200000">
        <a:off x="2294806" y="677112"/>
        <a:ext cx="1928380" cy="574155"/>
      </dsp:txXfrm>
    </dsp:sp>
    <dsp:sp modelId="{3A64E9C6-D97F-4944-A42C-F0154D69A7BD}">
      <dsp:nvSpPr>
        <dsp:cNvPr id="0" name=""/>
        <dsp:cNvSpPr/>
      </dsp:nvSpPr>
      <dsp:spPr>
        <a:xfrm rot="5400000">
          <a:off x="2813575" y="1799507"/>
          <a:ext cx="345396" cy="430616"/>
        </a:xfrm>
        <a:prstGeom prst="flowChartExtract">
          <a:avLst/>
        </a:prstGeom>
        <a:solidFill>
          <a:schemeClr val="bg1"/>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EE1CB27E-D168-4D45-B425-D730CF331B1D}">
      <dsp:nvSpPr>
        <dsp:cNvPr id="0" name=""/>
        <dsp:cNvSpPr/>
      </dsp:nvSpPr>
      <dsp:spPr>
        <a:xfrm>
          <a:off x="3546074" y="0"/>
          <a:ext cx="2138727" cy="235168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latin typeface="Aptos Display" panose="020F0302020204030204"/>
            </a:rPr>
            <a:t>ADOPTION &amp; IMPLEMENTATION PLAN</a:t>
          </a:r>
        </a:p>
        <a:p>
          <a:pPr marL="0" lvl="0" indent="0" algn="l" defTabSz="800100">
            <a:lnSpc>
              <a:spcPct val="90000"/>
            </a:lnSpc>
            <a:spcBef>
              <a:spcPct val="0"/>
            </a:spcBef>
            <a:spcAft>
              <a:spcPct val="35000"/>
            </a:spcAft>
            <a:buNone/>
          </a:pPr>
          <a:r>
            <a:rPr lang="en-US" sz="1800" kern="1200">
              <a:solidFill>
                <a:schemeClr val="tx1"/>
              </a:solidFill>
            </a:rPr>
            <a:t>Identify facilitators &amp; stakeholders/partners, determine when the program will occur, promote the program</a:t>
          </a:r>
          <a:endParaRPr lang="en-US" sz="1800" b="1" kern="1200">
            <a:solidFill>
              <a:schemeClr val="tx1"/>
            </a:solidFill>
          </a:endParaRPr>
        </a:p>
      </dsp:txBody>
      <dsp:txXfrm>
        <a:off x="3546074" y="0"/>
        <a:ext cx="2138727" cy="2351684"/>
      </dsp:txXfrm>
    </dsp:sp>
    <dsp:sp modelId="{5B570B4C-EEFE-4432-8580-11E540CCB668}">
      <dsp:nvSpPr>
        <dsp:cNvPr id="0" name=""/>
        <dsp:cNvSpPr/>
      </dsp:nvSpPr>
      <dsp:spPr>
        <a:xfrm>
          <a:off x="5943832" y="0"/>
          <a:ext cx="2870775" cy="2351684"/>
        </a:xfrm>
        <a:prstGeom prst="roundRect">
          <a:avLst>
            <a:gd name="adj" fmla="val 5000"/>
          </a:avLst>
        </a:prstGeom>
        <a:solidFill>
          <a:srgbClr val="CE93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6</a:t>
          </a:r>
          <a:endParaRPr lang="en-US" sz="2400" kern="1200">
            <a:solidFill>
              <a:schemeClr val="tx1"/>
            </a:solidFill>
          </a:endParaRPr>
        </a:p>
      </dsp:txBody>
      <dsp:txXfrm rot="16200000">
        <a:off x="5266719" y="677112"/>
        <a:ext cx="1928380" cy="574155"/>
      </dsp:txXfrm>
    </dsp:sp>
    <dsp:sp modelId="{FD5BA29C-B114-42FF-B1F7-09A40899A036}">
      <dsp:nvSpPr>
        <dsp:cNvPr id="0" name=""/>
        <dsp:cNvSpPr/>
      </dsp:nvSpPr>
      <dsp:spPr>
        <a:xfrm rot="5400000">
          <a:off x="5784827" y="1799507"/>
          <a:ext cx="345396" cy="430616"/>
        </a:xfrm>
        <a:prstGeom prst="flowChartExtract">
          <a:avLst/>
        </a:prstGeom>
        <a:solidFill>
          <a:schemeClr val="lt1">
            <a:hueOff val="0"/>
            <a:satOff val="0"/>
            <a:lumOff val="0"/>
            <a:alphaOff val="0"/>
          </a:schemeClr>
        </a:solidFill>
        <a:ln w="25400" cap="flat" cmpd="sng" algn="ctr">
          <a:solidFill>
            <a:srgbClr val="4FC3F7"/>
          </a:solidFill>
          <a:prstDash val="solid"/>
        </a:ln>
        <a:effectLst/>
      </dsp:spPr>
      <dsp:style>
        <a:lnRef idx="2">
          <a:scrgbClr r="0" g="0" b="0"/>
        </a:lnRef>
        <a:fillRef idx="1">
          <a:scrgbClr r="0" g="0" b="0"/>
        </a:fillRef>
        <a:effectRef idx="0">
          <a:scrgbClr r="0" g="0" b="0"/>
        </a:effectRef>
        <a:fontRef idx="minor"/>
      </dsp:style>
    </dsp:sp>
    <dsp:sp modelId="{9708AD36-E487-4A70-8914-A71D30DCAEC4}">
      <dsp:nvSpPr>
        <dsp:cNvPr id="0" name=""/>
        <dsp:cNvSpPr/>
      </dsp:nvSpPr>
      <dsp:spPr>
        <a:xfrm>
          <a:off x="6517987" y="0"/>
          <a:ext cx="2138727" cy="235168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rPr>
            <a:t>EVALUATION &amp; MONITORING</a:t>
          </a:r>
        </a:p>
        <a:p>
          <a:pPr marL="0" lvl="0" indent="0" algn="l" defTabSz="800100">
            <a:lnSpc>
              <a:spcPct val="90000"/>
            </a:lnSpc>
            <a:spcBef>
              <a:spcPct val="0"/>
            </a:spcBef>
            <a:spcAft>
              <a:spcPct val="35000"/>
            </a:spcAft>
            <a:buNone/>
          </a:pPr>
          <a:r>
            <a:rPr lang="en-US" sz="1800" kern="1200">
              <a:solidFill>
                <a:schemeClr val="tx1"/>
              </a:solidFill>
            </a:rPr>
            <a:t>Administer risk survey and determine STI prevalence after the intervention; assess changes from step 1</a:t>
          </a:r>
        </a:p>
      </dsp:txBody>
      <dsp:txXfrm>
        <a:off x="6517987" y="0"/>
        <a:ext cx="2138727" cy="235168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E5F75-001A-416A-8787-9C6A72C6F9E1}">
      <dsp:nvSpPr>
        <dsp:cNvPr id="0" name=""/>
        <dsp:cNvSpPr/>
      </dsp:nvSpPr>
      <dsp:spPr>
        <a:xfrm>
          <a:off x="0" y="400859"/>
          <a:ext cx="3275605" cy="1178518"/>
        </a:xfrm>
        <a:prstGeom prst="roundRect">
          <a:avLst/>
        </a:prstGeom>
        <a:solidFill>
          <a:srgbClr val="00BFA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1</a:t>
          </a:r>
          <a:endParaRPr lang="en-US" sz="2400" kern="1200">
            <a:solidFill>
              <a:schemeClr val="tx1"/>
            </a:solidFill>
          </a:endParaRPr>
        </a:p>
      </dsp:txBody>
      <dsp:txXfrm rot="16200000">
        <a:off x="-155631" y="556491"/>
        <a:ext cx="966384" cy="655121"/>
      </dsp:txXfrm>
    </dsp:sp>
    <dsp:sp modelId="{72C7A455-FD16-4098-9078-485242CA0BA2}">
      <dsp:nvSpPr>
        <dsp:cNvPr id="0" name=""/>
        <dsp:cNvSpPr/>
      </dsp:nvSpPr>
      <dsp:spPr>
        <a:xfrm>
          <a:off x="655121" y="400859"/>
          <a:ext cx="2440325" cy="117851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tx1"/>
              </a:solidFill>
              <a:latin typeface="Aptos Display" panose="020F0302020204030204"/>
            </a:rPr>
            <a:t>NEEDS ASSESSMENT</a:t>
          </a:r>
        </a:p>
      </dsp:txBody>
      <dsp:txXfrm>
        <a:off x="655121" y="400859"/>
        <a:ext cx="2440325" cy="117851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412D4-35E6-4312-9AE0-3A42BD8B0B9A}">
      <dsp:nvSpPr>
        <dsp:cNvPr id="0" name=""/>
        <dsp:cNvSpPr/>
      </dsp:nvSpPr>
      <dsp:spPr>
        <a:xfrm>
          <a:off x="1418473" y="1641118"/>
          <a:ext cx="1492239" cy="950773"/>
        </a:xfrm>
        <a:prstGeom prst="roundRect">
          <a:avLst>
            <a:gd name="adj" fmla="val 10000"/>
          </a:avLst>
        </a:prstGeom>
        <a:solidFill>
          <a:srgbClr val="FFCEC9"/>
        </a:solidFill>
        <a:ln w="25400" cap="flat" cmpd="sng" algn="ctr">
          <a:solidFill>
            <a:srgbClr val="FF6F6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Health Belief Model (HBM)</a:t>
          </a:r>
        </a:p>
      </dsp:txBody>
      <dsp:txXfrm>
        <a:off x="1446320" y="1668965"/>
        <a:ext cx="1436545" cy="895079"/>
      </dsp:txXfrm>
    </dsp:sp>
    <dsp:sp modelId="{7D349785-CA11-41F1-8A34-C078D4027E53}">
      <dsp:nvSpPr>
        <dsp:cNvPr id="0" name=""/>
        <dsp:cNvSpPr/>
      </dsp:nvSpPr>
      <dsp:spPr>
        <a:xfrm rot="17692822">
          <a:off x="2387083" y="1276247"/>
          <a:ext cx="1807876" cy="40429"/>
        </a:xfrm>
        <a:custGeom>
          <a:avLst/>
          <a:gdLst/>
          <a:ahLst/>
          <a:cxnLst/>
          <a:rect l="0" t="0" r="0" b="0"/>
          <a:pathLst>
            <a:path>
              <a:moveTo>
                <a:pt x="0" y="20214"/>
              </a:moveTo>
              <a:lnTo>
                <a:pt x="1807876" y="20214"/>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245824" y="1251265"/>
        <a:ext cx="90393" cy="90393"/>
      </dsp:txXfrm>
    </dsp:sp>
    <dsp:sp modelId="{9C977F8B-5170-4EF6-AFAF-F2BFD6249CC7}">
      <dsp:nvSpPr>
        <dsp:cNvPr id="0" name=""/>
        <dsp:cNvSpPr/>
      </dsp:nvSpPr>
      <dsp:spPr>
        <a:xfrm>
          <a:off x="3671331" y="1033"/>
          <a:ext cx="2293722" cy="950773"/>
        </a:xfrm>
        <a:prstGeom prst="roundRect">
          <a:avLst>
            <a:gd name="adj" fmla="val 10000"/>
          </a:avLst>
        </a:prstGeom>
        <a:solidFill>
          <a:srgbClr val="FFCEC9"/>
        </a:solidFill>
        <a:ln w="25400" cap="flat" cmpd="sng" algn="ctr">
          <a:solidFill>
            <a:srgbClr val="FF6F6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Perceived Susceptibility</a:t>
          </a:r>
        </a:p>
      </dsp:txBody>
      <dsp:txXfrm>
        <a:off x="3699178" y="28880"/>
        <a:ext cx="2238028" cy="895079"/>
      </dsp:txXfrm>
    </dsp:sp>
    <dsp:sp modelId="{650EAA52-675F-4B1E-8EE0-0BE3638CC3B6}">
      <dsp:nvSpPr>
        <dsp:cNvPr id="0" name=""/>
        <dsp:cNvSpPr/>
      </dsp:nvSpPr>
      <dsp:spPr>
        <a:xfrm rot="19457599">
          <a:off x="2822669" y="1822942"/>
          <a:ext cx="936705" cy="40429"/>
        </a:xfrm>
        <a:custGeom>
          <a:avLst/>
          <a:gdLst/>
          <a:ahLst/>
          <a:cxnLst/>
          <a:rect l="0" t="0" r="0" b="0"/>
          <a:pathLst>
            <a:path>
              <a:moveTo>
                <a:pt x="0" y="20214"/>
              </a:moveTo>
              <a:lnTo>
                <a:pt x="936705" y="20214"/>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67604" y="1819739"/>
        <a:ext cx="46835" cy="46835"/>
      </dsp:txXfrm>
    </dsp:sp>
    <dsp:sp modelId="{635C01D9-FC70-4BA7-897F-4702DE721401}">
      <dsp:nvSpPr>
        <dsp:cNvPr id="0" name=""/>
        <dsp:cNvSpPr/>
      </dsp:nvSpPr>
      <dsp:spPr>
        <a:xfrm>
          <a:off x="3671331" y="1094423"/>
          <a:ext cx="2266796" cy="950773"/>
        </a:xfrm>
        <a:prstGeom prst="roundRect">
          <a:avLst>
            <a:gd name="adj" fmla="val 10000"/>
          </a:avLst>
        </a:prstGeom>
        <a:solidFill>
          <a:srgbClr val="FFCEC9"/>
        </a:solidFill>
        <a:ln w="25400" cap="flat" cmpd="sng" algn="ctr">
          <a:solidFill>
            <a:srgbClr val="FF6F6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Perceived Severity</a:t>
          </a:r>
        </a:p>
      </dsp:txBody>
      <dsp:txXfrm>
        <a:off x="3699178" y="1122270"/>
        <a:ext cx="2211102" cy="895079"/>
      </dsp:txXfrm>
    </dsp:sp>
    <dsp:sp modelId="{DD7241D6-360E-4069-A2B7-BC743AD3713B}">
      <dsp:nvSpPr>
        <dsp:cNvPr id="0" name=""/>
        <dsp:cNvSpPr/>
      </dsp:nvSpPr>
      <dsp:spPr>
        <a:xfrm rot="2142401">
          <a:off x="2822669" y="2369637"/>
          <a:ext cx="936705" cy="40429"/>
        </a:xfrm>
        <a:custGeom>
          <a:avLst/>
          <a:gdLst/>
          <a:ahLst/>
          <a:cxnLst/>
          <a:rect l="0" t="0" r="0" b="0"/>
          <a:pathLst>
            <a:path>
              <a:moveTo>
                <a:pt x="0" y="20214"/>
              </a:moveTo>
              <a:lnTo>
                <a:pt x="936705" y="20214"/>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67604" y="2366434"/>
        <a:ext cx="46835" cy="46835"/>
      </dsp:txXfrm>
    </dsp:sp>
    <dsp:sp modelId="{0174A2CB-8F09-4E13-AFB4-AA8A7D9AE54C}">
      <dsp:nvSpPr>
        <dsp:cNvPr id="0" name=""/>
        <dsp:cNvSpPr/>
      </dsp:nvSpPr>
      <dsp:spPr>
        <a:xfrm>
          <a:off x="3671331" y="2187813"/>
          <a:ext cx="2266796" cy="950773"/>
        </a:xfrm>
        <a:prstGeom prst="roundRect">
          <a:avLst>
            <a:gd name="adj" fmla="val 10000"/>
          </a:avLst>
        </a:prstGeom>
        <a:solidFill>
          <a:srgbClr val="FFCEC9"/>
        </a:solidFill>
        <a:ln w="25400" cap="flat" cmpd="sng" algn="ctr">
          <a:solidFill>
            <a:srgbClr val="FF6F6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Perceived Benefits</a:t>
          </a:r>
        </a:p>
      </dsp:txBody>
      <dsp:txXfrm>
        <a:off x="3699178" y="2215660"/>
        <a:ext cx="2211102" cy="895079"/>
      </dsp:txXfrm>
    </dsp:sp>
    <dsp:sp modelId="{809E2FB8-E222-4B18-B950-393F1C544D16}">
      <dsp:nvSpPr>
        <dsp:cNvPr id="0" name=""/>
        <dsp:cNvSpPr/>
      </dsp:nvSpPr>
      <dsp:spPr>
        <a:xfrm rot="3907178">
          <a:off x="2387083" y="2916332"/>
          <a:ext cx="1807876" cy="40429"/>
        </a:xfrm>
        <a:custGeom>
          <a:avLst/>
          <a:gdLst/>
          <a:ahLst/>
          <a:cxnLst/>
          <a:rect l="0" t="0" r="0" b="0"/>
          <a:pathLst>
            <a:path>
              <a:moveTo>
                <a:pt x="0" y="20214"/>
              </a:moveTo>
              <a:lnTo>
                <a:pt x="1807876" y="20214"/>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245824" y="2891350"/>
        <a:ext cx="90393" cy="90393"/>
      </dsp:txXfrm>
    </dsp:sp>
    <dsp:sp modelId="{42297A22-9353-41D4-8658-1FD6037C7DF7}">
      <dsp:nvSpPr>
        <dsp:cNvPr id="0" name=""/>
        <dsp:cNvSpPr/>
      </dsp:nvSpPr>
      <dsp:spPr>
        <a:xfrm>
          <a:off x="3671331" y="3281202"/>
          <a:ext cx="2274688" cy="950773"/>
        </a:xfrm>
        <a:prstGeom prst="roundRect">
          <a:avLst>
            <a:gd name="adj" fmla="val 10000"/>
          </a:avLst>
        </a:prstGeom>
        <a:solidFill>
          <a:srgbClr val="FFCEC9"/>
        </a:solidFill>
        <a:ln w="25400" cap="flat" cmpd="sng" algn="ctr">
          <a:solidFill>
            <a:srgbClr val="FF6F6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Perceived Barriers</a:t>
          </a:r>
        </a:p>
      </dsp:txBody>
      <dsp:txXfrm>
        <a:off x="3699178" y="3309049"/>
        <a:ext cx="2218994" cy="89507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E5F75-001A-416A-8787-9C6A72C6F9E1}">
      <dsp:nvSpPr>
        <dsp:cNvPr id="0" name=""/>
        <dsp:cNvSpPr/>
      </dsp:nvSpPr>
      <dsp:spPr>
        <a:xfrm>
          <a:off x="0" y="400859"/>
          <a:ext cx="3275605" cy="1178518"/>
        </a:xfrm>
        <a:prstGeom prst="roundRect">
          <a:avLst/>
        </a:prstGeom>
        <a:solidFill>
          <a:srgbClr val="FF6F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2</a:t>
          </a:r>
          <a:endParaRPr lang="en-US" sz="2400" kern="1200">
            <a:solidFill>
              <a:schemeClr val="tx1"/>
            </a:solidFill>
          </a:endParaRPr>
        </a:p>
      </dsp:txBody>
      <dsp:txXfrm rot="16200000">
        <a:off x="-155631" y="556491"/>
        <a:ext cx="966384" cy="655121"/>
      </dsp:txXfrm>
    </dsp:sp>
    <dsp:sp modelId="{72C7A455-FD16-4098-9078-485242CA0BA2}">
      <dsp:nvSpPr>
        <dsp:cNvPr id="0" name=""/>
        <dsp:cNvSpPr/>
      </dsp:nvSpPr>
      <dsp:spPr>
        <a:xfrm>
          <a:off x="655121" y="400859"/>
          <a:ext cx="2440325" cy="117851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tx1"/>
              </a:solidFill>
              <a:latin typeface="Aptos Display" panose="020F0302020204030204"/>
            </a:rPr>
            <a:t>PROXIMAL PROGRAM OBJECTIVES</a:t>
          </a:r>
        </a:p>
      </dsp:txBody>
      <dsp:txXfrm>
        <a:off x="655121" y="400859"/>
        <a:ext cx="2440325" cy="117851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E5F75-001A-416A-8787-9C6A72C6F9E1}">
      <dsp:nvSpPr>
        <dsp:cNvPr id="0" name=""/>
        <dsp:cNvSpPr/>
      </dsp:nvSpPr>
      <dsp:spPr>
        <a:xfrm>
          <a:off x="0" y="408938"/>
          <a:ext cx="3275605" cy="1178518"/>
        </a:xfrm>
        <a:prstGeom prst="roundRect">
          <a:avLst/>
        </a:prstGeom>
        <a:solidFill>
          <a:srgbClr val="FF6F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2</a:t>
          </a:r>
          <a:endParaRPr lang="en-US" sz="2400" kern="1200">
            <a:solidFill>
              <a:schemeClr val="tx1"/>
            </a:solidFill>
          </a:endParaRPr>
        </a:p>
      </dsp:txBody>
      <dsp:txXfrm rot="16200000">
        <a:off x="-155631" y="564570"/>
        <a:ext cx="966384" cy="655121"/>
      </dsp:txXfrm>
    </dsp:sp>
    <dsp:sp modelId="{72C7A455-FD16-4098-9078-485242CA0BA2}">
      <dsp:nvSpPr>
        <dsp:cNvPr id="0" name=""/>
        <dsp:cNvSpPr/>
      </dsp:nvSpPr>
      <dsp:spPr>
        <a:xfrm>
          <a:off x="655121" y="408938"/>
          <a:ext cx="2440325" cy="117851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tx1"/>
              </a:solidFill>
              <a:latin typeface="Aptos Display" panose="020F0302020204030204"/>
            </a:rPr>
            <a:t>PROXIMAL PROGRAM OBJECTIVES</a:t>
          </a:r>
        </a:p>
      </dsp:txBody>
      <dsp:txXfrm>
        <a:off x="655121" y="408938"/>
        <a:ext cx="2440325" cy="11785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E5F75-001A-416A-8787-9C6A72C6F9E1}">
      <dsp:nvSpPr>
        <dsp:cNvPr id="0" name=""/>
        <dsp:cNvSpPr/>
      </dsp:nvSpPr>
      <dsp:spPr>
        <a:xfrm>
          <a:off x="6" y="0"/>
          <a:ext cx="2870775" cy="2602727"/>
        </a:xfrm>
        <a:prstGeom prst="roundRect">
          <a:avLst>
            <a:gd name="adj" fmla="val 5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4</a:t>
          </a:r>
          <a:endParaRPr lang="en-US" sz="2400" kern="1200">
            <a:solidFill>
              <a:schemeClr val="tx1"/>
            </a:solidFill>
          </a:endParaRPr>
        </a:p>
      </dsp:txBody>
      <dsp:txXfrm rot="16200000">
        <a:off x="-780033" y="780040"/>
        <a:ext cx="2134236" cy="574155"/>
      </dsp:txXfrm>
    </dsp:sp>
    <dsp:sp modelId="{72C7A455-FD16-4098-9078-485242CA0BA2}">
      <dsp:nvSpPr>
        <dsp:cNvPr id="0" name=""/>
        <dsp:cNvSpPr/>
      </dsp:nvSpPr>
      <dsp:spPr>
        <a:xfrm>
          <a:off x="574161" y="0"/>
          <a:ext cx="2138727" cy="260272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rtl="0">
            <a:lnSpc>
              <a:spcPct val="90000"/>
            </a:lnSpc>
            <a:spcBef>
              <a:spcPct val="0"/>
            </a:spcBef>
            <a:spcAft>
              <a:spcPct val="35000"/>
            </a:spcAft>
            <a:buNone/>
          </a:pPr>
          <a:r>
            <a:rPr lang="en-US" sz="1800" b="1" kern="1200">
              <a:solidFill>
                <a:schemeClr val="tx1"/>
              </a:solidFill>
              <a:latin typeface="Aptos Display" panose="020F0302020204030204"/>
            </a:rPr>
            <a:t>PROGRAM PRODUCTION:</a:t>
          </a:r>
        </a:p>
        <a:p>
          <a:pPr marL="0" lvl="0" indent="0" algn="l" defTabSz="800100" rtl="0">
            <a:lnSpc>
              <a:spcPct val="90000"/>
            </a:lnSpc>
            <a:spcBef>
              <a:spcPct val="0"/>
            </a:spcBef>
            <a:spcAft>
              <a:spcPct val="35000"/>
            </a:spcAft>
            <a:buNone/>
          </a:pPr>
          <a:r>
            <a:rPr lang="en-US" sz="1800" b="0" kern="1200">
              <a:solidFill>
                <a:schemeClr val="tx1"/>
              </a:solidFill>
              <a:latin typeface="Aptos Display" panose="020F0302020204030204"/>
            </a:rPr>
            <a:t>Informational/ educational campaigns to increase recycling, reduce water waste, increase alternative forms of transportation</a:t>
          </a:r>
        </a:p>
      </dsp:txBody>
      <dsp:txXfrm>
        <a:off x="574161" y="0"/>
        <a:ext cx="2138727" cy="2602727"/>
      </dsp:txXfrm>
    </dsp:sp>
    <dsp:sp modelId="{1A5F03C0-B86D-4008-8656-F962FE061A08}">
      <dsp:nvSpPr>
        <dsp:cNvPr id="0" name=""/>
        <dsp:cNvSpPr/>
      </dsp:nvSpPr>
      <dsp:spPr>
        <a:xfrm>
          <a:off x="2971919" y="0"/>
          <a:ext cx="2870775" cy="2602727"/>
        </a:xfrm>
        <a:prstGeom prst="roundRect">
          <a:avLst>
            <a:gd name="adj" fmla="val 5000"/>
          </a:avLst>
        </a:prstGeom>
        <a:solidFill>
          <a:srgbClr val="4FC3F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5</a:t>
          </a:r>
          <a:endParaRPr lang="en-US" sz="2400" kern="1200">
            <a:solidFill>
              <a:schemeClr val="tx1"/>
            </a:solidFill>
          </a:endParaRPr>
        </a:p>
      </dsp:txBody>
      <dsp:txXfrm rot="16200000">
        <a:off x="2191879" y="780040"/>
        <a:ext cx="2134236" cy="574155"/>
      </dsp:txXfrm>
    </dsp:sp>
    <dsp:sp modelId="{3A64E9C6-D97F-4944-A42C-F0154D69A7BD}">
      <dsp:nvSpPr>
        <dsp:cNvPr id="0" name=""/>
        <dsp:cNvSpPr/>
      </dsp:nvSpPr>
      <dsp:spPr>
        <a:xfrm rot="5400000">
          <a:off x="2795175" y="2014169"/>
          <a:ext cx="382196" cy="430616"/>
        </a:xfrm>
        <a:prstGeom prst="flowChartExtract">
          <a:avLst/>
        </a:prstGeom>
        <a:solidFill>
          <a:schemeClr val="bg1"/>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EE1CB27E-D168-4D45-B425-D730CF331B1D}">
      <dsp:nvSpPr>
        <dsp:cNvPr id="0" name=""/>
        <dsp:cNvSpPr/>
      </dsp:nvSpPr>
      <dsp:spPr>
        <a:xfrm>
          <a:off x="3546074" y="0"/>
          <a:ext cx="2138727" cy="260272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latin typeface="Aptos Display" panose="020F0302020204030204"/>
            </a:rPr>
            <a:t>ADOPTION &amp; IMPLEMENTATION PLAN</a:t>
          </a:r>
        </a:p>
        <a:p>
          <a:pPr marL="0" lvl="0" indent="0" algn="l" defTabSz="800100">
            <a:lnSpc>
              <a:spcPct val="90000"/>
            </a:lnSpc>
            <a:spcBef>
              <a:spcPct val="0"/>
            </a:spcBef>
            <a:spcAft>
              <a:spcPct val="35000"/>
            </a:spcAft>
            <a:buNone/>
          </a:pPr>
          <a:r>
            <a:rPr lang="en-US" sz="1800" kern="1200">
              <a:solidFill>
                <a:schemeClr val="tx1"/>
              </a:solidFill>
            </a:rPr>
            <a:t>Identify facilitators and stakeholders/partners, determine when the program will occur, promote the program</a:t>
          </a:r>
          <a:endParaRPr lang="en-US" sz="1800" b="1" kern="1200">
            <a:solidFill>
              <a:schemeClr val="tx1"/>
            </a:solidFill>
          </a:endParaRPr>
        </a:p>
      </dsp:txBody>
      <dsp:txXfrm>
        <a:off x="3546074" y="0"/>
        <a:ext cx="2138727" cy="2602727"/>
      </dsp:txXfrm>
    </dsp:sp>
    <dsp:sp modelId="{5B570B4C-EEFE-4432-8580-11E540CCB668}">
      <dsp:nvSpPr>
        <dsp:cNvPr id="0" name=""/>
        <dsp:cNvSpPr/>
      </dsp:nvSpPr>
      <dsp:spPr>
        <a:xfrm>
          <a:off x="5943832" y="0"/>
          <a:ext cx="2870775" cy="2602727"/>
        </a:xfrm>
        <a:prstGeom prst="roundRect">
          <a:avLst>
            <a:gd name="adj" fmla="val 5000"/>
          </a:avLst>
        </a:prstGeom>
        <a:solidFill>
          <a:srgbClr val="CE93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6</a:t>
          </a:r>
          <a:endParaRPr lang="en-US" sz="2400" kern="1200">
            <a:solidFill>
              <a:schemeClr val="tx1"/>
            </a:solidFill>
          </a:endParaRPr>
        </a:p>
      </dsp:txBody>
      <dsp:txXfrm rot="16200000">
        <a:off x="5163792" y="780040"/>
        <a:ext cx="2134236" cy="574155"/>
      </dsp:txXfrm>
    </dsp:sp>
    <dsp:sp modelId="{FD5BA29C-B114-42FF-B1F7-09A40899A036}">
      <dsp:nvSpPr>
        <dsp:cNvPr id="0" name=""/>
        <dsp:cNvSpPr/>
      </dsp:nvSpPr>
      <dsp:spPr>
        <a:xfrm rot="5400000">
          <a:off x="5766428" y="2014169"/>
          <a:ext cx="382196" cy="430616"/>
        </a:xfrm>
        <a:prstGeom prst="flowChartExtract">
          <a:avLst/>
        </a:prstGeom>
        <a:solidFill>
          <a:schemeClr val="lt1">
            <a:hueOff val="0"/>
            <a:satOff val="0"/>
            <a:lumOff val="0"/>
            <a:alphaOff val="0"/>
          </a:schemeClr>
        </a:solidFill>
        <a:ln w="25400" cap="flat" cmpd="sng" algn="ctr">
          <a:solidFill>
            <a:srgbClr val="4FC3F7"/>
          </a:solidFill>
          <a:prstDash val="solid"/>
        </a:ln>
        <a:effectLst/>
      </dsp:spPr>
      <dsp:style>
        <a:lnRef idx="2">
          <a:scrgbClr r="0" g="0" b="0"/>
        </a:lnRef>
        <a:fillRef idx="1">
          <a:scrgbClr r="0" g="0" b="0"/>
        </a:fillRef>
        <a:effectRef idx="0">
          <a:scrgbClr r="0" g="0" b="0"/>
        </a:effectRef>
        <a:fontRef idx="minor"/>
      </dsp:style>
    </dsp:sp>
    <dsp:sp modelId="{9708AD36-E487-4A70-8914-A71D30DCAEC4}">
      <dsp:nvSpPr>
        <dsp:cNvPr id="0" name=""/>
        <dsp:cNvSpPr/>
      </dsp:nvSpPr>
      <dsp:spPr>
        <a:xfrm>
          <a:off x="6517987" y="0"/>
          <a:ext cx="2138727" cy="260272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rPr>
            <a:t>EVALUATION &amp; MONITORING</a:t>
          </a:r>
        </a:p>
        <a:p>
          <a:pPr marL="0" lvl="0" indent="0" algn="l" defTabSz="800100">
            <a:lnSpc>
              <a:spcPct val="90000"/>
            </a:lnSpc>
            <a:spcBef>
              <a:spcPct val="0"/>
            </a:spcBef>
            <a:spcAft>
              <a:spcPct val="35000"/>
            </a:spcAft>
            <a:buNone/>
          </a:pPr>
          <a:r>
            <a:rPr lang="en-US" sz="1800" kern="1200">
              <a:solidFill>
                <a:schemeClr val="tx1"/>
              </a:solidFill>
            </a:rPr>
            <a:t>Administer surveys after the intervention has occurred; assess changes from step 1</a:t>
          </a:r>
        </a:p>
      </dsp:txBody>
      <dsp:txXfrm>
        <a:off x="6517987" y="0"/>
        <a:ext cx="2138727" cy="260272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E5F75-001A-416A-8787-9C6A72C6F9E1}">
      <dsp:nvSpPr>
        <dsp:cNvPr id="0" name=""/>
        <dsp:cNvSpPr/>
      </dsp:nvSpPr>
      <dsp:spPr>
        <a:xfrm>
          <a:off x="0" y="400859"/>
          <a:ext cx="3376231" cy="1178518"/>
        </a:xfrm>
        <a:prstGeom prst="roundRect">
          <a:avLst/>
        </a:prstGeom>
        <a:solidFill>
          <a:srgbClr val="FFD54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3</a:t>
          </a:r>
          <a:endParaRPr lang="en-US" sz="2400" kern="1200">
            <a:solidFill>
              <a:schemeClr val="tx1"/>
            </a:solidFill>
          </a:endParaRPr>
        </a:p>
      </dsp:txBody>
      <dsp:txXfrm rot="16200000">
        <a:off x="-145569" y="546428"/>
        <a:ext cx="966384" cy="675246"/>
      </dsp:txXfrm>
    </dsp:sp>
    <dsp:sp modelId="{72C7A455-FD16-4098-9078-485242CA0BA2}">
      <dsp:nvSpPr>
        <dsp:cNvPr id="0" name=""/>
        <dsp:cNvSpPr/>
      </dsp:nvSpPr>
      <dsp:spPr>
        <a:xfrm>
          <a:off x="675246" y="400859"/>
          <a:ext cx="2515292" cy="117851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tx1"/>
              </a:solidFill>
              <a:latin typeface="Aptos Display" panose="020F0302020204030204"/>
            </a:rPr>
            <a:t>THEORETICAL METHODS/PRACTICAL STRATEGIES</a:t>
          </a:r>
        </a:p>
      </dsp:txBody>
      <dsp:txXfrm>
        <a:off x="675246" y="400859"/>
        <a:ext cx="2515292" cy="117851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E5F75-001A-416A-8787-9C6A72C6F9E1}">
      <dsp:nvSpPr>
        <dsp:cNvPr id="0" name=""/>
        <dsp:cNvSpPr/>
      </dsp:nvSpPr>
      <dsp:spPr>
        <a:xfrm>
          <a:off x="0" y="387334"/>
          <a:ext cx="3376231" cy="1178518"/>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4</a:t>
          </a:r>
          <a:endParaRPr lang="en-US" sz="2400" kern="1200">
            <a:solidFill>
              <a:schemeClr val="tx1"/>
            </a:solidFill>
          </a:endParaRPr>
        </a:p>
      </dsp:txBody>
      <dsp:txXfrm rot="16200000">
        <a:off x="-145569" y="532903"/>
        <a:ext cx="966384" cy="675246"/>
      </dsp:txXfrm>
    </dsp:sp>
    <dsp:sp modelId="{72C7A455-FD16-4098-9078-485242CA0BA2}">
      <dsp:nvSpPr>
        <dsp:cNvPr id="0" name=""/>
        <dsp:cNvSpPr/>
      </dsp:nvSpPr>
      <dsp:spPr>
        <a:xfrm>
          <a:off x="675246" y="387334"/>
          <a:ext cx="2515292" cy="117851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tx1"/>
              </a:solidFill>
              <a:latin typeface="Aptos Display" panose="020F0302020204030204"/>
            </a:rPr>
            <a:t>PROGRAM PRODUCTION</a:t>
          </a:r>
        </a:p>
      </dsp:txBody>
      <dsp:txXfrm>
        <a:off x="675246" y="387334"/>
        <a:ext cx="2515292" cy="117851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E5F75-001A-416A-8787-9C6A72C6F9E1}">
      <dsp:nvSpPr>
        <dsp:cNvPr id="0" name=""/>
        <dsp:cNvSpPr/>
      </dsp:nvSpPr>
      <dsp:spPr>
        <a:xfrm>
          <a:off x="0" y="387334"/>
          <a:ext cx="3376231" cy="1178518"/>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4</a:t>
          </a:r>
          <a:endParaRPr lang="en-US" sz="2400" kern="1200">
            <a:solidFill>
              <a:schemeClr val="tx1"/>
            </a:solidFill>
          </a:endParaRPr>
        </a:p>
      </dsp:txBody>
      <dsp:txXfrm rot="16200000">
        <a:off x="-145569" y="532903"/>
        <a:ext cx="966384" cy="675246"/>
      </dsp:txXfrm>
    </dsp:sp>
    <dsp:sp modelId="{72C7A455-FD16-4098-9078-485242CA0BA2}">
      <dsp:nvSpPr>
        <dsp:cNvPr id="0" name=""/>
        <dsp:cNvSpPr/>
      </dsp:nvSpPr>
      <dsp:spPr>
        <a:xfrm>
          <a:off x="675246" y="387334"/>
          <a:ext cx="2515292" cy="117851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tx1"/>
              </a:solidFill>
              <a:latin typeface="Aptos Display" panose="020F0302020204030204"/>
            </a:rPr>
            <a:t>PROGRAM PRODUCTION</a:t>
          </a:r>
        </a:p>
      </dsp:txBody>
      <dsp:txXfrm>
        <a:off x="675246" y="387334"/>
        <a:ext cx="2515292" cy="117851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E5F75-001A-416A-8787-9C6A72C6F9E1}">
      <dsp:nvSpPr>
        <dsp:cNvPr id="0" name=""/>
        <dsp:cNvSpPr/>
      </dsp:nvSpPr>
      <dsp:spPr>
        <a:xfrm>
          <a:off x="0" y="400859"/>
          <a:ext cx="3376231" cy="1178518"/>
        </a:xfrm>
        <a:prstGeom prst="roundRect">
          <a:avLst/>
        </a:prstGeom>
        <a:solidFill>
          <a:srgbClr val="4FC3F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5</a:t>
          </a:r>
          <a:endParaRPr lang="en-US" sz="2400" kern="1200">
            <a:solidFill>
              <a:schemeClr val="tx1"/>
            </a:solidFill>
          </a:endParaRPr>
        </a:p>
      </dsp:txBody>
      <dsp:txXfrm rot="16200000">
        <a:off x="-145569" y="546428"/>
        <a:ext cx="966384" cy="675246"/>
      </dsp:txXfrm>
    </dsp:sp>
    <dsp:sp modelId="{72C7A455-FD16-4098-9078-485242CA0BA2}">
      <dsp:nvSpPr>
        <dsp:cNvPr id="0" name=""/>
        <dsp:cNvSpPr/>
      </dsp:nvSpPr>
      <dsp:spPr>
        <a:xfrm>
          <a:off x="675246" y="400859"/>
          <a:ext cx="2515292" cy="117851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tx1"/>
              </a:solidFill>
              <a:latin typeface="Aptos Display" panose="020F0302020204030204"/>
            </a:rPr>
            <a:t>ADOPTION &amp; IMPLEMENTATION PLAN</a:t>
          </a:r>
        </a:p>
      </dsp:txBody>
      <dsp:txXfrm>
        <a:off x="675246" y="400859"/>
        <a:ext cx="2515292" cy="117851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E5F75-001A-416A-8787-9C6A72C6F9E1}">
      <dsp:nvSpPr>
        <dsp:cNvPr id="0" name=""/>
        <dsp:cNvSpPr/>
      </dsp:nvSpPr>
      <dsp:spPr>
        <a:xfrm>
          <a:off x="0" y="403770"/>
          <a:ext cx="3376231" cy="1178518"/>
        </a:xfrm>
        <a:prstGeom prst="roundRect">
          <a:avLst/>
        </a:prstGeom>
        <a:solidFill>
          <a:srgbClr val="CE93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6</a:t>
          </a:r>
          <a:endParaRPr lang="en-US" sz="2400" kern="1200">
            <a:solidFill>
              <a:schemeClr val="tx1"/>
            </a:solidFill>
          </a:endParaRPr>
        </a:p>
      </dsp:txBody>
      <dsp:txXfrm rot="16200000">
        <a:off x="-145569" y="549339"/>
        <a:ext cx="966384" cy="675246"/>
      </dsp:txXfrm>
    </dsp:sp>
    <dsp:sp modelId="{72C7A455-FD16-4098-9078-485242CA0BA2}">
      <dsp:nvSpPr>
        <dsp:cNvPr id="0" name=""/>
        <dsp:cNvSpPr/>
      </dsp:nvSpPr>
      <dsp:spPr>
        <a:xfrm>
          <a:off x="675246" y="403770"/>
          <a:ext cx="2515292" cy="117851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tx1"/>
              </a:solidFill>
              <a:latin typeface="Aptos Display" panose="020F0302020204030204"/>
            </a:rPr>
            <a:t>EVALUATION &amp; MONITORING</a:t>
          </a:r>
        </a:p>
      </dsp:txBody>
      <dsp:txXfrm>
        <a:off x="675246" y="403770"/>
        <a:ext cx="2515292" cy="11785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E5F75-001A-416A-8787-9C6A72C6F9E1}">
      <dsp:nvSpPr>
        <dsp:cNvPr id="0" name=""/>
        <dsp:cNvSpPr/>
      </dsp:nvSpPr>
      <dsp:spPr>
        <a:xfrm>
          <a:off x="0" y="400859"/>
          <a:ext cx="3275605" cy="1178518"/>
        </a:xfrm>
        <a:prstGeom prst="roundRect">
          <a:avLst/>
        </a:prstGeom>
        <a:solidFill>
          <a:srgbClr val="00BFA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1</a:t>
          </a:r>
          <a:endParaRPr lang="en-US" sz="2400" kern="1200">
            <a:solidFill>
              <a:schemeClr val="tx1"/>
            </a:solidFill>
          </a:endParaRPr>
        </a:p>
      </dsp:txBody>
      <dsp:txXfrm rot="16200000">
        <a:off x="-155631" y="556491"/>
        <a:ext cx="966384" cy="655121"/>
      </dsp:txXfrm>
    </dsp:sp>
    <dsp:sp modelId="{72C7A455-FD16-4098-9078-485242CA0BA2}">
      <dsp:nvSpPr>
        <dsp:cNvPr id="0" name=""/>
        <dsp:cNvSpPr/>
      </dsp:nvSpPr>
      <dsp:spPr>
        <a:xfrm>
          <a:off x="655121" y="400859"/>
          <a:ext cx="2440325" cy="117851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tx1"/>
              </a:solidFill>
              <a:latin typeface="Aptos Display" panose="020F0302020204030204"/>
            </a:rPr>
            <a:t>NEEDS ASSESSMENT</a:t>
          </a:r>
        </a:p>
      </dsp:txBody>
      <dsp:txXfrm>
        <a:off x="655121" y="400859"/>
        <a:ext cx="2440325" cy="11785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E5F75-001A-416A-8787-9C6A72C6F9E1}">
      <dsp:nvSpPr>
        <dsp:cNvPr id="0" name=""/>
        <dsp:cNvSpPr/>
      </dsp:nvSpPr>
      <dsp:spPr>
        <a:xfrm>
          <a:off x="0" y="400859"/>
          <a:ext cx="3275605" cy="1178518"/>
        </a:xfrm>
        <a:prstGeom prst="roundRect">
          <a:avLst/>
        </a:prstGeom>
        <a:solidFill>
          <a:srgbClr val="FF6F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2</a:t>
          </a:r>
          <a:endParaRPr lang="en-US" sz="2400" kern="1200">
            <a:solidFill>
              <a:schemeClr val="tx1"/>
            </a:solidFill>
          </a:endParaRPr>
        </a:p>
      </dsp:txBody>
      <dsp:txXfrm rot="16200000">
        <a:off x="-155631" y="556491"/>
        <a:ext cx="966384" cy="655121"/>
      </dsp:txXfrm>
    </dsp:sp>
    <dsp:sp modelId="{72C7A455-FD16-4098-9078-485242CA0BA2}">
      <dsp:nvSpPr>
        <dsp:cNvPr id="0" name=""/>
        <dsp:cNvSpPr/>
      </dsp:nvSpPr>
      <dsp:spPr>
        <a:xfrm>
          <a:off x="655121" y="400859"/>
          <a:ext cx="2440325" cy="117851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tx1"/>
              </a:solidFill>
              <a:latin typeface="Aptos Display" panose="020F0302020204030204"/>
            </a:rPr>
            <a:t>PROXIMAL PROGRAM OBJECTIVES</a:t>
          </a:r>
        </a:p>
      </dsp:txBody>
      <dsp:txXfrm>
        <a:off x="655121" y="400859"/>
        <a:ext cx="2440325" cy="11785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B1B0C5-5B23-4D97-A6B8-4A0A951B76D3}">
      <dsp:nvSpPr>
        <dsp:cNvPr id="0" name=""/>
        <dsp:cNvSpPr/>
      </dsp:nvSpPr>
      <dsp:spPr>
        <a:xfrm>
          <a:off x="2957" y="59430"/>
          <a:ext cx="2330777" cy="1165388"/>
        </a:xfrm>
        <a:prstGeom prst="roundRect">
          <a:avLst>
            <a:gd name="adj" fmla="val 10000"/>
          </a:avLst>
        </a:prstGeom>
        <a:solidFill>
          <a:srgbClr val="FFCEC9"/>
        </a:solidFill>
        <a:ln w="25400" cap="flat" cmpd="sng" algn="ctr">
          <a:solidFill>
            <a:srgbClr val="FF6F6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tx1"/>
              </a:solidFill>
            </a:rPr>
            <a:t>Attitude Toward the Behavior</a:t>
          </a:r>
        </a:p>
      </dsp:txBody>
      <dsp:txXfrm>
        <a:off x="37090" y="93563"/>
        <a:ext cx="2262511" cy="1097122"/>
      </dsp:txXfrm>
    </dsp:sp>
    <dsp:sp modelId="{EF8A481F-6EED-447A-BBB9-02508E511C91}">
      <dsp:nvSpPr>
        <dsp:cNvPr id="0" name=""/>
        <dsp:cNvSpPr/>
      </dsp:nvSpPr>
      <dsp:spPr>
        <a:xfrm>
          <a:off x="2957" y="1399628"/>
          <a:ext cx="2330777" cy="1165388"/>
        </a:xfrm>
        <a:prstGeom prst="roundRect">
          <a:avLst>
            <a:gd name="adj" fmla="val 10000"/>
          </a:avLst>
        </a:prstGeom>
        <a:solidFill>
          <a:srgbClr val="FFCEC9"/>
        </a:solidFill>
        <a:ln w="25400" cap="flat" cmpd="sng" algn="ctr">
          <a:solidFill>
            <a:srgbClr val="FF6F6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tx1"/>
              </a:solidFill>
            </a:rPr>
            <a:t>Subjective Norms about the Behavior </a:t>
          </a:r>
        </a:p>
      </dsp:txBody>
      <dsp:txXfrm>
        <a:off x="37090" y="1433761"/>
        <a:ext cx="2262511" cy="1097122"/>
      </dsp:txXfrm>
    </dsp:sp>
    <dsp:sp modelId="{77E06A2B-7DD5-49A6-8F52-741246EC3F2A}">
      <dsp:nvSpPr>
        <dsp:cNvPr id="0" name=""/>
        <dsp:cNvSpPr/>
      </dsp:nvSpPr>
      <dsp:spPr>
        <a:xfrm rot="17931">
          <a:off x="2333729" y="1957988"/>
          <a:ext cx="813265" cy="52910"/>
        </a:xfrm>
        <a:custGeom>
          <a:avLst/>
          <a:gdLst/>
          <a:ahLst/>
          <a:cxnLst/>
          <a:rect l="0" t="0" r="0" b="0"/>
          <a:pathLst>
            <a:path>
              <a:moveTo>
                <a:pt x="0" y="26455"/>
              </a:moveTo>
              <a:lnTo>
                <a:pt x="813265" y="2645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a:off x="2720030" y="1964111"/>
        <a:ext cx="40663" cy="40663"/>
      </dsp:txXfrm>
    </dsp:sp>
    <dsp:sp modelId="{99637EA7-6F35-48CE-8290-5B0313E73BE6}">
      <dsp:nvSpPr>
        <dsp:cNvPr id="0" name=""/>
        <dsp:cNvSpPr/>
      </dsp:nvSpPr>
      <dsp:spPr>
        <a:xfrm>
          <a:off x="3146990" y="1403870"/>
          <a:ext cx="1864435" cy="1165388"/>
        </a:xfrm>
        <a:prstGeom prst="roundRect">
          <a:avLst>
            <a:gd name="adj" fmla="val 10000"/>
          </a:avLst>
        </a:prstGeom>
        <a:solidFill>
          <a:srgbClr val="FFCEC9"/>
        </a:solidFill>
        <a:ln w="25400" cap="flat" cmpd="sng" algn="ctr">
          <a:solidFill>
            <a:srgbClr val="FF6F6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tx1"/>
              </a:solidFill>
            </a:rPr>
            <a:t>Behavioral Intention</a:t>
          </a:r>
        </a:p>
      </dsp:txBody>
      <dsp:txXfrm>
        <a:off x="3181123" y="1438003"/>
        <a:ext cx="1796169" cy="1097122"/>
      </dsp:txXfrm>
    </dsp:sp>
    <dsp:sp modelId="{AD411956-9F9F-40CE-8B5B-2075F836170D}">
      <dsp:nvSpPr>
        <dsp:cNvPr id="0" name=""/>
        <dsp:cNvSpPr/>
      </dsp:nvSpPr>
      <dsp:spPr>
        <a:xfrm rot="21452479">
          <a:off x="5010953" y="1938106"/>
          <a:ext cx="1025787" cy="52910"/>
        </a:xfrm>
        <a:custGeom>
          <a:avLst/>
          <a:gdLst/>
          <a:ahLst/>
          <a:cxnLst/>
          <a:rect l="0" t="0" r="0" b="0"/>
          <a:pathLst>
            <a:path>
              <a:moveTo>
                <a:pt x="0" y="26455"/>
              </a:moveTo>
              <a:lnTo>
                <a:pt x="1025787" y="2645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a:off x="5498202" y="1938917"/>
        <a:ext cx="51289" cy="51289"/>
      </dsp:txXfrm>
    </dsp:sp>
    <dsp:sp modelId="{A51A29F7-1F8B-4DC7-95B2-02B83D7F3ABF}">
      <dsp:nvSpPr>
        <dsp:cNvPr id="0" name=""/>
        <dsp:cNvSpPr/>
      </dsp:nvSpPr>
      <dsp:spPr>
        <a:xfrm>
          <a:off x="6036268" y="1359865"/>
          <a:ext cx="2330777" cy="1165388"/>
        </a:xfrm>
        <a:prstGeom prst="roundRect">
          <a:avLst>
            <a:gd name="adj" fmla="val 10000"/>
          </a:avLst>
        </a:prstGeom>
        <a:solidFill>
          <a:srgbClr val="FFCEC9"/>
        </a:solidFill>
        <a:ln w="25400" cap="flat" cmpd="sng" algn="ctr">
          <a:solidFill>
            <a:srgbClr val="FF6F6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tx1"/>
              </a:solidFill>
            </a:rPr>
            <a:t>Behavior</a:t>
          </a:r>
        </a:p>
      </dsp:txBody>
      <dsp:txXfrm>
        <a:off x="6070401" y="1393998"/>
        <a:ext cx="2262511" cy="1097122"/>
      </dsp:txXfrm>
    </dsp:sp>
    <dsp:sp modelId="{4273AD7B-EF08-4294-8B75-7F96CC7FE8B9}">
      <dsp:nvSpPr>
        <dsp:cNvPr id="0" name=""/>
        <dsp:cNvSpPr/>
      </dsp:nvSpPr>
      <dsp:spPr>
        <a:xfrm>
          <a:off x="2957" y="2739825"/>
          <a:ext cx="2330777" cy="1165388"/>
        </a:xfrm>
        <a:prstGeom prst="roundRect">
          <a:avLst>
            <a:gd name="adj" fmla="val 10000"/>
          </a:avLst>
        </a:prstGeom>
        <a:solidFill>
          <a:srgbClr val="FFCEC9"/>
        </a:solidFill>
        <a:ln w="25400" cap="flat" cmpd="sng" algn="ctr">
          <a:solidFill>
            <a:srgbClr val="FF6F6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tx1"/>
              </a:solidFill>
            </a:rPr>
            <a:t>Perceived Behavioral Control</a:t>
          </a:r>
        </a:p>
      </dsp:txBody>
      <dsp:txXfrm>
        <a:off x="37090" y="2773958"/>
        <a:ext cx="2262511" cy="10971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E5F75-001A-416A-8787-9C6A72C6F9E1}">
      <dsp:nvSpPr>
        <dsp:cNvPr id="0" name=""/>
        <dsp:cNvSpPr/>
      </dsp:nvSpPr>
      <dsp:spPr>
        <a:xfrm>
          <a:off x="0" y="400859"/>
          <a:ext cx="3275605" cy="1178518"/>
        </a:xfrm>
        <a:prstGeom prst="roundRect">
          <a:avLst/>
        </a:prstGeom>
        <a:solidFill>
          <a:srgbClr val="FF6F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2</a:t>
          </a:r>
          <a:endParaRPr lang="en-US" sz="2400" kern="1200">
            <a:solidFill>
              <a:schemeClr val="tx1"/>
            </a:solidFill>
          </a:endParaRPr>
        </a:p>
      </dsp:txBody>
      <dsp:txXfrm rot="16200000">
        <a:off x="-155631" y="556491"/>
        <a:ext cx="966384" cy="655121"/>
      </dsp:txXfrm>
    </dsp:sp>
    <dsp:sp modelId="{72C7A455-FD16-4098-9078-485242CA0BA2}">
      <dsp:nvSpPr>
        <dsp:cNvPr id="0" name=""/>
        <dsp:cNvSpPr/>
      </dsp:nvSpPr>
      <dsp:spPr>
        <a:xfrm>
          <a:off x="655121" y="400859"/>
          <a:ext cx="2440325" cy="117851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tx1"/>
              </a:solidFill>
              <a:latin typeface="Aptos Display" panose="020F0302020204030204"/>
            </a:rPr>
            <a:t>PROXIMAL PROGRAM OBJECTIVES</a:t>
          </a:r>
        </a:p>
      </dsp:txBody>
      <dsp:txXfrm>
        <a:off x="655121" y="400859"/>
        <a:ext cx="2440325" cy="11785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B1B0C5-5B23-4D97-A6B8-4A0A951B76D3}">
      <dsp:nvSpPr>
        <dsp:cNvPr id="0" name=""/>
        <dsp:cNvSpPr/>
      </dsp:nvSpPr>
      <dsp:spPr>
        <a:xfrm>
          <a:off x="2957" y="59430"/>
          <a:ext cx="2330777" cy="1165388"/>
        </a:xfrm>
        <a:prstGeom prst="roundRect">
          <a:avLst>
            <a:gd name="adj" fmla="val 10000"/>
          </a:avLst>
        </a:prstGeom>
        <a:solidFill>
          <a:srgbClr val="FFCEC9"/>
        </a:solidFill>
        <a:ln w="25400" cap="flat" cmpd="sng" algn="ctr">
          <a:solidFill>
            <a:srgbClr val="FF6F6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solidFill>
                <a:srgbClr val="000000"/>
              </a:solidFill>
              <a:ea typeface="+mn-ea"/>
              <a:cs typeface="+mn-cs"/>
            </a:rPr>
            <a:t>Attitude Toward Recycling</a:t>
          </a:r>
        </a:p>
      </dsp:txBody>
      <dsp:txXfrm>
        <a:off x="37090" y="93563"/>
        <a:ext cx="2262511" cy="1097122"/>
      </dsp:txXfrm>
    </dsp:sp>
    <dsp:sp modelId="{EF8A481F-6EED-447A-BBB9-02508E511C91}">
      <dsp:nvSpPr>
        <dsp:cNvPr id="0" name=""/>
        <dsp:cNvSpPr/>
      </dsp:nvSpPr>
      <dsp:spPr>
        <a:xfrm>
          <a:off x="2957" y="1399628"/>
          <a:ext cx="2330777" cy="1165388"/>
        </a:xfrm>
        <a:prstGeom prst="roundRect">
          <a:avLst>
            <a:gd name="adj" fmla="val 10000"/>
          </a:avLst>
        </a:prstGeom>
        <a:solidFill>
          <a:srgbClr val="FFCEC9"/>
        </a:solidFill>
        <a:ln w="25400" cap="flat" cmpd="sng" algn="ctr">
          <a:solidFill>
            <a:srgbClr val="FF6F6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solidFill>
                <a:srgbClr val="000000"/>
              </a:solidFill>
              <a:ea typeface="+mn-ea"/>
              <a:cs typeface="+mn-cs"/>
            </a:rPr>
            <a:t>Subjective Norms about Recycling</a:t>
          </a:r>
        </a:p>
      </dsp:txBody>
      <dsp:txXfrm>
        <a:off x="37090" y="1433761"/>
        <a:ext cx="2262511" cy="1097122"/>
      </dsp:txXfrm>
    </dsp:sp>
    <dsp:sp modelId="{77E06A2B-7DD5-49A6-8F52-741246EC3F2A}">
      <dsp:nvSpPr>
        <dsp:cNvPr id="0" name=""/>
        <dsp:cNvSpPr/>
      </dsp:nvSpPr>
      <dsp:spPr>
        <a:xfrm rot="17931">
          <a:off x="2333729" y="1957988"/>
          <a:ext cx="813265" cy="52910"/>
        </a:xfrm>
        <a:custGeom>
          <a:avLst/>
          <a:gdLst/>
          <a:ahLst/>
          <a:cxnLst/>
          <a:rect l="0" t="0" r="0" b="0"/>
          <a:pathLst>
            <a:path>
              <a:moveTo>
                <a:pt x="0" y="26455"/>
              </a:moveTo>
              <a:lnTo>
                <a:pt x="813265" y="2645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a:off x="2720030" y="1964111"/>
        <a:ext cx="40663" cy="40663"/>
      </dsp:txXfrm>
    </dsp:sp>
    <dsp:sp modelId="{99637EA7-6F35-48CE-8290-5B0313E73BE6}">
      <dsp:nvSpPr>
        <dsp:cNvPr id="0" name=""/>
        <dsp:cNvSpPr/>
      </dsp:nvSpPr>
      <dsp:spPr>
        <a:xfrm>
          <a:off x="3146990" y="1403870"/>
          <a:ext cx="1864435" cy="1165388"/>
        </a:xfrm>
        <a:prstGeom prst="roundRect">
          <a:avLst>
            <a:gd name="adj" fmla="val 10000"/>
          </a:avLst>
        </a:prstGeom>
        <a:solidFill>
          <a:srgbClr val="FFCEC9"/>
        </a:solidFill>
        <a:ln w="25400" cap="flat" cmpd="sng" algn="ctr">
          <a:solidFill>
            <a:srgbClr val="FF6F6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solidFill>
                <a:srgbClr val="000000"/>
              </a:solidFill>
              <a:ea typeface="+mn-ea"/>
              <a:cs typeface="+mn-cs"/>
            </a:rPr>
            <a:t>Intention to Recycle</a:t>
          </a:r>
        </a:p>
      </dsp:txBody>
      <dsp:txXfrm>
        <a:off x="3181123" y="1438003"/>
        <a:ext cx="1796169" cy="1097122"/>
      </dsp:txXfrm>
    </dsp:sp>
    <dsp:sp modelId="{AD411956-9F9F-40CE-8B5B-2075F836170D}">
      <dsp:nvSpPr>
        <dsp:cNvPr id="0" name=""/>
        <dsp:cNvSpPr/>
      </dsp:nvSpPr>
      <dsp:spPr>
        <a:xfrm rot="21452479">
          <a:off x="5010953" y="1938106"/>
          <a:ext cx="1025787" cy="52910"/>
        </a:xfrm>
        <a:custGeom>
          <a:avLst/>
          <a:gdLst/>
          <a:ahLst/>
          <a:cxnLst/>
          <a:rect l="0" t="0" r="0" b="0"/>
          <a:pathLst>
            <a:path>
              <a:moveTo>
                <a:pt x="0" y="26455"/>
              </a:moveTo>
              <a:lnTo>
                <a:pt x="1025787" y="2645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a:off x="5498202" y="1938917"/>
        <a:ext cx="51289" cy="51289"/>
      </dsp:txXfrm>
    </dsp:sp>
    <dsp:sp modelId="{A51A29F7-1F8B-4DC7-95B2-02B83D7F3ABF}">
      <dsp:nvSpPr>
        <dsp:cNvPr id="0" name=""/>
        <dsp:cNvSpPr/>
      </dsp:nvSpPr>
      <dsp:spPr>
        <a:xfrm>
          <a:off x="6036268" y="1359865"/>
          <a:ext cx="2330777" cy="1165388"/>
        </a:xfrm>
        <a:prstGeom prst="roundRect">
          <a:avLst>
            <a:gd name="adj" fmla="val 10000"/>
          </a:avLst>
        </a:prstGeom>
        <a:solidFill>
          <a:srgbClr val="FFCEC9"/>
        </a:solidFill>
        <a:ln w="25400" cap="flat" cmpd="sng" algn="ctr">
          <a:solidFill>
            <a:srgbClr val="FF6F6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solidFill>
                <a:srgbClr val="000000"/>
              </a:solidFill>
              <a:ea typeface="+mn-ea"/>
              <a:cs typeface="+mn-cs"/>
            </a:rPr>
            <a:t>Recycling</a:t>
          </a:r>
        </a:p>
      </dsp:txBody>
      <dsp:txXfrm>
        <a:off x="6070401" y="1393998"/>
        <a:ext cx="2262511" cy="1097122"/>
      </dsp:txXfrm>
    </dsp:sp>
    <dsp:sp modelId="{4273AD7B-EF08-4294-8B75-7F96CC7FE8B9}">
      <dsp:nvSpPr>
        <dsp:cNvPr id="0" name=""/>
        <dsp:cNvSpPr/>
      </dsp:nvSpPr>
      <dsp:spPr>
        <a:xfrm>
          <a:off x="2957" y="2739825"/>
          <a:ext cx="2330777" cy="1165388"/>
        </a:xfrm>
        <a:prstGeom prst="roundRect">
          <a:avLst>
            <a:gd name="adj" fmla="val 10000"/>
          </a:avLst>
        </a:prstGeom>
        <a:solidFill>
          <a:srgbClr val="FFCEC9"/>
        </a:solidFill>
        <a:ln w="25400" cap="flat" cmpd="sng" algn="ctr">
          <a:solidFill>
            <a:srgbClr val="FF6F6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rtl="0">
            <a:lnSpc>
              <a:spcPct val="90000"/>
            </a:lnSpc>
            <a:spcBef>
              <a:spcPct val="0"/>
            </a:spcBef>
            <a:spcAft>
              <a:spcPct val="35000"/>
            </a:spcAft>
            <a:buNone/>
          </a:pPr>
          <a:r>
            <a:rPr lang="en-US" sz="2300" kern="1200">
              <a:solidFill>
                <a:schemeClr val="tx1"/>
              </a:solidFill>
              <a:ea typeface="+mn-ea"/>
              <a:cs typeface="+mn-cs"/>
            </a:rPr>
            <a:t>Perceived Behavioral Control Towards </a:t>
          </a:r>
          <a:r>
            <a:rPr lang="en-US" sz="2300" kern="1200">
              <a:solidFill>
                <a:schemeClr val="tx1"/>
              </a:solidFill>
              <a:latin typeface="Calibri"/>
              <a:ea typeface="+mn-ea"/>
              <a:cs typeface="+mn-cs"/>
            </a:rPr>
            <a:t>Recycling</a:t>
          </a:r>
          <a:endParaRPr lang="en-US" sz="2300" kern="1200">
            <a:solidFill>
              <a:schemeClr val="tx1"/>
            </a:solidFill>
            <a:ea typeface="+mn-ea"/>
            <a:cs typeface="+mn-cs"/>
          </a:endParaRPr>
        </a:p>
      </dsp:txBody>
      <dsp:txXfrm>
        <a:off x="37090" y="2773958"/>
        <a:ext cx="2262511" cy="109712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E5F75-001A-416A-8787-9C6A72C6F9E1}">
      <dsp:nvSpPr>
        <dsp:cNvPr id="0" name=""/>
        <dsp:cNvSpPr/>
      </dsp:nvSpPr>
      <dsp:spPr>
        <a:xfrm>
          <a:off x="0" y="400859"/>
          <a:ext cx="3275605" cy="1178518"/>
        </a:xfrm>
        <a:prstGeom prst="roundRect">
          <a:avLst/>
        </a:prstGeom>
        <a:solidFill>
          <a:srgbClr val="FF6F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2</a:t>
          </a:r>
          <a:endParaRPr lang="en-US" sz="2400" kern="1200">
            <a:solidFill>
              <a:schemeClr val="tx1"/>
            </a:solidFill>
          </a:endParaRPr>
        </a:p>
      </dsp:txBody>
      <dsp:txXfrm rot="16200000">
        <a:off x="-155631" y="556491"/>
        <a:ext cx="966384" cy="655121"/>
      </dsp:txXfrm>
    </dsp:sp>
    <dsp:sp modelId="{72C7A455-FD16-4098-9078-485242CA0BA2}">
      <dsp:nvSpPr>
        <dsp:cNvPr id="0" name=""/>
        <dsp:cNvSpPr/>
      </dsp:nvSpPr>
      <dsp:spPr>
        <a:xfrm>
          <a:off x="655121" y="400859"/>
          <a:ext cx="2440325" cy="117851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tx1"/>
              </a:solidFill>
              <a:latin typeface="Aptos Display" panose="020F0302020204030204"/>
            </a:rPr>
            <a:t>PROXIMAL PROGRAM OBJECTIVES</a:t>
          </a:r>
        </a:p>
      </dsp:txBody>
      <dsp:txXfrm>
        <a:off x="655121" y="400859"/>
        <a:ext cx="2440325" cy="11785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E5F75-001A-416A-8787-9C6A72C6F9E1}">
      <dsp:nvSpPr>
        <dsp:cNvPr id="0" name=""/>
        <dsp:cNvSpPr/>
      </dsp:nvSpPr>
      <dsp:spPr>
        <a:xfrm>
          <a:off x="0" y="400859"/>
          <a:ext cx="3275605" cy="1178518"/>
        </a:xfrm>
        <a:prstGeom prst="roundRect">
          <a:avLst/>
        </a:prstGeom>
        <a:solidFill>
          <a:srgbClr val="FF6F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rtl="0">
            <a:lnSpc>
              <a:spcPct val="90000"/>
            </a:lnSpc>
            <a:spcBef>
              <a:spcPct val="0"/>
            </a:spcBef>
            <a:spcAft>
              <a:spcPct val="35000"/>
            </a:spcAft>
            <a:buNone/>
          </a:pPr>
          <a:r>
            <a:rPr lang="en-US" sz="2400" kern="1200">
              <a:solidFill>
                <a:schemeClr val="tx1"/>
              </a:solidFill>
              <a:latin typeface="Aptos Display" panose="020F0302020204030204"/>
            </a:rPr>
            <a:t>Step 2</a:t>
          </a:r>
          <a:endParaRPr lang="en-US" sz="2400" kern="1200">
            <a:solidFill>
              <a:schemeClr val="tx1"/>
            </a:solidFill>
          </a:endParaRPr>
        </a:p>
      </dsp:txBody>
      <dsp:txXfrm rot="16200000">
        <a:off x="-155631" y="556491"/>
        <a:ext cx="966384" cy="655121"/>
      </dsp:txXfrm>
    </dsp:sp>
    <dsp:sp modelId="{72C7A455-FD16-4098-9078-485242CA0BA2}">
      <dsp:nvSpPr>
        <dsp:cNvPr id="0" name=""/>
        <dsp:cNvSpPr/>
      </dsp:nvSpPr>
      <dsp:spPr>
        <a:xfrm>
          <a:off x="655121" y="400859"/>
          <a:ext cx="2440325" cy="117851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tx1"/>
              </a:solidFill>
              <a:latin typeface="Aptos Display" panose="020F0302020204030204"/>
            </a:rPr>
            <a:t>PROXIMAL PROGRAM OBJECTIVES</a:t>
          </a:r>
        </a:p>
      </dsp:txBody>
      <dsp:txXfrm>
        <a:off x="655121" y="400859"/>
        <a:ext cx="2440325" cy="117851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29B9EF-0142-4444-AD03-DA3C38C95091}" type="datetimeFigureOut">
              <a:rPr lang="en-US" smtClean="0"/>
              <a:t>10/22/2025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105533-496C-43F5-8F44-5935152712CF}" type="slidenum">
              <a:rPr lang="en-US" smtClean="0"/>
              <a:t>‹#›</a:t>
            </a:fld>
            <a:endParaRPr lang="en-US"/>
          </a:p>
        </p:txBody>
      </p:sp>
    </p:spTree>
    <p:extLst>
      <p:ext uri="{BB962C8B-B14F-4D97-AF65-F5344CB8AC3E}">
        <p14:creationId xmlns:p14="http://schemas.microsoft.com/office/powerpoint/2010/main" val="2977057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From textbook but should be explained up front:</a:t>
            </a:r>
          </a:p>
          <a:p>
            <a:r>
              <a:rPr lang="en-US" sz="1200" b="1" i="0" u="none" strike="noStrike" kern="1200" baseline="0">
                <a:solidFill>
                  <a:schemeClr val="tx1"/>
                </a:solidFill>
                <a:latin typeface="+mn-lt"/>
                <a:ea typeface="+mn-ea"/>
                <a:cs typeface="+mn-cs"/>
              </a:rPr>
              <a:t>Purpose of Intervention Mapping</a:t>
            </a:r>
            <a:r>
              <a:rPr lang="en-US" sz="1200" b="0" i="0" u="none" strike="noStrike" kern="1200" baseline="0">
                <a:solidFill>
                  <a:schemeClr val="tx1"/>
                </a:solidFill>
                <a:latin typeface="+mn-lt"/>
                <a:ea typeface="+mn-ea"/>
                <a:cs typeface="+mn-cs"/>
              </a:rPr>
              <a:t>: to provide health promotion program planners with a framework for effective decision making at each step in intervention planning, implementation, and evaluation. </a:t>
            </a:r>
            <a:r>
              <a:rPr lang="en-US" sz="1200" b="0" i="1" u="none" strike="noStrike" kern="1200" baseline="0">
                <a:solidFill>
                  <a:srgbClr val="FF0000"/>
                </a:solidFill>
                <a:latin typeface="+mn-lt"/>
                <a:ea typeface="+mn-ea"/>
                <a:cs typeface="+mn-cs"/>
              </a:rPr>
              <a:t>(a process is needed for any program planner even if not health promotion so we can see if this can be generalized to any type of program to change what people know and do).</a:t>
            </a:r>
          </a:p>
          <a:p>
            <a:endParaRPr lang="en-US" sz="1200" b="1"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Health promotion defined as</a:t>
            </a:r>
            <a:r>
              <a:rPr lang="en-US" sz="1200" b="0" i="0" u="none" strike="noStrike" kern="1200" baseline="0">
                <a:solidFill>
                  <a:schemeClr val="tx1"/>
                </a:solidFill>
                <a:latin typeface="+mn-lt"/>
                <a:ea typeface="+mn-ea"/>
                <a:cs typeface="+mn-cs"/>
              </a:rPr>
              <a:t>: “Any combination of education, political, regulatory and organizational supports for actions and conditions of living conducive to the health of individuals, groups or communities” (Green &amp; Kreuter, 2005, p. G-4), </a:t>
            </a:r>
            <a:r>
              <a:rPr lang="en-US" sz="1200" b="1" i="1" u="none" strike="noStrike" kern="1200" baseline="0">
                <a:solidFill>
                  <a:schemeClr val="tx1"/>
                </a:solidFill>
                <a:latin typeface="+mn-lt"/>
                <a:ea typeface="+mn-ea"/>
                <a:cs typeface="+mn-cs"/>
              </a:rPr>
              <a:t>and health education is a subset of health promotion strategies that are primarily based on educati</a:t>
            </a:r>
            <a:r>
              <a:rPr lang="en-US" sz="1200" b="1" i="0" u="none" strike="noStrike" kern="1200" baseline="0">
                <a:solidFill>
                  <a:schemeClr val="tx1"/>
                </a:solidFill>
                <a:latin typeface="+mn-lt"/>
                <a:ea typeface="+mn-ea"/>
                <a:cs typeface="+mn-cs"/>
              </a:rPr>
              <a:t>on</a:t>
            </a:r>
            <a:r>
              <a:rPr lang="en-US" sz="1200" b="0" i="0" u="none" strike="noStrike" kern="1200" baseline="0">
                <a:solidFill>
                  <a:schemeClr val="tx1"/>
                </a:solidFill>
                <a:latin typeface="+mn-lt"/>
                <a:ea typeface="+mn-ea"/>
                <a:cs typeface="+mn-cs"/>
              </a:rPr>
              <a:t>. We recognize this distinction but also the fact that many people in the health field practice health promotion; </a:t>
            </a:r>
            <a:r>
              <a:rPr lang="en-US" sz="1200" b="1" i="1" u="none" strike="noStrike" kern="1200" baseline="0">
                <a:solidFill>
                  <a:schemeClr val="tx1"/>
                </a:solidFill>
                <a:latin typeface="+mn-lt"/>
                <a:ea typeface="+mn-ea"/>
                <a:cs typeface="+mn-cs"/>
              </a:rPr>
              <a:t>some of them specialize in health education</a:t>
            </a:r>
            <a:r>
              <a:rPr lang="en-US" sz="1200" b="0" i="0" u="none" strike="noStrike" kern="1200" baseline="0">
                <a:solidFill>
                  <a:schemeClr val="tx1"/>
                </a:solidFill>
                <a:latin typeface="+mn-lt"/>
                <a:ea typeface="+mn-ea"/>
                <a:cs typeface="+mn-cs"/>
              </a:rPr>
              <a:t>. Often the boundaries are quite blurred. This book uses the terms </a:t>
            </a:r>
            <a:r>
              <a:rPr lang="en-US" sz="1200" b="0" i="1" u="none" strike="noStrike" kern="1200" baseline="0">
                <a:solidFill>
                  <a:schemeClr val="tx1"/>
                </a:solidFill>
                <a:latin typeface="+mn-lt"/>
                <a:ea typeface="+mn-ea"/>
                <a:cs typeface="+mn-cs"/>
              </a:rPr>
              <a:t>health educator, health promoter, </a:t>
            </a:r>
            <a:r>
              <a:rPr lang="en-US" sz="1200" b="0" i="0" u="none" strike="noStrike" kern="1200" baseline="0">
                <a:solidFill>
                  <a:schemeClr val="tx1"/>
                </a:solidFill>
                <a:latin typeface="+mn-lt"/>
                <a:ea typeface="+mn-ea"/>
                <a:cs typeface="+mn-cs"/>
              </a:rPr>
              <a:t>and </a:t>
            </a:r>
            <a:r>
              <a:rPr lang="en-US" sz="1200" b="0" i="1" u="none" strike="noStrike" kern="1200" baseline="0">
                <a:solidFill>
                  <a:schemeClr val="tx1"/>
                </a:solidFill>
                <a:latin typeface="+mn-lt"/>
                <a:ea typeface="+mn-ea"/>
                <a:cs typeface="+mn-cs"/>
              </a:rPr>
              <a:t>program planner </a:t>
            </a:r>
            <a:r>
              <a:rPr lang="en-US" sz="1200" b="0" i="0" u="none" strike="noStrike" kern="1200" baseline="0">
                <a:solidFill>
                  <a:schemeClr val="tx1"/>
                </a:solidFill>
                <a:latin typeface="+mn-lt"/>
                <a:ea typeface="+mn-ea"/>
                <a:cs typeface="+mn-cs"/>
              </a:rPr>
              <a:t>interchangeably when a subject is needed to mean </a:t>
            </a:r>
            <a:r>
              <a:rPr lang="en-US" sz="1200" b="1" i="1" u="none" strike="noStrike" kern="1200" baseline="0">
                <a:solidFill>
                  <a:schemeClr val="tx1"/>
                </a:solidFill>
                <a:latin typeface="+mn-lt"/>
                <a:ea typeface="+mn-ea"/>
                <a:cs typeface="+mn-cs"/>
              </a:rPr>
              <a:t>someone who is planning an intervention meant to produce health outcomes</a:t>
            </a:r>
            <a:r>
              <a:rPr lang="en-US" sz="1200" b="0" i="0" u="none" strike="noStrike" kern="1200" baseline="0">
                <a:solidFill>
                  <a:schemeClr val="tx1"/>
                </a:solidFill>
                <a:latin typeface="+mn-lt"/>
                <a:ea typeface="+mn-ea"/>
                <a:cs typeface="+mn-cs"/>
              </a:rPr>
              <a:t>. </a:t>
            </a:r>
            <a:r>
              <a:rPr lang="en-US" sz="1200" b="0" i="1" u="none" strike="noStrike" kern="1200" baseline="0">
                <a:solidFill>
                  <a:schemeClr val="tx1"/>
                </a:solidFill>
                <a:latin typeface="+mn-lt"/>
                <a:ea typeface="+mn-ea"/>
                <a:cs typeface="+mn-cs"/>
              </a:rPr>
              <a:t>(they are clearly noting that this approach is used to create health education programs—which any college campus has!)</a:t>
            </a:r>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An intervention </a:t>
            </a:r>
            <a:r>
              <a:rPr lang="en-US" sz="1200" b="0" i="0" u="none" strike="noStrike" kern="1200" baseline="0">
                <a:solidFill>
                  <a:schemeClr val="tx1"/>
                </a:solidFill>
                <a:latin typeface="+mn-lt"/>
                <a:ea typeface="+mn-ea"/>
                <a:cs typeface="+mn-cs"/>
              </a:rPr>
              <a:t>can be designed to </a:t>
            </a:r>
            <a:r>
              <a:rPr lang="en-US" sz="1200" b="1" i="0" u="none" strike="noStrike" kern="1200" baseline="0">
                <a:solidFill>
                  <a:schemeClr val="tx1"/>
                </a:solidFill>
                <a:latin typeface="+mn-lt"/>
                <a:ea typeface="+mn-ea"/>
                <a:cs typeface="+mn-cs"/>
              </a:rPr>
              <a:t>change environmental or behavioral factors </a:t>
            </a:r>
            <a:r>
              <a:rPr lang="en-US" sz="1200" b="0" i="0" u="none" strike="noStrike" kern="1200" baseline="0">
                <a:solidFill>
                  <a:schemeClr val="tx1"/>
                </a:solidFill>
                <a:latin typeface="+mn-lt"/>
                <a:ea typeface="+mn-ea"/>
                <a:cs typeface="+mn-cs"/>
              </a:rPr>
              <a:t>related to health, but the </a:t>
            </a:r>
            <a:r>
              <a:rPr lang="en-US" sz="1200" b="1" i="0" u="none" strike="noStrike" kern="1200" baseline="0">
                <a:solidFill>
                  <a:schemeClr val="tx1"/>
                </a:solidFill>
                <a:latin typeface="+mn-lt"/>
                <a:ea typeface="+mn-ea"/>
                <a:cs typeface="+mn-cs"/>
              </a:rPr>
              <a:t>most immediate impact of an intervention is usually on a set of well-defined determinants</a:t>
            </a:r>
          </a:p>
          <a:p>
            <a:r>
              <a:rPr lang="en-US" sz="1200" b="0" i="0" u="none" strike="noStrike" kern="1200" baseline="0">
                <a:solidFill>
                  <a:schemeClr val="tx1"/>
                </a:solidFill>
                <a:latin typeface="+mn-lt"/>
                <a:ea typeface="+mn-ea"/>
                <a:cs typeface="+mn-cs"/>
              </a:rPr>
              <a:t>of behavior and environmental conditions. </a:t>
            </a:r>
            <a:r>
              <a:rPr lang="en-US" sz="1200" b="0" i="1" u="none" strike="noStrike" kern="1200" baseline="0">
                <a:solidFill>
                  <a:schemeClr val="tx1"/>
                </a:solidFill>
                <a:latin typeface="+mn-lt"/>
                <a:ea typeface="+mn-ea"/>
                <a:cs typeface="+mn-cs"/>
              </a:rPr>
              <a:t>(</a:t>
            </a:r>
            <a:r>
              <a:rPr lang="en-US" sz="1200" b="0" i="1" u="none" strike="noStrike" kern="1200" baseline="0">
                <a:solidFill>
                  <a:srgbClr val="FF0000"/>
                </a:solidFill>
                <a:highlight>
                  <a:srgbClr val="FFFF00"/>
                </a:highlight>
                <a:latin typeface="+mn-lt"/>
                <a:ea typeface="+mn-ea"/>
                <a:cs typeface="+mn-cs"/>
              </a:rPr>
              <a:t>they are getting at distal vs proximal outcomes in program theory</a:t>
            </a:r>
            <a:r>
              <a:rPr lang="en-US" sz="1200" b="0" i="1" u="none" strike="noStrike" kern="1200" baseline="0">
                <a:solidFill>
                  <a:schemeClr val="tx1"/>
                </a:solidFill>
                <a:latin typeface="+mn-lt"/>
                <a:ea typeface="+mn-ea"/>
                <a:cs typeface="+mn-cs"/>
              </a:rPr>
              <a:t>).</a:t>
            </a:r>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A difficulty </a:t>
            </a:r>
            <a:r>
              <a:rPr lang="en-US" sz="1200" b="0" i="0" u="none" strike="noStrike" kern="1200" baseline="0">
                <a:solidFill>
                  <a:schemeClr val="tx1"/>
                </a:solidFill>
                <a:latin typeface="+mn-lt"/>
                <a:ea typeface="+mn-ea"/>
                <a:cs typeface="+mn-cs"/>
              </a:rPr>
              <a:t>that planners may encounter is delineating tasks for the development of health promotion or education programs that are based on </a:t>
            </a:r>
            <a:r>
              <a:rPr lang="en-US" sz="1200" b="1" i="0" u="none" strike="noStrike" kern="1200" baseline="0">
                <a:solidFill>
                  <a:schemeClr val="tx1"/>
                </a:solidFill>
                <a:latin typeface="+mn-lt"/>
                <a:ea typeface="+mn-ea"/>
                <a:cs typeface="+mn-cs"/>
              </a:rPr>
              <a:t>theory, empirical findings from the literature</a:t>
            </a:r>
            <a:r>
              <a:rPr lang="en-US" sz="1200" b="0" i="0" u="none" strike="noStrike" kern="1200" baseline="0">
                <a:solidFill>
                  <a:schemeClr val="tx1"/>
                </a:solidFill>
                <a:latin typeface="+mn-lt"/>
                <a:ea typeface="+mn-ea"/>
                <a:cs typeface="+mn-cs"/>
              </a:rPr>
              <a:t>, </a:t>
            </a:r>
            <a:r>
              <a:rPr lang="en-US" sz="1200" b="0" i="1" u="none" strike="noStrike" kern="1200" baseline="0">
                <a:solidFill>
                  <a:schemeClr val="tx1"/>
                </a:solidFill>
                <a:latin typeface="+mn-lt"/>
                <a:ea typeface="+mn-ea"/>
                <a:cs typeface="+mn-cs"/>
              </a:rPr>
              <a:t>(this is program theory)</a:t>
            </a:r>
            <a:r>
              <a:rPr lang="en-US" sz="1200" b="0" i="0" u="none" strike="noStrike" kern="1200" baseline="0">
                <a:solidFill>
                  <a:schemeClr val="tx1"/>
                </a:solidFill>
                <a:latin typeface="+mn-lt"/>
                <a:ea typeface="+mn-ea"/>
                <a:cs typeface="+mn-cs"/>
              </a:rPr>
              <a:t>and data collected from the at-risk population. (</a:t>
            </a:r>
            <a:r>
              <a:rPr lang="en-US" sz="1200" b="0" i="1" u="none" strike="noStrike" kern="1200" baseline="0">
                <a:solidFill>
                  <a:schemeClr val="tx1"/>
                </a:solidFill>
                <a:latin typeface="+mn-lt"/>
                <a:ea typeface="+mn-ea"/>
                <a:cs typeface="+mn-cs"/>
              </a:rPr>
              <a:t>this is outcomes assessment</a:t>
            </a:r>
            <a:r>
              <a:rPr lang="en-US" sz="1200" b="0" i="0" u="none" strike="noStrike" kern="1200" baseline="0">
                <a:solidFill>
                  <a:schemeClr val="tx1"/>
                </a:solidFill>
                <a:latin typeface="+mn-lt"/>
                <a:ea typeface="+mn-ea"/>
                <a:cs typeface="+mn-cs"/>
              </a:rPr>
              <a:t>)</a:t>
            </a:r>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Existing literature</a:t>
            </a:r>
            <a:r>
              <a:rPr lang="en-US" sz="1200" b="0" i="0" u="none" strike="noStrike" kern="1200" baseline="0">
                <a:solidFill>
                  <a:schemeClr val="tx1"/>
                </a:solidFill>
                <a:latin typeface="+mn-lt"/>
                <a:ea typeface="+mn-ea"/>
                <a:cs typeface="+mn-cs"/>
              </a:rPr>
              <a:t>, </a:t>
            </a:r>
            <a:r>
              <a:rPr lang="en-US" sz="1200" b="1" i="0" u="none" strike="noStrike" kern="1200" baseline="0">
                <a:solidFill>
                  <a:schemeClr val="tx1"/>
                </a:solidFill>
                <a:latin typeface="+mn-lt"/>
                <a:ea typeface="+mn-ea"/>
                <a:cs typeface="+mn-cs"/>
              </a:rPr>
              <a:t>appropriate theories</a:t>
            </a:r>
            <a:r>
              <a:rPr lang="en-US" sz="1200" b="0" i="0" u="none" strike="noStrike" kern="1200" baseline="0">
                <a:solidFill>
                  <a:schemeClr val="tx1"/>
                </a:solidFill>
                <a:latin typeface="+mn-lt"/>
                <a:ea typeface="+mn-ea"/>
                <a:cs typeface="+mn-cs"/>
              </a:rPr>
              <a:t>, and additional </a:t>
            </a:r>
            <a:r>
              <a:rPr lang="en-US" sz="1200" b="1" i="0" u="none" strike="noStrike" kern="1200" baseline="0">
                <a:solidFill>
                  <a:schemeClr val="tx1"/>
                </a:solidFill>
                <a:latin typeface="+mn-lt"/>
                <a:ea typeface="+mn-ea"/>
                <a:cs typeface="+mn-cs"/>
              </a:rPr>
              <a:t>research</a:t>
            </a:r>
            <a:r>
              <a:rPr lang="en-US" sz="1200" b="0" i="0" u="none" strike="noStrike" kern="1200" baseline="0">
                <a:solidFill>
                  <a:schemeClr val="tx1"/>
                </a:solidFill>
                <a:latin typeface="+mn-lt"/>
                <a:ea typeface="+mn-ea"/>
                <a:cs typeface="+mn-cs"/>
              </a:rPr>
              <a:t> data are </a:t>
            </a:r>
            <a:r>
              <a:rPr lang="en-US" sz="1200" b="1" i="0" u="none" strike="noStrike" kern="1200" baseline="0">
                <a:solidFill>
                  <a:schemeClr val="tx1"/>
                </a:solidFill>
                <a:latin typeface="+mn-lt"/>
                <a:ea typeface="+mn-ea"/>
                <a:cs typeface="+mn-cs"/>
              </a:rPr>
              <a:t>basic tools </a:t>
            </a:r>
            <a:r>
              <a:rPr lang="en-US" sz="1200" b="0" i="0" u="none" strike="noStrike" kern="1200" baseline="0">
                <a:solidFill>
                  <a:schemeClr val="tx1"/>
                </a:solidFill>
                <a:latin typeface="+mn-lt"/>
                <a:ea typeface="+mn-ea"/>
                <a:cs typeface="+mn-cs"/>
              </a:rPr>
              <a:t>for any health educator; but often it is </a:t>
            </a:r>
            <a:r>
              <a:rPr lang="en-US" sz="1200" b="1" i="0" u="none" strike="noStrike" kern="1200" baseline="0">
                <a:solidFill>
                  <a:schemeClr val="tx1"/>
                </a:solidFill>
                <a:latin typeface="+mn-lt"/>
                <a:ea typeface="+mn-ea"/>
                <a:cs typeface="+mn-cs"/>
              </a:rPr>
              <a:t>unclear how and where these tools should be used in program plannin</a:t>
            </a:r>
            <a:r>
              <a:rPr lang="en-US" sz="1200" b="0" i="0" u="none" strike="noStrike" kern="1200" baseline="0">
                <a:solidFill>
                  <a:schemeClr val="tx1"/>
                </a:solidFill>
                <a:latin typeface="+mn-lt"/>
                <a:ea typeface="+mn-ea"/>
                <a:cs typeface="+mn-cs"/>
              </a:rPr>
              <a:t>g. In Intervention Mapping, these tools are systematically applied in the steps of program development. </a:t>
            </a:r>
            <a:r>
              <a:rPr lang="en-US" sz="1200" b="0" i="1" u="none" strike="noStrike" kern="1200" baseline="0">
                <a:solidFill>
                  <a:schemeClr val="tx1"/>
                </a:solidFill>
                <a:latin typeface="+mn-lt"/>
                <a:ea typeface="+mn-ea"/>
                <a:cs typeface="+mn-cs"/>
              </a:rPr>
              <a:t>(exact same issue in higher education programming so why not use this approach to guide our way and see how much it overlaps with what we already advocate for).</a:t>
            </a:r>
          </a:p>
          <a:p>
            <a:endParaRPr lang="en-US" sz="1200" b="0" i="1"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To understand a problem, the planner </a:t>
            </a:r>
            <a:r>
              <a:rPr lang="en-US" sz="1200" b="1" i="0" u="none" strike="noStrike" kern="1200" baseline="0">
                <a:solidFill>
                  <a:schemeClr val="tx1"/>
                </a:solidFill>
                <a:latin typeface="+mn-lt"/>
                <a:ea typeface="+mn-ea"/>
                <a:cs typeface="+mn-cs"/>
              </a:rPr>
              <a:t>begins</a:t>
            </a:r>
            <a:r>
              <a:rPr lang="en-US" sz="1200" b="0" i="0" u="none" strike="noStrike" kern="1200" baseline="0">
                <a:solidFill>
                  <a:schemeClr val="tx1"/>
                </a:solidFill>
                <a:latin typeface="+mn-lt"/>
                <a:ea typeface="+mn-ea"/>
                <a:cs typeface="+mn-cs"/>
              </a:rPr>
              <a:t> with a question about a specific health or social issue (Veen, 1985; Kok et al., 1996). The planner </a:t>
            </a:r>
            <a:r>
              <a:rPr lang="en-US" sz="1200" b="1" i="0" u="none" strike="noStrike" kern="1200" baseline="0">
                <a:solidFill>
                  <a:schemeClr val="tx1"/>
                </a:solidFill>
                <a:latin typeface="+mn-lt"/>
                <a:ea typeface="+mn-ea"/>
                <a:cs typeface="+mn-cs"/>
              </a:rPr>
              <a:t>then</a:t>
            </a:r>
            <a:r>
              <a:rPr lang="en-US" sz="1200" b="0" i="0" u="none" strike="noStrike" kern="1200" baseline="0">
                <a:solidFill>
                  <a:schemeClr val="tx1"/>
                </a:solidFill>
                <a:latin typeface="+mn-lt"/>
                <a:ea typeface="+mn-ea"/>
                <a:cs typeface="+mn-cs"/>
              </a:rPr>
              <a:t> accesses social and behavioral science theories and research evidence of causation at multiple levels. These or other theories may also suggest </a:t>
            </a:r>
            <a:r>
              <a:rPr lang="en-US" sz="1200" b="1" i="0" u="none" strike="noStrike" kern="1200" baseline="0">
                <a:solidFill>
                  <a:schemeClr val="tx1"/>
                </a:solidFill>
                <a:latin typeface="+mn-lt"/>
                <a:ea typeface="+mn-ea"/>
                <a:cs typeface="+mn-cs"/>
              </a:rPr>
              <a:t>intervention points and methods</a:t>
            </a:r>
            <a:r>
              <a:rPr lang="en-US" sz="1200" b="0" i="0" u="none" strike="noStrike" kern="1200" baseline="0">
                <a:solidFill>
                  <a:schemeClr val="tx1"/>
                </a:solidFill>
                <a:latin typeface="+mn-lt"/>
                <a:ea typeface="+mn-ea"/>
                <a:cs typeface="+mn-cs"/>
              </a:rPr>
              <a:t>, and </a:t>
            </a:r>
            <a:r>
              <a:rPr lang="en-US" sz="1200" b="1" i="0" u="none" strike="noStrike" kern="1200" baseline="0">
                <a:solidFill>
                  <a:schemeClr val="tx1"/>
                </a:solidFill>
                <a:latin typeface="+mn-lt"/>
                <a:ea typeface="+mn-ea"/>
                <a:cs typeface="+mn-cs"/>
              </a:rPr>
              <a:t>the planner proceeds to accumulate evidence for the effectiveness of these methods.</a:t>
            </a:r>
            <a:r>
              <a:rPr lang="en-US" sz="1200" b="0" i="0" u="none" strike="noStrike" kern="1200" baseline="0">
                <a:solidFill>
                  <a:schemeClr val="tx1"/>
                </a:solidFill>
                <a:latin typeface="+mn-lt"/>
                <a:ea typeface="+mn-ea"/>
                <a:cs typeface="+mn-cs"/>
              </a:rPr>
              <a:t> By the term </a:t>
            </a:r>
            <a:r>
              <a:rPr lang="en-US" sz="1200" b="0" i="1" u="none" strike="noStrike" kern="1200" baseline="0">
                <a:solidFill>
                  <a:schemeClr val="tx1"/>
                </a:solidFill>
                <a:latin typeface="+mn-lt"/>
                <a:ea typeface="+mn-ea"/>
                <a:cs typeface="+mn-cs"/>
              </a:rPr>
              <a:t>evidence, </a:t>
            </a:r>
            <a:r>
              <a:rPr lang="en-US" sz="1200" b="0" i="0" u="none" strike="noStrike" kern="1200" baseline="0">
                <a:solidFill>
                  <a:schemeClr val="tx1"/>
                </a:solidFill>
                <a:latin typeface="+mn-lt"/>
                <a:ea typeface="+mn-ea"/>
                <a:cs typeface="+mn-cs"/>
              </a:rPr>
              <a:t>we mean not only data from research studies as represented in the scientific literature but also opinion and experience of community members and planners. In this way theoretical and empirical evidence are brought to bear on meeting a health or social need. </a:t>
            </a:r>
            <a:r>
              <a:rPr lang="en-US" sz="1200" b="1" i="0" u="none" strike="noStrike" kern="1200" baseline="0">
                <a:solidFill>
                  <a:schemeClr val="tx1"/>
                </a:solidFill>
                <a:latin typeface="+mn-lt"/>
                <a:ea typeface="+mn-ea"/>
                <a:cs typeface="+mn-cs"/>
              </a:rPr>
              <a:t>Intervention Mapping provides a detailed framework for this process.</a:t>
            </a:r>
            <a:endParaRPr lang="en-US" b="1" i="1"/>
          </a:p>
        </p:txBody>
      </p:sp>
      <p:sp>
        <p:nvSpPr>
          <p:cNvPr id="4" name="Slide Number Placeholder 3"/>
          <p:cNvSpPr>
            <a:spLocks noGrp="1"/>
          </p:cNvSpPr>
          <p:nvPr>
            <p:ph type="sldNum" sz="quarter" idx="5"/>
          </p:nvPr>
        </p:nvSpPr>
        <p:spPr/>
        <p:txBody>
          <a:bodyPr/>
          <a:lstStyle/>
          <a:p>
            <a:fld id="{87105533-496C-43F5-8F44-5935152712CF}" type="slidenum">
              <a:rPr lang="en-US" smtClean="0"/>
              <a:t>1</a:t>
            </a:fld>
            <a:endParaRPr lang="en-US"/>
          </a:p>
        </p:txBody>
      </p:sp>
    </p:spTree>
    <p:extLst>
      <p:ext uri="{BB962C8B-B14F-4D97-AF65-F5344CB8AC3E}">
        <p14:creationId xmlns:p14="http://schemas.microsoft.com/office/powerpoint/2010/main" val="1560176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80A5F-961C-642B-C172-AB24CA149D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DA7A87-038E-D293-91E2-08E39E4174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51C56A-BB4F-FBE9-7E9A-EABFFD09BC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our map now has a very precise destination (from needs assessment), the performance objectives to get there, and we've identified the key terrain features (determinants that influence getting there). What's next?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do we choose the actual route? </a:t>
            </a:r>
            <a:r>
              <a:rPr lang="en-US" sz="1200" b="1" kern="1200" dirty="0">
                <a:solidFill>
                  <a:schemeClr val="tx1"/>
                </a:solidFill>
                <a:effectLst/>
                <a:latin typeface="+mn-lt"/>
                <a:ea typeface="+mn-ea"/>
                <a:cs typeface="+mn-cs"/>
              </a:rPr>
              <a:t>Selecting theory-based intervention methods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practical strategies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Called “Intervention Theories” or “Intervention Models”—statements or summaries of what we know about the relative success of different intervention methods and strategies with particular groups.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experts make a really useful distinction here between methods and strategies.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Methods</a:t>
            </a:r>
            <a:r>
              <a:rPr lang="en-US" sz="1200" kern="1200" dirty="0">
                <a:solidFill>
                  <a:schemeClr val="tx1"/>
                </a:solidFill>
                <a:effectLst/>
                <a:latin typeface="+mn-lt"/>
                <a:ea typeface="+mn-ea"/>
                <a:cs typeface="+mn-cs"/>
              </a:rPr>
              <a:t> are the </a:t>
            </a:r>
            <a:r>
              <a:rPr lang="en-US" sz="1200" b="1" kern="1200" dirty="0">
                <a:solidFill>
                  <a:schemeClr val="tx1"/>
                </a:solidFill>
                <a:effectLst/>
                <a:latin typeface="+mn-lt"/>
                <a:ea typeface="+mn-ea"/>
                <a:cs typeface="+mn-cs"/>
              </a:rPr>
              <a:t>general</a:t>
            </a:r>
            <a:r>
              <a:rPr lang="en-US" sz="1200" kern="1200" dirty="0">
                <a:solidFill>
                  <a:schemeClr val="tx1"/>
                </a:solidFill>
                <a:effectLst/>
                <a:latin typeface="+mn-lt"/>
                <a:ea typeface="+mn-ea"/>
                <a:cs typeface="+mn-cs"/>
              </a:rPr>
              <a:t> techniques derived from theory or empirical evidence and they're known to influence those determinants we talked about (evidence-informed practices and pedagogy).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Think of things like role modeling, skill development, persuasive communication, community empowerment.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These are broad approaches.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Strategies</a:t>
            </a:r>
            <a:r>
              <a:rPr lang="en-US" sz="1200" kern="1200" dirty="0">
                <a:solidFill>
                  <a:schemeClr val="tx1"/>
                </a:solidFill>
                <a:effectLst/>
                <a:latin typeface="+mn-lt"/>
                <a:ea typeface="+mn-ea"/>
                <a:cs typeface="+mn-cs"/>
              </a:rPr>
              <a:t> then are the practical </a:t>
            </a:r>
            <a:r>
              <a:rPr lang="en-US" sz="1200" b="1" kern="1200" dirty="0">
                <a:solidFill>
                  <a:schemeClr val="tx1"/>
                </a:solidFill>
                <a:effectLst/>
                <a:latin typeface="+mn-lt"/>
                <a:ea typeface="+mn-ea"/>
                <a:cs typeface="+mn-cs"/>
              </a:rPr>
              <a:t>concrete</a:t>
            </a:r>
            <a:r>
              <a:rPr lang="en-US" sz="1200" kern="1200" dirty="0">
                <a:solidFill>
                  <a:schemeClr val="tx1"/>
                </a:solidFill>
                <a:effectLst/>
                <a:latin typeface="+mn-lt"/>
                <a:ea typeface="+mn-ea"/>
                <a:cs typeface="+mn-cs"/>
              </a:rPr>
              <a:t> ways you actually deliver those methods.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They are the specific activities, the tools, the materials you use.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How do you get from a general method like you said modeling to something tangible you can actually use in a program?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It involves brainstorming potential methods first.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Then you really dive into the research literature. You look for evidence.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Does this method actually work for influencing the specific determinant you're targeting and critically you look at the working parameters.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Working parameters-</a:t>
            </a:r>
            <a:r>
              <a:rPr lang="en-US" sz="1200" kern="1200" dirty="0">
                <a:solidFill>
                  <a:schemeClr val="tx1"/>
                </a:solidFill>
                <a:effectLst/>
                <a:latin typeface="+mn-lt"/>
                <a:ea typeface="+mn-ea"/>
                <a:cs typeface="+mn-cs"/>
              </a:rPr>
              <a:t>-under what conditions does this method work best with which audience? Is modeling more effective via video or in person for this particular group? Then you translate that into practical strategies.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Behavior</a:t>
            </a:r>
            <a:r>
              <a:rPr lang="en-US" sz="1200" kern="1200" dirty="0">
                <a:solidFill>
                  <a:schemeClr val="tx1"/>
                </a:solidFill>
                <a:effectLst/>
                <a:latin typeface="+mn-lt"/>
                <a:ea typeface="+mn-ea"/>
                <a:cs typeface="+mn-cs"/>
              </a:rPr>
              <a:t> of saying “no”.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Determinant</a:t>
            </a:r>
            <a:r>
              <a:rPr lang="en-US" sz="1200" kern="1200" dirty="0">
                <a:solidFill>
                  <a:schemeClr val="tx1"/>
                </a:solidFill>
                <a:effectLst/>
                <a:latin typeface="+mn-lt"/>
                <a:ea typeface="+mn-ea"/>
                <a:cs typeface="+mn-cs"/>
              </a:rPr>
              <a:t> of being able to say “no”: </a:t>
            </a:r>
            <a:r>
              <a:rPr lang="en-US" sz="1200" b="1" kern="1200" dirty="0">
                <a:solidFill>
                  <a:schemeClr val="tx1"/>
                </a:solidFill>
                <a:effectLst/>
                <a:latin typeface="+mn-lt"/>
                <a:ea typeface="+mn-ea"/>
                <a:cs typeface="+mn-cs"/>
              </a:rPr>
              <a:t>skill</a:t>
            </a:r>
            <a:r>
              <a:rPr lang="en-US" sz="1200" kern="1200" dirty="0">
                <a:solidFill>
                  <a:schemeClr val="tx1"/>
                </a:solidFill>
                <a:effectLst/>
                <a:latin typeface="+mn-lt"/>
                <a:ea typeface="+mn-ea"/>
                <a:cs typeface="+mn-cs"/>
              </a:rPr>
              <a:t> in collecting necessary information and negotiating with a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method</a:t>
            </a:r>
            <a:r>
              <a:rPr lang="en-US" sz="1200" kern="1200" dirty="0">
                <a:solidFill>
                  <a:schemeClr val="tx1"/>
                </a:solidFill>
                <a:effectLst/>
                <a:latin typeface="+mn-lt"/>
                <a:ea typeface="+mn-ea"/>
                <a:cs typeface="+mn-cs"/>
              </a:rPr>
              <a:t> is role modeling--showing them how others access necessary information about their partner’s health status and then making a decision on if to engage.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strategy</a:t>
            </a:r>
            <a:r>
              <a:rPr lang="en-US" sz="1200" kern="1200" dirty="0">
                <a:solidFill>
                  <a:schemeClr val="tx1"/>
                </a:solidFill>
                <a:effectLst/>
                <a:latin typeface="+mn-lt"/>
                <a:ea typeface="+mn-ea"/>
                <a:cs typeface="+mn-cs"/>
              </a:rPr>
              <a:t> became delivering that role modeling via online videos instead of live in person. When offered live in person, some students were embarrassed to watch, wanted to see it again, or were disruptive. The strategy of using videos made the method (watching another student's model behavior) more accessible because it could be watched in private, re-watched, and practiced alone.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So, the </a:t>
            </a:r>
            <a:r>
              <a:rPr lang="en-US" sz="1200" b="1" kern="1200" dirty="0">
                <a:solidFill>
                  <a:schemeClr val="tx1"/>
                </a:solidFill>
                <a:effectLst/>
                <a:latin typeface="+mn-lt"/>
                <a:ea typeface="+mn-ea"/>
                <a:cs typeface="+mn-cs"/>
              </a:rPr>
              <a:t>strategy</a:t>
            </a:r>
            <a:r>
              <a:rPr lang="en-US" sz="1200" kern="1200" dirty="0">
                <a:solidFill>
                  <a:schemeClr val="tx1"/>
                </a:solidFill>
                <a:effectLst/>
                <a:latin typeface="+mn-lt"/>
                <a:ea typeface="+mn-ea"/>
                <a:cs typeface="+mn-cs"/>
              </a:rPr>
              <a:t> is how you </a:t>
            </a:r>
            <a:r>
              <a:rPr lang="en-US" sz="1200" b="1" kern="1200" dirty="0">
                <a:solidFill>
                  <a:schemeClr val="tx1"/>
                </a:solidFill>
                <a:effectLst/>
                <a:latin typeface="+mn-lt"/>
                <a:ea typeface="+mn-ea"/>
                <a:cs typeface="+mn-cs"/>
              </a:rPr>
              <a:t>package the intervention meth</a:t>
            </a:r>
            <a:r>
              <a:rPr lang="en-US" sz="1200" kern="1200" dirty="0">
                <a:solidFill>
                  <a:schemeClr val="tx1"/>
                </a:solidFill>
                <a:effectLst/>
                <a:latin typeface="+mn-lt"/>
                <a:ea typeface="+mn-ea"/>
                <a:cs typeface="+mn-cs"/>
              </a:rPr>
              <a:t>od for your specific audience and context.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Behavior</a:t>
            </a:r>
            <a:r>
              <a:rPr lang="en-US" sz="1200" kern="1200" dirty="0">
                <a:solidFill>
                  <a:schemeClr val="tx1"/>
                </a:solidFill>
                <a:effectLst/>
                <a:latin typeface="+mn-lt"/>
                <a:ea typeface="+mn-ea"/>
                <a:cs typeface="+mn-cs"/>
              </a:rPr>
              <a:t> of saying “no”.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Determinant</a:t>
            </a:r>
            <a:r>
              <a:rPr lang="en-US" sz="1200" kern="1200" dirty="0">
                <a:solidFill>
                  <a:schemeClr val="tx1"/>
                </a:solidFill>
                <a:effectLst/>
                <a:latin typeface="+mn-lt"/>
                <a:ea typeface="+mn-ea"/>
                <a:cs typeface="+mn-cs"/>
              </a:rPr>
              <a:t> is the perception of the social norm of not simply complying with request for sex: </a:t>
            </a:r>
            <a:r>
              <a:rPr lang="en-US" sz="1200" b="1" kern="1200" dirty="0">
                <a:solidFill>
                  <a:schemeClr val="tx1"/>
                </a:solidFill>
                <a:effectLst/>
                <a:latin typeface="+mn-lt"/>
                <a:ea typeface="+mn-ea"/>
                <a:cs typeface="+mn-cs"/>
              </a:rPr>
              <a:t>belief</a:t>
            </a:r>
            <a:r>
              <a:rPr lang="en-US" sz="1200" kern="1200" dirty="0">
                <a:solidFill>
                  <a:schemeClr val="tx1"/>
                </a:solidFill>
                <a:effectLst/>
                <a:latin typeface="+mn-lt"/>
                <a:ea typeface="+mn-ea"/>
                <a:cs typeface="+mn-cs"/>
              </a:rPr>
              <a:t> that others in social group ask questions and negotiate behavior.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method</a:t>
            </a:r>
            <a:r>
              <a:rPr lang="en-US" sz="1200" kern="1200" dirty="0">
                <a:solidFill>
                  <a:schemeClr val="tx1"/>
                </a:solidFill>
                <a:effectLst/>
                <a:latin typeface="+mn-lt"/>
                <a:ea typeface="+mn-ea"/>
                <a:cs typeface="+mn-cs"/>
              </a:rPr>
              <a:t> is sharing information about normative behaviors and normative expectations (others ask these questions and others expect you to ask these questions)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strategy</a:t>
            </a:r>
            <a:r>
              <a:rPr lang="en-US" sz="1200" kern="1200" dirty="0">
                <a:solidFill>
                  <a:schemeClr val="tx1"/>
                </a:solidFill>
                <a:effectLst/>
                <a:latin typeface="+mn-lt"/>
                <a:ea typeface="+mn-ea"/>
                <a:cs typeface="+mn-cs"/>
              </a:rPr>
              <a:t> became communicating this information via flyers in the bathroom, videos on TV screens, messaging on the university buses.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So, the strategy is how you package the intervention method to that specific audience in that context.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83ECEC15-09CE-0378-4FA0-D4C3DC6E0FCC}"/>
              </a:ext>
            </a:extLst>
          </p:cNvPr>
          <p:cNvSpPr>
            <a:spLocks noGrp="1"/>
          </p:cNvSpPr>
          <p:nvPr>
            <p:ph type="sldNum" sz="quarter" idx="5"/>
          </p:nvPr>
        </p:nvSpPr>
        <p:spPr/>
        <p:txBody>
          <a:bodyPr/>
          <a:lstStyle/>
          <a:p>
            <a:fld id="{87105533-496C-43F5-8F44-5935152712CF}" type="slidenum">
              <a:rPr lang="en-US" smtClean="0"/>
              <a:t>13</a:t>
            </a:fld>
            <a:endParaRPr lang="en-US"/>
          </a:p>
        </p:txBody>
      </p:sp>
    </p:spTree>
    <p:extLst>
      <p:ext uri="{BB962C8B-B14F-4D97-AF65-F5344CB8AC3E}">
        <p14:creationId xmlns:p14="http://schemas.microsoft.com/office/powerpoint/2010/main" val="1360255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759CB-5019-6363-B66C-DFAF5D293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736068-B541-B875-8FD9-19C0395AAC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0F6227-5467-6E1B-2D57-5EE995899B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Step 4: Program Production--designing and organizing the program</a:t>
            </a:r>
            <a:r>
              <a:rPr lang="en-US"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Now, you're actually building the thing.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You take those </a:t>
            </a:r>
            <a:r>
              <a:rPr lang="en-US" sz="1200" b="1" kern="1200">
                <a:solidFill>
                  <a:schemeClr val="tx1"/>
                </a:solidFill>
                <a:effectLst/>
                <a:latin typeface="+mn-lt"/>
                <a:ea typeface="+mn-ea"/>
                <a:cs typeface="+mn-cs"/>
              </a:rPr>
              <a:t>strategies</a:t>
            </a:r>
            <a:r>
              <a:rPr lang="en-US" sz="1200" kern="1200">
                <a:solidFill>
                  <a:schemeClr val="tx1"/>
                </a:solidFill>
                <a:effectLst/>
                <a:latin typeface="+mn-lt"/>
                <a:ea typeface="+mn-ea"/>
                <a:cs typeface="+mn-cs"/>
              </a:rPr>
              <a:t> and </a:t>
            </a:r>
            <a:r>
              <a:rPr lang="en-US" sz="1200" b="1" kern="1200">
                <a:solidFill>
                  <a:schemeClr val="tx1"/>
                </a:solidFill>
                <a:effectLst/>
                <a:latin typeface="+mn-lt"/>
                <a:ea typeface="+mn-ea"/>
                <a:cs typeface="+mn-cs"/>
              </a:rPr>
              <a:t>operationalize</a:t>
            </a:r>
            <a:r>
              <a:rPr lang="en-US" sz="1200" kern="1200">
                <a:solidFill>
                  <a:schemeClr val="tx1"/>
                </a:solidFill>
                <a:effectLst/>
                <a:latin typeface="+mn-lt"/>
                <a:ea typeface="+mn-ea"/>
                <a:cs typeface="+mn-cs"/>
              </a:rPr>
              <a:t> them. You design the </a:t>
            </a:r>
            <a:r>
              <a:rPr lang="en-US" sz="1200" b="1" kern="1200">
                <a:solidFill>
                  <a:schemeClr val="tx1"/>
                </a:solidFill>
                <a:effectLst/>
                <a:latin typeface="+mn-lt"/>
                <a:ea typeface="+mn-ea"/>
                <a:cs typeface="+mn-cs"/>
              </a:rPr>
              <a:t>actual program components</a:t>
            </a:r>
            <a:r>
              <a:rPr lang="en-US" sz="1200" kern="1200">
                <a:solidFill>
                  <a:schemeClr val="tx1"/>
                </a:solidFill>
                <a:effectLst/>
                <a:latin typeface="+mn-lt"/>
                <a:ea typeface="+mn-ea"/>
                <a:cs typeface="+mn-cs"/>
              </a:rPr>
              <a:t>, figure out the </a:t>
            </a:r>
            <a:r>
              <a:rPr lang="en-US" sz="1200" b="1" kern="1200">
                <a:solidFill>
                  <a:schemeClr val="tx1"/>
                </a:solidFill>
                <a:effectLst/>
                <a:latin typeface="+mn-lt"/>
                <a:ea typeface="+mn-ea"/>
                <a:cs typeface="+mn-cs"/>
              </a:rPr>
              <a:t>scope</a:t>
            </a:r>
            <a:r>
              <a:rPr lang="en-US" sz="1200" kern="1200">
                <a:solidFill>
                  <a:schemeClr val="tx1"/>
                </a:solidFill>
                <a:effectLst/>
                <a:latin typeface="+mn-lt"/>
                <a:ea typeface="+mn-ea"/>
                <a:cs typeface="+mn-cs"/>
              </a:rPr>
              <a:t>, and </a:t>
            </a:r>
            <a:r>
              <a:rPr lang="en-US" sz="1200" b="1" kern="1200">
                <a:solidFill>
                  <a:schemeClr val="tx1"/>
                </a:solidFill>
                <a:effectLst/>
                <a:latin typeface="+mn-lt"/>
                <a:ea typeface="+mn-ea"/>
                <a:cs typeface="+mn-cs"/>
              </a:rPr>
              <a:t>sequence</a:t>
            </a:r>
            <a:r>
              <a:rPr lang="en-US" sz="1200" kern="1200">
                <a:solidFill>
                  <a:schemeClr val="tx1"/>
                </a:solidFill>
                <a:effectLst/>
                <a:latin typeface="+mn-lt"/>
                <a:ea typeface="+mn-ea"/>
                <a:cs typeface="+mn-cs"/>
              </a:rPr>
              <a:t> what comes first, how </a:t>
            </a:r>
            <a:r>
              <a:rPr lang="en-US" sz="1200" b="1" kern="1200">
                <a:solidFill>
                  <a:schemeClr val="tx1"/>
                </a:solidFill>
                <a:effectLst/>
                <a:latin typeface="+mn-lt"/>
                <a:ea typeface="+mn-ea"/>
                <a:cs typeface="+mn-cs"/>
              </a:rPr>
              <a:t>long</a:t>
            </a:r>
            <a:r>
              <a:rPr lang="en-US" sz="1200" kern="1200">
                <a:solidFill>
                  <a:schemeClr val="tx1"/>
                </a:solidFill>
                <a:effectLst/>
                <a:latin typeface="+mn-lt"/>
                <a:ea typeface="+mn-ea"/>
                <a:cs typeface="+mn-cs"/>
              </a:rPr>
              <a:t> does it last, and you choose your </a:t>
            </a:r>
            <a:r>
              <a:rPr lang="en-US" sz="1200" b="1" kern="1200">
                <a:solidFill>
                  <a:schemeClr val="tx1"/>
                </a:solidFill>
                <a:effectLst/>
                <a:latin typeface="+mn-lt"/>
                <a:ea typeface="+mn-ea"/>
                <a:cs typeface="+mn-cs"/>
              </a:rPr>
              <a:t>delivery</a:t>
            </a:r>
            <a:r>
              <a:rPr lang="en-US" sz="1200" kern="1200">
                <a:solidFill>
                  <a:schemeClr val="tx1"/>
                </a:solidFill>
                <a:effectLst/>
                <a:latin typeface="+mn-lt"/>
                <a:ea typeface="+mn-ea"/>
                <a:cs typeface="+mn-cs"/>
              </a:rPr>
              <a:t> channels (FYI, all this needs to be specified to check for implementation fidelity in next step).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This is where you're creating the actual learning materials, handouts, videos, website content.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Designing scenarios, scripts, storyboards, </a:t>
            </a:r>
            <a:r>
              <a:rPr lang="en-US" sz="1200" kern="1200" err="1">
                <a:solidFill>
                  <a:schemeClr val="tx1"/>
                </a:solidFill>
                <a:effectLst/>
                <a:latin typeface="+mn-lt"/>
                <a:ea typeface="+mn-ea"/>
                <a:cs typeface="+mn-cs"/>
              </a:rPr>
              <a:t>powerpoints</a:t>
            </a:r>
            <a:r>
              <a:rPr lang="en-US" sz="1200" kern="1200">
                <a:solidFill>
                  <a:schemeClr val="tx1"/>
                </a:solidFill>
                <a:effectLst/>
                <a:latin typeface="+mn-lt"/>
                <a:ea typeface="+mn-ea"/>
                <a:cs typeface="+mn-cs"/>
              </a:rPr>
              <a:t>, whatever it might be.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a:solidFill>
                  <a:schemeClr val="tx1"/>
                </a:solidFill>
                <a:effectLst/>
                <a:latin typeface="+mn-lt"/>
                <a:ea typeface="+mn-ea"/>
                <a:cs typeface="+mn-cs"/>
              </a:rPr>
              <a:t>In the role modeling videos: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en-US" sz="1200" kern="1200">
                <a:solidFill>
                  <a:schemeClr val="tx1"/>
                </a:solidFill>
                <a:effectLst/>
                <a:latin typeface="+mn-lt"/>
                <a:ea typeface="+mn-ea"/>
                <a:cs typeface="+mn-cs"/>
              </a:rPr>
              <a:t>Who are the actors: what age, gender, gender pairs.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en-US" sz="1200" kern="1200">
                <a:solidFill>
                  <a:schemeClr val="tx1"/>
                </a:solidFill>
                <a:effectLst/>
                <a:latin typeface="+mn-lt"/>
                <a:ea typeface="+mn-ea"/>
                <a:cs typeface="+mn-cs"/>
              </a:rPr>
              <a:t>What is the content of each video: partner is easy to talk with, discloses information, accepts answer vs. partner is offended by questions, don’t provide response, and tries to engage sexually.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en-US" sz="1200" kern="1200">
                <a:solidFill>
                  <a:schemeClr val="tx1"/>
                </a:solidFill>
                <a:effectLst/>
                <a:latin typeface="+mn-lt"/>
                <a:ea typeface="+mn-ea"/>
                <a:cs typeface="+mn-cs"/>
              </a:rPr>
              <a:t>At the end of the role modeling, is there an explanation or debrief of what they just saw. For example, how the person adapted when the partner didn’t want to answer.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en-US" sz="1200" kern="1200">
                <a:solidFill>
                  <a:schemeClr val="tx1"/>
                </a:solidFill>
                <a:effectLst/>
                <a:latin typeface="+mn-lt"/>
                <a:ea typeface="+mn-ea"/>
                <a:cs typeface="+mn-cs"/>
              </a:rPr>
              <a:t>How many videos do the students watch?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en-US" sz="1200" kern="1200">
                <a:solidFill>
                  <a:schemeClr val="tx1"/>
                </a:solidFill>
                <a:effectLst/>
                <a:latin typeface="+mn-lt"/>
                <a:ea typeface="+mn-ea"/>
                <a:cs typeface="+mn-cs"/>
              </a:rPr>
              <a:t>How long are the videos?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a:solidFill>
                  <a:schemeClr val="tx1"/>
                </a:solidFill>
                <a:effectLst/>
                <a:latin typeface="+mn-lt"/>
                <a:ea typeface="+mn-ea"/>
                <a:cs typeface="+mn-cs"/>
              </a:rPr>
              <a:t>A really critical piece here: after producing/choosing materials, they are pre-tested.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Pre-test with new people from your target audience, not the faculty, staff or students on your development team.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Why not the team? They know it best, don't they? They know it too well, potentially. They might overlook jargon, confusing instructions, or things that just don't resonate because they're so close to it. You need fresh eyes, unbiased feedback to make sure the materials are clear, engaging, and actually usable by the people they're intended for. </a:t>
            </a:r>
          </a:p>
          <a:p>
            <a:endParaRPr lang="en-US"/>
          </a:p>
        </p:txBody>
      </p:sp>
      <p:sp>
        <p:nvSpPr>
          <p:cNvPr id="4" name="Slide Number Placeholder 3">
            <a:extLst>
              <a:ext uri="{FF2B5EF4-FFF2-40B4-BE49-F238E27FC236}">
                <a16:creationId xmlns:a16="http://schemas.microsoft.com/office/drawing/2014/main" id="{0A6ADFF3-D70F-72A5-9694-0B4481047DDE}"/>
              </a:ext>
            </a:extLst>
          </p:cNvPr>
          <p:cNvSpPr>
            <a:spLocks noGrp="1"/>
          </p:cNvSpPr>
          <p:nvPr>
            <p:ph type="sldNum" sz="quarter" idx="5"/>
          </p:nvPr>
        </p:nvSpPr>
        <p:spPr/>
        <p:txBody>
          <a:bodyPr/>
          <a:lstStyle/>
          <a:p>
            <a:fld id="{87105533-496C-43F5-8F44-5935152712CF}" type="slidenum">
              <a:rPr lang="en-US" smtClean="0"/>
              <a:t>14</a:t>
            </a:fld>
            <a:endParaRPr lang="en-US"/>
          </a:p>
        </p:txBody>
      </p:sp>
    </p:spTree>
    <p:extLst>
      <p:ext uri="{BB962C8B-B14F-4D97-AF65-F5344CB8AC3E}">
        <p14:creationId xmlns:p14="http://schemas.microsoft.com/office/powerpoint/2010/main" val="3891764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CA8D6-1B86-4874-F6D0-DECD91281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065F8-9B96-F411-BA57-74EF4519C2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DF5350-A3BA-BAAB-E355-2FEBCBF68A66}"/>
              </a:ext>
            </a:extLst>
          </p:cNvPr>
          <p:cNvSpPr>
            <a:spLocks noGrp="1"/>
          </p:cNvSpPr>
          <p:nvPr>
            <p:ph type="body" idx="1"/>
          </p:nvPr>
        </p:nvSpPr>
        <p:spPr/>
        <p:txBody>
          <a:bodyPr/>
          <a:lstStyle/>
          <a:p>
            <a:r>
              <a:rPr lang="en-US" sz="1600" kern="1200">
                <a:solidFill>
                  <a:schemeClr val="tx1"/>
                </a:solidFill>
                <a:effectLst/>
                <a:latin typeface="+mn-lt"/>
                <a:ea typeface="+mn-ea"/>
                <a:cs typeface="+mn-cs"/>
              </a:rPr>
              <a:t>We have laid out:</a:t>
            </a:r>
          </a:p>
          <a:p>
            <a:pPr marL="342900" indent="-342900">
              <a:buAutoNum type="arabicParenR"/>
            </a:pPr>
            <a:r>
              <a:rPr lang="en-US" sz="1600" kern="1200">
                <a:solidFill>
                  <a:schemeClr val="tx1"/>
                </a:solidFill>
                <a:effectLst/>
                <a:latin typeface="+mn-lt"/>
                <a:ea typeface="+mn-ea"/>
                <a:cs typeface="+mn-cs"/>
              </a:rPr>
              <a:t>Theory of the Problem/issue (step 2) that summarizes our knowledge of what determinants and proximal outcomes impact the distal outcome/problem/issue.</a:t>
            </a:r>
          </a:p>
          <a:p>
            <a:pPr marL="342900" indent="-342900">
              <a:buAutoNum type="arabicParenR"/>
            </a:pPr>
            <a:r>
              <a:rPr lang="en-US" sz="1600" kern="1200">
                <a:solidFill>
                  <a:schemeClr val="tx1"/>
                </a:solidFill>
                <a:effectLst/>
                <a:latin typeface="+mn-lt"/>
                <a:ea typeface="+mn-ea"/>
                <a:cs typeface="+mn-cs"/>
              </a:rPr>
              <a:t>Theory of the Intervention (step 3 &amp; 4) that summarizes the evidence-informed programming known to impact the determinants and proximal outcomes and operationalized these into actual on-the-ground programming. </a:t>
            </a:r>
          </a:p>
          <a:p>
            <a:pPr marL="0" indent="0">
              <a:buNone/>
            </a:pPr>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But…knowledge of the problem/issue and knowledge of potential interventions/programming may not necessarily lead to more effective programs on your campus.</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That is, after we designed this great program (we may have even pre-tested the materials and it looks good on paper), how do we make sure it actually gets used effectively and how do we check this? </a:t>
            </a:r>
          </a:p>
          <a:p>
            <a:r>
              <a:rPr lang="en-US" sz="1600" kern="1200">
                <a:solidFill>
                  <a:schemeClr val="tx1"/>
                </a:solidFill>
                <a:effectLst/>
                <a:latin typeface="+mn-lt"/>
                <a:ea typeface="+mn-ea"/>
                <a:cs typeface="+mn-cs"/>
              </a:rPr>
              <a:t>That seems like a common, huge failure point. </a:t>
            </a:r>
          </a:p>
          <a:p>
            <a:r>
              <a:rPr lang="en-US" sz="1600" kern="1200">
                <a:solidFill>
                  <a:schemeClr val="tx1"/>
                </a:solidFill>
                <a:effectLst/>
                <a:latin typeface="+mn-lt"/>
                <a:ea typeface="+mn-ea"/>
                <a:cs typeface="+mn-cs"/>
              </a:rPr>
              <a:t>Programs can fail due to mismatch with their setting and resources. </a:t>
            </a:r>
          </a:p>
          <a:p>
            <a:r>
              <a:rPr lang="en-US" sz="1600" kern="1200">
                <a:solidFill>
                  <a:schemeClr val="tx1"/>
                </a:solidFill>
                <a:effectLst/>
                <a:latin typeface="+mn-lt"/>
                <a:ea typeface="+mn-ea"/>
                <a:cs typeface="+mn-cs"/>
              </a:rPr>
              <a:t>For example, we know that programs are more likely to be adopted and implemented well when they are consistent with existing or “normal” organizational practices. </a:t>
            </a:r>
          </a:p>
          <a:p>
            <a:endParaRPr lang="en-US" sz="1600" kern="1200">
              <a:solidFill>
                <a:schemeClr val="tx1"/>
              </a:solidFill>
              <a:effectLst/>
              <a:latin typeface="+mn-lt"/>
              <a:ea typeface="+mn-ea"/>
              <a:cs typeface="+mn-cs"/>
            </a:endParaRP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And that's exactly what </a:t>
            </a:r>
            <a:r>
              <a:rPr lang="en-US" sz="1600" b="1" kern="1200">
                <a:solidFill>
                  <a:schemeClr val="tx1"/>
                </a:solidFill>
                <a:effectLst/>
                <a:latin typeface="+mn-lt"/>
                <a:ea typeface="+mn-ea"/>
                <a:cs typeface="+mn-cs"/>
              </a:rPr>
              <a:t>Step 5</a:t>
            </a:r>
            <a:r>
              <a:rPr lang="en-US" sz="1600" kern="1200">
                <a:solidFill>
                  <a:schemeClr val="tx1"/>
                </a:solidFill>
                <a:effectLst/>
                <a:latin typeface="+mn-lt"/>
                <a:ea typeface="+mn-ea"/>
                <a:cs typeface="+mn-cs"/>
              </a:rPr>
              <a:t> “</a:t>
            </a:r>
            <a:r>
              <a:rPr lang="en-US" sz="1600" b="1" kern="1200">
                <a:solidFill>
                  <a:schemeClr val="tx1"/>
                </a:solidFill>
                <a:effectLst/>
                <a:latin typeface="+mn-lt"/>
                <a:ea typeface="+mn-ea"/>
                <a:cs typeface="+mn-cs"/>
              </a:rPr>
              <a:t>specifying adoption and implementation plans</a:t>
            </a:r>
            <a:r>
              <a:rPr lang="en-US" sz="1600" kern="1200">
                <a:solidFill>
                  <a:schemeClr val="tx1"/>
                </a:solidFill>
                <a:effectLst/>
                <a:latin typeface="+mn-lt"/>
                <a:ea typeface="+mn-ea"/>
                <a:cs typeface="+mn-cs"/>
              </a:rPr>
              <a:t>” is all about.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This step focuses squarely on the diffusion process. </a:t>
            </a:r>
          </a:p>
          <a:p>
            <a:pPr marL="285750" indent="-285750">
              <a:buFont typeface="Arial" panose="020B0604020202020204" pitchFamily="34" charset="0"/>
              <a:buChar char="•"/>
            </a:pPr>
            <a:r>
              <a:rPr lang="en-US" sz="1600" kern="1200">
                <a:solidFill>
                  <a:schemeClr val="tx1"/>
                </a:solidFill>
                <a:effectLst/>
                <a:latin typeface="+mn-lt"/>
                <a:ea typeface="+mn-ea"/>
                <a:cs typeface="+mn-cs"/>
              </a:rPr>
              <a:t>How does the program get disseminated? </a:t>
            </a:r>
          </a:p>
          <a:p>
            <a:pPr marL="285750" indent="-285750">
              <a:buFont typeface="Arial" panose="020B0604020202020204" pitchFamily="34" charset="0"/>
              <a:buChar char="•"/>
            </a:pPr>
            <a:r>
              <a:rPr lang="en-US" sz="1600" kern="1200">
                <a:solidFill>
                  <a:schemeClr val="tx1"/>
                </a:solidFill>
                <a:effectLst/>
                <a:latin typeface="+mn-lt"/>
                <a:ea typeface="+mn-ea"/>
                <a:cs typeface="+mn-cs"/>
              </a:rPr>
              <a:t>How do organizations or individuals decide to adopt it? </a:t>
            </a:r>
          </a:p>
          <a:p>
            <a:pPr marL="285750" indent="-285750">
              <a:buFont typeface="Arial" panose="020B0604020202020204" pitchFamily="34" charset="0"/>
              <a:buChar char="•"/>
            </a:pPr>
            <a:r>
              <a:rPr lang="en-US" sz="1600" kern="1200">
                <a:solidFill>
                  <a:schemeClr val="tx1"/>
                </a:solidFill>
                <a:effectLst/>
                <a:latin typeface="+mn-lt"/>
                <a:ea typeface="+mn-ea"/>
                <a:cs typeface="+mn-cs"/>
              </a:rPr>
              <a:t>How is it implemented well? And how is it maintained over time?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The insight here is you need to plan for this diffusion right from the start. How do you plan for that early on? </a:t>
            </a:r>
          </a:p>
          <a:p>
            <a:pPr marL="0" indent="0">
              <a:buFont typeface="Arial" panose="020B0604020202020204" pitchFamily="34" charset="0"/>
              <a:buNone/>
            </a:pPr>
            <a:r>
              <a:rPr lang="en-US" sz="1600" kern="1200">
                <a:solidFill>
                  <a:schemeClr val="tx1"/>
                </a:solidFill>
                <a:effectLst/>
                <a:latin typeface="+mn-lt"/>
                <a:ea typeface="+mn-ea"/>
                <a:cs typeface="+mn-cs"/>
              </a:rPr>
              <a:t>A key task is developing a </a:t>
            </a:r>
            <a:r>
              <a:rPr lang="en-US" sz="1600" b="1" kern="1200">
                <a:solidFill>
                  <a:schemeClr val="tx1"/>
                </a:solidFill>
                <a:effectLst/>
                <a:latin typeface="+mn-lt"/>
                <a:ea typeface="+mn-ea"/>
                <a:cs typeface="+mn-cs"/>
              </a:rPr>
              <a:t>linkage system</a:t>
            </a:r>
            <a:r>
              <a:rPr lang="en-US" sz="1600" kern="1200">
                <a:solidFill>
                  <a:schemeClr val="tx1"/>
                </a:solidFill>
                <a:effectLst/>
                <a:latin typeface="+mn-lt"/>
                <a:ea typeface="+mn-ea"/>
                <a:cs typeface="+mn-cs"/>
              </a:rPr>
              <a:t>. </a:t>
            </a:r>
          </a:p>
          <a:p>
            <a:pPr marL="285750" lvl="0" indent="-285750">
              <a:buFont typeface="Arial" panose="020B0604020202020204" pitchFamily="34" charset="0"/>
              <a:buChar char="•"/>
            </a:pPr>
            <a:r>
              <a:rPr lang="en-US" sz="1600" kern="1200">
                <a:solidFill>
                  <a:schemeClr val="tx1"/>
                </a:solidFill>
                <a:effectLst/>
                <a:latin typeface="+mn-lt"/>
                <a:ea typeface="+mn-ea"/>
                <a:cs typeface="+mn-cs"/>
              </a:rPr>
              <a:t>Basically, involve the people who will eventually adopt and implement the program, clinic managers, teachers, community leaders, whoever, early in the planning process. </a:t>
            </a:r>
          </a:p>
          <a:p>
            <a:pPr marL="285750" lvl="0" indent="-285750">
              <a:buFont typeface="Arial" panose="020B0604020202020204" pitchFamily="34" charset="0"/>
              <a:buChar char="•"/>
            </a:pPr>
            <a:r>
              <a:rPr lang="en-US" sz="1600" kern="1200">
                <a:solidFill>
                  <a:schemeClr val="tx1"/>
                </a:solidFill>
                <a:effectLst/>
                <a:latin typeface="+mn-lt"/>
                <a:ea typeface="+mn-ea"/>
                <a:cs typeface="+mn-cs"/>
              </a:rPr>
              <a:t>Get them on the team or consult with them regularly. This builds ownership. They become partners, not just people you dump a program on later.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Like the CF example with the caregivers. Caregivers were on the planning team and they also trained regional coordinators to be program champions. These champions then helped health centers adapt the program locally and create their own tailored implementation plans. It wasn't one-</a:t>
            </a:r>
            <a:r>
              <a:rPr lang="en-US" sz="1600" kern="1200" err="1">
                <a:solidFill>
                  <a:schemeClr val="tx1"/>
                </a:solidFill>
                <a:effectLst/>
                <a:latin typeface="+mn-lt"/>
                <a:ea typeface="+mn-ea"/>
                <a:cs typeface="+mn-cs"/>
              </a:rPr>
              <a:t>sizefits</a:t>
            </a:r>
            <a:r>
              <a:rPr lang="en-US" sz="1600" kern="1200">
                <a:solidFill>
                  <a:schemeClr val="tx1"/>
                </a:solidFill>
                <a:effectLst/>
                <a:latin typeface="+mn-lt"/>
                <a:ea typeface="+mn-ea"/>
                <a:cs typeface="+mn-cs"/>
              </a:rPr>
              <a:t>-all implementation. This step also involves spelling out what the implementers actually need to do. What skills do they need? What resources? How will they coordinate? It's about paving the way for the program to actually happen in the real world. Planning for use, not just design. </a:t>
            </a:r>
          </a:p>
          <a:p>
            <a:endParaRPr lang="en-US"/>
          </a:p>
        </p:txBody>
      </p:sp>
      <p:sp>
        <p:nvSpPr>
          <p:cNvPr id="4" name="Slide Number Placeholder 3">
            <a:extLst>
              <a:ext uri="{FF2B5EF4-FFF2-40B4-BE49-F238E27FC236}">
                <a16:creationId xmlns:a16="http://schemas.microsoft.com/office/drawing/2014/main" id="{4BEFA4BF-565E-26BF-75C5-9DFF08B93AAD}"/>
              </a:ext>
            </a:extLst>
          </p:cNvPr>
          <p:cNvSpPr>
            <a:spLocks noGrp="1"/>
          </p:cNvSpPr>
          <p:nvPr>
            <p:ph type="sldNum" sz="quarter" idx="5"/>
          </p:nvPr>
        </p:nvSpPr>
        <p:spPr/>
        <p:txBody>
          <a:bodyPr/>
          <a:lstStyle/>
          <a:p>
            <a:fld id="{87105533-496C-43F5-8F44-5935152712CF}" type="slidenum">
              <a:rPr lang="en-US" smtClean="0"/>
              <a:t>15</a:t>
            </a:fld>
            <a:endParaRPr lang="en-US"/>
          </a:p>
        </p:txBody>
      </p:sp>
    </p:spTree>
    <p:extLst>
      <p:ext uri="{BB962C8B-B14F-4D97-AF65-F5344CB8AC3E}">
        <p14:creationId xmlns:p14="http://schemas.microsoft.com/office/powerpoint/2010/main" val="3896837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8FCB3-6C2E-7A96-FB10-69E5E63667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67659-8991-5E67-34F9-44F7107B7E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4CD6F7-5E6D-F38E-D5C6-0D97B80DD810}"/>
              </a:ext>
            </a:extLst>
          </p:cNvPr>
          <p:cNvSpPr>
            <a:spLocks noGrp="1"/>
          </p:cNvSpPr>
          <p:nvPr>
            <p:ph type="body" idx="1"/>
          </p:nvPr>
        </p:nvSpPr>
        <p:spPr/>
        <p:txBody>
          <a:bodyPr/>
          <a:lstStyle/>
          <a:p>
            <a:r>
              <a:rPr lang="en-US" sz="1200" kern="1200">
                <a:solidFill>
                  <a:schemeClr val="tx1"/>
                </a:solidFill>
                <a:effectLst/>
                <a:latin typeface="+mn-lt"/>
                <a:ea typeface="+mn-ea"/>
                <a:cs typeface="+mn-cs"/>
              </a:rPr>
              <a:t>And what's elegant about intervention mapping is how all this work feeds directly into the </a:t>
            </a:r>
            <a:r>
              <a:rPr lang="en-US" sz="1200" b="1" kern="1200">
                <a:solidFill>
                  <a:schemeClr val="tx1"/>
                </a:solidFill>
                <a:effectLst/>
                <a:latin typeface="+mn-lt"/>
                <a:ea typeface="+mn-ea"/>
                <a:cs typeface="+mn-cs"/>
              </a:rPr>
              <a:t>final step, step six</a:t>
            </a:r>
            <a:r>
              <a:rPr lang="en-US" sz="1200" kern="1200">
                <a:solidFill>
                  <a:schemeClr val="tx1"/>
                </a:solidFill>
                <a:effectLst/>
                <a:latin typeface="+mn-lt"/>
                <a:ea typeface="+mn-ea"/>
                <a:cs typeface="+mn-cs"/>
              </a:rPr>
              <a:t>, generating program </a:t>
            </a:r>
            <a:r>
              <a:rPr lang="en-US" sz="1200" b="1" kern="1200">
                <a:solidFill>
                  <a:schemeClr val="tx1"/>
                </a:solidFill>
                <a:effectLst/>
                <a:latin typeface="+mn-lt"/>
                <a:ea typeface="+mn-ea"/>
                <a:cs typeface="+mn-cs"/>
              </a:rPr>
              <a:t>evaluation plans</a:t>
            </a:r>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Products created in the earlier steps, those detailed objectives, determinants, strategies, they aren't just for building the program, they become your tools for evaluating it. </a:t>
            </a:r>
          </a:p>
          <a:p>
            <a:r>
              <a:rPr lang="en-US" sz="1200" kern="1200">
                <a:solidFill>
                  <a:schemeClr val="tx1"/>
                </a:solidFill>
                <a:effectLst/>
                <a:latin typeface="+mn-lt"/>
                <a:ea typeface="+mn-ea"/>
                <a:cs typeface="+mn-cs"/>
              </a:rPr>
              <a:t>You are building the evaluation framework as you go.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Those matrices of </a:t>
            </a:r>
            <a:r>
              <a:rPr lang="en-US" sz="1200" b="1" kern="1200">
                <a:solidFill>
                  <a:schemeClr val="tx1"/>
                </a:solidFill>
                <a:effectLst/>
                <a:latin typeface="+mn-lt"/>
                <a:ea typeface="+mn-ea"/>
                <a:cs typeface="+mn-cs"/>
              </a:rPr>
              <a:t>proximal program objectives </a:t>
            </a:r>
            <a:r>
              <a:rPr lang="en-US" sz="1200" kern="1200">
                <a:solidFill>
                  <a:schemeClr val="tx1"/>
                </a:solidFill>
                <a:effectLst/>
                <a:latin typeface="+mn-lt"/>
                <a:ea typeface="+mn-ea"/>
                <a:cs typeface="+mn-cs"/>
              </a:rPr>
              <a:t>from step 1, they're basically blueprints for your measurement tools. The performance objectives tell you exactly what behaviors or environmental changes to measure. </a:t>
            </a:r>
          </a:p>
          <a:p>
            <a:r>
              <a:rPr lang="en-US" sz="1200" kern="1200">
                <a:solidFill>
                  <a:schemeClr val="tx1"/>
                </a:solidFill>
                <a:effectLst/>
                <a:latin typeface="+mn-lt"/>
                <a:ea typeface="+mn-ea"/>
                <a:cs typeface="+mn-cs"/>
              </a:rPr>
              <a:t>The </a:t>
            </a:r>
            <a:r>
              <a:rPr lang="en-US" sz="1200" b="1" kern="1200">
                <a:solidFill>
                  <a:schemeClr val="tx1"/>
                </a:solidFill>
                <a:effectLst/>
                <a:latin typeface="+mn-lt"/>
                <a:ea typeface="+mn-ea"/>
                <a:cs typeface="+mn-cs"/>
              </a:rPr>
              <a:t>determinants</a:t>
            </a:r>
            <a:r>
              <a:rPr lang="en-US" sz="1200" kern="1200">
                <a:solidFill>
                  <a:schemeClr val="tx1"/>
                </a:solidFill>
                <a:effectLst/>
                <a:latin typeface="+mn-lt"/>
                <a:ea typeface="+mn-ea"/>
                <a:cs typeface="+mn-cs"/>
              </a:rPr>
              <a:t> tell you which underlying factors like self-efficacy or knowledge you need to assess. And the </a:t>
            </a:r>
            <a:r>
              <a:rPr lang="en-US" sz="1200" b="1" kern="1200">
                <a:solidFill>
                  <a:schemeClr val="tx1"/>
                </a:solidFill>
                <a:effectLst/>
                <a:latin typeface="+mn-lt"/>
                <a:ea typeface="+mn-ea"/>
                <a:cs typeface="+mn-cs"/>
              </a:rPr>
              <a:t>specific change objectives </a:t>
            </a:r>
            <a:r>
              <a:rPr lang="en-US" sz="1200" kern="1200">
                <a:solidFill>
                  <a:schemeClr val="tx1"/>
                </a:solidFill>
                <a:effectLst/>
                <a:latin typeface="+mn-lt"/>
                <a:ea typeface="+mn-ea"/>
                <a:cs typeface="+mn-cs"/>
              </a:rPr>
              <a:t>can even give you content ideas for survey questions or observation checklists. So it makes evaluation much more systematic and tied directly to the program's logic. </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If you ONLY measure the distal outcome, you may conclude your programming was ineffective whereas it actually changed the determinants and the proximal outcomes. This may indicate some other supports are necessary beyond this programming to achieve the distal outcome</a:t>
            </a:r>
            <a:r>
              <a:rPr lang="en-US" sz="1200" kern="1200">
                <a:solidFill>
                  <a:schemeClr val="tx1"/>
                </a:solidFill>
                <a:effectLst/>
                <a:latin typeface="+mn-lt"/>
                <a:ea typeface="+mn-ea"/>
                <a:cs typeface="+mn-cs"/>
              </a:rPr>
              <a:t>. In short, avoid designing assessment/evaluation processes that are insufficiently sensitive to detect change in students, which may be because you aren’t focusing on all appropriate variables that are impacted by the program (determinants, proximal outcomes, distal outcomes).</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b="1" kern="1200">
                <a:solidFill>
                  <a:srgbClr val="FF0000"/>
                </a:solidFill>
                <a:effectLst/>
                <a:highlight>
                  <a:srgbClr val="FFFF00"/>
                </a:highlight>
                <a:latin typeface="+mn-lt"/>
                <a:ea typeface="+mn-ea"/>
                <a:cs typeface="+mn-cs"/>
              </a:rPr>
              <a:t>--should probably show a couple logic models at this point: safe sex? Sustainability (lots of good theory on that students need to know things, but also need to value/believe thing, and then have skills, </a:t>
            </a:r>
            <a:r>
              <a:rPr lang="en-US" sz="1200" b="1" kern="1200" err="1">
                <a:solidFill>
                  <a:srgbClr val="FF0000"/>
                </a:solidFill>
                <a:effectLst/>
                <a:highlight>
                  <a:srgbClr val="FFFF00"/>
                </a:highlight>
                <a:latin typeface="+mn-lt"/>
                <a:ea typeface="+mn-ea"/>
                <a:cs typeface="+mn-cs"/>
              </a:rPr>
              <a:t>etc</a:t>
            </a:r>
            <a:r>
              <a:rPr lang="en-US" sz="1200" b="1" kern="1200">
                <a:solidFill>
                  <a:srgbClr val="FF0000"/>
                </a:solidFill>
                <a:effectLst/>
                <a:highlight>
                  <a:srgbClr val="FFFF00"/>
                </a:highlight>
                <a:latin typeface="+mn-lt"/>
                <a:ea typeface="+mn-ea"/>
                <a:cs typeface="+mn-cs"/>
              </a:rPr>
              <a:t>).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It really facilitates thoughtful </a:t>
            </a:r>
            <a:r>
              <a:rPr lang="en-US" sz="1200" b="1" kern="1200">
                <a:solidFill>
                  <a:schemeClr val="tx1"/>
                </a:solidFill>
                <a:effectLst/>
                <a:latin typeface="+mn-lt"/>
                <a:ea typeface="+mn-ea"/>
                <a:cs typeface="+mn-cs"/>
              </a:rPr>
              <a:t>formative evaluation </a:t>
            </a:r>
            <a:r>
              <a:rPr lang="en-US" sz="1200" kern="1200">
                <a:solidFill>
                  <a:schemeClr val="tx1"/>
                </a:solidFill>
                <a:effectLst/>
                <a:latin typeface="+mn-lt"/>
                <a:ea typeface="+mn-ea"/>
                <a:cs typeface="+mn-cs"/>
              </a:rPr>
              <a:t>too. That's the evaluation you do during the program roll out. </a:t>
            </a:r>
          </a:p>
          <a:p>
            <a:r>
              <a:rPr lang="en-US" sz="1200" kern="1200">
                <a:solidFill>
                  <a:schemeClr val="tx1"/>
                </a:solidFill>
                <a:effectLst/>
                <a:latin typeface="+mn-lt"/>
                <a:ea typeface="+mn-ea"/>
                <a:cs typeface="+mn-cs"/>
              </a:rPr>
              <a:t>Are people actually understanding the key messages? Are the activities engaging? </a:t>
            </a:r>
          </a:p>
          <a:p>
            <a:r>
              <a:rPr lang="en-US" sz="1200" kern="1200">
                <a:solidFill>
                  <a:schemeClr val="tx1"/>
                </a:solidFill>
                <a:effectLst/>
                <a:latin typeface="+mn-lt"/>
                <a:ea typeface="+mn-ea"/>
                <a:cs typeface="+mn-cs"/>
              </a:rPr>
              <a:t>Formative evaluation lets you check your assumptions and make adjustments along the way using real-time feedback. It also helps you set realistic timelines. </a:t>
            </a:r>
          </a:p>
          <a:p>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A596125-C601-7EAF-36BF-B36C697EF697}"/>
              </a:ext>
            </a:extLst>
          </p:cNvPr>
          <p:cNvSpPr>
            <a:spLocks noGrp="1"/>
          </p:cNvSpPr>
          <p:nvPr>
            <p:ph type="sldNum" sz="quarter" idx="5"/>
          </p:nvPr>
        </p:nvSpPr>
        <p:spPr/>
        <p:txBody>
          <a:bodyPr/>
          <a:lstStyle/>
          <a:p>
            <a:fld id="{87105533-496C-43F5-8F44-5935152712CF}" type="slidenum">
              <a:rPr lang="en-US" smtClean="0"/>
              <a:t>16</a:t>
            </a:fld>
            <a:endParaRPr lang="en-US"/>
          </a:p>
        </p:txBody>
      </p:sp>
    </p:spTree>
    <p:extLst>
      <p:ext uri="{BB962C8B-B14F-4D97-AF65-F5344CB8AC3E}">
        <p14:creationId xmlns:p14="http://schemas.microsoft.com/office/powerpoint/2010/main" val="810531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3A245-DC47-7D42-A5D6-AB65D337FF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092747-081A-F19F-CC4D-0AFEE1EBB1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C65BAA-9961-75F0-480E-3FA1906BD36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Thanks so much for that detailed overview, Sara. Now, let’s walk through two examples of intervention mapping, step by step, using concrete, real issues that exist on higher education campus . First, let’s Suppose the university wants to students to advance environmental sustainability.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i="1" dirty="0"/>
              <a:t>Sustainability is a key outcome/behavior at our campus. </a:t>
            </a:r>
            <a:r>
              <a:rPr lang="en-US" b="1" i="1" dirty="0"/>
              <a:t>It’s one of the presidents key goals of the academic year!</a:t>
            </a:r>
          </a:p>
          <a:p>
            <a:r>
              <a:rPr lang="en-US" b="1" i="1" dirty="0"/>
              <a:t>As function of JMU programming, students behaviors, attitudes and knowledge of sustainability should be changed to advance environmental sustainability. For example, here are JMU’s knowledge/learning outcomes.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Our leadership wants students to engage in sustainability which necessitates a co-curricular approach...but also learned in classes. </a:t>
            </a:r>
            <a:endParaRPr lang="en-US" b="1" i="1" dirty="0"/>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lang="en-US" i="1" dirty="0"/>
              <a:t>Bring up learning community/residence hall. On our campus, sustainability is an important outcome. students are assessed on their </a:t>
            </a:r>
            <a:r>
              <a:rPr lang="en-US" sz="1200" b="0" i="0" kern="1200" dirty="0">
                <a:solidFill>
                  <a:schemeClr val="tx1"/>
                </a:solidFill>
                <a:effectLst/>
                <a:latin typeface="+mn-lt"/>
                <a:ea typeface="+mn-ea"/>
                <a:cs typeface="+mn-cs"/>
              </a:rPr>
              <a:t>Environmental Stewardship Reasoning and Knowledge on a university-wide assessment day. </a:t>
            </a:r>
          </a:p>
          <a:p>
            <a:endParaRPr lang="en-US" i="1" dirty="0"/>
          </a:p>
          <a:p>
            <a:r>
              <a:rPr lang="en-US" sz="1200" b="0" i="0" kern="1200" dirty="0">
                <a:solidFill>
                  <a:schemeClr val="tx1"/>
                </a:solidFill>
                <a:effectLst/>
                <a:latin typeface="+mn-lt"/>
                <a:ea typeface="+mn-ea"/>
                <a:cs typeface="+mn-cs"/>
              </a:rPr>
              <a:t>Environmental sustainability can be defined in a multitude of ways, but for the purposes of this example we are focusing on changing 3 behaviors: increasing recycling, reducing water usage (wasteful water overconsumption), and using alternative forms of transportation (as opposed to commuting alone in a vehicle).</a:t>
            </a:r>
            <a:endParaRPr lang="en-US" dirty="0">
              <a:ea typeface="+mn-ea"/>
              <a:cs typeface="+mn-cs"/>
            </a:endParaRPr>
          </a:p>
          <a:p>
            <a:pPr rtl="0" fontAlgn="base"/>
            <a:endParaRPr lang="en-US" sz="1200" b="1" i="0" kern="1200" dirty="0">
              <a:solidFill>
                <a:schemeClr val="tx1"/>
              </a:solidFill>
              <a:effectLst/>
              <a:latin typeface="+mn-lt"/>
              <a:ea typeface="+mn-ea"/>
              <a:cs typeface="+mn-cs"/>
            </a:endParaRPr>
          </a:p>
          <a:p>
            <a:pPr rtl="0" fontAlgn="base"/>
            <a:endParaRPr lang="en-US" sz="1200" b="1" i="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9609E4A0-17B6-0B9F-1B7E-C54B63C3FDE5}"/>
              </a:ext>
            </a:extLst>
          </p:cNvPr>
          <p:cNvSpPr>
            <a:spLocks noGrp="1"/>
          </p:cNvSpPr>
          <p:nvPr>
            <p:ph type="sldNum" sz="quarter" idx="5"/>
          </p:nvPr>
        </p:nvSpPr>
        <p:spPr/>
        <p:txBody>
          <a:bodyPr/>
          <a:lstStyle/>
          <a:p>
            <a:fld id="{87105533-496C-43F5-8F44-5935152712CF}" type="slidenum">
              <a:rPr lang="en-US" smtClean="0"/>
              <a:t>17</a:t>
            </a:fld>
            <a:endParaRPr lang="en-US"/>
          </a:p>
        </p:txBody>
      </p:sp>
    </p:spTree>
    <p:extLst>
      <p:ext uri="{BB962C8B-B14F-4D97-AF65-F5344CB8AC3E}">
        <p14:creationId xmlns:p14="http://schemas.microsoft.com/office/powerpoint/2010/main" val="2383827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3B7EA-706F-B8E9-47D0-B83F341E79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7C100B-9DC3-1B4C-D781-0EB7A0C2AD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7114EC-196A-DB1D-5754-279F0BFEEF48}"/>
              </a:ext>
            </a:extLst>
          </p:cNvPr>
          <p:cNvSpPr>
            <a:spLocks noGrp="1"/>
          </p:cNvSpPr>
          <p:nvPr>
            <p:ph type="body" idx="1"/>
          </p:nvPr>
        </p:nvSpPr>
        <p:spPr/>
        <p:txBody>
          <a:bodyPr/>
          <a:lstStyle/>
          <a:p>
            <a:r>
              <a:rPr lang="en-US" b="1" i="1" dirty="0">
                <a:solidFill>
                  <a:srgbClr val="FF0000"/>
                </a:solidFill>
              </a:rPr>
              <a:t>JMU conducts a needs assessment by asking incoming students about their sustainability behaviors and perceptions and assessing their incoming sustainability knowledge. This needs assessment aligns with the president’s goal of to advance environmental sustainability! Results showed that students do not understand the actual impact of sustainability actions on the climate (they over or under estimate the impact of each action). They also could not meet the following (knowledge outcomes ~65% on average): </a:t>
            </a:r>
          </a:p>
          <a:p>
            <a:pPr marL="342900" indent="-342900">
              <a:buFont typeface="Arial" panose="020B0604020202020204" pitchFamily="34" charset="0"/>
              <a:buChar char="•"/>
            </a:pPr>
            <a:r>
              <a:rPr lang="en-US" sz="1200" dirty="0">
                <a:solidFill>
                  <a:schemeClr val="bg1"/>
                </a:solidFill>
              </a:rPr>
              <a:t>Recognize the interdependence of humans and the environment.</a:t>
            </a:r>
          </a:p>
          <a:p>
            <a:pPr marL="342900" indent="-342900">
              <a:buFont typeface="Arial" panose="020B0604020202020204" pitchFamily="34" charset="0"/>
              <a:buChar char="•"/>
            </a:pPr>
            <a:r>
              <a:rPr lang="en-US" sz="1200" dirty="0">
                <a:solidFill>
                  <a:schemeClr val="bg1"/>
                </a:solidFill>
              </a:rPr>
              <a:t>Understand the interconnection between the health, ecological, socio-economic and ethical aspects of issues.</a:t>
            </a:r>
          </a:p>
          <a:p>
            <a:pPr marL="342900" indent="-342900">
              <a:buFont typeface="Arial" panose="020B0604020202020204" pitchFamily="34" charset="0"/>
              <a:buChar char="•"/>
            </a:pPr>
            <a:r>
              <a:rPr lang="en-US" sz="1200" dirty="0">
                <a:solidFill>
                  <a:schemeClr val="bg1"/>
                </a:solidFill>
              </a:rPr>
              <a:t>Identify elements of natural systems that are pertinent to environmental problems and potential solutions.</a:t>
            </a:r>
          </a:p>
          <a:p>
            <a:pPr marL="342900" indent="-342900">
              <a:buFont typeface="Arial" panose="020B0604020202020204" pitchFamily="34" charset="0"/>
              <a:buChar char="•"/>
            </a:pPr>
            <a:r>
              <a:rPr lang="en-US" sz="1200" dirty="0">
                <a:solidFill>
                  <a:schemeClr val="bg1"/>
                </a:solidFill>
              </a:rPr>
              <a:t>Understand how environmental stewardship is and can be integrated into our lives.  </a:t>
            </a:r>
          </a:p>
          <a:p>
            <a:endParaRPr lang="en-US" b="1" i="1" dirty="0">
              <a:solidFill>
                <a:srgbClr val="FF0000"/>
              </a:solidFill>
            </a:endParaRPr>
          </a:p>
          <a:p>
            <a:r>
              <a:rPr lang="en-US" b="1" i="1" dirty="0">
                <a:solidFill>
                  <a:srgbClr val="FF0000"/>
                </a:solidFill>
              </a:rPr>
              <a:t>But, at your campus, you may want to administer surveys on recycling, water usage, and transportation choices (these surveys already exist and surveys that assess these behaviors are cited below)</a:t>
            </a:r>
          </a:p>
          <a:p>
            <a:endParaRPr lang="en-US" i="1" dirty="0"/>
          </a:p>
          <a:p>
            <a:r>
              <a:rPr lang="en-US" i="1" dirty="0"/>
              <a:t>In general at any campus, a needs assessment might include surveys on water use, recycling, or transportation habits. We could also examine campus operations—waste reports, recycling data—and identify common misconceptions about sustainability. Again, the question is</a:t>
            </a:r>
            <a:r>
              <a:rPr lang="en-US" i="1" kern="1200" dirty="0">
                <a:solidFill>
                  <a:schemeClr val="tx1"/>
                </a:solidFill>
                <a:effectLst/>
              </a:rPr>
              <a:t>: </a:t>
            </a:r>
            <a:r>
              <a:rPr lang="en-US" i="1" dirty="0"/>
              <a:t>What needs to be changed, and for whom? </a:t>
            </a:r>
            <a:r>
              <a:rPr lang="en-US" dirty="0"/>
              <a:t>These needs assessments will provide valuable insights and answer questions such as – how sustainable are the students at your school? Are all students equally sustainable? What barriers contribute to un-sustainable behavior? (this question could be answered via focus groups). All studies cited contain scales that include the full list of items that measure recycling, water usage, and/or transportation. I’m providing multiple measures to indicate to attendees that they do not need to create these materials themselves – many people have studied and measured determinants/antecedents of recycling behavior. </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691CAE1-F276-6399-065F-2A8D95BBD50F}"/>
              </a:ext>
            </a:extLst>
          </p:cNvPr>
          <p:cNvSpPr>
            <a:spLocks noGrp="1"/>
          </p:cNvSpPr>
          <p:nvPr>
            <p:ph type="sldNum" sz="quarter" idx="5"/>
          </p:nvPr>
        </p:nvSpPr>
        <p:spPr/>
        <p:txBody>
          <a:bodyPr/>
          <a:lstStyle/>
          <a:p>
            <a:fld id="{87105533-496C-43F5-8F44-5935152712CF}" type="slidenum">
              <a:rPr lang="en-US" smtClean="0"/>
              <a:t>18</a:t>
            </a:fld>
            <a:endParaRPr lang="en-US"/>
          </a:p>
        </p:txBody>
      </p:sp>
    </p:spTree>
    <p:extLst>
      <p:ext uri="{BB962C8B-B14F-4D97-AF65-F5344CB8AC3E}">
        <p14:creationId xmlns:p14="http://schemas.microsoft.com/office/powerpoint/2010/main" val="1358841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2DE4E-35EE-C8F3-688A-7F4E9C74D4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06F04-599B-8E57-F8DD-80040067FE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F9F2E7-BE22-CB9B-CB6F-FEBDAEAEAD30}"/>
              </a:ext>
            </a:extLst>
          </p:cNvPr>
          <p:cNvSpPr>
            <a:spLocks noGrp="1"/>
          </p:cNvSpPr>
          <p:nvPr>
            <p:ph type="body" idx="1"/>
          </p:nvPr>
        </p:nvSpPr>
        <p:spPr/>
        <p:txBody>
          <a:bodyPr/>
          <a:lstStyle/>
          <a:p>
            <a:r>
              <a:rPr lang="en-US" i="1" dirty="0"/>
              <a:t>In Step 2, we move to proximal program objectives. Here, we first want to identify our performance objectives – or the things that we want our target population to be able to do as a result of our intervention in order to achieve the distal/ultimate outcome of advancing environmental sustainability. To achieve increased sustainability lifestyles, performance objectives might include things such as wanting students to recycle consistently or reduce water overconsumption</a:t>
            </a:r>
            <a:r>
              <a:rPr lang="en-US" dirty="0"/>
              <a:t>. Next, we want to specify our determinants – or the knowledge, attitudes, skills, social norms – that influence the performance objectives. Finally, we have our change objectives. Change objectives specify what needs to change in each determinant to achieve the performance objective. Here, we're specifying how students' knowledge needs to change to achieve the performance objective, or how students attitudes or social norms need to change. </a:t>
            </a:r>
          </a:p>
          <a:p>
            <a:pPr fontAlgn="base"/>
            <a:endParaRPr lang="en-US" dirty="0"/>
          </a:p>
          <a:p>
            <a:pPr fontAlgn="base"/>
            <a:r>
              <a:rPr lang="en-US" dirty="0"/>
              <a:t>I'm showing these three components in a process format here, but it is typically organized in a matrix format</a:t>
            </a:r>
          </a:p>
          <a:p>
            <a:pPr rtl="0" fontAlgn="base"/>
            <a:endParaRPr lang="en-US" sz="1200" b="1" i="0" kern="1200" dirty="0">
              <a:solidFill>
                <a:schemeClr val="tx1"/>
              </a:solidFill>
              <a:effectLst/>
              <a:latin typeface="+mn-lt"/>
              <a:ea typeface="+mn-ea"/>
              <a:cs typeface="+mn-cs"/>
            </a:endParaRPr>
          </a:p>
          <a:p>
            <a:pPr rtl="0" fontAlgn="base"/>
            <a:endParaRPr lang="en-US" sz="1200" b="1" i="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07C1FAF5-46A3-EF95-4BA9-6379D5DA8BC6}"/>
              </a:ext>
            </a:extLst>
          </p:cNvPr>
          <p:cNvSpPr>
            <a:spLocks noGrp="1"/>
          </p:cNvSpPr>
          <p:nvPr>
            <p:ph type="sldNum" sz="quarter" idx="5"/>
          </p:nvPr>
        </p:nvSpPr>
        <p:spPr/>
        <p:txBody>
          <a:bodyPr/>
          <a:lstStyle/>
          <a:p>
            <a:fld id="{87105533-496C-43F5-8F44-5935152712CF}" type="slidenum">
              <a:rPr lang="en-US" smtClean="0"/>
              <a:t>19</a:t>
            </a:fld>
            <a:endParaRPr lang="en-US"/>
          </a:p>
        </p:txBody>
      </p:sp>
    </p:spTree>
    <p:extLst>
      <p:ext uri="{BB962C8B-B14F-4D97-AF65-F5344CB8AC3E}">
        <p14:creationId xmlns:p14="http://schemas.microsoft.com/office/powerpoint/2010/main" val="2608310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8F941-B86E-D46A-5C65-59F71620BC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2B323D-BFB0-9149-AAAC-666DD39875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8C52AD-F40E-85DF-7024-41E0B5BFCC6E}"/>
              </a:ext>
            </a:extLst>
          </p:cNvPr>
          <p:cNvSpPr>
            <a:spLocks noGrp="1"/>
          </p:cNvSpPr>
          <p:nvPr>
            <p:ph type="body" idx="1"/>
          </p:nvPr>
        </p:nvSpPr>
        <p:spPr/>
        <p:txBody>
          <a:bodyPr/>
          <a:lstStyle/>
          <a:p>
            <a:r>
              <a:rPr lang="en-US" i="1"/>
              <a:t>We are going to create the matrix, which I will show in two slides, but I want to show a theory/model that helps explain the specific targeted behaviors/performance objectives (recycling, reducing water or overconsumption). In order to engage in the behavior, they need to....</a:t>
            </a:r>
          </a:p>
          <a:p>
            <a:endParaRPr lang="en-US" i="1"/>
          </a:p>
          <a:p>
            <a:r>
              <a:rPr lang="en-US" i="1"/>
              <a:t>In order for students to advance environmental sustainability (distal/ultimate outcome), we need to have students engage in particular proximal behaviors like recycling. So, here's a theory that's often applied to help us understand why people do or do not engage in a particular behavior which is one step towards engaging in sustainable behavior</a:t>
            </a:r>
          </a:p>
          <a:p>
            <a:endParaRPr lang="en-US" i="1"/>
          </a:p>
          <a:p>
            <a:r>
              <a:rPr lang="en-US" i="1"/>
              <a:t>Here, Ajzen’s Theory of Planned Behavior is especially relevant. This theory posits that</a:t>
            </a:r>
            <a:r>
              <a:rPr lang="en-US"/>
              <a:t> the occurrence of a particular behavior is primarily determined by behavioral intention. Moreover, the intention of an individual to perform that particular behavior is in turn determined by three conceptually distinct constructs: attitudes toward the act (evaluation of positive or negative outcomes of performing a specific behavior), perceived normative pressure (beliefs about whether people would approve of the behavior being performed), and perceived behavioral control (individual’s perception of how challenging it is to perform a specific behavior).</a:t>
            </a:r>
          </a:p>
        </p:txBody>
      </p:sp>
      <p:sp>
        <p:nvSpPr>
          <p:cNvPr id="4" name="Slide Number Placeholder 3">
            <a:extLst>
              <a:ext uri="{FF2B5EF4-FFF2-40B4-BE49-F238E27FC236}">
                <a16:creationId xmlns:a16="http://schemas.microsoft.com/office/drawing/2014/main" id="{DA033590-E601-8B2A-072B-A0103F0E8494}"/>
              </a:ext>
            </a:extLst>
          </p:cNvPr>
          <p:cNvSpPr>
            <a:spLocks noGrp="1"/>
          </p:cNvSpPr>
          <p:nvPr>
            <p:ph type="sldNum" sz="quarter" idx="5"/>
          </p:nvPr>
        </p:nvSpPr>
        <p:spPr/>
        <p:txBody>
          <a:bodyPr/>
          <a:lstStyle/>
          <a:p>
            <a:fld id="{87105533-496C-43F5-8F44-5935152712CF}" type="slidenum">
              <a:rPr lang="en-US" smtClean="0"/>
              <a:t>20</a:t>
            </a:fld>
            <a:endParaRPr lang="en-US"/>
          </a:p>
        </p:txBody>
      </p:sp>
    </p:spTree>
    <p:extLst>
      <p:ext uri="{BB962C8B-B14F-4D97-AF65-F5344CB8AC3E}">
        <p14:creationId xmlns:p14="http://schemas.microsoft.com/office/powerpoint/2010/main" val="4237018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100AE-A0DB-87E6-05AC-DC69AE5361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A06BB2-6220-8437-B102-68CFEE4A25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C2443F-88B5-E5A3-B055-A4ADDF3C1D7D}"/>
              </a:ext>
            </a:extLst>
          </p:cNvPr>
          <p:cNvSpPr>
            <a:spLocks noGrp="1"/>
          </p:cNvSpPr>
          <p:nvPr>
            <p:ph type="body" idx="1"/>
          </p:nvPr>
        </p:nvSpPr>
        <p:spPr/>
        <p:txBody>
          <a:bodyPr/>
          <a:lstStyle/>
          <a:p>
            <a:r>
              <a:rPr lang="en-US"/>
              <a:t>For example, we can use TOPB to discuss a proximal behavior like recycling. If we can change their </a:t>
            </a:r>
            <a:r>
              <a:rPr lang="en-US" err="1"/>
              <a:t>reyclying</a:t>
            </a:r>
            <a:r>
              <a:rPr lang="en-US"/>
              <a:t> behavior, we are closer to our main goal of students advancing environmental sustainability. So, let’s focus on that proximal outcome of recycling. </a:t>
            </a:r>
          </a:p>
          <a:p>
            <a:endParaRPr lang="en-US"/>
          </a:p>
          <a:p>
            <a:r>
              <a:rPr lang="en-US"/>
              <a:t>According to the TOPB, the biggest predictor of recycling is increasing students’ intentions to recycle. And, their intentions are impacted by three things: they need to perceive that recycling is beneficial for the environment/reducing their carbon footprint, they need to perceive that other students approve of/endorse recycling, and they need to perceive that recycling is easy/feasible/not too much of a hindrance on their daily lives</a:t>
            </a:r>
          </a:p>
          <a:p>
            <a:endParaRPr lang="en-US"/>
          </a:p>
          <a:p>
            <a:r>
              <a:rPr lang="en-US"/>
              <a:t>Using the example of recycling, but we then can substitute the behavior with reducing water usage or using alternative forms of transportation like walking, biking, carpooling, or using the bus—whatever behaviors we need to change to meet our ultimate goal of students advancing environmental sustainability.</a:t>
            </a:r>
          </a:p>
          <a:p>
            <a:endParaRPr lang="en-US"/>
          </a:p>
          <a:p>
            <a:r>
              <a:rPr lang="en-US"/>
              <a:t>There are two studies I cite in the bottom of this slide that have use TOPB to increase recycling and reduce water usage!</a:t>
            </a:r>
          </a:p>
        </p:txBody>
      </p:sp>
      <p:sp>
        <p:nvSpPr>
          <p:cNvPr id="4" name="Slide Number Placeholder 3">
            <a:extLst>
              <a:ext uri="{FF2B5EF4-FFF2-40B4-BE49-F238E27FC236}">
                <a16:creationId xmlns:a16="http://schemas.microsoft.com/office/drawing/2014/main" id="{EB4F8D4A-489D-B9D9-5501-A209DE631AFB}"/>
              </a:ext>
            </a:extLst>
          </p:cNvPr>
          <p:cNvSpPr>
            <a:spLocks noGrp="1"/>
          </p:cNvSpPr>
          <p:nvPr>
            <p:ph type="sldNum" sz="quarter" idx="5"/>
          </p:nvPr>
        </p:nvSpPr>
        <p:spPr/>
        <p:txBody>
          <a:bodyPr/>
          <a:lstStyle/>
          <a:p>
            <a:fld id="{87105533-496C-43F5-8F44-5935152712CF}" type="slidenum">
              <a:rPr lang="en-US" smtClean="0"/>
              <a:t>21</a:t>
            </a:fld>
            <a:endParaRPr lang="en-US"/>
          </a:p>
        </p:txBody>
      </p:sp>
    </p:spTree>
    <p:extLst>
      <p:ext uri="{BB962C8B-B14F-4D97-AF65-F5344CB8AC3E}">
        <p14:creationId xmlns:p14="http://schemas.microsoft.com/office/powerpoint/2010/main" val="1330934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5144F-BD0E-9501-6CAD-D9764B184F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0766F3-11B2-5517-EDFA-FD55ABEE9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F98059-A894-F772-7AF5-F43AC83FC5C3}"/>
              </a:ext>
            </a:extLst>
          </p:cNvPr>
          <p:cNvSpPr>
            <a:spLocks noGrp="1"/>
          </p:cNvSpPr>
          <p:nvPr>
            <p:ph type="body" idx="1"/>
          </p:nvPr>
        </p:nvSpPr>
        <p:spPr/>
        <p:txBody>
          <a:bodyPr/>
          <a:lstStyle/>
          <a:p>
            <a:r>
              <a:rPr lang="en-US" i="1" dirty="0"/>
              <a:t>That model I showed in the prior slide (TOPB) can be </a:t>
            </a:r>
            <a:r>
              <a:rPr lang="en-US" i="1" dirty="0" err="1"/>
              <a:t>layed</a:t>
            </a:r>
            <a:r>
              <a:rPr lang="en-US" i="1" dirty="0"/>
              <a:t> out in a matrix like this... attitudes, social norms, and perceived control are components of TOPB and the behavior is recycling...we also believe that skills/attitudes are important. </a:t>
            </a:r>
            <a:endParaRPr lang="en-US" i="1" dirty="0">
              <a:cs typeface="+mn-lt"/>
            </a:endParaRPr>
          </a:p>
          <a:p>
            <a:endParaRPr lang="en-US" i="1" dirty="0"/>
          </a:p>
          <a:p>
            <a:r>
              <a:rPr lang="en-US" i="1" dirty="0"/>
              <a:t>What IM does is it takes model and puts in in a  matrix and adds additional components (knowledge/skills).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Set perceived control/attitudes/social norms in a diff color (TOPB helped us lay these out). But, in order to recycle they need to have knowledge/skills (stuff that's taught in science courses). These (point) are </a:t>
            </a:r>
            <a:r>
              <a:rPr lang="en-US" b="1" i="1" dirty="0"/>
              <a:t>JMU’s knowledge/learning outcomes pertaining to environmental sustainability that were shown on the first slide of this example! – Part of president’s key goals!</a:t>
            </a:r>
          </a:p>
          <a:p>
            <a:endParaRPr lang="en-US" i="1" dirty="0"/>
          </a:p>
          <a:p>
            <a:r>
              <a:rPr lang="en-US" b="1" i="1" dirty="0"/>
              <a:t>There would be a matrix like this for each proximal performance objective (water consumption, etc.). </a:t>
            </a:r>
            <a:r>
              <a:rPr lang="en-US" sz="1200" b="1" i="0" kern="1200" dirty="0">
                <a:solidFill>
                  <a:schemeClr val="tx1"/>
                </a:solidFill>
                <a:effectLst/>
                <a:latin typeface="+mn-lt"/>
                <a:ea typeface="+mn-ea"/>
                <a:cs typeface="+mn-cs"/>
              </a:rPr>
              <a:t>I could/should have included as well but I won’t include here in the interest of time.</a:t>
            </a:r>
          </a:p>
          <a:p>
            <a:endParaRPr lang="en-US" i="1" dirty="0"/>
          </a:p>
          <a:p>
            <a:endParaRPr lang="en-US" i="1" dirty="0"/>
          </a:p>
          <a:p>
            <a:r>
              <a:rPr lang="en-US" i="1" dirty="0"/>
              <a:t>Let’s say one of our </a:t>
            </a:r>
            <a:r>
              <a:rPr lang="en-US" i="1" kern="1200" dirty="0">
                <a:solidFill>
                  <a:schemeClr val="tx1"/>
                </a:solidFill>
                <a:effectLst/>
              </a:rPr>
              <a:t>performance </a:t>
            </a:r>
            <a:r>
              <a:rPr lang="en-US" i="1" dirty="0"/>
              <a:t>objective is that we want students to consistently recycle. We would then articulate the </a:t>
            </a:r>
            <a:r>
              <a:rPr lang="en-US" i="1" kern="1200" dirty="0">
                <a:solidFill>
                  <a:schemeClr val="tx1"/>
                </a:solidFill>
                <a:effectLst/>
              </a:rPr>
              <a:t>determinants</a:t>
            </a:r>
            <a:r>
              <a:rPr lang="en-US" i="1" dirty="0"/>
              <a:t> and change objectives. Just like in the STI example, we map out what influences the targeted behavior. In order for students to recycle consistently, they need to know....learn...feel....etc. </a:t>
            </a:r>
          </a:p>
          <a:p>
            <a:endParaRPr lang="en-US" b="1" i="1" dirty="0"/>
          </a:p>
          <a:p>
            <a:endParaRPr lang="en-US" dirty="0"/>
          </a:p>
        </p:txBody>
      </p:sp>
      <p:sp>
        <p:nvSpPr>
          <p:cNvPr id="4" name="Slide Number Placeholder 3">
            <a:extLst>
              <a:ext uri="{FF2B5EF4-FFF2-40B4-BE49-F238E27FC236}">
                <a16:creationId xmlns:a16="http://schemas.microsoft.com/office/drawing/2014/main" id="{B0574E78-7FFD-26C0-03F4-74F1B310E137}"/>
              </a:ext>
            </a:extLst>
          </p:cNvPr>
          <p:cNvSpPr>
            <a:spLocks noGrp="1"/>
          </p:cNvSpPr>
          <p:nvPr>
            <p:ph type="sldNum" sz="quarter" idx="5"/>
          </p:nvPr>
        </p:nvSpPr>
        <p:spPr/>
        <p:txBody>
          <a:bodyPr/>
          <a:lstStyle/>
          <a:p>
            <a:fld id="{87105533-496C-43F5-8F44-5935152712CF}" type="slidenum">
              <a:rPr lang="en-US" smtClean="0"/>
              <a:t>22</a:t>
            </a:fld>
            <a:endParaRPr lang="en-US"/>
          </a:p>
        </p:txBody>
      </p:sp>
    </p:spTree>
    <p:extLst>
      <p:ext uri="{BB962C8B-B14F-4D97-AF65-F5344CB8AC3E}">
        <p14:creationId xmlns:p14="http://schemas.microsoft.com/office/powerpoint/2010/main" val="968835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05533-496C-43F5-8F44-5935152712CF}" type="slidenum">
              <a:rPr lang="en-US" smtClean="0"/>
              <a:t>4</a:t>
            </a:fld>
            <a:endParaRPr lang="en-US"/>
          </a:p>
        </p:txBody>
      </p:sp>
    </p:spTree>
    <p:extLst>
      <p:ext uri="{BB962C8B-B14F-4D97-AF65-F5344CB8AC3E}">
        <p14:creationId xmlns:p14="http://schemas.microsoft.com/office/powerpoint/2010/main" val="218276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173AD-42C6-0851-76B0-5FA823059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9AA67-4F8E-8B81-B2C4-43CE4D2AEE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D301A-2D39-7481-767D-F258C942A929}"/>
              </a:ext>
            </a:extLst>
          </p:cNvPr>
          <p:cNvSpPr>
            <a:spLocks noGrp="1"/>
          </p:cNvSpPr>
          <p:nvPr>
            <p:ph type="body" idx="1"/>
          </p:nvPr>
        </p:nvSpPr>
        <p:spPr/>
        <p:txBody>
          <a:bodyPr/>
          <a:lstStyle/>
          <a:p>
            <a:pPr lvl="0"/>
            <a:r>
              <a:rPr lang="en-US" b="0" dirty="0"/>
              <a:t>What types of existing sustainability programs are effective?</a:t>
            </a:r>
          </a:p>
          <a:p>
            <a:pPr marL="285750" indent="-285750">
              <a:buClr>
                <a:srgbClr val="FFD54F"/>
              </a:buClr>
              <a:buFont typeface="Wingdings" panose="05000000000000000000" pitchFamily="2" charset="2"/>
              <a:buChar char="v"/>
            </a:pPr>
            <a:r>
              <a:rPr lang="en-US" dirty="0"/>
              <a:t>Recycling behavior is increased when recycling bins are easily accessible to students (i.e., placed in their residence hall) and when informational posters are used to promote and encourage recycling</a:t>
            </a:r>
            <a:r>
              <a:rPr lang="en-US" baseline="30000" dirty="0"/>
              <a:t>1</a:t>
            </a:r>
          </a:p>
          <a:p>
            <a:pPr marL="285750" indent="-285750">
              <a:buClr>
                <a:srgbClr val="FFD54F"/>
              </a:buClr>
              <a:buFont typeface="Wingdings" panose="05000000000000000000" pitchFamily="2" charset="2"/>
              <a:buChar char="v"/>
            </a:pPr>
            <a:r>
              <a:rPr lang="en-US" dirty="0"/>
              <a:t>A communication campaign was effective in impacting college students’ intentions to waste water (e.g., pro-environmental messages delivered via text messaging and displayed on TV monitors in residence halls/reception halls)</a:t>
            </a:r>
            <a:r>
              <a:rPr lang="en-US" baseline="30000" dirty="0"/>
              <a:t>2</a:t>
            </a:r>
          </a:p>
          <a:p>
            <a:pPr marL="285750" indent="-285750">
              <a:buClr>
                <a:srgbClr val="FFD54F"/>
              </a:buClr>
              <a:buFont typeface="Wingdings" panose="05000000000000000000" pitchFamily="2" charset="2"/>
              <a:buChar char="v"/>
            </a:pPr>
            <a:r>
              <a:rPr lang="en-US" dirty="0"/>
              <a:t>Additionally, providing information (e.g., via flyers) that (1) explain the benefits of carpooling, (2) show routes for walking, cycling, and taking the bus, and (3) provide bus vouchers, may impact students’ intentions of using alternative forms of transportation</a:t>
            </a:r>
            <a:r>
              <a:rPr lang="en-US" baseline="30000" dirty="0"/>
              <a:t>4</a:t>
            </a:r>
            <a:r>
              <a:rPr lang="en-US" dirty="0"/>
              <a:t>.</a:t>
            </a:r>
          </a:p>
          <a:p>
            <a:pPr marL="742950" lvl="1" indent="-285750">
              <a:buClr>
                <a:srgbClr val="FFD54F"/>
              </a:buClr>
              <a:buFont typeface="Wingdings" panose="05000000000000000000" pitchFamily="2" charset="2"/>
              <a:buChar char="v"/>
            </a:pPr>
            <a:endParaRPr lang="en-US" dirty="0"/>
          </a:p>
          <a:p>
            <a:pPr lvl="1">
              <a:buClr>
                <a:srgbClr val="FFD54F"/>
              </a:buClr>
            </a:pPr>
            <a:r>
              <a:rPr lang="en-US" dirty="0"/>
              <a:t>&amp; determine which methods we can feasibly implement </a:t>
            </a:r>
          </a:p>
          <a:p>
            <a:endParaRPr lang="en-US" dirty="0"/>
          </a:p>
          <a:p>
            <a:r>
              <a:rPr lang="en-US" dirty="0"/>
              <a:t>-Recycling – poster campaigns were effective as well as increasing access to recycle bins</a:t>
            </a:r>
          </a:p>
          <a:p>
            <a:r>
              <a:rPr lang="en-US" dirty="0"/>
              <a:t>-Water waste - </a:t>
            </a:r>
          </a:p>
          <a:p>
            <a:pPr marL="171450" indent="-171450">
              <a:buFontTx/>
              <a:buChar char="-"/>
            </a:pPr>
            <a:r>
              <a:rPr lang="en-US" dirty="0"/>
              <a:t>Sustainable transportation – a study conducted at a university in LA (a car-dominated city) found that </a:t>
            </a:r>
            <a:r>
              <a:rPr lang="en-US" sz="1200" b="0" i="0" kern="1200" dirty="0">
                <a:solidFill>
                  <a:schemeClr val="tx1"/>
                </a:solidFill>
                <a:effectLst/>
                <a:latin typeface="+mn-lt"/>
                <a:ea typeface="+mn-ea"/>
                <a:cs typeface="+mn-cs"/>
              </a:rPr>
              <a:t>reliable, accessible, and affordable transit services can directly entice more students to use such services. Female students are less likely to walk or bike to campus for understandable safety concerns. Thus, it is encouraged for them to bike with other trusted students to campus. </a:t>
            </a:r>
          </a:p>
          <a:p>
            <a:pPr marL="171450" indent="-171450">
              <a:buFontTx/>
              <a:buChar char="-"/>
            </a:pPr>
            <a:endParaRPr lang="en-US" sz="1200" b="0" i="0" kern="1200" dirty="0">
              <a:solidFill>
                <a:schemeClr val="tx1"/>
              </a:solidFill>
              <a:effectLst/>
              <a:latin typeface="+mn-lt"/>
              <a:ea typeface="+mn-ea"/>
              <a:cs typeface="+mn-cs"/>
            </a:endParaRPr>
          </a:p>
          <a:p>
            <a:pPr marL="171450" indent="-171450">
              <a:buFontTx/>
              <a:buChar char="-"/>
            </a:pPr>
            <a:endParaRPr lang="en-US" sz="1200" b="0" i="0" kern="1200" dirty="0">
              <a:solidFill>
                <a:schemeClr val="tx1"/>
              </a:solidFill>
              <a:effectLst/>
              <a:latin typeface="+mn-lt"/>
              <a:ea typeface="+mn-ea"/>
              <a:cs typeface="+mn-cs"/>
            </a:endParaRPr>
          </a:p>
          <a:p>
            <a:pPr marL="0" indent="0">
              <a:buFontTx/>
              <a:buNone/>
            </a:pPr>
            <a:r>
              <a:rPr lang="en-US" sz="1200" b="0" i="0" kern="1200" dirty="0">
                <a:solidFill>
                  <a:schemeClr val="tx1"/>
                </a:solidFill>
                <a:effectLst/>
                <a:latin typeface="+mn-lt"/>
                <a:ea typeface="+mn-ea"/>
                <a:cs typeface="+mn-cs"/>
              </a:rPr>
              <a:t>Then, discuss….</a:t>
            </a:r>
            <a:endParaRPr lang="en-US" dirty="0"/>
          </a:p>
          <a:p>
            <a:pPr marL="457200" lvl="1" indent="0">
              <a:buClr>
                <a:srgbClr val="FFD54F"/>
              </a:buClr>
              <a:buFont typeface="Wingdings" panose="05000000000000000000" pitchFamily="2" charset="2"/>
              <a:buNone/>
            </a:pPr>
            <a:endParaRPr lang="en-US" dirty="0"/>
          </a:p>
          <a:p>
            <a:endParaRPr lang="en-US" dirty="0"/>
          </a:p>
        </p:txBody>
      </p:sp>
      <p:sp>
        <p:nvSpPr>
          <p:cNvPr id="4" name="Slide Number Placeholder 3">
            <a:extLst>
              <a:ext uri="{FF2B5EF4-FFF2-40B4-BE49-F238E27FC236}">
                <a16:creationId xmlns:a16="http://schemas.microsoft.com/office/drawing/2014/main" id="{8D8D9ED9-D717-FBD4-44D9-D4BED26B0DF3}"/>
              </a:ext>
            </a:extLst>
          </p:cNvPr>
          <p:cNvSpPr>
            <a:spLocks noGrp="1"/>
          </p:cNvSpPr>
          <p:nvPr>
            <p:ph type="sldNum" sz="quarter" idx="5"/>
          </p:nvPr>
        </p:nvSpPr>
        <p:spPr/>
        <p:txBody>
          <a:bodyPr/>
          <a:lstStyle/>
          <a:p>
            <a:fld id="{87105533-496C-43F5-8F44-5935152712CF}" type="slidenum">
              <a:rPr lang="en-US" smtClean="0"/>
              <a:t>23</a:t>
            </a:fld>
            <a:endParaRPr lang="en-US"/>
          </a:p>
        </p:txBody>
      </p:sp>
    </p:spTree>
    <p:extLst>
      <p:ext uri="{BB962C8B-B14F-4D97-AF65-F5344CB8AC3E}">
        <p14:creationId xmlns:p14="http://schemas.microsoft.com/office/powerpoint/2010/main" val="847503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B036D-A966-1A95-9DA9-F13FE338CC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9960EF-2EFA-0708-A0A0-732002B181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DFC7CA-6C45-D953-8E53-7AB5EF5BD35E}"/>
              </a:ext>
            </a:extLst>
          </p:cNvPr>
          <p:cNvSpPr>
            <a:spLocks noGrp="1"/>
          </p:cNvSpPr>
          <p:nvPr>
            <p:ph type="body" idx="1"/>
          </p:nvPr>
        </p:nvSpPr>
        <p:spPr/>
        <p:txBody>
          <a:bodyPr/>
          <a:lstStyle/>
          <a:p>
            <a:r>
              <a:rPr lang="en-US" i="1"/>
              <a:t>In Step 4, we develop materials to create our program: designing posters, distributing bins, creating flyers for carpooling, drafting pro-environmental messages. And again, we pilot-test with students to refine materials and check how well our intervention resonates with our intended audience.</a:t>
            </a:r>
            <a:endParaRPr lang="en-US"/>
          </a:p>
          <a:p>
            <a:pPr marL="171450" lvl="0" indent="-171450">
              <a:buFontTx/>
              <a:buChar char="-"/>
            </a:pPr>
            <a:endParaRPr lang="en-US"/>
          </a:p>
          <a:p>
            <a:pPr marL="628650" lvl="1" indent="-171450">
              <a:buFontTx/>
              <a:buChar char="-"/>
            </a:pPr>
            <a:endParaRPr lang="en-US"/>
          </a:p>
          <a:p>
            <a:pPr marL="628650" lvl="1" indent="-171450">
              <a:buFontTx/>
              <a:buChar char="-"/>
            </a:pPr>
            <a:endParaRPr lang="en-US"/>
          </a:p>
        </p:txBody>
      </p:sp>
      <p:sp>
        <p:nvSpPr>
          <p:cNvPr id="4" name="Slide Number Placeholder 3">
            <a:extLst>
              <a:ext uri="{FF2B5EF4-FFF2-40B4-BE49-F238E27FC236}">
                <a16:creationId xmlns:a16="http://schemas.microsoft.com/office/drawing/2014/main" id="{53BA4E16-F8C4-BEE7-0D9C-E84DA885119D}"/>
              </a:ext>
            </a:extLst>
          </p:cNvPr>
          <p:cNvSpPr>
            <a:spLocks noGrp="1"/>
          </p:cNvSpPr>
          <p:nvPr>
            <p:ph type="sldNum" sz="quarter" idx="5"/>
          </p:nvPr>
        </p:nvSpPr>
        <p:spPr/>
        <p:txBody>
          <a:bodyPr/>
          <a:lstStyle/>
          <a:p>
            <a:fld id="{87105533-496C-43F5-8F44-5935152712CF}" type="slidenum">
              <a:rPr lang="en-US" smtClean="0"/>
              <a:t>24</a:t>
            </a:fld>
            <a:endParaRPr lang="en-US"/>
          </a:p>
        </p:txBody>
      </p:sp>
    </p:spTree>
    <p:extLst>
      <p:ext uri="{BB962C8B-B14F-4D97-AF65-F5344CB8AC3E}">
        <p14:creationId xmlns:p14="http://schemas.microsoft.com/office/powerpoint/2010/main" val="4006808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EC2C3-2B2E-3077-0CF8-E9D275CB6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6F14D3-5774-8539-8949-CEE316F992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0DC41D-F5EC-E7C1-D86B-32427E4F6271}"/>
              </a:ext>
            </a:extLst>
          </p:cNvPr>
          <p:cNvSpPr>
            <a:spLocks noGrp="1"/>
          </p:cNvSpPr>
          <p:nvPr>
            <p:ph type="body" idx="1"/>
          </p:nvPr>
        </p:nvSpPr>
        <p:spPr/>
        <p:txBody>
          <a:bodyPr/>
          <a:lstStyle/>
          <a:p>
            <a:r>
              <a:rPr lang="en-US" b="1" i="1"/>
              <a:t>Need to bring the faculty aspect here—we have courses that target these outcomes</a:t>
            </a:r>
            <a:r>
              <a:rPr lang="en-US" b="1"/>
              <a:t>(faculty need to coordinate their messaging and concepts covered in their courses). </a:t>
            </a:r>
            <a:r>
              <a:rPr lang="en-US" i="1"/>
              <a:t>Step 5, again, asks how the program will be adopted and sustained. Here, we’d involve campus sustainability offices, student orgs, and faculty allies early in the process. We’d also plan when interventions occur—perhaps orientation, then mid-semester reminders. And of course, we’d consider how to sustain funding and leadership buy-in.</a:t>
            </a:r>
            <a:endParaRPr lang="en-US"/>
          </a:p>
          <a:p>
            <a:endParaRPr lang="en-US" i="1"/>
          </a:p>
          <a:p>
            <a:r>
              <a:rPr lang="en-US" i="1"/>
              <a:t>Include learning outcome about sustainability. </a:t>
            </a:r>
          </a:p>
        </p:txBody>
      </p:sp>
      <p:sp>
        <p:nvSpPr>
          <p:cNvPr id="4" name="Slide Number Placeholder 3">
            <a:extLst>
              <a:ext uri="{FF2B5EF4-FFF2-40B4-BE49-F238E27FC236}">
                <a16:creationId xmlns:a16="http://schemas.microsoft.com/office/drawing/2014/main" id="{312BA0D3-0646-43BB-B363-34920E9C3D89}"/>
              </a:ext>
            </a:extLst>
          </p:cNvPr>
          <p:cNvSpPr>
            <a:spLocks noGrp="1"/>
          </p:cNvSpPr>
          <p:nvPr>
            <p:ph type="sldNum" sz="quarter" idx="5"/>
          </p:nvPr>
        </p:nvSpPr>
        <p:spPr/>
        <p:txBody>
          <a:bodyPr/>
          <a:lstStyle/>
          <a:p>
            <a:fld id="{87105533-496C-43F5-8F44-5935152712CF}" type="slidenum">
              <a:rPr lang="en-US" smtClean="0"/>
              <a:t>25</a:t>
            </a:fld>
            <a:endParaRPr lang="en-US"/>
          </a:p>
        </p:txBody>
      </p:sp>
    </p:spTree>
    <p:extLst>
      <p:ext uri="{BB962C8B-B14F-4D97-AF65-F5344CB8AC3E}">
        <p14:creationId xmlns:p14="http://schemas.microsoft.com/office/powerpoint/2010/main" val="3869107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C1F4E-BB8E-0B3A-FB63-763847CEAB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7784C9-4E8C-18A4-82E8-1517E208DE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FF79EA-741A-7509-6963-5A975B012CF8}"/>
              </a:ext>
            </a:extLst>
          </p:cNvPr>
          <p:cNvSpPr>
            <a:spLocks noGrp="1"/>
          </p:cNvSpPr>
          <p:nvPr>
            <p:ph type="body" idx="1"/>
          </p:nvPr>
        </p:nvSpPr>
        <p:spPr/>
        <p:txBody>
          <a:bodyPr/>
          <a:lstStyle/>
          <a:p>
            <a:r>
              <a:rPr lang="en-US" i="1" dirty="0"/>
              <a:t>Finally, Step 6 is evaluation. We must assess not only distal outcomes, but also proximal outcomes. </a:t>
            </a:r>
            <a:r>
              <a:rPr lang="en-US" i="1" dirty="0">
                <a:solidFill>
                  <a:srgbClr val="000000"/>
                </a:solidFill>
              </a:rPr>
              <a:t>Measuring across levels gives us insight into whether the program is working, how it’s working, and for whom it’s working</a:t>
            </a:r>
            <a:r>
              <a:rPr lang="en-US" i="1" dirty="0"/>
              <a:t>.</a:t>
            </a:r>
          </a:p>
          <a:p>
            <a:endParaRPr lang="en-US" i="1" dirty="0"/>
          </a:p>
          <a:p>
            <a:r>
              <a:rPr lang="en-US" i="1" dirty="0"/>
              <a:t>The measures were designed by JMU faculty. Both the Environmental Stewardship Reasoning and Knowledge Assessment items and the Environmental Behavior items were derived from the literature and match the courses textbooks and curriculum. </a:t>
            </a:r>
          </a:p>
          <a:p>
            <a:endParaRPr lang="en-US" dirty="0"/>
          </a:p>
        </p:txBody>
      </p:sp>
      <p:sp>
        <p:nvSpPr>
          <p:cNvPr id="4" name="Slide Number Placeholder 3">
            <a:extLst>
              <a:ext uri="{FF2B5EF4-FFF2-40B4-BE49-F238E27FC236}">
                <a16:creationId xmlns:a16="http://schemas.microsoft.com/office/drawing/2014/main" id="{55B52F96-0A0F-C922-83FB-320DC4E2121E}"/>
              </a:ext>
            </a:extLst>
          </p:cNvPr>
          <p:cNvSpPr>
            <a:spLocks noGrp="1"/>
          </p:cNvSpPr>
          <p:nvPr>
            <p:ph type="sldNum" sz="quarter" idx="5"/>
          </p:nvPr>
        </p:nvSpPr>
        <p:spPr/>
        <p:txBody>
          <a:bodyPr/>
          <a:lstStyle/>
          <a:p>
            <a:fld id="{87105533-496C-43F5-8F44-5935152712CF}" type="slidenum">
              <a:rPr lang="en-US" smtClean="0"/>
              <a:t>26</a:t>
            </a:fld>
            <a:endParaRPr lang="en-US"/>
          </a:p>
        </p:txBody>
      </p:sp>
    </p:spTree>
    <p:extLst>
      <p:ext uri="{BB962C8B-B14F-4D97-AF65-F5344CB8AC3E}">
        <p14:creationId xmlns:p14="http://schemas.microsoft.com/office/powerpoint/2010/main" val="527919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can be summarized on 1-page for a university-wide initiative!!</a:t>
            </a:r>
          </a:p>
        </p:txBody>
      </p:sp>
      <p:sp>
        <p:nvSpPr>
          <p:cNvPr id="4" name="Slide Number Placeholder 3"/>
          <p:cNvSpPr>
            <a:spLocks noGrp="1"/>
          </p:cNvSpPr>
          <p:nvPr>
            <p:ph type="sldNum" sz="quarter" idx="5"/>
          </p:nvPr>
        </p:nvSpPr>
        <p:spPr/>
        <p:txBody>
          <a:bodyPr/>
          <a:lstStyle/>
          <a:p>
            <a:fld id="{87105533-496C-43F5-8F44-5935152712CF}" type="slidenum">
              <a:rPr lang="en-US" smtClean="0"/>
              <a:t>27</a:t>
            </a:fld>
            <a:endParaRPr lang="en-US"/>
          </a:p>
        </p:txBody>
      </p:sp>
    </p:spTree>
    <p:extLst>
      <p:ext uri="{BB962C8B-B14F-4D97-AF65-F5344CB8AC3E}">
        <p14:creationId xmlns:p14="http://schemas.microsoft.com/office/powerpoint/2010/main" val="22263127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Another key outcome is that students will engage in behaviors that will promote their physical /mental well-being including sexual health. One thing that groups on our campus is focused on is STIS. The </a:t>
            </a:r>
            <a:r>
              <a:rPr lang="en-US" b="1" err="1"/>
              <a:t>sti</a:t>
            </a:r>
            <a:r>
              <a:rPr lang="en-US" b="1"/>
              <a:t> rate on our campus was shocking (20% test positivity rate). So, we need effective programming to meet that outcome and improve this problem. Part of the student affairs strategic plan is focused on physical health, which involves sexual health/wellness</a:t>
            </a:r>
          </a:p>
          <a:p>
            <a:endParaRPr lang="en-US" b="1"/>
          </a:p>
          <a:p>
            <a:r>
              <a:rPr lang="en-US" sz="1200" b="1" i="0" kern="1200">
                <a:solidFill>
                  <a:schemeClr val="tx1"/>
                </a:solidFill>
                <a:effectLst/>
                <a:latin typeface="+mn-lt"/>
                <a:ea typeface="+mn-ea"/>
                <a:cs typeface="+mn-cs"/>
              </a:rPr>
              <a:t>Several studies (including Wolfers et al (2007) and Bertens et al (2009) have developed IM for reducing STI  rates. So, this is really not new, but we are using different theoretical models/needs assessments than the prior studies. </a:t>
            </a:r>
            <a:endParaRPr lang="en-US">
              <a:ea typeface="+mn-ea"/>
              <a:cs typeface="+mn-cs"/>
            </a:endParaRPr>
          </a:p>
          <a:p>
            <a:pPr rtl="0" fontAlgn="base"/>
            <a:endParaRPr lang="en-US" sz="1200" b="1"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7105533-496C-43F5-8F44-5935152712CF}" type="slidenum">
              <a:rPr lang="en-US" smtClean="0"/>
              <a:t>28</a:t>
            </a:fld>
            <a:endParaRPr lang="en-US"/>
          </a:p>
        </p:txBody>
      </p:sp>
    </p:spTree>
    <p:extLst>
      <p:ext uri="{BB962C8B-B14F-4D97-AF65-F5344CB8AC3E}">
        <p14:creationId xmlns:p14="http://schemas.microsoft.com/office/powerpoint/2010/main" val="2733620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5300C-F76C-F241-617A-DAAD0C12A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675A6-4C53-2820-F65E-2B69AD2721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8C15D-5D49-ABAD-6233-2947071C76B0}"/>
              </a:ext>
            </a:extLst>
          </p:cNvPr>
          <p:cNvSpPr>
            <a:spLocks noGrp="1"/>
          </p:cNvSpPr>
          <p:nvPr>
            <p:ph type="body" idx="1"/>
          </p:nvPr>
        </p:nvSpPr>
        <p:spPr/>
        <p:txBody>
          <a:bodyPr/>
          <a:lstStyle/>
          <a:p>
            <a:pPr fontAlgn="base"/>
            <a:r>
              <a:rPr lang="en-US" i="1"/>
              <a:t>Step 1 is the needs assessment. Here, we would partner with the campus health center to identify the current STI prevalence among students at our school. We’d also administer surveys to measure things like sexual risk-taking behaviors and STI knowledge, and hold focus groups to better understand perceptions about STIs and potential barriers to using health services. The key question at this step is always: What, if anything, needs to be changed, and for whom?"</a:t>
            </a:r>
            <a:endParaRPr lang="en-US"/>
          </a:p>
          <a:p>
            <a:endParaRPr lang="en-US" b="1"/>
          </a:p>
          <a:p>
            <a:endParaRPr lang="en-US" b="1"/>
          </a:p>
          <a:p>
            <a:r>
              <a:rPr lang="en-US" b="1"/>
              <a:t>Step 1: Needs Assessment </a:t>
            </a:r>
            <a:endParaRPr lang="en-US"/>
          </a:p>
          <a:p>
            <a:pPr rtl="0" fontAlgn="base"/>
            <a:r>
              <a:rPr lang="en-US" sz="1200" b="0" i="0" kern="1200">
                <a:solidFill>
                  <a:schemeClr val="tx1"/>
                </a:solidFill>
                <a:effectLst/>
                <a:latin typeface="+mn-lt"/>
                <a:ea typeface="+mn-ea"/>
                <a:cs typeface="+mn-cs"/>
              </a:rPr>
              <a:t>Identify health problems, determinants, and target populations. </a:t>
            </a:r>
            <a:br>
              <a:rPr lang="en-US" sz="1200" b="0" i="0" kern="1200">
                <a:effectLst/>
                <a:cs typeface="+mn-lt"/>
              </a:rPr>
            </a:br>
            <a:r>
              <a:rPr lang="en-US" sz="1200" b="0" i="0" kern="1200">
                <a:solidFill>
                  <a:schemeClr val="tx1"/>
                </a:solidFill>
                <a:effectLst/>
                <a:latin typeface="+mn-lt"/>
                <a:ea typeface="+mn-ea"/>
                <a:cs typeface="+mn-cs"/>
              </a:rPr>
              <a:t>Guidance: </a:t>
            </a:r>
            <a:br>
              <a:rPr lang="en-US" sz="1200" b="0" i="0" kern="1200">
                <a:effectLst/>
                <a:cs typeface="+mn-lt"/>
              </a:rPr>
            </a:br>
            <a:r>
              <a:rPr lang="en-US" sz="1200" b="0" i="0" kern="1200">
                <a:solidFill>
                  <a:schemeClr val="tx1"/>
                </a:solidFill>
                <a:effectLst/>
                <a:latin typeface="+mn-lt"/>
                <a:ea typeface="+mn-ea"/>
                <a:cs typeface="+mn-cs"/>
              </a:rPr>
              <a:t>- Conduct surveys, focus groups, and interviews with the target population to identify prevalent health issues. </a:t>
            </a:r>
            <a:br>
              <a:rPr lang="en-US" sz="1200" b="0" i="0" kern="1200">
                <a:effectLst/>
                <a:cs typeface="+mn-lt"/>
              </a:rPr>
            </a:br>
            <a:r>
              <a:rPr lang="en-US" sz="1200" b="0" i="0" kern="1200">
                <a:solidFill>
                  <a:schemeClr val="tx1"/>
                </a:solidFill>
                <a:effectLst/>
                <a:latin typeface="+mn-lt"/>
                <a:ea typeface="+mn-ea"/>
                <a:cs typeface="+mn-cs"/>
              </a:rPr>
              <a:t>- Review existing health data and literature to understand determinants of the identified health problems. </a:t>
            </a:r>
            <a:br>
              <a:rPr lang="en-US" sz="1200" b="0" i="0" kern="1200">
                <a:effectLst/>
                <a:cs typeface="+mn-lt"/>
              </a:rPr>
            </a:br>
            <a:r>
              <a:rPr lang="en-US" sz="1200" b="0" i="0" kern="1200">
                <a:solidFill>
                  <a:schemeClr val="tx1"/>
                </a:solidFill>
                <a:effectLst/>
                <a:latin typeface="+mn-lt"/>
                <a:ea typeface="+mn-ea"/>
                <a:cs typeface="+mn-cs"/>
              </a:rPr>
              <a:t>- Define the target population based on demographic, geographic, and behavioral characteristics. </a:t>
            </a:r>
            <a:br>
              <a:rPr lang="en-US" sz="1200" b="0" i="0" kern="1200">
                <a:effectLst/>
                <a:cs typeface="+mn-lt"/>
              </a:rPr>
            </a:br>
            <a:r>
              <a:rPr lang="en-US" sz="1200" b="0" i="0" kern="1200">
                <a:solidFill>
                  <a:schemeClr val="tx1"/>
                </a:solidFill>
                <a:effectLst/>
                <a:latin typeface="+mn-lt"/>
                <a:ea typeface="+mn-ea"/>
                <a:cs typeface="+mn-cs"/>
              </a:rPr>
              <a:t>Example (STI Prevention): </a:t>
            </a:r>
          </a:p>
          <a:p>
            <a:pPr rtl="0" fontAlgn="base"/>
            <a:r>
              <a:rPr lang="en-US" sz="1200" b="0" i="0" kern="1200">
                <a:solidFill>
                  <a:schemeClr val="tx1"/>
                </a:solidFill>
                <a:effectLst/>
                <a:latin typeface="+mn-lt"/>
                <a:ea typeface="+mn-ea"/>
                <a:cs typeface="+mn-cs"/>
              </a:rPr>
              <a:t>Conduct surveys and focus groups with college students to identify the prevalence of STIs and risky sexual behaviors. </a:t>
            </a:r>
            <a:br>
              <a:rPr lang="en-US" sz="1200" b="0" i="0" kern="1200">
                <a:effectLst/>
                <a:cs typeface="+mn-lt"/>
              </a:rPr>
            </a:br>
            <a:r>
              <a:rPr lang="en-US" sz="1200" b="0" i="0" kern="1200">
                <a:solidFill>
                  <a:schemeClr val="tx1"/>
                </a:solidFill>
                <a:effectLst/>
                <a:latin typeface="+mn-lt"/>
                <a:ea typeface="+mn-ea"/>
                <a:cs typeface="+mn-cs"/>
              </a:rPr>
              <a:t>Review health data from campus health services and existing literature to understand determinants such as lack of knowledge about safe sex practices, peer pressure, and alcohol use. </a:t>
            </a:r>
            <a:br>
              <a:rPr lang="en-US" sz="1200" b="0" i="0" kern="1200">
                <a:effectLst/>
                <a:cs typeface="+mn-lt"/>
              </a:rPr>
            </a:br>
            <a:r>
              <a:rPr lang="en-US" sz="1200" b="0" i="0" kern="1200">
                <a:solidFill>
                  <a:schemeClr val="tx1"/>
                </a:solidFill>
                <a:effectLst/>
                <a:latin typeface="+mn-lt"/>
                <a:ea typeface="+mn-ea"/>
                <a:cs typeface="+mn-cs"/>
              </a:rPr>
              <a:t>Define the target population as college students aged 18-24 who are sexually active. </a:t>
            </a:r>
          </a:p>
          <a:p>
            <a:endParaRPr lang="en-US"/>
          </a:p>
        </p:txBody>
      </p:sp>
      <p:sp>
        <p:nvSpPr>
          <p:cNvPr id="4" name="Slide Number Placeholder 3">
            <a:extLst>
              <a:ext uri="{FF2B5EF4-FFF2-40B4-BE49-F238E27FC236}">
                <a16:creationId xmlns:a16="http://schemas.microsoft.com/office/drawing/2014/main" id="{BE62E1CD-987C-D403-C162-F442572A1FDB}"/>
              </a:ext>
            </a:extLst>
          </p:cNvPr>
          <p:cNvSpPr>
            <a:spLocks noGrp="1"/>
          </p:cNvSpPr>
          <p:nvPr>
            <p:ph type="sldNum" sz="quarter" idx="5"/>
          </p:nvPr>
        </p:nvSpPr>
        <p:spPr/>
        <p:txBody>
          <a:bodyPr/>
          <a:lstStyle/>
          <a:p>
            <a:fld id="{87105533-496C-43F5-8F44-5935152712CF}" type="slidenum">
              <a:rPr lang="en-US" smtClean="0"/>
              <a:t>29</a:t>
            </a:fld>
            <a:endParaRPr lang="en-US"/>
          </a:p>
        </p:txBody>
      </p:sp>
    </p:spTree>
    <p:extLst>
      <p:ext uri="{BB962C8B-B14F-4D97-AF65-F5344CB8AC3E}">
        <p14:creationId xmlns:p14="http://schemas.microsoft.com/office/powerpoint/2010/main" val="1523028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4B082-CE64-20F2-6219-9B913790C5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BCC72-C6E0-E447-3E1A-F749ED8BE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93849F-9586-319C-46A5-829071665E3F}"/>
              </a:ext>
            </a:extLst>
          </p:cNvPr>
          <p:cNvSpPr>
            <a:spLocks noGrp="1"/>
          </p:cNvSpPr>
          <p:nvPr>
            <p:ph type="body" idx="1"/>
          </p:nvPr>
        </p:nvSpPr>
        <p:spPr/>
        <p:txBody>
          <a:bodyPr/>
          <a:lstStyle/>
          <a:p>
            <a:r>
              <a:rPr lang="en-US"/>
              <a:t>Just like with the sustainability example, there is a theoretical model that can help explain why or why not students may engage in a desired behavior. The health-belief model contains several dimensions that explain the perceptions an individual must endorse in order to engage in a health-related behavior (for example, preventing STIs)</a:t>
            </a:r>
          </a:p>
          <a:p>
            <a:endParaRPr lang="en-US"/>
          </a:p>
          <a:p>
            <a:r>
              <a:rPr lang="en-US"/>
              <a:t>Specifically, in order to engage in safe sex practices, students need to perceive that they are susceptible to </a:t>
            </a:r>
            <a:r>
              <a:rPr lang="en-US" err="1"/>
              <a:t>contractiting</a:t>
            </a:r>
            <a:r>
              <a:rPr lang="en-US"/>
              <a:t> STIs, they need to perceive that STIs can cause severe negative consequences if left untreated, they need to perceive that preventing/treating STIs is effective and feasible, and they need to perceive that preventing/treating STIs is worth the ‘inconvenience’ or expense.</a:t>
            </a:r>
          </a:p>
        </p:txBody>
      </p:sp>
      <p:sp>
        <p:nvSpPr>
          <p:cNvPr id="4" name="Slide Number Placeholder 3">
            <a:extLst>
              <a:ext uri="{FF2B5EF4-FFF2-40B4-BE49-F238E27FC236}">
                <a16:creationId xmlns:a16="http://schemas.microsoft.com/office/drawing/2014/main" id="{D272C462-04EA-72AB-253B-929AF7BD5905}"/>
              </a:ext>
            </a:extLst>
          </p:cNvPr>
          <p:cNvSpPr>
            <a:spLocks noGrp="1"/>
          </p:cNvSpPr>
          <p:nvPr>
            <p:ph type="sldNum" sz="quarter" idx="5"/>
          </p:nvPr>
        </p:nvSpPr>
        <p:spPr/>
        <p:txBody>
          <a:bodyPr/>
          <a:lstStyle/>
          <a:p>
            <a:fld id="{87105533-496C-43F5-8F44-5935152712CF}" type="slidenum">
              <a:rPr lang="en-US" smtClean="0"/>
              <a:t>30</a:t>
            </a:fld>
            <a:endParaRPr lang="en-US"/>
          </a:p>
        </p:txBody>
      </p:sp>
    </p:spTree>
    <p:extLst>
      <p:ext uri="{BB962C8B-B14F-4D97-AF65-F5344CB8AC3E}">
        <p14:creationId xmlns:p14="http://schemas.microsoft.com/office/powerpoint/2010/main" val="1590072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B1F12-E370-5B9F-E83B-78E725D4A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C2763E-1D88-9388-16B9-430322BAEE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51F505-7ACA-52BC-F345-DE7434A1E503}"/>
              </a:ext>
            </a:extLst>
          </p:cNvPr>
          <p:cNvSpPr>
            <a:spLocks noGrp="1"/>
          </p:cNvSpPr>
          <p:nvPr>
            <p:ph type="body" idx="1"/>
          </p:nvPr>
        </p:nvSpPr>
        <p:spPr/>
        <p:txBody>
          <a:bodyPr/>
          <a:lstStyle/>
          <a:p>
            <a:pPr fontAlgn="base"/>
            <a:r>
              <a:rPr lang="en-US" i="1"/>
              <a:t>Our performance objective is consistent condom use, because, unsurprisingly, consistent condom use is associated with reduced STI rates. </a:t>
            </a:r>
            <a:r>
              <a:rPr lang="en-US" sz="1200" b="0" i="0" kern="1200">
                <a:solidFill>
                  <a:schemeClr val="tx1"/>
                </a:solidFill>
                <a:effectLst/>
                <a:latin typeface="+mn-lt"/>
                <a:ea typeface="+mn-ea"/>
                <a:cs typeface="+mn-cs"/>
              </a:rPr>
              <a:t>We have determinants </a:t>
            </a:r>
            <a:r>
              <a:rPr lang="en-US"/>
              <a:t>(point at determinants) and</a:t>
            </a:r>
            <a:r>
              <a:rPr lang="en-US" sz="1200" b="0" i="0" kern="1200">
                <a:solidFill>
                  <a:schemeClr val="tx1"/>
                </a:solidFill>
                <a:effectLst/>
                <a:latin typeface="+mn-lt"/>
                <a:ea typeface="+mn-ea"/>
                <a:cs typeface="+mn-cs"/>
              </a:rPr>
              <a:t> change objectives</a:t>
            </a:r>
            <a:r>
              <a:rPr lang="en-US"/>
              <a:t> (point at determinants) </a:t>
            </a:r>
            <a:r>
              <a:rPr lang="en-US" sz="1200" b="0" i="0" kern="1200">
                <a:solidFill>
                  <a:schemeClr val="tx1"/>
                </a:solidFill>
                <a:effectLst/>
                <a:latin typeface="+mn-lt"/>
                <a:ea typeface="+mn-ea"/>
                <a:cs typeface="+mn-cs"/>
              </a:rPr>
              <a:t>in our matrix table presented under the performance objective. </a:t>
            </a:r>
            <a:endParaRPr lang="en-US" sz="1200" b="1" i="0" kern="1200">
              <a:solidFill>
                <a:schemeClr val="tx1"/>
              </a:solidFill>
              <a:effectLst/>
              <a:latin typeface="+mn-lt"/>
            </a:endParaRP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What do students need to know to use condoms effectively? – They need to know how STIs are transmitted &amp; how condoms prevent transmission</a:t>
            </a: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What skills do students need to have to use condoms consistently? – They need to know how to put them on/use them</a:t>
            </a:r>
          </a:p>
          <a:p>
            <a:pPr marL="171450" indent="-171450" fontAlgn="base">
              <a:buFont typeface="Arial" panose="020B0604020202020204" pitchFamily="34" charset="0"/>
              <a:buChar char="•"/>
            </a:pPr>
            <a:r>
              <a:rPr lang="en-US"/>
              <a:t>Moving down the row, Increased</a:t>
            </a:r>
            <a:r>
              <a:rPr lang="en-US" sz="1200" b="0" i="0" kern="1200">
                <a:solidFill>
                  <a:schemeClr val="tx1"/>
                </a:solidFill>
                <a:effectLst/>
                <a:latin typeface="+mn-lt"/>
                <a:ea typeface="+mn-ea"/>
                <a:cs typeface="+mn-cs"/>
              </a:rPr>
              <a:t> self-efficacy regarding using condoms correctly is also linked with using condoms more consistently</a:t>
            </a:r>
            <a:endParaRPr lang="en-US" sz="1200" b="0" i="0" kern="1200">
              <a:solidFill>
                <a:schemeClr val="tx1"/>
              </a:solidFill>
              <a:effectLst/>
              <a:latin typeface="+mn-lt"/>
            </a:endParaRP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Students also need to feel that using condoms is important and beneficial</a:t>
            </a: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Finally, if students perceive that their peers endorse condom use, they are more likely to use condoms consistently.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State that there are other performance objectives I could/should have included as well (e.g., students will communicate with their partners about using protection and boundaries) but I won’t include here in the interest of time.</a:t>
            </a:r>
          </a:p>
          <a:p>
            <a:endParaRPr lang="en-US"/>
          </a:p>
        </p:txBody>
      </p:sp>
      <p:sp>
        <p:nvSpPr>
          <p:cNvPr id="4" name="Slide Number Placeholder 3">
            <a:extLst>
              <a:ext uri="{FF2B5EF4-FFF2-40B4-BE49-F238E27FC236}">
                <a16:creationId xmlns:a16="http://schemas.microsoft.com/office/drawing/2014/main" id="{FE4BB293-36A3-ABC2-E177-8D9F968346BC}"/>
              </a:ext>
            </a:extLst>
          </p:cNvPr>
          <p:cNvSpPr>
            <a:spLocks noGrp="1"/>
          </p:cNvSpPr>
          <p:nvPr>
            <p:ph type="sldNum" sz="quarter" idx="5"/>
          </p:nvPr>
        </p:nvSpPr>
        <p:spPr/>
        <p:txBody>
          <a:bodyPr/>
          <a:lstStyle/>
          <a:p>
            <a:fld id="{87105533-496C-43F5-8F44-5935152712CF}" type="slidenum">
              <a:rPr lang="en-US" smtClean="0"/>
              <a:t>31</a:t>
            </a:fld>
            <a:endParaRPr lang="en-US"/>
          </a:p>
        </p:txBody>
      </p:sp>
    </p:spTree>
    <p:extLst>
      <p:ext uri="{BB962C8B-B14F-4D97-AF65-F5344CB8AC3E}">
        <p14:creationId xmlns:p14="http://schemas.microsoft.com/office/powerpoint/2010/main" val="29645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1E772-EB78-AC89-61B0-214ECEC38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C173E9-4D57-88E2-A5E0-BBA665B371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76B071-312F-90BE-C8DA-DCBD75565F8C}"/>
              </a:ext>
            </a:extLst>
          </p:cNvPr>
          <p:cNvSpPr>
            <a:spLocks noGrp="1"/>
          </p:cNvSpPr>
          <p:nvPr>
            <p:ph type="body" idx="1"/>
          </p:nvPr>
        </p:nvSpPr>
        <p:spPr/>
        <p:txBody>
          <a:bodyPr/>
          <a:lstStyle/>
          <a:p>
            <a:r>
              <a:rPr lang="en-US" i="1"/>
              <a:t>In Step 3 of intervention mapping, we move from specifying determinants to selecting theory-based methods and strategies that can help us achieve our ultimate goal. First, we comb through the literature to find studies showing interventions or techniques that have shown evidence of being effective in reducing STI rates or leading to safer sex practices. Things like training students – in person- on how to correctly apply a condom and subsequently providing them feedback, or creating and implementing a role-playing activity where students are having an open discussion and negotiating with a hypothetical partner who does not want to use condoms, or something as simple as making condoms freely and widely available. These are evidence-based strategies that can lead to safer sex practices and ultimately lower STI rates on college campuses. </a:t>
            </a:r>
          </a:p>
          <a:p>
            <a:endParaRPr lang="en-US" i="1"/>
          </a:p>
          <a:p>
            <a:r>
              <a:rPr lang="en-US" i="1"/>
              <a:t>***State that my health professor showed us how to apply condoms during our unit on sexual health!!!!!!!</a:t>
            </a:r>
            <a:endParaRPr lang="en-US"/>
          </a:p>
          <a:p>
            <a:endParaRPr lang="en-US" i="1"/>
          </a:p>
          <a:p>
            <a:r>
              <a:rPr lang="en-US" i="1"/>
              <a:t>Once we identify several evidence based strategies, we want to match or align them with the determinants we specified in step 2. Here, we also think about which of the theoretical methods and practical strategies are feasible given our audience and any time, finance, or resource constraints we may be facing. </a:t>
            </a:r>
          </a:p>
          <a:p>
            <a:endParaRPr lang="en-US" b="1"/>
          </a:p>
          <a:p>
            <a:endParaRPr lang="en-US"/>
          </a:p>
        </p:txBody>
      </p:sp>
      <p:sp>
        <p:nvSpPr>
          <p:cNvPr id="4" name="Slide Number Placeholder 3">
            <a:extLst>
              <a:ext uri="{FF2B5EF4-FFF2-40B4-BE49-F238E27FC236}">
                <a16:creationId xmlns:a16="http://schemas.microsoft.com/office/drawing/2014/main" id="{4CDC164C-E555-20A6-7B81-9CD725F2DD3F}"/>
              </a:ext>
            </a:extLst>
          </p:cNvPr>
          <p:cNvSpPr>
            <a:spLocks noGrp="1"/>
          </p:cNvSpPr>
          <p:nvPr>
            <p:ph type="sldNum" sz="quarter" idx="5"/>
          </p:nvPr>
        </p:nvSpPr>
        <p:spPr/>
        <p:txBody>
          <a:bodyPr/>
          <a:lstStyle/>
          <a:p>
            <a:fld id="{87105533-496C-43F5-8F44-5935152712CF}" type="slidenum">
              <a:rPr lang="en-US" smtClean="0"/>
              <a:t>32</a:t>
            </a:fld>
            <a:endParaRPr lang="en-US"/>
          </a:p>
        </p:txBody>
      </p:sp>
    </p:spTree>
    <p:extLst>
      <p:ext uri="{BB962C8B-B14F-4D97-AF65-F5344CB8AC3E}">
        <p14:creationId xmlns:p14="http://schemas.microsoft.com/office/powerpoint/2010/main" val="1385331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a:t>
            </a:r>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7105533-496C-43F5-8F44-5935152712CF}" type="slidenum">
              <a:rPr lang="en-US" smtClean="0"/>
              <a:t>6</a:t>
            </a:fld>
            <a:endParaRPr lang="en-US"/>
          </a:p>
        </p:txBody>
      </p:sp>
    </p:spTree>
    <p:extLst>
      <p:ext uri="{BB962C8B-B14F-4D97-AF65-F5344CB8AC3E}">
        <p14:creationId xmlns:p14="http://schemas.microsoft.com/office/powerpoint/2010/main" val="2463567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65D25-9292-DA8C-7552-E4A167B51A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BC4DB3-02B7-9D6B-1CA2-A7EE8550D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D1CB4B-6024-7CA8-A4D0-98016FEAACA1}"/>
              </a:ext>
            </a:extLst>
          </p:cNvPr>
          <p:cNvSpPr>
            <a:spLocks noGrp="1"/>
          </p:cNvSpPr>
          <p:nvPr>
            <p:ph type="body" idx="1"/>
          </p:nvPr>
        </p:nvSpPr>
        <p:spPr/>
        <p:txBody>
          <a:bodyPr/>
          <a:lstStyle/>
          <a:p>
            <a:r>
              <a:rPr lang="en-US" i="1"/>
              <a:t>Step 4 is production. This is where we actually build the program. That means writing role-playing scripts, creating and producing educational videos, designing quizzes, and training facilitators. Importantly, we also pilot-test with members of the target audience. Why? Because as program designers we may overlook jargon or assumptions. Fresh feedback helps ensure materials are usable and engaging.</a:t>
            </a:r>
          </a:p>
          <a:p>
            <a:endParaRPr lang="en-US"/>
          </a:p>
          <a:p>
            <a:pPr marL="171450" indent="-171450">
              <a:buFontTx/>
              <a:buChar char="-"/>
            </a:pPr>
            <a:r>
              <a:rPr lang="en-US"/>
              <a:t>A systematic review/meta-analysis assessed the effectiveness &amp; quality of evidence of prevention interventions</a:t>
            </a:r>
          </a:p>
          <a:p>
            <a:pPr marL="628650" lvl="1" indent="-171450">
              <a:buFontTx/>
              <a:buChar char="-"/>
            </a:pPr>
            <a:r>
              <a:rPr lang="en-US"/>
              <a:t>Effective intervention types included: group-level health education interventions and comprehensive risk counseling &amp; services</a:t>
            </a:r>
          </a:p>
          <a:p>
            <a:pPr marL="457200" lvl="1" indent="0">
              <a:buFontTx/>
              <a:buNone/>
            </a:pPr>
            <a:endParaRPr lang="en-US"/>
          </a:p>
          <a:p>
            <a:pPr marL="171450" lvl="0" indent="-171450">
              <a:buFontTx/>
              <a:buChar char="-"/>
            </a:pPr>
            <a:r>
              <a:rPr lang="en-US"/>
              <a:t>A synthesis of meta-analyses revealed that interventions are effective their design is informed by a well-established theory and when the intervention provides factual information and teaches students how to use condoms</a:t>
            </a:r>
          </a:p>
          <a:p>
            <a:pPr marL="171450" lvl="0" indent="-171450">
              <a:buFontTx/>
              <a:buChar char="-"/>
            </a:pPr>
            <a:endParaRPr lang="en-US"/>
          </a:p>
          <a:p>
            <a:pPr marL="285750" lvl="0" indent="-285750">
              <a:buClr>
                <a:srgbClr val="00B050"/>
              </a:buClr>
              <a:buFont typeface="Wingdings" panose="05000000000000000000" pitchFamily="2" charset="2"/>
              <a:buChar char="v"/>
            </a:pPr>
            <a:r>
              <a:rPr lang="en-US"/>
              <a:t>Interventions are effective when their design is informed by a </a:t>
            </a:r>
            <a:r>
              <a:rPr lang="en-US" b="1"/>
              <a:t>well-established theory</a:t>
            </a:r>
            <a:r>
              <a:rPr lang="en-US"/>
              <a:t> (e.g., Health Belief Model)</a:t>
            </a:r>
            <a:r>
              <a:rPr lang="en-US" baseline="30000"/>
              <a:t>2</a:t>
            </a:r>
          </a:p>
          <a:p>
            <a:pPr marL="742950" lvl="1" indent="-285750">
              <a:buClr>
                <a:srgbClr val="00B050"/>
              </a:buClr>
              <a:buFont typeface="Wingdings" panose="05000000000000000000" pitchFamily="2" charset="2"/>
              <a:buChar char="v"/>
            </a:pPr>
            <a:r>
              <a:rPr lang="en-US"/>
              <a:t>Additionally, providing factual information (statistics) and teaching students how to use condoms</a:t>
            </a:r>
            <a:r>
              <a:rPr lang="en-US" baseline="30000"/>
              <a:t>2</a:t>
            </a:r>
          </a:p>
          <a:p>
            <a:pPr marL="171450" lvl="0" indent="-171450">
              <a:buFontTx/>
              <a:buChar char="-"/>
            </a:pPr>
            <a:endParaRPr lang="en-US"/>
          </a:p>
          <a:p>
            <a:pPr marL="628650" lvl="1" indent="-171450">
              <a:buFontTx/>
              <a:buChar char="-"/>
            </a:pPr>
            <a:endParaRPr lang="en-US"/>
          </a:p>
          <a:p>
            <a:pPr marL="628650" lvl="1" indent="-171450">
              <a:buFontTx/>
              <a:buChar char="-"/>
            </a:pPr>
            <a:endParaRPr lang="en-US"/>
          </a:p>
        </p:txBody>
      </p:sp>
      <p:sp>
        <p:nvSpPr>
          <p:cNvPr id="4" name="Slide Number Placeholder 3">
            <a:extLst>
              <a:ext uri="{FF2B5EF4-FFF2-40B4-BE49-F238E27FC236}">
                <a16:creationId xmlns:a16="http://schemas.microsoft.com/office/drawing/2014/main" id="{B35316D1-9C53-A942-28AA-7BA0FB14FD10}"/>
              </a:ext>
            </a:extLst>
          </p:cNvPr>
          <p:cNvSpPr>
            <a:spLocks noGrp="1"/>
          </p:cNvSpPr>
          <p:nvPr>
            <p:ph type="sldNum" sz="quarter" idx="5"/>
          </p:nvPr>
        </p:nvSpPr>
        <p:spPr/>
        <p:txBody>
          <a:bodyPr/>
          <a:lstStyle/>
          <a:p>
            <a:fld id="{87105533-496C-43F5-8F44-5935152712CF}" type="slidenum">
              <a:rPr lang="en-US" smtClean="0"/>
              <a:t>33</a:t>
            </a:fld>
            <a:endParaRPr lang="en-US"/>
          </a:p>
        </p:txBody>
      </p:sp>
    </p:spTree>
    <p:extLst>
      <p:ext uri="{BB962C8B-B14F-4D97-AF65-F5344CB8AC3E}">
        <p14:creationId xmlns:p14="http://schemas.microsoft.com/office/powerpoint/2010/main" val="510136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5C16D-55C2-D94C-A093-530C22260E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9F17B-54BB-DDC7-DCB2-A163CFC795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35C9F-CF0E-E641-C5B2-AC44A5C3A181}"/>
              </a:ext>
            </a:extLst>
          </p:cNvPr>
          <p:cNvSpPr>
            <a:spLocks noGrp="1"/>
          </p:cNvSpPr>
          <p:nvPr>
            <p:ph type="body" idx="1"/>
          </p:nvPr>
        </p:nvSpPr>
        <p:spPr/>
        <p:txBody>
          <a:bodyPr/>
          <a:lstStyle/>
          <a:p>
            <a:r>
              <a:rPr lang="en-US" i="1"/>
              <a:t>The literature also gives us clues about what features make STI interventions most effective. Group-based education often works well (which is a plus and means we can reach a lot of students at one time). ADditionally, tailoring facilitators or video actors to represent various identities of participants is also effective. Interestingly, studies show no consistent difference in effectiveness between peer-led and expert-led interventions, so we have flexibility there.</a:t>
            </a:r>
            <a:endParaRPr lang="en-US"/>
          </a:p>
          <a:p>
            <a:pPr marL="171450" lvl="0" indent="-171450">
              <a:buFontTx/>
              <a:buChar char="-"/>
            </a:pPr>
            <a:endParaRPr lang="en-US"/>
          </a:p>
          <a:p>
            <a:pPr marL="628650" lvl="1" indent="-171450">
              <a:buFontTx/>
              <a:buChar char="-"/>
            </a:pPr>
            <a:endParaRPr lang="en-US"/>
          </a:p>
          <a:p>
            <a:pPr marL="628650" lvl="1" indent="-171450">
              <a:buFontTx/>
              <a:buChar char="-"/>
            </a:pPr>
            <a:endParaRPr lang="en-US"/>
          </a:p>
        </p:txBody>
      </p:sp>
      <p:sp>
        <p:nvSpPr>
          <p:cNvPr id="4" name="Slide Number Placeholder 3">
            <a:extLst>
              <a:ext uri="{FF2B5EF4-FFF2-40B4-BE49-F238E27FC236}">
                <a16:creationId xmlns:a16="http://schemas.microsoft.com/office/drawing/2014/main" id="{AB3C68AF-29B7-7680-07E2-D64A3E999FF5}"/>
              </a:ext>
            </a:extLst>
          </p:cNvPr>
          <p:cNvSpPr>
            <a:spLocks noGrp="1"/>
          </p:cNvSpPr>
          <p:nvPr>
            <p:ph type="sldNum" sz="quarter" idx="5"/>
          </p:nvPr>
        </p:nvSpPr>
        <p:spPr/>
        <p:txBody>
          <a:bodyPr/>
          <a:lstStyle/>
          <a:p>
            <a:fld id="{87105533-496C-43F5-8F44-5935152712CF}" type="slidenum">
              <a:rPr lang="en-US" smtClean="0"/>
              <a:t>34</a:t>
            </a:fld>
            <a:endParaRPr lang="en-US"/>
          </a:p>
        </p:txBody>
      </p:sp>
    </p:spTree>
    <p:extLst>
      <p:ext uri="{BB962C8B-B14F-4D97-AF65-F5344CB8AC3E}">
        <p14:creationId xmlns:p14="http://schemas.microsoft.com/office/powerpoint/2010/main" val="1949500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CB4F2-70C5-D19D-2CEA-A36BE3F21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C16B7-4298-3015-7D05-4E6F375598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F316D1-5E56-3142-9BFD-730E7D4578F4}"/>
              </a:ext>
            </a:extLst>
          </p:cNvPr>
          <p:cNvSpPr>
            <a:spLocks noGrp="1"/>
          </p:cNvSpPr>
          <p:nvPr>
            <p:ph type="body" idx="1"/>
          </p:nvPr>
        </p:nvSpPr>
        <p:spPr/>
        <p:txBody>
          <a:bodyPr/>
          <a:lstStyle/>
          <a:p>
            <a:r>
              <a:rPr lang="en-US" i="1"/>
              <a:t>In Step 5, we develop a plan for adopting and implementing our program. Even the best-designed program will fail if no one adopts it or if it’s poorly implemented. So we ask: Who are our key stakeholders that will support the program—health services, student orgs, Greek life, faculty? When and how often should programming occur—should it be embedded at orientation, in courses, through extra credit? And importantly, how will the program be sustained over time, financially and structurally?</a:t>
            </a:r>
            <a:endParaRPr lang="en-US"/>
          </a:p>
          <a:p>
            <a:r>
              <a:rPr lang="en-US" i="1"/>
              <a:t>Stakeholders: </a:t>
            </a:r>
          </a:p>
        </p:txBody>
      </p:sp>
      <p:sp>
        <p:nvSpPr>
          <p:cNvPr id="4" name="Slide Number Placeholder 3">
            <a:extLst>
              <a:ext uri="{FF2B5EF4-FFF2-40B4-BE49-F238E27FC236}">
                <a16:creationId xmlns:a16="http://schemas.microsoft.com/office/drawing/2014/main" id="{16F53CD8-A2C9-D997-575E-E990499B4A55}"/>
              </a:ext>
            </a:extLst>
          </p:cNvPr>
          <p:cNvSpPr>
            <a:spLocks noGrp="1"/>
          </p:cNvSpPr>
          <p:nvPr>
            <p:ph type="sldNum" sz="quarter" idx="5"/>
          </p:nvPr>
        </p:nvSpPr>
        <p:spPr/>
        <p:txBody>
          <a:bodyPr/>
          <a:lstStyle/>
          <a:p>
            <a:fld id="{87105533-496C-43F5-8F44-5935152712CF}" type="slidenum">
              <a:rPr lang="en-US" smtClean="0"/>
              <a:t>35</a:t>
            </a:fld>
            <a:endParaRPr lang="en-US"/>
          </a:p>
        </p:txBody>
      </p:sp>
    </p:spTree>
    <p:extLst>
      <p:ext uri="{BB962C8B-B14F-4D97-AF65-F5344CB8AC3E}">
        <p14:creationId xmlns:p14="http://schemas.microsoft.com/office/powerpoint/2010/main" val="27946695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F76FD-BD24-DF7F-49FA-36E217D0E6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4BAF2-11F2-FC1B-4D3A-0262A4B6B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874EDB-D75D-5AF8-A2C1-A023E2F11AED}"/>
              </a:ext>
            </a:extLst>
          </p:cNvPr>
          <p:cNvSpPr>
            <a:spLocks noGrp="1"/>
          </p:cNvSpPr>
          <p:nvPr>
            <p:ph type="body" idx="1"/>
          </p:nvPr>
        </p:nvSpPr>
        <p:spPr/>
        <p:txBody>
          <a:bodyPr/>
          <a:lstStyle/>
          <a:p>
            <a:r>
              <a:rPr lang="en-US" i="1"/>
              <a:t>Finally, </a:t>
            </a:r>
            <a:r>
              <a:rPr lang="en-US" b="0" i="1" kern="1200">
                <a:solidFill>
                  <a:schemeClr val="tx1"/>
                </a:solidFill>
                <a:effectLst/>
              </a:rPr>
              <a:t>Step 6: </a:t>
            </a:r>
            <a:r>
              <a:rPr lang="en-US" i="1"/>
              <a:t>evaluation</a:t>
            </a:r>
            <a:r>
              <a:rPr lang="en-US" b="0" i="1" kern="1200">
                <a:solidFill>
                  <a:schemeClr val="tx1"/>
                </a:solidFill>
                <a:effectLst/>
              </a:rPr>
              <a:t>. </a:t>
            </a:r>
            <a:r>
              <a:rPr lang="en-US" i="1"/>
              <a:t>Just like with sustainability, we measure determinants and performance objectives.</a:t>
            </a:r>
            <a:r>
              <a:rPr lang="en-US" b="0" i="1" kern="1200">
                <a:solidFill>
                  <a:schemeClr val="tx1"/>
                </a:solidFill>
                <a:effectLst/>
              </a:rPr>
              <a:t> </a:t>
            </a:r>
            <a:r>
              <a:rPr lang="en-US" i="1"/>
              <a:t>This layered </a:t>
            </a:r>
            <a:r>
              <a:rPr lang="en-US" b="0" i="1" kern="1200">
                <a:solidFill>
                  <a:schemeClr val="tx1"/>
                </a:solidFill>
                <a:effectLst/>
              </a:rPr>
              <a:t>evaluation </a:t>
            </a:r>
            <a:r>
              <a:rPr lang="en-US" i="1"/>
              <a:t>allows us </a:t>
            </a:r>
            <a:r>
              <a:rPr lang="en-US" b="0" i="1" kern="1200">
                <a:solidFill>
                  <a:schemeClr val="tx1"/>
                </a:solidFill>
                <a:effectLst/>
              </a:rPr>
              <a:t>to </a:t>
            </a:r>
            <a:r>
              <a:rPr lang="en-US" i="1"/>
              <a:t>say not just ‘did it work?’ but also ‘how did it work, </a:t>
            </a:r>
            <a:r>
              <a:rPr lang="en-US" b="0" i="1" kern="1200">
                <a:solidFill>
                  <a:schemeClr val="tx1"/>
                </a:solidFill>
                <a:effectLst/>
              </a:rPr>
              <a:t>and </a:t>
            </a:r>
            <a:r>
              <a:rPr lang="en-US" i="1"/>
              <a:t>why?’—which is essential </a:t>
            </a:r>
            <a:r>
              <a:rPr lang="en-US" b="0" i="1" kern="1200">
                <a:solidFill>
                  <a:schemeClr val="tx1"/>
                </a:solidFill>
                <a:effectLst/>
              </a:rPr>
              <a:t>for </a:t>
            </a:r>
            <a:r>
              <a:rPr lang="en-US" i="1"/>
              <a:t>improving programs over time</a:t>
            </a:r>
          </a:p>
          <a:p>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i="1"/>
              <a:t>Now that we've provided an overview of intervention mapping and provided 2 examples, Sara is going to round us out and discuss how intervention mapping is similar to the outcomes assessment cycle, which many of you may be familiar with!</a:t>
            </a:r>
          </a:p>
          <a:p>
            <a:endParaRPr lang="en-US"/>
          </a:p>
          <a:p>
            <a:endParaRPr lang="en-US"/>
          </a:p>
        </p:txBody>
      </p:sp>
      <p:sp>
        <p:nvSpPr>
          <p:cNvPr id="4" name="Slide Number Placeholder 3">
            <a:extLst>
              <a:ext uri="{FF2B5EF4-FFF2-40B4-BE49-F238E27FC236}">
                <a16:creationId xmlns:a16="http://schemas.microsoft.com/office/drawing/2014/main" id="{42B53F1A-E9D5-0A1E-AB43-C8602B363D0A}"/>
              </a:ext>
            </a:extLst>
          </p:cNvPr>
          <p:cNvSpPr>
            <a:spLocks noGrp="1"/>
          </p:cNvSpPr>
          <p:nvPr>
            <p:ph type="sldNum" sz="quarter" idx="5"/>
          </p:nvPr>
        </p:nvSpPr>
        <p:spPr/>
        <p:txBody>
          <a:bodyPr/>
          <a:lstStyle/>
          <a:p>
            <a:fld id="{87105533-496C-43F5-8F44-5935152712CF}" type="slidenum">
              <a:rPr lang="en-US" smtClean="0"/>
              <a:t>36</a:t>
            </a:fld>
            <a:endParaRPr lang="en-US"/>
          </a:p>
        </p:txBody>
      </p:sp>
    </p:spTree>
    <p:extLst>
      <p:ext uri="{BB962C8B-B14F-4D97-AF65-F5344CB8AC3E}">
        <p14:creationId xmlns:p14="http://schemas.microsoft.com/office/powerpoint/2010/main" val="66009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353C7-96E9-618B-A1A8-77F88C9A78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EEA697-71AA-04AD-D134-986AFD5C3F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74C2DD-9BB2-381E-6943-AB7752EE3F6F}"/>
              </a:ext>
            </a:extLst>
          </p:cNvPr>
          <p:cNvSpPr>
            <a:spLocks noGrp="1"/>
          </p:cNvSpPr>
          <p:nvPr>
            <p:ph type="body" idx="1"/>
          </p:nvPr>
        </p:nvSpPr>
        <p:spPr/>
        <p:txBody>
          <a:bodyPr/>
          <a:lstStyle/>
          <a:p>
            <a:r>
              <a:rPr lang="en-US"/>
              <a:t>These are the SAME questions that SA professionals and faculty ask me when designing, assessing and improving their educational interventions (e.g., courses, programs of study, study abroad experiences, bystander interventions, safer sex education, ethical reasoning programming)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When exactly do I use theory in this process of designing, assessing and improving interventions? Which theory should I  pick? How do I get from this broad goal to the specific outcomes participants need?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can borrow from Intervention Mapping to have a better mechanism to design, assess and improve our intentional educational and development programs.</a:t>
            </a:r>
          </a:p>
        </p:txBody>
      </p:sp>
      <p:sp>
        <p:nvSpPr>
          <p:cNvPr id="4" name="Slide Number Placeholder 3">
            <a:extLst>
              <a:ext uri="{FF2B5EF4-FFF2-40B4-BE49-F238E27FC236}">
                <a16:creationId xmlns:a16="http://schemas.microsoft.com/office/drawing/2014/main" id="{E2D91DE7-C418-C740-EB69-B56EDA06A365}"/>
              </a:ext>
            </a:extLst>
          </p:cNvPr>
          <p:cNvSpPr>
            <a:spLocks noGrp="1"/>
          </p:cNvSpPr>
          <p:nvPr>
            <p:ph type="sldNum" sz="quarter" idx="5"/>
          </p:nvPr>
        </p:nvSpPr>
        <p:spPr/>
        <p:txBody>
          <a:bodyPr/>
          <a:lstStyle/>
          <a:p>
            <a:fld id="{87105533-496C-43F5-8F44-5935152712CF}" type="slidenum">
              <a:rPr lang="en-US" smtClean="0"/>
              <a:t>37</a:t>
            </a:fld>
            <a:endParaRPr lang="en-US"/>
          </a:p>
        </p:txBody>
      </p:sp>
    </p:spTree>
    <p:extLst>
      <p:ext uri="{BB962C8B-B14F-4D97-AF65-F5344CB8AC3E}">
        <p14:creationId xmlns:p14="http://schemas.microsoft.com/office/powerpoint/2010/main" val="2413588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3F1FD-9FB7-0D60-5B65-649802A24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2371C-121B-98B2-0724-1AB0BE5D5E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B78764-230E-1BF3-405C-73AF5A086939}"/>
              </a:ext>
            </a:extLst>
          </p:cNvPr>
          <p:cNvSpPr>
            <a:spLocks noGrp="1"/>
          </p:cNvSpPr>
          <p:nvPr>
            <p:ph type="body" idx="1"/>
          </p:nvPr>
        </p:nvSpPr>
        <p:spPr/>
        <p:txBody>
          <a:bodyPr/>
          <a:lstStyle/>
          <a:p>
            <a:r>
              <a:rPr lang="en-US"/>
              <a:t>This is the programming and assessment cycle I currently use. </a:t>
            </a:r>
          </a:p>
          <a:p>
            <a:r>
              <a:rPr lang="en-US"/>
              <a:t>Instead of focusing on the </a:t>
            </a:r>
            <a:r>
              <a:rPr lang="en-US" b="1"/>
              <a:t>gathering of data</a:t>
            </a:r>
            <a:r>
              <a:rPr lang="en-US"/>
              <a:t>, the focus is on the </a:t>
            </a:r>
            <a:r>
              <a:rPr lang="en-US" b="1"/>
              <a:t>program</a:t>
            </a:r>
            <a:r>
              <a:rPr lang="en-US"/>
              <a:t>—in particular gathering data in order to understand where the program is working and not so that it can be improved. </a:t>
            </a:r>
          </a:p>
          <a:p>
            <a:endParaRPr lang="en-US"/>
          </a:p>
          <a:p>
            <a:r>
              <a:rPr lang="en-US"/>
              <a:t>Notice that </a:t>
            </a:r>
            <a:r>
              <a:rPr lang="en-US" b="1"/>
              <a:t>Needs Assessment </a:t>
            </a:r>
            <a:r>
              <a:rPr lang="en-US"/>
              <a:t>is not explicitly included </a:t>
            </a:r>
          </a:p>
          <a:p>
            <a:r>
              <a:rPr lang="en-US"/>
              <a:t>I think it the cycle should be adapted to include it. </a:t>
            </a:r>
          </a:p>
          <a:p>
            <a:r>
              <a:rPr lang="en-US"/>
              <a:t>Honestly, there is a lot of needs assessment that occurs on our campuses even for incoming students but its not explicitly stated. </a:t>
            </a:r>
          </a:p>
          <a:p>
            <a:r>
              <a:rPr lang="en-US"/>
              <a:t>For example at JMU, we assess incoming students ethical reasoning, quantitative and scientific reasoning, and now AI literacy to get a baseline that supports the need for all the programming that currently exists or that should be built. </a:t>
            </a:r>
          </a:p>
          <a:p>
            <a:endParaRPr lang="en-US"/>
          </a:p>
        </p:txBody>
      </p:sp>
      <p:sp>
        <p:nvSpPr>
          <p:cNvPr id="4" name="Slide Number Placeholder 3">
            <a:extLst>
              <a:ext uri="{FF2B5EF4-FFF2-40B4-BE49-F238E27FC236}">
                <a16:creationId xmlns:a16="http://schemas.microsoft.com/office/drawing/2014/main" id="{64888981-67A7-F5AE-2FA6-5DDEF577A921}"/>
              </a:ext>
            </a:extLst>
          </p:cNvPr>
          <p:cNvSpPr>
            <a:spLocks noGrp="1"/>
          </p:cNvSpPr>
          <p:nvPr>
            <p:ph type="sldNum" sz="quarter" idx="5"/>
          </p:nvPr>
        </p:nvSpPr>
        <p:spPr/>
        <p:txBody>
          <a:bodyPr/>
          <a:lstStyle/>
          <a:p>
            <a:fld id="{87105533-496C-43F5-8F44-5935152712CF}" type="slidenum">
              <a:rPr lang="en-US" smtClean="0"/>
              <a:t>38</a:t>
            </a:fld>
            <a:endParaRPr lang="en-US"/>
          </a:p>
        </p:txBody>
      </p:sp>
    </p:spTree>
    <p:extLst>
      <p:ext uri="{BB962C8B-B14F-4D97-AF65-F5344CB8AC3E}">
        <p14:creationId xmlns:p14="http://schemas.microsoft.com/office/powerpoint/2010/main" val="3432276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57FC8-1CD0-DEB4-A5C7-33D22B019B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EAFAF-07D7-5606-9AFE-FCAD6D488B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A14D6-5FB2-B130-44AE-AB58AAA70CED}"/>
              </a:ext>
            </a:extLst>
          </p:cNvPr>
          <p:cNvSpPr>
            <a:spLocks noGrp="1"/>
          </p:cNvSpPr>
          <p:nvPr>
            <p:ph type="body" idx="1"/>
          </p:nvPr>
        </p:nvSpPr>
        <p:spPr/>
        <p:txBody>
          <a:bodyPr/>
          <a:lstStyle/>
          <a:p>
            <a:r>
              <a:rPr lang="en-US"/>
              <a:t>Distal outcome: </a:t>
            </a:r>
          </a:p>
          <a:p>
            <a:r>
              <a:rPr lang="en-US"/>
              <a:t>Students can engage ethically with AI tools. </a:t>
            </a:r>
          </a:p>
          <a:p>
            <a:endParaRPr lang="en-US"/>
          </a:p>
          <a:p>
            <a:r>
              <a:rPr lang="en-US"/>
              <a:t>Program theory will do the following:</a:t>
            </a:r>
          </a:p>
          <a:p>
            <a:pPr marL="228600" indent="-228600">
              <a:buAutoNum type="arabicParenR"/>
            </a:pPr>
            <a:r>
              <a:rPr lang="en-US"/>
              <a:t>Allow one to specify the proximal outcomes (what students need to know, perceive/value, and do) in order to achieve the distal outcome of using AI tools ethically.</a:t>
            </a:r>
          </a:p>
          <a:p>
            <a:pPr marL="228600" indent="-228600">
              <a:buAutoNum type="arabicParenR"/>
            </a:pPr>
            <a:r>
              <a:rPr lang="en-US"/>
              <a:t>Allow faculty and staff to design interventions specific to the proximal outcomes: programming to increase AI literacy (cognitive outcome), programming to change perceptions or value related AI tools, programming to change behaviors or skills using AI. </a:t>
            </a:r>
          </a:p>
          <a:p>
            <a:pPr marL="228600" indent="-228600">
              <a:buAutoNum type="arabicParenR"/>
            </a:pPr>
            <a:r>
              <a:rPr lang="en-US"/>
              <a:t>Allow faculty to design measures to assess the proximal outcomes in addition to the distal outcome so educators know what parts of the programming are working and which aren’t</a:t>
            </a:r>
          </a:p>
          <a:p>
            <a:pPr marL="228600" indent="-228600">
              <a:buAutoNum type="arabicParenR"/>
            </a:pPr>
            <a:r>
              <a:rPr lang="en-US"/>
              <a:t>Allow faculty to design implementation fidelity checklists to evaluate if the intentional programming is actually implemented and students receive it. One can’t check if the programming is being implemented with high fidelity of the programming isn’t clearly specified.</a:t>
            </a:r>
          </a:p>
          <a:p>
            <a:pPr marL="228600" indent="-228600">
              <a:buAutoNum type="arabicParenR"/>
            </a:pPr>
            <a:r>
              <a:rPr lang="en-US"/>
              <a:t>Allows faculty to gather outcomes in a timely fashion to make changes more quickly than the distal outcome. </a:t>
            </a:r>
          </a:p>
          <a:p>
            <a:pPr marL="228600" indent="-228600">
              <a:buAutoNum type="arabicParenR"/>
            </a:pPr>
            <a:r>
              <a:rPr lang="en-US"/>
              <a:t>Provides faculty with useful data so they know which programming to adjust given which outcomes isn’t met or which implementation issue to address. </a:t>
            </a:r>
          </a:p>
          <a:p>
            <a:pPr marL="228600" indent="-228600">
              <a:buAutoNum type="arabicParenR"/>
            </a:pPr>
            <a:endParaRPr lang="en-US"/>
          </a:p>
          <a:p>
            <a:pPr marL="0" indent="0">
              <a:buNone/>
            </a:pPr>
            <a:r>
              <a:rPr lang="en-US"/>
              <a:t>This not innovative. All of this comes from Intervention Mapping (which borrows from general program evaluation models). </a:t>
            </a:r>
          </a:p>
          <a:p>
            <a:pPr marL="0" indent="0">
              <a:buNone/>
            </a:pPr>
            <a:r>
              <a:rPr lang="en-US"/>
              <a:t>So, lets walk through Intervention Mapping.</a:t>
            </a:r>
          </a:p>
        </p:txBody>
      </p:sp>
      <p:sp>
        <p:nvSpPr>
          <p:cNvPr id="4" name="Slide Number Placeholder 3">
            <a:extLst>
              <a:ext uri="{FF2B5EF4-FFF2-40B4-BE49-F238E27FC236}">
                <a16:creationId xmlns:a16="http://schemas.microsoft.com/office/drawing/2014/main" id="{461F80A1-09C7-0507-3D18-A96F76F4578B}"/>
              </a:ext>
            </a:extLst>
          </p:cNvPr>
          <p:cNvSpPr>
            <a:spLocks noGrp="1"/>
          </p:cNvSpPr>
          <p:nvPr>
            <p:ph type="sldNum" sz="quarter" idx="5"/>
          </p:nvPr>
        </p:nvSpPr>
        <p:spPr/>
        <p:txBody>
          <a:bodyPr/>
          <a:lstStyle/>
          <a:p>
            <a:fld id="{87105533-496C-43F5-8F44-5935152712CF}" type="slidenum">
              <a:rPr lang="en-US" smtClean="0"/>
              <a:t>39</a:t>
            </a:fld>
            <a:endParaRPr lang="en-US"/>
          </a:p>
        </p:txBody>
      </p:sp>
    </p:spTree>
    <p:extLst>
      <p:ext uri="{BB962C8B-B14F-4D97-AF65-F5344CB8AC3E}">
        <p14:creationId xmlns:p14="http://schemas.microsoft.com/office/powerpoint/2010/main" val="3855561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05533-496C-43F5-8F44-5935152712CF}" type="slidenum">
              <a:rPr lang="en-US" smtClean="0"/>
              <a:t>40</a:t>
            </a:fld>
            <a:endParaRPr lang="en-US"/>
          </a:p>
        </p:txBody>
      </p:sp>
    </p:spTree>
    <p:extLst>
      <p:ext uri="{BB962C8B-B14F-4D97-AF65-F5344CB8AC3E}">
        <p14:creationId xmlns:p14="http://schemas.microsoft.com/office/powerpoint/2010/main" val="38832832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8A927-7019-7BB7-4616-E3718D61C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0917E6-3F3B-0126-6E4B-CDCF68C529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B013D4-2BA7-6B83-EC1C-24E81CB46683}"/>
              </a:ext>
            </a:extLst>
          </p:cNvPr>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5A3C443-7ADF-9AF9-6A11-220B47384F32}"/>
              </a:ext>
            </a:extLst>
          </p:cNvPr>
          <p:cNvSpPr>
            <a:spLocks noGrp="1"/>
          </p:cNvSpPr>
          <p:nvPr>
            <p:ph type="sldNum" sz="quarter" idx="5"/>
          </p:nvPr>
        </p:nvSpPr>
        <p:spPr/>
        <p:txBody>
          <a:bodyPr/>
          <a:lstStyle/>
          <a:p>
            <a:fld id="{87105533-496C-43F5-8F44-5935152712CF}" type="slidenum">
              <a:rPr lang="en-US" smtClean="0"/>
              <a:t>41</a:t>
            </a:fld>
            <a:endParaRPr lang="en-US"/>
          </a:p>
        </p:txBody>
      </p:sp>
    </p:spTree>
    <p:extLst>
      <p:ext uri="{BB962C8B-B14F-4D97-AF65-F5344CB8AC3E}">
        <p14:creationId xmlns:p14="http://schemas.microsoft.com/office/powerpoint/2010/main" val="25177356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57DED-BBED-D0D8-0277-B0A86D740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3218E7-3FB8-94BE-CE7E-CCBD0D55A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89B7E9-3812-675E-F54C-5C94885616CE}"/>
              </a:ext>
            </a:extLst>
          </p:cNvPr>
          <p:cNvSpPr>
            <a:spLocks noGrp="1"/>
          </p:cNvSpPr>
          <p:nvPr>
            <p:ph type="body" idx="1"/>
          </p:nvPr>
        </p:nvSpPr>
        <p:spPr/>
        <p:txBody>
          <a:bodyPr/>
          <a:lstStyle/>
          <a:p>
            <a:endParaRPr lang="en-US" b="1" i="1" dirty="0"/>
          </a:p>
        </p:txBody>
      </p:sp>
      <p:sp>
        <p:nvSpPr>
          <p:cNvPr id="4" name="Slide Number Placeholder 3">
            <a:extLst>
              <a:ext uri="{FF2B5EF4-FFF2-40B4-BE49-F238E27FC236}">
                <a16:creationId xmlns:a16="http://schemas.microsoft.com/office/drawing/2014/main" id="{407CC905-895F-4026-D1B1-897C6E672756}"/>
              </a:ext>
            </a:extLst>
          </p:cNvPr>
          <p:cNvSpPr>
            <a:spLocks noGrp="1"/>
          </p:cNvSpPr>
          <p:nvPr>
            <p:ph type="sldNum" sz="quarter" idx="5"/>
          </p:nvPr>
        </p:nvSpPr>
        <p:spPr/>
        <p:txBody>
          <a:bodyPr/>
          <a:lstStyle/>
          <a:p>
            <a:fld id="{87105533-496C-43F5-8F44-5935152712CF}" type="slidenum">
              <a:rPr lang="en-US" smtClean="0"/>
              <a:t>42</a:t>
            </a:fld>
            <a:endParaRPr lang="en-US"/>
          </a:p>
        </p:txBody>
      </p:sp>
    </p:spTree>
    <p:extLst>
      <p:ext uri="{BB962C8B-B14F-4D97-AF65-F5344CB8AC3E}">
        <p14:creationId xmlns:p14="http://schemas.microsoft.com/office/powerpoint/2010/main" val="3827932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624CE-6300-D106-FE22-4AA727A898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E3BA8-90C4-7ECA-9A9B-4160BD51D8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52201B-3F19-CFBF-9F6C-310FE9D0C9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University X: one of our main outcomes is to develop students who engage in sustainability actions in order to address climate change.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First question—do students engage in sustainability actions now? Is there a need for intentional programming to increase these actions?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University Y: one of our main outcomes is to develop students who are civically engaged.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First question—do student engage in civic actions now? Is there a need for intentional programming to increase these actions.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JMU Health example: Should we be concerned about STI’s on campus? Is there a need for safer sex training given STI levels? At JMU, the answer is </a:t>
            </a:r>
            <a:r>
              <a:rPr lang="en-US" sz="1200" b="1" i="1" kern="1200">
                <a:solidFill>
                  <a:schemeClr val="tx1"/>
                </a:solidFill>
                <a:effectLst/>
                <a:latin typeface="+mn-lt"/>
                <a:ea typeface="+mn-ea"/>
                <a:cs typeface="+mn-cs"/>
              </a:rPr>
              <a:t>yes</a:t>
            </a:r>
            <a:r>
              <a:rPr lang="en-US" sz="1200" kern="1200">
                <a:solidFill>
                  <a:schemeClr val="tx1"/>
                </a:solidFill>
                <a:effectLst/>
                <a:latin typeface="+mn-lt"/>
                <a:ea typeface="+mn-ea"/>
                <a:cs typeface="+mn-cs"/>
              </a:rPr>
              <a:t> after data showed high STI rates and low sex ed training in high school.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Step 1: Logic Model of the Problem</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In Step 1, before beginning to actually plan an intervention, the planner assesses the health problem, its related behavior and environmental conditions, and their associated determinants for the at-risk populations. This assessment encompasses two components: a scientific, epidemiologic, behavioral, and social perspective of an at-risk group or community and its problems; and an effort to “get to know,” or begin to understand, the character of the community, its members, and its strengths. The product of this first step is a description of a health problem, its impact on quality of life, behavioral and environmental causes and determinants of behavior and environmental causes.</a:t>
            </a:r>
          </a:p>
          <a:p>
            <a:r>
              <a:rPr lang="en-US" sz="1200" b="0" i="0" kern="1200">
                <a:solidFill>
                  <a:schemeClr val="tx1"/>
                </a:solidFill>
                <a:effectLst/>
                <a:latin typeface="+mn-lt"/>
                <a:ea typeface="+mn-ea"/>
                <a:cs typeface="+mn-cs"/>
              </a:rPr>
              <a:t>In Step 1, the planner completes the following tasks: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Establish and work with a planning group</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Conduct a needs assessment to create a logic model of the problem</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Describe the context for the intervention, including the population, setting, and community</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State program goals</a:t>
            </a:r>
          </a:p>
          <a:p>
            <a:endParaRPr lang="en-US"/>
          </a:p>
        </p:txBody>
      </p:sp>
      <p:sp>
        <p:nvSpPr>
          <p:cNvPr id="4" name="Slide Number Placeholder 3">
            <a:extLst>
              <a:ext uri="{FF2B5EF4-FFF2-40B4-BE49-F238E27FC236}">
                <a16:creationId xmlns:a16="http://schemas.microsoft.com/office/drawing/2014/main" id="{ADFCB19D-7D78-0FAA-A815-EAD02F0AA6DC}"/>
              </a:ext>
            </a:extLst>
          </p:cNvPr>
          <p:cNvSpPr>
            <a:spLocks noGrp="1"/>
          </p:cNvSpPr>
          <p:nvPr>
            <p:ph type="sldNum" sz="quarter" idx="5"/>
          </p:nvPr>
        </p:nvSpPr>
        <p:spPr/>
        <p:txBody>
          <a:bodyPr/>
          <a:lstStyle/>
          <a:p>
            <a:fld id="{87105533-496C-43F5-8F44-5935152712CF}" type="slidenum">
              <a:rPr lang="en-US" smtClean="0"/>
              <a:t>7</a:t>
            </a:fld>
            <a:endParaRPr lang="en-US"/>
          </a:p>
        </p:txBody>
      </p:sp>
    </p:spTree>
    <p:extLst>
      <p:ext uri="{BB962C8B-B14F-4D97-AF65-F5344CB8AC3E}">
        <p14:creationId xmlns:p14="http://schemas.microsoft.com/office/powerpoint/2010/main" val="2760417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F2D4-46EC-CC20-C44B-D3EFD76C0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B19246-5A99-2A0F-8518-4407664022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9DAC7-AA3C-B718-7562-282C0112F1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We have masters and </a:t>
            </a:r>
            <a:r>
              <a:rPr lang="en-US" sz="1200" kern="1200" err="1">
                <a:solidFill>
                  <a:schemeClr val="tx1"/>
                </a:solidFill>
                <a:effectLst/>
                <a:latin typeface="+mn-lt"/>
                <a:ea typeface="+mn-ea"/>
                <a:cs typeface="+mn-cs"/>
              </a:rPr>
              <a:t>phd</a:t>
            </a:r>
            <a:r>
              <a:rPr lang="en-US" sz="1200" kern="1200">
                <a:solidFill>
                  <a:schemeClr val="tx1"/>
                </a:solidFill>
                <a:effectLst/>
                <a:latin typeface="+mn-lt"/>
                <a:ea typeface="+mn-ea"/>
                <a:cs typeface="+mn-cs"/>
              </a:rPr>
              <a:t> programs that focus on how to measure student learning, development and behavioral outcomes along with how to appropriately analyze that information whether quantitative, qualitative or mixed in nature. Moreover, we know how to interrogate the inferences we make from the data—what can we really say about the programming vs simply about the levels of these outcomes. Often limited inferences about program or intervention effectiveness can be made given what data are collected and how. But we know that! </a:t>
            </a:r>
          </a:p>
          <a:p>
            <a:endParaRPr lang="en-US"/>
          </a:p>
        </p:txBody>
      </p:sp>
      <p:sp>
        <p:nvSpPr>
          <p:cNvPr id="4" name="Slide Number Placeholder 3">
            <a:extLst>
              <a:ext uri="{FF2B5EF4-FFF2-40B4-BE49-F238E27FC236}">
                <a16:creationId xmlns:a16="http://schemas.microsoft.com/office/drawing/2014/main" id="{85ABC7CD-633D-A010-EEF5-0D983069E792}"/>
              </a:ext>
            </a:extLst>
          </p:cNvPr>
          <p:cNvSpPr>
            <a:spLocks noGrp="1"/>
          </p:cNvSpPr>
          <p:nvPr>
            <p:ph type="sldNum" sz="quarter" idx="5"/>
          </p:nvPr>
        </p:nvSpPr>
        <p:spPr/>
        <p:txBody>
          <a:bodyPr/>
          <a:lstStyle/>
          <a:p>
            <a:fld id="{87105533-496C-43F5-8F44-5935152712CF}" type="slidenum">
              <a:rPr lang="en-US" smtClean="0"/>
              <a:t>8</a:t>
            </a:fld>
            <a:endParaRPr lang="en-US"/>
          </a:p>
        </p:txBody>
      </p:sp>
    </p:spTree>
    <p:extLst>
      <p:ext uri="{BB962C8B-B14F-4D97-AF65-F5344CB8AC3E}">
        <p14:creationId xmlns:p14="http://schemas.microsoft.com/office/powerpoint/2010/main" val="3232237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 practitioners were asking things like: When exactly do I use theory in this process of designing, assessing and improving interventions? Which theory should I  pick? And the big one, How do I get from this broad goal like improve community health down to the specific things participants need to do day-to-day? That lack of clear guidance was a real problem. </a:t>
            </a:r>
          </a:p>
          <a:p>
            <a:endParaRPr lang="en-US"/>
          </a:p>
        </p:txBody>
      </p:sp>
      <p:sp>
        <p:nvSpPr>
          <p:cNvPr id="4" name="Slide Number Placeholder 3"/>
          <p:cNvSpPr>
            <a:spLocks noGrp="1"/>
          </p:cNvSpPr>
          <p:nvPr>
            <p:ph type="sldNum" sz="quarter" idx="5"/>
          </p:nvPr>
        </p:nvSpPr>
        <p:spPr/>
        <p:txBody>
          <a:bodyPr/>
          <a:lstStyle/>
          <a:p>
            <a:fld id="{87105533-496C-43F5-8F44-5935152712CF}" type="slidenum">
              <a:rPr lang="en-US" smtClean="0"/>
              <a:t>9</a:t>
            </a:fld>
            <a:endParaRPr lang="en-US"/>
          </a:p>
        </p:txBody>
      </p:sp>
    </p:spTree>
    <p:extLst>
      <p:ext uri="{BB962C8B-B14F-4D97-AF65-F5344CB8AC3E}">
        <p14:creationId xmlns:p14="http://schemas.microsoft.com/office/powerpoint/2010/main" val="344663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SAME questions that SA professionals and faculty ask me when designing, assessing and improving their educational interventions (e.g., courses, programs of study, study abroad experiences, bystander interventions, safer sex education, ethical reasoning programming)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When exactly do I use theory in this process of designing, assessing and improving interventions? Which theory should I  pick? How do I get from this broad goal to the specific outcomes participants need?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can borrow from Intervention Mapping to have a better mechanism to design, assess and improve our intentional educational and development programs.</a:t>
            </a:r>
          </a:p>
        </p:txBody>
      </p:sp>
      <p:sp>
        <p:nvSpPr>
          <p:cNvPr id="4" name="Slide Number Placeholder 3"/>
          <p:cNvSpPr>
            <a:spLocks noGrp="1"/>
          </p:cNvSpPr>
          <p:nvPr>
            <p:ph type="sldNum" sz="quarter" idx="5"/>
          </p:nvPr>
        </p:nvSpPr>
        <p:spPr/>
        <p:txBody>
          <a:bodyPr/>
          <a:lstStyle/>
          <a:p>
            <a:fld id="{87105533-496C-43F5-8F44-5935152712CF}" type="slidenum">
              <a:rPr lang="en-US" smtClean="0"/>
              <a:t>10</a:t>
            </a:fld>
            <a:endParaRPr lang="en-US"/>
          </a:p>
        </p:txBody>
      </p:sp>
    </p:spTree>
    <p:extLst>
      <p:ext uri="{BB962C8B-B14F-4D97-AF65-F5344CB8AC3E}">
        <p14:creationId xmlns:p14="http://schemas.microsoft.com/office/powerpoint/2010/main" val="2614368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75D2C-ED5A-C46F-1825-9401089790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521F3F-F98E-AD62-558A-4F57A5DF8B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9D926E-B2FF-57F8-D8FE-3C1C1730D1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core metaphor for IM is geographic mapping.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planner figures out </a:t>
            </a:r>
            <a:r>
              <a:rPr lang="en-US" sz="1200" b="1" kern="1200">
                <a:solidFill>
                  <a:schemeClr val="tx1"/>
                </a:solidFill>
                <a:effectLst/>
                <a:latin typeface="+mn-lt"/>
                <a:ea typeface="+mn-ea"/>
                <a:cs typeface="+mn-cs"/>
              </a:rPr>
              <a:t>where</a:t>
            </a:r>
            <a:r>
              <a:rPr lang="en-US" sz="1200" kern="1200">
                <a:solidFill>
                  <a:schemeClr val="tx1"/>
                </a:solidFill>
                <a:effectLst/>
                <a:latin typeface="+mn-lt"/>
                <a:ea typeface="+mn-ea"/>
                <a:cs typeface="+mn-cs"/>
              </a:rPr>
              <a:t> they are, specifies the </a:t>
            </a:r>
            <a:r>
              <a:rPr lang="en-US" sz="1200" b="1" kern="1200">
                <a:solidFill>
                  <a:schemeClr val="tx1"/>
                </a:solidFill>
                <a:effectLst/>
                <a:latin typeface="+mn-lt"/>
                <a:ea typeface="+mn-ea"/>
                <a:cs typeface="+mn-cs"/>
              </a:rPr>
              <a:t>desired destination</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plans a route</a:t>
            </a:r>
            <a:r>
              <a:rPr lang="en-US" sz="1200" kern="1200">
                <a:solidFill>
                  <a:schemeClr val="tx1"/>
                </a:solidFill>
                <a:effectLst/>
                <a:latin typeface="+mn-lt"/>
                <a:ea typeface="+mn-ea"/>
                <a:cs typeface="+mn-cs"/>
              </a:rPr>
              <a:t>, and </a:t>
            </a:r>
            <a:r>
              <a:rPr lang="en-US" sz="1200" b="1" kern="1200">
                <a:solidFill>
                  <a:schemeClr val="tx1"/>
                </a:solidFill>
                <a:effectLst/>
                <a:latin typeface="+mn-lt"/>
                <a:ea typeface="+mn-ea"/>
                <a:cs typeface="+mn-cs"/>
              </a:rPr>
              <a:t>execute the plan</a:t>
            </a:r>
            <a:r>
              <a:rPr lang="en-US"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Process always kicks off with a really thorough </a:t>
            </a:r>
            <a:r>
              <a:rPr lang="en-US" sz="1200" b="1" kern="1200">
                <a:solidFill>
                  <a:schemeClr val="tx1"/>
                </a:solidFill>
                <a:effectLst/>
                <a:latin typeface="+mn-lt"/>
                <a:ea typeface="+mn-ea"/>
                <a:cs typeface="+mn-cs"/>
              </a:rPr>
              <a:t>needs assessment</a:t>
            </a:r>
            <a:r>
              <a:rPr lang="en-US"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That's not just a quick check. It's the foundation.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You need to know </a:t>
            </a:r>
            <a:r>
              <a:rPr lang="en-US" sz="1200" b="1" i="1" kern="1200">
                <a:solidFill>
                  <a:schemeClr val="tx1"/>
                </a:solidFill>
                <a:effectLst/>
                <a:latin typeface="+mn-lt"/>
                <a:ea typeface="+mn-ea"/>
                <a:cs typeface="+mn-cs"/>
              </a:rPr>
              <a:t>where you are </a:t>
            </a:r>
            <a:r>
              <a:rPr lang="en-US" sz="1200" kern="1200">
                <a:solidFill>
                  <a:schemeClr val="tx1"/>
                </a:solidFill>
                <a:effectLst/>
                <a:latin typeface="+mn-lt"/>
                <a:ea typeface="+mn-ea"/>
                <a:cs typeface="+mn-cs"/>
              </a:rPr>
              <a:t>before you can map the route precisely.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You can't chart a course </a:t>
            </a:r>
            <a:r>
              <a:rPr lang="en-US" sz="1200" b="1" i="1" kern="1200">
                <a:solidFill>
                  <a:schemeClr val="tx1"/>
                </a:solidFill>
                <a:effectLst/>
                <a:latin typeface="+mn-lt"/>
                <a:ea typeface="+mn-ea"/>
                <a:cs typeface="+mn-cs"/>
              </a:rPr>
              <a:t>without knowing your starting point </a:t>
            </a:r>
            <a:r>
              <a:rPr lang="en-US" sz="1200" kern="1200">
                <a:solidFill>
                  <a:schemeClr val="tx1"/>
                </a:solidFill>
                <a:effectLst/>
                <a:latin typeface="+mn-lt"/>
                <a:ea typeface="+mn-ea"/>
                <a:cs typeface="+mn-cs"/>
              </a:rPr>
              <a:t>and your desired destination in detail. </a:t>
            </a:r>
          </a:p>
          <a:p>
            <a:endParaRPr lang="en-US"/>
          </a:p>
        </p:txBody>
      </p:sp>
      <p:sp>
        <p:nvSpPr>
          <p:cNvPr id="4" name="Slide Number Placeholder 3">
            <a:extLst>
              <a:ext uri="{FF2B5EF4-FFF2-40B4-BE49-F238E27FC236}">
                <a16:creationId xmlns:a16="http://schemas.microsoft.com/office/drawing/2014/main" id="{EBF4D0FB-CDDB-246A-320C-3726A222C216}"/>
              </a:ext>
            </a:extLst>
          </p:cNvPr>
          <p:cNvSpPr>
            <a:spLocks noGrp="1"/>
          </p:cNvSpPr>
          <p:nvPr>
            <p:ph type="sldNum" sz="quarter" idx="5"/>
          </p:nvPr>
        </p:nvSpPr>
        <p:spPr/>
        <p:txBody>
          <a:bodyPr/>
          <a:lstStyle/>
          <a:p>
            <a:fld id="{87105533-496C-43F5-8F44-5935152712CF}" type="slidenum">
              <a:rPr lang="en-US" smtClean="0"/>
              <a:t>11</a:t>
            </a:fld>
            <a:endParaRPr lang="en-US"/>
          </a:p>
        </p:txBody>
      </p:sp>
    </p:spTree>
    <p:extLst>
      <p:ext uri="{BB962C8B-B14F-4D97-AF65-F5344CB8AC3E}">
        <p14:creationId xmlns:p14="http://schemas.microsoft.com/office/powerpoint/2010/main" val="2969810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682C6-8F33-BF30-C30E-AF0991DF6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3B471A-DF42-89DB-4C4F-7579C958DD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144E8C-DB1A-0601-D4C4-79F69E52E816}"/>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Step 2: Creating matrices of proximal program objectives</a:t>
            </a:r>
            <a:r>
              <a:rPr lang="en-US" sz="1200" kern="1200" dirty="0">
                <a:solidFill>
                  <a:schemeClr val="tx1"/>
                </a:solidFill>
                <a:effectLst/>
                <a:latin typeface="+mn-lt"/>
                <a:ea typeface="+mn-ea"/>
                <a:cs typeface="+mn-cs"/>
              </a:rPr>
              <a:t>. This is foundational. </a:t>
            </a:r>
          </a:p>
          <a:p>
            <a:r>
              <a:rPr lang="en-US" sz="1200" kern="1200" dirty="0">
                <a:solidFill>
                  <a:schemeClr val="tx1"/>
                </a:solidFill>
                <a:effectLst/>
                <a:latin typeface="+mn-lt"/>
                <a:ea typeface="+mn-ea"/>
                <a:cs typeface="+mn-cs"/>
              </a:rPr>
              <a:t>It's where you move beyond vague hopes like improve decrease STI rates, increase the ethical use of AI, decrease the dropout rate for females in STEM majors or increase sustainability actions of our students.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get laser focused on </a:t>
            </a:r>
            <a:r>
              <a:rPr lang="en-US" sz="1200" b="1" kern="1200" dirty="0">
                <a:solidFill>
                  <a:schemeClr val="tx1"/>
                </a:solidFill>
                <a:effectLst/>
                <a:latin typeface="+mn-lt"/>
                <a:ea typeface="+mn-ea"/>
                <a:cs typeface="+mn-cs"/>
              </a:rPr>
              <a:t>who</a:t>
            </a:r>
            <a:r>
              <a:rPr lang="en-US" sz="1200" kern="1200" dirty="0">
                <a:solidFill>
                  <a:schemeClr val="tx1"/>
                </a:solidFill>
                <a:effectLst/>
                <a:latin typeface="+mn-lt"/>
                <a:ea typeface="+mn-ea"/>
                <a:cs typeface="+mn-cs"/>
              </a:rPr>
              <a:t> (students) needs to do </a:t>
            </a:r>
            <a:r>
              <a:rPr lang="en-US" sz="1200" b="1" i="1" kern="1200" dirty="0">
                <a:solidFill>
                  <a:schemeClr val="tx1"/>
                </a:solidFill>
                <a:effectLst/>
                <a:latin typeface="+mn-lt"/>
                <a:ea typeface="+mn-ea"/>
                <a:cs typeface="+mn-cs"/>
              </a:rPr>
              <a:t>what</a:t>
            </a:r>
            <a:r>
              <a:rPr lang="en-US" sz="1200" kern="1200" dirty="0">
                <a:solidFill>
                  <a:schemeClr val="tx1"/>
                </a:solidFill>
                <a:effectLst/>
                <a:latin typeface="+mn-lt"/>
                <a:ea typeface="+mn-ea"/>
                <a:cs typeface="+mn-cs"/>
              </a:rPr>
              <a:t> specific action (use condoms) and crucially </a:t>
            </a:r>
            <a:r>
              <a:rPr lang="en-US" sz="1200" b="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aren't they doing it now? What's stopping them? </a:t>
            </a:r>
          </a:p>
          <a:p>
            <a:r>
              <a:rPr lang="en-US" sz="1200" kern="1200" dirty="0">
                <a:solidFill>
                  <a:schemeClr val="tx1"/>
                </a:solidFill>
                <a:effectLst/>
                <a:latin typeface="+mn-lt"/>
                <a:ea typeface="+mn-ea"/>
                <a:cs typeface="+mn-cs"/>
              </a:rPr>
              <a:t>If they aren’t engaging in sustainability actions and that’s a major outcome of the institution to build, why aren’t they? You need to understand why in order to program to those “whys”.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two types of theory that inform this step and the next step:</a:t>
            </a:r>
          </a:p>
          <a:p>
            <a:pPr marL="228600" indent="-228600">
              <a:buAutoNum type="arabicParenR"/>
            </a:pPr>
            <a:r>
              <a:rPr lang="en-US" sz="1200" kern="1200" dirty="0">
                <a:solidFill>
                  <a:schemeClr val="tx1"/>
                </a:solidFill>
                <a:effectLst/>
                <a:latin typeface="+mn-lt"/>
                <a:ea typeface="+mn-ea"/>
                <a:cs typeface="+mn-cs"/>
              </a:rPr>
              <a:t>Explanatory Theory: sheds light on the nature of the problem (not engaging in safe sex practices, unethical use of AI, not engaging in sustainability, can’t lead) and helps to identify the determinants or factors that influence that problem and thus the determinants/factors (</a:t>
            </a:r>
            <a:r>
              <a:rPr lang="en-US" sz="1200" i="1" kern="1200" dirty="0">
                <a:solidFill>
                  <a:schemeClr val="tx1"/>
                </a:solidFill>
                <a:effectLst/>
                <a:latin typeface="+mn-lt"/>
                <a:ea typeface="+mn-ea"/>
                <a:cs typeface="+mn-cs"/>
              </a:rPr>
              <a:t>we would say proximal outcomes</a:t>
            </a:r>
            <a:r>
              <a:rPr lang="en-US" sz="1200" kern="1200" dirty="0">
                <a:solidFill>
                  <a:schemeClr val="tx1"/>
                </a:solidFill>
                <a:effectLst/>
                <a:latin typeface="+mn-lt"/>
                <a:ea typeface="+mn-ea"/>
                <a:cs typeface="+mn-cs"/>
              </a:rPr>
              <a:t>) that educator would seek to modify. That is what we are focused on at THIS step. This is the “Theory of the Problem”—</a:t>
            </a:r>
            <a:r>
              <a:rPr lang="en-US" sz="1200" i="1" kern="1200" dirty="0">
                <a:solidFill>
                  <a:schemeClr val="tx1"/>
                </a:solidFill>
                <a:effectLst/>
                <a:latin typeface="+mn-lt"/>
                <a:ea typeface="+mn-ea"/>
                <a:cs typeface="+mn-cs"/>
              </a:rPr>
              <a:t>how is the specific problem/issue produced and maintained? </a:t>
            </a:r>
            <a:r>
              <a:rPr lang="en-US" sz="1200" i="0" kern="1200" dirty="0">
                <a:solidFill>
                  <a:schemeClr val="tx1"/>
                </a:solidFill>
                <a:effectLst/>
                <a:latin typeface="+mn-lt"/>
                <a:ea typeface="+mn-ea"/>
                <a:cs typeface="+mn-cs"/>
              </a:rPr>
              <a:t>What do we know about the intrapersonal, interpersonal, organizational and community factors affecting this problem/issue. Purpose of Asking These Questions: pull together what we know about the problem/issue and identify potential points of intervention/programming. </a:t>
            </a:r>
            <a:endParaRPr lang="en-US" sz="1200" i="1" kern="1200" dirty="0">
              <a:solidFill>
                <a:schemeClr val="tx1"/>
              </a:solidFill>
              <a:effectLst/>
              <a:latin typeface="+mn-lt"/>
              <a:ea typeface="+mn-ea"/>
              <a:cs typeface="+mn-cs"/>
            </a:endParaRPr>
          </a:p>
          <a:p>
            <a:pPr marL="228600" indent="-228600">
              <a:buAutoNum type="arabicParenR"/>
            </a:pPr>
            <a:r>
              <a:rPr lang="en-US" sz="1200" kern="1200" dirty="0">
                <a:solidFill>
                  <a:schemeClr val="tx1"/>
                </a:solidFill>
                <a:effectLst/>
                <a:latin typeface="+mn-lt"/>
                <a:ea typeface="+mn-ea"/>
                <a:cs typeface="+mn-cs"/>
              </a:rPr>
              <a:t>Change Theory: informs the development and implementation of the intervention/program strategies, activities, pedagogy, experiences. That is the NEXT step. This is also called the “Theory of the Intervention”</a:t>
            </a:r>
          </a:p>
          <a:p>
            <a:endParaRPr lang="en-US" sz="1200" kern="1200" dirty="0">
              <a:solidFill>
                <a:schemeClr val="tx1"/>
              </a:solidFill>
              <a:effectLst/>
              <a:latin typeface="+mn-lt"/>
              <a:ea typeface="+mn-ea"/>
              <a:cs typeface="+mn-cs"/>
            </a:endParaRPr>
          </a:p>
          <a:p>
            <a:r>
              <a:rPr lang="en-US" sz="1200" b="0" u="sng" kern="1200" dirty="0">
                <a:solidFill>
                  <a:schemeClr val="tx1"/>
                </a:solidFill>
                <a:effectLst/>
                <a:latin typeface="+mn-lt"/>
                <a:ea typeface="+mn-ea"/>
                <a:cs typeface="+mn-cs"/>
              </a:rPr>
              <a:t>First example (co-curricular: students affairs with some training in courses)</a:t>
            </a:r>
          </a:p>
          <a:p>
            <a:r>
              <a:rPr lang="en-US" sz="1200" kern="1200" dirty="0">
                <a:solidFill>
                  <a:schemeClr val="tx1"/>
                </a:solidFill>
                <a:effectLst/>
                <a:latin typeface="+mn-lt"/>
                <a:ea typeface="+mn-ea"/>
                <a:cs typeface="+mn-cs"/>
              </a:rPr>
              <a:t>To decrease STIs, students (I would say all) need to engage in specific actions like using condoms or saying “no”. </a:t>
            </a:r>
          </a:p>
          <a:p>
            <a:r>
              <a:rPr lang="en-US" sz="1200" kern="1200" dirty="0">
                <a:solidFill>
                  <a:schemeClr val="tx1"/>
                </a:solidFill>
                <a:effectLst/>
                <a:latin typeface="+mn-lt"/>
                <a:ea typeface="+mn-ea"/>
                <a:cs typeface="+mn-cs"/>
              </a:rPr>
              <a:t>This is a specific performance objective that is an observable action (which could be measured).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are the determinants of the behavior of using condoms? (</a:t>
            </a:r>
            <a:r>
              <a:rPr lang="en-US" sz="1200" i="1" kern="1200" dirty="0">
                <a:solidFill>
                  <a:schemeClr val="tx1"/>
                </a:solidFill>
                <a:effectLst/>
                <a:latin typeface="+mn-lt"/>
                <a:ea typeface="+mn-ea"/>
                <a:cs typeface="+mn-cs"/>
              </a:rPr>
              <a:t>FYI these are the proximal/intermediate outcomes in our outcomes assessment model</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That is, what are the factors influencing that behavior of using a condom. </a:t>
            </a:r>
          </a:p>
          <a:p>
            <a:r>
              <a:rPr lang="en-US" sz="1200" kern="1200" dirty="0">
                <a:solidFill>
                  <a:schemeClr val="tx1"/>
                </a:solidFill>
                <a:effectLst/>
                <a:latin typeface="+mn-lt"/>
                <a:ea typeface="+mn-ea"/>
                <a:cs typeface="+mn-cs"/>
              </a:rPr>
              <a:t>Personal Determinants: What personal knowledge, beliefs (values, self-efficacy) and skills influence the behavior?</a:t>
            </a:r>
          </a:p>
          <a:p>
            <a:r>
              <a:rPr lang="en-US" sz="1200" kern="1200" dirty="0">
                <a:solidFill>
                  <a:schemeClr val="tx1"/>
                </a:solidFill>
                <a:effectLst/>
                <a:latin typeface="+mn-lt"/>
                <a:ea typeface="+mn-ea"/>
                <a:cs typeface="+mn-cs"/>
              </a:rPr>
              <a:t>Providing young people with information about condoms will have little effect unless they have the skills to obtain and use condoms, they are able to be assertive in negotiating condom use with their partners, and condoms are available.</a:t>
            </a:r>
          </a:p>
          <a:p>
            <a:r>
              <a:rPr lang="en-US" sz="1200" kern="1200" dirty="0">
                <a:solidFill>
                  <a:schemeClr val="tx1"/>
                </a:solidFill>
                <a:effectLst/>
                <a:latin typeface="+mn-lt"/>
                <a:ea typeface="+mn-ea"/>
                <a:cs typeface="+mn-cs"/>
              </a:rPr>
              <a:t>That is, yes, students need to know STI’s exist and how they are transmitted but they also they need to believe they are suspectable, they need to believe the effects of STI’s are serious and they need skills using condoms in addition to negotiation/communication skills. </a:t>
            </a:r>
          </a:p>
          <a:p>
            <a:r>
              <a:rPr lang="en-US" sz="1200" kern="1200" dirty="0">
                <a:solidFill>
                  <a:schemeClr val="tx1"/>
                </a:solidFill>
                <a:effectLst/>
                <a:latin typeface="+mn-lt"/>
                <a:ea typeface="+mn-ea"/>
                <a:cs typeface="+mn-cs"/>
              </a:rPr>
              <a:t>External Determinants: access to condoms, social support (bystanders)</a:t>
            </a:r>
          </a:p>
          <a:p>
            <a:endParaRPr lang="en-US" sz="1200" u="sng"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Second Example (academic):</a:t>
            </a:r>
          </a:p>
          <a:p>
            <a:r>
              <a:rPr lang="en-US" sz="1200" kern="1200" dirty="0">
                <a:solidFill>
                  <a:schemeClr val="tx1"/>
                </a:solidFill>
                <a:effectLst/>
                <a:latin typeface="+mn-lt"/>
                <a:ea typeface="+mn-ea"/>
                <a:cs typeface="+mn-cs"/>
              </a:rPr>
              <a:t>We want to decrease the irresponsible use of AI in coursework (e.g., full papers written with no checking of information, using it when prohibited). </a:t>
            </a:r>
          </a:p>
          <a:p>
            <a:r>
              <a:rPr lang="en-US" sz="1200" kern="1200" dirty="0">
                <a:solidFill>
                  <a:schemeClr val="tx1"/>
                </a:solidFill>
                <a:effectLst/>
                <a:latin typeface="+mn-lt"/>
                <a:ea typeface="+mn-ea"/>
                <a:cs typeface="+mn-cs"/>
              </a:rPr>
              <a:t>To decrease irresponsible use of AI, students (I would say all) need to engage in specific actions like checking AI for accuracy. </a:t>
            </a:r>
          </a:p>
          <a:p>
            <a:r>
              <a:rPr lang="en-US" sz="1200" kern="1200" dirty="0">
                <a:solidFill>
                  <a:schemeClr val="tx1"/>
                </a:solidFill>
                <a:effectLst/>
                <a:latin typeface="+mn-lt"/>
                <a:ea typeface="+mn-ea"/>
                <a:cs typeface="+mn-cs"/>
              </a:rPr>
              <a:t>This is a specific performance objective that is an observable action (which could be measured).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are the determinants of that behavior? </a:t>
            </a:r>
          </a:p>
          <a:p>
            <a:r>
              <a:rPr lang="en-US" sz="1200" kern="1200" dirty="0">
                <a:solidFill>
                  <a:schemeClr val="tx1"/>
                </a:solidFill>
                <a:effectLst/>
                <a:latin typeface="+mn-lt"/>
                <a:ea typeface="+mn-ea"/>
                <a:cs typeface="+mn-cs"/>
              </a:rPr>
              <a:t>That is, what are the factors influencing that behavior of checking AI for accuracy. </a:t>
            </a:r>
          </a:p>
          <a:p>
            <a:r>
              <a:rPr lang="en-US" sz="1200" kern="1200" dirty="0">
                <a:solidFill>
                  <a:schemeClr val="tx1"/>
                </a:solidFill>
                <a:effectLst/>
                <a:latin typeface="+mn-lt"/>
                <a:ea typeface="+mn-ea"/>
                <a:cs typeface="+mn-cs"/>
              </a:rPr>
              <a:t>Personal Determinants: What personal knowledge, beliefs (values, self-efficacy) and skills influence the behavior?</a:t>
            </a:r>
          </a:p>
          <a:p>
            <a:r>
              <a:rPr lang="en-US" sz="1200" kern="1200" dirty="0">
                <a:solidFill>
                  <a:schemeClr val="tx1"/>
                </a:solidFill>
                <a:effectLst/>
                <a:latin typeface="+mn-lt"/>
                <a:ea typeface="+mn-ea"/>
                <a:cs typeface="+mn-cs"/>
              </a:rPr>
              <a:t>Students need AI literacy (understand how it is generating text), they need to believe that AI produces inaccurate information, and they need skills to critique AI produced products for accuracy.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Another example: </a:t>
            </a:r>
          </a:p>
          <a:p>
            <a:r>
              <a:rPr lang="en-US" sz="1200" kern="1200" dirty="0">
                <a:solidFill>
                  <a:schemeClr val="tx1"/>
                </a:solidFill>
                <a:effectLst/>
                <a:latin typeface="+mn-lt"/>
                <a:ea typeface="+mn-ea"/>
                <a:cs typeface="+mn-cs"/>
              </a:rPr>
              <a:t>The output here are these detailed tables, these matrices that force you to connect concrete behaviors with their underlying drivers, the determinants. </a:t>
            </a:r>
          </a:p>
          <a:p>
            <a:r>
              <a:rPr lang="en-US" sz="1200" kern="1200" dirty="0">
                <a:solidFill>
                  <a:schemeClr val="tx1"/>
                </a:solidFill>
                <a:effectLst/>
                <a:latin typeface="+mn-lt"/>
                <a:ea typeface="+mn-ea"/>
                <a:cs typeface="+mn-cs"/>
              </a:rPr>
              <a:t>Let's clarify performance objectives because the source says eat more fruits and vegetables isn't specific enough (too broad). What does a good one look like? A good performance objective breaks it down into observable actions. So for that fruit and vegetable example, maybe substitute fruits or vegetables for junk food snacks after school. That's specific. You can measure it. Or thinking environmentally, the school cafeteria manager will increase the fruit and vegetable choices available in the school lunch menu each school day. Again, very specific, observable. </a:t>
            </a:r>
          </a:p>
          <a:p>
            <a:r>
              <a:rPr lang="en-US" sz="1200" kern="1200" dirty="0">
                <a:solidFill>
                  <a:schemeClr val="tx1"/>
                </a:solidFill>
                <a:effectLst/>
                <a:latin typeface="+mn-lt"/>
                <a:ea typeface="+mn-ea"/>
                <a:cs typeface="+mn-cs"/>
              </a:rPr>
              <a:t>And then the determinants. What are those? Determinants are the factors influencing that behavior. They can be personal things like knowledge, beliefs, skills, self-efficacy or they can be external social support, access, policies, physical environment. So in the cystic fibrosis program example (CF program), they hypothesize determinants like behavioral capability. Do people have the skills? Self-efficacy, did they believe they could do it? Reinforcement, outcome expectations. </a:t>
            </a:r>
          </a:p>
          <a:p>
            <a:r>
              <a:rPr lang="en-US" sz="1200" kern="1200" dirty="0">
                <a:solidFill>
                  <a:schemeClr val="tx1"/>
                </a:solidFill>
                <a:effectLst/>
                <a:latin typeface="+mn-lt"/>
                <a:ea typeface="+mn-ea"/>
                <a:cs typeface="+mn-cs"/>
              </a:rPr>
              <a:t>And it's also really important here to differentiate your target population if needed. How? Well, in the CF program, they knew the needs of a young child with CF are very different from an adolescence. So, they differentiated objectives and determinants based on developmental stage. They also made separate matrices for the patients themselves, their parents, and even the healthcare providers because each group had different roles and needed different things. </a:t>
            </a:r>
          </a:p>
          <a:p>
            <a:endParaRPr lang="en-US" dirty="0"/>
          </a:p>
        </p:txBody>
      </p:sp>
      <p:sp>
        <p:nvSpPr>
          <p:cNvPr id="4" name="Slide Number Placeholder 3">
            <a:extLst>
              <a:ext uri="{FF2B5EF4-FFF2-40B4-BE49-F238E27FC236}">
                <a16:creationId xmlns:a16="http://schemas.microsoft.com/office/drawing/2014/main" id="{D90A2761-BE74-8493-C039-1CF1455C91FC}"/>
              </a:ext>
            </a:extLst>
          </p:cNvPr>
          <p:cNvSpPr>
            <a:spLocks noGrp="1"/>
          </p:cNvSpPr>
          <p:nvPr>
            <p:ph type="sldNum" sz="quarter" idx="5"/>
          </p:nvPr>
        </p:nvSpPr>
        <p:spPr/>
        <p:txBody>
          <a:bodyPr/>
          <a:lstStyle/>
          <a:p>
            <a:fld id="{87105533-496C-43F5-8F44-5935152712CF}" type="slidenum">
              <a:rPr lang="en-US" smtClean="0"/>
              <a:t>12</a:t>
            </a:fld>
            <a:endParaRPr lang="en-US"/>
          </a:p>
        </p:txBody>
      </p:sp>
    </p:spTree>
    <p:extLst>
      <p:ext uri="{BB962C8B-B14F-4D97-AF65-F5344CB8AC3E}">
        <p14:creationId xmlns:p14="http://schemas.microsoft.com/office/powerpoint/2010/main" val="2291144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19369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55624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normAutofit/>
          </a:bodyPr>
          <a:lstStyle>
            <a:lvl1pPr algn="r">
              <a:defRPr sz="2800" b="0" cap="all"/>
            </a:lvl1pPr>
          </a:lstStyle>
          <a:p>
            <a:r>
              <a:rPr lang="en-US"/>
              <a:t>Click to edit Master title style</a:t>
            </a:r>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16969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92162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77018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10/22/2025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4325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10/22/2025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52619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en-US"/>
              <a:t>Click to edit Master title style</a:t>
            </a:r>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15065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en-US"/>
              <a:t>Click to edit Master title style</a:t>
            </a:r>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23649" y="6181344"/>
            <a:ext cx="718502" cy="365125"/>
          </a:xfrm>
        </p:spPr>
        <p:txBody>
          <a:bodyPr/>
          <a:lstStyle/>
          <a:p>
            <a:fld id="{5BCAD085-E8A6-8845-BD4E-CB4CCA059FC4}" type="datetimeFigureOut">
              <a:rPr lang="en-US" smtClean="0"/>
              <a:t>10/22/2025</a:t>
            </a:fld>
            <a:endParaRPr lang="en-US"/>
          </a:p>
        </p:txBody>
      </p:sp>
      <p:sp>
        <p:nvSpPr>
          <p:cNvPr id="6" name="Footer Placeholder 5"/>
          <p:cNvSpPr>
            <a:spLocks noGrp="1"/>
          </p:cNvSpPr>
          <p:nvPr>
            <p:ph type="ftr" sz="quarter" idx="11"/>
          </p:nvPr>
        </p:nvSpPr>
        <p:spPr>
          <a:xfrm>
            <a:off x="818348" y="6181344"/>
            <a:ext cx="3705300" cy="365125"/>
          </a:xfrm>
        </p:spPr>
        <p:txBody>
          <a:bodyPr/>
          <a:lstStyle/>
          <a:p>
            <a:endParaRPr lang="en-US"/>
          </a:p>
        </p:txBody>
      </p:sp>
      <p:sp>
        <p:nvSpPr>
          <p:cNvPr id="7" name="Slide Number Placeholder 6"/>
          <p:cNvSpPr>
            <a:spLocks noGrp="1"/>
          </p:cNvSpPr>
          <p:nvPr>
            <p:ph type="sldNum" sz="quarter" idx="12"/>
          </p:nvPr>
        </p:nvSpPr>
        <p:spPr>
          <a:xfrm>
            <a:off x="8024262" y="6181344"/>
            <a:ext cx="305186" cy="329250"/>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53572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en-US"/>
              <a:t>Click to edit Master title style</a:t>
            </a:r>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10/22/2025</a:t>
            </a:fld>
            <a:endParaRPr lang="en-US"/>
          </a:p>
        </p:txBody>
      </p:sp>
      <p:sp>
        <p:nvSpPr>
          <p:cNvPr id="6" name="Footer Placeholder 5"/>
          <p:cNvSpPr>
            <a:spLocks noGrp="1"/>
          </p:cNvSpPr>
          <p:nvPr>
            <p:ph type="ftr" sz="quarter" idx="11"/>
          </p:nvPr>
        </p:nvSpPr>
        <p:spPr>
          <a:xfrm>
            <a:off x="917678" y="6181344"/>
            <a:ext cx="5337278" cy="365125"/>
          </a:xfrm>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87582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en-US"/>
              <a:t>Click to edit Master title style</a:t>
            </a:r>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77969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590526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en-US"/>
              <a:t>Click to edit Master title style</a:t>
            </a:r>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37230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412483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en-US"/>
              <a:t>Click to edit Master title style</a:t>
            </a:r>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87269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90145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06168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10/22/2025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10/22/2025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10/22/2025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5BCAD085-E8A6-8845-BD4E-CB4CCA059FC4}" type="datetimeFigureOut">
              <a:rPr lang="en-US" smtClean="0"/>
              <a:t>10/22/2025</a:t>
            </a:fld>
            <a:endParaRPr lang="en-US"/>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992437816"/>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doi.org/10.1177/0013916507308787"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s://doi.org/10.1080/09603123.2014.938025" TargetMode="Externa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openxmlformats.org/officeDocument/2006/relationships/hyperlink" Target="https://doi.org/10.1177/00139169921972254" TargetMode="External"/><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s>
</file>

<file path=ppt/slides/_rels/slide22.xml.rels><?xml version="1.0" encoding="UTF-8" standalone="yes"?>
<Relationships xmlns="http://schemas.openxmlformats.org/package/2006/relationships"><Relationship Id="rId8" Type="http://schemas.openxmlformats.org/officeDocument/2006/relationships/hyperlink" Target="https://doi.org/10.1348/014466609X449395" TargetMode="External"/><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8" Type="http://schemas.openxmlformats.org/officeDocument/2006/relationships/hyperlink" Target="https://doi.org/10.1080/15568318.2016.1159357" TargetMode="External"/><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9.jpe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10.pn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29.xml.rels><?xml version="1.0" encoding="UTF-8" standalone="yes"?>
<Relationships xmlns="http://schemas.openxmlformats.org/package/2006/relationships"><Relationship Id="rId8" Type="http://schemas.openxmlformats.org/officeDocument/2006/relationships/hyperlink" Target="https://doi.org/10.1007/s10508-008-9388-z" TargetMode="External"/><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hyperlink" Target="https://doi.org/10.1007/s10461-006-9168-5"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hyperlink" Target="https://psycnet.apa.org/doi/10.1177/109019818401100101" TargetMode="External"/><Relationship Id="rId13" Type="http://schemas.openxmlformats.org/officeDocument/2006/relationships/diagramQuickStyle" Target="../diagrams/quickStyle18.xml"/><Relationship Id="rId3" Type="http://schemas.openxmlformats.org/officeDocument/2006/relationships/diagramData" Target="../diagrams/data17.xml"/><Relationship Id="rId7" Type="http://schemas.microsoft.com/office/2007/relationships/diagramDrawing" Target="../diagrams/drawing17.xml"/><Relationship Id="rId12" Type="http://schemas.openxmlformats.org/officeDocument/2006/relationships/diagramLayout" Target="../diagrams/layout18.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Colors" Target="../diagrams/colors17.xml"/><Relationship Id="rId11" Type="http://schemas.openxmlformats.org/officeDocument/2006/relationships/diagramData" Target="../diagrams/data18.xml"/><Relationship Id="rId5" Type="http://schemas.openxmlformats.org/officeDocument/2006/relationships/diagramQuickStyle" Target="../diagrams/quickStyle17.xml"/><Relationship Id="rId15" Type="http://schemas.microsoft.com/office/2007/relationships/diagramDrawing" Target="../diagrams/drawing18.xml"/><Relationship Id="rId10" Type="http://schemas.openxmlformats.org/officeDocument/2006/relationships/hyperlink" Target="https://doi.org/10.1177/1049732309344206" TargetMode="External"/><Relationship Id="rId4" Type="http://schemas.openxmlformats.org/officeDocument/2006/relationships/diagramLayout" Target="../diagrams/layout17.xml"/><Relationship Id="rId9" Type="http://schemas.openxmlformats.org/officeDocument/2006/relationships/hyperlink" Target="https://doi.org/10.1177/109019817400200403" TargetMode="External"/><Relationship Id="rId14" Type="http://schemas.openxmlformats.org/officeDocument/2006/relationships/diagramColors" Target="../diagrams/colors18.xml"/></Relationships>
</file>

<file path=ppt/slides/_rels/slide31.xml.rels><?xml version="1.0" encoding="UTF-8" standalone="yes"?>
<Relationships xmlns="http://schemas.openxmlformats.org/package/2006/relationships"><Relationship Id="rId8" Type="http://schemas.openxmlformats.org/officeDocument/2006/relationships/hyperlink" Target="https://doi.org/10.4103/0253-7184.167135" TargetMode="External"/><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Colors" Target="../diagrams/colors19.xml"/><Relationship Id="rId5" Type="http://schemas.openxmlformats.org/officeDocument/2006/relationships/diagramQuickStyle" Target="../diagrams/quickStyle19.xml"/><Relationship Id="rId10" Type="http://schemas.openxmlformats.org/officeDocument/2006/relationships/hyperlink" Target="https://psycnet.apa.org/doi/10.1037/0278-6133.26.4.481" TargetMode="External"/><Relationship Id="rId4" Type="http://schemas.openxmlformats.org/officeDocument/2006/relationships/diagramLayout" Target="../diagrams/layout19.xml"/><Relationship Id="rId9" Type="http://schemas.openxmlformats.org/officeDocument/2006/relationships/hyperlink" Target="https://doi.org/10.1007/s10935-009-0195-7"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doi.org/10.1186/1471-2458-7-141" TargetMode="External"/><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3.xml.rels><?xml version="1.0" encoding="UTF-8" standalone="yes"?>
<Relationships xmlns="http://schemas.openxmlformats.org/package/2006/relationships"><Relationship Id="rId8" Type="http://schemas.openxmlformats.org/officeDocument/2006/relationships/hyperlink" Target="https://doi.org/10.1007/s10865-016-9714-1" TargetMode="External"/><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4.xml.rels><?xml version="1.0" encoding="UTF-8" standalone="yes"?>
<Relationships xmlns="http://schemas.openxmlformats.org/package/2006/relationships"><Relationship Id="rId8" Type="http://schemas.openxmlformats.org/officeDocument/2006/relationships/hyperlink" Target="https://doi.org/10.1007/s10865-016-9714-1" TargetMode="External"/><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hyperlink" Target="mailto:finneysj@jmu.edu"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mailto:herrrk@jmu.ed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827F0-ACAE-26A4-6377-5A9AFB6C2D19}"/>
              </a:ext>
            </a:extLst>
          </p:cNvPr>
          <p:cNvSpPr>
            <a:spLocks noGrp="1"/>
          </p:cNvSpPr>
          <p:nvPr>
            <p:ph type="ctrTitle"/>
          </p:nvPr>
        </p:nvSpPr>
        <p:spPr>
          <a:xfrm>
            <a:off x="1" y="2161778"/>
            <a:ext cx="9143999" cy="1606658"/>
          </a:xfrm>
        </p:spPr>
        <p:txBody>
          <a:bodyPr>
            <a:noAutofit/>
          </a:bodyPr>
          <a:lstStyle/>
          <a:p>
            <a:r>
              <a:rPr lang="en-US" sz="3800">
                <a:cs typeface="Latha" panose="020B0502040204020203" pitchFamily="34" charset="0"/>
              </a:rPr>
              <a:t>Leveraging </a:t>
            </a:r>
            <a:r>
              <a:rPr lang="en-US" sz="3800" b="1">
                <a:cs typeface="Latha" panose="020B0502040204020203" pitchFamily="34" charset="0"/>
              </a:rPr>
              <a:t>Intervention Mapping </a:t>
            </a:r>
            <a:br>
              <a:rPr lang="en-US" sz="3800">
                <a:cs typeface="Latha" panose="020B0502040204020203" pitchFamily="34" charset="0"/>
              </a:rPr>
            </a:br>
            <a:r>
              <a:rPr lang="en-US" sz="3800">
                <a:cs typeface="Latha" panose="020B0502040204020203" pitchFamily="34" charset="0"/>
              </a:rPr>
              <a:t>to Guide Innovative &amp; Effective Programming in Higher Ed </a:t>
            </a:r>
          </a:p>
        </p:txBody>
      </p:sp>
      <p:sp>
        <p:nvSpPr>
          <p:cNvPr id="3" name="Subtitle 2">
            <a:extLst>
              <a:ext uri="{FF2B5EF4-FFF2-40B4-BE49-F238E27FC236}">
                <a16:creationId xmlns:a16="http://schemas.microsoft.com/office/drawing/2014/main" id="{DED7DC52-19B5-C86A-53F7-0E5A78B24F36}"/>
              </a:ext>
            </a:extLst>
          </p:cNvPr>
          <p:cNvSpPr>
            <a:spLocks noGrp="1"/>
          </p:cNvSpPr>
          <p:nvPr>
            <p:ph type="subTitle" idx="1"/>
          </p:nvPr>
        </p:nvSpPr>
        <p:spPr>
          <a:xfrm>
            <a:off x="2424224" y="4215430"/>
            <a:ext cx="6400800" cy="1302488"/>
          </a:xfrm>
        </p:spPr>
        <p:txBody>
          <a:bodyPr>
            <a:normAutofit/>
          </a:bodyPr>
          <a:lstStyle/>
          <a:p>
            <a:r>
              <a:rPr lang="en-US" sz="2400"/>
              <a:t>Sara Finney &amp; Riley Herr</a:t>
            </a:r>
          </a:p>
          <a:p>
            <a:r>
              <a:rPr lang="en-US" sz="2400"/>
              <a:t>James Madison University</a:t>
            </a:r>
          </a:p>
        </p:txBody>
      </p:sp>
      <p:sp>
        <p:nvSpPr>
          <p:cNvPr id="4" name="TextBox 3">
            <a:extLst>
              <a:ext uri="{FF2B5EF4-FFF2-40B4-BE49-F238E27FC236}">
                <a16:creationId xmlns:a16="http://schemas.microsoft.com/office/drawing/2014/main" id="{E293227F-A1EE-EEAB-C326-F378162C19E5}"/>
              </a:ext>
            </a:extLst>
          </p:cNvPr>
          <p:cNvSpPr txBox="1"/>
          <p:nvPr/>
        </p:nvSpPr>
        <p:spPr>
          <a:xfrm>
            <a:off x="2424224" y="6415023"/>
            <a:ext cx="6719776" cy="369332"/>
          </a:xfrm>
          <a:prstGeom prst="rect">
            <a:avLst/>
          </a:prstGeom>
          <a:noFill/>
        </p:spPr>
        <p:txBody>
          <a:bodyPr wrap="square" rtlCol="0">
            <a:spAutoFit/>
          </a:bodyPr>
          <a:lstStyle/>
          <a:p>
            <a:r>
              <a:rPr lang="en-US"/>
              <a:t>Keynote address at Assessment Institute, Indianapolis, IN</a:t>
            </a:r>
          </a:p>
        </p:txBody>
      </p:sp>
      <p:sp>
        <p:nvSpPr>
          <p:cNvPr id="5" name="TextBox 4">
            <a:extLst>
              <a:ext uri="{FF2B5EF4-FFF2-40B4-BE49-F238E27FC236}">
                <a16:creationId xmlns:a16="http://schemas.microsoft.com/office/drawing/2014/main" id="{CCD0D4A0-89F9-93F6-9F3D-111347B6665D}"/>
              </a:ext>
            </a:extLst>
          </p:cNvPr>
          <p:cNvSpPr txBox="1"/>
          <p:nvPr/>
        </p:nvSpPr>
        <p:spPr>
          <a:xfrm>
            <a:off x="90377" y="6415023"/>
            <a:ext cx="2424223" cy="369332"/>
          </a:xfrm>
          <a:prstGeom prst="rect">
            <a:avLst/>
          </a:prstGeom>
          <a:noFill/>
        </p:spPr>
        <p:txBody>
          <a:bodyPr wrap="square" rtlCol="0">
            <a:spAutoFit/>
          </a:bodyPr>
          <a:lstStyle/>
          <a:p>
            <a:r>
              <a:rPr lang="en-US"/>
              <a:t>October 28, 2025</a:t>
            </a:r>
          </a:p>
        </p:txBody>
      </p:sp>
      <p:pic>
        <p:nvPicPr>
          <p:cNvPr id="6" name="Picture 5">
            <a:extLst>
              <a:ext uri="{FF2B5EF4-FFF2-40B4-BE49-F238E27FC236}">
                <a16:creationId xmlns:a16="http://schemas.microsoft.com/office/drawing/2014/main" id="{D0ADC49E-4783-00FB-8CBB-C78F9966AE3C}"/>
              </a:ext>
            </a:extLst>
          </p:cNvPr>
          <p:cNvPicPr>
            <a:picLocks noChangeAspect="1"/>
          </p:cNvPicPr>
          <p:nvPr/>
        </p:nvPicPr>
        <p:blipFill>
          <a:blip r:embed="rId3"/>
          <a:stretch>
            <a:fillRect/>
          </a:stretch>
        </p:blipFill>
        <p:spPr>
          <a:xfrm>
            <a:off x="0" y="-10924"/>
            <a:ext cx="2923952" cy="1074464"/>
          </a:xfrm>
          <a:prstGeom prst="rect">
            <a:avLst/>
          </a:prstGeom>
        </p:spPr>
      </p:pic>
    </p:spTree>
    <p:extLst>
      <p:ext uri="{BB962C8B-B14F-4D97-AF65-F5344CB8AC3E}">
        <p14:creationId xmlns:p14="http://schemas.microsoft.com/office/powerpoint/2010/main" val="3639894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assessment cycle&#10;&#10;AI-generated content may be incorrect.">
            <a:extLst>
              <a:ext uri="{FF2B5EF4-FFF2-40B4-BE49-F238E27FC236}">
                <a16:creationId xmlns:a16="http://schemas.microsoft.com/office/drawing/2014/main" id="{2C2F46B3-B215-1FB4-BE5B-84C3AD4D2477}"/>
              </a:ext>
            </a:extLst>
          </p:cNvPr>
          <p:cNvPicPr>
            <a:picLocks noChangeAspect="1"/>
          </p:cNvPicPr>
          <p:nvPr/>
        </p:nvPicPr>
        <p:blipFill>
          <a:blip r:embed="rId3"/>
          <a:stretch>
            <a:fillRect/>
          </a:stretch>
        </p:blipFill>
        <p:spPr>
          <a:xfrm>
            <a:off x="904230" y="0"/>
            <a:ext cx="6931503" cy="7051702"/>
          </a:xfrm>
          <a:prstGeom prst="rect">
            <a:avLst/>
          </a:prstGeom>
        </p:spPr>
      </p:pic>
    </p:spTree>
    <p:extLst>
      <p:ext uri="{BB962C8B-B14F-4D97-AF65-F5344CB8AC3E}">
        <p14:creationId xmlns:p14="http://schemas.microsoft.com/office/powerpoint/2010/main" val="3370488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7C9BC-1614-BC6F-360C-933CFD373CF5}"/>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66F45829-975F-85CF-DF06-91F04577438C}"/>
              </a:ext>
            </a:extLst>
          </p:cNvPr>
          <p:cNvSpPr/>
          <p:nvPr/>
        </p:nvSpPr>
        <p:spPr>
          <a:xfrm>
            <a:off x="127591" y="71602"/>
            <a:ext cx="8835655" cy="54864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sz="2400" b="1">
                <a:solidFill>
                  <a:srgbClr val="FFFFFF"/>
                </a:solidFill>
              </a:defRPr>
            </a:pPr>
            <a:r>
              <a:rPr sz="2600"/>
              <a:t>Intervention Mapping </a:t>
            </a:r>
            <a:r>
              <a:rPr lang="en-US" sz="2600"/>
              <a:t>Approach</a:t>
            </a:r>
            <a:endParaRPr sz="2600"/>
          </a:p>
        </p:txBody>
      </p:sp>
      <p:sp>
        <p:nvSpPr>
          <p:cNvPr id="4" name="Rounded Rectangle 3">
            <a:extLst>
              <a:ext uri="{FF2B5EF4-FFF2-40B4-BE49-F238E27FC236}">
                <a16:creationId xmlns:a16="http://schemas.microsoft.com/office/drawing/2014/main" id="{D40A3834-2F5E-B463-3F90-E9C721B70758}"/>
              </a:ext>
            </a:extLst>
          </p:cNvPr>
          <p:cNvSpPr/>
          <p:nvPr/>
        </p:nvSpPr>
        <p:spPr>
          <a:xfrm>
            <a:off x="457198" y="1612540"/>
            <a:ext cx="8229600" cy="822960"/>
          </a:xfrm>
          <a:prstGeom prst="roundRect">
            <a:avLst/>
          </a:prstGeom>
          <a:solidFill>
            <a:srgbClr val="FF6F61"/>
          </a:solidFill>
        </p:spPr>
        <p:style>
          <a:lnRef idx="1">
            <a:schemeClr val="accent1"/>
          </a:lnRef>
          <a:fillRef idx="3">
            <a:schemeClr val="accent1"/>
          </a:fillRef>
          <a:effectRef idx="2">
            <a:schemeClr val="accent1"/>
          </a:effectRef>
          <a:fontRef idx="minor">
            <a:schemeClr val="lt1"/>
          </a:fontRef>
        </p:style>
        <p:txBody>
          <a:bodyPr rtlCol="0" anchor="ctr"/>
          <a:lstStyle/>
          <a:p>
            <a:r>
              <a:rPr sz="2600"/>
              <a:t>🎯</a:t>
            </a:r>
            <a:r>
              <a:rPr lang="en-US" sz="1600"/>
              <a:t> </a:t>
            </a:r>
            <a:r>
              <a:rPr sz="1600"/>
              <a:t> </a:t>
            </a:r>
            <a:r>
              <a:rPr sz="2400">
                <a:solidFill>
                  <a:schemeClr val="tx1"/>
                </a:solidFill>
              </a:rPr>
              <a:t>STEP </a:t>
            </a:r>
            <a:r>
              <a:rPr lang="en-US" sz="2400">
                <a:solidFill>
                  <a:schemeClr val="tx1"/>
                </a:solidFill>
              </a:rPr>
              <a:t>2: </a:t>
            </a:r>
            <a:r>
              <a:rPr sz="2400">
                <a:solidFill>
                  <a:schemeClr val="tx1"/>
                </a:solidFill>
              </a:rPr>
              <a:t>Proximal Program Objectives</a:t>
            </a:r>
          </a:p>
          <a:p>
            <a:r>
              <a:rPr lang="en-US" sz="2000">
                <a:solidFill>
                  <a:schemeClr val="tx1"/>
                </a:solidFill>
              </a:rPr>
              <a:t>C</a:t>
            </a:r>
            <a:r>
              <a:rPr sz="2000">
                <a:solidFill>
                  <a:schemeClr val="tx1"/>
                </a:solidFill>
              </a:rPr>
              <a:t>reate matrices linking performance objectives with determinants</a:t>
            </a:r>
          </a:p>
        </p:txBody>
      </p:sp>
      <p:sp>
        <p:nvSpPr>
          <p:cNvPr id="5" name="Rounded Rectangle 4">
            <a:extLst>
              <a:ext uri="{FF2B5EF4-FFF2-40B4-BE49-F238E27FC236}">
                <a16:creationId xmlns:a16="http://schemas.microsoft.com/office/drawing/2014/main" id="{7E553774-A5F6-2CAF-1FFD-6E4C994F115F}"/>
              </a:ext>
            </a:extLst>
          </p:cNvPr>
          <p:cNvSpPr/>
          <p:nvPr/>
        </p:nvSpPr>
        <p:spPr>
          <a:xfrm>
            <a:off x="457198" y="2508077"/>
            <a:ext cx="8229600" cy="822960"/>
          </a:xfrm>
          <a:prstGeom prst="roundRect">
            <a:avLst/>
          </a:prstGeom>
          <a:solidFill>
            <a:srgbClr val="FFD54F"/>
          </a:solidFill>
        </p:spPr>
        <p:style>
          <a:lnRef idx="1">
            <a:schemeClr val="accent1"/>
          </a:lnRef>
          <a:fillRef idx="3">
            <a:schemeClr val="accent1"/>
          </a:fillRef>
          <a:effectRef idx="2">
            <a:schemeClr val="accent1"/>
          </a:effectRef>
          <a:fontRef idx="minor">
            <a:schemeClr val="lt1"/>
          </a:fontRef>
        </p:style>
        <p:txBody>
          <a:bodyPr rtlCol="0" anchor="ctr"/>
          <a:lstStyle/>
          <a:p>
            <a:r>
              <a:rPr lang="en-US" sz="2600">
                <a:solidFill>
                  <a:schemeClr val="tx1"/>
                </a:solidFill>
              </a:rPr>
              <a:t>💡</a:t>
            </a:r>
            <a:r>
              <a:rPr sz="2000">
                <a:solidFill>
                  <a:schemeClr val="tx1"/>
                </a:solidFill>
              </a:rPr>
              <a:t> </a:t>
            </a:r>
            <a:r>
              <a:rPr sz="2500">
                <a:solidFill>
                  <a:schemeClr val="tx1"/>
                </a:solidFill>
              </a:rPr>
              <a:t>STEP </a:t>
            </a:r>
            <a:r>
              <a:rPr lang="en-US" sz="2500">
                <a:solidFill>
                  <a:schemeClr val="tx1"/>
                </a:solidFill>
              </a:rPr>
              <a:t>3: </a:t>
            </a:r>
            <a:r>
              <a:rPr sz="2500">
                <a:solidFill>
                  <a:schemeClr val="tx1"/>
                </a:solidFill>
              </a:rPr>
              <a:t>Theoretical Methods &amp; Practical Strategies</a:t>
            </a:r>
          </a:p>
          <a:p>
            <a:r>
              <a:rPr lang="en-US">
                <a:solidFill>
                  <a:schemeClr val="tx1"/>
                </a:solidFill>
              </a:rPr>
              <a:t>Select</a:t>
            </a:r>
            <a:r>
              <a:rPr>
                <a:solidFill>
                  <a:schemeClr val="tx1"/>
                </a:solidFill>
              </a:rPr>
              <a:t> theory-based methods</a:t>
            </a:r>
            <a:r>
              <a:rPr lang="en-US">
                <a:solidFill>
                  <a:schemeClr val="tx1"/>
                </a:solidFill>
              </a:rPr>
              <a:t> that match determinants</a:t>
            </a:r>
            <a:r>
              <a:rPr>
                <a:solidFill>
                  <a:schemeClr val="tx1"/>
                </a:solidFill>
              </a:rPr>
              <a:t> </a:t>
            </a:r>
            <a:r>
              <a:rPr lang="en-US">
                <a:solidFill>
                  <a:schemeClr val="tx1"/>
                </a:solidFill>
              </a:rPr>
              <a:t>and create</a:t>
            </a:r>
            <a:r>
              <a:rPr>
                <a:solidFill>
                  <a:schemeClr val="tx1"/>
                </a:solidFill>
              </a:rPr>
              <a:t> practical strategies</a:t>
            </a:r>
          </a:p>
        </p:txBody>
      </p:sp>
      <p:sp>
        <p:nvSpPr>
          <p:cNvPr id="6" name="Rounded Rectangle 5">
            <a:extLst>
              <a:ext uri="{FF2B5EF4-FFF2-40B4-BE49-F238E27FC236}">
                <a16:creationId xmlns:a16="http://schemas.microsoft.com/office/drawing/2014/main" id="{0146B6E5-269F-5251-EA87-146C73197058}"/>
              </a:ext>
            </a:extLst>
          </p:cNvPr>
          <p:cNvSpPr/>
          <p:nvPr/>
        </p:nvSpPr>
        <p:spPr>
          <a:xfrm>
            <a:off x="457200" y="3387248"/>
            <a:ext cx="8229600" cy="82296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r>
              <a:rPr sz="2600">
                <a:solidFill>
                  <a:schemeClr val="tx1"/>
                </a:solidFill>
              </a:rPr>
              <a:t>⚙️</a:t>
            </a:r>
            <a:r>
              <a:rPr sz="2000">
                <a:solidFill>
                  <a:schemeClr val="tx1"/>
                </a:solidFill>
              </a:rPr>
              <a:t> </a:t>
            </a:r>
            <a:r>
              <a:rPr sz="2400">
                <a:solidFill>
                  <a:schemeClr val="tx1"/>
                </a:solidFill>
              </a:rPr>
              <a:t>STEP </a:t>
            </a:r>
            <a:r>
              <a:rPr lang="en-US" sz="2400">
                <a:solidFill>
                  <a:schemeClr val="tx1"/>
                </a:solidFill>
              </a:rPr>
              <a:t>4: Program Production</a:t>
            </a:r>
            <a:endParaRPr sz="2400">
              <a:solidFill>
                <a:schemeClr val="tx1"/>
              </a:solidFill>
            </a:endParaRPr>
          </a:p>
          <a:p>
            <a:r>
              <a:rPr lang="en-US">
                <a:solidFill>
                  <a:schemeClr val="tx1"/>
                </a:solidFill>
              </a:rPr>
              <a:t>O</a:t>
            </a:r>
            <a:r>
              <a:rPr>
                <a:solidFill>
                  <a:schemeClr val="tx1"/>
                </a:solidFill>
              </a:rPr>
              <a:t>perationalize strategies and develop materials</a:t>
            </a:r>
            <a:r>
              <a:rPr lang="en-US">
                <a:solidFill>
                  <a:schemeClr val="tx1"/>
                </a:solidFill>
              </a:rPr>
              <a:t> to create an organized program</a:t>
            </a:r>
            <a:endParaRPr>
              <a:solidFill>
                <a:schemeClr val="tx1"/>
              </a:solidFill>
            </a:endParaRPr>
          </a:p>
        </p:txBody>
      </p:sp>
      <p:sp>
        <p:nvSpPr>
          <p:cNvPr id="7" name="Rounded Rectangle 6">
            <a:extLst>
              <a:ext uri="{FF2B5EF4-FFF2-40B4-BE49-F238E27FC236}">
                <a16:creationId xmlns:a16="http://schemas.microsoft.com/office/drawing/2014/main" id="{BFBF180D-BCF2-2F36-67C9-F896D45DA174}"/>
              </a:ext>
            </a:extLst>
          </p:cNvPr>
          <p:cNvSpPr/>
          <p:nvPr/>
        </p:nvSpPr>
        <p:spPr>
          <a:xfrm>
            <a:off x="457198" y="4299151"/>
            <a:ext cx="8229600" cy="822960"/>
          </a:xfrm>
          <a:prstGeom prst="roundRect">
            <a:avLst/>
          </a:prstGeom>
          <a:solidFill>
            <a:srgbClr val="4FC3F7"/>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a:solidFill>
                  <a:schemeClr val="tx1"/>
                </a:solidFill>
              </a:rPr>
              <a:t>	  </a:t>
            </a:r>
            <a:r>
              <a:rPr sz="2400">
                <a:solidFill>
                  <a:schemeClr val="tx1"/>
                </a:solidFill>
              </a:rPr>
              <a:t>STEP </a:t>
            </a:r>
            <a:r>
              <a:rPr lang="en-US" sz="2400">
                <a:solidFill>
                  <a:schemeClr val="tx1"/>
                </a:solidFill>
              </a:rPr>
              <a:t>5: </a:t>
            </a:r>
            <a:r>
              <a:rPr sz="2400">
                <a:solidFill>
                  <a:schemeClr val="tx1"/>
                </a:solidFill>
              </a:rPr>
              <a:t>Adoption &amp; Implementation Plan</a:t>
            </a:r>
          </a:p>
          <a:p>
            <a:r>
              <a:rPr lang="en-US">
                <a:solidFill>
                  <a:schemeClr val="tx1"/>
                </a:solidFill>
              </a:rPr>
              <a:t>D</a:t>
            </a:r>
            <a:r>
              <a:rPr>
                <a:solidFill>
                  <a:schemeClr val="tx1"/>
                </a:solidFill>
              </a:rPr>
              <a:t>evelop </a:t>
            </a:r>
            <a:r>
              <a:rPr lang="en-US">
                <a:solidFill>
                  <a:schemeClr val="tx1"/>
                </a:solidFill>
              </a:rPr>
              <a:t>plan for program adoption, quality </a:t>
            </a:r>
            <a:r>
              <a:rPr>
                <a:solidFill>
                  <a:schemeClr val="tx1"/>
                </a:solidFill>
              </a:rPr>
              <a:t>implementatio</a:t>
            </a:r>
            <a:r>
              <a:rPr lang="en-US">
                <a:solidFill>
                  <a:schemeClr val="tx1"/>
                </a:solidFill>
              </a:rPr>
              <a:t>n and sustainability</a:t>
            </a:r>
            <a:endParaRPr>
              <a:solidFill>
                <a:schemeClr val="tx1"/>
              </a:solidFill>
            </a:endParaRPr>
          </a:p>
        </p:txBody>
      </p:sp>
      <p:sp>
        <p:nvSpPr>
          <p:cNvPr id="8" name="Rounded Rectangle 7">
            <a:extLst>
              <a:ext uri="{FF2B5EF4-FFF2-40B4-BE49-F238E27FC236}">
                <a16:creationId xmlns:a16="http://schemas.microsoft.com/office/drawing/2014/main" id="{CA17BCAC-8C64-5466-5729-A4890861B4F6}"/>
              </a:ext>
            </a:extLst>
          </p:cNvPr>
          <p:cNvSpPr/>
          <p:nvPr/>
        </p:nvSpPr>
        <p:spPr>
          <a:xfrm>
            <a:off x="457198" y="5211054"/>
            <a:ext cx="8229600" cy="822960"/>
          </a:xfrm>
          <a:prstGeom prst="roundRect">
            <a:avLst/>
          </a:prstGeom>
          <a:solidFill>
            <a:srgbClr val="CE93D8"/>
          </a:solidFill>
        </p:spPr>
        <p:style>
          <a:lnRef idx="1">
            <a:schemeClr val="accent1"/>
          </a:lnRef>
          <a:fillRef idx="3">
            <a:schemeClr val="accent1"/>
          </a:fillRef>
          <a:effectRef idx="2">
            <a:schemeClr val="accent1"/>
          </a:effectRef>
          <a:fontRef idx="minor">
            <a:schemeClr val="lt1"/>
          </a:fontRef>
        </p:style>
        <p:txBody>
          <a:bodyPr rtlCol="0" anchor="ctr"/>
          <a:lstStyle/>
          <a:p>
            <a:r>
              <a:rPr sz="2600">
                <a:solidFill>
                  <a:schemeClr val="tx1"/>
                </a:solidFill>
              </a:rPr>
              <a:t>🔍</a:t>
            </a:r>
            <a:r>
              <a:rPr sz="2000">
                <a:solidFill>
                  <a:schemeClr val="tx1"/>
                </a:solidFill>
              </a:rPr>
              <a:t> </a:t>
            </a:r>
            <a:r>
              <a:rPr sz="2400">
                <a:solidFill>
                  <a:schemeClr val="tx1"/>
                </a:solidFill>
              </a:rPr>
              <a:t>STEP </a:t>
            </a:r>
            <a:r>
              <a:rPr lang="en-US" sz="2400">
                <a:solidFill>
                  <a:schemeClr val="tx1"/>
                </a:solidFill>
              </a:rPr>
              <a:t>6: </a:t>
            </a:r>
            <a:r>
              <a:rPr sz="2400">
                <a:solidFill>
                  <a:schemeClr val="tx1"/>
                </a:solidFill>
              </a:rPr>
              <a:t>Evaluation</a:t>
            </a:r>
            <a:r>
              <a:rPr lang="en-US" sz="2400">
                <a:solidFill>
                  <a:schemeClr val="tx1"/>
                </a:solidFill>
              </a:rPr>
              <a:t> &amp; Monitoring</a:t>
            </a:r>
            <a:endParaRPr sz="2400">
              <a:solidFill>
                <a:schemeClr val="tx1"/>
              </a:solidFill>
            </a:endParaRPr>
          </a:p>
          <a:p>
            <a:r>
              <a:rPr lang="en-US">
                <a:solidFill>
                  <a:schemeClr val="tx1"/>
                </a:solidFill>
              </a:rPr>
              <a:t>D</a:t>
            </a:r>
            <a:r>
              <a:rPr>
                <a:solidFill>
                  <a:schemeClr val="tx1"/>
                </a:solidFill>
              </a:rPr>
              <a:t>evelop</a:t>
            </a:r>
            <a:r>
              <a:rPr lang="en-US">
                <a:solidFill>
                  <a:schemeClr val="tx1"/>
                </a:solidFill>
              </a:rPr>
              <a:t> an </a:t>
            </a:r>
            <a:r>
              <a:rPr>
                <a:solidFill>
                  <a:schemeClr val="tx1"/>
                </a:solidFill>
              </a:rPr>
              <a:t>evaluation </a:t>
            </a:r>
            <a:r>
              <a:rPr lang="en-US">
                <a:solidFill>
                  <a:schemeClr val="tx1"/>
                </a:solidFill>
              </a:rPr>
              <a:t>plan</a:t>
            </a:r>
            <a:r>
              <a:rPr>
                <a:solidFill>
                  <a:schemeClr val="tx1"/>
                </a:solidFill>
              </a:rPr>
              <a:t> </a:t>
            </a:r>
            <a:r>
              <a:rPr lang="en-US">
                <a:solidFill>
                  <a:schemeClr val="tx1"/>
                </a:solidFill>
              </a:rPr>
              <a:t>to assess both effect and process</a:t>
            </a:r>
            <a:endParaRPr>
              <a:solidFill>
                <a:schemeClr val="tx1"/>
              </a:solidFill>
            </a:endParaRPr>
          </a:p>
        </p:txBody>
      </p:sp>
      <p:pic>
        <p:nvPicPr>
          <p:cNvPr id="13" name="Picture 12">
            <a:extLst>
              <a:ext uri="{FF2B5EF4-FFF2-40B4-BE49-F238E27FC236}">
                <a16:creationId xmlns:a16="http://schemas.microsoft.com/office/drawing/2014/main" id="{7FDB9EFA-09D0-F1BE-FFA2-7B66EBE3AF8D}"/>
              </a:ext>
            </a:extLst>
          </p:cNvPr>
          <p:cNvPicPr>
            <a:picLocks noChangeAspect="1"/>
          </p:cNvPicPr>
          <p:nvPr/>
        </p:nvPicPr>
        <p:blipFill>
          <a:blip r:embed="rId3"/>
          <a:stretch>
            <a:fillRect/>
          </a:stretch>
        </p:blipFill>
        <p:spPr>
          <a:xfrm>
            <a:off x="593409" y="4299151"/>
            <a:ext cx="468085" cy="468085"/>
          </a:xfrm>
          <a:prstGeom prst="rect">
            <a:avLst/>
          </a:prstGeom>
        </p:spPr>
      </p:pic>
      <p:sp>
        <p:nvSpPr>
          <p:cNvPr id="3" name="Rounded Rectangle 2">
            <a:extLst>
              <a:ext uri="{FF2B5EF4-FFF2-40B4-BE49-F238E27FC236}">
                <a16:creationId xmlns:a16="http://schemas.microsoft.com/office/drawing/2014/main" id="{77370BA0-6F10-98BC-12B7-483023D80A32}"/>
              </a:ext>
            </a:extLst>
          </p:cNvPr>
          <p:cNvSpPr/>
          <p:nvPr/>
        </p:nvSpPr>
        <p:spPr>
          <a:xfrm>
            <a:off x="457198" y="709185"/>
            <a:ext cx="8229600" cy="800692"/>
          </a:xfrm>
          <a:prstGeom prst="roundRect">
            <a:avLst/>
          </a:prstGeom>
          <a:solidFill>
            <a:srgbClr val="00BFA5"/>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sz="2400">
                <a:solidFill>
                  <a:schemeClr val="tx1"/>
                </a:solidFill>
              </a:rPr>
              <a:t>	 STEP 1: Needs Assessment </a:t>
            </a:r>
          </a:p>
          <a:p>
            <a:r>
              <a:rPr lang="en-US">
                <a:solidFill>
                  <a:schemeClr val="tx1"/>
                </a:solidFill>
              </a:rPr>
              <a:t>Identify what, if anything, needs to be changed and for who</a:t>
            </a:r>
          </a:p>
        </p:txBody>
      </p:sp>
      <p:sp>
        <p:nvSpPr>
          <p:cNvPr id="11" name="Rounded Rectangle 2">
            <a:extLst>
              <a:ext uri="{FF2B5EF4-FFF2-40B4-BE49-F238E27FC236}">
                <a16:creationId xmlns:a16="http://schemas.microsoft.com/office/drawing/2014/main" id="{867E408B-EF62-2ACF-4ECC-B51ADC199C92}"/>
              </a:ext>
            </a:extLst>
          </p:cNvPr>
          <p:cNvSpPr/>
          <p:nvPr/>
        </p:nvSpPr>
        <p:spPr>
          <a:xfrm>
            <a:off x="1298421" y="6122957"/>
            <a:ext cx="6367749" cy="663441"/>
          </a:xfrm>
          <a:prstGeom prst="round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defRPr sz="1400">
                <a:solidFill>
                  <a:srgbClr val="FFFFFF"/>
                </a:solidFill>
              </a:defRPr>
            </a:pPr>
            <a:r>
              <a:rPr lang="en-US" sz="2200"/>
              <a:t>Core Components:  	Theory &amp; Research</a:t>
            </a:r>
          </a:p>
          <a:p>
            <a:r>
              <a:rPr lang="en-US" sz="2200"/>
              <a:t>					Community Engagement</a:t>
            </a:r>
          </a:p>
        </p:txBody>
      </p:sp>
      <p:pic>
        <p:nvPicPr>
          <p:cNvPr id="10" name="Picture 9">
            <a:extLst>
              <a:ext uri="{FF2B5EF4-FFF2-40B4-BE49-F238E27FC236}">
                <a16:creationId xmlns:a16="http://schemas.microsoft.com/office/drawing/2014/main" id="{90F53242-BEB6-2490-5DDC-7F6609A2F4D1}"/>
              </a:ext>
            </a:extLst>
          </p:cNvPr>
          <p:cNvPicPr>
            <a:picLocks noChangeAspect="1"/>
          </p:cNvPicPr>
          <p:nvPr/>
        </p:nvPicPr>
        <p:blipFill>
          <a:blip r:embed="rId4"/>
          <a:stretch>
            <a:fillRect/>
          </a:stretch>
        </p:blipFill>
        <p:spPr>
          <a:xfrm>
            <a:off x="593409" y="768582"/>
            <a:ext cx="352796" cy="359901"/>
          </a:xfrm>
          <a:prstGeom prst="rect">
            <a:avLst/>
          </a:prstGeom>
        </p:spPr>
      </p:pic>
      <p:sp>
        <p:nvSpPr>
          <p:cNvPr id="9" name="Speech Bubble: Rectangle with Corners Rounded 8">
            <a:extLst>
              <a:ext uri="{FF2B5EF4-FFF2-40B4-BE49-F238E27FC236}">
                <a16:creationId xmlns:a16="http://schemas.microsoft.com/office/drawing/2014/main" id="{BF053F9F-2B28-22AF-8FAA-B2CD34D75F36}"/>
              </a:ext>
            </a:extLst>
          </p:cNvPr>
          <p:cNvSpPr/>
          <p:nvPr/>
        </p:nvSpPr>
        <p:spPr>
          <a:xfrm flipV="1">
            <a:off x="276447" y="1765001"/>
            <a:ext cx="8495413" cy="4269012"/>
          </a:xfrm>
          <a:prstGeom prst="wedgeRoundRectCallou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A1E57EF-6DD6-A36B-244B-7287402BD6B5}"/>
              </a:ext>
            </a:extLst>
          </p:cNvPr>
          <p:cNvSpPr txBox="1"/>
          <p:nvPr/>
        </p:nvSpPr>
        <p:spPr>
          <a:xfrm>
            <a:off x="544286" y="2055042"/>
            <a:ext cx="8227574" cy="3785652"/>
          </a:xfrm>
          <a:prstGeom prst="rect">
            <a:avLst/>
          </a:prstGeom>
          <a:noFill/>
        </p:spPr>
        <p:txBody>
          <a:bodyPr wrap="square" rtlCol="0">
            <a:spAutoFit/>
          </a:bodyPr>
          <a:lstStyle/>
          <a:p>
            <a:pPr lvl="0" defTabSz="914400">
              <a:defRPr/>
            </a:pPr>
            <a:r>
              <a:rPr lang="en-US" sz="2400"/>
              <a:t>Core metaphor for IM </a:t>
            </a:r>
            <a:r>
              <a:rPr lang="en-US" sz="2400">
                <a:sym typeface="Wingdings" panose="05000000000000000000" pitchFamily="2" charset="2"/>
              </a:rPr>
              <a:t> </a:t>
            </a:r>
            <a:r>
              <a:rPr lang="en-US" sz="2400"/>
              <a:t>geographic mapping. </a:t>
            </a:r>
          </a:p>
          <a:p>
            <a:pPr lvl="0" defTabSz="914400">
              <a:defRPr/>
            </a:pPr>
            <a:r>
              <a:rPr lang="en-US" sz="2400"/>
              <a:t>Programmer figures out </a:t>
            </a:r>
            <a:r>
              <a:rPr lang="en-US" sz="2400" b="1"/>
              <a:t>where they are</a:t>
            </a:r>
            <a:r>
              <a:rPr lang="en-US" sz="2400"/>
              <a:t>, specifies the </a:t>
            </a:r>
            <a:r>
              <a:rPr lang="en-US" sz="2400" b="1"/>
              <a:t>desired destination</a:t>
            </a:r>
            <a:r>
              <a:rPr lang="en-US" sz="2400"/>
              <a:t>, </a:t>
            </a:r>
            <a:r>
              <a:rPr lang="en-US" sz="2400" b="1"/>
              <a:t>plans a route &amp; mechanisms</a:t>
            </a:r>
            <a:r>
              <a:rPr lang="en-US" sz="2400"/>
              <a:t>, &amp; </a:t>
            </a:r>
            <a:r>
              <a:rPr lang="en-US" sz="2400" b="1"/>
              <a:t>implements</a:t>
            </a:r>
            <a:r>
              <a:rPr lang="en-US" sz="2400"/>
              <a:t> </a:t>
            </a:r>
            <a:r>
              <a:rPr lang="en-US" sz="2400" b="1"/>
              <a:t>plan</a:t>
            </a:r>
            <a:r>
              <a:rPr lang="en-US" sz="2400"/>
              <a:t>. </a:t>
            </a:r>
          </a:p>
          <a:p>
            <a:pPr lvl="0" defTabSz="914400">
              <a:defRPr/>
            </a:pPr>
            <a:endParaRPr lang="en-US" sz="1600"/>
          </a:p>
          <a:p>
            <a:pPr lvl="0" defTabSz="914400">
              <a:defRPr/>
            </a:pPr>
            <a:r>
              <a:rPr lang="en-US" sz="2400"/>
              <a:t>IM process always kicks off with thorough </a:t>
            </a:r>
            <a:r>
              <a:rPr lang="en-US" sz="2400" b="1"/>
              <a:t>needs assessment</a:t>
            </a:r>
            <a:r>
              <a:rPr lang="en-US" sz="2400"/>
              <a:t>. </a:t>
            </a:r>
          </a:p>
          <a:p>
            <a:pPr lvl="0" defTabSz="914400">
              <a:defRPr/>
            </a:pPr>
            <a:r>
              <a:rPr lang="en-US" sz="2400"/>
              <a:t>Not just a </a:t>
            </a:r>
            <a:r>
              <a:rPr lang="en-US" sz="2400" i="1"/>
              <a:t>quick</a:t>
            </a:r>
            <a:r>
              <a:rPr lang="en-US" sz="2400"/>
              <a:t> check, as this is the basis for this work. </a:t>
            </a:r>
          </a:p>
          <a:p>
            <a:pPr lvl="0" defTabSz="914400">
              <a:defRPr/>
            </a:pPr>
            <a:endParaRPr lang="en-US" sz="800"/>
          </a:p>
          <a:p>
            <a:pPr lvl="0" defTabSz="914400">
              <a:defRPr/>
            </a:pPr>
            <a:r>
              <a:rPr lang="en-US" sz="2400"/>
              <a:t>You need to know </a:t>
            </a:r>
            <a:r>
              <a:rPr lang="en-US" sz="2400" b="1" i="1"/>
              <a:t>where you are regarding outcomes </a:t>
            </a:r>
            <a:r>
              <a:rPr lang="en-US" sz="2400"/>
              <a:t>before you can map the route precisely. </a:t>
            </a:r>
          </a:p>
          <a:p>
            <a:pPr lvl="0" defTabSz="914400">
              <a:defRPr/>
            </a:pPr>
            <a:r>
              <a:rPr lang="en-US" sz="2400"/>
              <a:t>You can't chart a course </a:t>
            </a:r>
            <a:r>
              <a:rPr lang="en-US" sz="2400" b="1" i="1"/>
              <a:t>without knowing your starting point </a:t>
            </a:r>
            <a:r>
              <a:rPr lang="en-US" sz="2400"/>
              <a:t>&amp; your desired destination in detail. </a:t>
            </a:r>
          </a:p>
        </p:txBody>
      </p:sp>
    </p:spTree>
    <p:extLst>
      <p:ext uri="{BB962C8B-B14F-4D97-AF65-F5344CB8AC3E}">
        <p14:creationId xmlns:p14="http://schemas.microsoft.com/office/powerpoint/2010/main" val="333754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9BF3F-21A0-2BF9-E49C-2C0DCC96E787}"/>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49044B8A-4BED-7192-0890-8ED53E86A0AC}"/>
              </a:ext>
            </a:extLst>
          </p:cNvPr>
          <p:cNvSpPr/>
          <p:nvPr/>
        </p:nvSpPr>
        <p:spPr>
          <a:xfrm>
            <a:off x="127591" y="71602"/>
            <a:ext cx="8835655" cy="54864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sz="2400" b="1">
                <a:solidFill>
                  <a:srgbClr val="FFFFFF"/>
                </a:solidFill>
              </a:defRPr>
            </a:pPr>
            <a:r>
              <a:rPr sz="2600"/>
              <a:t>Intervention Mapping </a:t>
            </a:r>
            <a:r>
              <a:rPr lang="en-US" sz="2600"/>
              <a:t>Approach</a:t>
            </a:r>
            <a:endParaRPr sz="2600"/>
          </a:p>
        </p:txBody>
      </p:sp>
      <p:sp>
        <p:nvSpPr>
          <p:cNvPr id="4" name="Rounded Rectangle 3">
            <a:extLst>
              <a:ext uri="{FF2B5EF4-FFF2-40B4-BE49-F238E27FC236}">
                <a16:creationId xmlns:a16="http://schemas.microsoft.com/office/drawing/2014/main" id="{65363DCA-4DEA-F141-B6E8-8DE666CCBF41}"/>
              </a:ext>
            </a:extLst>
          </p:cNvPr>
          <p:cNvSpPr/>
          <p:nvPr/>
        </p:nvSpPr>
        <p:spPr>
          <a:xfrm>
            <a:off x="457198" y="1612540"/>
            <a:ext cx="8229600" cy="822960"/>
          </a:xfrm>
          <a:prstGeom prst="roundRect">
            <a:avLst/>
          </a:prstGeom>
          <a:solidFill>
            <a:srgbClr val="FF6F61"/>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sz="2600"/>
              <a:t>🎯</a:t>
            </a:r>
            <a:r>
              <a:rPr lang="en-US" sz="1600"/>
              <a:t> </a:t>
            </a:r>
            <a:r>
              <a:rPr sz="1600"/>
              <a:t> </a:t>
            </a:r>
            <a:r>
              <a:rPr sz="2400">
                <a:solidFill>
                  <a:schemeClr val="tx1"/>
                </a:solidFill>
              </a:rPr>
              <a:t>STEP </a:t>
            </a:r>
            <a:r>
              <a:rPr lang="en-US" sz="2400">
                <a:solidFill>
                  <a:schemeClr val="tx1"/>
                </a:solidFill>
              </a:rPr>
              <a:t>2: </a:t>
            </a:r>
            <a:r>
              <a:rPr sz="2400">
                <a:solidFill>
                  <a:schemeClr val="tx1"/>
                </a:solidFill>
              </a:rPr>
              <a:t>Proximal Program Objectives</a:t>
            </a:r>
          </a:p>
          <a:p>
            <a:r>
              <a:rPr lang="en-US" sz="2000">
                <a:solidFill>
                  <a:schemeClr val="tx1"/>
                </a:solidFill>
              </a:rPr>
              <a:t>C</a:t>
            </a:r>
            <a:r>
              <a:rPr sz="2000">
                <a:solidFill>
                  <a:schemeClr val="tx1"/>
                </a:solidFill>
              </a:rPr>
              <a:t>reate matrices linking performance objectives with determinants</a:t>
            </a:r>
          </a:p>
        </p:txBody>
      </p:sp>
      <p:sp>
        <p:nvSpPr>
          <p:cNvPr id="5" name="Rounded Rectangle 4">
            <a:extLst>
              <a:ext uri="{FF2B5EF4-FFF2-40B4-BE49-F238E27FC236}">
                <a16:creationId xmlns:a16="http://schemas.microsoft.com/office/drawing/2014/main" id="{43CF0439-FFE0-C4C1-DE66-14B2694F6573}"/>
              </a:ext>
            </a:extLst>
          </p:cNvPr>
          <p:cNvSpPr/>
          <p:nvPr/>
        </p:nvSpPr>
        <p:spPr>
          <a:xfrm>
            <a:off x="457198" y="2508077"/>
            <a:ext cx="8229600" cy="822960"/>
          </a:xfrm>
          <a:prstGeom prst="roundRect">
            <a:avLst/>
          </a:prstGeom>
          <a:solidFill>
            <a:srgbClr val="FFD54F"/>
          </a:solidFill>
        </p:spPr>
        <p:style>
          <a:lnRef idx="1">
            <a:schemeClr val="accent1"/>
          </a:lnRef>
          <a:fillRef idx="3">
            <a:schemeClr val="accent1"/>
          </a:fillRef>
          <a:effectRef idx="2">
            <a:schemeClr val="accent1"/>
          </a:effectRef>
          <a:fontRef idx="minor">
            <a:schemeClr val="lt1"/>
          </a:fontRef>
        </p:style>
        <p:txBody>
          <a:bodyPr rtlCol="0" anchor="ctr"/>
          <a:lstStyle/>
          <a:p>
            <a:r>
              <a:rPr lang="en-US" sz="2600">
                <a:solidFill>
                  <a:schemeClr val="tx1"/>
                </a:solidFill>
              </a:rPr>
              <a:t>💡</a:t>
            </a:r>
            <a:r>
              <a:rPr sz="2000">
                <a:solidFill>
                  <a:schemeClr val="tx1"/>
                </a:solidFill>
              </a:rPr>
              <a:t> </a:t>
            </a:r>
            <a:r>
              <a:rPr sz="2500">
                <a:solidFill>
                  <a:schemeClr val="tx1"/>
                </a:solidFill>
              </a:rPr>
              <a:t>STEP </a:t>
            </a:r>
            <a:r>
              <a:rPr lang="en-US" sz="2500">
                <a:solidFill>
                  <a:schemeClr val="tx1"/>
                </a:solidFill>
              </a:rPr>
              <a:t>3: </a:t>
            </a:r>
            <a:r>
              <a:rPr sz="2500">
                <a:solidFill>
                  <a:schemeClr val="tx1"/>
                </a:solidFill>
              </a:rPr>
              <a:t>Theoretical Methods &amp; Practical Strategies</a:t>
            </a:r>
          </a:p>
          <a:p>
            <a:r>
              <a:rPr lang="en-US">
                <a:solidFill>
                  <a:schemeClr val="tx1"/>
                </a:solidFill>
              </a:rPr>
              <a:t>Select</a:t>
            </a:r>
            <a:r>
              <a:rPr>
                <a:solidFill>
                  <a:schemeClr val="tx1"/>
                </a:solidFill>
              </a:rPr>
              <a:t> theory-based methods</a:t>
            </a:r>
            <a:r>
              <a:rPr lang="en-US">
                <a:solidFill>
                  <a:schemeClr val="tx1"/>
                </a:solidFill>
              </a:rPr>
              <a:t> that match determinants</a:t>
            </a:r>
            <a:r>
              <a:rPr>
                <a:solidFill>
                  <a:schemeClr val="tx1"/>
                </a:solidFill>
              </a:rPr>
              <a:t> </a:t>
            </a:r>
            <a:r>
              <a:rPr lang="en-US">
                <a:solidFill>
                  <a:schemeClr val="tx1"/>
                </a:solidFill>
              </a:rPr>
              <a:t>and create</a:t>
            </a:r>
            <a:r>
              <a:rPr>
                <a:solidFill>
                  <a:schemeClr val="tx1"/>
                </a:solidFill>
              </a:rPr>
              <a:t> practical strategies</a:t>
            </a:r>
          </a:p>
        </p:txBody>
      </p:sp>
      <p:sp>
        <p:nvSpPr>
          <p:cNvPr id="6" name="Rounded Rectangle 5">
            <a:extLst>
              <a:ext uri="{FF2B5EF4-FFF2-40B4-BE49-F238E27FC236}">
                <a16:creationId xmlns:a16="http://schemas.microsoft.com/office/drawing/2014/main" id="{4A9C650C-E75D-39A2-1CD2-3B986E757518}"/>
              </a:ext>
            </a:extLst>
          </p:cNvPr>
          <p:cNvSpPr/>
          <p:nvPr/>
        </p:nvSpPr>
        <p:spPr>
          <a:xfrm>
            <a:off x="457200" y="3387248"/>
            <a:ext cx="8229600" cy="82296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r>
              <a:rPr sz="2600">
                <a:solidFill>
                  <a:schemeClr val="tx1"/>
                </a:solidFill>
              </a:rPr>
              <a:t>⚙️</a:t>
            </a:r>
            <a:r>
              <a:rPr sz="2000">
                <a:solidFill>
                  <a:schemeClr val="tx1"/>
                </a:solidFill>
              </a:rPr>
              <a:t> </a:t>
            </a:r>
            <a:r>
              <a:rPr sz="2400">
                <a:solidFill>
                  <a:schemeClr val="tx1"/>
                </a:solidFill>
              </a:rPr>
              <a:t>STEP </a:t>
            </a:r>
            <a:r>
              <a:rPr lang="en-US" sz="2400">
                <a:solidFill>
                  <a:schemeClr val="tx1"/>
                </a:solidFill>
              </a:rPr>
              <a:t>4: Program Production</a:t>
            </a:r>
            <a:endParaRPr sz="2400">
              <a:solidFill>
                <a:schemeClr val="tx1"/>
              </a:solidFill>
            </a:endParaRPr>
          </a:p>
          <a:p>
            <a:r>
              <a:rPr lang="en-US">
                <a:solidFill>
                  <a:schemeClr val="tx1"/>
                </a:solidFill>
              </a:rPr>
              <a:t>O</a:t>
            </a:r>
            <a:r>
              <a:rPr>
                <a:solidFill>
                  <a:schemeClr val="tx1"/>
                </a:solidFill>
              </a:rPr>
              <a:t>perationalize strategies and develop materials</a:t>
            </a:r>
            <a:r>
              <a:rPr lang="en-US">
                <a:solidFill>
                  <a:schemeClr val="tx1"/>
                </a:solidFill>
              </a:rPr>
              <a:t> to create an organized program</a:t>
            </a:r>
            <a:endParaRPr>
              <a:solidFill>
                <a:schemeClr val="tx1"/>
              </a:solidFill>
            </a:endParaRPr>
          </a:p>
        </p:txBody>
      </p:sp>
      <p:sp>
        <p:nvSpPr>
          <p:cNvPr id="7" name="Rounded Rectangle 6">
            <a:extLst>
              <a:ext uri="{FF2B5EF4-FFF2-40B4-BE49-F238E27FC236}">
                <a16:creationId xmlns:a16="http://schemas.microsoft.com/office/drawing/2014/main" id="{4752C8E1-2827-9F8A-8A74-EAA0144D999C}"/>
              </a:ext>
            </a:extLst>
          </p:cNvPr>
          <p:cNvSpPr/>
          <p:nvPr/>
        </p:nvSpPr>
        <p:spPr>
          <a:xfrm>
            <a:off x="457198" y="4299151"/>
            <a:ext cx="8229600" cy="822960"/>
          </a:xfrm>
          <a:prstGeom prst="roundRect">
            <a:avLst/>
          </a:prstGeom>
          <a:solidFill>
            <a:srgbClr val="4FC3F7"/>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a:solidFill>
                  <a:schemeClr val="tx1"/>
                </a:solidFill>
              </a:rPr>
              <a:t>	  </a:t>
            </a:r>
            <a:r>
              <a:rPr sz="2400">
                <a:solidFill>
                  <a:schemeClr val="tx1"/>
                </a:solidFill>
              </a:rPr>
              <a:t>STEP </a:t>
            </a:r>
            <a:r>
              <a:rPr lang="en-US" sz="2400">
                <a:solidFill>
                  <a:schemeClr val="tx1"/>
                </a:solidFill>
              </a:rPr>
              <a:t>5: </a:t>
            </a:r>
            <a:r>
              <a:rPr sz="2400">
                <a:solidFill>
                  <a:schemeClr val="tx1"/>
                </a:solidFill>
              </a:rPr>
              <a:t>Adoption &amp; Implementation Plan</a:t>
            </a:r>
          </a:p>
          <a:p>
            <a:r>
              <a:rPr lang="en-US">
                <a:solidFill>
                  <a:schemeClr val="tx1"/>
                </a:solidFill>
              </a:rPr>
              <a:t>D</a:t>
            </a:r>
            <a:r>
              <a:rPr>
                <a:solidFill>
                  <a:schemeClr val="tx1"/>
                </a:solidFill>
              </a:rPr>
              <a:t>evelop </a:t>
            </a:r>
            <a:r>
              <a:rPr lang="en-US">
                <a:solidFill>
                  <a:schemeClr val="tx1"/>
                </a:solidFill>
              </a:rPr>
              <a:t>plan for program adoption, quality </a:t>
            </a:r>
            <a:r>
              <a:rPr>
                <a:solidFill>
                  <a:schemeClr val="tx1"/>
                </a:solidFill>
              </a:rPr>
              <a:t>implementatio</a:t>
            </a:r>
            <a:r>
              <a:rPr lang="en-US">
                <a:solidFill>
                  <a:schemeClr val="tx1"/>
                </a:solidFill>
              </a:rPr>
              <a:t>n and sustainability</a:t>
            </a:r>
            <a:endParaRPr>
              <a:solidFill>
                <a:schemeClr val="tx1"/>
              </a:solidFill>
            </a:endParaRPr>
          </a:p>
        </p:txBody>
      </p:sp>
      <p:sp>
        <p:nvSpPr>
          <p:cNvPr id="8" name="Rounded Rectangle 7">
            <a:extLst>
              <a:ext uri="{FF2B5EF4-FFF2-40B4-BE49-F238E27FC236}">
                <a16:creationId xmlns:a16="http://schemas.microsoft.com/office/drawing/2014/main" id="{E40AC1AC-861A-A8E8-34AA-0CDEE4FF5CA4}"/>
              </a:ext>
            </a:extLst>
          </p:cNvPr>
          <p:cNvSpPr/>
          <p:nvPr/>
        </p:nvSpPr>
        <p:spPr>
          <a:xfrm>
            <a:off x="457198" y="5211054"/>
            <a:ext cx="8229600" cy="822960"/>
          </a:xfrm>
          <a:prstGeom prst="roundRect">
            <a:avLst/>
          </a:prstGeom>
          <a:solidFill>
            <a:srgbClr val="CE93D8"/>
          </a:solidFill>
        </p:spPr>
        <p:style>
          <a:lnRef idx="1">
            <a:schemeClr val="accent1"/>
          </a:lnRef>
          <a:fillRef idx="3">
            <a:schemeClr val="accent1"/>
          </a:fillRef>
          <a:effectRef idx="2">
            <a:schemeClr val="accent1"/>
          </a:effectRef>
          <a:fontRef idx="minor">
            <a:schemeClr val="lt1"/>
          </a:fontRef>
        </p:style>
        <p:txBody>
          <a:bodyPr rtlCol="0" anchor="ctr"/>
          <a:lstStyle/>
          <a:p>
            <a:r>
              <a:rPr sz="2600">
                <a:solidFill>
                  <a:schemeClr val="tx1"/>
                </a:solidFill>
              </a:rPr>
              <a:t>🔍</a:t>
            </a:r>
            <a:r>
              <a:rPr sz="2000">
                <a:solidFill>
                  <a:schemeClr val="tx1"/>
                </a:solidFill>
              </a:rPr>
              <a:t> </a:t>
            </a:r>
            <a:r>
              <a:rPr sz="2400">
                <a:solidFill>
                  <a:schemeClr val="tx1"/>
                </a:solidFill>
              </a:rPr>
              <a:t>STEP </a:t>
            </a:r>
            <a:r>
              <a:rPr lang="en-US" sz="2400">
                <a:solidFill>
                  <a:schemeClr val="tx1"/>
                </a:solidFill>
              </a:rPr>
              <a:t>6: </a:t>
            </a:r>
            <a:r>
              <a:rPr sz="2400">
                <a:solidFill>
                  <a:schemeClr val="tx1"/>
                </a:solidFill>
              </a:rPr>
              <a:t>Evaluation</a:t>
            </a:r>
            <a:r>
              <a:rPr lang="en-US" sz="2400">
                <a:solidFill>
                  <a:schemeClr val="tx1"/>
                </a:solidFill>
              </a:rPr>
              <a:t> &amp; Monitoring</a:t>
            </a:r>
            <a:endParaRPr sz="2400">
              <a:solidFill>
                <a:schemeClr val="tx1"/>
              </a:solidFill>
            </a:endParaRPr>
          </a:p>
          <a:p>
            <a:r>
              <a:rPr lang="en-US">
                <a:solidFill>
                  <a:schemeClr val="tx1"/>
                </a:solidFill>
              </a:rPr>
              <a:t>D</a:t>
            </a:r>
            <a:r>
              <a:rPr>
                <a:solidFill>
                  <a:schemeClr val="tx1"/>
                </a:solidFill>
              </a:rPr>
              <a:t>evelop</a:t>
            </a:r>
            <a:r>
              <a:rPr lang="en-US">
                <a:solidFill>
                  <a:schemeClr val="tx1"/>
                </a:solidFill>
              </a:rPr>
              <a:t> an </a:t>
            </a:r>
            <a:r>
              <a:rPr>
                <a:solidFill>
                  <a:schemeClr val="tx1"/>
                </a:solidFill>
              </a:rPr>
              <a:t>evaluation </a:t>
            </a:r>
            <a:r>
              <a:rPr lang="en-US">
                <a:solidFill>
                  <a:schemeClr val="tx1"/>
                </a:solidFill>
              </a:rPr>
              <a:t>plan</a:t>
            </a:r>
            <a:r>
              <a:rPr>
                <a:solidFill>
                  <a:schemeClr val="tx1"/>
                </a:solidFill>
              </a:rPr>
              <a:t> </a:t>
            </a:r>
            <a:r>
              <a:rPr lang="en-US">
                <a:solidFill>
                  <a:schemeClr val="tx1"/>
                </a:solidFill>
              </a:rPr>
              <a:t>to assess both effect and process</a:t>
            </a:r>
            <a:endParaRPr>
              <a:solidFill>
                <a:schemeClr val="tx1"/>
              </a:solidFill>
            </a:endParaRPr>
          </a:p>
        </p:txBody>
      </p:sp>
      <p:pic>
        <p:nvPicPr>
          <p:cNvPr id="13" name="Picture 12">
            <a:extLst>
              <a:ext uri="{FF2B5EF4-FFF2-40B4-BE49-F238E27FC236}">
                <a16:creationId xmlns:a16="http://schemas.microsoft.com/office/drawing/2014/main" id="{762A4AA9-1C0D-B726-96F8-8DDF7AB980C4}"/>
              </a:ext>
            </a:extLst>
          </p:cNvPr>
          <p:cNvPicPr>
            <a:picLocks noChangeAspect="1"/>
          </p:cNvPicPr>
          <p:nvPr/>
        </p:nvPicPr>
        <p:blipFill>
          <a:blip r:embed="rId3"/>
          <a:stretch>
            <a:fillRect/>
          </a:stretch>
        </p:blipFill>
        <p:spPr>
          <a:xfrm>
            <a:off x="593409" y="4299151"/>
            <a:ext cx="468085" cy="468085"/>
          </a:xfrm>
          <a:prstGeom prst="rect">
            <a:avLst/>
          </a:prstGeom>
        </p:spPr>
      </p:pic>
      <p:sp>
        <p:nvSpPr>
          <p:cNvPr id="3" name="Rounded Rectangle 2">
            <a:extLst>
              <a:ext uri="{FF2B5EF4-FFF2-40B4-BE49-F238E27FC236}">
                <a16:creationId xmlns:a16="http://schemas.microsoft.com/office/drawing/2014/main" id="{C3D5FC8A-C3A9-5A79-C8A3-8725684BB1D9}"/>
              </a:ext>
            </a:extLst>
          </p:cNvPr>
          <p:cNvSpPr/>
          <p:nvPr/>
        </p:nvSpPr>
        <p:spPr>
          <a:xfrm>
            <a:off x="457198" y="709185"/>
            <a:ext cx="8229600" cy="800692"/>
          </a:xfrm>
          <a:prstGeom prst="roundRect">
            <a:avLst/>
          </a:prstGeom>
          <a:solidFill>
            <a:srgbClr val="00BFA5"/>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a:solidFill>
                  <a:schemeClr val="tx1"/>
                </a:solidFill>
              </a:rPr>
              <a:t>	 STEP 1: Needs Assessment </a:t>
            </a:r>
          </a:p>
          <a:p>
            <a:r>
              <a:rPr lang="en-US">
                <a:solidFill>
                  <a:schemeClr val="tx1"/>
                </a:solidFill>
              </a:rPr>
              <a:t>Identify what, if anything, needs to be changed and for who</a:t>
            </a:r>
          </a:p>
        </p:txBody>
      </p:sp>
      <p:sp>
        <p:nvSpPr>
          <p:cNvPr id="11" name="Rounded Rectangle 2">
            <a:extLst>
              <a:ext uri="{FF2B5EF4-FFF2-40B4-BE49-F238E27FC236}">
                <a16:creationId xmlns:a16="http://schemas.microsoft.com/office/drawing/2014/main" id="{54E855B8-79A5-1C4C-624B-4DE930D4EB92}"/>
              </a:ext>
            </a:extLst>
          </p:cNvPr>
          <p:cNvSpPr/>
          <p:nvPr/>
        </p:nvSpPr>
        <p:spPr>
          <a:xfrm>
            <a:off x="1298421" y="6122957"/>
            <a:ext cx="6367749" cy="663441"/>
          </a:xfrm>
          <a:prstGeom prst="round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defRPr sz="1400">
                <a:solidFill>
                  <a:srgbClr val="FFFFFF"/>
                </a:solidFill>
              </a:defRPr>
            </a:pPr>
            <a:r>
              <a:rPr lang="en-US" sz="2200"/>
              <a:t>Core Components:  	Theory &amp; Research</a:t>
            </a:r>
          </a:p>
          <a:p>
            <a:r>
              <a:rPr lang="en-US" sz="2200"/>
              <a:t>					Community Engagement</a:t>
            </a:r>
          </a:p>
        </p:txBody>
      </p:sp>
      <p:pic>
        <p:nvPicPr>
          <p:cNvPr id="10" name="Picture 9">
            <a:extLst>
              <a:ext uri="{FF2B5EF4-FFF2-40B4-BE49-F238E27FC236}">
                <a16:creationId xmlns:a16="http://schemas.microsoft.com/office/drawing/2014/main" id="{03B33D56-FECC-CE85-FC12-AEEC9D77EAA8}"/>
              </a:ext>
            </a:extLst>
          </p:cNvPr>
          <p:cNvPicPr>
            <a:picLocks noChangeAspect="1"/>
          </p:cNvPicPr>
          <p:nvPr/>
        </p:nvPicPr>
        <p:blipFill>
          <a:blip r:embed="rId4"/>
          <a:stretch>
            <a:fillRect/>
          </a:stretch>
        </p:blipFill>
        <p:spPr>
          <a:xfrm>
            <a:off x="593409" y="768582"/>
            <a:ext cx="352796" cy="359901"/>
          </a:xfrm>
          <a:prstGeom prst="rect">
            <a:avLst/>
          </a:prstGeom>
        </p:spPr>
      </p:pic>
      <p:sp>
        <p:nvSpPr>
          <p:cNvPr id="9" name="Speech Bubble: Rectangle with Corners Rounded 8">
            <a:extLst>
              <a:ext uri="{FF2B5EF4-FFF2-40B4-BE49-F238E27FC236}">
                <a16:creationId xmlns:a16="http://schemas.microsoft.com/office/drawing/2014/main" id="{EFC51290-38DD-7599-6161-5BED2291B520}"/>
              </a:ext>
            </a:extLst>
          </p:cNvPr>
          <p:cNvSpPr/>
          <p:nvPr/>
        </p:nvSpPr>
        <p:spPr>
          <a:xfrm flipV="1">
            <a:off x="48862" y="2508072"/>
            <a:ext cx="9095138" cy="4410715"/>
          </a:xfrm>
          <a:prstGeom prst="wedgeRoundRectCallou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83A5B2B-C5BE-0B84-7CC5-811BE78E26AB}"/>
              </a:ext>
            </a:extLst>
          </p:cNvPr>
          <p:cNvSpPr txBox="1"/>
          <p:nvPr/>
        </p:nvSpPr>
        <p:spPr>
          <a:xfrm>
            <a:off x="183433" y="2563423"/>
            <a:ext cx="9128091" cy="4247317"/>
          </a:xfrm>
          <a:prstGeom prst="rect">
            <a:avLst/>
          </a:prstGeom>
          <a:noFill/>
        </p:spPr>
        <p:txBody>
          <a:bodyPr wrap="square" rtlCol="0">
            <a:spAutoFit/>
          </a:bodyPr>
          <a:lstStyle/>
          <a:p>
            <a:r>
              <a:rPr lang="en-US" sz="2000"/>
              <a:t>  Get laser focused on </a:t>
            </a:r>
            <a:r>
              <a:rPr lang="en-US" sz="2000" b="1">
                <a:solidFill>
                  <a:srgbClr val="7030A0"/>
                </a:solidFill>
              </a:rPr>
              <a:t>who</a:t>
            </a:r>
            <a:r>
              <a:rPr lang="en-US" sz="2000"/>
              <a:t> needs to do </a:t>
            </a:r>
            <a:r>
              <a:rPr lang="en-US" sz="2000" b="1"/>
              <a:t>what</a:t>
            </a:r>
            <a:r>
              <a:rPr lang="en-US" sz="2000"/>
              <a:t> specific action &amp; </a:t>
            </a:r>
            <a:r>
              <a:rPr lang="en-US" sz="2000" b="1">
                <a:solidFill>
                  <a:srgbClr val="FF0000"/>
                </a:solidFill>
              </a:rPr>
              <a:t>why</a:t>
            </a:r>
            <a:r>
              <a:rPr lang="en-US" sz="2000"/>
              <a:t> aren't they       doing it now? </a:t>
            </a:r>
            <a:r>
              <a:rPr lang="en-US" sz="2000" b="1" i="1">
                <a:solidFill>
                  <a:srgbClr val="FF0000"/>
                </a:solidFill>
              </a:rPr>
              <a:t>What's stopping them? </a:t>
            </a:r>
          </a:p>
          <a:p>
            <a:r>
              <a:rPr lang="en-US" sz="1900" b="1"/>
              <a:t>ASK</a:t>
            </a:r>
            <a:r>
              <a:rPr lang="en-US" sz="1900"/>
              <a:t>: </a:t>
            </a:r>
            <a:r>
              <a:rPr lang="en-US" sz="1900" b="1" i="1"/>
              <a:t>How</a:t>
            </a:r>
            <a:r>
              <a:rPr lang="en-US" sz="1900"/>
              <a:t> is a specific problem/issue (unethical use of AI, high STI rates, low civic engagement, quitting STEM, not engaging in sustainability) </a:t>
            </a:r>
            <a:r>
              <a:rPr lang="en-US" sz="1900" b="1"/>
              <a:t>produced</a:t>
            </a:r>
            <a:r>
              <a:rPr lang="en-US" sz="1900"/>
              <a:t> &amp; </a:t>
            </a:r>
            <a:r>
              <a:rPr lang="en-US" sz="1900" b="1"/>
              <a:t>maintained</a:t>
            </a:r>
            <a:r>
              <a:rPr lang="en-US" sz="1900"/>
              <a:t>?</a:t>
            </a:r>
          </a:p>
          <a:p>
            <a:endParaRPr lang="en-US" sz="500"/>
          </a:p>
          <a:p>
            <a:r>
              <a:rPr lang="en-US"/>
              <a:t>To decrease STIs, </a:t>
            </a:r>
            <a:r>
              <a:rPr lang="en-US" b="1">
                <a:solidFill>
                  <a:srgbClr val="7030A0"/>
                </a:solidFill>
              </a:rPr>
              <a:t>(all) students </a:t>
            </a:r>
            <a:r>
              <a:rPr lang="en-US"/>
              <a:t>need to engage in specific actions like </a:t>
            </a:r>
            <a:r>
              <a:rPr lang="en-US" b="1"/>
              <a:t>using condoms </a:t>
            </a:r>
            <a:r>
              <a:rPr lang="en-US"/>
              <a:t>or </a:t>
            </a:r>
            <a:r>
              <a:rPr lang="en-US" b="1"/>
              <a:t>saying “no” if worried about partner’s status. </a:t>
            </a:r>
          </a:p>
          <a:p>
            <a:r>
              <a:rPr lang="en-US"/>
              <a:t>These are specific performance objectives </a:t>
            </a:r>
            <a:r>
              <a:rPr lang="en-US">
                <a:sym typeface="Wingdings" panose="05000000000000000000" pitchFamily="2" charset="2"/>
              </a:rPr>
              <a:t></a:t>
            </a:r>
            <a:r>
              <a:rPr lang="en-US"/>
              <a:t> observable actions (measurable).</a:t>
            </a:r>
          </a:p>
          <a:p>
            <a:endParaRPr lang="en-US" sz="500"/>
          </a:p>
          <a:p>
            <a:r>
              <a:rPr lang="en-US" sz="2000"/>
              <a:t>What are the </a:t>
            </a:r>
            <a:r>
              <a:rPr lang="en-US" sz="2000" b="1">
                <a:solidFill>
                  <a:srgbClr val="FF0000"/>
                </a:solidFill>
              </a:rPr>
              <a:t>determinants of behavior</a:t>
            </a:r>
            <a:r>
              <a:rPr lang="en-US" sz="2000"/>
              <a:t> (using a condom or saying “no”)? </a:t>
            </a:r>
          </a:p>
          <a:p>
            <a:pPr marL="342900" indent="-342900">
              <a:buFont typeface="Arial" panose="020B0604020202020204" pitchFamily="34" charset="0"/>
              <a:buChar char="•"/>
            </a:pPr>
            <a:r>
              <a:rPr lang="en-US" i="1"/>
              <a:t>Personal Determinants</a:t>
            </a:r>
            <a:r>
              <a:rPr lang="en-US"/>
              <a:t>: What personal knowledge, beliefs (values, perceptions, self-efficacy) &amp; skills influence the behavior?</a:t>
            </a:r>
          </a:p>
          <a:p>
            <a:pPr marL="800100" lvl="1" indent="-342900">
              <a:buFont typeface="Arial" panose="020B0604020202020204" pitchFamily="34" charset="0"/>
              <a:buChar char="•"/>
            </a:pPr>
            <a:r>
              <a:rPr lang="en-US"/>
              <a:t>Need to know STI’s exist &amp; how transmitted; need to believe they are susceptible &amp; effects of STI’s are serious; need skill using condoms in addition to negotiation skills. </a:t>
            </a:r>
          </a:p>
          <a:p>
            <a:pPr marL="342900" indent="-342900">
              <a:buFont typeface="Arial" panose="020B0604020202020204" pitchFamily="34" charset="0"/>
              <a:buChar char="•"/>
            </a:pPr>
            <a:r>
              <a:rPr lang="en-US" i="1"/>
              <a:t>External Determinants</a:t>
            </a:r>
            <a:r>
              <a:rPr lang="en-US"/>
              <a:t>: access to condoms, social support (bystanders)</a:t>
            </a:r>
          </a:p>
          <a:p>
            <a:r>
              <a:rPr lang="en-US" b="1"/>
              <a:t>Purpose of Articulating Determinants</a:t>
            </a:r>
            <a:r>
              <a:rPr lang="en-US"/>
              <a:t>: identify factors you need to impact via programming</a:t>
            </a:r>
          </a:p>
        </p:txBody>
      </p:sp>
    </p:spTree>
    <p:extLst>
      <p:ext uri="{BB962C8B-B14F-4D97-AF65-F5344CB8AC3E}">
        <p14:creationId xmlns:p14="http://schemas.microsoft.com/office/powerpoint/2010/main" val="132582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7EE44-C2D1-3430-910A-BB113091E23F}"/>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F8FE256B-EE37-FA82-2928-F3F779CFE43F}"/>
              </a:ext>
            </a:extLst>
          </p:cNvPr>
          <p:cNvSpPr/>
          <p:nvPr/>
        </p:nvSpPr>
        <p:spPr>
          <a:xfrm>
            <a:off x="127591" y="71602"/>
            <a:ext cx="8835655" cy="54864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sz="2400" b="1">
                <a:solidFill>
                  <a:srgbClr val="FFFFFF"/>
                </a:solidFill>
              </a:defRPr>
            </a:pPr>
            <a:r>
              <a:rPr sz="2600"/>
              <a:t>Intervention Mapping </a:t>
            </a:r>
            <a:r>
              <a:rPr lang="en-US" sz="2600"/>
              <a:t>Approach</a:t>
            </a:r>
            <a:endParaRPr sz="2600"/>
          </a:p>
        </p:txBody>
      </p:sp>
      <p:sp>
        <p:nvSpPr>
          <p:cNvPr id="4" name="Rounded Rectangle 3">
            <a:extLst>
              <a:ext uri="{FF2B5EF4-FFF2-40B4-BE49-F238E27FC236}">
                <a16:creationId xmlns:a16="http://schemas.microsoft.com/office/drawing/2014/main" id="{4FB2B29B-855C-8FA2-8009-947918DF0118}"/>
              </a:ext>
            </a:extLst>
          </p:cNvPr>
          <p:cNvSpPr/>
          <p:nvPr/>
        </p:nvSpPr>
        <p:spPr>
          <a:xfrm>
            <a:off x="457198" y="1612540"/>
            <a:ext cx="8229600" cy="822960"/>
          </a:xfrm>
          <a:prstGeom prst="roundRect">
            <a:avLst/>
          </a:prstGeom>
          <a:solidFill>
            <a:srgbClr val="FF6F61"/>
          </a:solidFill>
        </p:spPr>
        <p:style>
          <a:lnRef idx="1">
            <a:schemeClr val="accent1"/>
          </a:lnRef>
          <a:fillRef idx="3">
            <a:schemeClr val="accent1"/>
          </a:fillRef>
          <a:effectRef idx="2">
            <a:schemeClr val="accent1"/>
          </a:effectRef>
          <a:fontRef idx="minor">
            <a:schemeClr val="lt1"/>
          </a:fontRef>
        </p:style>
        <p:txBody>
          <a:bodyPr rtlCol="0" anchor="ctr"/>
          <a:lstStyle/>
          <a:p>
            <a:r>
              <a:rPr sz="2600"/>
              <a:t>🎯</a:t>
            </a:r>
            <a:r>
              <a:rPr lang="en-US" sz="1600"/>
              <a:t> </a:t>
            </a:r>
            <a:r>
              <a:rPr sz="1600"/>
              <a:t> </a:t>
            </a:r>
            <a:r>
              <a:rPr sz="2400">
                <a:solidFill>
                  <a:schemeClr val="tx1"/>
                </a:solidFill>
              </a:rPr>
              <a:t>STEP </a:t>
            </a:r>
            <a:r>
              <a:rPr lang="en-US" sz="2400">
                <a:solidFill>
                  <a:schemeClr val="tx1"/>
                </a:solidFill>
              </a:rPr>
              <a:t>2: </a:t>
            </a:r>
            <a:r>
              <a:rPr sz="2400">
                <a:solidFill>
                  <a:schemeClr val="tx1"/>
                </a:solidFill>
              </a:rPr>
              <a:t>Proximal Program Objectives</a:t>
            </a:r>
          </a:p>
          <a:p>
            <a:r>
              <a:rPr lang="en-US" sz="2000">
                <a:solidFill>
                  <a:schemeClr val="tx1"/>
                </a:solidFill>
              </a:rPr>
              <a:t>C</a:t>
            </a:r>
            <a:r>
              <a:rPr sz="2000">
                <a:solidFill>
                  <a:schemeClr val="tx1"/>
                </a:solidFill>
              </a:rPr>
              <a:t>reate matrices linking performance objectives with determinants</a:t>
            </a:r>
          </a:p>
        </p:txBody>
      </p:sp>
      <p:sp>
        <p:nvSpPr>
          <p:cNvPr id="5" name="Rounded Rectangle 4">
            <a:extLst>
              <a:ext uri="{FF2B5EF4-FFF2-40B4-BE49-F238E27FC236}">
                <a16:creationId xmlns:a16="http://schemas.microsoft.com/office/drawing/2014/main" id="{219C9389-BBA3-45E9-B1F4-AD8ABD8CB483}"/>
              </a:ext>
            </a:extLst>
          </p:cNvPr>
          <p:cNvSpPr/>
          <p:nvPr/>
        </p:nvSpPr>
        <p:spPr>
          <a:xfrm>
            <a:off x="457198" y="2508077"/>
            <a:ext cx="8229600" cy="822960"/>
          </a:xfrm>
          <a:prstGeom prst="roundRect">
            <a:avLst/>
          </a:prstGeom>
          <a:solidFill>
            <a:srgbClr val="FFD54F"/>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sz="2600">
                <a:solidFill>
                  <a:schemeClr val="tx1"/>
                </a:solidFill>
              </a:rPr>
              <a:t>💡</a:t>
            </a:r>
            <a:r>
              <a:rPr sz="2000">
                <a:solidFill>
                  <a:schemeClr val="tx1"/>
                </a:solidFill>
              </a:rPr>
              <a:t> </a:t>
            </a:r>
            <a:r>
              <a:rPr sz="2500">
                <a:solidFill>
                  <a:schemeClr val="tx1"/>
                </a:solidFill>
              </a:rPr>
              <a:t>STEP </a:t>
            </a:r>
            <a:r>
              <a:rPr lang="en-US" sz="2500">
                <a:solidFill>
                  <a:schemeClr val="tx1"/>
                </a:solidFill>
              </a:rPr>
              <a:t>3: </a:t>
            </a:r>
            <a:r>
              <a:rPr sz="2500">
                <a:solidFill>
                  <a:schemeClr val="tx1"/>
                </a:solidFill>
              </a:rPr>
              <a:t>Theoretical Methods &amp; Practical Strategies</a:t>
            </a:r>
          </a:p>
          <a:p>
            <a:r>
              <a:rPr lang="en-US">
                <a:solidFill>
                  <a:schemeClr val="tx1"/>
                </a:solidFill>
              </a:rPr>
              <a:t>Select</a:t>
            </a:r>
            <a:r>
              <a:rPr>
                <a:solidFill>
                  <a:schemeClr val="tx1"/>
                </a:solidFill>
              </a:rPr>
              <a:t> theory-based methods</a:t>
            </a:r>
            <a:r>
              <a:rPr lang="en-US">
                <a:solidFill>
                  <a:schemeClr val="tx1"/>
                </a:solidFill>
              </a:rPr>
              <a:t> that match determinants</a:t>
            </a:r>
            <a:r>
              <a:rPr>
                <a:solidFill>
                  <a:schemeClr val="tx1"/>
                </a:solidFill>
              </a:rPr>
              <a:t> </a:t>
            </a:r>
            <a:r>
              <a:rPr lang="en-US">
                <a:solidFill>
                  <a:schemeClr val="tx1"/>
                </a:solidFill>
              </a:rPr>
              <a:t>and create</a:t>
            </a:r>
            <a:r>
              <a:rPr>
                <a:solidFill>
                  <a:schemeClr val="tx1"/>
                </a:solidFill>
              </a:rPr>
              <a:t> practical strategies</a:t>
            </a:r>
          </a:p>
        </p:txBody>
      </p:sp>
      <p:sp>
        <p:nvSpPr>
          <p:cNvPr id="6" name="Rounded Rectangle 5">
            <a:extLst>
              <a:ext uri="{FF2B5EF4-FFF2-40B4-BE49-F238E27FC236}">
                <a16:creationId xmlns:a16="http://schemas.microsoft.com/office/drawing/2014/main" id="{5609D319-37E0-E8FE-4FC3-EC93BB665EBA}"/>
              </a:ext>
            </a:extLst>
          </p:cNvPr>
          <p:cNvSpPr/>
          <p:nvPr/>
        </p:nvSpPr>
        <p:spPr>
          <a:xfrm>
            <a:off x="457200" y="3387248"/>
            <a:ext cx="8229600" cy="82296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r>
              <a:rPr sz="2600">
                <a:solidFill>
                  <a:schemeClr val="tx1"/>
                </a:solidFill>
              </a:rPr>
              <a:t>⚙️</a:t>
            </a:r>
            <a:r>
              <a:rPr sz="2000">
                <a:solidFill>
                  <a:schemeClr val="tx1"/>
                </a:solidFill>
              </a:rPr>
              <a:t> </a:t>
            </a:r>
            <a:r>
              <a:rPr sz="2400">
                <a:solidFill>
                  <a:schemeClr val="tx1"/>
                </a:solidFill>
              </a:rPr>
              <a:t>STEP </a:t>
            </a:r>
            <a:r>
              <a:rPr lang="en-US" sz="2400">
                <a:solidFill>
                  <a:schemeClr val="tx1"/>
                </a:solidFill>
              </a:rPr>
              <a:t>4: Program Production</a:t>
            </a:r>
            <a:endParaRPr sz="2400">
              <a:solidFill>
                <a:schemeClr val="tx1"/>
              </a:solidFill>
            </a:endParaRPr>
          </a:p>
          <a:p>
            <a:r>
              <a:rPr lang="en-US">
                <a:solidFill>
                  <a:schemeClr val="tx1"/>
                </a:solidFill>
              </a:rPr>
              <a:t>O</a:t>
            </a:r>
            <a:r>
              <a:rPr>
                <a:solidFill>
                  <a:schemeClr val="tx1"/>
                </a:solidFill>
              </a:rPr>
              <a:t>perationalize strategies and develop materials</a:t>
            </a:r>
            <a:r>
              <a:rPr lang="en-US">
                <a:solidFill>
                  <a:schemeClr val="tx1"/>
                </a:solidFill>
              </a:rPr>
              <a:t> to create an organized program</a:t>
            </a:r>
            <a:endParaRPr>
              <a:solidFill>
                <a:schemeClr val="tx1"/>
              </a:solidFill>
            </a:endParaRPr>
          </a:p>
        </p:txBody>
      </p:sp>
      <p:sp>
        <p:nvSpPr>
          <p:cNvPr id="7" name="Rounded Rectangle 6">
            <a:extLst>
              <a:ext uri="{FF2B5EF4-FFF2-40B4-BE49-F238E27FC236}">
                <a16:creationId xmlns:a16="http://schemas.microsoft.com/office/drawing/2014/main" id="{8F2B45FF-EA00-3F75-0C7D-F02E225B5AEB}"/>
              </a:ext>
            </a:extLst>
          </p:cNvPr>
          <p:cNvSpPr/>
          <p:nvPr/>
        </p:nvSpPr>
        <p:spPr>
          <a:xfrm>
            <a:off x="457198" y="4299151"/>
            <a:ext cx="8229600" cy="822960"/>
          </a:xfrm>
          <a:prstGeom prst="roundRect">
            <a:avLst/>
          </a:prstGeom>
          <a:solidFill>
            <a:srgbClr val="4FC3F7"/>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a:solidFill>
                  <a:schemeClr val="tx1"/>
                </a:solidFill>
              </a:rPr>
              <a:t>	  </a:t>
            </a:r>
            <a:r>
              <a:rPr sz="2400">
                <a:solidFill>
                  <a:schemeClr val="tx1"/>
                </a:solidFill>
              </a:rPr>
              <a:t>STEP </a:t>
            </a:r>
            <a:r>
              <a:rPr lang="en-US" sz="2400">
                <a:solidFill>
                  <a:schemeClr val="tx1"/>
                </a:solidFill>
              </a:rPr>
              <a:t>5: </a:t>
            </a:r>
            <a:r>
              <a:rPr sz="2400">
                <a:solidFill>
                  <a:schemeClr val="tx1"/>
                </a:solidFill>
              </a:rPr>
              <a:t>Adoption &amp; Implementation Plan</a:t>
            </a:r>
          </a:p>
          <a:p>
            <a:r>
              <a:rPr lang="en-US">
                <a:solidFill>
                  <a:schemeClr val="tx1"/>
                </a:solidFill>
              </a:rPr>
              <a:t>D</a:t>
            </a:r>
            <a:r>
              <a:rPr>
                <a:solidFill>
                  <a:schemeClr val="tx1"/>
                </a:solidFill>
              </a:rPr>
              <a:t>evelop </a:t>
            </a:r>
            <a:r>
              <a:rPr lang="en-US">
                <a:solidFill>
                  <a:schemeClr val="tx1"/>
                </a:solidFill>
              </a:rPr>
              <a:t>plan for program adoption, quality </a:t>
            </a:r>
            <a:r>
              <a:rPr>
                <a:solidFill>
                  <a:schemeClr val="tx1"/>
                </a:solidFill>
              </a:rPr>
              <a:t>implementatio</a:t>
            </a:r>
            <a:r>
              <a:rPr lang="en-US">
                <a:solidFill>
                  <a:schemeClr val="tx1"/>
                </a:solidFill>
              </a:rPr>
              <a:t>n and sustainability</a:t>
            </a:r>
            <a:endParaRPr>
              <a:solidFill>
                <a:schemeClr val="tx1"/>
              </a:solidFill>
            </a:endParaRPr>
          </a:p>
        </p:txBody>
      </p:sp>
      <p:sp>
        <p:nvSpPr>
          <p:cNvPr id="8" name="Rounded Rectangle 7">
            <a:extLst>
              <a:ext uri="{FF2B5EF4-FFF2-40B4-BE49-F238E27FC236}">
                <a16:creationId xmlns:a16="http://schemas.microsoft.com/office/drawing/2014/main" id="{69E32155-5A0C-F452-3F76-98406314C0A3}"/>
              </a:ext>
            </a:extLst>
          </p:cNvPr>
          <p:cNvSpPr/>
          <p:nvPr/>
        </p:nvSpPr>
        <p:spPr>
          <a:xfrm>
            <a:off x="457198" y="5211054"/>
            <a:ext cx="8229600" cy="822960"/>
          </a:xfrm>
          <a:prstGeom prst="roundRect">
            <a:avLst/>
          </a:prstGeom>
          <a:solidFill>
            <a:srgbClr val="CE93D8"/>
          </a:solidFill>
        </p:spPr>
        <p:style>
          <a:lnRef idx="1">
            <a:schemeClr val="accent1"/>
          </a:lnRef>
          <a:fillRef idx="3">
            <a:schemeClr val="accent1"/>
          </a:fillRef>
          <a:effectRef idx="2">
            <a:schemeClr val="accent1"/>
          </a:effectRef>
          <a:fontRef idx="minor">
            <a:schemeClr val="lt1"/>
          </a:fontRef>
        </p:style>
        <p:txBody>
          <a:bodyPr rtlCol="0" anchor="ctr"/>
          <a:lstStyle/>
          <a:p>
            <a:r>
              <a:rPr sz="2600">
                <a:solidFill>
                  <a:schemeClr val="tx1"/>
                </a:solidFill>
              </a:rPr>
              <a:t>🔍</a:t>
            </a:r>
            <a:r>
              <a:rPr sz="2000">
                <a:solidFill>
                  <a:schemeClr val="tx1"/>
                </a:solidFill>
              </a:rPr>
              <a:t> </a:t>
            </a:r>
            <a:r>
              <a:rPr sz="2400">
                <a:solidFill>
                  <a:schemeClr val="tx1"/>
                </a:solidFill>
              </a:rPr>
              <a:t>STEP </a:t>
            </a:r>
            <a:r>
              <a:rPr lang="en-US" sz="2400">
                <a:solidFill>
                  <a:schemeClr val="tx1"/>
                </a:solidFill>
              </a:rPr>
              <a:t>6: </a:t>
            </a:r>
            <a:r>
              <a:rPr sz="2400">
                <a:solidFill>
                  <a:schemeClr val="tx1"/>
                </a:solidFill>
              </a:rPr>
              <a:t>Evaluation</a:t>
            </a:r>
            <a:r>
              <a:rPr lang="en-US" sz="2400">
                <a:solidFill>
                  <a:schemeClr val="tx1"/>
                </a:solidFill>
              </a:rPr>
              <a:t> &amp; Monitoring</a:t>
            </a:r>
            <a:endParaRPr sz="2400">
              <a:solidFill>
                <a:schemeClr val="tx1"/>
              </a:solidFill>
            </a:endParaRPr>
          </a:p>
          <a:p>
            <a:r>
              <a:rPr lang="en-US">
                <a:solidFill>
                  <a:schemeClr val="tx1"/>
                </a:solidFill>
              </a:rPr>
              <a:t>D</a:t>
            </a:r>
            <a:r>
              <a:rPr>
                <a:solidFill>
                  <a:schemeClr val="tx1"/>
                </a:solidFill>
              </a:rPr>
              <a:t>evelop</a:t>
            </a:r>
            <a:r>
              <a:rPr lang="en-US">
                <a:solidFill>
                  <a:schemeClr val="tx1"/>
                </a:solidFill>
              </a:rPr>
              <a:t> an </a:t>
            </a:r>
            <a:r>
              <a:rPr>
                <a:solidFill>
                  <a:schemeClr val="tx1"/>
                </a:solidFill>
              </a:rPr>
              <a:t>evaluation </a:t>
            </a:r>
            <a:r>
              <a:rPr lang="en-US">
                <a:solidFill>
                  <a:schemeClr val="tx1"/>
                </a:solidFill>
              </a:rPr>
              <a:t>plan</a:t>
            </a:r>
            <a:r>
              <a:rPr>
                <a:solidFill>
                  <a:schemeClr val="tx1"/>
                </a:solidFill>
              </a:rPr>
              <a:t> </a:t>
            </a:r>
            <a:r>
              <a:rPr lang="en-US">
                <a:solidFill>
                  <a:schemeClr val="tx1"/>
                </a:solidFill>
              </a:rPr>
              <a:t>to assess both effect and process</a:t>
            </a:r>
            <a:endParaRPr>
              <a:solidFill>
                <a:schemeClr val="tx1"/>
              </a:solidFill>
            </a:endParaRPr>
          </a:p>
        </p:txBody>
      </p:sp>
      <p:pic>
        <p:nvPicPr>
          <p:cNvPr id="13" name="Picture 12">
            <a:extLst>
              <a:ext uri="{FF2B5EF4-FFF2-40B4-BE49-F238E27FC236}">
                <a16:creationId xmlns:a16="http://schemas.microsoft.com/office/drawing/2014/main" id="{4B27CC00-4B71-0382-18A4-DE5DAA661347}"/>
              </a:ext>
            </a:extLst>
          </p:cNvPr>
          <p:cNvPicPr>
            <a:picLocks noChangeAspect="1"/>
          </p:cNvPicPr>
          <p:nvPr/>
        </p:nvPicPr>
        <p:blipFill>
          <a:blip r:embed="rId3"/>
          <a:stretch>
            <a:fillRect/>
          </a:stretch>
        </p:blipFill>
        <p:spPr>
          <a:xfrm>
            <a:off x="593409" y="4299151"/>
            <a:ext cx="468085" cy="468085"/>
          </a:xfrm>
          <a:prstGeom prst="rect">
            <a:avLst/>
          </a:prstGeom>
        </p:spPr>
      </p:pic>
      <p:sp>
        <p:nvSpPr>
          <p:cNvPr id="3" name="Rounded Rectangle 2">
            <a:extLst>
              <a:ext uri="{FF2B5EF4-FFF2-40B4-BE49-F238E27FC236}">
                <a16:creationId xmlns:a16="http://schemas.microsoft.com/office/drawing/2014/main" id="{F81E3B09-AE31-C798-CF4B-716A9FDD31DA}"/>
              </a:ext>
            </a:extLst>
          </p:cNvPr>
          <p:cNvSpPr/>
          <p:nvPr/>
        </p:nvSpPr>
        <p:spPr>
          <a:xfrm>
            <a:off x="457198" y="709185"/>
            <a:ext cx="8229600" cy="800692"/>
          </a:xfrm>
          <a:prstGeom prst="roundRect">
            <a:avLst/>
          </a:prstGeom>
          <a:solidFill>
            <a:srgbClr val="00BFA5"/>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a:solidFill>
                  <a:schemeClr val="tx1"/>
                </a:solidFill>
              </a:rPr>
              <a:t>	 STEP 1: Needs Assessment </a:t>
            </a:r>
          </a:p>
          <a:p>
            <a:r>
              <a:rPr lang="en-US">
                <a:solidFill>
                  <a:schemeClr val="tx1"/>
                </a:solidFill>
              </a:rPr>
              <a:t>Identify what, if anything, needs to be changed and for who</a:t>
            </a:r>
          </a:p>
        </p:txBody>
      </p:sp>
      <p:sp>
        <p:nvSpPr>
          <p:cNvPr id="11" name="Rounded Rectangle 2">
            <a:extLst>
              <a:ext uri="{FF2B5EF4-FFF2-40B4-BE49-F238E27FC236}">
                <a16:creationId xmlns:a16="http://schemas.microsoft.com/office/drawing/2014/main" id="{C2852C8C-CB32-6976-B0DA-8EA0147A2008}"/>
              </a:ext>
            </a:extLst>
          </p:cNvPr>
          <p:cNvSpPr/>
          <p:nvPr/>
        </p:nvSpPr>
        <p:spPr>
          <a:xfrm>
            <a:off x="1298421" y="6122957"/>
            <a:ext cx="6367749" cy="663441"/>
          </a:xfrm>
          <a:prstGeom prst="round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defRPr sz="1400">
                <a:solidFill>
                  <a:srgbClr val="FFFFFF"/>
                </a:solidFill>
              </a:defRPr>
            </a:pPr>
            <a:r>
              <a:rPr lang="en-US" sz="2200"/>
              <a:t>Core Components:  	Theory &amp; Research</a:t>
            </a:r>
          </a:p>
          <a:p>
            <a:r>
              <a:rPr lang="en-US" sz="2200"/>
              <a:t>					Community Engagement</a:t>
            </a:r>
          </a:p>
        </p:txBody>
      </p:sp>
      <p:pic>
        <p:nvPicPr>
          <p:cNvPr id="10" name="Picture 9">
            <a:extLst>
              <a:ext uri="{FF2B5EF4-FFF2-40B4-BE49-F238E27FC236}">
                <a16:creationId xmlns:a16="http://schemas.microsoft.com/office/drawing/2014/main" id="{BEAFDE57-D69D-BC41-4F1F-E452155A0F45}"/>
              </a:ext>
            </a:extLst>
          </p:cNvPr>
          <p:cNvPicPr>
            <a:picLocks noChangeAspect="1"/>
          </p:cNvPicPr>
          <p:nvPr/>
        </p:nvPicPr>
        <p:blipFill>
          <a:blip r:embed="rId4"/>
          <a:stretch>
            <a:fillRect/>
          </a:stretch>
        </p:blipFill>
        <p:spPr>
          <a:xfrm>
            <a:off x="593409" y="768582"/>
            <a:ext cx="352796" cy="359901"/>
          </a:xfrm>
          <a:prstGeom prst="rect">
            <a:avLst/>
          </a:prstGeom>
        </p:spPr>
      </p:pic>
      <p:sp>
        <p:nvSpPr>
          <p:cNvPr id="9" name="Speech Bubble: Rectangle with Corners Rounded 8">
            <a:extLst>
              <a:ext uri="{FF2B5EF4-FFF2-40B4-BE49-F238E27FC236}">
                <a16:creationId xmlns:a16="http://schemas.microsoft.com/office/drawing/2014/main" id="{76DB44AF-012A-4D28-A3B7-C29F4734EC99}"/>
              </a:ext>
            </a:extLst>
          </p:cNvPr>
          <p:cNvSpPr/>
          <p:nvPr/>
        </p:nvSpPr>
        <p:spPr>
          <a:xfrm flipV="1">
            <a:off x="223283" y="3683464"/>
            <a:ext cx="9000457" cy="3102933"/>
          </a:xfrm>
          <a:prstGeom prst="wedgeRoundRectCallou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D73A646-B065-0C23-C61F-13C3DE5D6A1F}"/>
              </a:ext>
            </a:extLst>
          </p:cNvPr>
          <p:cNvSpPr txBox="1"/>
          <p:nvPr/>
        </p:nvSpPr>
        <p:spPr>
          <a:xfrm>
            <a:off x="223284" y="3895489"/>
            <a:ext cx="8920716" cy="2523768"/>
          </a:xfrm>
          <a:prstGeom prst="rect">
            <a:avLst/>
          </a:prstGeom>
          <a:noFill/>
        </p:spPr>
        <p:txBody>
          <a:bodyPr wrap="square" rtlCol="0">
            <a:spAutoFit/>
          </a:bodyPr>
          <a:lstStyle/>
          <a:p>
            <a:pPr lvl="0" defTabSz="914400">
              <a:defRPr/>
            </a:pPr>
            <a:r>
              <a:rPr lang="en-US" sz="2000" b="1"/>
              <a:t>Methods: </a:t>
            </a:r>
            <a:r>
              <a:rPr lang="en-US" sz="2000"/>
              <a:t>the</a:t>
            </a:r>
            <a:r>
              <a:rPr lang="en-US" sz="2000" b="1"/>
              <a:t> general</a:t>
            </a:r>
            <a:r>
              <a:rPr lang="en-US" sz="2000"/>
              <a:t> techniques derived from theory or empirical evidence known to influence those determinants we discussed (evidence-informed practices). </a:t>
            </a:r>
          </a:p>
          <a:p>
            <a:pPr marL="171450" lvl="0" indent="-171450" defTabSz="914400">
              <a:buFont typeface="Arial" panose="020B0604020202020204" pitchFamily="34" charset="0"/>
              <a:buChar char="•"/>
              <a:defRPr/>
            </a:pPr>
            <a:r>
              <a:rPr lang="en-US" sz="2000"/>
              <a:t>Think of things like role modeling, skill development, persuasive communication, empowerment. </a:t>
            </a:r>
          </a:p>
          <a:p>
            <a:pPr marL="171450" lvl="0" indent="-171450" defTabSz="914400">
              <a:buFont typeface="Arial" panose="020B0604020202020204" pitchFamily="34" charset="0"/>
              <a:buChar char="•"/>
              <a:defRPr/>
            </a:pPr>
            <a:r>
              <a:rPr lang="en-US" sz="2000"/>
              <a:t>These are </a:t>
            </a:r>
            <a:r>
              <a:rPr lang="en-US" sz="2000" i="1"/>
              <a:t>broad</a:t>
            </a:r>
            <a:r>
              <a:rPr lang="en-US" sz="2000"/>
              <a:t> approaches. </a:t>
            </a:r>
          </a:p>
          <a:p>
            <a:pPr marL="171450" lvl="0" indent="-171450" defTabSz="914400">
              <a:buFont typeface="Arial" panose="020B0604020202020204" pitchFamily="34" charset="0"/>
              <a:buChar char="•"/>
              <a:defRPr/>
            </a:pPr>
            <a:endParaRPr lang="en-US"/>
          </a:p>
          <a:p>
            <a:pPr lvl="0" defTabSz="914400">
              <a:defRPr/>
            </a:pPr>
            <a:r>
              <a:rPr lang="en-US" sz="2000" b="1"/>
              <a:t>Strategies: </a:t>
            </a:r>
            <a:r>
              <a:rPr lang="en-US" sz="2000"/>
              <a:t>the practical </a:t>
            </a:r>
            <a:r>
              <a:rPr lang="en-US" sz="2000" b="1"/>
              <a:t>concrete</a:t>
            </a:r>
            <a:r>
              <a:rPr lang="en-US" sz="2000"/>
              <a:t> ways you actually deliver those methods. </a:t>
            </a:r>
          </a:p>
          <a:p>
            <a:pPr marL="171450" lvl="0" indent="-171450" defTabSz="914400">
              <a:buFont typeface="Arial" panose="020B0604020202020204" pitchFamily="34" charset="0"/>
              <a:buChar char="•"/>
              <a:defRPr/>
            </a:pPr>
            <a:r>
              <a:rPr lang="en-US" sz="2000"/>
              <a:t>They are the </a:t>
            </a:r>
            <a:r>
              <a:rPr lang="en-US" sz="2000" i="1"/>
              <a:t>specific</a:t>
            </a:r>
            <a:r>
              <a:rPr lang="en-US" sz="2000"/>
              <a:t> activities, tools, materials you use. </a:t>
            </a:r>
          </a:p>
        </p:txBody>
      </p:sp>
      <p:sp>
        <p:nvSpPr>
          <p:cNvPr id="16" name="Speech Bubble: Rectangle with Corners Rounded 15">
            <a:extLst>
              <a:ext uri="{FF2B5EF4-FFF2-40B4-BE49-F238E27FC236}">
                <a16:creationId xmlns:a16="http://schemas.microsoft.com/office/drawing/2014/main" id="{C865422D-476B-62FC-B6FC-07092FC1BD90}"/>
              </a:ext>
            </a:extLst>
          </p:cNvPr>
          <p:cNvSpPr/>
          <p:nvPr/>
        </p:nvSpPr>
        <p:spPr>
          <a:xfrm>
            <a:off x="0" y="-31589"/>
            <a:ext cx="9144000" cy="2393716"/>
          </a:xfrm>
          <a:prstGeom prst="wedgeRoundRectCallou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512C3FD-3E5B-F87C-2EED-90AC5FCE2A18}"/>
              </a:ext>
            </a:extLst>
          </p:cNvPr>
          <p:cNvSpPr txBox="1"/>
          <p:nvPr/>
        </p:nvSpPr>
        <p:spPr>
          <a:xfrm>
            <a:off x="79741" y="0"/>
            <a:ext cx="9144000" cy="2308324"/>
          </a:xfrm>
          <a:prstGeom prst="rect">
            <a:avLst/>
          </a:prstGeom>
          <a:noFill/>
        </p:spPr>
        <p:txBody>
          <a:bodyPr wrap="square" rtlCol="0">
            <a:spAutoFit/>
          </a:bodyPr>
          <a:lstStyle/>
          <a:p>
            <a:pPr lvl="0" defTabSz="914400">
              <a:defRPr/>
            </a:pPr>
            <a:r>
              <a:rPr lang="en-US" dirty="0"/>
              <a:t>How do you get from a </a:t>
            </a:r>
            <a:r>
              <a:rPr lang="en-US" b="1" dirty="0"/>
              <a:t>general</a:t>
            </a:r>
            <a:r>
              <a:rPr lang="en-US" dirty="0"/>
              <a:t> method to something </a:t>
            </a:r>
            <a:r>
              <a:rPr lang="en-US" b="1" dirty="0"/>
              <a:t>tangible</a:t>
            </a:r>
            <a:r>
              <a:rPr lang="en-US" dirty="0"/>
              <a:t> you actually use in a program? </a:t>
            </a:r>
          </a:p>
          <a:p>
            <a:pPr marL="171450" lvl="0" indent="-171450" defTabSz="914400">
              <a:buFont typeface="Arial" panose="020B0604020202020204" pitchFamily="34" charset="0"/>
              <a:buChar char="•"/>
              <a:defRPr/>
            </a:pPr>
            <a:r>
              <a:rPr lang="en-US" dirty="0"/>
              <a:t>It involves brainstorming potential general methods first. </a:t>
            </a:r>
          </a:p>
          <a:p>
            <a:pPr marL="171450" lvl="0" indent="-171450" defTabSz="914400">
              <a:buFont typeface="Arial" panose="020B0604020202020204" pitchFamily="34" charset="0"/>
              <a:buChar char="•"/>
              <a:defRPr/>
            </a:pPr>
            <a:r>
              <a:rPr lang="en-US" dirty="0"/>
              <a:t>Then you dive into the research literature. You look for empirical evidence of what “works”. </a:t>
            </a:r>
            <a:br>
              <a:rPr lang="en-US" dirty="0"/>
            </a:br>
            <a:r>
              <a:rPr lang="en-US" dirty="0"/>
              <a:t>Does this method </a:t>
            </a:r>
            <a:r>
              <a:rPr lang="en-US" i="1" dirty="0"/>
              <a:t>actually</a:t>
            </a:r>
            <a:r>
              <a:rPr lang="en-US" dirty="0"/>
              <a:t> influence the specific determinant you're targeting &amp; what are the working parameters. </a:t>
            </a:r>
          </a:p>
          <a:p>
            <a:pPr marL="171450" lvl="0" indent="-171450" defTabSz="914400">
              <a:buFont typeface="Arial" panose="020B0604020202020204" pitchFamily="34" charset="0"/>
              <a:buChar char="•"/>
              <a:defRPr/>
            </a:pPr>
            <a:r>
              <a:rPr lang="en-US" b="1" dirty="0"/>
              <a:t>Working parameters: </a:t>
            </a:r>
            <a:r>
              <a:rPr lang="en-US" dirty="0"/>
              <a:t>under what conditions does this </a:t>
            </a:r>
            <a:r>
              <a:rPr lang="en-US" b="1" dirty="0"/>
              <a:t>method</a:t>
            </a:r>
            <a:r>
              <a:rPr lang="en-US" dirty="0"/>
              <a:t> work best with which audience? Is “modeling” more effective via video or in person for this particular group? Then you translate that into practical </a:t>
            </a:r>
            <a:r>
              <a:rPr lang="en-US" b="1" dirty="0"/>
              <a:t>strategies</a:t>
            </a:r>
            <a:r>
              <a:rPr lang="en-US" dirty="0"/>
              <a:t>. </a:t>
            </a:r>
          </a:p>
        </p:txBody>
      </p:sp>
      <p:sp>
        <p:nvSpPr>
          <p:cNvPr id="18" name="TextBox 17">
            <a:extLst>
              <a:ext uri="{FF2B5EF4-FFF2-40B4-BE49-F238E27FC236}">
                <a16:creationId xmlns:a16="http://schemas.microsoft.com/office/drawing/2014/main" id="{CE0264F3-77D5-7EA2-5CDE-DB065DD9802D}"/>
              </a:ext>
            </a:extLst>
          </p:cNvPr>
          <p:cNvSpPr txBox="1"/>
          <p:nvPr/>
        </p:nvSpPr>
        <p:spPr>
          <a:xfrm>
            <a:off x="292391" y="3899697"/>
            <a:ext cx="8862240" cy="2739211"/>
          </a:xfrm>
          <a:prstGeom prst="rect">
            <a:avLst/>
          </a:prstGeom>
          <a:solidFill>
            <a:schemeClr val="bg1"/>
          </a:solidFill>
        </p:spPr>
        <p:txBody>
          <a:bodyPr wrap="square" rtlCol="0">
            <a:spAutoFit/>
          </a:bodyPr>
          <a:lstStyle/>
          <a:p>
            <a:pPr lvl="0" defTabSz="914400">
              <a:defRPr/>
            </a:pPr>
            <a:r>
              <a:rPr lang="en-US" dirty="0">
                <a:solidFill>
                  <a:srgbClr val="0070C0"/>
                </a:solidFill>
              </a:rPr>
              <a:t>Behavior of communicating “no” after gathering information from a partner: </a:t>
            </a:r>
          </a:p>
          <a:p>
            <a:pPr lvl="0" defTabSz="914400">
              <a:defRPr/>
            </a:pPr>
            <a:r>
              <a:rPr lang="en-US" b="1" dirty="0">
                <a:solidFill>
                  <a:srgbClr val="0070C0"/>
                </a:solidFill>
              </a:rPr>
              <a:t>Method</a:t>
            </a:r>
            <a:r>
              <a:rPr lang="en-US" dirty="0">
                <a:solidFill>
                  <a:srgbClr val="0070C0"/>
                </a:solidFill>
              </a:rPr>
              <a:t> is “role modeling”: showing them how others access necessary information about their partner’s health status and then make a decision on if to engage.  </a:t>
            </a:r>
          </a:p>
          <a:p>
            <a:pPr lvl="0" defTabSz="914400">
              <a:defRPr/>
            </a:pPr>
            <a:endParaRPr lang="en-US" sz="500" dirty="0">
              <a:solidFill>
                <a:srgbClr val="0070C0"/>
              </a:solidFill>
            </a:endParaRPr>
          </a:p>
          <a:p>
            <a:pPr lvl="0" defTabSz="914400">
              <a:defRPr/>
            </a:pPr>
            <a:r>
              <a:rPr lang="en-US" b="1" dirty="0">
                <a:solidFill>
                  <a:srgbClr val="0070C0"/>
                </a:solidFill>
              </a:rPr>
              <a:t>Strategy</a:t>
            </a:r>
            <a:r>
              <a:rPr lang="en-US" dirty="0">
                <a:solidFill>
                  <a:srgbClr val="0070C0"/>
                </a:solidFill>
              </a:rPr>
              <a:t> is delivering that role modeling via online videos instead of live in-person. </a:t>
            </a:r>
          </a:p>
          <a:p>
            <a:pPr lvl="0" defTabSz="914400">
              <a:defRPr/>
            </a:pPr>
            <a:r>
              <a:rPr lang="en-US" dirty="0">
                <a:solidFill>
                  <a:srgbClr val="0070C0"/>
                </a:solidFill>
              </a:rPr>
              <a:t>When offered live in-person, some students were embarrassed to watch, some wanted to see it again, or some were disruptive. Strategy of using videos made the method (watching another student's model behavior) more accessible because it could be watched in private, re-watched, and practiced alone. </a:t>
            </a:r>
          </a:p>
          <a:p>
            <a:pPr lvl="0" defTabSz="914400">
              <a:defRPr/>
            </a:pPr>
            <a:endParaRPr lang="en-US" sz="500" dirty="0">
              <a:solidFill>
                <a:srgbClr val="0070C0"/>
              </a:solidFill>
            </a:endParaRPr>
          </a:p>
          <a:p>
            <a:pPr lvl="0" defTabSz="914400">
              <a:defRPr/>
            </a:pPr>
            <a:r>
              <a:rPr lang="en-US" dirty="0">
                <a:solidFill>
                  <a:srgbClr val="0070C0"/>
                </a:solidFill>
              </a:rPr>
              <a:t>So, the </a:t>
            </a:r>
            <a:r>
              <a:rPr lang="en-US" b="1" dirty="0">
                <a:solidFill>
                  <a:srgbClr val="0070C0"/>
                </a:solidFill>
              </a:rPr>
              <a:t>strategy</a:t>
            </a:r>
            <a:r>
              <a:rPr lang="en-US" dirty="0">
                <a:solidFill>
                  <a:srgbClr val="0070C0"/>
                </a:solidFill>
              </a:rPr>
              <a:t> is how you </a:t>
            </a:r>
            <a:r>
              <a:rPr lang="en-US" b="1" dirty="0">
                <a:solidFill>
                  <a:srgbClr val="0070C0"/>
                </a:solidFill>
              </a:rPr>
              <a:t>package the method </a:t>
            </a:r>
            <a:r>
              <a:rPr lang="en-US" dirty="0">
                <a:solidFill>
                  <a:srgbClr val="0070C0"/>
                </a:solidFill>
              </a:rPr>
              <a:t>for your specific audience and context. </a:t>
            </a:r>
          </a:p>
        </p:txBody>
      </p:sp>
    </p:spTree>
    <p:extLst>
      <p:ext uri="{BB962C8B-B14F-4D97-AF65-F5344CB8AC3E}">
        <p14:creationId xmlns:p14="http://schemas.microsoft.com/office/powerpoint/2010/main" val="24131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6" grpId="0" animBg="1"/>
      <p:bldP spid="17" grpId="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FB7EC-3056-4545-40FC-3363A1527847}"/>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AE4C3A26-0A6A-643E-7CFA-B1A0D6951686}"/>
              </a:ext>
            </a:extLst>
          </p:cNvPr>
          <p:cNvSpPr/>
          <p:nvPr/>
        </p:nvSpPr>
        <p:spPr>
          <a:xfrm>
            <a:off x="127591" y="71602"/>
            <a:ext cx="8835655" cy="54864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sz="2400" b="1">
                <a:solidFill>
                  <a:srgbClr val="FFFFFF"/>
                </a:solidFill>
              </a:defRPr>
            </a:pPr>
            <a:r>
              <a:rPr sz="2600"/>
              <a:t>Intervention Mapping </a:t>
            </a:r>
            <a:r>
              <a:rPr lang="en-US" sz="2600"/>
              <a:t>Approach</a:t>
            </a:r>
            <a:endParaRPr sz="2600"/>
          </a:p>
        </p:txBody>
      </p:sp>
      <p:sp>
        <p:nvSpPr>
          <p:cNvPr id="4" name="Rounded Rectangle 3">
            <a:extLst>
              <a:ext uri="{FF2B5EF4-FFF2-40B4-BE49-F238E27FC236}">
                <a16:creationId xmlns:a16="http://schemas.microsoft.com/office/drawing/2014/main" id="{948C39F1-2429-5EF3-7B4E-C9F5421B2EF4}"/>
              </a:ext>
            </a:extLst>
          </p:cNvPr>
          <p:cNvSpPr/>
          <p:nvPr/>
        </p:nvSpPr>
        <p:spPr>
          <a:xfrm>
            <a:off x="457198" y="1612540"/>
            <a:ext cx="8229600" cy="822960"/>
          </a:xfrm>
          <a:prstGeom prst="roundRect">
            <a:avLst/>
          </a:prstGeom>
          <a:solidFill>
            <a:srgbClr val="FF6F61"/>
          </a:solidFill>
        </p:spPr>
        <p:style>
          <a:lnRef idx="1">
            <a:schemeClr val="accent1"/>
          </a:lnRef>
          <a:fillRef idx="3">
            <a:schemeClr val="accent1"/>
          </a:fillRef>
          <a:effectRef idx="2">
            <a:schemeClr val="accent1"/>
          </a:effectRef>
          <a:fontRef idx="minor">
            <a:schemeClr val="lt1"/>
          </a:fontRef>
        </p:style>
        <p:txBody>
          <a:bodyPr rtlCol="0" anchor="ctr"/>
          <a:lstStyle/>
          <a:p>
            <a:r>
              <a:rPr sz="2600"/>
              <a:t>🎯</a:t>
            </a:r>
            <a:r>
              <a:rPr lang="en-US" sz="1600"/>
              <a:t> </a:t>
            </a:r>
            <a:r>
              <a:rPr sz="1600"/>
              <a:t> </a:t>
            </a:r>
            <a:r>
              <a:rPr sz="2400">
                <a:solidFill>
                  <a:schemeClr val="tx1"/>
                </a:solidFill>
              </a:rPr>
              <a:t>STEP </a:t>
            </a:r>
            <a:r>
              <a:rPr lang="en-US" sz="2400">
                <a:solidFill>
                  <a:schemeClr val="tx1"/>
                </a:solidFill>
              </a:rPr>
              <a:t>2: </a:t>
            </a:r>
            <a:r>
              <a:rPr sz="2400">
                <a:solidFill>
                  <a:schemeClr val="tx1"/>
                </a:solidFill>
              </a:rPr>
              <a:t>Proximal Program Objectives</a:t>
            </a:r>
          </a:p>
          <a:p>
            <a:r>
              <a:rPr lang="en-US" sz="2000">
                <a:solidFill>
                  <a:schemeClr val="tx1"/>
                </a:solidFill>
              </a:rPr>
              <a:t>C</a:t>
            </a:r>
            <a:r>
              <a:rPr sz="2000">
                <a:solidFill>
                  <a:schemeClr val="tx1"/>
                </a:solidFill>
              </a:rPr>
              <a:t>reate matrices linking performance objectives with determinants</a:t>
            </a:r>
          </a:p>
        </p:txBody>
      </p:sp>
      <p:sp>
        <p:nvSpPr>
          <p:cNvPr id="5" name="Rounded Rectangle 4">
            <a:extLst>
              <a:ext uri="{FF2B5EF4-FFF2-40B4-BE49-F238E27FC236}">
                <a16:creationId xmlns:a16="http://schemas.microsoft.com/office/drawing/2014/main" id="{F2D0630E-9F11-3982-1CEE-588EA13ECF51}"/>
              </a:ext>
            </a:extLst>
          </p:cNvPr>
          <p:cNvSpPr/>
          <p:nvPr/>
        </p:nvSpPr>
        <p:spPr>
          <a:xfrm>
            <a:off x="457198" y="2508077"/>
            <a:ext cx="8229600" cy="822960"/>
          </a:xfrm>
          <a:prstGeom prst="roundRect">
            <a:avLst/>
          </a:prstGeom>
          <a:solidFill>
            <a:srgbClr val="FFD54F"/>
          </a:solidFill>
        </p:spPr>
        <p:style>
          <a:lnRef idx="1">
            <a:schemeClr val="accent1"/>
          </a:lnRef>
          <a:fillRef idx="3">
            <a:schemeClr val="accent1"/>
          </a:fillRef>
          <a:effectRef idx="2">
            <a:schemeClr val="accent1"/>
          </a:effectRef>
          <a:fontRef idx="minor">
            <a:schemeClr val="lt1"/>
          </a:fontRef>
        </p:style>
        <p:txBody>
          <a:bodyPr rtlCol="0" anchor="ctr"/>
          <a:lstStyle/>
          <a:p>
            <a:r>
              <a:rPr lang="en-US" sz="2600">
                <a:solidFill>
                  <a:schemeClr val="tx1"/>
                </a:solidFill>
              </a:rPr>
              <a:t>💡</a:t>
            </a:r>
            <a:r>
              <a:rPr sz="2000">
                <a:solidFill>
                  <a:schemeClr val="tx1"/>
                </a:solidFill>
              </a:rPr>
              <a:t> </a:t>
            </a:r>
            <a:r>
              <a:rPr sz="2500">
                <a:solidFill>
                  <a:schemeClr val="tx1"/>
                </a:solidFill>
              </a:rPr>
              <a:t>STEP </a:t>
            </a:r>
            <a:r>
              <a:rPr lang="en-US" sz="2500">
                <a:solidFill>
                  <a:schemeClr val="tx1"/>
                </a:solidFill>
              </a:rPr>
              <a:t>3: </a:t>
            </a:r>
            <a:r>
              <a:rPr sz="2500">
                <a:solidFill>
                  <a:schemeClr val="tx1"/>
                </a:solidFill>
              </a:rPr>
              <a:t>Theoretical Methods &amp; Practical Strategies</a:t>
            </a:r>
          </a:p>
          <a:p>
            <a:r>
              <a:rPr lang="en-US">
                <a:solidFill>
                  <a:schemeClr val="tx1"/>
                </a:solidFill>
              </a:rPr>
              <a:t>Select</a:t>
            </a:r>
            <a:r>
              <a:rPr>
                <a:solidFill>
                  <a:schemeClr val="tx1"/>
                </a:solidFill>
              </a:rPr>
              <a:t> theory-based methods</a:t>
            </a:r>
            <a:r>
              <a:rPr lang="en-US">
                <a:solidFill>
                  <a:schemeClr val="tx1"/>
                </a:solidFill>
              </a:rPr>
              <a:t> that match determinants</a:t>
            </a:r>
            <a:r>
              <a:rPr>
                <a:solidFill>
                  <a:schemeClr val="tx1"/>
                </a:solidFill>
              </a:rPr>
              <a:t> </a:t>
            </a:r>
            <a:r>
              <a:rPr lang="en-US">
                <a:solidFill>
                  <a:schemeClr val="tx1"/>
                </a:solidFill>
              </a:rPr>
              <a:t>and create</a:t>
            </a:r>
            <a:r>
              <a:rPr>
                <a:solidFill>
                  <a:schemeClr val="tx1"/>
                </a:solidFill>
              </a:rPr>
              <a:t> practical strategies</a:t>
            </a:r>
          </a:p>
        </p:txBody>
      </p:sp>
      <p:sp>
        <p:nvSpPr>
          <p:cNvPr id="6" name="Rounded Rectangle 5">
            <a:extLst>
              <a:ext uri="{FF2B5EF4-FFF2-40B4-BE49-F238E27FC236}">
                <a16:creationId xmlns:a16="http://schemas.microsoft.com/office/drawing/2014/main" id="{738C0CD5-7EB2-D6A4-99CD-5EAE5A602B4C}"/>
              </a:ext>
            </a:extLst>
          </p:cNvPr>
          <p:cNvSpPr/>
          <p:nvPr/>
        </p:nvSpPr>
        <p:spPr>
          <a:xfrm>
            <a:off x="457200" y="3387248"/>
            <a:ext cx="8229600" cy="82296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sz="2600">
                <a:solidFill>
                  <a:schemeClr val="tx1"/>
                </a:solidFill>
              </a:rPr>
              <a:t>⚙️</a:t>
            </a:r>
            <a:r>
              <a:rPr sz="2000">
                <a:solidFill>
                  <a:schemeClr val="tx1"/>
                </a:solidFill>
              </a:rPr>
              <a:t> </a:t>
            </a:r>
            <a:r>
              <a:rPr sz="2400">
                <a:solidFill>
                  <a:schemeClr val="tx1"/>
                </a:solidFill>
              </a:rPr>
              <a:t>STEP </a:t>
            </a:r>
            <a:r>
              <a:rPr lang="en-US" sz="2400">
                <a:solidFill>
                  <a:schemeClr val="tx1"/>
                </a:solidFill>
              </a:rPr>
              <a:t>4: Program Production</a:t>
            </a:r>
            <a:endParaRPr sz="2400">
              <a:solidFill>
                <a:schemeClr val="tx1"/>
              </a:solidFill>
            </a:endParaRPr>
          </a:p>
          <a:p>
            <a:r>
              <a:rPr lang="en-US">
                <a:solidFill>
                  <a:schemeClr val="tx1"/>
                </a:solidFill>
              </a:rPr>
              <a:t>O</a:t>
            </a:r>
            <a:r>
              <a:rPr>
                <a:solidFill>
                  <a:schemeClr val="tx1"/>
                </a:solidFill>
              </a:rPr>
              <a:t>perationalize strategies and develop materials</a:t>
            </a:r>
            <a:r>
              <a:rPr lang="en-US">
                <a:solidFill>
                  <a:schemeClr val="tx1"/>
                </a:solidFill>
              </a:rPr>
              <a:t> to create an organized program</a:t>
            </a:r>
            <a:endParaRPr>
              <a:solidFill>
                <a:schemeClr val="tx1"/>
              </a:solidFill>
            </a:endParaRPr>
          </a:p>
        </p:txBody>
      </p:sp>
      <p:sp>
        <p:nvSpPr>
          <p:cNvPr id="7" name="Rounded Rectangle 6">
            <a:extLst>
              <a:ext uri="{FF2B5EF4-FFF2-40B4-BE49-F238E27FC236}">
                <a16:creationId xmlns:a16="http://schemas.microsoft.com/office/drawing/2014/main" id="{7EC3ED31-61EA-E87F-0A99-E03DE574D623}"/>
              </a:ext>
            </a:extLst>
          </p:cNvPr>
          <p:cNvSpPr/>
          <p:nvPr/>
        </p:nvSpPr>
        <p:spPr>
          <a:xfrm>
            <a:off x="457198" y="4299151"/>
            <a:ext cx="8229600" cy="822960"/>
          </a:xfrm>
          <a:prstGeom prst="roundRect">
            <a:avLst/>
          </a:prstGeom>
          <a:solidFill>
            <a:srgbClr val="4FC3F7"/>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a:solidFill>
                  <a:schemeClr val="tx1"/>
                </a:solidFill>
              </a:rPr>
              <a:t>	  </a:t>
            </a:r>
            <a:r>
              <a:rPr sz="2400">
                <a:solidFill>
                  <a:schemeClr val="tx1"/>
                </a:solidFill>
              </a:rPr>
              <a:t>STEP </a:t>
            </a:r>
            <a:r>
              <a:rPr lang="en-US" sz="2400">
                <a:solidFill>
                  <a:schemeClr val="tx1"/>
                </a:solidFill>
              </a:rPr>
              <a:t>5: </a:t>
            </a:r>
            <a:r>
              <a:rPr sz="2400">
                <a:solidFill>
                  <a:schemeClr val="tx1"/>
                </a:solidFill>
              </a:rPr>
              <a:t>Adoption &amp; Implementation Plan</a:t>
            </a:r>
          </a:p>
          <a:p>
            <a:r>
              <a:rPr lang="en-US">
                <a:solidFill>
                  <a:schemeClr val="tx1"/>
                </a:solidFill>
              </a:rPr>
              <a:t>D</a:t>
            </a:r>
            <a:r>
              <a:rPr>
                <a:solidFill>
                  <a:schemeClr val="tx1"/>
                </a:solidFill>
              </a:rPr>
              <a:t>evelop </a:t>
            </a:r>
            <a:r>
              <a:rPr lang="en-US">
                <a:solidFill>
                  <a:schemeClr val="tx1"/>
                </a:solidFill>
              </a:rPr>
              <a:t>plan for program adoption, quality </a:t>
            </a:r>
            <a:r>
              <a:rPr>
                <a:solidFill>
                  <a:schemeClr val="tx1"/>
                </a:solidFill>
              </a:rPr>
              <a:t>implementatio</a:t>
            </a:r>
            <a:r>
              <a:rPr lang="en-US">
                <a:solidFill>
                  <a:schemeClr val="tx1"/>
                </a:solidFill>
              </a:rPr>
              <a:t>n and sustainability</a:t>
            </a:r>
            <a:endParaRPr>
              <a:solidFill>
                <a:schemeClr val="tx1"/>
              </a:solidFill>
            </a:endParaRPr>
          </a:p>
        </p:txBody>
      </p:sp>
      <p:sp>
        <p:nvSpPr>
          <p:cNvPr id="8" name="Rounded Rectangle 7">
            <a:extLst>
              <a:ext uri="{FF2B5EF4-FFF2-40B4-BE49-F238E27FC236}">
                <a16:creationId xmlns:a16="http://schemas.microsoft.com/office/drawing/2014/main" id="{E0E620F3-F196-AAF5-C43A-3004A06E9CCC}"/>
              </a:ext>
            </a:extLst>
          </p:cNvPr>
          <p:cNvSpPr/>
          <p:nvPr/>
        </p:nvSpPr>
        <p:spPr>
          <a:xfrm>
            <a:off x="457198" y="5211054"/>
            <a:ext cx="8229600" cy="822960"/>
          </a:xfrm>
          <a:prstGeom prst="roundRect">
            <a:avLst/>
          </a:prstGeom>
          <a:solidFill>
            <a:srgbClr val="CE93D8"/>
          </a:solidFill>
        </p:spPr>
        <p:style>
          <a:lnRef idx="1">
            <a:schemeClr val="accent1"/>
          </a:lnRef>
          <a:fillRef idx="3">
            <a:schemeClr val="accent1"/>
          </a:fillRef>
          <a:effectRef idx="2">
            <a:schemeClr val="accent1"/>
          </a:effectRef>
          <a:fontRef idx="minor">
            <a:schemeClr val="lt1"/>
          </a:fontRef>
        </p:style>
        <p:txBody>
          <a:bodyPr rtlCol="0" anchor="ctr"/>
          <a:lstStyle/>
          <a:p>
            <a:r>
              <a:rPr sz="2600">
                <a:solidFill>
                  <a:schemeClr val="tx1"/>
                </a:solidFill>
              </a:rPr>
              <a:t>🔍</a:t>
            </a:r>
            <a:r>
              <a:rPr sz="2000">
                <a:solidFill>
                  <a:schemeClr val="tx1"/>
                </a:solidFill>
              </a:rPr>
              <a:t> </a:t>
            </a:r>
            <a:r>
              <a:rPr sz="2400">
                <a:solidFill>
                  <a:schemeClr val="tx1"/>
                </a:solidFill>
              </a:rPr>
              <a:t>STEP </a:t>
            </a:r>
            <a:r>
              <a:rPr lang="en-US" sz="2400">
                <a:solidFill>
                  <a:schemeClr val="tx1"/>
                </a:solidFill>
              </a:rPr>
              <a:t>6: </a:t>
            </a:r>
            <a:r>
              <a:rPr sz="2400">
                <a:solidFill>
                  <a:schemeClr val="tx1"/>
                </a:solidFill>
              </a:rPr>
              <a:t>Evaluation</a:t>
            </a:r>
            <a:r>
              <a:rPr lang="en-US" sz="2400">
                <a:solidFill>
                  <a:schemeClr val="tx1"/>
                </a:solidFill>
              </a:rPr>
              <a:t> &amp; Monitoring</a:t>
            </a:r>
            <a:endParaRPr sz="2400">
              <a:solidFill>
                <a:schemeClr val="tx1"/>
              </a:solidFill>
            </a:endParaRPr>
          </a:p>
          <a:p>
            <a:r>
              <a:rPr lang="en-US">
                <a:solidFill>
                  <a:schemeClr val="tx1"/>
                </a:solidFill>
              </a:rPr>
              <a:t>D</a:t>
            </a:r>
            <a:r>
              <a:rPr>
                <a:solidFill>
                  <a:schemeClr val="tx1"/>
                </a:solidFill>
              </a:rPr>
              <a:t>evelop</a:t>
            </a:r>
            <a:r>
              <a:rPr lang="en-US">
                <a:solidFill>
                  <a:schemeClr val="tx1"/>
                </a:solidFill>
              </a:rPr>
              <a:t> an </a:t>
            </a:r>
            <a:r>
              <a:rPr>
                <a:solidFill>
                  <a:schemeClr val="tx1"/>
                </a:solidFill>
              </a:rPr>
              <a:t>evaluation </a:t>
            </a:r>
            <a:r>
              <a:rPr lang="en-US">
                <a:solidFill>
                  <a:schemeClr val="tx1"/>
                </a:solidFill>
              </a:rPr>
              <a:t>plan</a:t>
            </a:r>
            <a:r>
              <a:rPr>
                <a:solidFill>
                  <a:schemeClr val="tx1"/>
                </a:solidFill>
              </a:rPr>
              <a:t> </a:t>
            </a:r>
            <a:r>
              <a:rPr lang="en-US">
                <a:solidFill>
                  <a:schemeClr val="tx1"/>
                </a:solidFill>
              </a:rPr>
              <a:t>to assess both effect and process</a:t>
            </a:r>
            <a:endParaRPr>
              <a:solidFill>
                <a:schemeClr val="tx1"/>
              </a:solidFill>
            </a:endParaRPr>
          </a:p>
        </p:txBody>
      </p:sp>
      <p:pic>
        <p:nvPicPr>
          <p:cNvPr id="13" name="Picture 12">
            <a:extLst>
              <a:ext uri="{FF2B5EF4-FFF2-40B4-BE49-F238E27FC236}">
                <a16:creationId xmlns:a16="http://schemas.microsoft.com/office/drawing/2014/main" id="{6B2A1A37-32A9-18EA-9B68-829BC579E1A8}"/>
              </a:ext>
            </a:extLst>
          </p:cNvPr>
          <p:cNvPicPr>
            <a:picLocks noChangeAspect="1"/>
          </p:cNvPicPr>
          <p:nvPr/>
        </p:nvPicPr>
        <p:blipFill>
          <a:blip r:embed="rId3"/>
          <a:stretch>
            <a:fillRect/>
          </a:stretch>
        </p:blipFill>
        <p:spPr>
          <a:xfrm>
            <a:off x="593409" y="4299151"/>
            <a:ext cx="468085" cy="468085"/>
          </a:xfrm>
          <a:prstGeom prst="rect">
            <a:avLst/>
          </a:prstGeom>
        </p:spPr>
      </p:pic>
      <p:sp>
        <p:nvSpPr>
          <p:cNvPr id="3" name="Rounded Rectangle 2">
            <a:extLst>
              <a:ext uri="{FF2B5EF4-FFF2-40B4-BE49-F238E27FC236}">
                <a16:creationId xmlns:a16="http://schemas.microsoft.com/office/drawing/2014/main" id="{B8E46D5E-38AA-7535-755F-80E025C554A8}"/>
              </a:ext>
            </a:extLst>
          </p:cNvPr>
          <p:cNvSpPr/>
          <p:nvPr/>
        </p:nvSpPr>
        <p:spPr>
          <a:xfrm>
            <a:off x="457198" y="709185"/>
            <a:ext cx="8229600" cy="800692"/>
          </a:xfrm>
          <a:prstGeom prst="roundRect">
            <a:avLst/>
          </a:prstGeom>
          <a:solidFill>
            <a:srgbClr val="00BFA5"/>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a:solidFill>
                  <a:schemeClr val="tx1"/>
                </a:solidFill>
              </a:rPr>
              <a:t>	 STEP 1: Needs Assessment </a:t>
            </a:r>
          </a:p>
          <a:p>
            <a:r>
              <a:rPr lang="en-US">
                <a:solidFill>
                  <a:schemeClr val="tx1"/>
                </a:solidFill>
              </a:rPr>
              <a:t>Identify what, if anything, needs to be changed and for who</a:t>
            </a:r>
          </a:p>
        </p:txBody>
      </p:sp>
      <p:sp>
        <p:nvSpPr>
          <p:cNvPr id="11" name="Rounded Rectangle 2">
            <a:extLst>
              <a:ext uri="{FF2B5EF4-FFF2-40B4-BE49-F238E27FC236}">
                <a16:creationId xmlns:a16="http://schemas.microsoft.com/office/drawing/2014/main" id="{917BC754-CAD5-2A34-FBCE-7BC61429DA1D}"/>
              </a:ext>
            </a:extLst>
          </p:cNvPr>
          <p:cNvSpPr/>
          <p:nvPr/>
        </p:nvSpPr>
        <p:spPr>
          <a:xfrm>
            <a:off x="1298421" y="6122957"/>
            <a:ext cx="6367749" cy="663441"/>
          </a:xfrm>
          <a:prstGeom prst="round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defRPr sz="1400">
                <a:solidFill>
                  <a:srgbClr val="FFFFFF"/>
                </a:solidFill>
              </a:defRPr>
            </a:pPr>
            <a:r>
              <a:rPr lang="en-US" sz="2200"/>
              <a:t>Core Components:  	Theory &amp; Research</a:t>
            </a:r>
          </a:p>
          <a:p>
            <a:r>
              <a:rPr lang="en-US" sz="2200"/>
              <a:t>					Community Engagement</a:t>
            </a:r>
          </a:p>
        </p:txBody>
      </p:sp>
      <p:pic>
        <p:nvPicPr>
          <p:cNvPr id="10" name="Picture 9">
            <a:extLst>
              <a:ext uri="{FF2B5EF4-FFF2-40B4-BE49-F238E27FC236}">
                <a16:creationId xmlns:a16="http://schemas.microsoft.com/office/drawing/2014/main" id="{DE973844-66FB-F645-0E71-7E3BBEB097AB}"/>
              </a:ext>
            </a:extLst>
          </p:cNvPr>
          <p:cNvPicPr>
            <a:picLocks noChangeAspect="1"/>
          </p:cNvPicPr>
          <p:nvPr/>
        </p:nvPicPr>
        <p:blipFill>
          <a:blip r:embed="rId4"/>
          <a:stretch>
            <a:fillRect/>
          </a:stretch>
        </p:blipFill>
        <p:spPr>
          <a:xfrm>
            <a:off x="593409" y="768582"/>
            <a:ext cx="352796" cy="359901"/>
          </a:xfrm>
          <a:prstGeom prst="rect">
            <a:avLst/>
          </a:prstGeom>
        </p:spPr>
      </p:pic>
      <p:sp>
        <p:nvSpPr>
          <p:cNvPr id="9" name="Speech Bubble: Rectangle with Corners Rounded 8">
            <a:extLst>
              <a:ext uri="{FF2B5EF4-FFF2-40B4-BE49-F238E27FC236}">
                <a16:creationId xmlns:a16="http://schemas.microsoft.com/office/drawing/2014/main" id="{C8BC0F3F-A410-958D-7149-BE9530F9E95F}"/>
              </a:ext>
            </a:extLst>
          </p:cNvPr>
          <p:cNvSpPr/>
          <p:nvPr/>
        </p:nvSpPr>
        <p:spPr>
          <a:xfrm flipV="1">
            <a:off x="111640" y="4414390"/>
            <a:ext cx="8920716" cy="2496287"/>
          </a:xfrm>
          <a:prstGeom prst="wedgeRoundRectCallou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C383D98-A04A-58A3-070E-D942E7611F19}"/>
              </a:ext>
            </a:extLst>
          </p:cNvPr>
          <p:cNvSpPr txBox="1"/>
          <p:nvPr/>
        </p:nvSpPr>
        <p:spPr>
          <a:xfrm>
            <a:off x="127591" y="4460188"/>
            <a:ext cx="9016409" cy="2431435"/>
          </a:xfrm>
          <a:prstGeom prst="rect">
            <a:avLst/>
          </a:prstGeom>
          <a:noFill/>
        </p:spPr>
        <p:txBody>
          <a:bodyPr wrap="square" rtlCol="0">
            <a:spAutoFit/>
          </a:bodyPr>
          <a:lstStyle/>
          <a:p>
            <a:pPr lvl="0" defTabSz="914400">
              <a:defRPr/>
            </a:pPr>
            <a:r>
              <a:rPr lang="en-US"/>
              <a:t>Actually build “the thing”!  Take those </a:t>
            </a:r>
            <a:r>
              <a:rPr lang="en-US" b="1"/>
              <a:t>strategies</a:t>
            </a:r>
            <a:r>
              <a:rPr lang="en-US"/>
              <a:t> &amp; </a:t>
            </a:r>
            <a:r>
              <a:rPr lang="en-US" b="1"/>
              <a:t>operationalize</a:t>
            </a:r>
            <a:r>
              <a:rPr lang="en-US"/>
              <a:t> them. </a:t>
            </a:r>
          </a:p>
          <a:p>
            <a:pPr lvl="0" defTabSz="914400">
              <a:defRPr/>
            </a:pPr>
            <a:r>
              <a:rPr lang="en-US"/>
              <a:t>Design the </a:t>
            </a:r>
            <a:r>
              <a:rPr lang="en-US" b="1"/>
              <a:t>actual program components:</a:t>
            </a:r>
            <a:r>
              <a:rPr lang="en-US"/>
              <a:t> figure out their </a:t>
            </a:r>
            <a:r>
              <a:rPr lang="en-US" b="1"/>
              <a:t>scope</a:t>
            </a:r>
            <a:r>
              <a:rPr lang="en-US"/>
              <a:t>, choose the </a:t>
            </a:r>
            <a:r>
              <a:rPr lang="en-US" b="1"/>
              <a:t>delivery</a:t>
            </a:r>
            <a:r>
              <a:rPr lang="en-US"/>
              <a:t> channels, </a:t>
            </a:r>
            <a:r>
              <a:rPr lang="en-US" b="1"/>
              <a:t>sequence</a:t>
            </a:r>
            <a:r>
              <a:rPr lang="en-US"/>
              <a:t> what comes first, &amp; how </a:t>
            </a:r>
            <a:r>
              <a:rPr lang="en-US" b="1"/>
              <a:t>long</a:t>
            </a:r>
            <a:r>
              <a:rPr lang="en-US"/>
              <a:t> should each component last (FYI, all this needs to be specified to check for implementation fidelity in next step).</a:t>
            </a:r>
          </a:p>
          <a:p>
            <a:pPr lvl="0" defTabSz="914400">
              <a:defRPr/>
            </a:pPr>
            <a:endParaRPr lang="en-US" sz="300"/>
          </a:p>
          <a:p>
            <a:pPr marL="171450" lvl="0" indent="-171450" defTabSz="914400">
              <a:buFont typeface="Arial" panose="020B0604020202020204" pitchFamily="34" charset="0"/>
              <a:buChar char="•"/>
              <a:defRPr/>
            </a:pPr>
            <a:r>
              <a:rPr lang="en-US" i="1"/>
              <a:t>Now</a:t>
            </a:r>
            <a:r>
              <a:rPr lang="en-US"/>
              <a:t> is when you're creating the actual learning materials, handouts, videos, website content because you </a:t>
            </a:r>
            <a:r>
              <a:rPr lang="en-US" b="1" i="1"/>
              <a:t>first</a:t>
            </a:r>
            <a:r>
              <a:rPr lang="en-US"/>
              <a:t> needed to specify the proximal outcomes &amp; identify evidence-based practices &amp; pedagogy. </a:t>
            </a:r>
          </a:p>
          <a:p>
            <a:pPr marL="171450" lvl="0" indent="-171450" defTabSz="914400">
              <a:buFont typeface="Arial" panose="020B0604020202020204" pitchFamily="34" charset="0"/>
              <a:buChar char="•"/>
              <a:defRPr/>
            </a:pPr>
            <a:r>
              <a:rPr lang="en-US" i="1"/>
              <a:t>Now</a:t>
            </a:r>
            <a:r>
              <a:rPr lang="en-US"/>
              <a:t> you can design scenarios, scripts, storyboards, </a:t>
            </a:r>
            <a:r>
              <a:rPr lang="en-US" err="1"/>
              <a:t>powerpoints</a:t>
            </a:r>
            <a:r>
              <a:rPr lang="en-US"/>
              <a:t>, whatever it might be.</a:t>
            </a:r>
          </a:p>
        </p:txBody>
      </p:sp>
      <p:sp>
        <p:nvSpPr>
          <p:cNvPr id="14" name="Speech Bubble: Rectangle with Corners Rounded 13">
            <a:extLst>
              <a:ext uri="{FF2B5EF4-FFF2-40B4-BE49-F238E27FC236}">
                <a16:creationId xmlns:a16="http://schemas.microsoft.com/office/drawing/2014/main" id="{BAC5C7B0-57B1-5D45-FC14-063D6EDF0AC1}"/>
              </a:ext>
            </a:extLst>
          </p:cNvPr>
          <p:cNvSpPr/>
          <p:nvPr/>
        </p:nvSpPr>
        <p:spPr>
          <a:xfrm>
            <a:off x="10633" y="71602"/>
            <a:ext cx="9133367" cy="2960771"/>
          </a:xfrm>
          <a:prstGeom prst="wedgeRoundRectCallou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C4BB1E0-6C2C-9F70-719D-62C72DC68B66}"/>
              </a:ext>
            </a:extLst>
          </p:cNvPr>
          <p:cNvSpPr txBox="1"/>
          <p:nvPr/>
        </p:nvSpPr>
        <p:spPr>
          <a:xfrm>
            <a:off x="180754" y="70427"/>
            <a:ext cx="9197413" cy="2862322"/>
          </a:xfrm>
          <a:prstGeom prst="rect">
            <a:avLst/>
          </a:prstGeom>
          <a:noFill/>
        </p:spPr>
        <p:txBody>
          <a:bodyPr wrap="square" rtlCol="0">
            <a:spAutoFit/>
          </a:bodyPr>
          <a:lstStyle/>
          <a:p>
            <a:pPr lvl="0" defTabSz="914400">
              <a:defRPr/>
            </a:pPr>
            <a:r>
              <a:rPr lang="en-US" sz="2000"/>
              <a:t>For the role modeling videos:</a:t>
            </a:r>
          </a:p>
          <a:p>
            <a:pPr marL="228600" indent="-228600" defTabSz="914400">
              <a:buFont typeface="Arial" panose="020B0604020202020204" pitchFamily="34" charset="0"/>
              <a:buAutoNum type="arabicParenR"/>
              <a:defRPr/>
            </a:pPr>
            <a:r>
              <a:rPr lang="en-US" sz="2000"/>
              <a:t> </a:t>
            </a:r>
            <a:r>
              <a:rPr lang="en-US" sz="2000" i="1"/>
              <a:t>Who</a:t>
            </a:r>
            <a:r>
              <a:rPr lang="en-US" sz="2000"/>
              <a:t> are the actors: what age, gender, gender pairs.</a:t>
            </a:r>
          </a:p>
          <a:p>
            <a:pPr marL="228600" indent="-228600" defTabSz="914400">
              <a:buFont typeface="Arial" panose="020B0604020202020204" pitchFamily="34" charset="0"/>
              <a:buAutoNum type="arabicParenR"/>
              <a:defRPr/>
            </a:pPr>
            <a:r>
              <a:rPr lang="en-US" sz="2000"/>
              <a:t> </a:t>
            </a:r>
            <a:r>
              <a:rPr lang="en-US" sz="2000" i="1"/>
              <a:t>What</a:t>
            </a:r>
            <a:r>
              <a:rPr lang="en-US" sz="2000"/>
              <a:t> is the content of each video: partner is easy to talk with, discloses info, accepts answer vs. partner is offended by questions, don’t provide response, and tries to engage sexually. </a:t>
            </a:r>
          </a:p>
          <a:p>
            <a:pPr marL="228600" indent="-228600" defTabSz="914400">
              <a:buFont typeface="Arial" panose="020B0604020202020204" pitchFamily="34" charset="0"/>
              <a:buAutoNum type="arabicParenR"/>
              <a:defRPr/>
            </a:pPr>
            <a:r>
              <a:rPr lang="en-US" sz="2000"/>
              <a:t>At the end of the role modeling, is there an explanation or debrief of what they just saw. For example, how person adapted when the partner didn’t want to answer. </a:t>
            </a:r>
          </a:p>
          <a:p>
            <a:pPr marL="228600" indent="-228600" defTabSz="914400">
              <a:buFont typeface="Arial" panose="020B0604020202020204" pitchFamily="34" charset="0"/>
              <a:buAutoNum type="arabicParenR"/>
              <a:defRPr/>
            </a:pPr>
            <a:r>
              <a:rPr lang="en-US" sz="2000"/>
              <a:t> </a:t>
            </a:r>
            <a:r>
              <a:rPr lang="en-US" sz="2000" i="1"/>
              <a:t>How</a:t>
            </a:r>
            <a:r>
              <a:rPr lang="en-US" sz="2000"/>
              <a:t> many videos do the students watch? </a:t>
            </a:r>
          </a:p>
          <a:p>
            <a:pPr marL="228600" indent="-228600" defTabSz="914400">
              <a:buFont typeface="Arial" panose="020B0604020202020204" pitchFamily="34" charset="0"/>
              <a:buAutoNum type="arabicParenR"/>
              <a:defRPr/>
            </a:pPr>
            <a:r>
              <a:rPr lang="en-US" sz="2000"/>
              <a:t> </a:t>
            </a:r>
            <a:r>
              <a:rPr lang="en-US" sz="2000" i="1"/>
              <a:t>How</a:t>
            </a:r>
            <a:r>
              <a:rPr lang="en-US" sz="2000"/>
              <a:t> long are the videos? </a:t>
            </a:r>
          </a:p>
        </p:txBody>
      </p:sp>
      <p:sp>
        <p:nvSpPr>
          <p:cNvPr id="16" name="TextBox 15">
            <a:extLst>
              <a:ext uri="{FF2B5EF4-FFF2-40B4-BE49-F238E27FC236}">
                <a16:creationId xmlns:a16="http://schemas.microsoft.com/office/drawing/2014/main" id="{DC10B00B-8180-8314-EFD5-21B1A86A98D5}"/>
              </a:ext>
            </a:extLst>
          </p:cNvPr>
          <p:cNvSpPr txBox="1"/>
          <p:nvPr/>
        </p:nvSpPr>
        <p:spPr>
          <a:xfrm>
            <a:off x="209994" y="4533193"/>
            <a:ext cx="8851602" cy="2246769"/>
          </a:xfrm>
          <a:prstGeom prst="rect">
            <a:avLst/>
          </a:prstGeom>
          <a:solidFill>
            <a:schemeClr val="bg1"/>
          </a:solidFill>
        </p:spPr>
        <p:txBody>
          <a:bodyPr wrap="square" rtlCol="0">
            <a:spAutoFit/>
          </a:bodyPr>
          <a:lstStyle/>
          <a:p>
            <a:pPr lvl="0" defTabSz="914400">
              <a:defRPr/>
            </a:pPr>
            <a:r>
              <a:rPr lang="en-US" sz="2000">
                <a:solidFill>
                  <a:srgbClr val="0070C0"/>
                </a:solidFill>
              </a:rPr>
              <a:t>Critical piece: after producing/choosing materials, they should be </a:t>
            </a:r>
            <a:r>
              <a:rPr lang="en-US" sz="2000" b="1">
                <a:solidFill>
                  <a:srgbClr val="0070C0"/>
                </a:solidFill>
              </a:rPr>
              <a:t>pre-tested.</a:t>
            </a:r>
            <a:r>
              <a:rPr lang="en-US" sz="2000">
                <a:solidFill>
                  <a:srgbClr val="0070C0"/>
                </a:solidFill>
              </a:rPr>
              <a:t> </a:t>
            </a:r>
          </a:p>
          <a:p>
            <a:pPr marL="171450" lvl="0" indent="-171450" defTabSz="914400">
              <a:buFont typeface="Arial" panose="020B0604020202020204" pitchFamily="34" charset="0"/>
              <a:buChar char="•"/>
              <a:defRPr/>
            </a:pPr>
            <a:r>
              <a:rPr lang="en-US" sz="2000">
                <a:solidFill>
                  <a:srgbClr val="0070C0"/>
                </a:solidFill>
              </a:rPr>
              <a:t>Pre-test with </a:t>
            </a:r>
            <a:r>
              <a:rPr lang="en-US" sz="2000" b="1" i="1">
                <a:solidFill>
                  <a:srgbClr val="0070C0"/>
                </a:solidFill>
              </a:rPr>
              <a:t>new</a:t>
            </a:r>
            <a:r>
              <a:rPr lang="en-US" sz="2000">
                <a:solidFill>
                  <a:srgbClr val="0070C0"/>
                </a:solidFill>
              </a:rPr>
              <a:t> people from your target audience, not the faculty, staff or students on your development team. </a:t>
            </a:r>
          </a:p>
          <a:p>
            <a:pPr marL="171450" lvl="0" indent="-171450" defTabSz="914400">
              <a:buFont typeface="Arial" panose="020B0604020202020204" pitchFamily="34" charset="0"/>
              <a:buChar char="•"/>
              <a:defRPr/>
            </a:pPr>
            <a:r>
              <a:rPr lang="en-US" sz="2000" b="1" i="1">
                <a:solidFill>
                  <a:srgbClr val="0070C0"/>
                </a:solidFill>
              </a:rPr>
              <a:t>Why not the team? </a:t>
            </a:r>
            <a:r>
              <a:rPr lang="en-US" sz="2000">
                <a:solidFill>
                  <a:srgbClr val="0070C0"/>
                </a:solidFill>
              </a:rPr>
              <a:t>They know it best--too well, potentially. </a:t>
            </a:r>
          </a:p>
          <a:p>
            <a:pPr lvl="0" defTabSz="914400">
              <a:defRPr/>
            </a:pPr>
            <a:r>
              <a:rPr lang="en-US" sz="2000">
                <a:solidFill>
                  <a:srgbClr val="0070C0"/>
                </a:solidFill>
              </a:rPr>
              <a:t>They may overlook jargon, confusing instructions, or things that just don't resonate because they're so close to it. You need fresh eyes, unbiased feedback to make sure materials are clear, engaging, &amp; actually usable by the people they're intended for. </a:t>
            </a:r>
          </a:p>
        </p:txBody>
      </p:sp>
    </p:spTree>
    <p:extLst>
      <p:ext uri="{BB962C8B-B14F-4D97-AF65-F5344CB8AC3E}">
        <p14:creationId xmlns:p14="http://schemas.microsoft.com/office/powerpoint/2010/main" val="100155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4" grpId="0" animBg="1"/>
      <p:bldP spid="15"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35B83-1277-9D07-B3FB-DE14A20A5771}"/>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9D3BDB11-D3BE-5731-E0AE-97692B7FF861}"/>
              </a:ext>
            </a:extLst>
          </p:cNvPr>
          <p:cNvSpPr/>
          <p:nvPr/>
        </p:nvSpPr>
        <p:spPr>
          <a:xfrm>
            <a:off x="127591" y="71602"/>
            <a:ext cx="8835655" cy="54864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sz="2400" b="1">
                <a:solidFill>
                  <a:srgbClr val="FFFFFF"/>
                </a:solidFill>
              </a:defRPr>
            </a:pPr>
            <a:r>
              <a:rPr sz="2600"/>
              <a:t>Intervention Mapping </a:t>
            </a:r>
            <a:r>
              <a:rPr lang="en-US" sz="2600"/>
              <a:t>Approach</a:t>
            </a:r>
            <a:endParaRPr sz="2600"/>
          </a:p>
        </p:txBody>
      </p:sp>
      <p:sp>
        <p:nvSpPr>
          <p:cNvPr id="4" name="Rounded Rectangle 3">
            <a:extLst>
              <a:ext uri="{FF2B5EF4-FFF2-40B4-BE49-F238E27FC236}">
                <a16:creationId xmlns:a16="http://schemas.microsoft.com/office/drawing/2014/main" id="{B4644D2A-0BCE-8C98-CCB4-2BCEA2198234}"/>
              </a:ext>
            </a:extLst>
          </p:cNvPr>
          <p:cNvSpPr/>
          <p:nvPr/>
        </p:nvSpPr>
        <p:spPr>
          <a:xfrm>
            <a:off x="457198" y="1612540"/>
            <a:ext cx="8229600" cy="822960"/>
          </a:xfrm>
          <a:prstGeom prst="roundRect">
            <a:avLst/>
          </a:prstGeom>
          <a:solidFill>
            <a:srgbClr val="FF6F61"/>
          </a:solidFill>
        </p:spPr>
        <p:style>
          <a:lnRef idx="1">
            <a:schemeClr val="accent1"/>
          </a:lnRef>
          <a:fillRef idx="3">
            <a:schemeClr val="accent1"/>
          </a:fillRef>
          <a:effectRef idx="2">
            <a:schemeClr val="accent1"/>
          </a:effectRef>
          <a:fontRef idx="minor">
            <a:schemeClr val="lt1"/>
          </a:fontRef>
        </p:style>
        <p:txBody>
          <a:bodyPr rtlCol="0" anchor="ctr"/>
          <a:lstStyle/>
          <a:p>
            <a:r>
              <a:rPr sz="2600"/>
              <a:t>🎯</a:t>
            </a:r>
            <a:r>
              <a:rPr lang="en-US" sz="1600"/>
              <a:t> </a:t>
            </a:r>
            <a:r>
              <a:rPr sz="1600"/>
              <a:t> </a:t>
            </a:r>
            <a:r>
              <a:rPr sz="2400">
                <a:solidFill>
                  <a:schemeClr val="tx1"/>
                </a:solidFill>
              </a:rPr>
              <a:t>STEP </a:t>
            </a:r>
            <a:r>
              <a:rPr lang="en-US" sz="2400">
                <a:solidFill>
                  <a:schemeClr val="tx1"/>
                </a:solidFill>
              </a:rPr>
              <a:t>2: </a:t>
            </a:r>
            <a:r>
              <a:rPr sz="2400">
                <a:solidFill>
                  <a:schemeClr val="tx1"/>
                </a:solidFill>
              </a:rPr>
              <a:t>Proximal Program Objectives</a:t>
            </a:r>
          </a:p>
          <a:p>
            <a:r>
              <a:rPr lang="en-US" sz="2000">
                <a:solidFill>
                  <a:schemeClr val="tx1"/>
                </a:solidFill>
              </a:rPr>
              <a:t>C</a:t>
            </a:r>
            <a:r>
              <a:rPr sz="2000">
                <a:solidFill>
                  <a:schemeClr val="tx1"/>
                </a:solidFill>
              </a:rPr>
              <a:t>reate matrices linking performance objectives with determinants</a:t>
            </a:r>
          </a:p>
        </p:txBody>
      </p:sp>
      <p:sp>
        <p:nvSpPr>
          <p:cNvPr id="5" name="Rounded Rectangle 4">
            <a:extLst>
              <a:ext uri="{FF2B5EF4-FFF2-40B4-BE49-F238E27FC236}">
                <a16:creationId xmlns:a16="http://schemas.microsoft.com/office/drawing/2014/main" id="{EDABF0D8-7781-E109-5633-EF0D9C1D44B8}"/>
              </a:ext>
            </a:extLst>
          </p:cNvPr>
          <p:cNvSpPr/>
          <p:nvPr/>
        </p:nvSpPr>
        <p:spPr>
          <a:xfrm>
            <a:off x="457198" y="2508077"/>
            <a:ext cx="8229600" cy="822960"/>
          </a:xfrm>
          <a:prstGeom prst="roundRect">
            <a:avLst/>
          </a:prstGeom>
          <a:solidFill>
            <a:srgbClr val="FFD54F"/>
          </a:solidFill>
        </p:spPr>
        <p:style>
          <a:lnRef idx="1">
            <a:schemeClr val="accent1"/>
          </a:lnRef>
          <a:fillRef idx="3">
            <a:schemeClr val="accent1"/>
          </a:fillRef>
          <a:effectRef idx="2">
            <a:schemeClr val="accent1"/>
          </a:effectRef>
          <a:fontRef idx="minor">
            <a:schemeClr val="lt1"/>
          </a:fontRef>
        </p:style>
        <p:txBody>
          <a:bodyPr rtlCol="0" anchor="ctr"/>
          <a:lstStyle/>
          <a:p>
            <a:r>
              <a:rPr lang="en-US" sz="2600">
                <a:solidFill>
                  <a:schemeClr val="tx1"/>
                </a:solidFill>
              </a:rPr>
              <a:t>💡</a:t>
            </a:r>
            <a:r>
              <a:rPr sz="2000">
                <a:solidFill>
                  <a:schemeClr val="tx1"/>
                </a:solidFill>
              </a:rPr>
              <a:t> </a:t>
            </a:r>
            <a:r>
              <a:rPr sz="2500">
                <a:solidFill>
                  <a:schemeClr val="tx1"/>
                </a:solidFill>
              </a:rPr>
              <a:t>STEP </a:t>
            </a:r>
            <a:r>
              <a:rPr lang="en-US" sz="2500">
                <a:solidFill>
                  <a:schemeClr val="tx1"/>
                </a:solidFill>
              </a:rPr>
              <a:t>3: </a:t>
            </a:r>
            <a:r>
              <a:rPr sz="2500">
                <a:solidFill>
                  <a:schemeClr val="tx1"/>
                </a:solidFill>
              </a:rPr>
              <a:t>Theoretical Methods &amp; Practical Strategies</a:t>
            </a:r>
          </a:p>
          <a:p>
            <a:r>
              <a:rPr lang="en-US">
                <a:solidFill>
                  <a:schemeClr val="tx1"/>
                </a:solidFill>
              </a:rPr>
              <a:t>Select</a:t>
            </a:r>
            <a:r>
              <a:rPr>
                <a:solidFill>
                  <a:schemeClr val="tx1"/>
                </a:solidFill>
              </a:rPr>
              <a:t> theory-based methods</a:t>
            </a:r>
            <a:r>
              <a:rPr lang="en-US">
                <a:solidFill>
                  <a:schemeClr val="tx1"/>
                </a:solidFill>
              </a:rPr>
              <a:t> that match determinants</a:t>
            </a:r>
            <a:r>
              <a:rPr>
                <a:solidFill>
                  <a:schemeClr val="tx1"/>
                </a:solidFill>
              </a:rPr>
              <a:t> </a:t>
            </a:r>
            <a:r>
              <a:rPr lang="en-US">
                <a:solidFill>
                  <a:schemeClr val="tx1"/>
                </a:solidFill>
              </a:rPr>
              <a:t>and create</a:t>
            </a:r>
            <a:r>
              <a:rPr>
                <a:solidFill>
                  <a:schemeClr val="tx1"/>
                </a:solidFill>
              </a:rPr>
              <a:t> practical strategies</a:t>
            </a:r>
          </a:p>
        </p:txBody>
      </p:sp>
      <p:sp>
        <p:nvSpPr>
          <p:cNvPr id="6" name="Rounded Rectangle 5">
            <a:extLst>
              <a:ext uri="{FF2B5EF4-FFF2-40B4-BE49-F238E27FC236}">
                <a16:creationId xmlns:a16="http://schemas.microsoft.com/office/drawing/2014/main" id="{A5791081-0F9B-7184-04AE-40E772A81045}"/>
              </a:ext>
            </a:extLst>
          </p:cNvPr>
          <p:cNvSpPr/>
          <p:nvPr/>
        </p:nvSpPr>
        <p:spPr>
          <a:xfrm>
            <a:off x="457200" y="3387248"/>
            <a:ext cx="8229600" cy="82296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r>
              <a:rPr sz="2600">
                <a:solidFill>
                  <a:schemeClr val="tx1"/>
                </a:solidFill>
              </a:rPr>
              <a:t>⚙️</a:t>
            </a:r>
            <a:r>
              <a:rPr sz="2000">
                <a:solidFill>
                  <a:schemeClr val="tx1"/>
                </a:solidFill>
              </a:rPr>
              <a:t> </a:t>
            </a:r>
            <a:r>
              <a:rPr sz="2400">
                <a:solidFill>
                  <a:schemeClr val="tx1"/>
                </a:solidFill>
              </a:rPr>
              <a:t>STEP </a:t>
            </a:r>
            <a:r>
              <a:rPr lang="en-US" sz="2400">
                <a:solidFill>
                  <a:schemeClr val="tx1"/>
                </a:solidFill>
              </a:rPr>
              <a:t>4: Program Production</a:t>
            </a:r>
            <a:endParaRPr sz="2400">
              <a:solidFill>
                <a:schemeClr val="tx1"/>
              </a:solidFill>
            </a:endParaRPr>
          </a:p>
          <a:p>
            <a:r>
              <a:rPr lang="en-US">
                <a:solidFill>
                  <a:schemeClr val="tx1"/>
                </a:solidFill>
              </a:rPr>
              <a:t>O</a:t>
            </a:r>
            <a:r>
              <a:rPr>
                <a:solidFill>
                  <a:schemeClr val="tx1"/>
                </a:solidFill>
              </a:rPr>
              <a:t>perationalize strategies and develop materials</a:t>
            </a:r>
            <a:r>
              <a:rPr lang="en-US">
                <a:solidFill>
                  <a:schemeClr val="tx1"/>
                </a:solidFill>
              </a:rPr>
              <a:t> to create an organized program</a:t>
            </a:r>
            <a:endParaRPr>
              <a:solidFill>
                <a:schemeClr val="tx1"/>
              </a:solidFill>
            </a:endParaRPr>
          </a:p>
        </p:txBody>
      </p:sp>
      <p:sp>
        <p:nvSpPr>
          <p:cNvPr id="7" name="Rounded Rectangle 6">
            <a:extLst>
              <a:ext uri="{FF2B5EF4-FFF2-40B4-BE49-F238E27FC236}">
                <a16:creationId xmlns:a16="http://schemas.microsoft.com/office/drawing/2014/main" id="{77C83A36-263F-5E2B-D8FF-878EC10D6DFD}"/>
              </a:ext>
            </a:extLst>
          </p:cNvPr>
          <p:cNvSpPr/>
          <p:nvPr/>
        </p:nvSpPr>
        <p:spPr>
          <a:xfrm>
            <a:off x="457198" y="4299151"/>
            <a:ext cx="8229600" cy="822960"/>
          </a:xfrm>
          <a:prstGeom prst="roundRect">
            <a:avLst/>
          </a:prstGeom>
          <a:solidFill>
            <a:srgbClr val="4FC3F7"/>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sz="2400">
                <a:solidFill>
                  <a:schemeClr val="tx1"/>
                </a:solidFill>
              </a:rPr>
              <a:t>	  </a:t>
            </a:r>
            <a:r>
              <a:rPr sz="2400">
                <a:solidFill>
                  <a:schemeClr val="tx1"/>
                </a:solidFill>
              </a:rPr>
              <a:t>STEP </a:t>
            </a:r>
            <a:r>
              <a:rPr lang="en-US" sz="2400">
                <a:solidFill>
                  <a:schemeClr val="tx1"/>
                </a:solidFill>
              </a:rPr>
              <a:t>5: </a:t>
            </a:r>
            <a:r>
              <a:rPr sz="2400">
                <a:solidFill>
                  <a:schemeClr val="tx1"/>
                </a:solidFill>
              </a:rPr>
              <a:t>Adoption &amp; Implementation Plan</a:t>
            </a:r>
          </a:p>
          <a:p>
            <a:r>
              <a:rPr lang="en-US">
                <a:solidFill>
                  <a:schemeClr val="tx1"/>
                </a:solidFill>
              </a:rPr>
              <a:t>D</a:t>
            </a:r>
            <a:r>
              <a:rPr>
                <a:solidFill>
                  <a:schemeClr val="tx1"/>
                </a:solidFill>
              </a:rPr>
              <a:t>evelop </a:t>
            </a:r>
            <a:r>
              <a:rPr lang="en-US">
                <a:solidFill>
                  <a:schemeClr val="tx1"/>
                </a:solidFill>
              </a:rPr>
              <a:t>plan for program adoption, quality </a:t>
            </a:r>
            <a:r>
              <a:rPr>
                <a:solidFill>
                  <a:schemeClr val="tx1"/>
                </a:solidFill>
              </a:rPr>
              <a:t>implementatio</a:t>
            </a:r>
            <a:r>
              <a:rPr lang="en-US">
                <a:solidFill>
                  <a:schemeClr val="tx1"/>
                </a:solidFill>
              </a:rPr>
              <a:t>n and sustainability</a:t>
            </a:r>
            <a:endParaRPr>
              <a:solidFill>
                <a:schemeClr val="tx1"/>
              </a:solidFill>
            </a:endParaRPr>
          </a:p>
        </p:txBody>
      </p:sp>
      <p:sp>
        <p:nvSpPr>
          <p:cNvPr id="8" name="Rounded Rectangle 7">
            <a:extLst>
              <a:ext uri="{FF2B5EF4-FFF2-40B4-BE49-F238E27FC236}">
                <a16:creationId xmlns:a16="http://schemas.microsoft.com/office/drawing/2014/main" id="{7AA084F2-4C8C-0F02-E1E0-984F7D7EEE2C}"/>
              </a:ext>
            </a:extLst>
          </p:cNvPr>
          <p:cNvSpPr/>
          <p:nvPr/>
        </p:nvSpPr>
        <p:spPr>
          <a:xfrm>
            <a:off x="457198" y="5211054"/>
            <a:ext cx="8229600" cy="822960"/>
          </a:xfrm>
          <a:prstGeom prst="roundRect">
            <a:avLst/>
          </a:prstGeom>
          <a:solidFill>
            <a:srgbClr val="CE93D8"/>
          </a:solidFill>
        </p:spPr>
        <p:style>
          <a:lnRef idx="1">
            <a:schemeClr val="accent1"/>
          </a:lnRef>
          <a:fillRef idx="3">
            <a:schemeClr val="accent1"/>
          </a:fillRef>
          <a:effectRef idx="2">
            <a:schemeClr val="accent1"/>
          </a:effectRef>
          <a:fontRef idx="minor">
            <a:schemeClr val="lt1"/>
          </a:fontRef>
        </p:style>
        <p:txBody>
          <a:bodyPr rtlCol="0" anchor="ctr"/>
          <a:lstStyle/>
          <a:p>
            <a:r>
              <a:rPr sz="2600">
                <a:solidFill>
                  <a:schemeClr val="tx1"/>
                </a:solidFill>
              </a:rPr>
              <a:t>🔍</a:t>
            </a:r>
            <a:r>
              <a:rPr sz="2000">
                <a:solidFill>
                  <a:schemeClr val="tx1"/>
                </a:solidFill>
              </a:rPr>
              <a:t> </a:t>
            </a:r>
            <a:r>
              <a:rPr sz="2400">
                <a:solidFill>
                  <a:schemeClr val="tx1"/>
                </a:solidFill>
              </a:rPr>
              <a:t>STEP </a:t>
            </a:r>
            <a:r>
              <a:rPr lang="en-US" sz="2400">
                <a:solidFill>
                  <a:schemeClr val="tx1"/>
                </a:solidFill>
              </a:rPr>
              <a:t>6: </a:t>
            </a:r>
            <a:r>
              <a:rPr sz="2400">
                <a:solidFill>
                  <a:schemeClr val="tx1"/>
                </a:solidFill>
              </a:rPr>
              <a:t>Evaluation</a:t>
            </a:r>
            <a:r>
              <a:rPr lang="en-US" sz="2400">
                <a:solidFill>
                  <a:schemeClr val="tx1"/>
                </a:solidFill>
              </a:rPr>
              <a:t> &amp; Monitoring</a:t>
            </a:r>
            <a:endParaRPr sz="2400">
              <a:solidFill>
                <a:schemeClr val="tx1"/>
              </a:solidFill>
            </a:endParaRPr>
          </a:p>
          <a:p>
            <a:r>
              <a:rPr lang="en-US">
                <a:solidFill>
                  <a:schemeClr val="tx1"/>
                </a:solidFill>
              </a:rPr>
              <a:t>D</a:t>
            </a:r>
            <a:r>
              <a:rPr>
                <a:solidFill>
                  <a:schemeClr val="tx1"/>
                </a:solidFill>
              </a:rPr>
              <a:t>evelop</a:t>
            </a:r>
            <a:r>
              <a:rPr lang="en-US">
                <a:solidFill>
                  <a:schemeClr val="tx1"/>
                </a:solidFill>
              </a:rPr>
              <a:t> an </a:t>
            </a:r>
            <a:r>
              <a:rPr>
                <a:solidFill>
                  <a:schemeClr val="tx1"/>
                </a:solidFill>
              </a:rPr>
              <a:t>evaluation </a:t>
            </a:r>
            <a:r>
              <a:rPr lang="en-US">
                <a:solidFill>
                  <a:schemeClr val="tx1"/>
                </a:solidFill>
              </a:rPr>
              <a:t>plan</a:t>
            </a:r>
            <a:r>
              <a:rPr>
                <a:solidFill>
                  <a:schemeClr val="tx1"/>
                </a:solidFill>
              </a:rPr>
              <a:t> </a:t>
            </a:r>
            <a:r>
              <a:rPr lang="en-US">
                <a:solidFill>
                  <a:schemeClr val="tx1"/>
                </a:solidFill>
              </a:rPr>
              <a:t>to assess both effect and process</a:t>
            </a:r>
            <a:endParaRPr>
              <a:solidFill>
                <a:schemeClr val="tx1"/>
              </a:solidFill>
            </a:endParaRPr>
          </a:p>
        </p:txBody>
      </p:sp>
      <p:pic>
        <p:nvPicPr>
          <p:cNvPr id="13" name="Picture 12">
            <a:extLst>
              <a:ext uri="{FF2B5EF4-FFF2-40B4-BE49-F238E27FC236}">
                <a16:creationId xmlns:a16="http://schemas.microsoft.com/office/drawing/2014/main" id="{AEFA52AA-2155-E12E-BE81-AE11AA9F4620}"/>
              </a:ext>
            </a:extLst>
          </p:cNvPr>
          <p:cNvPicPr>
            <a:picLocks noChangeAspect="1"/>
          </p:cNvPicPr>
          <p:nvPr/>
        </p:nvPicPr>
        <p:blipFill>
          <a:blip r:embed="rId3"/>
          <a:stretch>
            <a:fillRect/>
          </a:stretch>
        </p:blipFill>
        <p:spPr>
          <a:xfrm>
            <a:off x="593409" y="4299151"/>
            <a:ext cx="468085" cy="468085"/>
          </a:xfrm>
          <a:prstGeom prst="rect">
            <a:avLst/>
          </a:prstGeom>
        </p:spPr>
      </p:pic>
      <p:sp>
        <p:nvSpPr>
          <p:cNvPr id="3" name="Rounded Rectangle 2">
            <a:extLst>
              <a:ext uri="{FF2B5EF4-FFF2-40B4-BE49-F238E27FC236}">
                <a16:creationId xmlns:a16="http://schemas.microsoft.com/office/drawing/2014/main" id="{4E82D14E-E839-E571-C4D2-DE06DDB59D6D}"/>
              </a:ext>
            </a:extLst>
          </p:cNvPr>
          <p:cNvSpPr/>
          <p:nvPr/>
        </p:nvSpPr>
        <p:spPr>
          <a:xfrm>
            <a:off x="457198" y="709185"/>
            <a:ext cx="8229600" cy="800692"/>
          </a:xfrm>
          <a:prstGeom prst="roundRect">
            <a:avLst/>
          </a:prstGeom>
          <a:solidFill>
            <a:srgbClr val="00BFA5"/>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a:solidFill>
                  <a:schemeClr val="tx1"/>
                </a:solidFill>
              </a:rPr>
              <a:t>	 STEP 1: Needs Assessment </a:t>
            </a:r>
          </a:p>
          <a:p>
            <a:r>
              <a:rPr lang="en-US">
                <a:solidFill>
                  <a:schemeClr val="tx1"/>
                </a:solidFill>
              </a:rPr>
              <a:t>Identify what, if anything, needs to be changed and for who</a:t>
            </a:r>
          </a:p>
        </p:txBody>
      </p:sp>
      <p:sp>
        <p:nvSpPr>
          <p:cNvPr id="11" name="Rounded Rectangle 2">
            <a:extLst>
              <a:ext uri="{FF2B5EF4-FFF2-40B4-BE49-F238E27FC236}">
                <a16:creationId xmlns:a16="http://schemas.microsoft.com/office/drawing/2014/main" id="{F89E3B38-C544-55CB-53EB-C62AA84DE45C}"/>
              </a:ext>
            </a:extLst>
          </p:cNvPr>
          <p:cNvSpPr/>
          <p:nvPr/>
        </p:nvSpPr>
        <p:spPr>
          <a:xfrm>
            <a:off x="1298421" y="6122957"/>
            <a:ext cx="6367749" cy="663441"/>
          </a:xfrm>
          <a:prstGeom prst="round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defRPr sz="1400">
                <a:solidFill>
                  <a:srgbClr val="FFFFFF"/>
                </a:solidFill>
              </a:defRPr>
            </a:pPr>
            <a:r>
              <a:rPr lang="en-US" sz="2200"/>
              <a:t>Core Components:  	Theory &amp; Research</a:t>
            </a:r>
          </a:p>
          <a:p>
            <a:r>
              <a:rPr lang="en-US" sz="2200"/>
              <a:t>					Community Engagement</a:t>
            </a:r>
          </a:p>
        </p:txBody>
      </p:sp>
      <p:pic>
        <p:nvPicPr>
          <p:cNvPr id="10" name="Picture 9">
            <a:extLst>
              <a:ext uri="{FF2B5EF4-FFF2-40B4-BE49-F238E27FC236}">
                <a16:creationId xmlns:a16="http://schemas.microsoft.com/office/drawing/2014/main" id="{65D1161E-C0BF-35D7-F95E-BF86A72ECE4B}"/>
              </a:ext>
            </a:extLst>
          </p:cNvPr>
          <p:cNvPicPr>
            <a:picLocks noChangeAspect="1"/>
          </p:cNvPicPr>
          <p:nvPr/>
        </p:nvPicPr>
        <p:blipFill>
          <a:blip r:embed="rId4"/>
          <a:stretch>
            <a:fillRect/>
          </a:stretch>
        </p:blipFill>
        <p:spPr>
          <a:xfrm>
            <a:off x="593409" y="768582"/>
            <a:ext cx="352796" cy="359901"/>
          </a:xfrm>
          <a:prstGeom prst="rect">
            <a:avLst/>
          </a:prstGeom>
        </p:spPr>
      </p:pic>
      <p:sp>
        <p:nvSpPr>
          <p:cNvPr id="9" name="Speech Bubble: Rectangle with Corners Rounded 8">
            <a:extLst>
              <a:ext uri="{FF2B5EF4-FFF2-40B4-BE49-F238E27FC236}">
                <a16:creationId xmlns:a16="http://schemas.microsoft.com/office/drawing/2014/main" id="{BAA44302-5C46-D259-5A5A-731428B133C3}"/>
              </a:ext>
            </a:extLst>
          </p:cNvPr>
          <p:cNvSpPr/>
          <p:nvPr/>
        </p:nvSpPr>
        <p:spPr>
          <a:xfrm>
            <a:off x="-1" y="0"/>
            <a:ext cx="9144001" cy="3971448"/>
          </a:xfrm>
          <a:prstGeom prst="wedgeRoundRectCallou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581E448-FFA3-77A5-D673-C7F04638FC3B}"/>
              </a:ext>
            </a:extLst>
          </p:cNvPr>
          <p:cNvSpPr txBox="1"/>
          <p:nvPr/>
        </p:nvSpPr>
        <p:spPr>
          <a:xfrm>
            <a:off x="127591" y="109300"/>
            <a:ext cx="8963248" cy="4462760"/>
          </a:xfrm>
          <a:prstGeom prst="rect">
            <a:avLst/>
          </a:prstGeom>
          <a:noFill/>
        </p:spPr>
        <p:txBody>
          <a:bodyPr wrap="square" rtlCol="0">
            <a:spAutoFit/>
          </a:bodyPr>
          <a:lstStyle/>
          <a:p>
            <a:r>
              <a:rPr lang="en-US" sz="2000"/>
              <a:t>Okay, so we've designed this great program, pre-tested materials, it looks good “on paper”, but how do we make sure it gets used effectively &amp; how do we check this? </a:t>
            </a:r>
          </a:p>
          <a:p>
            <a:endParaRPr lang="en-US" sz="800"/>
          </a:p>
          <a:p>
            <a:r>
              <a:rPr lang="en-US" sz="2000"/>
              <a:t>Does the programming “on paper” match the programming students experience? </a:t>
            </a:r>
          </a:p>
          <a:p>
            <a:endParaRPr lang="en-US" sz="800"/>
          </a:p>
          <a:p>
            <a:r>
              <a:rPr lang="en-US" sz="2000"/>
              <a:t>As we all know….</a:t>
            </a:r>
          </a:p>
          <a:p>
            <a:r>
              <a:rPr lang="en-US" sz="2000"/>
              <a:t>You can have the best program design in the world, but if no one picks it up or if they implement it poorly, it's useless. </a:t>
            </a:r>
          </a:p>
          <a:p>
            <a:endParaRPr lang="en-US" sz="800"/>
          </a:p>
          <a:p>
            <a:r>
              <a:rPr lang="en-US" sz="2000"/>
              <a:t>Thus, this step focuses on the </a:t>
            </a:r>
            <a:r>
              <a:rPr lang="en-US" sz="2000" i="1"/>
              <a:t>diffusion</a:t>
            </a:r>
            <a:r>
              <a:rPr lang="en-US" sz="2000"/>
              <a:t> process. </a:t>
            </a:r>
          </a:p>
          <a:p>
            <a:pPr marL="285750" indent="-285750">
              <a:buFont typeface="Arial" panose="020B0604020202020204" pitchFamily="34" charset="0"/>
              <a:buChar char="•"/>
            </a:pPr>
            <a:r>
              <a:rPr lang="en-US" sz="2000"/>
              <a:t>How does the program get </a:t>
            </a:r>
            <a:r>
              <a:rPr lang="en-US" sz="2000" i="1"/>
              <a:t>disseminated</a:t>
            </a:r>
            <a:r>
              <a:rPr lang="en-US" sz="2000"/>
              <a:t>? </a:t>
            </a:r>
          </a:p>
          <a:p>
            <a:pPr marL="285750" indent="-285750">
              <a:buFont typeface="Arial" panose="020B0604020202020204" pitchFamily="34" charset="0"/>
              <a:buChar char="•"/>
            </a:pPr>
            <a:r>
              <a:rPr lang="en-US" sz="2000"/>
              <a:t>How do units or individuals decide to </a:t>
            </a:r>
            <a:r>
              <a:rPr lang="en-US" sz="2000" i="1"/>
              <a:t>adopt</a:t>
            </a:r>
            <a:r>
              <a:rPr lang="en-US" sz="2000"/>
              <a:t> it? </a:t>
            </a:r>
          </a:p>
          <a:p>
            <a:pPr marL="285750" indent="-285750">
              <a:buFont typeface="Arial" panose="020B0604020202020204" pitchFamily="34" charset="0"/>
              <a:buChar char="•"/>
            </a:pPr>
            <a:r>
              <a:rPr lang="en-US" sz="2000"/>
              <a:t>Is it </a:t>
            </a:r>
            <a:r>
              <a:rPr lang="en-US" sz="2000" i="1"/>
              <a:t>implemented</a:t>
            </a:r>
            <a:r>
              <a:rPr lang="en-US" sz="2000"/>
              <a:t> well? </a:t>
            </a:r>
          </a:p>
          <a:p>
            <a:pPr marL="285750" indent="-285750">
              <a:buFont typeface="Arial" panose="020B0604020202020204" pitchFamily="34" charset="0"/>
              <a:buChar char="•"/>
            </a:pPr>
            <a:r>
              <a:rPr lang="en-US" sz="2000"/>
              <a:t>How will it be </a:t>
            </a:r>
            <a:r>
              <a:rPr lang="en-US" sz="2000" i="1"/>
              <a:t>maintained</a:t>
            </a:r>
            <a:r>
              <a:rPr lang="en-US" sz="2000"/>
              <a:t> over time? </a:t>
            </a:r>
          </a:p>
          <a:p>
            <a:endParaRPr lang="en-US" sz="2000"/>
          </a:p>
          <a:p>
            <a:endParaRPr lang="en-US" sz="2000"/>
          </a:p>
        </p:txBody>
      </p:sp>
      <p:sp>
        <p:nvSpPr>
          <p:cNvPr id="14" name="Speech Bubble: Rectangle with Corners Rounded 13">
            <a:extLst>
              <a:ext uri="{FF2B5EF4-FFF2-40B4-BE49-F238E27FC236}">
                <a16:creationId xmlns:a16="http://schemas.microsoft.com/office/drawing/2014/main" id="{4956E10E-417E-2EA3-B8A2-9DA6B464C2C8}"/>
              </a:ext>
            </a:extLst>
          </p:cNvPr>
          <p:cNvSpPr/>
          <p:nvPr/>
        </p:nvSpPr>
        <p:spPr>
          <a:xfrm rot="10800000">
            <a:off x="0" y="5214663"/>
            <a:ext cx="9144000" cy="1766160"/>
          </a:xfrm>
          <a:prstGeom prst="wedgeRoundRectCallou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E1430D0-1499-1DED-1CC4-09A60B0FB867}"/>
              </a:ext>
            </a:extLst>
          </p:cNvPr>
          <p:cNvSpPr txBox="1"/>
          <p:nvPr/>
        </p:nvSpPr>
        <p:spPr>
          <a:xfrm>
            <a:off x="0" y="5156851"/>
            <a:ext cx="9207795" cy="1754326"/>
          </a:xfrm>
          <a:prstGeom prst="rect">
            <a:avLst/>
          </a:prstGeom>
          <a:noFill/>
        </p:spPr>
        <p:txBody>
          <a:bodyPr wrap="square" rtlCol="0">
            <a:spAutoFit/>
          </a:bodyPr>
          <a:lstStyle/>
          <a:p>
            <a:pPr marL="285750" lvl="0" indent="-285750">
              <a:buFont typeface="Arial" panose="020B0604020202020204" pitchFamily="34" charset="0"/>
              <a:buChar char="•"/>
            </a:pPr>
            <a:r>
              <a:rPr lang="en-US" dirty="0"/>
              <a:t>Involve the people who will eventually adopt &amp; implement the program early in the planning process (faculty, SA pros, department heads, RAs, advisors, health center staff)</a:t>
            </a:r>
          </a:p>
          <a:p>
            <a:pPr marL="285750" lvl="0" indent="-285750">
              <a:buFont typeface="Arial" panose="020B0604020202020204" pitchFamily="34" charset="0"/>
              <a:buChar char="•"/>
            </a:pPr>
            <a:r>
              <a:rPr lang="en-US" dirty="0"/>
              <a:t>Develop an </a:t>
            </a:r>
            <a:r>
              <a:rPr lang="en-US" b="1" dirty="0"/>
              <a:t>implementation fidelity checklist</a:t>
            </a:r>
          </a:p>
          <a:p>
            <a:pPr marL="742950" lvl="1" indent="-285750">
              <a:buFont typeface="Arial" panose="020B0604020202020204" pitchFamily="34" charset="0"/>
              <a:buChar char="•"/>
            </a:pPr>
            <a:r>
              <a:rPr lang="en-US" dirty="0"/>
              <a:t>Take the program-outcomes mapping and next to each program component indicate its major aspects, delivery method &amp; length; then examine if what occurs “on the ground”</a:t>
            </a:r>
          </a:p>
          <a:p>
            <a:pPr marL="742950" lvl="1" indent="-285750">
              <a:buFont typeface="Arial" panose="020B0604020202020204" pitchFamily="34" charset="0"/>
              <a:buChar char="•"/>
            </a:pPr>
            <a:r>
              <a:rPr lang="en-US" dirty="0"/>
              <a:t>Evaluate student responsiveness &amp; the coherence/clarity of the programming</a:t>
            </a:r>
          </a:p>
        </p:txBody>
      </p:sp>
    </p:spTree>
    <p:extLst>
      <p:ext uri="{BB962C8B-B14F-4D97-AF65-F5344CB8AC3E}">
        <p14:creationId xmlns:p14="http://schemas.microsoft.com/office/powerpoint/2010/main" val="351910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4"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875E2-397C-8622-D9C1-8321AED6484C}"/>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A4C9B408-774F-B337-FAB6-B65F7F562E9A}"/>
              </a:ext>
            </a:extLst>
          </p:cNvPr>
          <p:cNvSpPr/>
          <p:nvPr/>
        </p:nvSpPr>
        <p:spPr>
          <a:xfrm>
            <a:off x="127591" y="71602"/>
            <a:ext cx="8835655" cy="54864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sz="2400" b="1">
                <a:solidFill>
                  <a:srgbClr val="FFFFFF"/>
                </a:solidFill>
              </a:defRPr>
            </a:pPr>
            <a:r>
              <a:rPr sz="2600"/>
              <a:t>Intervention Mapping </a:t>
            </a:r>
            <a:r>
              <a:rPr lang="en-US" sz="2600"/>
              <a:t>Approach</a:t>
            </a:r>
            <a:endParaRPr sz="2600"/>
          </a:p>
        </p:txBody>
      </p:sp>
      <p:sp>
        <p:nvSpPr>
          <p:cNvPr id="4" name="Rounded Rectangle 3">
            <a:extLst>
              <a:ext uri="{FF2B5EF4-FFF2-40B4-BE49-F238E27FC236}">
                <a16:creationId xmlns:a16="http://schemas.microsoft.com/office/drawing/2014/main" id="{BDD1DE96-EE50-DEE3-324D-364A92631A80}"/>
              </a:ext>
            </a:extLst>
          </p:cNvPr>
          <p:cNvSpPr/>
          <p:nvPr/>
        </p:nvSpPr>
        <p:spPr>
          <a:xfrm>
            <a:off x="457198" y="1612540"/>
            <a:ext cx="8229600" cy="822960"/>
          </a:xfrm>
          <a:prstGeom prst="roundRect">
            <a:avLst/>
          </a:prstGeom>
          <a:solidFill>
            <a:srgbClr val="FF6F61"/>
          </a:solidFill>
        </p:spPr>
        <p:style>
          <a:lnRef idx="1">
            <a:schemeClr val="accent1"/>
          </a:lnRef>
          <a:fillRef idx="3">
            <a:schemeClr val="accent1"/>
          </a:fillRef>
          <a:effectRef idx="2">
            <a:schemeClr val="accent1"/>
          </a:effectRef>
          <a:fontRef idx="minor">
            <a:schemeClr val="lt1"/>
          </a:fontRef>
        </p:style>
        <p:txBody>
          <a:bodyPr rtlCol="0" anchor="ctr"/>
          <a:lstStyle/>
          <a:p>
            <a:r>
              <a:rPr sz="2600"/>
              <a:t>🎯</a:t>
            </a:r>
            <a:r>
              <a:rPr lang="en-US" sz="1600"/>
              <a:t> </a:t>
            </a:r>
            <a:r>
              <a:rPr sz="1600"/>
              <a:t> </a:t>
            </a:r>
            <a:r>
              <a:rPr sz="2400">
                <a:solidFill>
                  <a:schemeClr val="tx1"/>
                </a:solidFill>
              </a:rPr>
              <a:t>STEP </a:t>
            </a:r>
            <a:r>
              <a:rPr lang="en-US" sz="2400">
                <a:solidFill>
                  <a:schemeClr val="tx1"/>
                </a:solidFill>
              </a:rPr>
              <a:t>2: </a:t>
            </a:r>
            <a:r>
              <a:rPr sz="2400">
                <a:solidFill>
                  <a:schemeClr val="tx1"/>
                </a:solidFill>
              </a:rPr>
              <a:t>Proximal Program Objectives</a:t>
            </a:r>
          </a:p>
          <a:p>
            <a:r>
              <a:rPr lang="en-US" sz="2000">
                <a:solidFill>
                  <a:schemeClr val="tx1"/>
                </a:solidFill>
              </a:rPr>
              <a:t>C</a:t>
            </a:r>
            <a:r>
              <a:rPr sz="2000">
                <a:solidFill>
                  <a:schemeClr val="tx1"/>
                </a:solidFill>
              </a:rPr>
              <a:t>reate matrices linking performance objectives with determinants</a:t>
            </a:r>
          </a:p>
        </p:txBody>
      </p:sp>
      <p:sp>
        <p:nvSpPr>
          <p:cNvPr id="5" name="Rounded Rectangle 4">
            <a:extLst>
              <a:ext uri="{FF2B5EF4-FFF2-40B4-BE49-F238E27FC236}">
                <a16:creationId xmlns:a16="http://schemas.microsoft.com/office/drawing/2014/main" id="{EC247EE7-0120-4265-E4D9-12F1D3EF6C4D}"/>
              </a:ext>
            </a:extLst>
          </p:cNvPr>
          <p:cNvSpPr/>
          <p:nvPr/>
        </p:nvSpPr>
        <p:spPr>
          <a:xfrm>
            <a:off x="457198" y="2508077"/>
            <a:ext cx="8229600" cy="822960"/>
          </a:xfrm>
          <a:prstGeom prst="roundRect">
            <a:avLst/>
          </a:prstGeom>
          <a:solidFill>
            <a:srgbClr val="FFD54F"/>
          </a:solidFill>
        </p:spPr>
        <p:style>
          <a:lnRef idx="1">
            <a:schemeClr val="accent1"/>
          </a:lnRef>
          <a:fillRef idx="3">
            <a:schemeClr val="accent1"/>
          </a:fillRef>
          <a:effectRef idx="2">
            <a:schemeClr val="accent1"/>
          </a:effectRef>
          <a:fontRef idx="minor">
            <a:schemeClr val="lt1"/>
          </a:fontRef>
        </p:style>
        <p:txBody>
          <a:bodyPr rtlCol="0" anchor="ctr"/>
          <a:lstStyle/>
          <a:p>
            <a:r>
              <a:rPr lang="en-US" sz="2600">
                <a:solidFill>
                  <a:schemeClr val="tx1"/>
                </a:solidFill>
              </a:rPr>
              <a:t>💡</a:t>
            </a:r>
            <a:r>
              <a:rPr sz="2000">
                <a:solidFill>
                  <a:schemeClr val="tx1"/>
                </a:solidFill>
              </a:rPr>
              <a:t> </a:t>
            </a:r>
            <a:r>
              <a:rPr sz="2500">
                <a:solidFill>
                  <a:schemeClr val="tx1"/>
                </a:solidFill>
              </a:rPr>
              <a:t>STEP </a:t>
            </a:r>
            <a:r>
              <a:rPr lang="en-US" sz="2500">
                <a:solidFill>
                  <a:schemeClr val="tx1"/>
                </a:solidFill>
              </a:rPr>
              <a:t>3: </a:t>
            </a:r>
            <a:r>
              <a:rPr sz="2500">
                <a:solidFill>
                  <a:schemeClr val="tx1"/>
                </a:solidFill>
              </a:rPr>
              <a:t>Theoretical Methods &amp; Practical Strategies</a:t>
            </a:r>
          </a:p>
          <a:p>
            <a:r>
              <a:rPr lang="en-US">
                <a:solidFill>
                  <a:schemeClr val="tx1"/>
                </a:solidFill>
              </a:rPr>
              <a:t>Select</a:t>
            </a:r>
            <a:r>
              <a:rPr>
                <a:solidFill>
                  <a:schemeClr val="tx1"/>
                </a:solidFill>
              </a:rPr>
              <a:t> theory-based methods</a:t>
            </a:r>
            <a:r>
              <a:rPr lang="en-US">
                <a:solidFill>
                  <a:schemeClr val="tx1"/>
                </a:solidFill>
              </a:rPr>
              <a:t> that match determinants</a:t>
            </a:r>
            <a:r>
              <a:rPr>
                <a:solidFill>
                  <a:schemeClr val="tx1"/>
                </a:solidFill>
              </a:rPr>
              <a:t> </a:t>
            </a:r>
            <a:r>
              <a:rPr lang="en-US">
                <a:solidFill>
                  <a:schemeClr val="tx1"/>
                </a:solidFill>
              </a:rPr>
              <a:t>and create</a:t>
            </a:r>
            <a:r>
              <a:rPr>
                <a:solidFill>
                  <a:schemeClr val="tx1"/>
                </a:solidFill>
              </a:rPr>
              <a:t> practical strategies</a:t>
            </a:r>
          </a:p>
        </p:txBody>
      </p:sp>
      <p:sp>
        <p:nvSpPr>
          <p:cNvPr id="6" name="Rounded Rectangle 5">
            <a:extLst>
              <a:ext uri="{FF2B5EF4-FFF2-40B4-BE49-F238E27FC236}">
                <a16:creationId xmlns:a16="http://schemas.microsoft.com/office/drawing/2014/main" id="{7654C5CE-1C85-2BA8-DC1F-91C0E8BA1191}"/>
              </a:ext>
            </a:extLst>
          </p:cNvPr>
          <p:cNvSpPr/>
          <p:nvPr/>
        </p:nvSpPr>
        <p:spPr>
          <a:xfrm>
            <a:off x="457200" y="3387248"/>
            <a:ext cx="8229600" cy="82296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r>
              <a:rPr sz="2600">
                <a:solidFill>
                  <a:schemeClr val="tx1"/>
                </a:solidFill>
              </a:rPr>
              <a:t>⚙️</a:t>
            </a:r>
            <a:r>
              <a:rPr sz="2000">
                <a:solidFill>
                  <a:schemeClr val="tx1"/>
                </a:solidFill>
              </a:rPr>
              <a:t> </a:t>
            </a:r>
            <a:r>
              <a:rPr sz="2400">
                <a:solidFill>
                  <a:schemeClr val="tx1"/>
                </a:solidFill>
              </a:rPr>
              <a:t>STEP </a:t>
            </a:r>
            <a:r>
              <a:rPr lang="en-US" sz="2400">
                <a:solidFill>
                  <a:schemeClr val="tx1"/>
                </a:solidFill>
              </a:rPr>
              <a:t>4: Program Production</a:t>
            </a:r>
            <a:endParaRPr sz="2400">
              <a:solidFill>
                <a:schemeClr val="tx1"/>
              </a:solidFill>
            </a:endParaRPr>
          </a:p>
          <a:p>
            <a:r>
              <a:rPr lang="en-US">
                <a:solidFill>
                  <a:schemeClr val="tx1"/>
                </a:solidFill>
              </a:rPr>
              <a:t>O</a:t>
            </a:r>
            <a:r>
              <a:rPr>
                <a:solidFill>
                  <a:schemeClr val="tx1"/>
                </a:solidFill>
              </a:rPr>
              <a:t>perationalize strategies and develop materials</a:t>
            </a:r>
            <a:r>
              <a:rPr lang="en-US">
                <a:solidFill>
                  <a:schemeClr val="tx1"/>
                </a:solidFill>
              </a:rPr>
              <a:t> to create an organized program</a:t>
            </a:r>
            <a:endParaRPr>
              <a:solidFill>
                <a:schemeClr val="tx1"/>
              </a:solidFill>
            </a:endParaRPr>
          </a:p>
        </p:txBody>
      </p:sp>
      <p:sp>
        <p:nvSpPr>
          <p:cNvPr id="7" name="Rounded Rectangle 6">
            <a:extLst>
              <a:ext uri="{FF2B5EF4-FFF2-40B4-BE49-F238E27FC236}">
                <a16:creationId xmlns:a16="http://schemas.microsoft.com/office/drawing/2014/main" id="{FA5F056E-5F89-0D34-A3CB-CD8CDB853406}"/>
              </a:ext>
            </a:extLst>
          </p:cNvPr>
          <p:cNvSpPr/>
          <p:nvPr/>
        </p:nvSpPr>
        <p:spPr>
          <a:xfrm>
            <a:off x="457198" y="4299151"/>
            <a:ext cx="8229600" cy="822960"/>
          </a:xfrm>
          <a:prstGeom prst="roundRect">
            <a:avLst/>
          </a:prstGeom>
          <a:solidFill>
            <a:srgbClr val="4FC3F7"/>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a:solidFill>
                  <a:schemeClr val="tx1"/>
                </a:solidFill>
              </a:rPr>
              <a:t>	  </a:t>
            </a:r>
            <a:r>
              <a:rPr sz="2400">
                <a:solidFill>
                  <a:schemeClr val="tx1"/>
                </a:solidFill>
              </a:rPr>
              <a:t>STEP </a:t>
            </a:r>
            <a:r>
              <a:rPr lang="en-US" sz="2400">
                <a:solidFill>
                  <a:schemeClr val="tx1"/>
                </a:solidFill>
              </a:rPr>
              <a:t>5: </a:t>
            </a:r>
            <a:r>
              <a:rPr sz="2400">
                <a:solidFill>
                  <a:schemeClr val="tx1"/>
                </a:solidFill>
              </a:rPr>
              <a:t>Adoption &amp; Implementation Plan</a:t>
            </a:r>
          </a:p>
          <a:p>
            <a:r>
              <a:rPr lang="en-US">
                <a:solidFill>
                  <a:schemeClr val="tx1"/>
                </a:solidFill>
              </a:rPr>
              <a:t>D</a:t>
            </a:r>
            <a:r>
              <a:rPr>
                <a:solidFill>
                  <a:schemeClr val="tx1"/>
                </a:solidFill>
              </a:rPr>
              <a:t>evelop </a:t>
            </a:r>
            <a:r>
              <a:rPr lang="en-US">
                <a:solidFill>
                  <a:schemeClr val="tx1"/>
                </a:solidFill>
              </a:rPr>
              <a:t>plan for program adoption, quality </a:t>
            </a:r>
            <a:r>
              <a:rPr>
                <a:solidFill>
                  <a:schemeClr val="tx1"/>
                </a:solidFill>
              </a:rPr>
              <a:t>implementatio</a:t>
            </a:r>
            <a:r>
              <a:rPr lang="en-US">
                <a:solidFill>
                  <a:schemeClr val="tx1"/>
                </a:solidFill>
              </a:rPr>
              <a:t>n and sustainability</a:t>
            </a:r>
            <a:endParaRPr>
              <a:solidFill>
                <a:schemeClr val="tx1"/>
              </a:solidFill>
            </a:endParaRPr>
          </a:p>
        </p:txBody>
      </p:sp>
      <p:sp>
        <p:nvSpPr>
          <p:cNvPr id="8" name="Rounded Rectangle 7">
            <a:extLst>
              <a:ext uri="{FF2B5EF4-FFF2-40B4-BE49-F238E27FC236}">
                <a16:creationId xmlns:a16="http://schemas.microsoft.com/office/drawing/2014/main" id="{82C5EA9D-FCD8-40D5-15EF-ADA9295FF606}"/>
              </a:ext>
            </a:extLst>
          </p:cNvPr>
          <p:cNvSpPr/>
          <p:nvPr/>
        </p:nvSpPr>
        <p:spPr>
          <a:xfrm>
            <a:off x="457198" y="5211054"/>
            <a:ext cx="8229600" cy="822960"/>
          </a:xfrm>
          <a:prstGeom prst="roundRect">
            <a:avLst/>
          </a:prstGeom>
          <a:solidFill>
            <a:srgbClr val="CE93D8"/>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sz="2600">
                <a:solidFill>
                  <a:schemeClr val="tx1"/>
                </a:solidFill>
              </a:rPr>
              <a:t>🔍</a:t>
            </a:r>
            <a:r>
              <a:rPr sz="2000">
                <a:solidFill>
                  <a:schemeClr val="tx1"/>
                </a:solidFill>
              </a:rPr>
              <a:t> </a:t>
            </a:r>
            <a:r>
              <a:rPr sz="2400">
                <a:solidFill>
                  <a:schemeClr val="tx1"/>
                </a:solidFill>
              </a:rPr>
              <a:t>STEP </a:t>
            </a:r>
            <a:r>
              <a:rPr lang="en-US" sz="2400">
                <a:solidFill>
                  <a:schemeClr val="tx1"/>
                </a:solidFill>
              </a:rPr>
              <a:t>6: </a:t>
            </a:r>
            <a:r>
              <a:rPr sz="2400">
                <a:solidFill>
                  <a:schemeClr val="tx1"/>
                </a:solidFill>
              </a:rPr>
              <a:t>Evaluation</a:t>
            </a:r>
            <a:r>
              <a:rPr lang="en-US" sz="2400">
                <a:solidFill>
                  <a:schemeClr val="tx1"/>
                </a:solidFill>
              </a:rPr>
              <a:t> &amp; Monitoring</a:t>
            </a:r>
            <a:endParaRPr sz="2400">
              <a:solidFill>
                <a:schemeClr val="tx1"/>
              </a:solidFill>
            </a:endParaRPr>
          </a:p>
          <a:p>
            <a:r>
              <a:rPr lang="en-US">
                <a:solidFill>
                  <a:schemeClr val="tx1"/>
                </a:solidFill>
              </a:rPr>
              <a:t>D</a:t>
            </a:r>
            <a:r>
              <a:rPr>
                <a:solidFill>
                  <a:schemeClr val="tx1"/>
                </a:solidFill>
              </a:rPr>
              <a:t>evelop</a:t>
            </a:r>
            <a:r>
              <a:rPr lang="en-US">
                <a:solidFill>
                  <a:schemeClr val="tx1"/>
                </a:solidFill>
              </a:rPr>
              <a:t> an </a:t>
            </a:r>
            <a:r>
              <a:rPr>
                <a:solidFill>
                  <a:schemeClr val="tx1"/>
                </a:solidFill>
              </a:rPr>
              <a:t>evaluation </a:t>
            </a:r>
            <a:r>
              <a:rPr lang="en-US">
                <a:solidFill>
                  <a:schemeClr val="tx1"/>
                </a:solidFill>
              </a:rPr>
              <a:t>plan</a:t>
            </a:r>
            <a:r>
              <a:rPr>
                <a:solidFill>
                  <a:schemeClr val="tx1"/>
                </a:solidFill>
              </a:rPr>
              <a:t> </a:t>
            </a:r>
            <a:r>
              <a:rPr lang="en-US">
                <a:solidFill>
                  <a:schemeClr val="tx1"/>
                </a:solidFill>
              </a:rPr>
              <a:t>to assess both effect and process</a:t>
            </a:r>
            <a:endParaRPr>
              <a:solidFill>
                <a:schemeClr val="tx1"/>
              </a:solidFill>
            </a:endParaRPr>
          </a:p>
        </p:txBody>
      </p:sp>
      <p:pic>
        <p:nvPicPr>
          <p:cNvPr id="13" name="Picture 12">
            <a:extLst>
              <a:ext uri="{FF2B5EF4-FFF2-40B4-BE49-F238E27FC236}">
                <a16:creationId xmlns:a16="http://schemas.microsoft.com/office/drawing/2014/main" id="{EC2EE140-BD74-CE8F-CFFD-AFEE8DA43827}"/>
              </a:ext>
            </a:extLst>
          </p:cNvPr>
          <p:cNvPicPr>
            <a:picLocks noChangeAspect="1"/>
          </p:cNvPicPr>
          <p:nvPr/>
        </p:nvPicPr>
        <p:blipFill>
          <a:blip r:embed="rId3"/>
          <a:stretch>
            <a:fillRect/>
          </a:stretch>
        </p:blipFill>
        <p:spPr>
          <a:xfrm>
            <a:off x="593409" y="4299151"/>
            <a:ext cx="468085" cy="468085"/>
          </a:xfrm>
          <a:prstGeom prst="rect">
            <a:avLst/>
          </a:prstGeom>
        </p:spPr>
      </p:pic>
      <p:sp>
        <p:nvSpPr>
          <p:cNvPr id="3" name="Rounded Rectangle 2">
            <a:extLst>
              <a:ext uri="{FF2B5EF4-FFF2-40B4-BE49-F238E27FC236}">
                <a16:creationId xmlns:a16="http://schemas.microsoft.com/office/drawing/2014/main" id="{A224DDB3-E614-5623-0E56-30AE62410869}"/>
              </a:ext>
            </a:extLst>
          </p:cNvPr>
          <p:cNvSpPr/>
          <p:nvPr/>
        </p:nvSpPr>
        <p:spPr>
          <a:xfrm>
            <a:off x="457198" y="709185"/>
            <a:ext cx="8229600" cy="800692"/>
          </a:xfrm>
          <a:prstGeom prst="roundRect">
            <a:avLst/>
          </a:prstGeom>
          <a:solidFill>
            <a:srgbClr val="00BFA5"/>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a:solidFill>
                  <a:schemeClr val="tx1"/>
                </a:solidFill>
              </a:rPr>
              <a:t>	 STEP 1: Needs Assessment </a:t>
            </a:r>
          </a:p>
          <a:p>
            <a:r>
              <a:rPr lang="en-US">
                <a:solidFill>
                  <a:schemeClr val="tx1"/>
                </a:solidFill>
              </a:rPr>
              <a:t>Identify what, if anything, needs to be changed and for who</a:t>
            </a:r>
          </a:p>
        </p:txBody>
      </p:sp>
      <p:sp>
        <p:nvSpPr>
          <p:cNvPr id="11" name="Rounded Rectangle 2">
            <a:extLst>
              <a:ext uri="{FF2B5EF4-FFF2-40B4-BE49-F238E27FC236}">
                <a16:creationId xmlns:a16="http://schemas.microsoft.com/office/drawing/2014/main" id="{7E70C0D3-7C3D-9B7E-FA12-52BA71947B1A}"/>
              </a:ext>
            </a:extLst>
          </p:cNvPr>
          <p:cNvSpPr/>
          <p:nvPr/>
        </p:nvSpPr>
        <p:spPr>
          <a:xfrm>
            <a:off x="1298421" y="6122957"/>
            <a:ext cx="6367749" cy="663441"/>
          </a:xfrm>
          <a:prstGeom prst="round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defRPr sz="1400">
                <a:solidFill>
                  <a:srgbClr val="FFFFFF"/>
                </a:solidFill>
              </a:defRPr>
            </a:pPr>
            <a:r>
              <a:rPr lang="en-US" sz="2200"/>
              <a:t>Core Components:  	Theory &amp; Research</a:t>
            </a:r>
          </a:p>
          <a:p>
            <a:r>
              <a:rPr lang="en-US" sz="2200"/>
              <a:t>					Community Engagement</a:t>
            </a:r>
          </a:p>
        </p:txBody>
      </p:sp>
      <p:pic>
        <p:nvPicPr>
          <p:cNvPr id="10" name="Picture 9">
            <a:extLst>
              <a:ext uri="{FF2B5EF4-FFF2-40B4-BE49-F238E27FC236}">
                <a16:creationId xmlns:a16="http://schemas.microsoft.com/office/drawing/2014/main" id="{EDF67736-0E32-DD5A-73DE-80665628AECC}"/>
              </a:ext>
            </a:extLst>
          </p:cNvPr>
          <p:cNvPicPr>
            <a:picLocks noChangeAspect="1"/>
          </p:cNvPicPr>
          <p:nvPr/>
        </p:nvPicPr>
        <p:blipFill>
          <a:blip r:embed="rId4"/>
          <a:stretch>
            <a:fillRect/>
          </a:stretch>
        </p:blipFill>
        <p:spPr>
          <a:xfrm>
            <a:off x="593409" y="768582"/>
            <a:ext cx="352796" cy="359901"/>
          </a:xfrm>
          <a:prstGeom prst="rect">
            <a:avLst/>
          </a:prstGeom>
        </p:spPr>
      </p:pic>
      <p:sp>
        <p:nvSpPr>
          <p:cNvPr id="9" name="Speech Bubble: Rectangle with Corners Rounded 8">
            <a:extLst>
              <a:ext uri="{FF2B5EF4-FFF2-40B4-BE49-F238E27FC236}">
                <a16:creationId xmlns:a16="http://schemas.microsoft.com/office/drawing/2014/main" id="{818A1500-F28A-791C-0069-8B9427409B4F}"/>
              </a:ext>
            </a:extLst>
          </p:cNvPr>
          <p:cNvSpPr/>
          <p:nvPr/>
        </p:nvSpPr>
        <p:spPr>
          <a:xfrm>
            <a:off x="1" y="0"/>
            <a:ext cx="9144000" cy="4767236"/>
          </a:xfrm>
          <a:prstGeom prst="wedgeRoundRectCallou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4D21F4E-AAA4-E5C6-FF56-04797C296892}"/>
              </a:ext>
            </a:extLst>
          </p:cNvPr>
          <p:cNvSpPr txBox="1"/>
          <p:nvPr/>
        </p:nvSpPr>
        <p:spPr>
          <a:xfrm>
            <a:off x="180755" y="86306"/>
            <a:ext cx="9144000" cy="4601260"/>
          </a:xfrm>
          <a:prstGeom prst="rect">
            <a:avLst/>
          </a:prstGeom>
          <a:noFill/>
        </p:spPr>
        <p:txBody>
          <a:bodyPr wrap="square" rtlCol="0">
            <a:spAutoFit/>
          </a:bodyPr>
          <a:lstStyle/>
          <a:p>
            <a:r>
              <a:rPr lang="en-US" sz="2000" dirty="0"/>
              <a:t>Products created in earlier steps (</a:t>
            </a:r>
            <a:r>
              <a:rPr lang="en-US" sz="2000" b="1" dirty="0"/>
              <a:t>proximal objectives</a:t>
            </a:r>
            <a:r>
              <a:rPr lang="en-US" sz="2000" dirty="0"/>
              <a:t>, </a:t>
            </a:r>
            <a:r>
              <a:rPr lang="en-US" sz="2000" b="1" dirty="0"/>
              <a:t>determinants</a:t>
            </a:r>
            <a:r>
              <a:rPr lang="en-US" sz="2000" dirty="0"/>
              <a:t>, </a:t>
            </a:r>
            <a:r>
              <a:rPr lang="en-US" sz="2000" b="1" dirty="0"/>
              <a:t>strategies</a:t>
            </a:r>
            <a:r>
              <a:rPr lang="en-US" sz="2000" dirty="0"/>
              <a:t>) </a:t>
            </a:r>
          </a:p>
          <a:p>
            <a:r>
              <a:rPr lang="en-US" sz="2000" dirty="0"/>
              <a:t>aren't just for building programming</a:t>
            </a:r>
            <a:r>
              <a:rPr lang="en-US" sz="2000" dirty="0">
                <a:sym typeface="Wingdings" panose="05000000000000000000" pitchFamily="2" charset="2"/>
              </a:rPr>
              <a:t></a:t>
            </a:r>
            <a:r>
              <a:rPr lang="en-US" sz="2000" dirty="0"/>
              <a:t> </a:t>
            </a:r>
            <a:r>
              <a:rPr lang="en-US" sz="2000" dirty="0">
                <a:solidFill>
                  <a:srgbClr val="7030A0"/>
                </a:solidFill>
              </a:rPr>
              <a:t>they become tools for evaluating it. </a:t>
            </a:r>
          </a:p>
          <a:p>
            <a:pPr algn="ctr"/>
            <a:r>
              <a:rPr lang="en-US" sz="2000" dirty="0"/>
              <a:t>You are building the assessment framework as you go. </a:t>
            </a:r>
          </a:p>
          <a:p>
            <a:pPr algn="ctr"/>
            <a:endParaRPr lang="en-US" sz="500" dirty="0"/>
          </a:p>
          <a:p>
            <a:r>
              <a:rPr lang="en-US" sz="2000" b="1" dirty="0"/>
              <a:t>Proximal program objectives </a:t>
            </a:r>
            <a:r>
              <a:rPr lang="en-US" sz="2000" dirty="0"/>
              <a:t>from Step 2 are blueprints for your measurement tools. The proximal performance objectives tell you </a:t>
            </a:r>
            <a:r>
              <a:rPr lang="en-US" sz="2000" i="1" dirty="0"/>
              <a:t>exactly</a:t>
            </a:r>
            <a:r>
              <a:rPr lang="en-US" sz="2000" dirty="0"/>
              <a:t> what behavioral outcomes to measure (e.g., using a condom) in addition to the distal outcome (lower STI rates). </a:t>
            </a:r>
          </a:p>
          <a:p>
            <a:endParaRPr lang="en-US" sz="400" dirty="0"/>
          </a:p>
          <a:p>
            <a:r>
              <a:rPr lang="en-US" sz="2000" b="1" dirty="0"/>
              <a:t>Determinants</a:t>
            </a:r>
            <a:r>
              <a:rPr lang="en-US" sz="2000" dirty="0"/>
              <a:t> from Step 2 tell you which knowledge, skills &amp; beliefs (e.g., perceptions of susceptibility &amp; severity, knowledge of STI’s, communication skills) to assess. </a:t>
            </a:r>
            <a:r>
              <a:rPr lang="en-US" sz="2000" dirty="0">
                <a:solidFill>
                  <a:srgbClr val="7030A0"/>
                </a:solidFill>
              </a:rPr>
              <a:t>FYI, </a:t>
            </a:r>
            <a:r>
              <a:rPr lang="en-US" sz="2000" i="1" dirty="0">
                <a:solidFill>
                  <a:srgbClr val="7030A0"/>
                </a:solidFill>
              </a:rPr>
              <a:t>greater</a:t>
            </a:r>
            <a:r>
              <a:rPr lang="en-US" sz="2000" dirty="0">
                <a:solidFill>
                  <a:srgbClr val="7030A0"/>
                </a:solidFill>
              </a:rPr>
              <a:t> change is expected &amp; typically found for determinants than proximal program outcomes &amp; for proximal outcomes than distal outcomes. Thus, it is important to assess </a:t>
            </a:r>
            <a:r>
              <a:rPr lang="en-US" sz="2000" i="1" dirty="0">
                <a:solidFill>
                  <a:srgbClr val="7030A0"/>
                </a:solidFill>
              </a:rPr>
              <a:t>all </a:t>
            </a:r>
            <a:r>
              <a:rPr lang="en-US" sz="2000" dirty="0">
                <a:solidFill>
                  <a:srgbClr val="7030A0"/>
                </a:solidFill>
              </a:rPr>
              <a:t>these outcomes to make an accurate statement about program effectiveness. </a:t>
            </a:r>
          </a:p>
          <a:p>
            <a:endParaRPr lang="en-US" sz="400" dirty="0"/>
          </a:p>
          <a:p>
            <a:r>
              <a:rPr lang="en-US" sz="2000" dirty="0"/>
              <a:t>So, the IM steps makes evaluating the impact of programming much more systematic &amp; tied directly to the program's logic. </a:t>
            </a:r>
          </a:p>
        </p:txBody>
      </p:sp>
      <p:sp>
        <p:nvSpPr>
          <p:cNvPr id="14" name="Speech Bubble: Rectangle with Corners Rounded 13">
            <a:extLst>
              <a:ext uri="{FF2B5EF4-FFF2-40B4-BE49-F238E27FC236}">
                <a16:creationId xmlns:a16="http://schemas.microsoft.com/office/drawing/2014/main" id="{126C74F8-46E8-FAFC-6E6E-AC7222C38CE7}"/>
              </a:ext>
            </a:extLst>
          </p:cNvPr>
          <p:cNvSpPr/>
          <p:nvPr/>
        </p:nvSpPr>
        <p:spPr>
          <a:xfrm rot="10800000">
            <a:off x="44257" y="5977938"/>
            <a:ext cx="9143998" cy="822960"/>
          </a:xfrm>
          <a:prstGeom prst="wedgeRoundRectCallou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FBF9FB1-476F-A4F3-B760-4A62429C489B}"/>
              </a:ext>
            </a:extLst>
          </p:cNvPr>
          <p:cNvSpPr txBox="1"/>
          <p:nvPr/>
        </p:nvSpPr>
        <p:spPr>
          <a:xfrm>
            <a:off x="44256" y="5996984"/>
            <a:ext cx="9099743" cy="830997"/>
          </a:xfrm>
          <a:prstGeom prst="rect">
            <a:avLst/>
          </a:prstGeom>
          <a:noFill/>
        </p:spPr>
        <p:txBody>
          <a:bodyPr wrap="square" rtlCol="0">
            <a:spAutoFit/>
          </a:bodyPr>
          <a:lstStyle/>
          <a:p>
            <a:r>
              <a:rPr lang="en-US" sz="1600"/>
              <a:t>Want to collect data to not only answer “</a:t>
            </a:r>
            <a:r>
              <a:rPr lang="en-US" sz="1600" b="1"/>
              <a:t>Does</a:t>
            </a:r>
            <a:r>
              <a:rPr lang="en-US" sz="1600"/>
              <a:t> it work?” but also: “</a:t>
            </a:r>
            <a:r>
              <a:rPr lang="en-US" sz="1600" b="1"/>
              <a:t>How</a:t>
            </a:r>
            <a:r>
              <a:rPr lang="en-US" sz="1600"/>
              <a:t> does it work?” “What </a:t>
            </a:r>
            <a:r>
              <a:rPr lang="en-US" sz="1600" b="1"/>
              <a:t>program components </a:t>
            </a:r>
            <a:r>
              <a:rPr lang="en-US" sz="1600"/>
              <a:t>are necessary to achieve change in which outcome?” “Can it be </a:t>
            </a:r>
            <a:r>
              <a:rPr lang="en-US" sz="1600" b="1"/>
              <a:t>implemented</a:t>
            </a:r>
            <a:r>
              <a:rPr lang="en-US" sz="1600"/>
              <a:t> in this context?” “</a:t>
            </a:r>
            <a:r>
              <a:rPr lang="en-US" sz="1600" b="1"/>
              <a:t>Who</a:t>
            </a:r>
            <a:r>
              <a:rPr lang="en-US" sz="1600"/>
              <a:t> is it </a:t>
            </a:r>
            <a:r>
              <a:rPr lang="en-US" sz="1600" i="1"/>
              <a:t>not</a:t>
            </a:r>
            <a:r>
              <a:rPr lang="en-US" sz="1600"/>
              <a:t> working for?”</a:t>
            </a:r>
          </a:p>
        </p:txBody>
      </p:sp>
    </p:spTree>
    <p:extLst>
      <p:ext uri="{BB962C8B-B14F-4D97-AF65-F5344CB8AC3E}">
        <p14:creationId xmlns:p14="http://schemas.microsoft.com/office/powerpoint/2010/main" val="249343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4"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59E30-53EA-8117-9EAC-3D2DEAF7BE3E}"/>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03B18C6-3AE1-3C78-F4DB-CB15C9A802B2}"/>
              </a:ext>
            </a:extLst>
          </p:cNvPr>
          <p:cNvGraphicFramePr/>
          <p:nvPr>
            <p:extLst>
              <p:ext uri="{D42A27DB-BD31-4B8C-83A1-F6EECF244321}">
                <p14:modId xmlns:p14="http://schemas.microsoft.com/office/powerpoint/2010/main" val="1818606919"/>
              </p:ext>
            </p:extLst>
          </p:nvPr>
        </p:nvGraphicFramePr>
        <p:xfrm>
          <a:off x="112142" y="1212428"/>
          <a:ext cx="8814616" cy="2351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A788E71B-A04E-3866-AF31-846CF90F1AF6}"/>
              </a:ext>
            </a:extLst>
          </p:cNvPr>
          <p:cNvGraphicFramePr/>
          <p:nvPr>
            <p:extLst>
              <p:ext uri="{D42A27DB-BD31-4B8C-83A1-F6EECF244321}">
                <p14:modId xmlns:p14="http://schemas.microsoft.com/office/powerpoint/2010/main" val="1290675260"/>
              </p:ext>
            </p:extLst>
          </p:nvPr>
        </p:nvGraphicFramePr>
        <p:xfrm>
          <a:off x="112143" y="3742654"/>
          <a:ext cx="8814615" cy="26027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Rounded Rectangle 1">
            <a:extLst>
              <a:ext uri="{FF2B5EF4-FFF2-40B4-BE49-F238E27FC236}">
                <a16:creationId xmlns:a16="http://schemas.microsoft.com/office/drawing/2014/main" id="{A6A3F6A7-A9C6-DF03-12A7-1A9BAC78C4E9}"/>
              </a:ext>
            </a:extLst>
          </p:cNvPr>
          <p:cNvSpPr/>
          <p:nvPr/>
        </p:nvSpPr>
        <p:spPr>
          <a:xfrm>
            <a:off x="241232" y="110668"/>
            <a:ext cx="8709518" cy="41148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2400" b="1">
                <a:solidFill>
                  <a:srgbClr val="FFFFFF"/>
                </a:solidFill>
              </a:defRPr>
            </a:pPr>
            <a:r>
              <a:rPr sz="1950"/>
              <a:t>Intervention Mapping </a:t>
            </a:r>
            <a:r>
              <a:rPr lang="en-US" sz="1950"/>
              <a:t>Approach: Advance Environmental Sustainability</a:t>
            </a:r>
            <a:endParaRPr sz="1950"/>
          </a:p>
        </p:txBody>
      </p:sp>
      <p:sp>
        <p:nvSpPr>
          <p:cNvPr id="2" name="TextBox 1">
            <a:extLst>
              <a:ext uri="{FF2B5EF4-FFF2-40B4-BE49-F238E27FC236}">
                <a16:creationId xmlns:a16="http://schemas.microsoft.com/office/drawing/2014/main" id="{260E67D7-9773-FA26-56F2-B03AE71EAFAD}"/>
              </a:ext>
            </a:extLst>
          </p:cNvPr>
          <p:cNvSpPr txBox="1"/>
          <p:nvPr/>
        </p:nvSpPr>
        <p:spPr>
          <a:xfrm>
            <a:off x="112143" y="2006779"/>
            <a:ext cx="8814615" cy="3293209"/>
          </a:xfrm>
          <a:prstGeom prst="rect">
            <a:avLst/>
          </a:prstGeom>
          <a:solidFill>
            <a:schemeClr val="bg1">
              <a:lumMod val="50000"/>
            </a:schemeClr>
          </a:solidFill>
        </p:spPr>
        <p:txBody>
          <a:bodyPr wrap="square" rtlCol="0">
            <a:spAutoFit/>
          </a:bodyPr>
          <a:lstStyle/>
          <a:p>
            <a:pPr algn="ctr"/>
            <a:r>
              <a:rPr lang="en-US" sz="2600">
                <a:solidFill>
                  <a:schemeClr val="bg1"/>
                </a:solidFill>
              </a:rPr>
              <a:t>JMU President Key Goal: </a:t>
            </a:r>
          </a:p>
          <a:p>
            <a:pPr algn="ctr"/>
            <a:r>
              <a:rPr lang="en-US" sz="2600">
                <a:solidFill>
                  <a:schemeClr val="bg1"/>
                </a:solidFill>
              </a:rPr>
              <a:t>“The university will be an environmentally literate community whose members, individually and collectively, advance environmental sustainability.” Environmental literacy is defined by the Virginia Department of Education as “having the </a:t>
            </a:r>
            <a:r>
              <a:rPr lang="en-US" sz="2600" b="1">
                <a:solidFill>
                  <a:schemeClr val="bg1"/>
                </a:solidFill>
              </a:rPr>
              <a:t>knowledge</a:t>
            </a:r>
            <a:r>
              <a:rPr lang="en-US" sz="2600">
                <a:solidFill>
                  <a:schemeClr val="bg1"/>
                </a:solidFill>
              </a:rPr>
              <a:t>, </a:t>
            </a:r>
            <a:r>
              <a:rPr lang="en-US" sz="2600" b="1">
                <a:solidFill>
                  <a:schemeClr val="bg1"/>
                </a:solidFill>
              </a:rPr>
              <a:t>skills</a:t>
            </a:r>
            <a:r>
              <a:rPr lang="en-US" sz="2600">
                <a:solidFill>
                  <a:schemeClr val="bg1"/>
                </a:solidFill>
              </a:rPr>
              <a:t> and </a:t>
            </a:r>
            <a:r>
              <a:rPr lang="en-US" sz="2600" b="1">
                <a:solidFill>
                  <a:schemeClr val="bg1"/>
                </a:solidFill>
              </a:rPr>
              <a:t>dispositions</a:t>
            </a:r>
            <a:r>
              <a:rPr lang="en-US" sz="2600">
                <a:solidFill>
                  <a:schemeClr val="bg1"/>
                </a:solidFill>
              </a:rPr>
              <a:t> to solve problems and resolve issues individually and collectively that sustain ecological, economic and social stability.”</a:t>
            </a:r>
          </a:p>
        </p:txBody>
      </p:sp>
      <p:sp>
        <p:nvSpPr>
          <p:cNvPr id="7" name="TextBox 6">
            <a:extLst>
              <a:ext uri="{FF2B5EF4-FFF2-40B4-BE49-F238E27FC236}">
                <a16:creationId xmlns:a16="http://schemas.microsoft.com/office/drawing/2014/main" id="{CB17A75E-DC8D-8BEE-7D25-6AB3720460A4}"/>
              </a:ext>
            </a:extLst>
          </p:cNvPr>
          <p:cNvSpPr txBox="1"/>
          <p:nvPr/>
        </p:nvSpPr>
        <p:spPr>
          <a:xfrm>
            <a:off x="27512" y="1178843"/>
            <a:ext cx="8983875" cy="4770537"/>
          </a:xfrm>
          <a:prstGeom prst="rect">
            <a:avLst/>
          </a:prstGeom>
          <a:solidFill>
            <a:srgbClr val="7030A0"/>
          </a:solidFill>
        </p:spPr>
        <p:txBody>
          <a:bodyPr wrap="square" rtlCol="0">
            <a:spAutoFit/>
          </a:bodyPr>
          <a:lstStyle/>
          <a:p>
            <a:pPr algn="ctr"/>
            <a:r>
              <a:rPr lang="en-US" sz="2600" b="1" dirty="0">
                <a:solidFill>
                  <a:schemeClr val="bg1"/>
                </a:solidFill>
              </a:rPr>
              <a:t>Environmental Learning/Knowledge Outcomes</a:t>
            </a:r>
          </a:p>
          <a:p>
            <a:pPr algn="ctr"/>
            <a:endParaRPr lang="en-US" sz="2600" b="1" dirty="0">
              <a:solidFill>
                <a:schemeClr val="bg1"/>
              </a:solidFill>
            </a:endParaRPr>
          </a:p>
          <a:p>
            <a:r>
              <a:rPr lang="en-US" sz="2600" dirty="0">
                <a:solidFill>
                  <a:schemeClr val="bg1"/>
                </a:solidFill>
              </a:rPr>
              <a:t>JMU Undergraduates will:</a:t>
            </a:r>
          </a:p>
          <a:p>
            <a:pPr marL="342900" indent="-342900">
              <a:buAutoNum type="arabicParenR"/>
            </a:pPr>
            <a:r>
              <a:rPr lang="en-US" sz="2600" dirty="0">
                <a:solidFill>
                  <a:schemeClr val="bg1"/>
                </a:solidFill>
              </a:rPr>
              <a:t>Recognize the interdependence of humans and the environment.</a:t>
            </a:r>
          </a:p>
          <a:p>
            <a:pPr marL="342900" indent="-342900">
              <a:buAutoNum type="arabicParenR"/>
            </a:pPr>
            <a:r>
              <a:rPr lang="en-US" sz="2600" dirty="0">
                <a:solidFill>
                  <a:schemeClr val="bg1"/>
                </a:solidFill>
              </a:rPr>
              <a:t>Understand the interconnection between the health, ecological, socio-economic and ethical aspects of issues.</a:t>
            </a:r>
          </a:p>
          <a:p>
            <a:pPr marL="342900" indent="-342900">
              <a:buAutoNum type="arabicParenR"/>
            </a:pPr>
            <a:r>
              <a:rPr lang="en-US" sz="2600" dirty="0">
                <a:solidFill>
                  <a:schemeClr val="bg1"/>
                </a:solidFill>
              </a:rPr>
              <a:t>Identify elements of natural systems that are pertinent to environmental problems and potential solutions.</a:t>
            </a:r>
          </a:p>
          <a:p>
            <a:pPr marL="342900" indent="-342900">
              <a:buAutoNum type="arabicParenR"/>
            </a:pPr>
            <a:r>
              <a:rPr lang="en-US" sz="2600" dirty="0">
                <a:solidFill>
                  <a:schemeClr val="bg1"/>
                </a:solidFill>
              </a:rPr>
              <a:t>Understand how environmental stewardship is and can be integrated into our lives.  </a:t>
            </a:r>
          </a:p>
          <a:p>
            <a:endParaRPr lang="en-US" dirty="0">
              <a:solidFill>
                <a:schemeClr val="bg1"/>
              </a:solidFill>
            </a:endParaRPr>
          </a:p>
        </p:txBody>
      </p:sp>
    </p:spTree>
    <p:extLst>
      <p:ext uri="{BB962C8B-B14F-4D97-AF65-F5344CB8AC3E}">
        <p14:creationId xmlns:p14="http://schemas.microsoft.com/office/powerpoint/2010/main" val="24844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B8E75-BD43-D140-1AEC-ACDE86B5A1DF}"/>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BEB368D-DD08-F2D4-36A0-E685401436C1}"/>
              </a:ext>
            </a:extLst>
          </p:cNvPr>
          <p:cNvGraphicFramePr/>
          <p:nvPr/>
        </p:nvGraphicFramePr>
        <p:xfrm>
          <a:off x="119444" y="312334"/>
          <a:ext cx="3275605" cy="1980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A49572AE-2829-8E56-B18C-6EBC15AB08A8}"/>
              </a:ext>
            </a:extLst>
          </p:cNvPr>
          <p:cNvSpPr txBox="1"/>
          <p:nvPr/>
        </p:nvSpPr>
        <p:spPr>
          <a:xfrm>
            <a:off x="119444" y="5903893"/>
            <a:ext cx="9031857" cy="954107"/>
          </a:xfrm>
          <a:prstGeom prst="rect">
            <a:avLst/>
          </a:prstGeom>
          <a:noFill/>
          <a:ln>
            <a:noFill/>
          </a:ln>
        </p:spPr>
        <p:txBody>
          <a:bodyPr wrap="square" lIns="91440" tIns="45720" rIns="91440" bIns="45720" rtlCol="0" anchor="t">
            <a:spAutoFit/>
          </a:bodyPr>
          <a:lstStyle/>
          <a:p>
            <a:r>
              <a:rPr lang="en-US" sz="700" baseline="30000" dirty="0">
                <a:ea typeface="Calibri"/>
                <a:cs typeface="Calibri"/>
              </a:rPr>
              <a:t>1</a:t>
            </a:r>
            <a:r>
              <a:rPr lang="en-US" sz="700" dirty="0"/>
              <a:t>Reddy, R. A., Sengupta, R., Jackson, B. M., &amp; Lewis, C. (2023). Development of a new measure to check attitude towards water conservation✰. </a:t>
            </a:r>
            <a:r>
              <a:rPr lang="en-US" sz="700" i="1" dirty="0"/>
              <a:t>MethodsX</a:t>
            </a:r>
            <a:r>
              <a:rPr lang="en-US" sz="700" dirty="0"/>
              <a:t>, </a:t>
            </a:r>
            <a:r>
              <a:rPr lang="en-US" sz="700" i="1" dirty="0"/>
              <a:t>10</a:t>
            </a:r>
            <a:r>
              <a:rPr lang="en-US" sz="700" dirty="0"/>
              <a:t>, 101992.</a:t>
            </a:r>
          </a:p>
          <a:p>
            <a:r>
              <a:rPr lang="en-US" sz="700" baseline="30000" dirty="0">
                <a:latin typeface="Aptos Display" panose="020F0302020204030204"/>
              </a:rPr>
              <a:t>2</a:t>
            </a:r>
            <a:r>
              <a:rPr lang="en-US" sz="700" dirty="0"/>
              <a:t>García-Valiñas, M., </a:t>
            </a:r>
            <a:r>
              <a:rPr lang="en-US" sz="700" dirty="0" err="1"/>
              <a:t>Arbués</a:t>
            </a:r>
            <a:r>
              <a:rPr lang="en-US" sz="700" dirty="0"/>
              <a:t>, F., &amp; Balado-Naves, R. (2023). Assessing environmental profiles: An analysis of water consumption and waste recycling habits. </a:t>
            </a:r>
            <a:r>
              <a:rPr lang="en-US" sz="700" i="1" dirty="0"/>
              <a:t>Journal of Environmental Management</a:t>
            </a:r>
            <a:r>
              <a:rPr lang="en-US" sz="700" dirty="0"/>
              <a:t>, </a:t>
            </a:r>
            <a:r>
              <a:rPr lang="en-US" sz="700" i="1" dirty="0"/>
              <a:t>348</a:t>
            </a:r>
            <a:r>
              <a:rPr lang="en-US" sz="700" dirty="0"/>
              <a:t>, 119247.</a:t>
            </a:r>
          </a:p>
          <a:p>
            <a:r>
              <a:rPr lang="en-US" sz="700" baseline="30000" dirty="0">
                <a:latin typeface="Aptos Display" panose="020F0302020204030204"/>
              </a:rPr>
              <a:t>3</a:t>
            </a:r>
            <a:r>
              <a:rPr lang="en-US" sz="700" dirty="0"/>
              <a:t>Ojala, M. (2008). Recycling and Ambivalence: Quantitative and Qualitative Analyses of Household Recycling Among Young Adults. </a:t>
            </a:r>
            <a:r>
              <a:rPr lang="en-US" sz="700" i="1" dirty="0"/>
              <a:t>Environment and Behavior</a:t>
            </a:r>
            <a:r>
              <a:rPr lang="en-US" sz="700" dirty="0"/>
              <a:t>, </a:t>
            </a:r>
            <a:r>
              <a:rPr lang="en-US" sz="700" i="1" dirty="0"/>
              <a:t>40</a:t>
            </a:r>
            <a:r>
              <a:rPr lang="en-US" sz="700" dirty="0"/>
              <a:t>(6), 777-797. </a:t>
            </a:r>
            <a:r>
              <a:rPr lang="en-US" sz="700" u="sng" dirty="0">
                <a:hlinkClick r:id="rId8"/>
              </a:rPr>
              <a:t>https://doi.org/10.1177/0013916507308787</a:t>
            </a:r>
            <a:r>
              <a:rPr lang="en-US" sz="700" dirty="0"/>
              <a:t> (Original work published 2008)</a:t>
            </a:r>
          </a:p>
          <a:p>
            <a:r>
              <a:rPr lang="en-US" sz="700" baseline="30000" dirty="0">
                <a:latin typeface="Aptos Display" panose="020F0302020204030204"/>
              </a:rPr>
              <a:t>4</a:t>
            </a:r>
            <a:r>
              <a:rPr lang="en-US" sz="700" dirty="0"/>
              <a:t>Redding, C. A., Mundorf, N., Kobayashi, H., Brick, L., Horiuchi, S., Paiva, A. L., &amp; Prochaska, J. O. (2014). Sustainable transportation stage of change, decisional balance, and self-efficacy scale development and validation in two university samples. </a:t>
            </a:r>
            <a:r>
              <a:rPr lang="en-US" sz="700" i="1" dirty="0"/>
              <a:t>International Journal of Environmental Health Research</a:t>
            </a:r>
            <a:r>
              <a:rPr lang="en-US" sz="700" dirty="0"/>
              <a:t>, </a:t>
            </a:r>
            <a:r>
              <a:rPr lang="en-US" sz="700" i="1" dirty="0"/>
              <a:t>25</a:t>
            </a:r>
            <a:r>
              <a:rPr lang="en-US" sz="700" dirty="0"/>
              <a:t>(3), 241–253. </a:t>
            </a:r>
            <a:r>
              <a:rPr lang="en-US" sz="700" dirty="0">
                <a:hlinkClick r:id="rId9"/>
              </a:rPr>
              <a:t>https://doi.org/10.1080/09603123.2014.938025</a:t>
            </a:r>
            <a:endParaRPr lang="en-US" sz="700" dirty="0"/>
          </a:p>
          <a:p>
            <a:r>
              <a:rPr lang="en-US" sz="700" baseline="30000" dirty="0">
                <a:latin typeface="Aptos Display" panose="020F0302020204030204"/>
              </a:rPr>
              <a:t>5</a:t>
            </a:r>
            <a:r>
              <a:rPr lang="en-US" sz="700" dirty="0"/>
              <a:t>Robelia, B., &amp; Murphy, T. (2011). What do people know about key environmental issues? A review of environmental knowledge surveys. </a:t>
            </a:r>
            <a:r>
              <a:rPr lang="en-US" sz="700" i="1" dirty="0"/>
              <a:t>Environmental Education Research</a:t>
            </a:r>
            <a:r>
              <a:rPr lang="en-US" sz="700" dirty="0"/>
              <a:t>, </a:t>
            </a:r>
            <a:r>
              <a:rPr lang="en-US" sz="700" i="1" dirty="0"/>
              <a:t>18</a:t>
            </a:r>
            <a:r>
              <a:rPr lang="en-US" sz="700" dirty="0"/>
              <a:t>(3), 299–321. https://</a:t>
            </a:r>
            <a:r>
              <a:rPr lang="en-US" sz="700" dirty="0" err="1"/>
              <a:t>doi.org</a:t>
            </a:r>
            <a:r>
              <a:rPr lang="en-US" sz="700" dirty="0"/>
              <a:t>/10.1080/13504622.2011.618288</a:t>
            </a:r>
            <a:endParaRPr lang="en-US" sz="700" baseline="30000" dirty="0">
              <a:latin typeface="Aptos Display" panose="020F0302020204030204"/>
            </a:endParaRPr>
          </a:p>
          <a:p>
            <a:endParaRPr lang="en-US" sz="700" dirty="0"/>
          </a:p>
        </p:txBody>
      </p:sp>
      <p:sp>
        <p:nvSpPr>
          <p:cNvPr id="5" name="Rounded Rectangle 1">
            <a:extLst>
              <a:ext uri="{FF2B5EF4-FFF2-40B4-BE49-F238E27FC236}">
                <a16:creationId xmlns:a16="http://schemas.microsoft.com/office/drawing/2014/main" id="{064989CD-B707-F29F-9D98-D3527A2B429A}"/>
              </a:ext>
            </a:extLst>
          </p:cNvPr>
          <p:cNvSpPr/>
          <p:nvPr/>
        </p:nvSpPr>
        <p:spPr>
          <a:xfrm>
            <a:off x="241232" y="110668"/>
            <a:ext cx="8709518" cy="41148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2400" b="1">
                <a:solidFill>
                  <a:srgbClr val="FFFFFF"/>
                </a:solidFill>
              </a:defRPr>
            </a:pPr>
            <a:r>
              <a:rPr sz="1950"/>
              <a:t>Intervention Mapping </a:t>
            </a:r>
            <a:r>
              <a:rPr lang="en-US" sz="1950"/>
              <a:t>Approach: Advance Environmental Sustainability</a:t>
            </a:r>
            <a:endParaRPr sz="1950"/>
          </a:p>
        </p:txBody>
      </p:sp>
      <p:sp>
        <p:nvSpPr>
          <p:cNvPr id="6" name="TextBox 5">
            <a:extLst>
              <a:ext uri="{FF2B5EF4-FFF2-40B4-BE49-F238E27FC236}">
                <a16:creationId xmlns:a16="http://schemas.microsoft.com/office/drawing/2014/main" id="{BCC58D99-B28D-26F0-6D1C-093B8C9FE3B5}"/>
              </a:ext>
            </a:extLst>
          </p:cNvPr>
          <p:cNvSpPr txBox="1"/>
          <p:nvPr/>
        </p:nvSpPr>
        <p:spPr>
          <a:xfrm>
            <a:off x="21647" y="2082754"/>
            <a:ext cx="9031857" cy="3477875"/>
          </a:xfrm>
          <a:prstGeom prst="rect">
            <a:avLst/>
          </a:prstGeom>
          <a:noFill/>
          <a:ln>
            <a:solidFill>
              <a:srgbClr val="00BFA5"/>
            </a:solidFill>
          </a:ln>
        </p:spPr>
        <p:txBody>
          <a:bodyPr wrap="square" rtlCol="0">
            <a:spAutoFit/>
          </a:bodyPr>
          <a:lstStyle/>
          <a:p>
            <a:pPr marL="342900" indent="-342900">
              <a:buClr>
                <a:srgbClr val="00BFA5"/>
              </a:buClr>
              <a:buFont typeface="Wingdings" pitchFamily="2" charset="2"/>
              <a:buChar char="v"/>
            </a:pPr>
            <a:r>
              <a:rPr lang="en-US" sz="2000" dirty="0"/>
              <a:t>Assess </a:t>
            </a:r>
            <a:r>
              <a:rPr lang="en-US" sz="2000" dirty="0" err="1"/>
              <a:t>students</a:t>
            </a:r>
            <a:r>
              <a:rPr lang="en-US" sz="2000" dirty="0"/>
              <a:t> knowledge, perceptions, values, and engagement in environmental stewardship</a:t>
            </a:r>
          </a:p>
          <a:p>
            <a:pPr marL="742950" lvl="1" indent="-285750">
              <a:buClr>
                <a:srgbClr val="00BFA5"/>
              </a:buClr>
              <a:buFont typeface="Wingdings" panose="05000000000000000000" pitchFamily="2" charset="2"/>
              <a:buChar char="v"/>
            </a:pPr>
            <a:r>
              <a:rPr lang="en-US" sz="2000" b="1" dirty="0"/>
              <a:t>JMU university-wide assessment day:</a:t>
            </a:r>
            <a:r>
              <a:rPr lang="en-US" sz="2000" dirty="0"/>
              <a:t> Pro-environmental </a:t>
            </a:r>
            <a:r>
              <a:rPr lang="en-US" sz="2000" b="1" dirty="0"/>
              <a:t>behaviors</a:t>
            </a:r>
            <a:r>
              <a:rPr lang="en-US" sz="2000" dirty="0"/>
              <a:t> survey and Environmental Stewardship </a:t>
            </a:r>
            <a:r>
              <a:rPr lang="en-US" sz="2000" b="1" dirty="0"/>
              <a:t>Reasoning</a:t>
            </a:r>
            <a:r>
              <a:rPr lang="en-US" sz="2000" dirty="0"/>
              <a:t> &amp; </a:t>
            </a:r>
            <a:r>
              <a:rPr lang="en-US" sz="2000" b="1" dirty="0"/>
              <a:t>Knowledge</a:t>
            </a:r>
            <a:r>
              <a:rPr lang="en-US" sz="2000" dirty="0"/>
              <a:t> Assessment (ESRKA)</a:t>
            </a:r>
          </a:p>
          <a:p>
            <a:pPr marL="742950" lvl="1" indent="-285750">
              <a:buClr>
                <a:srgbClr val="00BFA5"/>
              </a:buClr>
              <a:buFont typeface="Wingdings" panose="05000000000000000000" pitchFamily="2" charset="2"/>
              <a:buChar char="v"/>
            </a:pPr>
            <a:r>
              <a:rPr lang="en-US" sz="2000" dirty="0"/>
              <a:t>Survey students to assess </a:t>
            </a:r>
            <a:r>
              <a:rPr lang="en-US" sz="2000" b="1" dirty="0"/>
              <a:t>water usage</a:t>
            </a:r>
            <a:r>
              <a:rPr lang="en-US" sz="2000" b="1" baseline="30000" dirty="0"/>
              <a:t>1,2</a:t>
            </a:r>
            <a:r>
              <a:rPr lang="en-US" sz="2000" b="1" dirty="0"/>
              <a:t>, recycling habits</a:t>
            </a:r>
            <a:r>
              <a:rPr lang="en-US" sz="2000" b="1" baseline="30000" dirty="0"/>
              <a:t>2,3</a:t>
            </a:r>
            <a:r>
              <a:rPr lang="en-US" sz="2000" b="1" dirty="0"/>
              <a:t>, and transportation choices</a:t>
            </a:r>
            <a:r>
              <a:rPr lang="en-US" sz="2000" b="1" baseline="30000" dirty="0"/>
              <a:t>4</a:t>
            </a:r>
            <a:r>
              <a:rPr lang="en-US" sz="2000" b="1" dirty="0"/>
              <a:t>.​</a:t>
            </a:r>
          </a:p>
          <a:p>
            <a:pPr marL="285750" indent="-285750">
              <a:buClr>
                <a:srgbClr val="00BFA5"/>
              </a:buClr>
              <a:buFont typeface="Wingdings" panose="05000000000000000000" pitchFamily="2" charset="2"/>
              <a:buChar char="v"/>
            </a:pPr>
            <a:r>
              <a:rPr lang="en-US" sz="2000" dirty="0"/>
              <a:t>Are all students equally sustainable? </a:t>
            </a:r>
          </a:p>
          <a:p>
            <a:pPr marL="285750" indent="-285750">
              <a:buClr>
                <a:srgbClr val="00BFA5"/>
              </a:buClr>
              <a:buFont typeface="Wingdings" panose="05000000000000000000" pitchFamily="2" charset="2"/>
              <a:buChar char="v"/>
            </a:pPr>
            <a:r>
              <a:rPr lang="en-US" sz="2000" dirty="0"/>
              <a:t>What barriers contribute to un-sustainable environmental behavior?</a:t>
            </a:r>
          </a:p>
          <a:p>
            <a:pPr marL="285750" indent="-285750">
              <a:buClr>
                <a:srgbClr val="00BFA5"/>
              </a:buClr>
              <a:buFont typeface="Wingdings" panose="05000000000000000000" pitchFamily="2" charset="2"/>
              <a:buChar char="v"/>
            </a:pPr>
            <a:r>
              <a:rPr lang="en-US" sz="2000" dirty="0"/>
              <a:t>Identify common misconceptions about sustainability</a:t>
            </a:r>
            <a:r>
              <a:rPr lang="en-US" sz="2000" baseline="30000" dirty="0"/>
              <a:t>5</a:t>
            </a:r>
            <a:r>
              <a:rPr lang="en-US" sz="2000" dirty="0"/>
              <a:t>.</a:t>
            </a:r>
          </a:p>
          <a:p>
            <a:pPr marL="742950" lvl="1" indent="-285750">
              <a:buClr>
                <a:srgbClr val="00BFA5"/>
              </a:buClr>
              <a:buFont typeface="Wingdings" panose="05000000000000000000" pitchFamily="2" charset="2"/>
              <a:buChar char="v"/>
            </a:pPr>
            <a:r>
              <a:rPr lang="en-US" sz="2000" dirty="0"/>
              <a:t>What do students believe about environmental sustainability? </a:t>
            </a:r>
          </a:p>
          <a:p>
            <a:pPr marL="742950" lvl="1" indent="-285750">
              <a:buClr>
                <a:srgbClr val="00BFA5"/>
              </a:buClr>
              <a:buFont typeface="Wingdings" panose="05000000000000000000" pitchFamily="2" charset="2"/>
              <a:buChar char="v"/>
            </a:pPr>
            <a:r>
              <a:rPr lang="en-US" sz="2000" dirty="0"/>
              <a:t>How well do their beliefs align with reality?</a:t>
            </a:r>
          </a:p>
        </p:txBody>
      </p:sp>
      <p:sp>
        <p:nvSpPr>
          <p:cNvPr id="7" name="TextBox 6">
            <a:extLst>
              <a:ext uri="{FF2B5EF4-FFF2-40B4-BE49-F238E27FC236}">
                <a16:creationId xmlns:a16="http://schemas.microsoft.com/office/drawing/2014/main" id="{B423D4E1-1A21-41A6-49F2-B37F6CF646BB}"/>
              </a:ext>
            </a:extLst>
          </p:cNvPr>
          <p:cNvSpPr txBox="1"/>
          <p:nvPr/>
        </p:nvSpPr>
        <p:spPr>
          <a:xfrm>
            <a:off x="3543555" y="948508"/>
            <a:ext cx="4613617" cy="707886"/>
          </a:xfrm>
          <a:prstGeom prst="rect">
            <a:avLst/>
          </a:prstGeom>
          <a:noFill/>
          <a:ln w="38100">
            <a:solidFill>
              <a:srgbClr val="00BFA5"/>
            </a:solidFill>
          </a:ln>
        </p:spPr>
        <p:txBody>
          <a:bodyPr wrap="square" rtlCol="0" anchor="ctr">
            <a:spAutoFit/>
          </a:bodyPr>
          <a:lstStyle/>
          <a:p>
            <a:pPr lvl="0"/>
            <a:r>
              <a:rPr lang="en-US" sz="2000" b="1">
                <a:latin typeface="Aptos" panose="020B0004020202020204" pitchFamily="34" charset="0"/>
              </a:rPr>
              <a:t>What</a:t>
            </a:r>
            <a:r>
              <a:rPr lang="en-US" sz="2000">
                <a:latin typeface="Aptos" panose="020B0004020202020204" pitchFamily="34" charset="0"/>
              </a:rPr>
              <a:t>, if anything, needs to be changed and for </a:t>
            </a:r>
            <a:r>
              <a:rPr lang="en-US" sz="2000" b="1">
                <a:latin typeface="Aptos" panose="020B0004020202020204" pitchFamily="34" charset="0"/>
              </a:rPr>
              <a:t>who</a:t>
            </a:r>
            <a:r>
              <a:rPr lang="en-US" sz="2000">
                <a:latin typeface="Aptos" panose="020B0004020202020204" pitchFamily="34" charset="0"/>
              </a:rPr>
              <a:t>?</a:t>
            </a:r>
          </a:p>
        </p:txBody>
      </p:sp>
    </p:spTree>
    <p:extLst>
      <p:ext uri="{BB962C8B-B14F-4D97-AF65-F5344CB8AC3E}">
        <p14:creationId xmlns:p14="http://schemas.microsoft.com/office/powerpoint/2010/main" val="2170711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9C0E8-EC44-BDFE-F756-B402FBB3DD31}"/>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EE7E161-07FE-C3A3-AB27-754A2B5770AC}"/>
              </a:ext>
            </a:extLst>
          </p:cNvPr>
          <p:cNvGraphicFramePr/>
          <p:nvPr>
            <p:extLst>
              <p:ext uri="{D42A27DB-BD31-4B8C-83A1-F6EECF244321}">
                <p14:modId xmlns:p14="http://schemas.microsoft.com/office/powerpoint/2010/main" val="1639103941"/>
              </p:ext>
            </p:extLst>
          </p:nvPr>
        </p:nvGraphicFramePr>
        <p:xfrm>
          <a:off x="119444" y="312334"/>
          <a:ext cx="3275605" cy="1980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1">
            <a:extLst>
              <a:ext uri="{FF2B5EF4-FFF2-40B4-BE49-F238E27FC236}">
                <a16:creationId xmlns:a16="http://schemas.microsoft.com/office/drawing/2014/main" id="{30C74316-BB57-1DA9-B2EB-2BDA6A6ED84A}"/>
              </a:ext>
            </a:extLst>
          </p:cNvPr>
          <p:cNvSpPr/>
          <p:nvPr/>
        </p:nvSpPr>
        <p:spPr>
          <a:xfrm>
            <a:off x="241232" y="110668"/>
            <a:ext cx="8709518" cy="41148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2400" b="1">
                <a:solidFill>
                  <a:srgbClr val="FFFFFF"/>
                </a:solidFill>
              </a:defRPr>
            </a:pPr>
            <a:r>
              <a:rPr sz="1950"/>
              <a:t>Intervention Mapping </a:t>
            </a:r>
            <a:r>
              <a:rPr lang="en-US" sz="1950"/>
              <a:t>Approach: Advance Environmental Sustainability</a:t>
            </a:r>
            <a:endParaRPr sz="1950"/>
          </a:p>
        </p:txBody>
      </p:sp>
      <p:sp>
        <p:nvSpPr>
          <p:cNvPr id="7" name="TextBox 6">
            <a:extLst>
              <a:ext uri="{FF2B5EF4-FFF2-40B4-BE49-F238E27FC236}">
                <a16:creationId xmlns:a16="http://schemas.microsoft.com/office/drawing/2014/main" id="{8D6FE871-FE50-C0EA-7730-0FF193D209EE}"/>
              </a:ext>
            </a:extLst>
          </p:cNvPr>
          <p:cNvSpPr txBox="1"/>
          <p:nvPr/>
        </p:nvSpPr>
        <p:spPr>
          <a:xfrm>
            <a:off x="3543555" y="948508"/>
            <a:ext cx="4613617" cy="707886"/>
          </a:xfrm>
          <a:prstGeom prst="rect">
            <a:avLst/>
          </a:prstGeom>
          <a:noFill/>
          <a:ln w="38100">
            <a:solidFill>
              <a:srgbClr val="FF6F61"/>
            </a:solidFill>
          </a:ln>
        </p:spPr>
        <p:txBody>
          <a:bodyPr wrap="square" rtlCol="0" anchor="ctr">
            <a:spAutoFit/>
          </a:bodyPr>
          <a:lstStyle/>
          <a:p>
            <a:r>
              <a:rPr lang="en-US" sz="2000"/>
              <a:t>Create </a:t>
            </a:r>
            <a:r>
              <a:rPr lang="en-US" sz="2000" b="1"/>
              <a:t>matrices</a:t>
            </a:r>
            <a:r>
              <a:rPr lang="en-US" sz="2000"/>
              <a:t> linking </a:t>
            </a:r>
            <a:r>
              <a:rPr lang="en-US" sz="2000" b="1"/>
              <a:t>performance objectives</a:t>
            </a:r>
            <a:r>
              <a:rPr lang="en-US" sz="2000"/>
              <a:t> with </a:t>
            </a:r>
            <a:r>
              <a:rPr lang="en-US" sz="2000" b="1"/>
              <a:t>determinants</a:t>
            </a:r>
          </a:p>
        </p:txBody>
      </p:sp>
      <p:sp>
        <p:nvSpPr>
          <p:cNvPr id="3" name="TextBox 2">
            <a:extLst>
              <a:ext uri="{FF2B5EF4-FFF2-40B4-BE49-F238E27FC236}">
                <a16:creationId xmlns:a16="http://schemas.microsoft.com/office/drawing/2014/main" id="{0E6BCF04-C0A8-3C46-318C-C6FD7D451259}"/>
              </a:ext>
            </a:extLst>
          </p:cNvPr>
          <p:cNvSpPr txBox="1"/>
          <p:nvPr/>
        </p:nvSpPr>
        <p:spPr>
          <a:xfrm>
            <a:off x="5029200" y="2437417"/>
            <a:ext cx="3397250" cy="1328023"/>
          </a:xfrm>
          <a:prstGeom prst="roundRect">
            <a:avLst/>
          </a:prstGeom>
          <a:solidFill>
            <a:schemeClr val="bg1"/>
          </a:solidFill>
          <a:ln>
            <a:solidFill>
              <a:srgbClr val="FF6F61"/>
            </a:solidFill>
          </a:ln>
        </p:spPr>
        <p:txBody>
          <a:bodyPr wrap="square" rtlCol="0">
            <a:spAutoFit/>
          </a:bodyPr>
          <a:lstStyle/>
          <a:p>
            <a:r>
              <a:rPr lang="en-US" dirty="0"/>
              <a:t>What do we want the target population to be able to </a:t>
            </a:r>
            <a:r>
              <a:rPr lang="en-US" b="1" dirty="0"/>
              <a:t>do</a:t>
            </a:r>
            <a:r>
              <a:rPr lang="en-US" dirty="0"/>
              <a:t> in order to advance environmental sustainability?</a:t>
            </a:r>
          </a:p>
        </p:txBody>
      </p:sp>
      <p:sp>
        <p:nvSpPr>
          <p:cNvPr id="9" name="TextBox 8">
            <a:extLst>
              <a:ext uri="{FF2B5EF4-FFF2-40B4-BE49-F238E27FC236}">
                <a16:creationId xmlns:a16="http://schemas.microsoft.com/office/drawing/2014/main" id="{67CC144C-4917-30BB-6A38-045FD9BA4D7F}"/>
              </a:ext>
            </a:extLst>
          </p:cNvPr>
          <p:cNvSpPr txBox="1"/>
          <p:nvPr/>
        </p:nvSpPr>
        <p:spPr>
          <a:xfrm>
            <a:off x="577850" y="2437418"/>
            <a:ext cx="3232150" cy="1328023"/>
          </a:xfrm>
          <a:prstGeom prst="roundRect">
            <a:avLst/>
          </a:prstGeom>
          <a:solidFill>
            <a:schemeClr val="bg1"/>
          </a:solidFill>
          <a:ln>
            <a:solidFill>
              <a:srgbClr val="FF6F61"/>
            </a:solidFill>
          </a:ln>
        </p:spPr>
        <p:txBody>
          <a:bodyPr wrap="square" rtlCol="0">
            <a:spAutoFit/>
          </a:bodyPr>
          <a:lstStyle/>
          <a:p>
            <a:r>
              <a:rPr lang="en-US"/>
              <a:t>What influences the performance objective (e.g., knowledge, skills, attitudes, or social norms)?</a:t>
            </a:r>
          </a:p>
        </p:txBody>
      </p:sp>
      <p:sp>
        <p:nvSpPr>
          <p:cNvPr id="10" name="TextBox 9">
            <a:extLst>
              <a:ext uri="{FF2B5EF4-FFF2-40B4-BE49-F238E27FC236}">
                <a16:creationId xmlns:a16="http://schemas.microsoft.com/office/drawing/2014/main" id="{EDE877A6-B4A3-8CD7-151E-67BD1C169DB1}"/>
              </a:ext>
            </a:extLst>
          </p:cNvPr>
          <p:cNvSpPr txBox="1"/>
          <p:nvPr/>
        </p:nvSpPr>
        <p:spPr>
          <a:xfrm>
            <a:off x="1498600" y="2057370"/>
            <a:ext cx="1593850" cy="369332"/>
          </a:xfrm>
          <a:prstGeom prst="rect">
            <a:avLst/>
          </a:prstGeom>
          <a:noFill/>
        </p:spPr>
        <p:txBody>
          <a:bodyPr wrap="square" rtlCol="0">
            <a:spAutoFit/>
          </a:bodyPr>
          <a:lstStyle/>
          <a:p>
            <a:r>
              <a:rPr lang="en-US" b="1"/>
              <a:t>Determinants</a:t>
            </a:r>
          </a:p>
        </p:txBody>
      </p:sp>
      <p:sp>
        <p:nvSpPr>
          <p:cNvPr id="11" name="TextBox 10">
            <a:extLst>
              <a:ext uri="{FF2B5EF4-FFF2-40B4-BE49-F238E27FC236}">
                <a16:creationId xmlns:a16="http://schemas.microsoft.com/office/drawing/2014/main" id="{6700B916-A41E-3CF2-5F76-DFC524E8260E}"/>
              </a:ext>
            </a:extLst>
          </p:cNvPr>
          <p:cNvSpPr txBox="1"/>
          <p:nvPr/>
        </p:nvSpPr>
        <p:spPr>
          <a:xfrm>
            <a:off x="5499100" y="2057370"/>
            <a:ext cx="2622550" cy="369332"/>
          </a:xfrm>
          <a:prstGeom prst="rect">
            <a:avLst/>
          </a:prstGeom>
          <a:noFill/>
        </p:spPr>
        <p:txBody>
          <a:bodyPr wrap="square" rtlCol="0">
            <a:spAutoFit/>
          </a:bodyPr>
          <a:lstStyle/>
          <a:p>
            <a:r>
              <a:rPr lang="en-US" b="1"/>
              <a:t>Performance Objectives</a:t>
            </a:r>
          </a:p>
        </p:txBody>
      </p:sp>
      <p:sp>
        <p:nvSpPr>
          <p:cNvPr id="13" name="Arrow: Curved Up 12">
            <a:extLst>
              <a:ext uri="{FF2B5EF4-FFF2-40B4-BE49-F238E27FC236}">
                <a16:creationId xmlns:a16="http://schemas.microsoft.com/office/drawing/2014/main" id="{BB92D852-DF78-54BD-E0C6-4E1C83250C09}"/>
              </a:ext>
            </a:extLst>
          </p:cNvPr>
          <p:cNvSpPr/>
          <p:nvPr/>
        </p:nvSpPr>
        <p:spPr>
          <a:xfrm>
            <a:off x="2295525" y="4000500"/>
            <a:ext cx="4206875" cy="844550"/>
          </a:xfrm>
          <a:prstGeom prst="curvedUpArrow">
            <a:avLst/>
          </a:prstGeom>
          <a:solidFill>
            <a:srgbClr val="FF6F61"/>
          </a:solidFill>
          <a:ln>
            <a:solidFill>
              <a:srgbClr val="FF6F6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B02D842F-D2CC-96BA-31B9-9BBD3A81B401}"/>
              </a:ext>
            </a:extLst>
          </p:cNvPr>
          <p:cNvSpPr txBox="1"/>
          <p:nvPr/>
        </p:nvSpPr>
        <p:spPr>
          <a:xfrm>
            <a:off x="2438400" y="5341352"/>
            <a:ext cx="3562350" cy="1021556"/>
          </a:xfrm>
          <a:prstGeom prst="roundRect">
            <a:avLst/>
          </a:prstGeom>
          <a:solidFill>
            <a:schemeClr val="bg1"/>
          </a:solidFill>
          <a:ln>
            <a:solidFill>
              <a:srgbClr val="FF6F61"/>
            </a:solidFill>
          </a:ln>
        </p:spPr>
        <p:txBody>
          <a:bodyPr wrap="square" rtlCol="0">
            <a:spAutoFit/>
          </a:bodyPr>
          <a:lstStyle/>
          <a:p>
            <a:r>
              <a:rPr lang="en-US"/>
              <a:t>What needs to change in each determinant to achieve the specific performance objective?</a:t>
            </a:r>
          </a:p>
        </p:txBody>
      </p:sp>
      <p:sp>
        <p:nvSpPr>
          <p:cNvPr id="15" name="TextBox 14">
            <a:extLst>
              <a:ext uri="{FF2B5EF4-FFF2-40B4-BE49-F238E27FC236}">
                <a16:creationId xmlns:a16="http://schemas.microsoft.com/office/drawing/2014/main" id="{267B46CD-B33C-DEA0-6842-0726CD24A948}"/>
              </a:ext>
            </a:extLst>
          </p:cNvPr>
          <p:cNvSpPr txBox="1"/>
          <p:nvPr/>
        </p:nvSpPr>
        <p:spPr>
          <a:xfrm>
            <a:off x="3328987" y="4965640"/>
            <a:ext cx="2139950" cy="369332"/>
          </a:xfrm>
          <a:prstGeom prst="rect">
            <a:avLst/>
          </a:prstGeom>
          <a:noFill/>
        </p:spPr>
        <p:txBody>
          <a:bodyPr wrap="square" rtlCol="0">
            <a:spAutoFit/>
          </a:bodyPr>
          <a:lstStyle/>
          <a:p>
            <a:r>
              <a:rPr lang="en-US" b="1"/>
              <a:t>Change Objective</a:t>
            </a:r>
          </a:p>
        </p:txBody>
      </p:sp>
    </p:spTree>
    <p:extLst>
      <p:ext uri="{BB962C8B-B14F-4D97-AF65-F5344CB8AC3E}">
        <p14:creationId xmlns:p14="http://schemas.microsoft.com/office/powerpoint/2010/main" val="1233173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p:bldP spid="11" grpId="0"/>
      <p:bldP spid="13" grpId="0" animBg="1"/>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71F250-4F42-5A7B-63E0-9994FF96A534}"/>
              </a:ext>
            </a:extLst>
          </p:cNvPr>
          <p:cNvSpPr>
            <a:spLocks noGrp="1"/>
          </p:cNvSpPr>
          <p:nvPr>
            <p:ph idx="1"/>
          </p:nvPr>
        </p:nvSpPr>
        <p:spPr>
          <a:xfrm>
            <a:off x="127591" y="1548406"/>
            <a:ext cx="8609386" cy="4426572"/>
          </a:xfrm>
        </p:spPr>
        <p:txBody>
          <a:bodyPr vert="horz" lIns="91440" tIns="45720" rIns="91440" bIns="45720" rtlCol="0" anchor="t">
            <a:normAutofit/>
          </a:bodyPr>
          <a:lstStyle/>
          <a:p>
            <a:pPr marL="0" indent="0">
              <a:buNone/>
            </a:pPr>
            <a:endParaRPr lang="en-US" dirty="0">
              <a:ea typeface="+mn-lt"/>
              <a:cs typeface="+mn-lt"/>
            </a:endParaRPr>
          </a:p>
          <a:p>
            <a:pPr marL="514350" indent="-514350">
              <a:buAutoNum type="arabicPeriod"/>
            </a:pPr>
            <a:r>
              <a:rPr lang="en-US" dirty="0">
                <a:ea typeface="+mn-lt"/>
                <a:cs typeface="+mn-lt"/>
              </a:rPr>
              <a:t>Describe the six steps of Intervention Mapping.</a:t>
            </a:r>
            <a:endParaRPr lang="en-US" dirty="0">
              <a:ea typeface="Calibri"/>
              <a:cs typeface="Calibri"/>
            </a:endParaRPr>
          </a:p>
          <a:p>
            <a:pPr marL="514350" indent="-514350">
              <a:buAutoNum type="arabicPeriod"/>
            </a:pPr>
            <a:endParaRPr lang="en-US" sz="800" dirty="0">
              <a:ea typeface="+mn-lt"/>
              <a:cs typeface="+mn-lt"/>
            </a:endParaRPr>
          </a:p>
          <a:p>
            <a:pPr marL="514350" indent="-514350">
              <a:buAutoNum type="arabicPeriod"/>
            </a:pPr>
            <a:r>
              <a:rPr lang="en-US" dirty="0">
                <a:ea typeface="+mn-lt"/>
                <a:cs typeface="+mn-lt"/>
              </a:rPr>
              <a:t>Apply the Intervention Mapping framework to a relevant higher education assessment scenario.</a:t>
            </a:r>
          </a:p>
          <a:p>
            <a:pPr marL="514350" indent="-514350">
              <a:buAutoNum type="arabicPeriod"/>
            </a:pPr>
            <a:endParaRPr lang="en-US" sz="700" dirty="0">
              <a:ea typeface="+mn-lt"/>
              <a:cs typeface="+mn-lt"/>
            </a:endParaRPr>
          </a:p>
          <a:p>
            <a:pPr marL="514350" indent="-514350">
              <a:buAutoNum type="arabicPeriod"/>
            </a:pPr>
            <a:r>
              <a:rPr lang="en-US" dirty="0">
                <a:ea typeface="+mn-lt"/>
                <a:cs typeface="+mn-lt"/>
              </a:rPr>
              <a:t>Compare &amp; contrast Intervention Mapping with the traditional outcomes assessment cycle.</a:t>
            </a:r>
            <a:endParaRPr lang="en-US" dirty="0">
              <a:ea typeface="Calibri"/>
              <a:cs typeface="Calibri"/>
            </a:endParaRPr>
          </a:p>
        </p:txBody>
      </p:sp>
      <p:sp>
        <p:nvSpPr>
          <p:cNvPr id="5" name="Rounded Rectangle 1">
            <a:extLst>
              <a:ext uri="{FF2B5EF4-FFF2-40B4-BE49-F238E27FC236}">
                <a16:creationId xmlns:a16="http://schemas.microsoft.com/office/drawing/2014/main" id="{1894A3F8-1D49-5EB7-9D20-2E21E4F8D545}"/>
              </a:ext>
            </a:extLst>
          </p:cNvPr>
          <p:cNvSpPr/>
          <p:nvPr/>
        </p:nvSpPr>
        <p:spPr>
          <a:xfrm>
            <a:off x="127591" y="38472"/>
            <a:ext cx="8835655" cy="1078726"/>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defRPr sz="2400" b="1">
                <a:solidFill>
                  <a:srgbClr val="FFFFFF"/>
                </a:solidFill>
              </a:defRPr>
            </a:pPr>
            <a:r>
              <a:rPr lang="en-US" sz="4400" dirty="0"/>
              <a:t>Session Learning Outcomes</a:t>
            </a:r>
            <a:endParaRPr sz="4400" dirty="0"/>
          </a:p>
        </p:txBody>
      </p:sp>
    </p:spTree>
    <p:extLst>
      <p:ext uri="{BB962C8B-B14F-4D97-AF65-F5344CB8AC3E}">
        <p14:creationId xmlns:p14="http://schemas.microsoft.com/office/powerpoint/2010/main" val="1970620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C81B0-F550-75A4-223F-4B9576E96AC5}"/>
            </a:ext>
          </a:extLst>
        </p:cNvPr>
        <p:cNvGrpSpPr/>
        <p:nvPr/>
      </p:nvGrpSpPr>
      <p:grpSpPr>
        <a:xfrm>
          <a:off x="0" y="0"/>
          <a:ext cx="0" cy="0"/>
          <a:chOff x="0" y="0"/>
          <a:chExt cx="0" cy="0"/>
        </a:xfrm>
      </p:grpSpPr>
      <p:sp>
        <p:nvSpPr>
          <p:cNvPr id="5" name="Rounded Rectangle 1">
            <a:extLst>
              <a:ext uri="{FF2B5EF4-FFF2-40B4-BE49-F238E27FC236}">
                <a16:creationId xmlns:a16="http://schemas.microsoft.com/office/drawing/2014/main" id="{1E096EAD-3FAF-6B87-AFEB-1CAB68BD3C65}"/>
              </a:ext>
            </a:extLst>
          </p:cNvPr>
          <p:cNvSpPr/>
          <p:nvPr/>
        </p:nvSpPr>
        <p:spPr>
          <a:xfrm>
            <a:off x="241232" y="110668"/>
            <a:ext cx="8709518" cy="41148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2400" b="1">
                <a:solidFill>
                  <a:srgbClr val="FFFFFF"/>
                </a:solidFill>
              </a:defRPr>
            </a:pPr>
            <a:r>
              <a:rPr sz="1950"/>
              <a:t>Intervention Mapping </a:t>
            </a:r>
            <a:r>
              <a:rPr lang="en-US" sz="1950"/>
              <a:t>Approach: Advance Environmental Sustainability</a:t>
            </a:r>
            <a:endParaRPr sz="1950"/>
          </a:p>
        </p:txBody>
      </p:sp>
      <p:graphicFrame>
        <p:nvGraphicFramePr>
          <p:cNvPr id="3" name="Diagram 2">
            <a:extLst>
              <a:ext uri="{FF2B5EF4-FFF2-40B4-BE49-F238E27FC236}">
                <a16:creationId xmlns:a16="http://schemas.microsoft.com/office/drawing/2014/main" id="{E4D7D8E2-1354-9A27-6B53-B59ECC97F32C}"/>
              </a:ext>
            </a:extLst>
          </p:cNvPr>
          <p:cNvGraphicFramePr/>
          <p:nvPr>
            <p:extLst>
              <p:ext uri="{D42A27DB-BD31-4B8C-83A1-F6EECF244321}">
                <p14:modId xmlns:p14="http://schemas.microsoft.com/office/powerpoint/2010/main" val="3375679400"/>
              </p:ext>
            </p:extLst>
          </p:nvPr>
        </p:nvGraphicFramePr>
        <p:xfrm>
          <a:off x="241232" y="2209222"/>
          <a:ext cx="8396528" cy="3964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a:extLst>
              <a:ext uri="{FF2B5EF4-FFF2-40B4-BE49-F238E27FC236}">
                <a16:creationId xmlns:a16="http://schemas.microsoft.com/office/drawing/2014/main" id="{D0ED285A-4926-0885-A0C1-85FECD231110}"/>
              </a:ext>
            </a:extLst>
          </p:cNvPr>
          <p:cNvCxnSpPr>
            <a:cxnSpLocks/>
          </p:cNvCxnSpPr>
          <p:nvPr/>
        </p:nvCxnSpPr>
        <p:spPr>
          <a:xfrm flipV="1">
            <a:off x="2545686" y="4815068"/>
            <a:ext cx="1343408" cy="74013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676CC26-6997-BC0A-D8FE-EC51425832F6}"/>
              </a:ext>
            </a:extLst>
          </p:cNvPr>
          <p:cNvCxnSpPr>
            <a:cxnSpLocks/>
          </p:cNvCxnSpPr>
          <p:nvPr/>
        </p:nvCxnSpPr>
        <p:spPr>
          <a:xfrm>
            <a:off x="2545686" y="2835021"/>
            <a:ext cx="1139430" cy="777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9BB69D4-F874-3828-047B-22E5CCBAE7B3}"/>
              </a:ext>
            </a:extLst>
          </p:cNvPr>
          <p:cNvSpPr txBox="1"/>
          <p:nvPr/>
        </p:nvSpPr>
        <p:spPr>
          <a:xfrm>
            <a:off x="2545686" y="1892461"/>
            <a:ext cx="4278750" cy="400110"/>
          </a:xfrm>
          <a:prstGeom prst="rect">
            <a:avLst/>
          </a:prstGeom>
          <a:noFill/>
        </p:spPr>
        <p:txBody>
          <a:bodyPr wrap="square" rtlCol="0">
            <a:spAutoFit/>
          </a:bodyPr>
          <a:lstStyle/>
          <a:p>
            <a:r>
              <a:rPr lang="en-US" sz="2000" b="1"/>
              <a:t>Ajzen’s Theory of Planned Behavior</a:t>
            </a:r>
            <a:r>
              <a:rPr lang="en-US" sz="2000" b="1" baseline="30000"/>
              <a:t>1</a:t>
            </a:r>
          </a:p>
        </p:txBody>
      </p:sp>
      <p:sp>
        <p:nvSpPr>
          <p:cNvPr id="23" name="TextBox 22">
            <a:extLst>
              <a:ext uri="{FF2B5EF4-FFF2-40B4-BE49-F238E27FC236}">
                <a16:creationId xmlns:a16="http://schemas.microsoft.com/office/drawing/2014/main" id="{BB42F0CF-EB8D-217E-2FCA-ECF2F077918A}"/>
              </a:ext>
            </a:extLst>
          </p:cNvPr>
          <p:cNvSpPr txBox="1"/>
          <p:nvPr/>
        </p:nvSpPr>
        <p:spPr>
          <a:xfrm>
            <a:off x="362513" y="6250713"/>
            <a:ext cx="9031857" cy="294953"/>
          </a:xfrm>
          <a:prstGeom prst="rect">
            <a:avLst/>
          </a:prstGeom>
          <a:noFill/>
          <a:ln>
            <a:noFill/>
          </a:ln>
        </p:spPr>
        <p:txBody>
          <a:bodyPr wrap="square" rtlCol="0">
            <a:spAutoFit/>
          </a:bodyPr>
          <a:lstStyle/>
          <a:p>
            <a:r>
              <a:rPr lang="en-US" sz="790" baseline="30000"/>
              <a:t>1</a:t>
            </a:r>
            <a:r>
              <a:rPr lang="en-US" sz="790"/>
              <a:t>Ajzen, I. (1991). The theory of planned behavior. </a:t>
            </a:r>
            <a:r>
              <a:rPr lang="en-US" sz="790" i="1"/>
              <a:t>Organizational Behavior and Human Decision Processes</a:t>
            </a:r>
            <a:r>
              <a:rPr lang="en-US" sz="790"/>
              <a:t>, 50, 179-211.</a:t>
            </a:r>
            <a:br>
              <a:rPr lang="en-US"/>
            </a:br>
            <a:endParaRPr lang="en-US" sz="790" baseline="30000"/>
          </a:p>
        </p:txBody>
      </p:sp>
      <p:graphicFrame>
        <p:nvGraphicFramePr>
          <p:cNvPr id="2" name="Diagram 1">
            <a:extLst>
              <a:ext uri="{FF2B5EF4-FFF2-40B4-BE49-F238E27FC236}">
                <a16:creationId xmlns:a16="http://schemas.microsoft.com/office/drawing/2014/main" id="{6DB8913C-AF99-388D-CA2A-EC75D4029E13}"/>
              </a:ext>
            </a:extLst>
          </p:cNvPr>
          <p:cNvGraphicFramePr/>
          <p:nvPr>
            <p:extLst>
              <p:ext uri="{D42A27DB-BD31-4B8C-83A1-F6EECF244321}">
                <p14:modId xmlns:p14="http://schemas.microsoft.com/office/powerpoint/2010/main" val="2955031697"/>
              </p:ext>
            </p:extLst>
          </p:nvPr>
        </p:nvGraphicFramePr>
        <p:xfrm>
          <a:off x="285315" y="312334"/>
          <a:ext cx="3275605" cy="19802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a:extLst>
              <a:ext uri="{FF2B5EF4-FFF2-40B4-BE49-F238E27FC236}">
                <a16:creationId xmlns:a16="http://schemas.microsoft.com/office/drawing/2014/main" id="{A30C94EE-E1A4-5288-AB08-1B7C94480BAA}"/>
              </a:ext>
            </a:extLst>
          </p:cNvPr>
          <p:cNvSpPr txBox="1"/>
          <p:nvPr/>
        </p:nvSpPr>
        <p:spPr>
          <a:xfrm>
            <a:off x="3685116" y="900031"/>
            <a:ext cx="4613617" cy="707886"/>
          </a:xfrm>
          <a:prstGeom prst="rect">
            <a:avLst/>
          </a:prstGeom>
          <a:noFill/>
          <a:ln w="38100">
            <a:solidFill>
              <a:srgbClr val="FF6F61"/>
            </a:solidFill>
          </a:ln>
        </p:spPr>
        <p:txBody>
          <a:bodyPr wrap="square" rtlCol="0" anchor="ctr">
            <a:spAutoFit/>
          </a:bodyPr>
          <a:lstStyle/>
          <a:p>
            <a:r>
              <a:rPr lang="en-US" sz="2000"/>
              <a:t>Create </a:t>
            </a:r>
            <a:r>
              <a:rPr lang="en-US" sz="2000" b="1"/>
              <a:t>matrices</a:t>
            </a:r>
            <a:r>
              <a:rPr lang="en-US" sz="2000"/>
              <a:t> linking </a:t>
            </a:r>
            <a:r>
              <a:rPr lang="en-US" sz="2000" b="1"/>
              <a:t>performance objectives</a:t>
            </a:r>
            <a:r>
              <a:rPr lang="en-US" sz="2000"/>
              <a:t> with </a:t>
            </a:r>
            <a:r>
              <a:rPr lang="en-US" sz="2000" b="1"/>
              <a:t>determinants</a:t>
            </a:r>
          </a:p>
        </p:txBody>
      </p:sp>
    </p:spTree>
    <p:extLst>
      <p:ext uri="{BB962C8B-B14F-4D97-AF65-F5344CB8AC3E}">
        <p14:creationId xmlns:p14="http://schemas.microsoft.com/office/powerpoint/2010/main" val="2269913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92BFD-920C-452C-03E3-82EBB30BD1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85B485D-67BF-BC06-685C-A85DFDBC2253}"/>
              </a:ext>
            </a:extLst>
          </p:cNvPr>
          <p:cNvSpPr txBox="1"/>
          <p:nvPr/>
        </p:nvSpPr>
        <p:spPr>
          <a:xfrm>
            <a:off x="112143" y="6149648"/>
            <a:ext cx="9031857" cy="659668"/>
          </a:xfrm>
          <a:prstGeom prst="rect">
            <a:avLst/>
          </a:prstGeom>
          <a:noFill/>
          <a:ln>
            <a:noFill/>
          </a:ln>
        </p:spPr>
        <p:txBody>
          <a:bodyPr wrap="square" rtlCol="0">
            <a:spAutoFit/>
          </a:bodyPr>
          <a:lstStyle/>
          <a:p>
            <a:r>
              <a:rPr lang="en-US" sz="790" baseline="30000" dirty="0"/>
              <a:t>1</a:t>
            </a:r>
            <a:r>
              <a:rPr lang="en-US" sz="790" dirty="0"/>
              <a:t>Ajzen, I. (1991). The theory of planned behavior. </a:t>
            </a:r>
            <a:r>
              <a:rPr lang="en-US" sz="790" i="1" dirty="0"/>
              <a:t>Organizational Behavior and Human Decision Processes</a:t>
            </a:r>
            <a:r>
              <a:rPr lang="en-US" sz="790" dirty="0"/>
              <a:t>, 50, 179-211.</a:t>
            </a:r>
            <a:br>
              <a:rPr lang="en-US" dirty="0"/>
            </a:br>
            <a:endParaRPr lang="en-US" sz="790" baseline="30000" dirty="0"/>
          </a:p>
          <a:p>
            <a:r>
              <a:rPr lang="en-US" sz="790" baseline="30000" dirty="0"/>
              <a:t>2</a:t>
            </a:r>
            <a:r>
              <a:rPr lang="en-US" sz="790" dirty="0"/>
              <a:t>Cheung, S. F., Chan, D. K.-S., &amp; Wong, Z. S.-Y. (1999). Reexamining the Theory of Planned Behavior in Understanding Wastepaper Recycling. </a:t>
            </a:r>
            <a:r>
              <a:rPr lang="en-US" sz="790" i="1" dirty="0"/>
              <a:t>Environment and Behavior</a:t>
            </a:r>
            <a:r>
              <a:rPr lang="en-US" sz="790" dirty="0"/>
              <a:t>, </a:t>
            </a:r>
            <a:r>
              <a:rPr lang="en-US" sz="790" i="1" dirty="0"/>
              <a:t>31</a:t>
            </a:r>
            <a:r>
              <a:rPr lang="en-US" sz="790" dirty="0"/>
              <a:t>(5), 587-612. </a:t>
            </a:r>
            <a:r>
              <a:rPr lang="en-US" sz="790" u="sng" dirty="0">
                <a:hlinkClick r:id="rId3"/>
              </a:rPr>
              <a:t>https://doi.org/10.1177/00139169921972254</a:t>
            </a:r>
            <a:r>
              <a:rPr lang="en-US" sz="790" dirty="0"/>
              <a:t> (Original work published 1999)</a:t>
            </a:r>
          </a:p>
          <a:p>
            <a:r>
              <a:rPr lang="en-US" sz="790" baseline="30000" dirty="0"/>
              <a:t>3</a:t>
            </a:r>
            <a:r>
              <a:rPr lang="en-US" sz="790" dirty="0"/>
              <a:t>Gibson, K. E., Lamm, A. J., Lamm, K. W., &amp; Holt, J. (2023). Integrating the theory of planned behavior and motivation to explore residential water-saving behaviors. </a:t>
            </a:r>
            <a:r>
              <a:rPr lang="en-US" sz="790" i="1" dirty="0"/>
              <a:t>Water</a:t>
            </a:r>
            <a:r>
              <a:rPr lang="en-US" sz="790" dirty="0"/>
              <a:t>, </a:t>
            </a:r>
            <a:r>
              <a:rPr lang="en-US" sz="790" i="1" dirty="0"/>
              <a:t>15</a:t>
            </a:r>
            <a:r>
              <a:rPr lang="en-US" sz="790" dirty="0"/>
              <a:t>(17), 3034.</a:t>
            </a:r>
          </a:p>
        </p:txBody>
      </p:sp>
      <p:sp>
        <p:nvSpPr>
          <p:cNvPr id="5" name="Rounded Rectangle 1">
            <a:extLst>
              <a:ext uri="{FF2B5EF4-FFF2-40B4-BE49-F238E27FC236}">
                <a16:creationId xmlns:a16="http://schemas.microsoft.com/office/drawing/2014/main" id="{AD9459C9-7495-46FB-FFA9-65D8E578EA99}"/>
              </a:ext>
            </a:extLst>
          </p:cNvPr>
          <p:cNvSpPr/>
          <p:nvPr/>
        </p:nvSpPr>
        <p:spPr>
          <a:xfrm>
            <a:off x="241232" y="110668"/>
            <a:ext cx="8709518" cy="41148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2400" b="1">
                <a:solidFill>
                  <a:srgbClr val="FFFFFF"/>
                </a:solidFill>
              </a:defRPr>
            </a:pPr>
            <a:r>
              <a:rPr sz="1950"/>
              <a:t>Intervention Mapping </a:t>
            </a:r>
            <a:r>
              <a:rPr lang="en-US" sz="1950"/>
              <a:t>Approach: Advance Environmental Sustainability</a:t>
            </a:r>
            <a:endParaRPr sz="1950"/>
          </a:p>
        </p:txBody>
      </p:sp>
      <p:graphicFrame>
        <p:nvGraphicFramePr>
          <p:cNvPr id="3" name="Diagram 2">
            <a:extLst>
              <a:ext uri="{FF2B5EF4-FFF2-40B4-BE49-F238E27FC236}">
                <a16:creationId xmlns:a16="http://schemas.microsoft.com/office/drawing/2014/main" id="{34E5939A-58DF-1DC8-072E-B72F861F6FDF}"/>
              </a:ext>
            </a:extLst>
          </p:cNvPr>
          <p:cNvGraphicFramePr/>
          <p:nvPr>
            <p:extLst>
              <p:ext uri="{D42A27DB-BD31-4B8C-83A1-F6EECF244321}">
                <p14:modId xmlns:p14="http://schemas.microsoft.com/office/powerpoint/2010/main" val="2377374150"/>
              </p:ext>
            </p:extLst>
          </p:nvPr>
        </p:nvGraphicFramePr>
        <p:xfrm>
          <a:off x="241232" y="2209222"/>
          <a:ext cx="8396528" cy="39646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8" name="Straight Connector 7">
            <a:extLst>
              <a:ext uri="{FF2B5EF4-FFF2-40B4-BE49-F238E27FC236}">
                <a16:creationId xmlns:a16="http://schemas.microsoft.com/office/drawing/2014/main" id="{35E0939E-719E-1E19-5A0C-16EA2FC79263}"/>
              </a:ext>
            </a:extLst>
          </p:cNvPr>
          <p:cNvCxnSpPr>
            <a:cxnSpLocks/>
          </p:cNvCxnSpPr>
          <p:nvPr/>
        </p:nvCxnSpPr>
        <p:spPr>
          <a:xfrm flipV="1">
            <a:off x="2545686" y="4815068"/>
            <a:ext cx="1343408" cy="74013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E478F72-7F40-1086-B4ED-54845056955F}"/>
              </a:ext>
            </a:extLst>
          </p:cNvPr>
          <p:cNvCxnSpPr>
            <a:cxnSpLocks/>
          </p:cNvCxnSpPr>
          <p:nvPr/>
        </p:nvCxnSpPr>
        <p:spPr>
          <a:xfrm>
            <a:off x="2545686" y="2835021"/>
            <a:ext cx="1139430" cy="777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69C93C2-7917-DF73-FAF2-1F292DC05B9B}"/>
              </a:ext>
            </a:extLst>
          </p:cNvPr>
          <p:cNvSpPr txBox="1"/>
          <p:nvPr/>
        </p:nvSpPr>
        <p:spPr>
          <a:xfrm>
            <a:off x="2432625" y="1892461"/>
            <a:ext cx="4278750" cy="400110"/>
          </a:xfrm>
          <a:prstGeom prst="rect">
            <a:avLst/>
          </a:prstGeom>
          <a:noFill/>
        </p:spPr>
        <p:txBody>
          <a:bodyPr wrap="square" rtlCol="0">
            <a:spAutoFit/>
          </a:bodyPr>
          <a:lstStyle/>
          <a:p>
            <a:r>
              <a:rPr lang="en-US" sz="2000" b="1"/>
              <a:t>Ajzen’s Theory of Planned Behavior</a:t>
            </a:r>
            <a:r>
              <a:rPr lang="en-US" sz="2000" b="1" baseline="30000"/>
              <a:t>1,2,3</a:t>
            </a:r>
          </a:p>
        </p:txBody>
      </p:sp>
      <p:graphicFrame>
        <p:nvGraphicFramePr>
          <p:cNvPr id="6" name="Diagram 5">
            <a:extLst>
              <a:ext uri="{FF2B5EF4-FFF2-40B4-BE49-F238E27FC236}">
                <a16:creationId xmlns:a16="http://schemas.microsoft.com/office/drawing/2014/main" id="{D8C4A287-9BB2-B28F-07B6-ECED14BC2843}"/>
              </a:ext>
            </a:extLst>
          </p:cNvPr>
          <p:cNvGraphicFramePr/>
          <p:nvPr>
            <p:extLst>
              <p:ext uri="{D42A27DB-BD31-4B8C-83A1-F6EECF244321}">
                <p14:modId xmlns:p14="http://schemas.microsoft.com/office/powerpoint/2010/main" val="2615114676"/>
              </p:ext>
            </p:extLst>
          </p:nvPr>
        </p:nvGraphicFramePr>
        <p:xfrm>
          <a:off x="241232" y="316408"/>
          <a:ext cx="3275605" cy="198023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TextBox 9">
            <a:extLst>
              <a:ext uri="{FF2B5EF4-FFF2-40B4-BE49-F238E27FC236}">
                <a16:creationId xmlns:a16="http://schemas.microsoft.com/office/drawing/2014/main" id="{DF02B648-8671-F2A1-E448-E413CE81F5E0}"/>
              </a:ext>
            </a:extLst>
          </p:cNvPr>
          <p:cNvSpPr txBox="1"/>
          <p:nvPr/>
        </p:nvSpPr>
        <p:spPr>
          <a:xfrm>
            <a:off x="3685116" y="865887"/>
            <a:ext cx="4613617" cy="707886"/>
          </a:xfrm>
          <a:prstGeom prst="rect">
            <a:avLst/>
          </a:prstGeom>
          <a:noFill/>
          <a:ln w="38100">
            <a:solidFill>
              <a:srgbClr val="FF6F61"/>
            </a:solidFill>
          </a:ln>
        </p:spPr>
        <p:txBody>
          <a:bodyPr wrap="square" rtlCol="0" anchor="ctr">
            <a:spAutoFit/>
          </a:bodyPr>
          <a:lstStyle/>
          <a:p>
            <a:r>
              <a:rPr lang="en-US" sz="2000"/>
              <a:t>Create </a:t>
            </a:r>
            <a:r>
              <a:rPr lang="en-US" sz="2000" b="1"/>
              <a:t>matrices</a:t>
            </a:r>
            <a:r>
              <a:rPr lang="en-US" sz="2000"/>
              <a:t> linking </a:t>
            </a:r>
            <a:r>
              <a:rPr lang="en-US" sz="2000" b="1"/>
              <a:t>performance objectives</a:t>
            </a:r>
            <a:r>
              <a:rPr lang="en-US" sz="2000"/>
              <a:t> with </a:t>
            </a:r>
            <a:r>
              <a:rPr lang="en-US" sz="2000" b="1"/>
              <a:t>determinants</a:t>
            </a:r>
          </a:p>
        </p:txBody>
      </p:sp>
    </p:spTree>
    <p:extLst>
      <p:ext uri="{BB962C8B-B14F-4D97-AF65-F5344CB8AC3E}">
        <p14:creationId xmlns:p14="http://schemas.microsoft.com/office/powerpoint/2010/main" val="1515670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AA605-E683-C9A9-0568-671C9E19EE96}"/>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9651889-011F-D82F-EC86-9FE98B406BB5}"/>
              </a:ext>
            </a:extLst>
          </p:cNvPr>
          <p:cNvGraphicFramePr/>
          <p:nvPr/>
        </p:nvGraphicFramePr>
        <p:xfrm>
          <a:off x="119444" y="312334"/>
          <a:ext cx="3275605" cy="1980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1">
            <a:extLst>
              <a:ext uri="{FF2B5EF4-FFF2-40B4-BE49-F238E27FC236}">
                <a16:creationId xmlns:a16="http://schemas.microsoft.com/office/drawing/2014/main" id="{2A9D90FF-D5F9-08A1-3110-062658DD7489}"/>
              </a:ext>
            </a:extLst>
          </p:cNvPr>
          <p:cNvSpPr/>
          <p:nvPr/>
        </p:nvSpPr>
        <p:spPr>
          <a:xfrm>
            <a:off x="241232" y="110668"/>
            <a:ext cx="8709518" cy="41148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2400" b="1">
                <a:solidFill>
                  <a:srgbClr val="FFFFFF"/>
                </a:solidFill>
              </a:defRPr>
            </a:pPr>
            <a:r>
              <a:rPr sz="1950"/>
              <a:t>Intervention Mapping </a:t>
            </a:r>
            <a:r>
              <a:rPr lang="en-US" sz="1950"/>
              <a:t>Approach: Advance Environmental Sustainability</a:t>
            </a:r>
            <a:endParaRPr sz="1950"/>
          </a:p>
        </p:txBody>
      </p:sp>
      <p:sp>
        <p:nvSpPr>
          <p:cNvPr id="7" name="TextBox 6">
            <a:extLst>
              <a:ext uri="{FF2B5EF4-FFF2-40B4-BE49-F238E27FC236}">
                <a16:creationId xmlns:a16="http://schemas.microsoft.com/office/drawing/2014/main" id="{E39C17E2-7925-A7B1-459A-90818FBA75ED}"/>
              </a:ext>
            </a:extLst>
          </p:cNvPr>
          <p:cNvSpPr txBox="1"/>
          <p:nvPr/>
        </p:nvSpPr>
        <p:spPr>
          <a:xfrm>
            <a:off x="3543555" y="948508"/>
            <a:ext cx="4613617" cy="707886"/>
          </a:xfrm>
          <a:prstGeom prst="rect">
            <a:avLst/>
          </a:prstGeom>
          <a:noFill/>
          <a:ln w="38100">
            <a:solidFill>
              <a:srgbClr val="FF6F61"/>
            </a:solidFill>
          </a:ln>
        </p:spPr>
        <p:txBody>
          <a:bodyPr wrap="square" rtlCol="0" anchor="ctr">
            <a:spAutoFit/>
          </a:bodyPr>
          <a:lstStyle/>
          <a:p>
            <a:r>
              <a:rPr lang="en-US" sz="2000"/>
              <a:t>Create </a:t>
            </a:r>
            <a:r>
              <a:rPr lang="en-US" sz="2000" b="1"/>
              <a:t>matrices</a:t>
            </a:r>
            <a:r>
              <a:rPr lang="en-US" sz="2000"/>
              <a:t> linking </a:t>
            </a:r>
            <a:r>
              <a:rPr lang="en-US" sz="2000" b="1"/>
              <a:t>performance objectives</a:t>
            </a:r>
            <a:r>
              <a:rPr lang="en-US" sz="2000"/>
              <a:t> with </a:t>
            </a:r>
            <a:r>
              <a:rPr lang="en-US" sz="2000" b="1"/>
              <a:t>determinants</a:t>
            </a:r>
          </a:p>
        </p:txBody>
      </p:sp>
      <p:sp>
        <p:nvSpPr>
          <p:cNvPr id="11" name="TextBox 10">
            <a:extLst>
              <a:ext uri="{FF2B5EF4-FFF2-40B4-BE49-F238E27FC236}">
                <a16:creationId xmlns:a16="http://schemas.microsoft.com/office/drawing/2014/main" id="{D6FC221A-2CB3-BB07-C855-47C66779544E}"/>
              </a:ext>
            </a:extLst>
          </p:cNvPr>
          <p:cNvSpPr txBox="1"/>
          <p:nvPr/>
        </p:nvSpPr>
        <p:spPr>
          <a:xfrm>
            <a:off x="1360878" y="1923239"/>
            <a:ext cx="6680268" cy="369332"/>
          </a:xfrm>
          <a:prstGeom prst="rect">
            <a:avLst/>
          </a:prstGeom>
          <a:noFill/>
        </p:spPr>
        <p:txBody>
          <a:bodyPr wrap="square" rtlCol="0">
            <a:spAutoFit/>
          </a:bodyPr>
          <a:lstStyle/>
          <a:p>
            <a:r>
              <a:rPr lang="en-US" b="1"/>
              <a:t>Performance Objective #1: Students will recycle consistently</a:t>
            </a:r>
            <a:endParaRPr lang="en-US" b="1" baseline="30000"/>
          </a:p>
        </p:txBody>
      </p:sp>
      <p:graphicFrame>
        <p:nvGraphicFramePr>
          <p:cNvPr id="2" name="Table 1">
            <a:extLst>
              <a:ext uri="{FF2B5EF4-FFF2-40B4-BE49-F238E27FC236}">
                <a16:creationId xmlns:a16="http://schemas.microsoft.com/office/drawing/2014/main" id="{32B3D70E-ED3D-6627-ACDE-894032083AB3}"/>
              </a:ext>
            </a:extLst>
          </p:cNvPr>
          <p:cNvGraphicFramePr>
            <a:graphicFrameLocks noGrp="1"/>
          </p:cNvGraphicFramePr>
          <p:nvPr>
            <p:extLst>
              <p:ext uri="{D42A27DB-BD31-4B8C-83A1-F6EECF244321}">
                <p14:modId xmlns:p14="http://schemas.microsoft.com/office/powerpoint/2010/main" val="1129002226"/>
              </p:ext>
            </p:extLst>
          </p:nvPr>
        </p:nvGraphicFramePr>
        <p:xfrm>
          <a:off x="119444" y="2292571"/>
          <a:ext cx="8905112" cy="3896360"/>
        </p:xfrm>
        <a:graphic>
          <a:graphicData uri="http://schemas.openxmlformats.org/drawingml/2006/table">
            <a:tbl>
              <a:tblPr firstRow="1" bandRow="1">
                <a:tableStyleId>{21E4AEA4-8DFA-4A89-87EB-49C32662AFE0}</a:tableStyleId>
              </a:tblPr>
              <a:tblGrid>
                <a:gridCol w="2292390">
                  <a:extLst>
                    <a:ext uri="{9D8B030D-6E8A-4147-A177-3AD203B41FA5}">
                      <a16:colId xmlns:a16="http://schemas.microsoft.com/office/drawing/2014/main" val="3586841981"/>
                    </a:ext>
                  </a:extLst>
                </a:gridCol>
                <a:gridCol w="6612722">
                  <a:extLst>
                    <a:ext uri="{9D8B030D-6E8A-4147-A177-3AD203B41FA5}">
                      <a16:colId xmlns:a16="http://schemas.microsoft.com/office/drawing/2014/main" val="3916071029"/>
                    </a:ext>
                  </a:extLst>
                </a:gridCol>
              </a:tblGrid>
              <a:tr h="370840">
                <a:tc>
                  <a:txBody>
                    <a:bodyPr/>
                    <a:lstStyle/>
                    <a:p>
                      <a:r>
                        <a:rPr lang="en-US">
                          <a:solidFill>
                            <a:schemeClr val="tx1"/>
                          </a:solidFill>
                        </a:rPr>
                        <a:t>Determinant</a:t>
                      </a:r>
                    </a:p>
                  </a:txBody>
                  <a:tcPr>
                    <a:solidFill>
                      <a:srgbClr val="FF6F61"/>
                    </a:solidFill>
                  </a:tcPr>
                </a:tc>
                <a:tc>
                  <a:txBody>
                    <a:bodyPr/>
                    <a:lstStyle/>
                    <a:p>
                      <a:r>
                        <a:rPr lang="en-US">
                          <a:solidFill>
                            <a:schemeClr val="tx1"/>
                          </a:solidFill>
                        </a:rPr>
                        <a:t>Change Objective</a:t>
                      </a:r>
                    </a:p>
                  </a:txBody>
                  <a:tcPr>
                    <a:solidFill>
                      <a:srgbClr val="FF6F61"/>
                    </a:solidFill>
                  </a:tcPr>
                </a:tc>
                <a:extLst>
                  <a:ext uri="{0D108BD9-81ED-4DB2-BD59-A6C34878D82A}">
                    <a16:rowId xmlns:a16="http://schemas.microsoft.com/office/drawing/2014/main" val="1337356156"/>
                  </a:ext>
                </a:extLst>
              </a:tr>
              <a:tr h="370840">
                <a:tc>
                  <a:txBody>
                    <a:bodyPr/>
                    <a:lstStyle/>
                    <a:p>
                      <a:r>
                        <a:rPr lang="en-US" b="1"/>
                        <a:t>Attitudes</a:t>
                      </a:r>
                    </a:p>
                  </a:txBody>
                  <a:tcPr/>
                </a:tc>
                <a:tc>
                  <a:txBody>
                    <a:bodyPr/>
                    <a:lstStyle/>
                    <a:p>
                      <a:r>
                        <a:rPr lang="en-US"/>
                        <a:t>Students will believe that recycling is important and beneficial</a:t>
                      </a:r>
                      <a:r>
                        <a:rPr lang="en-US" baseline="30000"/>
                        <a:t>4</a:t>
                      </a:r>
                      <a:r>
                        <a:rPr lang="en-US"/>
                        <a:t>.</a:t>
                      </a:r>
                    </a:p>
                  </a:txBody>
                  <a:tcPr/>
                </a:tc>
                <a:extLst>
                  <a:ext uri="{0D108BD9-81ED-4DB2-BD59-A6C34878D82A}">
                    <a16:rowId xmlns:a16="http://schemas.microsoft.com/office/drawing/2014/main" val="60175019"/>
                  </a:ext>
                </a:extLst>
              </a:tr>
              <a:tr h="370840">
                <a:tc>
                  <a:txBody>
                    <a:bodyPr/>
                    <a:lstStyle/>
                    <a:p>
                      <a:r>
                        <a:rPr lang="en-US" b="1"/>
                        <a:t>Social Norms</a:t>
                      </a:r>
                    </a:p>
                  </a:txBody>
                  <a:tcPr/>
                </a:tc>
                <a:tc>
                  <a:txBody>
                    <a:bodyPr/>
                    <a:lstStyle/>
                    <a:p>
                      <a:r>
                        <a:rPr lang="en-US"/>
                        <a:t>Students will perceive that their peers support recycling</a:t>
                      </a:r>
                      <a:r>
                        <a:rPr lang="en-US" baseline="30000"/>
                        <a:t>5</a:t>
                      </a:r>
                      <a:r>
                        <a:rPr lang="en-US"/>
                        <a:t>. </a:t>
                      </a:r>
                      <a:endParaRPr lang="en-US" baseline="30000"/>
                    </a:p>
                  </a:txBody>
                  <a:tcPr/>
                </a:tc>
                <a:extLst>
                  <a:ext uri="{0D108BD9-81ED-4DB2-BD59-A6C34878D82A}">
                    <a16:rowId xmlns:a16="http://schemas.microsoft.com/office/drawing/2014/main" val="3852066373"/>
                  </a:ext>
                </a:extLst>
              </a:tr>
              <a:tr h="370840">
                <a:tc>
                  <a:txBody>
                    <a:bodyPr/>
                    <a:lstStyle/>
                    <a:p>
                      <a:r>
                        <a:rPr lang="en-US" b="1"/>
                        <a:t>Perceived Control</a:t>
                      </a:r>
                    </a:p>
                  </a:txBody>
                  <a:tcPr/>
                </a:tc>
                <a:tc>
                  <a:txBody>
                    <a:bodyPr/>
                    <a:lstStyle/>
                    <a:p>
                      <a:r>
                        <a:rPr lang="en-US"/>
                        <a:t>Students will believe they can engage successfully in recycling</a:t>
                      </a:r>
                      <a:r>
                        <a:rPr lang="en-US" baseline="30000"/>
                        <a:t>3.</a:t>
                      </a:r>
                    </a:p>
                  </a:txBody>
                  <a:tcPr/>
                </a:tc>
                <a:extLst>
                  <a:ext uri="{0D108BD9-81ED-4DB2-BD59-A6C34878D82A}">
                    <a16:rowId xmlns:a16="http://schemas.microsoft.com/office/drawing/2014/main" val="2401418862"/>
                  </a:ext>
                </a:extLst>
              </a:tr>
              <a:tr h="370840">
                <a:tc>
                  <a:txBody>
                    <a:bodyPr/>
                    <a:lstStyle/>
                    <a:p>
                      <a:r>
                        <a:rPr lang="en-US" b="1"/>
                        <a:t>Knowledge</a:t>
                      </a:r>
                      <a:endParaRPr lang="en-US"/>
                    </a:p>
                  </a:txBody>
                  <a:tcPr/>
                </a:tc>
                <a:tc>
                  <a:txBody>
                    <a:bodyPr/>
                    <a:lstStyle/>
                    <a:p>
                      <a:r>
                        <a:rPr lang="en-US" sz="1600"/>
                        <a:t>Students will </a:t>
                      </a:r>
                    </a:p>
                    <a:p>
                      <a:pPr marL="285750" indent="-285750">
                        <a:buFont typeface="Arial" panose="020B0604020202020204" pitchFamily="34" charset="0"/>
                        <a:buChar char="•"/>
                      </a:pPr>
                      <a:r>
                        <a:rPr lang="en-US" sz="1600"/>
                        <a:t>Identify what materials can be recycled</a:t>
                      </a:r>
                      <a:r>
                        <a:rPr lang="en-US" sz="1600" baseline="30000"/>
                        <a:t>1</a:t>
                      </a:r>
                      <a:r>
                        <a:rPr lang="en-US" sz="1600"/>
                        <a:t>.</a:t>
                      </a:r>
                    </a:p>
                    <a:p>
                      <a:pPr marL="285750" indent="-285750">
                        <a:buFont typeface="Arial" panose="020B0604020202020204" pitchFamily="34" charset="0"/>
                        <a:buChar char="•"/>
                      </a:pPr>
                      <a:r>
                        <a:rPr lang="en-US" sz="1600">
                          <a:solidFill>
                            <a:schemeClr val="tx1"/>
                          </a:solidFill>
                        </a:rPr>
                        <a:t>Recognize the interdependence of humans and the environment.</a:t>
                      </a:r>
                    </a:p>
                    <a:p>
                      <a:pPr marL="285750" indent="-285750">
                        <a:buFont typeface="Arial" panose="020B0604020202020204" pitchFamily="34" charset="0"/>
                        <a:buChar char="•"/>
                      </a:pPr>
                      <a:r>
                        <a:rPr lang="en-US" sz="1600">
                          <a:solidFill>
                            <a:schemeClr val="tx1"/>
                          </a:solidFill>
                        </a:rPr>
                        <a:t>Understand the interconnection between the health, ecological, socio-economic and ethical aspects of issues.</a:t>
                      </a:r>
                    </a:p>
                    <a:p>
                      <a:pPr marL="285750" indent="-285750">
                        <a:buFont typeface="Arial" panose="020B0604020202020204" pitchFamily="34" charset="0"/>
                        <a:buChar char="•"/>
                      </a:pPr>
                      <a:r>
                        <a:rPr lang="en-US" sz="1600">
                          <a:solidFill>
                            <a:schemeClr val="tx1"/>
                          </a:solidFill>
                        </a:rPr>
                        <a:t>Identify elements of natural systems that are pertinent to environmental problems and potential solutions.</a:t>
                      </a:r>
                    </a:p>
                    <a:p>
                      <a:pPr marL="285750" indent="-285750">
                        <a:buFont typeface="Arial" panose="020B0604020202020204" pitchFamily="34" charset="0"/>
                        <a:buChar char="•"/>
                      </a:pPr>
                      <a:r>
                        <a:rPr lang="en-US" sz="1600">
                          <a:solidFill>
                            <a:schemeClr val="tx1"/>
                          </a:solidFill>
                        </a:rPr>
                        <a:t>Understand how environmental stewardship is integrated into our lives.  </a:t>
                      </a:r>
                      <a:endParaRPr lang="en-US" sz="1600" baseline="30000">
                        <a:solidFill>
                          <a:schemeClr val="tx1"/>
                        </a:solidFill>
                      </a:endParaRPr>
                    </a:p>
                  </a:txBody>
                  <a:tcPr/>
                </a:tc>
                <a:extLst>
                  <a:ext uri="{0D108BD9-81ED-4DB2-BD59-A6C34878D82A}">
                    <a16:rowId xmlns:a16="http://schemas.microsoft.com/office/drawing/2014/main" val="1206318293"/>
                  </a:ext>
                </a:extLst>
              </a:tr>
              <a:tr h="370840">
                <a:tc>
                  <a:txBody>
                    <a:bodyPr/>
                    <a:lstStyle/>
                    <a:p>
                      <a:r>
                        <a:rPr lang="en-US" b="1"/>
                        <a:t>Skills</a:t>
                      </a:r>
                    </a:p>
                  </a:txBody>
                  <a:tcPr/>
                </a:tc>
                <a:tc>
                  <a:txBody>
                    <a:bodyPr/>
                    <a:lstStyle/>
                    <a:p>
                      <a:r>
                        <a:rPr lang="en-US"/>
                        <a:t>Students will learn how to sort waste and recyclables</a:t>
                      </a:r>
                      <a:r>
                        <a:rPr lang="en-US" baseline="30000"/>
                        <a:t>1,2</a:t>
                      </a:r>
                      <a:r>
                        <a:rPr lang="en-US"/>
                        <a:t>. </a:t>
                      </a:r>
                      <a:endParaRPr lang="en-US" baseline="30000"/>
                    </a:p>
                  </a:txBody>
                  <a:tcPr/>
                </a:tc>
                <a:extLst>
                  <a:ext uri="{0D108BD9-81ED-4DB2-BD59-A6C34878D82A}">
                    <a16:rowId xmlns:a16="http://schemas.microsoft.com/office/drawing/2014/main" val="2476279561"/>
                  </a:ext>
                </a:extLst>
              </a:tr>
            </a:tbl>
          </a:graphicData>
        </a:graphic>
      </p:graphicFrame>
      <p:sp>
        <p:nvSpPr>
          <p:cNvPr id="6" name="TextBox 5">
            <a:extLst>
              <a:ext uri="{FF2B5EF4-FFF2-40B4-BE49-F238E27FC236}">
                <a16:creationId xmlns:a16="http://schemas.microsoft.com/office/drawing/2014/main" id="{0489F9B6-06B1-794F-3AD4-2498C5260CDD}"/>
              </a:ext>
            </a:extLst>
          </p:cNvPr>
          <p:cNvSpPr txBox="1"/>
          <p:nvPr/>
        </p:nvSpPr>
        <p:spPr>
          <a:xfrm>
            <a:off x="-4823" y="6147381"/>
            <a:ext cx="9148823" cy="738664"/>
          </a:xfrm>
          <a:prstGeom prst="rect">
            <a:avLst/>
          </a:prstGeom>
          <a:noFill/>
        </p:spPr>
        <p:txBody>
          <a:bodyPr wrap="square" rtlCol="0">
            <a:spAutoFit/>
          </a:bodyPr>
          <a:lstStyle/>
          <a:p>
            <a:r>
              <a:rPr lang="en-US" sz="700" baseline="30000"/>
              <a:t>1</a:t>
            </a:r>
            <a:r>
              <a:rPr lang="en-US" sz="700"/>
              <a:t>Xia, Z., Gu, Y., Li, J., Xie, J., Liu, F., Wen, X., ... &amp; Zhang, C. (2023). Do </a:t>
            </a:r>
            <a:r>
              <a:rPr lang="en-US" sz="700" err="1"/>
              <a:t>behavioural</a:t>
            </a:r>
            <a:r>
              <a:rPr lang="en-US" sz="700"/>
              <a:t> interventions enhance waste recycling practices? Evidence from an extended meta-analysis. </a:t>
            </a:r>
            <a:r>
              <a:rPr lang="en-US" sz="700" i="1"/>
              <a:t>Journal of Cleaner Production</a:t>
            </a:r>
            <a:r>
              <a:rPr lang="en-US" sz="700"/>
              <a:t>, </a:t>
            </a:r>
            <a:r>
              <a:rPr lang="en-US" sz="700" i="1"/>
              <a:t>385</a:t>
            </a:r>
            <a:r>
              <a:rPr lang="en-US" sz="700"/>
              <a:t>, 135695.</a:t>
            </a:r>
          </a:p>
          <a:p>
            <a:r>
              <a:rPr lang="en-US" sz="700" baseline="30000"/>
              <a:t>2</a:t>
            </a:r>
            <a:r>
              <a:rPr lang="en-US" sz="700"/>
              <a:t>Samaranayake, D. I. J., &amp; </a:t>
            </a:r>
            <a:r>
              <a:rPr lang="en-US" sz="700" err="1"/>
              <a:t>Thennakoon</a:t>
            </a:r>
            <a:r>
              <a:rPr lang="en-US" sz="700"/>
              <a:t>, R. S. (2021). Could </a:t>
            </a:r>
            <a:r>
              <a:rPr lang="en-US" sz="700" err="1"/>
              <a:t>behavioural</a:t>
            </a:r>
            <a:r>
              <a:rPr lang="en-US" sz="700"/>
              <a:t> nudges improve the accuracy of waste sorting? An experimental survey. </a:t>
            </a:r>
            <a:r>
              <a:rPr lang="en-US" sz="700" i="1"/>
              <a:t>Environment and Pollution</a:t>
            </a:r>
            <a:r>
              <a:rPr lang="en-US" sz="700"/>
              <a:t>, </a:t>
            </a:r>
            <a:r>
              <a:rPr lang="en-US" sz="700" i="1"/>
              <a:t>10</a:t>
            </a:r>
            <a:r>
              <a:rPr lang="en-US" sz="700"/>
              <a:t>(1), 1-14.</a:t>
            </a:r>
          </a:p>
          <a:p>
            <a:r>
              <a:rPr lang="en-US" sz="700" baseline="30000"/>
              <a:t>3</a:t>
            </a:r>
            <a:r>
              <a:rPr lang="en-US" sz="700"/>
              <a:t>Noh, M. (2024). Investigating the Relationship between Recycling/Reuse Knowledge and Recycling/Reuse Intention: The Moderating Role of Self-Efficacy. </a:t>
            </a:r>
            <a:r>
              <a:rPr lang="en-US" sz="600" i="1"/>
              <a:t>Sustainability</a:t>
            </a:r>
            <a:r>
              <a:rPr lang="en-US" sz="700"/>
              <a:t>, </a:t>
            </a:r>
            <a:r>
              <a:rPr lang="en-US" sz="700" i="1"/>
              <a:t>16</a:t>
            </a:r>
            <a:r>
              <a:rPr lang="en-US" sz="700"/>
              <a:t>(14), 6099.</a:t>
            </a:r>
          </a:p>
          <a:p>
            <a:r>
              <a:rPr lang="en-US" sz="700" baseline="30000"/>
              <a:t>4</a:t>
            </a:r>
            <a:r>
              <a:rPr lang="en-US" sz="700"/>
              <a:t>McCarty, J. A., &amp; Shrum, L. J. (1994). The recycling of solid wastes: Personal values, value orientations, and attitudes about recycling as antecedents of recycling behavior. </a:t>
            </a:r>
            <a:r>
              <a:rPr lang="en-US" sz="700" i="1"/>
              <a:t>Journal of business research</a:t>
            </a:r>
            <a:r>
              <a:rPr lang="en-US" sz="700"/>
              <a:t>, </a:t>
            </a:r>
            <a:r>
              <a:rPr lang="en-US" sz="700" i="1"/>
              <a:t>30</a:t>
            </a:r>
            <a:r>
              <a:rPr lang="en-US" sz="700"/>
              <a:t>(1), 53-62.</a:t>
            </a:r>
          </a:p>
          <a:p>
            <a:r>
              <a:rPr lang="en-US" sz="700" baseline="30000"/>
              <a:t>5</a:t>
            </a:r>
            <a:r>
              <a:rPr lang="en-US" sz="700"/>
              <a:t>Nigbur, D., Lyons, E., &amp; Uzzell, D. (2010). Attitudes, norms, identity and environmental </a:t>
            </a:r>
            <a:r>
              <a:rPr lang="en-US" sz="700" err="1"/>
              <a:t>behaviour</a:t>
            </a:r>
            <a:r>
              <a:rPr lang="en-US" sz="700"/>
              <a:t>: Using an expanded theory of planned </a:t>
            </a:r>
            <a:r>
              <a:rPr lang="en-US" sz="700" err="1"/>
              <a:t>behaviour</a:t>
            </a:r>
            <a:r>
              <a:rPr lang="en-US" sz="700"/>
              <a:t> to predict participation in a </a:t>
            </a:r>
            <a:r>
              <a:rPr lang="en-US" sz="700" err="1"/>
              <a:t>kerbside</a:t>
            </a:r>
            <a:r>
              <a:rPr lang="en-US" sz="700"/>
              <a:t> recycling </a:t>
            </a:r>
            <a:r>
              <a:rPr lang="en-US" sz="700" err="1"/>
              <a:t>programme</a:t>
            </a:r>
            <a:r>
              <a:rPr lang="en-US" sz="700"/>
              <a:t>. British journal of social psychology, 49(2), 259-284.  </a:t>
            </a:r>
            <a:r>
              <a:rPr lang="en-US" sz="700">
                <a:hlinkClick r:id="rId8"/>
              </a:rPr>
              <a:t>https://doi.org/10.1348/014466609X449395</a:t>
            </a:r>
            <a:endParaRPr lang="en-US" sz="700"/>
          </a:p>
        </p:txBody>
      </p:sp>
    </p:spTree>
    <p:extLst>
      <p:ext uri="{BB962C8B-B14F-4D97-AF65-F5344CB8AC3E}">
        <p14:creationId xmlns:p14="http://schemas.microsoft.com/office/powerpoint/2010/main" val="3475367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638F8-9F61-D1BD-C585-8DB98CF3F88F}"/>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0BE4031-64D1-E37E-7142-0A6E783F7CE9}"/>
              </a:ext>
            </a:extLst>
          </p:cNvPr>
          <p:cNvGraphicFramePr/>
          <p:nvPr>
            <p:extLst>
              <p:ext uri="{D42A27DB-BD31-4B8C-83A1-F6EECF244321}">
                <p14:modId xmlns:p14="http://schemas.microsoft.com/office/powerpoint/2010/main" val="3298242861"/>
              </p:ext>
            </p:extLst>
          </p:nvPr>
        </p:nvGraphicFramePr>
        <p:xfrm>
          <a:off x="217241" y="114054"/>
          <a:ext cx="3376231" cy="1980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1">
            <a:extLst>
              <a:ext uri="{FF2B5EF4-FFF2-40B4-BE49-F238E27FC236}">
                <a16:creationId xmlns:a16="http://schemas.microsoft.com/office/drawing/2014/main" id="{B7581056-14BA-3E5D-EAEE-16A6727CEFD0}"/>
              </a:ext>
            </a:extLst>
          </p:cNvPr>
          <p:cNvSpPr/>
          <p:nvPr/>
        </p:nvSpPr>
        <p:spPr>
          <a:xfrm>
            <a:off x="217241" y="70294"/>
            <a:ext cx="8709518" cy="41148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2400" b="1">
                <a:solidFill>
                  <a:srgbClr val="FFFFFF"/>
                </a:solidFill>
              </a:defRPr>
            </a:pPr>
            <a:r>
              <a:rPr sz="1950"/>
              <a:t>Intervention Mapping </a:t>
            </a:r>
            <a:r>
              <a:rPr lang="en-US" sz="1950"/>
              <a:t>Approach: Advance Environmental Sustainability</a:t>
            </a:r>
            <a:endParaRPr sz="1950"/>
          </a:p>
        </p:txBody>
      </p:sp>
      <p:sp>
        <p:nvSpPr>
          <p:cNvPr id="7" name="TextBox 6">
            <a:extLst>
              <a:ext uri="{FF2B5EF4-FFF2-40B4-BE49-F238E27FC236}">
                <a16:creationId xmlns:a16="http://schemas.microsoft.com/office/drawing/2014/main" id="{57EEB8C4-3262-1C3A-FBC5-D530910FE642}"/>
              </a:ext>
            </a:extLst>
          </p:cNvPr>
          <p:cNvSpPr txBox="1"/>
          <p:nvPr/>
        </p:nvSpPr>
        <p:spPr>
          <a:xfrm>
            <a:off x="3691269" y="682559"/>
            <a:ext cx="5001684" cy="707886"/>
          </a:xfrm>
          <a:prstGeom prst="rect">
            <a:avLst/>
          </a:prstGeom>
          <a:noFill/>
          <a:ln w="38100">
            <a:solidFill>
              <a:srgbClr val="FFD54F"/>
            </a:solidFill>
          </a:ln>
        </p:spPr>
        <p:txBody>
          <a:bodyPr wrap="square" rtlCol="0" anchor="ctr">
            <a:spAutoFit/>
          </a:bodyPr>
          <a:lstStyle/>
          <a:p>
            <a:r>
              <a:rPr lang="en-US" sz="2000"/>
              <a:t>Select </a:t>
            </a:r>
            <a:r>
              <a:rPr lang="en-US" sz="2000" b="1"/>
              <a:t>theory-based methods </a:t>
            </a:r>
            <a:r>
              <a:rPr lang="en-US" sz="2000"/>
              <a:t>that </a:t>
            </a:r>
            <a:r>
              <a:rPr lang="en-US" sz="2000" b="1"/>
              <a:t>match determinants</a:t>
            </a:r>
            <a:r>
              <a:rPr lang="en-US" sz="2000"/>
              <a:t> and create </a:t>
            </a:r>
            <a:r>
              <a:rPr lang="en-US" sz="2000" b="1"/>
              <a:t>practical strategies</a:t>
            </a:r>
          </a:p>
        </p:txBody>
      </p:sp>
      <p:sp>
        <p:nvSpPr>
          <p:cNvPr id="14" name="TextBox 13">
            <a:extLst>
              <a:ext uri="{FF2B5EF4-FFF2-40B4-BE49-F238E27FC236}">
                <a16:creationId xmlns:a16="http://schemas.microsoft.com/office/drawing/2014/main" id="{953BD8CA-0F52-EC71-9C11-15F51FE2D5FE}"/>
              </a:ext>
            </a:extLst>
          </p:cNvPr>
          <p:cNvSpPr txBox="1"/>
          <p:nvPr/>
        </p:nvSpPr>
        <p:spPr>
          <a:xfrm>
            <a:off x="59721" y="6227058"/>
            <a:ext cx="9024556" cy="630942"/>
          </a:xfrm>
          <a:prstGeom prst="rect">
            <a:avLst/>
          </a:prstGeom>
          <a:noFill/>
        </p:spPr>
        <p:txBody>
          <a:bodyPr wrap="square">
            <a:spAutoFit/>
          </a:bodyPr>
          <a:lstStyle/>
          <a:p>
            <a:r>
              <a:rPr lang="en-US" sz="700" baseline="30000" dirty="0"/>
              <a:t>1</a:t>
            </a:r>
            <a:r>
              <a:rPr lang="en-US" sz="700" dirty="0"/>
              <a:t>Cheung, T. Y., Fok, L., Cheang, C. C., Yeung, C. H., So, W. M. W., &amp; Chow, C. F. (2018). University halls plastics recycling: a blended intervention study. </a:t>
            </a:r>
            <a:r>
              <a:rPr lang="en-US" sz="700" i="1" dirty="0"/>
              <a:t>International Journal of Sustainability in Higher Education</a:t>
            </a:r>
            <a:r>
              <a:rPr lang="en-US" sz="700" dirty="0"/>
              <a:t>, </a:t>
            </a:r>
            <a:r>
              <a:rPr lang="en-US" sz="700" i="1" dirty="0"/>
              <a:t>19</a:t>
            </a:r>
            <a:r>
              <a:rPr lang="en-US" sz="700" dirty="0"/>
              <a:t>(6), 1038-1052.</a:t>
            </a:r>
          </a:p>
          <a:p>
            <a:r>
              <a:rPr lang="en-US" sz="700" baseline="30000" dirty="0"/>
              <a:t>2</a:t>
            </a:r>
            <a:r>
              <a:rPr lang="en-US" sz="700" dirty="0"/>
              <a:t>Gherheș, V., &amp; </a:t>
            </a:r>
            <a:r>
              <a:rPr lang="en-US" sz="700" dirty="0" err="1"/>
              <a:t>Cernicova</a:t>
            </a:r>
            <a:r>
              <a:rPr lang="en-US" sz="700" dirty="0"/>
              <a:t>-Buca, M. (2025). Reducing Water Consumption on a Student Campus Through Communication Campaigns. </a:t>
            </a:r>
            <a:r>
              <a:rPr lang="en-US" sz="700" i="1" dirty="0"/>
              <a:t>Sustainability</a:t>
            </a:r>
            <a:r>
              <a:rPr lang="en-US" sz="700" dirty="0"/>
              <a:t>, </a:t>
            </a:r>
            <a:r>
              <a:rPr lang="en-US" sz="700" i="1" dirty="0"/>
              <a:t>17</a:t>
            </a:r>
            <a:r>
              <a:rPr lang="en-US" sz="700" dirty="0"/>
              <a:t>(2), 680.</a:t>
            </a:r>
          </a:p>
          <a:p>
            <a:r>
              <a:rPr lang="en-US" sz="700" baseline="30000" dirty="0"/>
              <a:t>3</a:t>
            </a:r>
            <a:r>
              <a:rPr lang="en-US" sz="700" dirty="0"/>
              <a:t> </a:t>
            </a:r>
            <a:r>
              <a:rPr lang="en-US" altLang="en-US" sz="700" dirty="0"/>
              <a:t>Zhou, J. (2016). Proactive sustainable university transportation: Marginal effects, intrinsic values, and university students’ mode choice. </a:t>
            </a:r>
            <a:r>
              <a:rPr lang="en-US" altLang="en-US" sz="700" i="1" dirty="0"/>
              <a:t>International Journal of Sustainable Transportation</a:t>
            </a:r>
            <a:r>
              <a:rPr lang="en-US" altLang="en-US" sz="700" dirty="0"/>
              <a:t>, </a:t>
            </a:r>
            <a:r>
              <a:rPr lang="en-US" altLang="en-US" sz="700" i="1" dirty="0"/>
              <a:t>10</a:t>
            </a:r>
            <a:r>
              <a:rPr lang="en-US" altLang="en-US" sz="700" dirty="0"/>
              <a:t>(9), 815–824. </a:t>
            </a:r>
            <a:r>
              <a:rPr lang="en-US" altLang="en-US" sz="700" dirty="0">
                <a:hlinkClick r:id="rId8"/>
              </a:rPr>
              <a:t>https://doi.org/10.1080/15568318.2016.1159357</a:t>
            </a:r>
            <a:endParaRPr lang="en-US" altLang="en-US" sz="700" dirty="0"/>
          </a:p>
          <a:p>
            <a:r>
              <a:rPr lang="en-US" sz="700" baseline="30000" dirty="0"/>
              <a:t>4</a:t>
            </a:r>
            <a:r>
              <a:rPr lang="en-US" sz="700" dirty="0"/>
              <a:t>Rose, G. (2008). Encouraging sustainable campus travel: Self-reported impacts of a university </a:t>
            </a:r>
            <a:r>
              <a:rPr lang="en-US" sz="700" dirty="0" err="1"/>
              <a:t>TravelSmart</a:t>
            </a:r>
            <a:r>
              <a:rPr lang="en-US" sz="700" dirty="0"/>
              <a:t> initiative. </a:t>
            </a:r>
            <a:r>
              <a:rPr lang="en-US" sz="700" i="1" dirty="0"/>
              <a:t>Journal of Public Transportation</a:t>
            </a:r>
            <a:r>
              <a:rPr lang="en-US" sz="700" dirty="0"/>
              <a:t>, </a:t>
            </a:r>
            <a:r>
              <a:rPr lang="en-US" sz="700" i="1" dirty="0"/>
              <a:t>11</a:t>
            </a:r>
            <a:r>
              <a:rPr lang="en-US" sz="700" dirty="0"/>
              <a:t>(1), 85-108.</a:t>
            </a:r>
            <a:endParaRPr lang="en-US" altLang="en-US" sz="700" dirty="0"/>
          </a:p>
        </p:txBody>
      </p:sp>
      <p:sp>
        <p:nvSpPr>
          <p:cNvPr id="15" name="TextBox 14">
            <a:extLst>
              <a:ext uri="{FF2B5EF4-FFF2-40B4-BE49-F238E27FC236}">
                <a16:creationId xmlns:a16="http://schemas.microsoft.com/office/drawing/2014/main" id="{D52AC37E-12E2-D3C0-3804-1E0BBF09DE9F}"/>
              </a:ext>
            </a:extLst>
          </p:cNvPr>
          <p:cNvSpPr txBox="1"/>
          <p:nvPr/>
        </p:nvSpPr>
        <p:spPr>
          <a:xfrm>
            <a:off x="-262921" y="1374582"/>
            <a:ext cx="9669839" cy="5278041"/>
          </a:xfrm>
          <a:prstGeom prst="roundRect">
            <a:avLst/>
          </a:prstGeom>
          <a:noFill/>
        </p:spPr>
        <p:txBody>
          <a:bodyPr wrap="square" rtlCol="0">
            <a:spAutoFit/>
          </a:bodyPr>
          <a:lstStyle/>
          <a:p>
            <a:r>
              <a:rPr lang="en-US" sz="1600" b="1" u="sng" dirty="0"/>
              <a:t>Successful methods &amp; strategies for all proximal outcomes</a:t>
            </a:r>
          </a:p>
          <a:p>
            <a:pPr marL="285750" indent="-285750">
              <a:buFont typeface="Wingdings" panose="05000000000000000000" pitchFamily="2" charset="2"/>
              <a:buChar char="v"/>
            </a:pPr>
            <a:r>
              <a:rPr lang="en-US" sz="1600" dirty="0"/>
              <a:t>Embed curriculum into Physical and Natural Science courses </a:t>
            </a:r>
          </a:p>
          <a:p>
            <a:pPr marL="742950" lvl="1" indent="-285750">
              <a:buFont typeface="Wingdings" panose="05000000000000000000" pitchFamily="2" charset="2"/>
              <a:buChar char="v"/>
            </a:pPr>
            <a:r>
              <a:rPr lang="en-US" sz="1600" dirty="0"/>
              <a:t>Students who met Physical/Natural Science Gen Ed requirement demonstrate higher environmental stewardship compared to those who have not taken courses</a:t>
            </a:r>
          </a:p>
          <a:p>
            <a:pPr marL="742950" lvl="1" indent="-285750">
              <a:buFont typeface="Wingdings" panose="05000000000000000000" pitchFamily="2" charset="2"/>
              <a:buChar char="v"/>
            </a:pPr>
            <a:r>
              <a:rPr lang="en-US" sz="1600" dirty="0"/>
              <a:t>Method = Project-Based Learning; Strategy = design zero-waste campus initiative</a:t>
            </a:r>
          </a:p>
          <a:p>
            <a:pPr marL="742950" lvl="1" indent="-285750">
              <a:buFont typeface="Wingdings" panose="05000000000000000000" pitchFamily="2" charset="2"/>
              <a:buChar char="v"/>
            </a:pPr>
            <a:r>
              <a:rPr lang="en-US" sz="1600" dirty="0"/>
              <a:t>Method =  Simulation; Strategy = simulation to model sustainability tradeoffs </a:t>
            </a:r>
          </a:p>
          <a:p>
            <a:pPr marL="742950" lvl="1" indent="-285750">
              <a:buFont typeface="Wingdings" panose="05000000000000000000" pitchFamily="2" charset="2"/>
              <a:buChar char="v"/>
            </a:pPr>
            <a:r>
              <a:rPr lang="en-US" sz="1600" dirty="0"/>
              <a:t>Method = Experiential Learning; Strategy=contribute to local conservation projects</a:t>
            </a:r>
          </a:p>
          <a:p>
            <a:pPr marL="285750" indent="-285750">
              <a:buFont typeface="Wingdings" panose="05000000000000000000" pitchFamily="2" charset="2"/>
              <a:buChar char="v"/>
            </a:pPr>
            <a:r>
              <a:rPr lang="en-US" sz="1600" dirty="0"/>
              <a:t>Co-curricular Approaches</a:t>
            </a:r>
          </a:p>
          <a:p>
            <a:pPr marL="742950" lvl="1" indent="-285750">
              <a:buFont typeface="Wingdings" panose="05000000000000000000" pitchFamily="2" charset="2"/>
              <a:buChar char="v"/>
            </a:pPr>
            <a:r>
              <a:rPr lang="en-US" sz="1600" dirty="0"/>
              <a:t>Method = Access to Options to Increase Sense of control; Strategies = Make recycling bins easily accessible, make alternative transportation inclusive and explain benefits of carpooling, show routes for walking, cycling, and taking bus</a:t>
            </a:r>
            <a:r>
              <a:rPr lang="en-US" sz="1600" baseline="30000" dirty="0"/>
              <a:t>4</a:t>
            </a:r>
            <a:r>
              <a:rPr lang="en-US" sz="1600" dirty="0"/>
              <a:t>.</a:t>
            </a:r>
          </a:p>
          <a:p>
            <a:pPr marL="742950" lvl="1" indent="-285750">
              <a:buFont typeface="Wingdings" panose="05000000000000000000" pitchFamily="2" charset="2"/>
              <a:buChar char="v"/>
            </a:pPr>
            <a:r>
              <a:rPr lang="en-US" sz="1600" dirty="0"/>
              <a:t>Method = Re-calibrate Social Norms;  Strategies= display informational posters/send pro-environmental messages to promote recycling, water conservation, and alternative forms of transportation</a:t>
            </a:r>
          </a:p>
          <a:p>
            <a:r>
              <a:rPr lang="en-US" sz="1600" b="1" u="sng" dirty="0"/>
              <a:t>Discussion</a:t>
            </a:r>
          </a:p>
          <a:p>
            <a:pPr marL="285750" indent="-285750">
              <a:buFont typeface="Wingdings" panose="05000000000000000000" pitchFamily="2" charset="2"/>
              <a:buChar char="v"/>
            </a:pPr>
            <a:r>
              <a:rPr lang="en-US" sz="1600" dirty="0"/>
              <a:t>Align successful methods with the determinants identified in step 2 (increase self-efficacy, demonstrating correct recycling behavior)</a:t>
            </a:r>
          </a:p>
          <a:p>
            <a:pPr marL="285750" indent="-285750">
              <a:buFont typeface="Wingdings" panose="05000000000000000000" pitchFamily="2" charset="2"/>
              <a:buChar char="v"/>
            </a:pPr>
            <a:r>
              <a:rPr lang="en-US" sz="1600" dirty="0">
                <a:ea typeface="Calibri"/>
                <a:cs typeface="Calibri"/>
              </a:rPr>
              <a:t>Invite sustainability/environmental professors to share &amp; discuss techniques</a:t>
            </a:r>
          </a:p>
          <a:p>
            <a:pPr lvl="1"/>
            <a:endParaRPr lang="en-US" sz="1600" dirty="0"/>
          </a:p>
        </p:txBody>
      </p:sp>
    </p:spTree>
    <p:extLst>
      <p:ext uri="{BB962C8B-B14F-4D97-AF65-F5344CB8AC3E}">
        <p14:creationId xmlns:p14="http://schemas.microsoft.com/office/powerpoint/2010/main" val="1358807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892B2-4C54-9AD2-007D-30EBFDC7CD6F}"/>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F95F3080-CBEA-4243-D596-9443A176DC9F}"/>
              </a:ext>
            </a:extLst>
          </p:cNvPr>
          <p:cNvGraphicFramePr/>
          <p:nvPr/>
        </p:nvGraphicFramePr>
        <p:xfrm>
          <a:off x="119444" y="312334"/>
          <a:ext cx="3376231" cy="1980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1">
            <a:extLst>
              <a:ext uri="{FF2B5EF4-FFF2-40B4-BE49-F238E27FC236}">
                <a16:creationId xmlns:a16="http://schemas.microsoft.com/office/drawing/2014/main" id="{D78D9723-DF53-E30F-B96C-7FFCEE7E625C}"/>
              </a:ext>
            </a:extLst>
          </p:cNvPr>
          <p:cNvSpPr/>
          <p:nvPr/>
        </p:nvSpPr>
        <p:spPr>
          <a:xfrm>
            <a:off x="241232" y="110668"/>
            <a:ext cx="8709518" cy="41148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2400" b="1">
                <a:solidFill>
                  <a:srgbClr val="FFFFFF"/>
                </a:solidFill>
              </a:defRPr>
            </a:pPr>
            <a:r>
              <a:rPr sz="1950"/>
              <a:t>Intervention Mapping </a:t>
            </a:r>
            <a:r>
              <a:rPr lang="en-US" sz="1950"/>
              <a:t>Approach: Advance Environmental Sustainability</a:t>
            </a:r>
            <a:endParaRPr sz="1950"/>
          </a:p>
        </p:txBody>
      </p:sp>
      <p:sp>
        <p:nvSpPr>
          <p:cNvPr id="7" name="TextBox 6">
            <a:extLst>
              <a:ext uri="{FF2B5EF4-FFF2-40B4-BE49-F238E27FC236}">
                <a16:creationId xmlns:a16="http://schemas.microsoft.com/office/drawing/2014/main" id="{00095FD8-E7DB-724C-BA3E-5CF2049FB076}"/>
              </a:ext>
            </a:extLst>
          </p:cNvPr>
          <p:cNvSpPr txBox="1"/>
          <p:nvPr/>
        </p:nvSpPr>
        <p:spPr>
          <a:xfrm>
            <a:off x="3685116" y="934991"/>
            <a:ext cx="4613617" cy="707886"/>
          </a:xfrm>
          <a:prstGeom prst="rect">
            <a:avLst/>
          </a:prstGeom>
          <a:noFill/>
          <a:ln w="38100">
            <a:solidFill>
              <a:srgbClr val="00B050"/>
            </a:solidFill>
          </a:ln>
        </p:spPr>
        <p:txBody>
          <a:bodyPr wrap="square" rtlCol="0" anchor="ctr">
            <a:spAutoFit/>
          </a:bodyPr>
          <a:lstStyle/>
          <a:p>
            <a:r>
              <a:rPr lang="en-US" sz="2000"/>
              <a:t>Operationalize </a:t>
            </a:r>
            <a:r>
              <a:rPr lang="en-US" sz="2000" b="1"/>
              <a:t>strategies</a:t>
            </a:r>
            <a:r>
              <a:rPr lang="en-US" sz="2000"/>
              <a:t> and develop </a:t>
            </a:r>
            <a:r>
              <a:rPr lang="en-US" sz="2000" b="1"/>
              <a:t>materials</a:t>
            </a:r>
            <a:r>
              <a:rPr lang="en-US" sz="2000"/>
              <a:t> to </a:t>
            </a:r>
            <a:r>
              <a:rPr lang="en-US" sz="2000" b="1"/>
              <a:t>create</a:t>
            </a:r>
            <a:r>
              <a:rPr lang="en-US" sz="2000"/>
              <a:t> an organized program</a:t>
            </a:r>
          </a:p>
        </p:txBody>
      </p:sp>
      <p:sp>
        <p:nvSpPr>
          <p:cNvPr id="2" name="TextBox 1">
            <a:extLst>
              <a:ext uri="{FF2B5EF4-FFF2-40B4-BE49-F238E27FC236}">
                <a16:creationId xmlns:a16="http://schemas.microsoft.com/office/drawing/2014/main" id="{1A279B6A-FBCE-AEE7-2748-F65133A6E1B7}"/>
              </a:ext>
            </a:extLst>
          </p:cNvPr>
          <p:cNvSpPr txBox="1"/>
          <p:nvPr/>
        </p:nvSpPr>
        <p:spPr>
          <a:xfrm>
            <a:off x="119444" y="1975183"/>
            <a:ext cx="8905112" cy="2585323"/>
          </a:xfrm>
          <a:prstGeom prst="rect">
            <a:avLst/>
          </a:prstGeom>
          <a:noFill/>
        </p:spPr>
        <p:txBody>
          <a:bodyPr wrap="square" lIns="91440" tIns="45720" rIns="91440" bIns="45720" rtlCol="0" anchor="t">
            <a:spAutoFit/>
          </a:bodyPr>
          <a:lstStyle/>
          <a:p>
            <a:pPr lvl="0"/>
            <a:r>
              <a:rPr lang="en-US" b="1" dirty="0"/>
              <a:t>Create Program Components:</a:t>
            </a:r>
            <a:endParaRPr lang="en-US" dirty="0"/>
          </a:p>
          <a:p>
            <a:pPr marL="285750" lvl="0" indent="-285750">
              <a:buClr>
                <a:srgbClr val="00B050"/>
              </a:buClr>
              <a:buFont typeface="Wingdings" panose="05000000000000000000" pitchFamily="2" charset="2"/>
              <a:buChar char="v"/>
            </a:pPr>
            <a:r>
              <a:rPr lang="en-US" dirty="0"/>
              <a:t>Physical/Natural Science Courses: </a:t>
            </a:r>
            <a:r>
              <a:rPr lang="en-US" b="1" dirty="0"/>
              <a:t>faculty </a:t>
            </a:r>
            <a:r>
              <a:rPr lang="en-US" dirty="0"/>
              <a:t>create syllabi, course packets, activities, projects &amp; materials for in-class &amp; out-of-class experiences</a:t>
            </a:r>
          </a:p>
          <a:p>
            <a:pPr marL="285750" lvl="0" indent="-285750">
              <a:buClr>
                <a:srgbClr val="00B050"/>
              </a:buClr>
              <a:buFont typeface="Wingdings" panose="05000000000000000000" pitchFamily="2" charset="2"/>
              <a:buChar char="v"/>
            </a:pPr>
            <a:r>
              <a:rPr lang="en-US" dirty="0"/>
              <a:t>Co-Curricular approaches: Informational poster(s), pro-environmental messages/push notifications, recycling bins, flyers promoting carpooling/alternative forms of transportation</a:t>
            </a:r>
          </a:p>
          <a:p>
            <a:pPr lvl="0">
              <a:buClr>
                <a:srgbClr val="00B050"/>
              </a:buClr>
            </a:pPr>
            <a:r>
              <a:rPr lang="en-US" b="1" dirty="0"/>
              <a:t>Pilot-test Phase</a:t>
            </a:r>
          </a:p>
          <a:p>
            <a:pPr marL="285750" lvl="0" indent="-285750">
              <a:buClr>
                <a:srgbClr val="00B050"/>
              </a:buClr>
              <a:buFont typeface="Wingdings" panose="05000000000000000000" pitchFamily="2" charset="2"/>
              <a:buChar char="v"/>
            </a:pPr>
            <a:r>
              <a:rPr lang="en-US" dirty="0"/>
              <a:t>Recruit undergraduate students to provide feedback on the efficacy of program features &amp; curriculum</a:t>
            </a:r>
          </a:p>
        </p:txBody>
      </p:sp>
      <p:pic>
        <p:nvPicPr>
          <p:cNvPr id="1026" name="Picture 2" descr="Top Tips for an Effective Recycling Poster - Gigantic Idea Studio">
            <a:extLst>
              <a:ext uri="{FF2B5EF4-FFF2-40B4-BE49-F238E27FC236}">
                <a16:creationId xmlns:a16="http://schemas.microsoft.com/office/drawing/2014/main" id="{F9616D64-282F-7F54-DC36-5A7C249633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1357" y="4461585"/>
            <a:ext cx="2860004" cy="22338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C6E8415-5003-4CDF-5EF5-D40730410C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2639" y="4560506"/>
            <a:ext cx="3202337" cy="2134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27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F1F67-03C5-F31A-8802-60D0B6F4AAC5}"/>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A52810F-9E77-13F0-6539-A6EDFF284BDD}"/>
              </a:ext>
            </a:extLst>
          </p:cNvPr>
          <p:cNvGraphicFramePr/>
          <p:nvPr/>
        </p:nvGraphicFramePr>
        <p:xfrm>
          <a:off x="119444" y="312334"/>
          <a:ext cx="3376231" cy="1980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1">
            <a:extLst>
              <a:ext uri="{FF2B5EF4-FFF2-40B4-BE49-F238E27FC236}">
                <a16:creationId xmlns:a16="http://schemas.microsoft.com/office/drawing/2014/main" id="{1D9F3203-B790-0269-124C-09A034AD9892}"/>
              </a:ext>
            </a:extLst>
          </p:cNvPr>
          <p:cNvSpPr/>
          <p:nvPr/>
        </p:nvSpPr>
        <p:spPr>
          <a:xfrm>
            <a:off x="241232" y="110668"/>
            <a:ext cx="8709518" cy="41148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2400" b="1">
                <a:solidFill>
                  <a:srgbClr val="FFFFFF"/>
                </a:solidFill>
              </a:defRPr>
            </a:pPr>
            <a:r>
              <a:rPr sz="1950"/>
              <a:t>Intervention Mapping </a:t>
            </a:r>
            <a:r>
              <a:rPr lang="en-US" sz="1950"/>
              <a:t>Approach: Advance Environmental Sustainability</a:t>
            </a:r>
            <a:endParaRPr sz="1950"/>
          </a:p>
        </p:txBody>
      </p:sp>
      <p:sp>
        <p:nvSpPr>
          <p:cNvPr id="7" name="TextBox 6">
            <a:extLst>
              <a:ext uri="{FF2B5EF4-FFF2-40B4-BE49-F238E27FC236}">
                <a16:creationId xmlns:a16="http://schemas.microsoft.com/office/drawing/2014/main" id="{EF8CD27C-E200-FA4C-2C64-67841EACE217}"/>
              </a:ext>
            </a:extLst>
          </p:cNvPr>
          <p:cNvSpPr txBox="1"/>
          <p:nvPr/>
        </p:nvSpPr>
        <p:spPr>
          <a:xfrm>
            <a:off x="3685116" y="934991"/>
            <a:ext cx="4613617" cy="707886"/>
          </a:xfrm>
          <a:prstGeom prst="rect">
            <a:avLst/>
          </a:prstGeom>
          <a:noFill/>
          <a:ln w="38100">
            <a:solidFill>
              <a:srgbClr val="4FC3F7"/>
            </a:solidFill>
          </a:ln>
        </p:spPr>
        <p:txBody>
          <a:bodyPr wrap="square" rtlCol="0" anchor="ctr">
            <a:spAutoFit/>
          </a:bodyPr>
          <a:lstStyle/>
          <a:p>
            <a:r>
              <a:rPr lang="en-US" sz="2000"/>
              <a:t>Develop plan for program adoption, quality implementation and sustainability</a:t>
            </a:r>
          </a:p>
        </p:txBody>
      </p:sp>
      <p:sp>
        <p:nvSpPr>
          <p:cNvPr id="2" name="TextBox 1">
            <a:extLst>
              <a:ext uri="{FF2B5EF4-FFF2-40B4-BE49-F238E27FC236}">
                <a16:creationId xmlns:a16="http://schemas.microsoft.com/office/drawing/2014/main" id="{6B1A74FB-EA43-DB58-88C8-6A1A2C0CFF7D}"/>
              </a:ext>
            </a:extLst>
          </p:cNvPr>
          <p:cNvSpPr txBox="1"/>
          <p:nvPr/>
        </p:nvSpPr>
        <p:spPr>
          <a:xfrm>
            <a:off x="217241" y="1969995"/>
            <a:ext cx="8709518" cy="5509200"/>
          </a:xfrm>
          <a:prstGeom prst="rect">
            <a:avLst/>
          </a:prstGeom>
          <a:noFill/>
        </p:spPr>
        <p:txBody>
          <a:bodyPr wrap="square" lIns="91440" tIns="45720" rIns="91440" bIns="45720" rtlCol="0" anchor="t">
            <a:spAutoFit/>
          </a:bodyPr>
          <a:lstStyle/>
          <a:p>
            <a:r>
              <a:rPr lang="en-US" sz="2200" dirty="0"/>
              <a:t>Before the program can be implemented, it is essential to determine…</a:t>
            </a:r>
          </a:p>
          <a:p>
            <a:endParaRPr lang="en-US" sz="2200" dirty="0"/>
          </a:p>
          <a:p>
            <a:pPr marL="285750" indent="-285750">
              <a:buClr>
                <a:srgbClr val="4FC3F7"/>
              </a:buClr>
              <a:buFont typeface="Wingdings" panose="05000000000000000000" pitchFamily="2" charset="2"/>
              <a:buChar char="v"/>
            </a:pPr>
            <a:r>
              <a:rPr lang="en-US" sz="2200" b="1" dirty="0"/>
              <a:t>Who</a:t>
            </a:r>
            <a:r>
              <a:rPr lang="en-US" sz="2200" dirty="0"/>
              <a:t> are the stakeholders or partners that support the program (e.g., </a:t>
            </a:r>
            <a:r>
              <a:rPr lang="en-US" sz="2200" b="1" dirty="0"/>
              <a:t>faculty</a:t>
            </a:r>
            <a:r>
              <a:rPr lang="en-US" sz="2200" dirty="0"/>
              <a:t> of natural/physical sciences courses, </a:t>
            </a:r>
            <a:r>
              <a:rPr lang="en-US" sz="2200" b="1" dirty="0"/>
              <a:t>RAs</a:t>
            </a:r>
            <a:r>
              <a:rPr lang="en-US" sz="2200" dirty="0"/>
              <a:t> of environmental stewardship learning communities, campus sustainability offices, philanthropic student organizations)?</a:t>
            </a:r>
          </a:p>
          <a:p>
            <a:pPr marL="285750" indent="-285750">
              <a:buClr>
                <a:srgbClr val="4FC3F7"/>
              </a:buClr>
              <a:buFont typeface="Wingdings" panose="05000000000000000000" pitchFamily="2" charset="2"/>
              <a:buChar char="v"/>
            </a:pPr>
            <a:endParaRPr lang="en-US" sz="2200" dirty="0">
              <a:ea typeface="Calibri"/>
              <a:cs typeface="Calibri"/>
            </a:endParaRPr>
          </a:p>
          <a:p>
            <a:pPr marL="285750" indent="-285750">
              <a:buClr>
                <a:srgbClr val="4FC3F7"/>
              </a:buClr>
              <a:buFont typeface="Wingdings" panose="05000000000000000000" pitchFamily="2" charset="2"/>
              <a:buChar char="v"/>
            </a:pPr>
            <a:r>
              <a:rPr lang="en-US" sz="2200" b="1" dirty="0"/>
              <a:t>When</a:t>
            </a:r>
            <a:r>
              <a:rPr lang="en-US" sz="2200" dirty="0"/>
              <a:t> and </a:t>
            </a:r>
            <a:r>
              <a:rPr lang="en-US" sz="2200" b="1" dirty="0"/>
              <a:t>how often </a:t>
            </a:r>
            <a:r>
              <a:rPr lang="en-US" sz="2200" dirty="0"/>
              <a:t>will the program occur?</a:t>
            </a:r>
          </a:p>
          <a:p>
            <a:pPr marL="742950" lvl="1" indent="-285750">
              <a:buClr>
                <a:srgbClr val="4FC3F7"/>
              </a:buClr>
              <a:buFont typeface="Wingdings" panose="05000000000000000000" pitchFamily="2" charset="2"/>
              <a:buChar char="v"/>
            </a:pPr>
            <a:r>
              <a:rPr lang="en-US" sz="2200" dirty="0"/>
              <a:t>Course-embedded material – required gen ed courses in Physical/Natural Sciences</a:t>
            </a:r>
          </a:p>
          <a:p>
            <a:pPr marL="742950" lvl="1" indent="-285750">
              <a:buClr>
                <a:srgbClr val="4FC3F7"/>
              </a:buClr>
              <a:buFont typeface="Wingdings" panose="05000000000000000000" pitchFamily="2" charset="2"/>
              <a:buChar char="v"/>
            </a:pPr>
            <a:r>
              <a:rPr lang="en-US" sz="2200" dirty="0"/>
              <a:t>Embedded into yearly first-year student orientation</a:t>
            </a:r>
          </a:p>
          <a:p>
            <a:pPr marL="742950" lvl="1" indent="-285750">
              <a:buClr>
                <a:srgbClr val="4FC3F7"/>
              </a:buClr>
              <a:buFont typeface="Wingdings" panose="05000000000000000000" pitchFamily="2" charset="2"/>
              <a:buChar char="v"/>
            </a:pPr>
            <a:endParaRPr lang="en-US" sz="2200" dirty="0"/>
          </a:p>
          <a:p>
            <a:pPr marL="285750" indent="-285750">
              <a:buClr>
                <a:srgbClr val="4FC3F7"/>
              </a:buClr>
              <a:buFont typeface="Wingdings" panose="05000000000000000000" pitchFamily="2" charset="2"/>
              <a:buChar char="v"/>
            </a:pPr>
            <a:r>
              <a:rPr lang="en-US" sz="2200" b="1" dirty="0"/>
              <a:t>How</a:t>
            </a:r>
            <a:r>
              <a:rPr lang="en-US" sz="2200" dirty="0"/>
              <a:t> will the program sustain funding?</a:t>
            </a:r>
          </a:p>
          <a:p>
            <a:pPr marL="742950" lvl="1" indent="-285750">
              <a:buClr>
                <a:srgbClr val="4FC3F7"/>
              </a:buClr>
              <a:buFont typeface="Wingdings" panose="05000000000000000000" pitchFamily="2" charset="2"/>
              <a:buChar char="v"/>
            </a:pPr>
            <a:r>
              <a:rPr lang="en-US" sz="2200" dirty="0"/>
              <a:t>Important to have faculty and leadership buy-in</a:t>
            </a:r>
          </a:p>
          <a:p>
            <a:pPr lvl="1">
              <a:buClr>
                <a:srgbClr val="4FC3F7"/>
              </a:buClr>
            </a:pPr>
            <a:endParaRPr lang="en-US" sz="2200" dirty="0"/>
          </a:p>
          <a:p>
            <a:endParaRPr lang="en-US" sz="2200" dirty="0"/>
          </a:p>
        </p:txBody>
      </p:sp>
    </p:spTree>
    <p:extLst>
      <p:ext uri="{BB962C8B-B14F-4D97-AF65-F5344CB8AC3E}">
        <p14:creationId xmlns:p14="http://schemas.microsoft.com/office/powerpoint/2010/main" val="331462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59775-975F-D7FC-6E53-87A234E2F4B6}"/>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DD68116-F732-F470-30D3-1661A0277CC6}"/>
              </a:ext>
            </a:extLst>
          </p:cNvPr>
          <p:cNvGraphicFramePr/>
          <p:nvPr/>
        </p:nvGraphicFramePr>
        <p:xfrm>
          <a:off x="119444" y="312334"/>
          <a:ext cx="3376231" cy="1980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1">
            <a:extLst>
              <a:ext uri="{FF2B5EF4-FFF2-40B4-BE49-F238E27FC236}">
                <a16:creationId xmlns:a16="http://schemas.microsoft.com/office/drawing/2014/main" id="{9F5349C3-C3E8-8FF9-C931-EEAA42186F8A}"/>
              </a:ext>
            </a:extLst>
          </p:cNvPr>
          <p:cNvSpPr/>
          <p:nvPr/>
        </p:nvSpPr>
        <p:spPr>
          <a:xfrm>
            <a:off x="241232" y="110668"/>
            <a:ext cx="8709518" cy="41148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2400" b="1">
                <a:solidFill>
                  <a:srgbClr val="FFFFFF"/>
                </a:solidFill>
              </a:defRPr>
            </a:pPr>
            <a:r>
              <a:rPr sz="1950"/>
              <a:t>Intervention Mapping </a:t>
            </a:r>
            <a:r>
              <a:rPr lang="en-US" sz="1950"/>
              <a:t>Approach: Advance Environmental Sustainability</a:t>
            </a:r>
            <a:endParaRPr sz="1950"/>
          </a:p>
        </p:txBody>
      </p:sp>
      <p:sp>
        <p:nvSpPr>
          <p:cNvPr id="7" name="TextBox 6">
            <a:extLst>
              <a:ext uri="{FF2B5EF4-FFF2-40B4-BE49-F238E27FC236}">
                <a16:creationId xmlns:a16="http://schemas.microsoft.com/office/drawing/2014/main" id="{8F39D9D9-2778-6E0E-03BD-4B56AE1675A3}"/>
              </a:ext>
            </a:extLst>
          </p:cNvPr>
          <p:cNvSpPr txBox="1"/>
          <p:nvPr/>
        </p:nvSpPr>
        <p:spPr>
          <a:xfrm>
            <a:off x="3685116" y="934991"/>
            <a:ext cx="4613617" cy="707886"/>
          </a:xfrm>
          <a:prstGeom prst="rect">
            <a:avLst/>
          </a:prstGeom>
          <a:noFill/>
          <a:ln w="38100">
            <a:solidFill>
              <a:srgbClr val="CE93D8"/>
            </a:solidFill>
          </a:ln>
        </p:spPr>
        <p:txBody>
          <a:bodyPr wrap="square" rtlCol="0" anchor="ctr">
            <a:spAutoFit/>
          </a:bodyPr>
          <a:lstStyle/>
          <a:p>
            <a:r>
              <a:rPr lang="en-US" sz="2000"/>
              <a:t>Develop an evaluation plan to assess both effect and process</a:t>
            </a:r>
          </a:p>
        </p:txBody>
      </p:sp>
      <p:graphicFrame>
        <p:nvGraphicFramePr>
          <p:cNvPr id="8" name="Table 7">
            <a:extLst>
              <a:ext uri="{FF2B5EF4-FFF2-40B4-BE49-F238E27FC236}">
                <a16:creationId xmlns:a16="http://schemas.microsoft.com/office/drawing/2014/main" id="{3541342E-5A22-E4AC-A702-8B75E5B68C8B}"/>
              </a:ext>
            </a:extLst>
          </p:cNvPr>
          <p:cNvGraphicFramePr>
            <a:graphicFrameLocks noGrp="1"/>
          </p:cNvGraphicFramePr>
          <p:nvPr>
            <p:extLst>
              <p:ext uri="{D42A27DB-BD31-4B8C-83A1-F6EECF244321}">
                <p14:modId xmlns:p14="http://schemas.microsoft.com/office/powerpoint/2010/main" val="1421705454"/>
              </p:ext>
            </p:extLst>
          </p:nvPr>
        </p:nvGraphicFramePr>
        <p:xfrm>
          <a:off x="102299" y="2874109"/>
          <a:ext cx="4956739" cy="3571240"/>
        </p:xfrm>
        <a:graphic>
          <a:graphicData uri="http://schemas.openxmlformats.org/drawingml/2006/table">
            <a:tbl>
              <a:tblPr firstRow="1" bandRow="1">
                <a:tableStyleId>{00A15C55-8517-42AA-B614-E9B94910E393}</a:tableStyleId>
              </a:tblPr>
              <a:tblGrid>
                <a:gridCol w="1419341">
                  <a:extLst>
                    <a:ext uri="{9D8B030D-6E8A-4147-A177-3AD203B41FA5}">
                      <a16:colId xmlns:a16="http://schemas.microsoft.com/office/drawing/2014/main" val="3586841981"/>
                    </a:ext>
                  </a:extLst>
                </a:gridCol>
                <a:gridCol w="3537398">
                  <a:extLst>
                    <a:ext uri="{9D8B030D-6E8A-4147-A177-3AD203B41FA5}">
                      <a16:colId xmlns:a16="http://schemas.microsoft.com/office/drawing/2014/main" val="3916071029"/>
                    </a:ext>
                  </a:extLst>
                </a:gridCol>
              </a:tblGrid>
              <a:tr h="370840">
                <a:tc>
                  <a:txBody>
                    <a:bodyPr/>
                    <a:lstStyle/>
                    <a:p>
                      <a:r>
                        <a:rPr lang="en-US" sz="1600">
                          <a:solidFill>
                            <a:schemeClr val="tx1"/>
                          </a:solidFill>
                        </a:rPr>
                        <a:t>Determinant</a:t>
                      </a:r>
                    </a:p>
                  </a:txBody>
                  <a:tcPr>
                    <a:solidFill>
                      <a:srgbClr val="DCC9EF"/>
                    </a:solidFill>
                  </a:tcPr>
                </a:tc>
                <a:tc>
                  <a:txBody>
                    <a:bodyPr/>
                    <a:lstStyle/>
                    <a:p>
                      <a:r>
                        <a:rPr lang="en-US" sz="1600">
                          <a:solidFill>
                            <a:schemeClr val="tx1"/>
                          </a:solidFill>
                        </a:rPr>
                        <a:t>Change Objective</a:t>
                      </a:r>
                    </a:p>
                  </a:txBody>
                  <a:tcPr>
                    <a:solidFill>
                      <a:srgbClr val="DCC9EF"/>
                    </a:solidFill>
                  </a:tcPr>
                </a:tc>
                <a:extLst>
                  <a:ext uri="{0D108BD9-81ED-4DB2-BD59-A6C34878D82A}">
                    <a16:rowId xmlns:a16="http://schemas.microsoft.com/office/drawing/2014/main" val="1337356156"/>
                  </a:ext>
                </a:extLst>
              </a:tr>
              <a:tr h="370840">
                <a:tc>
                  <a:txBody>
                    <a:bodyPr/>
                    <a:lstStyle/>
                    <a:p>
                      <a:r>
                        <a:rPr lang="en-US" b="1"/>
                        <a:t>Attitudes</a:t>
                      </a:r>
                    </a:p>
                  </a:txBody>
                  <a:tcPr/>
                </a:tc>
                <a:tc>
                  <a:txBody>
                    <a:bodyPr/>
                    <a:lstStyle/>
                    <a:p>
                      <a:r>
                        <a:rPr lang="en-US"/>
                        <a:t>Students will believe that recycling is important and beneficial</a:t>
                      </a:r>
                      <a:r>
                        <a:rPr lang="en-US" baseline="30000"/>
                        <a:t>4</a:t>
                      </a:r>
                      <a:r>
                        <a:rPr lang="en-US"/>
                        <a:t>.</a:t>
                      </a:r>
                    </a:p>
                  </a:txBody>
                  <a:tcPr/>
                </a:tc>
                <a:extLst>
                  <a:ext uri="{0D108BD9-81ED-4DB2-BD59-A6C34878D82A}">
                    <a16:rowId xmlns:a16="http://schemas.microsoft.com/office/drawing/2014/main" val="1622046814"/>
                  </a:ext>
                </a:extLst>
              </a:tr>
              <a:tr h="370840">
                <a:tc>
                  <a:txBody>
                    <a:bodyPr/>
                    <a:lstStyle/>
                    <a:p>
                      <a:r>
                        <a:rPr lang="en-US" b="1"/>
                        <a:t>Social Norms</a:t>
                      </a:r>
                    </a:p>
                  </a:txBody>
                  <a:tcPr/>
                </a:tc>
                <a:tc>
                  <a:txBody>
                    <a:bodyPr/>
                    <a:lstStyle/>
                    <a:p>
                      <a:r>
                        <a:rPr lang="en-US"/>
                        <a:t>Students will perceive that their peers support recycling</a:t>
                      </a:r>
                      <a:r>
                        <a:rPr lang="en-US" baseline="30000"/>
                        <a:t>5</a:t>
                      </a:r>
                      <a:r>
                        <a:rPr lang="en-US"/>
                        <a:t>. </a:t>
                      </a:r>
                      <a:endParaRPr lang="en-US" baseline="30000"/>
                    </a:p>
                  </a:txBody>
                  <a:tcPr/>
                </a:tc>
                <a:extLst>
                  <a:ext uri="{0D108BD9-81ED-4DB2-BD59-A6C34878D82A}">
                    <a16:rowId xmlns:a16="http://schemas.microsoft.com/office/drawing/2014/main" val="1757540819"/>
                  </a:ext>
                </a:extLst>
              </a:tr>
              <a:tr h="370840">
                <a:tc>
                  <a:txBody>
                    <a:bodyPr/>
                    <a:lstStyle/>
                    <a:p>
                      <a:r>
                        <a:rPr lang="en-US" b="1"/>
                        <a:t>Perceived Control</a:t>
                      </a:r>
                    </a:p>
                  </a:txBody>
                  <a:tcPr/>
                </a:tc>
                <a:tc>
                  <a:txBody>
                    <a:bodyPr/>
                    <a:lstStyle/>
                    <a:p>
                      <a:r>
                        <a:rPr lang="en-US"/>
                        <a:t>Students will believe they can engage successfully in recycling</a:t>
                      </a:r>
                      <a:r>
                        <a:rPr lang="en-US" baseline="30000"/>
                        <a:t>3.</a:t>
                      </a:r>
                    </a:p>
                  </a:txBody>
                  <a:tcPr/>
                </a:tc>
                <a:extLst>
                  <a:ext uri="{0D108BD9-81ED-4DB2-BD59-A6C34878D82A}">
                    <a16:rowId xmlns:a16="http://schemas.microsoft.com/office/drawing/2014/main" val="1052433791"/>
                  </a:ext>
                </a:extLst>
              </a:tr>
              <a:tr h="370840">
                <a:tc>
                  <a:txBody>
                    <a:bodyPr/>
                    <a:lstStyle/>
                    <a:p>
                      <a:r>
                        <a:rPr lang="en-US" b="1"/>
                        <a:t>Knowledge</a:t>
                      </a:r>
                      <a:endParaRPr lang="en-US"/>
                    </a:p>
                  </a:txBody>
                  <a:tcPr/>
                </a:tc>
                <a:tc>
                  <a:txBody>
                    <a:bodyPr/>
                    <a:lstStyle/>
                    <a:p>
                      <a:r>
                        <a:rPr lang="en-US"/>
                        <a:t>Students will know what materials can be recycled</a:t>
                      </a:r>
                      <a:r>
                        <a:rPr lang="en-US" baseline="30000"/>
                        <a:t>1</a:t>
                      </a:r>
                      <a:r>
                        <a:rPr lang="en-US"/>
                        <a:t>.</a:t>
                      </a:r>
                      <a:endParaRPr lang="en-US" baseline="30000"/>
                    </a:p>
                  </a:txBody>
                  <a:tcPr/>
                </a:tc>
                <a:extLst>
                  <a:ext uri="{0D108BD9-81ED-4DB2-BD59-A6C34878D82A}">
                    <a16:rowId xmlns:a16="http://schemas.microsoft.com/office/drawing/2014/main" val="60175019"/>
                  </a:ext>
                </a:extLst>
              </a:tr>
              <a:tr h="370840">
                <a:tc>
                  <a:txBody>
                    <a:bodyPr/>
                    <a:lstStyle/>
                    <a:p>
                      <a:r>
                        <a:rPr lang="en-US" b="1"/>
                        <a:t>Skills</a:t>
                      </a:r>
                    </a:p>
                  </a:txBody>
                  <a:tcPr/>
                </a:tc>
                <a:tc>
                  <a:txBody>
                    <a:bodyPr/>
                    <a:lstStyle/>
                    <a:p>
                      <a:r>
                        <a:rPr lang="en-US"/>
                        <a:t>Students will learn how to sort waste and recyclables</a:t>
                      </a:r>
                      <a:r>
                        <a:rPr lang="en-US" baseline="30000"/>
                        <a:t>1,2</a:t>
                      </a:r>
                      <a:r>
                        <a:rPr lang="en-US"/>
                        <a:t>. </a:t>
                      </a:r>
                      <a:endParaRPr lang="en-US" baseline="30000"/>
                    </a:p>
                  </a:txBody>
                  <a:tcPr/>
                </a:tc>
                <a:extLst>
                  <a:ext uri="{0D108BD9-81ED-4DB2-BD59-A6C34878D82A}">
                    <a16:rowId xmlns:a16="http://schemas.microsoft.com/office/drawing/2014/main" val="3852066373"/>
                  </a:ext>
                </a:extLst>
              </a:tr>
            </a:tbl>
          </a:graphicData>
        </a:graphic>
      </p:graphicFrame>
      <p:sp>
        <p:nvSpPr>
          <p:cNvPr id="9" name="TextBox 8">
            <a:extLst>
              <a:ext uri="{FF2B5EF4-FFF2-40B4-BE49-F238E27FC236}">
                <a16:creationId xmlns:a16="http://schemas.microsoft.com/office/drawing/2014/main" id="{05224FBC-E63F-9417-61BC-79ABDF1DEA34}"/>
              </a:ext>
            </a:extLst>
          </p:cNvPr>
          <p:cNvSpPr txBox="1"/>
          <p:nvPr/>
        </p:nvSpPr>
        <p:spPr>
          <a:xfrm>
            <a:off x="6380138" y="4218464"/>
            <a:ext cx="2570612" cy="1021556"/>
          </a:xfrm>
          <a:prstGeom prst="roundRect">
            <a:avLst/>
          </a:prstGeom>
          <a:solidFill>
            <a:srgbClr val="DCC9EF"/>
          </a:solidFill>
        </p:spPr>
        <p:txBody>
          <a:bodyPr wrap="square" rtlCol="0">
            <a:spAutoFit/>
          </a:bodyPr>
          <a:lstStyle/>
          <a:p>
            <a:r>
              <a:rPr lang="en-US" b="1"/>
              <a:t>Performance Objective #1: Students will recycle consistently</a:t>
            </a:r>
            <a:endParaRPr lang="en-US" b="1" baseline="30000"/>
          </a:p>
        </p:txBody>
      </p:sp>
      <p:cxnSp>
        <p:nvCxnSpPr>
          <p:cNvPr id="11" name="Straight Arrow Connector 10">
            <a:extLst>
              <a:ext uri="{FF2B5EF4-FFF2-40B4-BE49-F238E27FC236}">
                <a16:creationId xmlns:a16="http://schemas.microsoft.com/office/drawing/2014/main" id="{2CA0BB80-427E-04FE-677C-97D54747E231}"/>
              </a:ext>
            </a:extLst>
          </p:cNvPr>
          <p:cNvCxnSpPr>
            <a:cxnSpLocks/>
          </p:cNvCxnSpPr>
          <p:nvPr/>
        </p:nvCxnSpPr>
        <p:spPr>
          <a:xfrm>
            <a:off x="5033641" y="3568591"/>
            <a:ext cx="1314918" cy="89891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9C684D7C-54DA-1CEC-BAC6-A1D2838AE2D3}"/>
              </a:ext>
            </a:extLst>
          </p:cNvPr>
          <p:cNvCxnSpPr>
            <a:cxnSpLocks/>
          </p:cNvCxnSpPr>
          <p:nvPr/>
        </p:nvCxnSpPr>
        <p:spPr>
          <a:xfrm>
            <a:off x="5090617" y="4388763"/>
            <a:ext cx="1289521" cy="22479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925FB45E-1EAB-650B-D707-4E8FF585A629}"/>
              </a:ext>
            </a:extLst>
          </p:cNvPr>
          <p:cNvCxnSpPr>
            <a:cxnSpLocks/>
            <a:endCxn id="9" idx="1"/>
          </p:cNvCxnSpPr>
          <p:nvPr/>
        </p:nvCxnSpPr>
        <p:spPr>
          <a:xfrm flipV="1">
            <a:off x="5039999" y="4729242"/>
            <a:ext cx="1340139" cy="24903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D5CBDBD6-2E51-84F7-A7DC-763768F93F34}"/>
              </a:ext>
            </a:extLst>
          </p:cNvPr>
          <p:cNvCxnSpPr>
            <a:cxnSpLocks/>
            <a:endCxn id="9" idx="1"/>
          </p:cNvCxnSpPr>
          <p:nvPr/>
        </p:nvCxnSpPr>
        <p:spPr>
          <a:xfrm flipV="1">
            <a:off x="5052060" y="4729242"/>
            <a:ext cx="1328078" cy="89217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9C57B2DE-4117-0607-4E44-B8B8AE61A9A0}"/>
              </a:ext>
            </a:extLst>
          </p:cNvPr>
          <p:cNvCxnSpPr>
            <a:cxnSpLocks/>
          </p:cNvCxnSpPr>
          <p:nvPr/>
        </p:nvCxnSpPr>
        <p:spPr>
          <a:xfrm flipV="1">
            <a:off x="5052060" y="4855349"/>
            <a:ext cx="1340139" cy="130145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F520DAE6-1920-29A9-6578-F6A0BBABDC4C}"/>
              </a:ext>
            </a:extLst>
          </p:cNvPr>
          <p:cNvSpPr txBox="1"/>
          <p:nvPr/>
        </p:nvSpPr>
        <p:spPr>
          <a:xfrm>
            <a:off x="686899" y="2026128"/>
            <a:ext cx="7239000" cy="646331"/>
          </a:xfrm>
          <a:prstGeom prst="rect">
            <a:avLst/>
          </a:prstGeom>
          <a:noFill/>
        </p:spPr>
        <p:txBody>
          <a:bodyPr wrap="square" rtlCol="0">
            <a:spAutoFit/>
          </a:bodyPr>
          <a:lstStyle/>
          <a:p>
            <a:r>
              <a:rPr lang="en-US"/>
              <a:t>It is important to measure </a:t>
            </a:r>
            <a:r>
              <a:rPr lang="en-US" b="1"/>
              <a:t>determinants</a:t>
            </a:r>
            <a:r>
              <a:rPr lang="en-US"/>
              <a:t>, </a:t>
            </a:r>
            <a:r>
              <a:rPr lang="en-US" b="1"/>
              <a:t>proximal (i.e., performance) objectives/outcomes</a:t>
            </a:r>
            <a:r>
              <a:rPr lang="en-US"/>
              <a:t>, and </a:t>
            </a:r>
            <a:r>
              <a:rPr lang="en-US" b="1"/>
              <a:t>distal outcomes</a:t>
            </a:r>
          </a:p>
        </p:txBody>
      </p:sp>
      <p:sp>
        <p:nvSpPr>
          <p:cNvPr id="26" name="Rectangle: Rounded Corners 25">
            <a:extLst>
              <a:ext uri="{FF2B5EF4-FFF2-40B4-BE49-F238E27FC236}">
                <a16:creationId xmlns:a16="http://schemas.microsoft.com/office/drawing/2014/main" id="{1BAF18C1-475B-92C5-9F45-286CE4A48984}"/>
              </a:ext>
            </a:extLst>
          </p:cNvPr>
          <p:cNvSpPr/>
          <p:nvPr/>
        </p:nvSpPr>
        <p:spPr>
          <a:xfrm>
            <a:off x="41636" y="2774065"/>
            <a:ext cx="4956738" cy="3678975"/>
          </a:xfrm>
          <a:prstGeom prst="roundRect">
            <a:avLst/>
          </a:prstGeom>
          <a:noFill/>
          <a:ln w="57150">
            <a:solidFill>
              <a:srgbClr val="CE93D8"/>
            </a:solidFill>
          </a:ln>
          <a:effectLst>
            <a:glow rad="1397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0BAEB158-CCC7-B469-377F-F5376DC3E9ED}"/>
              </a:ext>
            </a:extLst>
          </p:cNvPr>
          <p:cNvSpPr/>
          <p:nvPr/>
        </p:nvSpPr>
        <p:spPr>
          <a:xfrm>
            <a:off x="6348558" y="4244544"/>
            <a:ext cx="2692339" cy="950664"/>
          </a:xfrm>
          <a:prstGeom prst="roundRect">
            <a:avLst/>
          </a:prstGeom>
          <a:noFill/>
          <a:ln w="57150">
            <a:solidFill>
              <a:srgbClr val="CE93D8"/>
            </a:solidFill>
          </a:ln>
          <a:effectLst>
            <a:glow rad="1397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D770FFA9-7A18-0146-B05C-C4C037BF61C3}"/>
              </a:ext>
            </a:extLst>
          </p:cNvPr>
          <p:cNvSpPr/>
          <p:nvPr/>
        </p:nvSpPr>
        <p:spPr>
          <a:xfrm>
            <a:off x="686899" y="112418"/>
            <a:ext cx="7750519" cy="509774"/>
          </a:xfrm>
          <a:prstGeom prst="roundRect">
            <a:avLst/>
          </a:prstGeom>
          <a:noFill/>
          <a:ln w="57150">
            <a:solidFill>
              <a:srgbClr val="CE93D8"/>
            </a:solidFill>
          </a:ln>
          <a:effectLst>
            <a:glow rad="1397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182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7" grpId="1"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6D0FAD-22A5-2A42-D3E4-A1D6D3349A22}"/>
              </a:ext>
            </a:extLst>
          </p:cNvPr>
          <p:cNvSpPr>
            <a:spLocks noGrp="1"/>
          </p:cNvSpPr>
          <p:nvPr>
            <p:ph idx="1"/>
          </p:nvPr>
        </p:nvSpPr>
        <p:spPr>
          <a:xfrm>
            <a:off x="0" y="97972"/>
            <a:ext cx="9067799" cy="7053942"/>
          </a:xfrm>
        </p:spPr>
        <p:txBody>
          <a:bodyPr>
            <a:normAutofit fontScale="32500" lnSpcReduction="20000"/>
          </a:bodyPr>
          <a:lstStyle/>
          <a:p>
            <a:pPr marL="0" indent="0" algn="ctr">
              <a:buNone/>
            </a:pPr>
            <a:r>
              <a:rPr lang="en-US" sz="4900" b="1" dirty="0">
                <a:solidFill>
                  <a:srgbClr val="7030A0"/>
                </a:solidFill>
              </a:rPr>
              <a:t>University-wide Initiative to Increase Environmentally Sustainable Behavior</a:t>
            </a:r>
            <a:r>
              <a:rPr lang="en-US" sz="1500" b="1" dirty="0">
                <a:solidFill>
                  <a:srgbClr val="7030A0"/>
                </a:solidFill>
              </a:rPr>
              <a:t> </a:t>
            </a:r>
          </a:p>
          <a:p>
            <a:r>
              <a:rPr lang="en-US" sz="4600" b="1" dirty="0"/>
              <a:t>Step 1 (Needs Assessment):</a:t>
            </a:r>
            <a:r>
              <a:rPr lang="en-US" sz="4600" dirty="0"/>
              <a:t> Surveys administered to students to better understand behaviors (recycling habits, water usage, transportation choices) and perceptions (attitudes towards environmental conservation) would reveal the extent to which students engage in and value environmental sustainability. </a:t>
            </a:r>
          </a:p>
          <a:p>
            <a:r>
              <a:rPr lang="en-US" sz="4600" b="1" dirty="0"/>
              <a:t>Step 2 (Matrices). </a:t>
            </a:r>
            <a:r>
              <a:rPr lang="en-US" sz="4600" dirty="0"/>
              <a:t>A key proximal outcome for promoting sustainable behavior is consistent recycling. Relevant determinants include students’ accuracy identifying recyclable materials and recycling processes, ability to explain the environmental benefits of recycling, perceived social norms regarding peer behavior, and attitudes toward recycling. Change objectives might involve increasing students’ knowledge of how to sort recyclables from waste, strengthening positive attitudes toward recycling, and shifting social norms so that students perceive recycling as popular and valued among peers.</a:t>
            </a:r>
          </a:p>
          <a:p>
            <a:r>
              <a:rPr lang="en-US" sz="4600" b="1" dirty="0"/>
              <a:t>Step 3 (Methods &amp; Strategies):</a:t>
            </a:r>
            <a:r>
              <a:rPr lang="en-US" sz="4600" dirty="0"/>
              <a:t> Educators select evidence-based methods of change and translate them into concrete strategies that influence determinants and performance objectives. For example, in Physical and Natural Science courses, project-based learning strategies (e.g., designing zero-waste campus initiatives) and simulation methods (e.g., modeling sustainability tradeoffs) help students practice applying concepts. Faculty might also apply experiential learning methods via strategies like involving students in local conservation projects. Beyond the classroom, educators can recalibrate social norms (a method) to shift students’ perceptions of what is typical and expected on campus. This method can be operationalized through strategies such as displaying informational posters about recycling or sending messages highlighting campus commitments to water conservation.</a:t>
            </a:r>
          </a:p>
          <a:p>
            <a:r>
              <a:rPr lang="en-US" sz="4600" b="1" dirty="0"/>
              <a:t>Step 4 (Design). </a:t>
            </a:r>
            <a:r>
              <a:rPr lang="en-US" sz="4600" dirty="0"/>
              <a:t>Educators now develop the materials explicated in Step 3 and pre-test materials to ensure clarity, relevance, and alignment with targeted performance objectives. Faculty teaching Physical and Natural Science courses design the course materials that integrate sustainability concepts. In the co-curricular space, materials such as informational posters, pro-environmental messages, and flyers promoting alternative transportation (e.g., carpooling) are created and tested.</a:t>
            </a:r>
          </a:p>
          <a:p>
            <a:r>
              <a:rPr lang="en-US" sz="4600" b="1" dirty="0"/>
              <a:t>Step 5 (Implementation).</a:t>
            </a:r>
            <a:r>
              <a:rPr lang="en-US" sz="4600" dirty="0"/>
              <a:t> Successful implementation requires collaboration and buy-in among faculty, campus sustainability offices, and student affairs professionals. Before implementation, it is essential to identify stakeholders (e.g., faculty of science courses, staff in sustainability offices, residence hall staff working in the environmental sustainability learning community) and determine program frequency and timing. For instance, programming can be embedded into key touchpoints such as first-year orientation and required general education courses. Fidelity checklists can then be used to monitor whether the programming is delivered as intended in both curricular and co-curricular contexts.</a:t>
            </a:r>
          </a:p>
          <a:p>
            <a:r>
              <a:rPr lang="en-US" sz="4600" b="1" dirty="0"/>
              <a:t>Step 6 (Evaluation). </a:t>
            </a:r>
            <a:r>
              <a:rPr lang="en-US" sz="4600" dirty="0"/>
              <a:t>Evaluation involves collecting data on determinants (e.g., knowledge &amp; attitudes about recycling), proximal outcomes (e.g., self-reported recycling), and distal outcomes (e.g., campus waste management reports). Early findings can guide adjustments to course-embedded curriculum, orientation programs, or messaging strategies to improve program effectiveness.</a:t>
            </a:r>
          </a:p>
        </p:txBody>
      </p:sp>
    </p:spTree>
    <p:extLst>
      <p:ext uri="{BB962C8B-B14F-4D97-AF65-F5344CB8AC3E}">
        <p14:creationId xmlns:p14="http://schemas.microsoft.com/office/powerpoint/2010/main" val="1183885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2E14C-C0ED-F904-8D36-8D255229AEB0}"/>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ECFB1CB-A060-FE08-9D2A-BBE43BEF0330}"/>
              </a:ext>
            </a:extLst>
          </p:cNvPr>
          <p:cNvGraphicFramePr/>
          <p:nvPr>
            <p:extLst>
              <p:ext uri="{D42A27DB-BD31-4B8C-83A1-F6EECF244321}">
                <p14:modId xmlns:p14="http://schemas.microsoft.com/office/powerpoint/2010/main" val="2132135607"/>
              </p:ext>
            </p:extLst>
          </p:nvPr>
        </p:nvGraphicFramePr>
        <p:xfrm>
          <a:off x="136134" y="661765"/>
          <a:ext cx="8814616" cy="2351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0C2C888D-85BF-D914-DADB-6B554E528D23}"/>
              </a:ext>
            </a:extLst>
          </p:cNvPr>
          <p:cNvGraphicFramePr/>
          <p:nvPr>
            <p:extLst>
              <p:ext uri="{D42A27DB-BD31-4B8C-83A1-F6EECF244321}">
                <p14:modId xmlns:p14="http://schemas.microsoft.com/office/powerpoint/2010/main" val="2922954463"/>
              </p:ext>
            </p:extLst>
          </p:nvPr>
        </p:nvGraphicFramePr>
        <p:xfrm>
          <a:off x="136134" y="3247129"/>
          <a:ext cx="8814615" cy="235168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Rounded Rectangle 1">
            <a:extLst>
              <a:ext uri="{FF2B5EF4-FFF2-40B4-BE49-F238E27FC236}">
                <a16:creationId xmlns:a16="http://schemas.microsoft.com/office/drawing/2014/main" id="{66F45829-975F-85CF-DF06-91F04577438C}"/>
              </a:ext>
            </a:extLst>
          </p:cNvPr>
          <p:cNvSpPr/>
          <p:nvPr/>
        </p:nvSpPr>
        <p:spPr>
          <a:xfrm>
            <a:off x="241232" y="110668"/>
            <a:ext cx="8709518" cy="41148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2400" b="1">
                <a:solidFill>
                  <a:srgbClr val="FFFFFF"/>
                </a:solidFill>
              </a:defRPr>
            </a:pPr>
            <a:r>
              <a:rPr sz="1950"/>
              <a:t>Intervention Mapping </a:t>
            </a:r>
            <a:r>
              <a:rPr lang="en-US" sz="1950"/>
              <a:t>Approach: STI Reduction</a:t>
            </a:r>
            <a:endParaRPr sz="1950"/>
          </a:p>
        </p:txBody>
      </p:sp>
      <p:pic>
        <p:nvPicPr>
          <p:cNvPr id="6" name="Picture 5">
            <a:extLst>
              <a:ext uri="{FF2B5EF4-FFF2-40B4-BE49-F238E27FC236}">
                <a16:creationId xmlns:a16="http://schemas.microsoft.com/office/drawing/2014/main" id="{EF01403A-5CB1-05D3-7A9C-3A98953A08C2}"/>
              </a:ext>
            </a:extLst>
          </p:cNvPr>
          <p:cNvPicPr>
            <a:picLocks noChangeAspect="1"/>
          </p:cNvPicPr>
          <p:nvPr/>
        </p:nvPicPr>
        <p:blipFill>
          <a:blip r:embed="rId13"/>
          <a:stretch>
            <a:fillRect/>
          </a:stretch>
        </p:blipFill>
        <p:spPr>
          <a:xfrm>
            <a:off x="228004" y="1990701"/>
            <a:ext cx="8735974" cy="2045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1645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02897-9014-B560-C459-D92D904C2E28}"/>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3784CC7-72EA-DCA0-74B3-5994403CEA67}"/>
              </a:ext>
            </a:extLst>
          </p:cNvPr>
          <p:cNvGraphicFramePr/>
          <p:nvPr/>
        </p:nvGraphicFramePr>
        <p:xfrm>
          <a:off x="119444" y="312334"/>
          <a:ext cx="3275605" cy="1980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56E523A8-2B20-AE0A-7642-77D01AACF8D0}"/>
              </a:ext>
            </a:extLst>
          </p:cNvPr>
          <p:cNvSpPr txBox="1"/>
          <p:nvPr/>
        </p:nvSpPr>
        <p:spPr>
          <a:xfrm>
            <a:off x="119444" y="5675938"/>
            <a:ext cx="9031857" cy="699230"/>
          </a:xfrm>
          <a:prstGeom prst="rect">
            <a:avLst/>
          </a:prstGeom>
          <a:noFill/>
        </p:spPr>
        <p:txBody>
          <a:bodyPr wrap="square" rtlCol="0">
            <a:spAutoFit/>
          </a:bodyPr>
          <a:lstStyle/>
          <a:p>
            <a:r>
              <a:rPr lang="en-US" sz="825" baseline="30000"/>
              <a:t>1</a:t>
            </a:r>
            <a:r>
              <a:rPr lang="en-US" sz="788"/>
              <a:t>Turchik, J.A., Garske, J.P. Measurement of Sexual Risk Taking Among College Students. </a:t>
            </a:r>
            <a:r>
              <a:rPr lang="en-US" sz="788" i="1"/>
              <a:t>Arch Sex </a:t>
            </a:r>
            <a:r>
              <a:rPr lang="en-US" sz="788" i="1" err="1"/>
              <a:t>Behav</a:t>
            </a:r>
            <a:r>
              <a:rPr lang="en-US" sz="788"/>
              <a:t> 38, 936–948 (2009). </a:t>
            </a:r>
            <a:r>
              <a:rPr lang="en-US" sz="788">
                <a:hlinkClick r:id="rId8"/>
              </a:rPr>
              <a:t>https://doi.org/10.1007/s10508-008-9388-z</a:t>
            </a:r>
            <a:endParaRPr lang="en-US" sz="788"/>
          </a:p>
          <a:p>
            <a:r>
              <a:rPr lang="en-US" sz="825" baseline="30000"/>
              <a:t>2</a:t>
            </a:r>
            <a:r>
              <a:rPr lang="en-US" sz="788"/>
              <a:t>Jaworski, B. C., &amp; Carey, M. P. (2007). Development and psychometric evaluation of a self-administered questionnaire to measure knowledge of sexually transmitted diseases. </a:t>
            </a:r>
            <a:r>
              <a:rPr lang="en-US" sz="788" i="1"/>
              <a:t>AIDS and behavior</a:t>
            </a:r>
            <a:r>
              <a:rPr lang="en-US" sz="788"/>
              <a:t>, </a:t>
            </a:r>
            <a:r>
              <a:rPr lang="en-US" sz="788" i="1"/>
              <a:t>11</a:t>
            </a:r>
            <a:r>
              <a:rPr lang="en-US" sz="788"/>
              <a:t>(4), 557–574. </a:t>
            </a:r>
            <a:r>
              <a:rPr lang="en-US" sz="788">
                <a:hlinkClick r:id="rId9"/>
              </a:rPr>
              <a:t>https://doi.org/10.1007/s10461-006-9168-5</a:t>
            </a:r>
            <a:endParaRPr lang="en-US" sz="788"/>
          </a:p>
          <a:p>
            <a:r>
              <a:rPr lang="en-US" sz="788" baseline="30000"/>
              <a:t>3</a:t>
            </a:r>
            <a:r>
              <a:rPr lang="en-US" sz="790"/>
              <a:t>Cassidy, C., Bishop, A., </a:t>
            </a:r>
            <a:r>
              <a:rPr lang="en-US" sz="790" err="1"/>
              <a:t>Steenbeek</a:t>
            </a:r>
            <a:r>
              <a:rPr lang="en-US" sz="790"/>
              <a:t>, A., Langille, D., Martin-Misener, R., &amp; Curran, J. (2018). Barriers and enablers to sexual health service use among university students: a qualitative descriptive study using the Theoretical Domains Framework and COM-B model. </a:t>
            </a:r>
            <a:r>
              <a:rPr lang="en-US" sz="790" i="1"/>
              <a:t>BMC health services research</a:t>
            </a:r>
            <a:r>
              <a:rPr lang="en-US" sz="790"/>
              <a:t>, </a:t>
            </a:r>
            <a:r>
              <a:rPr lang="en-US" sz="790" i="1"/>
              <a:t>18</a:t>
            </a:r>
            <a:r>
              <a:rPr lang="en-US" sz="790"/>
              <a:t>(1), 581. https://doi.org/10.1186/s12913-018-3379-0</a:t>
            </a:r>
          </a:p>
        </p:txBody>
      </p:sp>
      <p:sp>
        <p:nvSpPr>
          <p:cNvPr id="5" name="Rounded Rectangle 1">
            <a:extLst>
              <a:ext uri="{FF2B5EF4-FFF2-40B4-BE49-F238E27FC236}">
                <a16:creationId xmlns:a16="http://schemas.microsoft.com/office/drawing/2014/main" id="{7B5086B6-E3C9-596D-E24D-8A33C1EB0A97}"/>
              </a:ext>
            </a:extLst>
          </p:cNvPr>
          <p:cNvSpPr/>
          <p:nvPr/>
        </p:nvSpPr>
        <p:spPr>
          <a:xfrm>
            <a:off x="241232" y="110668"/>
            <a:ext cx="8709518" cy="41148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2400" b="1">
                <a:solidFill>
                  <a:srgbClr val="FFFFFF"/>
                </a:solidFill>
              </a:defRPr>
            </a:pPr>
            <a:r>
              <a:rPr sz="1950"/>
              <a:t>Intervention Mapping </a:t>
            </a:r>
            <a:r>
              <a:rPr lang="en-US" sz="1950"/>
              <a:t>Approach: STI Reduction</a:t>
            </a:r>
            <a:endParaRPr sz="1950"/>
          </a:p>
        </p:txBody>
      </p:sp>
      <p:sp>
        <p:nvSpPr>
          <p:cNvPr id="6" name="TextBox 5">
            <a:extLst>
              <a:ext uri="{FF2B5EF4-FFF2-40B4-BE49-F238E27FC236}">
                <a16:creationId xmlns:a16="http://schemas.microsoft.com/office/drawing/2014/main" id="{09CDF5FD-2383-FD51-9D2A-43ABC6448C5E}"/>
              </a:ext>
            </a:extLst>
          </p:cNvPr>
          <p:cNvSpPr txBox="1"/>
          <p:nvPr/>
        </p:nvSpPr>
        <p:spPr>
          <a:xfrm>
            <a:off x="382045" y="2082754"/>
            <a:ext cx="8090624" cy="3166824"/>
          </a:xfrm>
          <a:prstGeom prst="roundRect">
            <a:avLst/>
          </a:prstGeom>
          <a:noFill/>
          <a:ln>
            <a:solidFill>
              <a:srgbClr val="00BFA5"/>
            </a:solidFill>
          </a:ln>
        </p:spPr>
        <p:txBody>
          <a:bodyPr wrap="square" rtlCol="0">
            <a:spAutoFit/>
          </a:bodyPr>
          <a:lstStyle/>
          <a:p>
            <a:pPr marL="285750" lvl="0" indent="-285750">
              <a:buClr>
                <a:srgbClr val="00BFA5"/>
              </a:buClr>
              <a:buFont typeface="Wingdings" panose="05000000000000000000" pitchFamily="2" charset="2"/>
              <a:buChar char="v"/>
            </a:pPr>
            <a:r>
              <a:rPr lang="en-US" sz="2000">
                <a:latin typeface="Aptos Display" panose="020F0302020204030204"/>
              </a:rPr>
              <a:t>Consult with campus health center/local medical provider to </a:t>
            </a:r>
            <a:r>
              <a:rPr lang="en-US" sz="2000" b="1">
                <a:latin typeface="Aptos Display" panose="020F0302020204030204"/>
              </a:rPr>
              <a:t>identify the prevalence of STI rates </a:t>
            </a:r>
            <a:r>
              <a:rPr lang="en-US" sz="2000">
                <a:latin typeface="Aptos Display" panose="020F0302020204030204"/>
              </a:rPr>
              <a:t>among undergraduate students</a:t>
            </a:r>
          </a:p>
          <a:p>
            <a:pPr marL="285750" lvl="0" indent="-285750">
              <a:buClr>
                <a:srgbClr val="00BFA5"/>
              </a:buClr>
              <a:buFont typeface="Wingdings" panose="05000000000000000000" pitchFamily="2" charset="2"/>
              <a:buChar char="v"/>
            </a:pPr>
            <a:r>
              <a:rPr lang="en-US" sz="2000" b="1">
                <a:latin typeface="Aptos Display" panose="020F0302020204030204"/>
              </a:rPr>
              <a:t>Administer surveys </a:t>
            </a:r>
            <a:r>
              <a:rPr lang="en-US" sz="2000">
                <a:latin typeface="Aptos Display" panose="020F0302020204030204"/>
              </a:rPr>
              <a:t>(e.g., course-embedded needs assessment) to measure:</a:t>
            </a:r>
          </a:p>
          <a:p>
            <a:pPr marL="742950" lvl="1" indent="-285750">
              <a:buClr>
                <a:srgbClr val="00BFA5"/>
              </a:buClr>
              <a:buFont typeface="Wingdings" panose="05000000000000000000" pitchFamily="2" charset="2"/>
              <a:buChar char="v"/>
            </a:pPr>
            <a:r>
              <a:rPr lang="en-US" sz="2000">
                <a:latin typeface="Aptos Display" panose="020F0302020204030204"/>
              </a:rPr>
              <a:t>Frequency of risky sexual behaviors</a:t>
            </a:r>
            <a:r>
              <a:rPr lang="en-US" sz="2000" baseline="30000">
                <a:latin typeface="Aptos Display" panose="020F0302020204030204"/>
              </a:rPr>
              <a:t>1</a:t>
            </a:r>
            <a:r>
              <a:rPr lang="en-US" sz="2000">
                <a:latin typeface="Aptos Display" panose="020F0302020204030204"/>
              </a:rPr>
              <a:t> and</a:t>
            </a:r>
          </a:p>
          <a:p>
            <a:pPr marL="742950" lvl="1" indent="-285750">
              <a:buClr>
                <a:srgbClr val="00BFA5"/>
              </a:buClr>
              <a:buFont typeface="Wingdings" panose="05000000000000000000" pitchFamily="2" charset="2"/>
              <a:buChar char="v"/>
            </a:pPr>
            <a:r>
              <a:rPr lang="en-US" sz="2000">
                <a:latin typeface="Aptos Display" panose="020F0302020204030204"/>
              </a:rPr>
              <a:t>Knowledge of sexually transmitted diseases</a:t>
            </a:r>
            <a:r>
              <a:rPr lang="en-US" sz="2000" baseline="30000">
                <a:latin typeface="Aptos Display" panose="020F0302020204030204"/>
              </a:rPr>
              <a:t>2</a:t>
            </a:r>
          </a:p>
          <a:p>
            <a:pPr marL="285750" indent="-285750">
              <a:buClr>
                <a:srgbClr val="00BFA5"/>
              </a:buClr>
              <a:buFont typeface="Wingdings" panose="05000000000000000000" pitchFamily="2" charset="2"/>
              <a:buChar char="v"/>
            </a:pPr>
            <a:r>
              <a:rPr lang="en-US" sz="2000" b="1">
                <a:latin typeface="Aptos Display" panose="020F0302020204030204"/>
              </a:rPr>
              <a:t>Conduct focus groups </a:t>
            </a:r>
            <a:r>
              <a:rPr lang="en-US" sz="2000">
                <a:latin typeface="Aptos Display" panose="020F0302020204030204"/>
              </a:rPr>
              <a:t>with students to better understand their knowledge/perceived risk of STIs and why they may avoid or delay using sexual health services</a:t>
            </a:r>
            <a:r>
              <a:rPr lang="en-US" sz="2000" baseline="30000">
                <a:latin typeface="Aptos Display" panose="020F0302020204030204"/>
              </a:rPr>
              <a:t>3</a:t>
            </a:r>
          </a:p>
        </p:txBody>
      </p:sp>
      <p:sp>
        <p:nvSpPr>
          <p:cNvPr id="7" name="TextBox 6">
            <a:extLst>
              <a:ext uri="{FF2B5EF4-FFF2-40B4-BE49-F238E27FC236}">
                <a16:creationId xmlns:a16="http://schemas.microsoft.com/office/drawing/2014/main" id="{B2E7E510-E470-82FC-6A27-5079852B0FC1}"/>
              </a:ext>
            </a:extLst>
          </p:cNvPr>
          <p:cNvSpPr txBox="1"/>
          <p:nvPr/>
        </p:nvSpPr>
        <p:spPr>
          <a:xfrm>
            <a:off x="3543555" y="948508"/>
            <a:ext cx="4613617" cy="707886"/>
          </a:xfrm>
          <a:prstGeom prst="rect">
            <a:avLst/>
          </a:prstGeom>
          <a:noFill/>
          <a:ln w="38100">
            <a:solidFill>
              <a:srgbClr val="00BFA5"/>
            </a:solidFill>
          </a:ln>
        </p:spPr>
        <p:txBody>
          <a:bodyPr wrap="square" rtlCol="0" anchor="ctr">
            <a:spAutoFit/>
          </a:bodyPr>
          <a:lstStyle/>
          <a:p>
            <a:pPr lvl="0"/>
            <a:r>
              <a:rPr lang="en-US" sz="2000" b="1">
                <a:latin typeface="Aptos" panose="020B0004020202020204" pitchFamily="34" charset="0"/>
              </a:rPr>
              <a:t>What</a:t>
            </a:r>
            <a:r>
              <a:rPr lang="en-US" sz="2000">
                <a:latin typeface="Aptos" panose="020B0004020202020204" pitchFamily="34" charset="0"/>
              </a:rPr>
              <a:t>, if anything, needs to be changed and for </a:t>
            </a:r>
            <a:r>
              <a:rPr lang="en-US" sz="2000" b="1">
                <a:latin typeface="Aptos" panose="020B0004020202020204" pitchFamily="34" charset="0"/>
              </a:rPr>
              <a:t>who</a:t>
            </a:r>
            <a:r>
              <a:rPr lang="en-US" sz="2000">
                <a:latin typeface="Aptos" panose="020B0004020202020204" pitchFamily="34" charset="0"/>
              </a:rPr>
              <a:t>?</a:t>
            </a:r>
          </a:p>
        </p:txBody>
      </p:sp>
    </p:spTree>
    <p:extLst>
      <p:ext uri="{BB962C8B-B14F-4D97-AF65-F5344CB8AC3E}">
        <p14:creationId xmlns:p14="http://schemas.microsoft.com/office/powerpoint/2010/main" val="1140003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98DC7-66C3-C18D-1C71-2D6781CA6C84}"/>
              </a:ext>
            </a:extLst>
          </p:cNvPr>
          <p:cNvSpPr>
            <a:spLocks noGrp="1"/>
          </p:cNvSpPr>
          <p:nvPr>
            <p:ph type="title"/>
          </p:nvPr>
        </p:nvSpPr>
        <p:spPr>
          <a:xfrm>
            <a:off x="457200" y="82550"/>
            <a:ext cx="8229600" cy="584200"/>
          </a:xfrm>
        </p:spPr>
        <p:txBody>
          <a:bodyPr>
            <a:normAutofit fontScale="90000"/>
          </a:bodyPr>
          <a:lstStyle/>
          <a:p>
            <a:r>
              <a:rPr lang="en-US" dirty="0"/>
              <a:t>Intervention Mapping: Overview</a:t>
            </a:r>
          </a:p>
        </p:txBody>
      </p:sp>
      <p:sp>
        <p:nvSpPr>
          <p:cNvPr id="3" name="TextBox 2">
            <a:extLst>
              <a:ext uri="{FF2B5EF4-FFF2-40B4-BE49-F238E27FC236}">
                <a16:creationId xmlns:a16="http://schemas.microsoft.com/office/drawing/2014/main" id="{B222425D-67EA-9C0B-9901-E8696A25457A}"/>
              </a:ext>
            </a:extLst>
          </p:cNvPr>
          <p:cNvSpPr txBox="1"/>
          <p:nvPr/>
        </p:nvSpPr>
        <p:spPr>
          <a:xfrm>
            <a:off x="82550" y="717550"/>
            <a:ext cx="9061450" cy="6340197"/>
          </a:xfrm>
          <a:prstGeom prst="rect">
            <a:avLst/>
          </a:prstGeom>
          <a:noFill/>
        </p:spPr>
        <p:txBody>
          <a:bodyPr wrap="square" rtlCol="0">
            <a:spAutoFit/>
          </a:bodyPr>
          <a:lstStyle/>
          <a:p>
            <a:pPr lvl="0" defTabSz="914400">
              <a:defRPr/>
            </a:pPr>
            <a:r>
              <a:rPr lang="en-US" sz="2400" dirty="0"/>
              <a:t>IM: </a:t>
            </a:r>
            <a:r>
              <a:rPr lang="en-US" sz="2400" b="1" dirty="0"/>
              <a:t>an approach for developing effective behavior change programs. </a:t>
            </a:r>
          </a:p>
          <a:p>
            <a:pPr lvl="0" defTabSz="914400">
              <a:defRPr/>
            </a:pPr>
            <a:endParaRPr lang="en-US" sz="500" dirty="0"/>
          </a:p>
          <a:p>
            <a:pPr marL="342900" lvl="0" indent="-342900" defTabSz="914400">
              <a:buFont typeface="Arial" panose="020B0604020202020204" pitchFamily="34" charset="0"/>
              <a:buChar char="•"/>
              <a:defRPr/>
            </a:pPr>
            <a:r>
              <a:rPr lang="en-US" sz="2200" dirty="0"/>
              <a:t>Our end goal is often to </a:t>
            </a:r>
            <a:r>
              <a:rPr lang="en-US" sz="2200" b="1" dirty="0"/>
              <a:t>change how students behave/engage with world. </a:t>
            </a:r>
          </a:p>
          <a:p>
            <a:pPr marL="342900" lvl="0" indent="-342900" defTabSz="914400">
              <a:buFont typeface="Arial" panose="020B0604020202020204" pitchFamily="34" charset="0"/>
              <a:buChar char="•"/>
              <a:defRPr/>
            </a:pPr>
            <a:r>
              <a:rPr lang="en-US" sz="2200" dirty="0"/>
              <a:t>We may hope our academic &amp; student affairs programs </a:t>
            </a:r>
            <a:r>
              <a:rPr lang="en-US" sz="2200" b="1" dirty="0"/>
              <a:t>change behaviors </a:t>
            </a:r>
            <a:r>
              <a:rPr lang="en-US" sz="2200" dirty="0"/>
              <a:t>such as: increase civic engagement, leadership, safer-sex practices, ethical use of AI, scholarly engagement in field via pubs, managing teams… </a:t>
            </a:r>
          </a:p>
          <a:p>
            <a:pPr marL="285750" lvl="0" indent="-285750" defTabSz="914400">
              <a:buFont typeface="Arial" panose="020B0604020202020204" pitchFamily="34" charset="0"/>
              <a:buChar char="•"/>
              <a:defRPr/>
            </a:pPr>
            <a:endParaRPr lang="en-US" sz="800" dirty="0"/>
          </a:p>
          <a:p>
            <a:pPr marL="342900" lvl="0" indent="-342900" defTabSz="914400">
              <a:buFont typeface="Arial" panose="020B0604020202020204" pitchFamily="34" charset="0"/>
              <a:buChar char="•"/>
              <a:defRPr/>
            </a:pPr>
            <a:r>
              <a:rPr lang="en-US" sz="2200" b="1" dirty="0"/>
              <a:t>Completion of IM steps serves as a BLUEPRINT for designing, implementing &amp; evaluating </a:t>
            </a:r>
            <a:r>
              <a:rPr lang="en-US" sz="2200" dirty="0"/>
              <a:t>a program based on a foundation of </a:t>
            </a:r>
            <a:r>
              <a:rPr lang="en-US" sz="2200" b="1" dirty="0"/>
              <a:t>theoretical, empirical and practical evidence</a:t>
            </a:r>
            <a:r>
              <a:rPr lang="en-US" sz="2200" dirty="0"/>
              <a:t>.</a:t>
            </a:r>
          </a:p>
          <a:p>
            <a:endParaRPr lang="en-US" sz="800" dirty="0"/>
          </a:p>
          <a:p>
            <a:pPr marL="342900" indent="-342900">
              <a:buFont typeface="Arial" panose="020B0604020202020204" pitchFamily="34" charset="0"/>
              <a:buChar char="•"/>
            </a:pPr>
            <a:r>
              <a:rPr lang="en-US" sz="2200" dirty="0"/>
              <a:t>If you're involved in program development, this IM is designed to take a lot of the guesswork out. </a:t>
            </a:r>
          </a:p>
          <a:p>
            <a:pPr marL="800100" lvl="1" indent="-342900">
              <a:buFont typeface="Arial" panose="020B0604020202020204" pitchFamily="34" charset="0"/>
              <a:buChar char="•"/>
            </a:pPr>
            <a:r>
              <a:rPr lang="en-US" sz="2000" dirty="0"/>
              <a:t>It helps you build programs that actually </a:t>
            </a:r>
            <a:r>
              <a:rPr lang="en-US" sz="2000" b="1" dirty="0"/>
              <a:t>work</a:t>
            </a:r>
            <a:r>
              <a:rPr lang="en-US" sz="2000" dirty="0"/>
              <a:t>. </a:t>
            </a:r>
          </a:p>
          <a:p>
            <a:pPr marL="800100" lvl="1" indent="-342900">
              <a:buFont typeface="Arial" panose="020B0604020202020204" pitchFamily="34" charset="0"/>
              <a:buChar char="•"/>
            </a:pPr>
            <a:r>
              <a:rPr lang="en-US" sz="2000" b="1" dirty="0"/>
              <a:t>It is a systematic step-by-step process for developing programs that are firmly rooted in solid theory &amp; actual empirical evidence</a:t>
            </a:r>
            <a:r>
              <a:rPr lang="en-US" sz="2000" dirty="0"/>
              <a:t>. </a:t>
            </a:r>
          </a:p>
          <a:p>
            <a:pPr marL="800100" lvl="1" indent="-342900">
              <a:buFont typeface="Arial" panose="020B0604020202020204" pitchFamily="34" charset="0"/>
              <a:buChar char="•"/>
            </a:pPr>
            <a:r>
              <a:rPr lang="en-US" sz="2000" dirty="0"/>
              <a:t>About translating what we know into </a:t>
            </a:r>
            <a:r>
              <a:rPr lang="en-US" sz="2000" b="1" dirty="0"/>
              <a:t>concrete actionable steps</a:t>
            </a:r>
            <a:r>
              <a:rPr lang="en-US" sz="2000" dirty="0"/>
              <a:t>. </a:t>
            </a:r>
          </a:p>
          <a:p>
            <a:endParaRPr lang="en-US" sz="900" dirty="0"/>
          </a:p>
          <a:p>
            <a:r>
              <a:rPr lang="en-US" sz="2000" b="1" dirty="0"/>
              <a:t>Our Mission: </a:t>
            </a:r>
            <a:r>
              <a:rPr lang="en-US" sz="2000" dirty="0"/>
              <a:t>unpack IM approach to programming, implementation &amp; evaluation and </a:t>
            </a:r>
            <a:r>
              <a:rPr lang="en-US" sz="2000" b="1" dirty="0"/>
              <a:t>show how higher education outcomes assessment can borrow from it </a:t>
            </a:r>
            <a:r>
              <a:rPr lang="en-US" sz="2000" dirty="0"/>
              <a:t>to create, implement &amp; improve educational and developmental programs on our campuses. </a:t>
            </a:r>
          </a:p>
          <a:p>
            <a:endParaRPr lang="en-US" dirty="0"/>
          </a:p>
        </p:txBody>
      </p:sp>
    </p:spTree>
    <p:extLst>
      <p:ext uri="{BB962C8B-B14F-4D97-AF65-F5344CB8AC3E}">
        <p14:creationId xmlns:p14="http://schemas.microsoft.com/office/powerpoint/2010/main" val="17199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D5696-4740-5756-982B-7B5CABD4D39E}"/>
            </a:ext>
          </a:extLst>
        </p:cNvPr>
        <p:cNvGrpSpPr/>
        <p:nvPr/>
      </p:nvGrpSpPr>
      <p:grpSpPr>
        <a:xfrm>
          <a:off x="0" y="0"/>
          <a:ext cx="0" cy="0"/>
          <a:chOff x="0" y="0"/>
          <a:chExt cx="0" cy="0"/>
        </a:xfrm>
      </p:grpSpPr>
      <p:sp>
        <p:nvSpPr>
          <p:cNvPr id="5" name="Rounded Rectangle 1">
            <a:extLst>
              <a:ext uri="{FF2B5EF4-FFF2-40B4-BE49-F238E27FC236}">
                <a16:creationId xmlns:a16="http://schemas.microsoft.com/office/drawing/2014/main" id="{DAC338D7-256D-B1EE-D18C-1A8FF3BE0A4F}"/>
              </a:ext>
            </a:extLst>
          </p:cNvPr>
          <p:cNvSpPr/>
          <p:nvPr/>
        </p:nvSpPr>
        <p:spPr>
          <a:xfrm>
            <a:off x="241232" y="110668"/>
            <a:ext cx="8709518" cy="41148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2400" b="1">
                <a:solidFill>
                  <a:srgbClr val="FFFFFF"/>
                </a:solidFill>
              </a:defRPr>
            </a:pPr>
            <a:r>
              <a:rPr sz="1950"/>
              <a:t>Intervention Mapping </a:t>
            </a:r>
            <a:r>
              <a:rPr lang="en-US" sz="1950"/>
              <a:t>Approach: STI Reduction</a:t>
            </a:r>
            <a:endParaRPr sz="1950"/>
          </a:p>
        </p:txBody>
      </p:sp>
      <p:graphicFrame>
        <p:nvGraphicFramePr>
          <p:cNvPr id="3" name="Diagram 2">
            <a:extLst>
              <a:ext uri="{FF2B5EF4-FFF2-40B4-BE49-F238E27FC236}">
                <a16:creationId xmlns:a16="http://schemas.microsoft.com/office/drawing/2014/main" id="{82F5B27B-93F4-ED4E-36F5-77CB30423929}"/>
              </a:ext>
            </a:extLst>
          </p:cNvPr>
          <p:cNvGraphicFramePr/>
          <p:nvPr>
            <p:extLst>
              <p:ext uri="{D42A27DB-BD31-4B8C-83A1-F6EECF244321}">
                <p14:modId xmlns:p14="http://schemas.microsoft.com/office/powerpoint/2010/main" val="3121826694"/>
              </p:ext>
            </p:extLst>
          </p:nvPr>
        </p:nvGraphicFramePr>
        <p:xfrm>
          <a:off x="-1275433" y="1947758"/>
          <a:ext cx="7383527" cy="4233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002EC6E-70E9-0EA8-7023-98318186A1F6}"/>
              </a:ext>
            </a:extLst>
          </p:cNvPr>
          <p:cNvSpPr txBox="1"/>
          <p:nvPr/>
        </p:nvSpPr>
        <p:spPr>
          <a:xfrm>
            <a:off x="4780933" y="2063399"/>
            <a:ext cx="4006241" cy="707886"/>
          </a:xfrm>
          <a:prstGeom prst="rect">
            <a:avLst/>
          </a:prstGeom>
          <a:noFill/>
          <a:ln w="38100">
            <a:solidFill>
              <a:schemeClr val="bg1"/>
            </a:solidFill>
          </a:ln>
        </p:spPr>
        <p:txBody>
          <a:bodyPr wrap="square" rtlCol="0" anchor="ctr">
            <a:spAutoFit/>
          </a:bodyPr>
          <a:lstStyle/>
          <a:p>
            <a:r>
              <a:rPr lang="en-US" sz="2000" i="1"/>
              <a:t>Students need to perceive that they are susceptible to contracting STIs</a:t>
            </a:r>
            <a:endParaRPr lang="en-US" sz="2000" b="1" i="1"/>
          </a:p>
        </p:txBody>
      </p:sp>
      <p:sp>
        <p:nvSpPr>
          <p:cNvPr id="8" name="TextBox 7">
            <a:extLst>
              <a:ext uri="{FF2B5EF4-FFF2-40B4-BE49-F238E27FC236}">
                <a16:creationId xmlns:a16="http://schemas.microsoft.com/office/drawing/2014/main" id="{875A4EBE-F74F-ED09-7D26-E7C65BC1DED5}"/>
              </a:ext>
            </a:extLst>
          </p:cNvPr>
          <p:cNvSpPr txBox="1"/>
          <p:nvPr/>
        </p:nvSpPr>
        <p:spPr>
          <a:xfrm>
            <a:off x="4713219" y="2995389"/>
            <a:ext cx="4006241" cy="1015663"/>
          </a:xfrm>
          <a:prstGeom prst="rect">
            <a:avLst/>
          </a:prstGeom>
          <a:noFill/>
          <a:ln w="38100">
            <a:solidFill>
              <a:schemeClr val="bg1"/>
            </a:solidFill>
          </a:ln>
        </p:spPr>
        <p:txBody>
          <a:bodyPr wrap="square" rtlCol="0" anchor="ctr">
            <a:spAutoFit/>
          </a:bodyPr>
          <a:lstStyle/>
          <a:p>
            <a:r>
              <a:rPr lang="en-US" sz="2000" i="1"/>
              <a:t>Students need to perceive that STIs can cause severe negative consequences if left untreated</a:t>
            </a:r>
            <a:endParaRPr lang="en-US" sz="2000" b="1" i="1"/>
          </a:p>
        </p:txBody>
      </p:sp>
      <p:sp>
        <p:nvSpPr>
          <p:cNvPr id="10" name="TextBox 9">
            <a:extLst>
              <a:ext uri="{FF2B5EF4-FFF2-40B4-BE49-F238E27FC236}">
                <a16:creationId xmlns:a16="http://schemas.microsoft.com/office/drawing/2014/main" id="{084AC8E2-9F94-6328-B7F7-055719462D76}"/>
              </a:ext>
            </a:extLst>
          </p:cNvPr>
          <p:cNvSpPr txBox="1"/>
          <p:nvPr/>
        </p:nvSpPr>
        <p:spPr>
          <a:xfrm>
            <a:off x="4713218" y="4239939"/>
            <a:ext cx="4006241" cy="707886"/>
          </a:xfrm>
          <a:prstGeom prst="rect">
            <a:avLst/>
          </a:prstGeom>
          <a:noFill/>
          <a:ln w="38100">
            <a:solidFill>
              <a:schemeClr val="bg1"/>
            </a:solidFill>
          </a:ln>
        </p:spPr>
        <p:txBody>
          <a:bodyPr wrap="square" rtlCol="0" anchor="ctr">
            <a:spAutoFit/>
          </a:bodyPr>
          <a:lstStyle/>
          <a:p>
            <a:r>
              <a:rPr lang="en-US" sz="2000" i="1"/>
              <a:t>Preventing and treating STIs must be perceived as effective and feasible</a:t>
            </a:r>
          </a:p>
        </p:txBody>
      </p:sp>
      <p:sp>
        <p:nvSpPr>
          <p:cNvPr id="11" name="TextBox 10">
            <a:extLst>
              <a:ext uri="{FF2B5EF4-FFF2-40B4-BE49-F238E27FC236}">
                <a16:creationId xmlns:a16="http://schemas.microsoft.com/office/drawing/2014/main" id="{6069C267-4621-A0CA-E4E4-DD50E9250852}"/>
              </a:ext>
            </a:extLst>
          </p:cNvPr>
          <p:cNvSpPr txBox="1"/>
          <p:nvPr/>
        </p:nvSpPr>
        <p:spPr>
          <a:xfrm>
            <a:off x="4713217" y="5240601"/>
            <a:ext cx="4506983" cy="1015663"/>
          </a:xfrm>
          <a:prstGeom prst="rect">
            <a:avLst/>
          </a:prstGeom>
          <a:noFill/>
          <a:ln w="38100">
            <a:noFill/>
          </a:ln>
        </p:spPr>
        <p:txBody>
          <a:bodyPr wrap="square" rtlCol="0" anchor="ctr">
            <a:spAutoFit/>
          </a:bodyPr>
          <a:lstStyle/>
          <a:p>
            <a:r>
              <a:rPr lang="en-US" sz="2000" i="1"/>
              <a:t>Cost-benefit analysis: is preventing/treating STIs perceived as inconvenient, expensive, or unpleasant?</a:t>
            </a:r>
          </a:p>
        </p:txBody>
      </p:sp>
      <p:sp>
        <p:nvSpPr>
          <p:cNvPr id="13" name="TextBox 12">
            <a:extLst>
              <a:ext uri="{FF2B5EF4-FFF2-40B4-BE49-F238E27FC236}">
                <a16:creationId xmlns:a16="http://schemas.microsoft.com/office/drawing/2014/main" id="{C93C8B3B-E272-BF5A-89F1-25FA4A37F6DA}"/>
              </a:ext>
            </a:extLst>
          </p:cNvPr>
          <p:cNvSpPr txBox="1"/>
          <p:nvPr/>
        </p:nvSpPr>
        <p:spPr>
          <a:xfrm>
            <a:off x="119444" y="6153895"/>
            <a:ext cx="9322978" cy="701731"/>
          </a:xfrm>
          <a:prstGeom prst="rect">
            <a:avLst/>
          </a:prstGeom>
          <a:noFill/>
        </p:spPr>
        <p:txBody>
          <a:bodyPr wrap="square">
            <a:spAutoFit/>
          </a:bodyPr>
          <a:lstStyle/>
          <a:p>
            <a:r>
              <a:rPr lang="en-US" sz="790" baseline="30000"/>
              <a:t>1</a:t>
            </a:r>
            <a:r>
              <a:rPr lang="en-US" sz="790"/>
              <a:t>Janz, N. K., &amp; Becker, M. H. (1984). The Health Belief Model: A decade later. </a:t>
            </a:r>
            <a:r>
              <a:rPr lang="en-US" sz="790" i="1"/>
              <a:t>Health Education Quarterly, 11</a:t>
            </a:r>
            <a:r>
              <a:rPr lang="en-US" sz="790"/>
              <a:t>(1), 1–47. </a:t>
            </a:r>
            <a:r>
              <a:rPr lang="en-US" sz="790">
                <a:hlinkClick r:id="rId8"/>
              </a:rPr>
              <a:t>https://doi.org/10.1177/109019818401100101</a:t>
            </a:r>
            <a:endParaRPr lang="en-US" sz="790"/>
          </a:p>
          <a:p>
            <a:r>
              <a:rPr lang="en-US" sz="790" baseline="30000"/>
              <a:t>2</a:t>
            </a:r>
            <a:r>
              <a:rPr lang="en-US" sz="790"/>
              <a:t>Rosenstock </a:t>
            </a:r>
            <a:r>
              <a:rPr lang="en-US" sz="800"/>
              <a:t>IM. Historical Origins of the Health Belief Model. </a:t>
            </a:r>
            <a:r>
              <a:rPr lang="en-US" sz="800" i="1"/>
              <a:t>Health Education Monographs</a:t>
            </a:r>
            <a:r>
              <a:rPr lang="en-US" sz="800"/>
              <a:t>. 1974;2(4):328-335. doi:</a:t>
            </a:r>
            <a:r>
              <a:rPr lang="en-US" sz="800" u="sng">
                <a:hlinkClick r:id="rId9"/>
              </a:rPr>
              <a:t>10.1177/109019817400200403</a:t>
            </a:r>
            <a:endParaRPr lang="en-US" sz="800" u="sng"/>
          </a:p>
          <a:p>
            <a:r>
              <a:rPr lang="en-US" sz="790" baseline="30000"/>
              <a:t>3</a:t>
            </a:r>
            <a:r>
              <a:rPr lang="en-US" sz="790"/>
              <a:t>Downing-Matibag, T. M., &amp; Geisinger, B. (2009). Hooking up and sexual risk taking among college students: a health belief model perspective. </a:t>
            </a:r>
            <a:r>
              <a:rPr lang="en-US" sz="790" i="1"/>
              <a:t>Qualitative health research</a:t>
            </a:r>
            <a:r>
              <a:rPr lang="en-US" sz="790"/>
              <a:t>, </a:t>
            </a:r>
            <a:r>
              <a:rPr lang="en-US" sz="790" i="1"/>
              <a:t>19</a:t>
            </a:r>
            <a:r>
              <a:rPr lang="en-US" sz="790"/>
              <a:t>(9), 1196–1209. </a:t>
            </a:r>
            <a:r>
              <a:rPr lang="en-US" sz="790">
                <a:hlinkClick r:id="rId10"/>
              </a:rPr>
              <a:t>https://doi.org/10.1177/1049732309344206</a:t>
            </a:r>
            <a:endParaRPr lang="en-US" sz="790"/>
          </a:p>
          <a:p>
            <a:r>
              <a:rPr lang="en-US" sz="790" baseline="30000"/>
              <a:t>4</a:t>
            </a:r>
            <a:r>
              <a:rPr lang="en-US" sz="790"/>
              <a:t>Champion, V. L., &amp; Skinner, C. S. (2008). The health belief model. </a:t>
            </a:r>
            <a:r>
              <a:rPr lang="en-US" sz="790" i="1"/>
              <a:t>Health behavior and health education: Theory, research, and practice</a:t>
            </a:r>
            <a:r>
              <a:rPr lang="en-US" sz="790"/>
              <a:t>, </a:t>
            </a:r>
            <a:r>
              <a:rPr lang="en-US" sz="790" i="1"/>
              <a:t>4</a:t>
            </a:r>
            <a:r>
              <a:rPr lang="en-US" sz="790"/>
              <a:t>, 45-65.</a:t>
            </a:r>
          </a:p>
        </p:txBody>
      </p:sp>
      <p:graphicFrame>
        <p:nvGraphicFramePr>
          <p:cNvPr id="2" name="Diagram 1">
            <a:extLst>
              <a:ext uri="{FF2B5EF4-FFF2-40B4-BE49-F238E27FC236}">
                <a16:creationId xmlns:a16="http://schemas.microsoft.com/office/drawing/2014/main" id="{2D55895B-A8D0-92CA-FA50-DEA5DCBFD163}"/>
              </a:ext>
            </a:extLst>
          </p:cNvPr>
          <p:cNvGraphicFramePr/>
          <p:nvPr>
            <p:extLst>
              <p:ext uri="{D42A27DB-BD31-4B8C-83A1-F6EECF244321}">
                <p14:modId xmlns:p14="http://schemas.microsoft.com/office/powerpoint/2010/main" val="1969974982"/>
              </p:ext>
            </p:extLst>
          </p:nvPr>
        </p:nvGraphicFramePr>
        <p:xfrm>
          <a:off x="241232" y="282781"/>
          <a:ext cx="3275605" cy="198023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9" name="TextBox 8">
            <a:extLst>
              <a:ext uri="{FF2B5EF4-FFF2-40B4-BE49-F238E27FC236}">
                <a16:creationId xmlns:a16="http://schemas.microsoft.com/office/drawing/2014/main" id="{70319B5D-319E-89FF-C86E-E43B1A56C536}"/>
              </a:ext>
            </a:extLst>
          </p:cNvPr>
          <p:cNvSpPr txBox="1"/>
          <p:nvPr/>
        </p:nvSpPr>
        <p:spPr>
          <a:xfrm>
            <a:off x="3596301" y="898760"/>
            <a:ext cx="4613617" cy="707886"/>
          </a:xfrm>
          <a:prstGeom prst="rect">
            <a:avLst/>
          </a:prstGeom>
          <a:noFill/>
          <a:ln w="38100">
            <a:solidFill>
              <a:srgbClr val="FF6F61"/>
            </a:solidFill>
          </a:ln>
        </p:spPr>
        <p:txBody>
          <a:bodyPr wrap="square" rtlCol="0" anchor="ctr">
            <a:spAutoFit/>
          </a:bodyPr>
          <a:lstStyle/>
          <a:p>
            <a:r>
              <a:rPr lang="en-US" sz="2000"/>
              <a:t>Create </a:t>
            </a:r>
            <a:r>
              <a:rPr lang="en-US" sz="2000" b="1"/>
              <a:t>matrices</a:t>
            </a:r>
            <a:r>
              <a:rPr lang="en-US" sz="2000"/>
              <a:t> linking </a:t>
            </a:r>
            <a:r>
              <a:rPr lang="en-US" sz="2000" b="1"/>
              <a:t>performance objectives</a:t>
            </a:r>
            <a:r>
              <a:rPr lang="en-US" sz="2000"/>
              <a:t> with </a:t>
            </a:r>
            <a:r>
              <a:rPr lang="en-US" sz="2000" b="1"/>
              <a:t>determinants</a:t>
            </a:r>
          </a:p>
        </p:txBody>
      </p:sp>
    </p:spTree>
    <p:extLst>
      <p:ext uri="{BB962C8B-B14F-4D97-AF65-F5344CB8AC3E}">
        <p14:creationId xmlns:p14="http://schemas.microsoft.com/office/powerpoint/2010/main" val="3919499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D3A97-D1BB-FC15-6DF0-BF6E8ECF1447}"/>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E242733-FFD4-A06B-E9E3-BF428765A7EA}"/>
              </a:ext>
            </a:extLst>
          </p:cNvPr>
          <p:cNvGraphicFramePr/>
          <p:nvPr>
            <p:extLst>
              <p:ext uri="{D42A27DB-BD31-4B8C-83A1-F6EECF244321}">
                <p14:modId xmlns:p14="http://schemas.microsoft.com/office/powerpoint/2010/main" val="893733216"/>
              </p:ext>
            </p:extLst>
          </p:nvPr>
        </p:nvGraphicFramePr>
        <p:xfrm>
          <a:off x="193250" y="316408"/>
          <a:ext cx="3275605" cy="1980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1">
            <a:extLst>
              <a:ext uri="{FF2B5EF4-FFF2-40B4-BE49-F238E27FC236}">
                <a16:creationId xmlns:a16="http://schemas.microsoft.com/office/drawing/2014/main" id="{89E33F13-DB55-666A-04ED-D1B0C08334CD}"/>
              </a:ext>
            </a:extLst>
          </p:cNvPr>
          <p:cNvSpPr/>
          <p:nvPr/>
        </p:nvSpPr>
        <p:spPr>
          <a:xfrm>
            <a:off x="241232" y="110668"/>
            <a:ext cx="8709518" cy="41148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2400" b="1">
                <a:solidFill>
                  <a:srgbClr val="FFFFFF"/>
                </a:solidFill>
              </a:defRPr>
            </a:pPr>
            <a:r>
              <a:rPr sz="1950"/>
              <a:t>Intervention Mapping </a:t>
            </a:r>
            <a:r>
              <a:rPr lang="en-US" sz="1950"/>
              <a:t>Approach: STI Reduction</a:t>
            </a:r>
            <a:endParaRPr sz="1950"/>
          </a:p>
        </p:txBody>
      </p:sp>
      <p:sp>
        <p:nvSpPr>
          <p:cNvPr id="7" name="TextBox 6">
            <a:extLst>
              <a:ext uri="{FF2B5EF4-FFF2-40B4-BE49-F238E27FC236}">
                <a16:creationId xmlns:a16="http://schemas.microsoft.com/office/drawing/2014/main" id="{6BD604A8-3A99-8B53-1551-D57C2EFF80ED}"/>
              </a:ext>
            </a:extLst>
          </p:cNvPr>
          <p:cNvSpPr txBox="1"/>
          <p:nvPr/>
        </p:nvSpPr>
        <p:spPr>
          <a:xfrm>
            <a:off x="3555587" y="952583"/>
            <a:ext cx="4613617" cy="707886"/>
          </a:xfrm>
          <a:prstGeom prst="rect">
            <a:avLst/>
          </a:prstGeom>
          <a:noFill/>
          <a:ln w="38100">
            <a:solidFill>
              <a:srgbClr val="FF6F61"/>
            </a:solidFill>
          </a:ln>
        </p:spPr>
        <p:txBody>
          <a:bodyPr wrap="square" rtlCol="0" anchor="ctr">
            <a:spAutoFit/>
          </a:bodyPr>
          <a:lstStyle/>
          <a:p>
            <a:r>
              <a:rPr lang="en-US" sz="2000"/>
              <a:t>Create </a:t>
            </a:r>
            <a:r>
              <a:rPr lang="en-US" sz="2000" b="1"/>
              <a:t>matrices</a:t>
            </a:r>
            <a:r>
              <a:rPr lang="en-US" sz="2000"/>
              <a:t> linking </a:t>
            </a:r>
            <a:r>
              <a:rPr lang="en-US" sz="2000" b="1"/>
              <a:t>performance objectives</a:t>
            </a:r>
            <a:r>
              <a:rPr lang="en-US" sz="2000"/>
              <a:t> with </a:t>
            </a:r>
            <a:r>
              <a:rPr lang="en-US" sz="2000" b="1"/>
              <a:t>determinants</a:t>
            </a:r>
          </a:p>
        </p:txBody>
      </p:sp>
      <p:sp>
        <p:nvSpPr>
          <p:cNvPr id="11" name="TextBox 10">
            <a:extLst>
              <a:ext uri="{FF2B5EF4-FFF2-40B4-BE49-F238E27FC236}">
                <a16:creationId xmlns:a16="http://schemas.microsoft.com/office/drawing/2014/main" id="{2B3A511A-6803-0F42-75CC-E26B2A309025}"/>
              </a:ext>
            </a:extLst>
          </p:cNvPr>
          <p:cNvSpPr txBox="1"/>
          <p:nvPr/>
        </p:nvSpPr>
        <p:spPr>
          <a:xfrm>
            <a:off x="1168332" y="2211204"/>
            <a:ext cx="6680268" cy="369332"/>
          </a:xfrm>
          <a:prstGeom prst="rect">
            <a:avLst/>
          </a:prstGeom>
          <a:noFill/>
        </p:spPr>
        <p:txBody>
          <a:bodyPr wrap="square" rtlCol="0">
            <a:spAutoFit/>
          </a:bodyPr>
          <a:lstStyle/>
          <a:p>
            <a:r>
              <a:rPr lang="en-US" b="1"/>
              <a:t>Performance Objective #1: Students will use condoms consistently</a:t>
            </a:r>
            <a:r>
              <a:rPr lang="en-US" b="1" baseline="30000"/>
              <a:t>1</a:t>
            </a:r>
          </a:p>
        </p:txBody>
      </p:sp>
      <p:graphicFrame>
        <p:nvGraphicFramePr>
          <p:cNvPr id="2" name="Table 1">
            <a:extLst>
              <a:ext uri="{FF2B5EF4-FFF2-40B4-BE49-F238E27FC236}">
                <a16:creationId xmlns:a16="http://schemas.microsoft.com/office/drawing/2014/main" id="{A804502E-F325-CA1E-05F9-6F41FCD7A542}"/>
              </a:ext>
            </a:extLst>
          </p:cNvPr>
          <p:cNvGraphicFramePr>
            <a:graphicFrameLocks noGrp="1"/>
          </p:cNvGraphicFramePr>
          <p:nvPr>
            <p:extLst>
              <p:ext uri="{D42A27DB-BD31-4B8C-83A1-F6EECF244321}">
                <p14:modId xmlns:p14="http://schemas.microsoft.com/office/powerpoint/2010/main" val="2234199565"/>
              </p:ext>
            </p:extLst>
          </p:nvPr>
        </p:nvGraphicFramePr>
        <p:xfrm>
          <a:off x="217241" y="2592407"/>
          <a:ext cx="8709518" cy="3370116"/>
        </p:xfrm>
        <a:graphic>
          <a:graphicData uri="http://schemas.openxmlformats.org/drawingml/2006/table">
            <a:tbl>
              <a:tblPr firstRow="1" bandRow="1">
                <a:tableStyleId>{21E4AEA4-8DFA-4A89-87EB-49C32662AFE0}</a:tableStyleId>
              </a:tblPr>
              <a:tblGrid>
                <a:gridCol w="2582931">
                  <a:extLst>
                    <a:ext uri="{9D8B030D-6E8A-4147-A177-3AD203B41FA5}">
                      <a16:colId xmlns:a16="http://schemas.microsoft.com/office/drawing/2014/main" val="3586841981"/>
                    </a:ext>
                  </a:extLst>
                </a:gridCol>
                <a:gridCol w="6126587">
                  <a:extLst>
                    <a:ext uri="{9D8B030D-6E8A-4147-A177-3AD203B41FA5}">
                      <a16:colId xmlns:a16="http://schemas.microsoft.com/office/drawing/2014/main" val="3916071029"/>
                    </a:ext>
                  </a:extLst>
                </a:gridCol>
              </a:tblGrid>
              <a:tr h="370840">
                <a:tc>
                  <a:txBody>
                    <a:bodyPr/>
                    <a:lstStyle/>
                    <a:p>
                      <a:r>
                        <a:rPr lang="en-US" sz="1600">
                          <a:solidFill>
                            <a:schemeClr val="tx1"/>
                          </a:solidFill>
                        </a:rPr>
                        <a:t>Determinant</a:t>
                      </a:r>
                    </a:p>
                  </a:txBody>
                  <a:tcPr>
                    <a:solidFill>
                      <a:srgbClr val="FF6F61"/>
                    </a:solidFill>
                  </a:tcPr>
                </a:tc>
                <a:tc>
                  <a:txBody>
                    <a:bodyPr/>
                    <a:lstStyle/>
                    <a:p>
                      <a:r>
                        <a:rPr lang="en-US" sz="1600">
                          <a:solidFill>
                            <a:schemeClr val="tx1"/>
                          </a:solidFill>
                        </a:rPr>
                        <a:t>Change Objective</a:t>
                      </a:r>
                    </a:p>
                  </a:txBody>
                  <a:tcPr>
                    <a:solidFill>
                      <a:srgbClr val="FF6F61"/>
                    </a:solidFill>
                  </a:tcPr>
                </a:tc>
                <a:extLst>
                  <a:ext uri="{0D108BD9-81ED-4DB2-BD59-A6C34878D82A}">
                    <a16:rowId xmlns:a16="http://schemas.microsoft.com/office/drawing/2014/main" val="1337356156"/>
                  </a:ext>
                </a:extLst>
              </a:tr>
              <a:tr h="370840">
                <a:tc>
                  <a:txBody>
                    <a:bodyPr/>
                    <a:lstStyle/>
                    <a:p>
                      <a:pPr lvl="0">
                        <a:buNone/>
                      </a:pPr>
                      <a:r>
                        <a:rPr lang="en-US" sz="1600" b="1"/>
                        <a:t>Perception of Susceptibility</a:t>
                      </a:r>
                    </a:p>
                  </a:txBody>
                  <a:tcPr/>
                </a:tc>
                <a:tc>
                  <a:txBody>
                    <a:bodyPr/>
                    <a:lstStyle/>
                    <a:p>
                      <a:pPr lvl="0">
                        <a:buNone/>
                      </a:pPr>
                      <a:r>
                        <a:rPr lang="en-US" sz="1600"/>
                        <a:t>Students will perceive they are susceptible to contracting STIs</a:t>
                      </a:r>
                    </a:p>
                  </a:txBody>
                  <a:tcPr/>
                </a:tc>
                <a:extLst>
                  <a:ext uri="{0D108BD9-81ED-4DB2-BD59-A6C34878D82A}">
                    <a16:rowId xmlns:a16="http://schemas.microsoft.com/office/drawing/2014/main" val="2297817576"/>
                  </a:ext>
                </a:extLst>
              </a:tr>
              <a:tr h="370839">
                <a:tc>
                  <a:txBody>
                    <a:bodyPr/>
                    <a:lstStyle/>
                    <a:p>
                      <a:pPr lvl="0">
                        <a:buNone/>
                      </a:pPr>
                      <a:r>
                        <a:rPr lang="en-US" sz="1600" b="1"/>
                        <a:t>Perception of Severity</a:t>
                      </a:r>
                    </a:p>
                  </a:txBody>
                  <a:tcPr/>
                </a:tc>
                <a:tc>
                  <a:txBody>
                    <a:bodyPr/>
                    <a:lstStyle/>
                    <a:p>
                      <a:pPr lvl="0">
                        <a:buNone/>
                      </a:pPr>
                      <a:r>
                        <a:rPr lang="en-US" sz="1600"/>
                        <a:t>Students will perceive that STIs can cause severe consequences</a:t>
                      </a:r>
                    </a:p>
                  </a:txBody>
                  <a:tcPr/>
                </a:tc>
                <a:extLst>
                  <a:ext uri="{0D108BD9-81ED-4DB2-BD59-A6C34878D82A}">
                    <a16:rowId xmlns:a16="http://schemas.microsoft.com/office/drawing/2014/main" val="3614889083"/>
                  </a:ext>
                </a:extLst>
              </a:tr>
              <a:tr h="370838">
                <a:tc>
                  <a:txBody>
                    <a:bodyPr/>
                    <a:lstStyle/>
                    <a:p>
                      <a:r>
                        <a:rPr lang="en-US" sz="1600" b="1"/>
                        <a:t>Perception of Benefits</a:t>
                      </a:r>
                    </a:p>
                  </a:txBody>
                  <a:tcPr/>
                </a:tc>
                <a:tc>
                  <a:txBody>
                    <a:bodyPr/>
                    <a:lstStyle/>
                    <a:p>
                      <a:r>
                        <a:rPr lang="en-US" sz="1600"/>
                        <a:t>Students will believe that using condoms is important and beneficial</a:t>
                      </a:r>
                    </a:p>
                  </a:txBody>
                  <a:tcPr/>
                </a:tc>
                <a:extLst>
                  <a:ext uri="{0D108BD9-81ED-4DB2-BD59-A6C34878D82A}">
                    <a16:rowId xmlns:a16="http://schemas.microsoft.com/office/drawing/2014/main" val="196005890"/>
                  </a:ext>
                </a:extLst>
              </a:tr>
              <a:tr h="370838">
                <a:tc>
                  <a:txBody>
                    <a:bodyPr/>
                    <a:lstStyle/>
                    <a:p>
                      <a:pPr lvl="0">
                        <a:buNone/>
                      </a:pPr>
                      <a:r>
                        <a:rPr lang="en-US" sz="1600" b="1"/>
                        <a:t>Perception of Barriers</a:t>
                      </a:r>
                    </a:p>
                  </a:txBody>
                  <a:tcPr/>
                </a:tc>
                <a:tc>
                  <a:txBody>
                    <a:bodyPr/>
                    <a:lstStyle/>
                    <a:p>
                      <a:pPr lvl="0">
                        <a:buNone/>
                      </a:pPr>
                      <a:r>
                        <a:rPr lang="en-US" sz="1600"/>
                        <a:t>Students will believe that preventing/treating STIs is ‘easy’/simple</a:t>
                      </a:r>
                    </a:p>
                  </a:txBody>
                  <a:tcPr/>
                </a:tc>
                <a:extLst>
                  <a:ext uri="{0D108BD9-81ED-4DB2-BD59-A6C34878D82A}">
                    <a16:rowId xmlns:a16="http://schemas.microsoft.com/office/drawing/2014/main" val="68895740"/>
                  </a:ext>
                </a:extLst>
              </a:tr>
              <a:tr h="403401">
                <a:tc>
                  <a:txBody>
                    <a:bodyPr/>
                    <a:lstStyle/>
                    <a:p>
                      <a:r>
                        <a:rPr lang="en-US" sz="1600" b="1"/>
                        <a:t>Social Norms</a:t>
                      </a:r>
                    </a:p>
                  </a:txBody>
                  <a:tcPr/>
                </a:tc>
                <a:tc>
                  <a:txBody>
                    <a:bodyPr/>
                    <a:lstStyle/>
                    <a:p>
                      <a:r>
                        <a:rPr lang="en-US" sz="1600"/>
                        <a:t>Students will perceive that their peers endorse condom use</a:t>
                      </a:r>
                      <a:r>
                        <a:rPr lang="en-US" sz="1600" baseline="30000"/>
                        <a:t>3,4</a:t>
                      </a:r>
                    </a:p>
                  </a:txBody>
                  <a:tcPr/>
                </a:tc>
                <a:extLst>
                  <a:ext uri="{0D108BD9-81ED-4DB2-BD59-A6C34878D82A}">
                    <a16:rowId xmlns:a16="http://schemas.microsoft.com/office/drawing/2014/main" val="3852066373"/>
                  </a:ext>
                </a:extLst>
              </a:tr>
              <a:tr h="370840">
                <a:tc>
                  <a:txBody>
                    <a:bodyPr/>
                    <a:lstStyle/>
                    <a:p>
                      <a:r>
                        <a:rPr lang="en-US" sz="1600" b="1"/>
                        <a:t>Knowledge</a:t>
                      </a:r>
                      <a:endParaRPr lang="en-US" sz="1600"/>
                    </a:p>
                  </a:txBody>
                  <a:tcPr/>
                </a:tc>
                <a:tc>
                  <a:txBody>
                    <a:bodyPr/>
                    <a:lstStyle/>
                    <a:p>
                      <a:r>
                        <a:rPr lang="en-US" sz="1600"/>
                        <a:t>Students will know how STIs are transmitted and prevented</a:t>
                      </a:r>
                      <a:r>
                        <a:rPr lang="en-US" sz="1600" baseline="30000"/>
                        <a:t>2</a:t>
                      </a:r>
                    </a:p>
                  </a:txBody>
                  <a:tcPr/>
                </a:tc>
                <a:extLst>
                  <a:ext uri="{0D108BD9-81ED-4DB2-BD59-A6C34878D82A}">
                    <a16:rowId xmlns:a16="http://schemas.microsoft.com/office/drawing/2014/main" val="2874025353"/>
                  </a:ext>
                </a:extLst>
              </a:tr>
              <a:tr h="370840">
                <a:tc>
                  <a:txBody>
                    <a:bodyPr/>
                    <a:lstStyle/>
                    <a:p>
                      <a:r>
                        <a:rPr lang="en-US" sz="1600" b="1"/>
                        <a:t>Skills</a:t>
                      </a:r>
                    </a:p>
                  </a:txBody>
                  <a:tcPr/>
                </a:tc>
                <a:tc>
                  <a:txBody>
                    <a:bodyPr/>
                    <a:lstStyle/>
                    <a:p>
                      <a:r>
                        <a:rPr lang="en-US" sz="1600"/>
                        <a:t>Students will demonstrate correct condom use</a:t>
                      </a:r>
                      <a:r>
                        <a:rPr lang="en-US" sz="1600" baseline="30000"/>
                        <a:t>2</a:t>
                      </a:r>
                    </a:p>
                  </a:txBody>
                  <a:tcPr/>
                </a:tc>
                <a:extLst>
                  <a:ext uri="{0D108BD9-81ED-4DB2-BD59-A6C34878D82A}">
                    <a16:rowId xmlns:a16="http://schemas.microsoft.com/office/drawing/2014/main" val="716398733"/>
                  </a:ext>
                </a:extLst>
              </a:tr>
              <a:tr h="370840">
                <a:tc>
                  <a:txBody>
                    <a:bodyPr/>
                    <a:lstStyle/>
                    <a:p>
                      <a:r>
                        <a:rPr lang="en-US" sz="1600" b="1"/>
                        <a:t>Self-Efficacy</a:t>
                      </a:r>
                    </a:p>
                  </a:txBody>
                  <a:tcPr/>
                </a:tc>
                <a:tc>
                  <a:txBody>
                    <a:bodyPr/>
                    <a:lstStyle/>
                    <a:p>
                      <a:r>
                        <a:rPr lang="en-US" sz="1600"/>
                        <a:t>Students will feel confident in their ability to use condoms correctly</a:t>
                      </a:r>
                      <a:r>
                        <a:rPr lang="en-US" sz="1600" baseline="30000"/>
                        <a:t>2</a:t>
                      </a:r>
                    </a:p>
                  </a:txBody>
                  <a:tcPr/>
                </a:tc>
                <a:extLst>
                  <a:ext uri="{0D108BD9-81ED-4DB2-BD59-A6C34878D82A}">
                    <a16:rowId xmlns:a16="http://schemas.microsoft.com/office/drawing/2014/main" val="3192342759"/>
                  </a:ext>
                </a:extLst>
              </a:tr>
            </a:tbl>
          </a:graphicData>
        </a:graphic>
      </p:graphicFrame>
      <p:sp>
        <p:nvSpPr>
          <p:cNvPr id="6" name="TextBox 5">
            <a:extLst>
              <a:ext uri="{FF2B5EF4-FFF2-40B4-BE49-F238E27FC236}">
                <a16:creationId xmlns:a16="http://schemas.microsoft.com/office/drawing/2014/main" id="{36299458-55DC-31D7-2975-F10A1F349116}"/>
              </a:ext>
            </a:extLst>
          </p:cNvPr>
          <p:cNvSpPr txBox="1"/>
          <p:nvPr/>
        </p:nvSpPr>
        <p:spPr>
          <a:xfrm>
            <a:off x="241232" y="5987594"/>
            <a:ext cx="9031857" cy="553998"/>
          </a:xfrm>
          <a:prstGeom prst="rect">
            <a:avLst/>
          </a:prstGeom>
          <a:noFill/>
        </p:spPr>
        <p:txBody>
          <a:bodyPr wrap="square" rtlCol="0">
            <a:spAutoFit/>
          </a:bodyPr>
          <a:lstStyle/>
          <a:p>
            <a:r>
              <a:rPr lang="en-US" sz="600" baseline="30000"/>
              <a:t>1</a:t>
            </a:r>
            <a:r>
              <a:rPr lang="en-US" sz="600"/>
              <a:t>Marfatia, Y. S., Pandya, I., &amp; Mehta, K. (2015). Condoms: Past, present, and future. </a:t>
            </a:r>
            <a:r>
              <a:rPr lang="en-US" sz="600" i="1"/>
              <a:t>Indian journal of sexually transmitted diseases and AIDS</a:t>
            </a:r>
            <a:r>
              <a:rPr lang="en-US" sz="600"/>
              <a:t>, </a:t>
            </a:r>
            <a:r>
              <a:rPr lang="en-US" sz="600" i="1"/>
              <a:t>36</a:t>
            </a:r>
            <a:r>
              <a:rPr lang="en-US" sz="600"/>
              <a:t>(2), 133–139. </a:t>
            </a:r>
            <a:r>
              <a:rPr lang="en-US" sz="600">
                <a:hlinkClick r:id="rId8"/>
              </a:rPr>
              <a:t>https://doi.org/10.4103/0253-7184.167135</a:t>
            </a:r>
            <a:endParaRPr lang="en-US" sz="600"/>
          </a:p>
          <a:p>
            <a:r>
              <a:rPr lang="en-US" sz="600" baseline="30000"/>
              <a:t>2</a:t>
            </a:r>
            <a:r>
              <a:rPr lang="en-US" sz="600"/>
              <a:t>Whiting, W.S., Pharr, J.R., Buttner, M.P., &amp; Lough, N. (2019). Behavioral Interventions to Increase Condom Use Among College Students in the United States: A Systematic Review. </a:t>
            </a:r>
            <a:r>
              <a:rPr lang="en-US" sz="600" i="1"/>
              <a:t>Health Education &amp; Behavior, 46</a:t>
            </a:r>
            <a:r>
              <a:rPr lang="en-US" sz="600"/>
              <a:t>, 877 - 888.</a:t>
            </a:r>
          </a:p>
          <a:p>
            <a:r>
              <a:rPr lang="en-US" sz="600" baseline="30000"/>
              <a:t>3</a:t>
            </a:r>
            <a:r>
              <a:rPr lang="en-US" sz="600"/>
              <a:t>O’Grady, M.A., Wilson, K. &amp; Harman, J.J. Preliminary Findings from a Brief, Peer-Led Safer Sex Intervention for College Students Living in Residence Halls. </a:t>
            </a:r>
            <a:r>
              <a:rPr lang="en-US" sz="600" i="1"/>
              <a:t>J Primary Prevent</a:t>
            </a:r>
            <a:r>
              <a:rPr lang="en-US" sz="600"/>
              <a:t> </a:t>
            </a:r>
            <a:r>
              <a:rPr lang="en-US" sz="600" b="1"/>
              <a:t>30</a:t>
            </a:r>
            <a:r>
              <a:rPr lang="en-US" sz="600"/>
              <a:t>, 716–731 (2009). </a:t>
            </a:r>
            <a:r>
              <a:rPr lang="en-US" sz="600">
                <a:hlinkClick r:id="rId9"/>
              </a:rPr>
              <a:t>https://doi.org/10.1007/s10935-009-0195-7</a:t>
            </a:r>
            <a:endParaRPr lang="en-US" sz="600"/>
          </a:p>
          <a:p>
            <a:r>
              <a:rPr lang="en-US" sz="600" baseline="30000"/>
              <a:t>4</a:t>
            </a:r>
            <a:r>
              <a:rPr lang="en-US" sz="600"/>
              <a:t>Sanderson, C. A., &amp; </a:t>
            </a:r>
            <a:r>
              <a:rPr lang="en-US" sz="600" err="1"/>
              <a:t>Yopyk</a:t>
            </a:r>
            <a:r>
              <a:rPr lang="en-US" sz="600"/>
              <a:t>, D. J. A. (2007). Improving condom use intentions and behavior by changing perceived partner norms: An evaluation of condom promotion videos for college students. </a:t>
            </a:r>
            <a:r>
              <a:rPr lang="en-US" sz="600" i="1"/>
              <a:t>Health Psychology, 26</a:t>
            </a:r>
            <a:r>
              <a:rPr lang="en-US" sz="600"/>
              <a:t>(4), 481–487. </a:t>
            </a:r>
            <a:r>
              <a:rPr lang="en-US" sz="600">
                <a:hlinkClick r:id="rId10"/>
              </a:rPr>
              <a:t>https://doi.org/10.1037/0278-6133.26.4.481</a:t>
            </a:r>
            <a:endParaRPr lang="en-US" sz="600"/>
          </a:p>
          <a:p>
            <a:endParaRPr lang="en-US" sz="600"/>
          </a:p>
        </p:txBody>
      </p:sp>
    </p:spTree>
    <p:extLst>
      <p:ext uri="{BB962C8B-B14F-4D97-AF65-F5344CB8AC3E}">
        <p14:creationId xmlns:p14="http://schemas.microsoft.com/office/powerpoint/2010/main" val="2888193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C2B38-A56D-A39B-D070-17968529DE04}"/>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21396B9-DBBD-576D-7D9C-5CA499801D06}"/>
              </a:ext>
            </a:extLst>
          </p:cNvPr>
          <p:cNvGraphicFramePr/>
          <p:nvPr/>
        </p:nvGraphicFramePr>
        <p:xfrm>
          <a:off x="119444" y="312334"/>
          <a:ext cx="3376231" cy="1980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1">
            <a:extLst>
              <a:ext uri="{FF2B5EF4-FFF2-40B4-BE49-F238E27FC236}">
                <a16:creationId xmlns:a16="http://schemas.microsoft.com/office/drawing/2014/main" id="{FF84AF6F-F93B-7985-AA74-8CE05297CAF1}"/>
              </a:ext>
            </a:extLst>
          </p:cNvPr>
          <p:cNvSpPr/>
          <p:nvPr/>
        </p:nvSpPr>
        <p:spPr>
          <a:xfrm>
            <a:off x="241232" y="110668"/>
            <a:ext cx="8709518" cy="41148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2400" b="1">
                <a:solidFill>
                  <a:srgbClr val="FFFFFF"/>
                </a:solidFill>
              </a:defRPr>
            </a:pPr>
            <a:r>
              <a:rPr sz="1950"/>
              <a:t>Intervention Mapping </a:t>
            </a:r>
            <a:r>
              <a:rPr lang="en-US" sz="1950"/>
              <a:t>Approach: STI Reduction</a:t>
            </a:r>
            <a:endParaRPr sz="1950"/>
          </a:p>
        </p:txBody>
      </p:sp>
      <p:sp>
        <p:nvSpPr>
          <p:cNvPr id="7" name="TextBox 6">
            <a:extLst>
              <a:ext uri="{FF2B5EF4-FFF2-40B4-BE49-F238E27FC236}">
                <a16:creationId xmlns:a16="http://schemas.microsoft.com/office/drawing/2014/main" id="{3B008B0B-7536-E7A0-CFD0-12E9AEAB29A9}"/>
              </a:ext>
            </a:extLst>
          </p:cNvPr>
          <p:cNvSpPr txBox="1"/>
          <p:nvPr/>
        </p:nvSpPr>
        <p:spPr>
          <a:xfrm>
            <a:off x="3685116" y="781102"/>
            <a:ext cx="4613617" cy="1015663"/>
          </a:xfrm>
          <a:prstGeom prst="rect">
            <a:avLst/>
          </a:prstGeom>
          <a:noFill/>
          <a:ln w="38100">
            <a:solidFill>
              <a:srgbClr val="FFD54F"/>
            </a:solidFill>
          </a:ln>
        </p:spPr>
        <p:txBody>
          <a:bodyPr wrap="square" rtlCol="0" anchor="ctr">
            <a:spAutoFit/>
          </a:bodyPr>
          <a:lstStyle/>
          <a:p>
            <a:r>
              <a:rPr lang="en-US" sz="2000"/>
              <a:t>Select </a:t>
            </a:r>
            <a:r>
              <a:rPr lang="en-US" sz="2000" b="1"/>
              <a:t>theory-based methods </a:t>
            </a:r>
            <a:r>
              <a:rPr lang="en-US" sz="2000"/>
              <a:t>that </a:t>
            </a:r>
            <a:r>
              <a:rPr lang="en-US" sz="2000" b="1"/>
              <a:t>match determinants</a:t>
            </a:r>
            <a:r>
              <a:rPr lang="en-US" sz="2000"/>
              <a:t> and create </a:t>
            </a:r>
            <a:r>
              <a:rPr lang="en-US" sz="2000" b="1"/>
              <a:t>practical strategies</a:t>
            </a:r>
          </a:p>
        </p:txBody>
      </p:sp>
      <p:sp>
        <p:nvSpPr>
          <p:cNvPr id="14" name="TextBox 13">
            <a:extLst>
              <a:ext uri="{FF2B5EF4-FFF2-40B4-BE49-F238E27FC236}">
                <a16:creationId xmlns:a16="http://schemas.microsoft.com/office/drawing/2014/main" id="{F0ADC983-33DA-350F-AC3A-F1B440557561}"/>
              </a:ext>
            </a:extLst>
          </p:cNvPr>
          <p:cNvSpPr txBox="1"/>
          <p:nvPr/>
        </p:nvSpPr>
        <p:spPr>
          <a:xfrm>
            <a:off x="119444" y="6076898"/>
            <a:ext cx="8468300" cy="578620"/>
          </a:xfrm>
          <a:prstGeom prst="rect">
            <a:avLst/>
          </a:prstGeom>
          <a:noFill/>
        </p:spPr>
        <p:txBody>
          <a:bodyPr wrap="square">
            <a:spAutoFit/>
          </a:bodyPr>
          <a:lstStyle/>
          <a:p>
            <a:r>
              <a:rPr lang="en-US" sz="790" baseline="30000" dirty="0"/>
              <a:t>1</a:t>
            </a:r>
            <a:r>
              <a:rPr lang="en-US" sz="790" dirty="0"/>
              <a:t>Wolfers, M. E., van den Hoek, C., Brug, J., &amp; de Zwart, O. (2007). Using Intervention Mapping to develop a </a:t>
            </a:r>
            <a:r>
              <a:rPr lang="en-US" sz="790" dirty="0" err="1"/>
              <a:t>programme</a:t>
            </a:r>
            <a:r>
              <a:rPr lang="en-US" sz="790" dirty="0"/>
              <a:t> to prevent sexually transmittable infections, including HIV, among heterosexual migrant men. </a:t>
            </a:r>
            <a:r>
              <a:rPr lang="en-US" sz="790" i="1" dirty="0"/>
              <a:t>BMC public health</a:t>
            </a:r>
            <a:r>
              <a:rPr lang="en-US" sz="790" dirty="0"/>
              <a:t>, </a:t>
            </a:r>
            <a:r>
              <a:rPr lang="en-US" sz="790" i="1" dirty="0"/>
              <a:t>7</a:t>
            </a:r>
            <a:r>
              <a:rPr lang="en-US" sz="790" dirty="0"/>
              <a:t>, 141. </a:t>
            </a:r>
            <a:r>
              <a:rPr lang="en-US" sz="790" dirty="0">
                <a:hlinkClick r:id="rId8"/>
              </a:rPr>
              <a:t>https://doi.org/10.1186/1471-2458-7-141</a:t>
            </a:r>
          </a:p>
          <a:p>
            <a:r>
              <a:rPr lang="en-US" sz="790" baseline="30000" dirty="0"/>
              <a:t>2</a:t>
            </a:r>
            <a:r>
              <a:rPr lang="en-US" sz="790" dirty="0"/>
              <a:t>Bertens, M. G., Eiling, E. M., van den Borne, B., &amp; Schaalma, H. P. (2009). Uma Tori! Evaluation of an STI/HIV-prevention intervention for Afro-Caribbean women in the Netherlands. </a:t>
            </a:r>
            <a:r>
              <a:rPr lang="en-US" sz="790" i="1" dirty="0"/>
              <a:t>Patient education and counseling</a:t>
            </a:r>
            <a:r>
              <a:rPr lang="en-US" sz="790" dirty="0"/>
              <a:t>, </a:t>
            </a:r>
            <a:r>
              <a:rPr lang="en-US" sz="790" i="1" dirty="0"/>
              <a:t>75</a:t>
            </a:r>
            <a:r>
              <a:rPr lang="en-US" sz="790" dirty="0"/>
              <a:t>(1), 77–83. https://</a:t>
            </a:r>
            <a:r>
              <a:rPr lang="en-US" sz="790" dirty="0" err="1"/>
              <a:t>doi.org</a:t>
            </a:r>
            <a:r>
              <a:rPr lang="en-US" sz="790" dirty="0"/>
              <a:t>/10.1016/j.pec.2008.09.002</a:t>
            </a:r>
          </a:p>
        </p:txBody>
      </p:sp>
      <p:sp>
        <p:nvSpPr>
          <p:cNvPr id="15" name="TextBox 14">
            <a:extLst>
              <a:ext uri="{FF2B5EF4-FFF2-40B4-BE49-F238E27FC236}">
                <a16:creationId xmlns:a16="http://schemas.microsoft.com/office/drawing/2014/main" id="{1DED2A3F-A128-03D5-1190-DD30B2B8917D}"/>
              </a:ext>
            </a:extLst>
          </p:cNvPr>
          <p:cNvSpPr txBox="1"/>
          <p:nvPr/>
        </p:nvSpPr>
        <p:spPr>
          <a:xfrm>
            <a:off x="59722" y="1888517"/>
            <a:ext cx="9024556" cy="3915966"/>
          </a:xfrm>
          <a:prstGeom prst="roundRect">
            <a:avLst/>
          </a:prstGeom>
          <a:noFill/>
        </p:spPr>
        <p:txBody>
          <a:bodyPr wrap="square" lIns="91440" tIns="45720" rIns="91440" bIns="45720" rtlCol="0" anchor="t">
            <a:spAutoFit/>
          </a:bodyPr>
          <a:lstStyle/>
          <a:p>
            <a:r>
              <a:rPr lang="en-US" sz="1600" b="1" u="sng" dirty="0"/>
              <a:t>Inventory of successful methods &amp; strategies</a:t>
            </a:r>
          </a:p>
          <a:p>
            <a:pPr marL="285750" indent="-285750">
              <a:buFont typeface="Wingdings" panose="05000000000000000000" pitchFamily="2" charset="2"/>
              <a:buChar char="v"/>
            </a:pPr>
            <a:r>
              <a:rPr lang="en-US" sz="1600" dirty="0"/>
              <a:t>Embed curriculum into general education Health courses</a:t>
            </a:r>
          </a:p>
          <a:p>
            <a:pPr marL="742950" lvl="1" indent="-285750">
              <a:buFont typeface="Wingdings" panose="05000000000000000000" pitchFamily="2" charset="2"/>
              <a:buChar char="v"/>
            </a:pPr>
            <a:r>
              <a:rPr lang="en-US" sz="1600" dirty="0"/>
              <a:t>Method = Simulation to correct social norms and teach negotiation skills; Strategy 1 = students create educational videos of acceptable normative behavior; Strategy 2 = role-playing techniques for negotiation and discussion </a:t>
            </a:r>
          </a:p>
          <a:p>
            <a:pPr marL="742950" lvl="1" indent="-285750">
              <a:buFont typeface="Wingdings" panose="05000000000000000000" pitchFamily="2" charset="2"/>
              <a:buChar char="v"/>
            </a:pPr>
            <a:r>
              <a:rPr lang="en-US" sz="1600" dirty="0"/>
              <a:t>Method = correct misconceptions about susceptibility; Strategy = administer quiz on STI risks, myths, and knowledge – then provide immediate feedback</a:t>
            </a:r>
          </a:p>
          <a:p>
            <a:pPr marL="742950" lvl="1" indent="-285750">
              <a:buFont typeface="Wingdings" panose="05000000000000000000" pitchFamily="2" charset="2"/>
              <a:buChar char="v"/>
            </a:pPr>
            <a:r>
              <a:rPr lang="en-US" sz="1600" dirty="0"/>
              <a:t>Method = Skills-Based Intervention; Strategy = students practice correct condom application</a:t>
            </a:r>
          </a:p>
          <a:p>
            <a:pPr marL="285750" indent="-285750">
              <a:buFont typeface="Wingdings" panose="05000000000000000000" pitchFamily="2" charset="2"/>
              <a:buChar char="v"/>
            </a:pPr>
            <a:r>
              <a:rPr lang="en-US" sz="1600" dirty="0"/>
              <a:t>Co-Curricular Approaches</a:t>
            </a:r>
          </a:p>
          <a:p>
            <a:pPr marL="742950" lvl="1" indent="-285750">
              <a:buFont typeface="Wingdings" panose="05000000000000000000" pitchFamily="2" charset="2"/>
              <a:buChar char="v"/>
            </a:pPr>
            <a:r>
              <a:rPr lang="en-US" sz="1600" dirty="0"/>
              <a:t>Method = overcoming barriers to change; Strategy = make condoms freely and widely available on campus</a:t>
            </a:r>
          </a:p>
          <a:p>
            <a:r>
              <a:rPr lang="en-US" sz="1600" b="1" u="sng" dirty="0"/>
              <a:t>Discussion</a:t>
            </a:r>
          </a:p>
          <a:p>
            <a:pPr marL="285750" indent="-285750">
              <a:buFont typeface="Wingdings" panose="05000000000000000000" pitchFamily="2" charset="2"/>
              <a:buChar char="v"/>
            </a:pPr>
            <a:r>
              <a:rPr lang="en-US" sz="1600" dirty="0"/>
              <a:t>Align successful methods with the determinants identified in step 2 (increase self-efficacy, demonstrating correct condom use)</a:t>
            </a:r>
          </a:p>
        </p:txBody>
      </p:sp>
    </p:spTree>
    <p:extLst>
      <p:ext uri="{BB962C8B-B14F-4D97-AF65-F5344CB8AC3E}">
        <p14:creationId xmlns:p14="http://schemas.microsoft.com/office/powerpoint/2010/main" val="2874916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6A0B8-1DDB-0059-B5B7-3D69D814716F}"/>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11756CC-0362-15F4-5192-3DAF9EC26484}"/>
              </a:ext>
            </a:extLst>
          </p:cNvPr>
          <p:cNvGraphicFramePr/>
          <p:nvPr>
            <p:extLst>
              <p:ext uri="{D42A27DB-BD31-4B8C-83A1-F6EECF244321}">
                <p14:modId xmlns:p14="http://schemas.microsoft.com/office/powerpoint/2010/main" val="1502902207"/>
              </p:ext>
            </p:extLst>
          </p:nvPr>
        </p:nvGraphicFramePr>
        <p:xfrm>
          <a:off x="119444" y="312334"/>
          <a:ext cx="3376231" cy="1980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1">
            <a:extLst>
              <a:ext uri="{FF2B5EF4-FFF2-40B4-BE49-F238E27FC236}">
                <a16:creationId xmlns:a16="http://schemas.microsoft.com/office/drawing/2014/main" id="{EE1174EA-730C-080B-7A55-FF9171C9E343}"/>
              </a:ext>
            </a:extLst>
          </p:cNvPr>
          <p:cNvSpPr/>
          <p:nvPr/>
        </p:nvSpPr>
        <p:spPr>
          <a:xfrm>
            <a:off x="241232" y="110668"/>
            <a:ext cx="8709518" cy="41148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2400" b="1">
                <a:solidFill>
                  <a:srgbClr val="FFFFFF"/>
                </a:solidFill>
              </a:defRPr>
            </a:pPr>
            <a:r>
              <a:rPr sz="1950"/>
              <a:t>Intervention Mapping </a:t>
            </a:r>
            <a:r>
              <a:rPr lang="en-US" sz="1950"/>
              <a:t>Approach: STI Reduction</a:t>
            </a:r>
            <a:endParaRPr sz="1950"/>
          </a:p>
        </p:txBody>
      </p:sp>
      <p:sp>
        <p:nvSpPr>
          <p:cNvPr id="7" name="TextBox 6">
            <a:extLst>
              <a:ext uri="{FF2B5EF4-FFF2-40B4-BE49-F238E27FC236}">
                <a16:creationId xmlns:a16="http://schemas.microsoft.com/office/drawing/2014/main" id="{D68B5824-2CF4-AF0D-94C0-169B8740458A}"/>
              </a:ext>
            </a:extLst>
          </p:cNvPr>
          <p:cNvSpPr txBox="1"/>
          <p:nvPr/>
        </p:nvSpPr>
        <p:spPr>
          <a:xfrm>
            <a:off x="3685116" y="934991"/>
            <a:ext cx="4613617" cy="707886"/>
          </a:xfrm>
          <a:prstGeom prst="rect">
            <a:avLst/>
          </a:prstGeom>
          <a:noFill/>
          <a:ln w="38100">
            <a:solidFill>
              <a:srgbClr val="00B050"/>
            </a:solidFill>
          </a:ln>
        </p:spPr>
        <p:txBody>
          <a:bodyPr wrap="square" rtlCol="0" anchor="ctr">
            <a:spAutoFit/>
          </a:bodyPr>
          <a:lstStyle/>
          <a:p>
            <a:r>
              <a:rPr lang="en-US" sz="2000"/>
              <a:t>Operationalize </a:t>
            </a:r>
            <a:r>
              <a:rPr lang="en-US" sz="2000" b="1"/>
              <a:t>strategies</a:t>
            </a:r>
            <a:r>
              <a:rPr lang="en-US" sz="2000"/>
              <a:t> and develop </a:t>
            </a:r>
            <a:r>
              <a:rPr lang="en-US" sz="2000" b="1"/>
              <a:t>materials</a:t>
            </a:r>
            <a:r>
              <a:rPr lang="en-US" sz="2000"/>
              <a:t> to </a:t>
            </a:r>
            <a:r>
              <a:rPr lang="en-US" sz="2000" b="1"/>
              <a:t>create</a:t>
            </a:r>
            <a:r>
              <a:rPr lang="en-US" sz="2000"/>
              <a:t> an organized program</a:t>
            </a:r>
          </a:p>
        </p:txBody>
      </p:sp>
      <p:sp>
        <p:nvSpPr>
          <p:cNvPr id="2" name="TextBox 1">
            <a:extLst>
              <a:ext uri="{FF2B5EF4-FFF2-40B4-BE49-F238E27FC236}">
                <a16:creationId xmlns:a16="http://schemas.microsoft.com/office/drawing/2014/main" id="{B67E9F2F-C23D-F948-B043-C89FE1F43B9F}"/>
              </a:ext>
            </a:extLst>
          </p:cNvPr>
          <p:cNvSpPr txBox="1"/>
          <p:nvPr/>
        </p:nvSpPr>
        <p:spPr>
          <a:xfrm>
            <a:off x="0" y="2055720"/>
            <a:ext cx="9344025" cy="3754874"/>
          </a:xfrm>
          <a:prstGeom prst="rect">
            <a:avLst/>
          </a:prstGeom>
          <a:noFill/>
        </p:spPr>
        <p:txBody>
          <a:bodyPr wrap="square" lIns="91440" tIns="45720" rIns="91440" bIns="45720" rtlCol="0" anchor="t">
            <a:spAutoFit/>
          </a:bodyPr>
          <a:lstStyle/>
          <a:p>
            <a:pPr lvl="0"/>
            <a:r>
              <a:rPr lang="en-US" sz="2200" b="1" dirty="0"/>
              <a:t>Create Program Components</a:t>
            </a:r>
          </a:p>
          <a:p>
            <a:pPr lvl="0"/>
            <a:endParaRPr lang="en-US" sz="700" b="1" dirty="0"/>
          </a:p>
          <a:p>
            <a:pPr marL="285750" indent="-285750">
              <a:buClr>
                <a:srgbClr val="00B050"/>
              </a:buClr>
              <a:buFont typeface="Wingdings" panose="05000000000000000000" pitchFamily="2" charset="2"/>
              <a:buChar char="v"/>
            </a:pPr>
            <a:r>
              <a:rPr lang="en-US" sz="2200" b="1" dirty="0"/>
              <a:t>Faculty</a:t>
            </a:r>
            <a:r>
              <a:rPr lang="en-US" sz="2200" dirty="0"/>
              <a:t> of Health courses </a:t>
            </a:r>
            <a:r>
              <a:rPr lang="en-US" sz="2400" dirty="0"/>
              <a:t>create syllabi, student learning outcomes, curriculum, lectures, &amp; homework assignments</a:t>
            </a:r>
            <a:endParaRPr lang="en-US" sz="2200" dirty="0"/>
          </a:p>
          <a:p>
            <a:pPr marL="742950" lvl="1" indent="-285750">
              <a:buClr>
                <a:srgbClr val="00B050"/>
              </a:buClr>
              <a:buFont typeface="Wingdings" panose="05000000000000000000" pitchFamily="2" charset="2"/>
              <a:buChar char="v"/>
            </a:pPr>
            <a:r>
              <a:rPr lang="en-US" sz="2200" dirty="0"/>
              <a:t>Collaborate with campus Health Center staff members to create in-class activities involving: role-playing scenario, educational video about social norms, risks/myths assessment</a:t>
            </a:r>
          </a:p>
          <a:p>
            <a:pPr lvl="0">
              <a:buClr>
                <a:srgbClr val="00B050"/>
              </a:buClr>
            </a:pPr>
            <a:r>
              <a:rPr lang="en-US" sz="2200" b="1" dirty="0"/>
              <a:t>Pilot-test Phase</a:t>
            </a:r>
          </a:p>
          <a:p>
            <a:pPr lvl="0">
              <a:buClr>
                <a:srgbClr val="00B050"/>
              </a:buClr>
            </a:pPr>
            <a:endParaRPr lang="en-US" sz="700" b="1" dirty="0"/>
          </a:p>
          <a:p>
            <a:pPr marL="285750" lvl="0" indent="-285750">
              <a:buClr>
                <a:srgbClr val="00B050"/>
              </a:buClr>
              <a:buFont typeface="Wingdings" panose="05000000000000000000" pitchFamily="2" charset="2"/>
              <a:buChar char="v"/>
            </a:pPr>
            <a:r>
              <a:rPr lang="en-US" sz="2200" dirty="0"/>
              <a:t>Recruit students (e.g., student workers in campus health center or TAs of health gen ed courses) to provide feedback on the efficacy of program components and course curriculum</a:t>
            </a:r>
          </a:p>
        </p:txBody>
      </p:sp>
      <p:sp>
        <p:nvSpPr>
          <p:cNvPr id="6" name="TextBox 5">
            <a:extLst>
              <a:ext uri="{FF2B5EF4-FFF2-40B4-BE49-F238E27FC236}">
                <a16:creationId xmlns:a16="http://schemas.microsoft.com/office/drawing/2014/main" id="{0DF7E65D-40CB-73DA-7267-2C8320546833}"/>
              </a:ext>
            </a:extLst>
          </p:cNvPr>
          <p:cNvSpPr txBox="1"/>
          <p:nvPr/>
        </p:nvSpPr>
        <p:spPr>
          <a:xfrm>
            <a:off x="119444" y="5923009"/>
            <a:ext cx="8709518" cy="827919"/>
          </a:xfrm>
          <a:prstGeom prst="rect">
            <a:avLst/>
          </a:prstGeom>
          <a:noFill/>
        </p:spPr>
        <p:txBody>
          <a:bodyPr wrap="square">
            <a:spAutoFit/>
          </a:bodyPr>
          <a:lstStyle/>
          <a:p>
            <a:r>
              <a:rPr lang="en-US" sz="800" baseline="30000" dirty="0"/>
              <a:t>1</a:t>
            </a:r>
            <a:r>
              <a:rPr lang="en-US" sz="800" dirty="0"/>
              <a:t>Globerman, J., Mitra, S., </a:t>
            </a:r>
            <a:r>
              <a:rPr lang="en-US" sz="800" dirty="0" err="1"/>
              <a:t>Gogolishvili</a:t>
            </a:r>
            <a:r>
              <a:rPr lang="en-US" sz="800" dirty="0"/>
              <a:t>, D., Rueda, S., </a:t>
            </a:r>
            <a:r>
              <a:rPr lang="en-US" sz="800" dirty="0" err="1"/>
              <a:t>Schoffel</a:t>
            </a:r>
            <a:r>
              <a:rPr lang="en-US" sz="800" dirty="0"/>
              <a:t>, L., </a:t>
            </a:r>
            <a:r>
              <a:rPr lang="en-US" sz="800" dirty="0" err="1"/>
              <a:t>Gangbar</a:t>
            </a:r>
            <a:r>
              <a:rPr lang="en-US" sz="800" dirty="0"/>
              <a:t>, K., Shi, Q., &amp; Rourke, S. B. (2017). HIV/STI Prevention Interventions: A Systematic Review and Meta-analysis. </a:t>
            </a:r>
            <a:r>
              <a:rPr lang="en-US" sz="800" i="1" dirty="0"/>
              <a:t>Open medicine (Warsaw, Poland)</a:t>
            </a:r>
            <a:r>
              <a:rPr lang="en-US" sz="800" dirty="0"/>
              <a:t>, </a:t>
            </a:r>
            <a:r>
              <a:rPr lang="en-US" sz="800" i="1" dirty="0"/>
              <a:t>12</a:t>
            </a:r>
            <a:r>
              <a:rPr lang="en-US" sz="800" dirty="0"/>
              <a:t>, 450–467. https://</a:t>
            </a:r>
            <a:r>
              <a:rPr lang="en-US" sz="800" dirty="0" err="1"/>
              <a:t>doi.org</a:t>
            </a:r>
            <a:r>
              <a:rPr lang="en-US" sz="800" dirty="0"/>
              <a:t>/10.1515/med-2017-0064</a:t>
            </a:r>
          </a:p>
          <a:p>
            <a:r>
              <a:rPr lang="en-US" sz="800" baseline="30000" dirty="0"/>
              <a:t>2</a:t>
            </a:r>
            <a:r>
              <a:rPr lang="en-US" sz="800" dirty="0"/>
              <a:t>Covey, J., Rosenthal-Stott, H.E.S. &amp; Howell, S.J. A synthesis of meta-analytic evidence of behavioral interventions to reduce HIV/STIs. </a:t>
            </a:r>
            <a:r>
              <a:rPr lang="en-US" sz="800" i="1" dirty="0"/>
              <a:t>J </a:t>
            </a:r>
            <a:r>
              <a:rPr lang="en-US" sz="800" i="1" dirty="0" err="1"/>
              <a:t>Behav</a:t>
            </a:r>
            <a:r>
              <a:rPr lang="en-US" sz="800" i="1" dirty="0"/>
              <a:t> Med</a:t>
            </a:r>
            <a:r>
              <a:rPr lang="en-US" sz="800" dirty="0"/>
              <a:t> </a:t>
            </a:r>
            <a:r>
              <a:rPr lang="en-US" sz="800" b="1" dirty="0"/>
              <a:t>39</a:t>
            </a:r>
            <a:r>
              <a:rPr lang="en-US" sz="800" dirty="0"/>
              <a:t>, 371–385 (2016). </a:t>
            </a:r>
            <a:r>
              <a:rPr lang="en-US" sz="800" dirty="0">
                <a:hlinkClick r:id="rId8"/>
              </a:rPr>
              <a:t>https://doi.org/10.1007/s10865-016-9714-1</a:t>
            </a:r>
            <a:endParaRPr lang="en-US" sz="800" dirty="0"/>
          </a:p>
          <a:p>
            <a:r>
              <a:rPr lang="en-US" sz="790" baseline="30000" dirty="0"/>
              <a:t>3</a:t>
            </a:r>
            <a:r>
              <a:rPr lang="en-US" sz="790" dirty="0"/>
              <a:t>Henderson, J. T., Senger, C. A., Henninger, M., Bean, S. I., Redmond, N., &amp; O'Connor, E. A. (2020). Behavioral Counseling Interventions to Prevent Sexually Transmitted Infections: Updated Evidence Report and Systematic Review for the US Preventive Services Task Force. </a:t>
            </a:r>
            <a:r>
              <a:rPr lang="en-US" sz="790" i="1" dirty="0"/>
              <a:t>JAMA</a:t>
            </a:r>
            <a:r>
              <a:rPr lang="en-US" sz="790" dirty="0"/>
              <a:t>, </a:t>
            </a:r>
            <a:r>
              <a:rPr lang="en-US" sz="790" i="1" dirty="0"/>
              <a:t>324</a:t>
            </a:r>
            <a:r>
              <a:rPr lang="en-US" sz="790" dirty="0"/>
              <a:t>(7), 682–699. https://</a:t>
            </a:r>
            <a:r>
              <a:rPr lang="en-US" sz="790" dirty="0" err="1"/>
              <a:t>doi.org</a:t>
            </a:r>
            <a:r>
              <a:rPr lang="en-US" sz="790" dirty="0"/>
              <a:t>/10.1001/jama.2020.10371</a:t>
            </a:r>
          </a:p>
        </p:txBody>
      </p:sp>
    </p:spTree>
    <p:extLst>
      <p:ext uri="{BB962C8B-B14F-4D97-AF65-F5344CB8AC3E}">
        <p14:creationId xmlns:p14="http://schemas.microsoft.com/office/powerpoint/2010/main" val="2471306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D9468-E07E-A76B-342D-418D89AD55E8}"/>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05B5C4E-6C39-5C45-AB7E-94D4CB1D9089}"/>
              </a:ext>
            </a:extLst>
          </p:cNvPr>
          <p:cNvGraphicFramePr/>
          <p:nvPr/>
        </p:nvGraphicFramePr>
        <p:xfrm>
          <a:off x="119444" y="312334"/>
          <a:ext cx="3376231" cy="1980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1">
            <a:extLst>
              <a:ext uri="{FF2B5EF4-FFF2-40B4-BE49-F238E27FC236}">
                <a16:creationId xmlns:a16="http://schemas.microsoft.com/office/drawing/2014/main" id="{2E7CDB42-2F34-2EFC-083D-6612924ED4E1}"/>
              </a:ext>
            </a:extLst>
          </p:cNvPr>
          <p:cNvSpPr/>
          <p:nvPr/>
        </p:nvSpPr>
        <p:spPr>
          <a:xfrm>
            <a:off x="241232" y="110668"/>
            <a:ext cx="8709518" cy="41148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2400" b="1">
                <a:solidFill>
                  <a:srgbClr val="FFFFFF"/>
                </a:solidFill>
              </a:defRPr>
            </a:pPr>
            <a:r>
              <a:rPr sz="1950"/>
              <a:t>Intervention Mapping </a:t>
            </a:r>
            <a:r>
              <a:rPr lang="en-US" sz="1950"/>
              <a:t>Approach: STI Reduction</a:t>
            </a:r>
            <a:endParaRPr sz="1950"/>
          </a:p>
        </p:txBody>
      </p:sp>
      <p:sp>
        <p:nvSpPr>
          <p:cNvPr id="7" name="TextBox 6">
            <a:extLst>
              <a:ext uri="{FF2B5EF4-FFF2-40B4-BE49-F238E27FC236}">
                <a16:creationId xmlns:a16="http://schemas.microsoft.com/office/drawing/2014/main" id="{55305471-A913-3901-E06D-4FD5A0620786}"/>
              </a:ext>
            </a:extLst>
          </p:cNvPr>
          <p:cNvSpPr txBox="1"/>
          <p:nvPr/>
        </p:nvSpPr>
        <p:spPr>
          <a:xfrm>
            <a:off x="3685116" y="934991"/>
            <a:ext cx="4613617" cy="707886"/>
          </a:xfrm>
          <a:prstGeom prst="rect">
            <a:avLst/>
          </a:prstGeom>
          <a:noFill/>
          <a:ln w="38100">
            <a:solidFill>
              <a:srgbClr val="00B050"/>
            </a:solidFill>
          </a:ln>
        </p:spPr>
        <p:txBody>
          <a:bodyPr wrap="square" rtlCol="0" anchor="ctr">
            <a:spAutoFit/>
          </a:bodyPr>
          <a:lstStyle/>
          <a:p>
            <a:r>
              <a:rPr lang="en-US" sz="2000"/>
              <a:t>Operationalize </a:t>
            </a:r>
            <a:r>
              <a:rPr lang="en-US" sz="2000" b="1"/>
              <a:t>strategies</a:t>
            </a:r>
            <a:r>
              <a:rPr lang="en-US" sz="2000"/>
              <a:t> and develop </a:t>
            </a:r>
            <a:r>
              <a:rPr lang="en-US" sz="2000" b="1"/>
              <a:t>materials</a:t>
            </a:r>
            <a:r>
              <a:rPr lang="en-US" sz="2000"/>
              <a:t> to </a:t>
            </a:r>
            <a:r>
              <a:rPr lang="en-US" sz="2000" b="1"/>
              <a:t>create</a:t>
            </a:r>
            <a:r>
              <a:rPr lang="en-US" sz="2000"/>
              <a:t> an organized program</a:t>
            </a:r>
          </a:p>
        </p:txBody>
      </p:sp>
      <p:sp>
        <p:nvSpPr>
          <p:cNvPr id="2" name="TextBox 1">
            <a:extLst>
              <a:ext uri="{FF2B5EF4-FFF2-40B4-BE49-F238E27FC236}">
                <a16:creationId xmlns:a16="http://schemas.microsoft.com/office/drawing/2014/main" id="{7A80B44E-A027-0235-91C2-B38414321BE1}"/>
              </a:ext>
            </a:extLst>
          </p:cNvPr>
          <p:cNvSpPr txBox="1"/>
          <p:nvPr/>
        </p:nvSpPr>
        <p:spPr>
          <a:xfrm>
            <a:off x="269158" y="2076578"/>
            <a:ext cx="8029575" cy="3693319"/>
          </a:xfrm>
          <a:prstGeom prst="rect">
            <a:avLst/>
          </a:prstGeom>
          <a:noFill/>
        </p:spPr>
        <p:txBody>
          <a:bodyPr wrap="square" lIns="91440" tIns="45720" rIns="91440" bIns="45720" rtlCol="0" anchor="t">
            <a:spAutoFit/>
          </a:bodyPr>
          <a:lstStyle/>
          <a:p>
            <a:pPr lvl="0"/>
            <a:r>
              <a:rPr lang="en-US" b="1" dirty="0"/>
              <a:t>What features of STI prevention programs help to make them more effective?</a:t>
            </a:r>
          </a:p>
          <a:p>
            <a:pPr marL="285750" lvl="0" indent="-285750">
              <a:buClr>
                <a:srgbClr val="00B050"/>
              </a:buClr>
              <a:buFont typeface="Wingdings" panose="05000000000000000000" pitchFamily="2" charset="2"/>
              <a:buChar char="v"/>
            </a:pPr>
            <a:r>
              <a:rPr lang="en-US" dirty="0"/>
              <a:t>Group-level health education interventions and comprehensive risk counseling &amp; services</a:t>
            </a:r>
            <a:r>
              <a:rPr lang="en-US" baseline="30000" dirty="0"/>
              <a:t>1,3</a:t>
            </a:r>
          </a:p>
          <a:p>
            <a:pPr marL="742950" lvl="1" indent="-285750">
              <a:buClr>
                <a:srgbClr val="00B050"/>
              </a:buClr>
              <a:buFont typeface="Wingdings" panose="05000000000000000000" pitchFamily="2" charset="2"/>
              <a:buChar char="v"/>
            </a:pPr>
            <a:r>
              <a:rPr lang="en-US" dirty="0"/>
              <a:t>Thus, program can be delivered to large class without sacrificing effectiveness</a:t>
            </a:r>
          </a:p>
          <a:p>
            <a:pPr marL="285750" indent="-285750">
              <a:buClr>
                <a:srgbClr val="00B050"/>
              </a:buClr>
              <a:buFont typeface="Wingdings" panose="05000000000000000000" pitchFamily="2" charset="2"/>
              <a:buChar char="v"/>
            </a:pPr>
            <a:r>
              <a:rPr lang="en-US" dirty="0"/>
              <a:t>STI prevention programs may be more effective if the facilitator is the same race/gender as the participants</a:t>
            </a:r>
            <a:r>
              <a:rPr lang="en-US" baseline="30000" dirty="0"/>
              <a:t>2</a:t>
            </a:r>
          </a:p>
          <a:p>
            <a:pPr marL="742950" lvl="1" indent="-285750">
              <a:buClr>
                <a:srgbClr val="00B050"/>
              </a:buClr>
              <a:buFont typeface="Wingdings" panose="05000000000000000000" pitchFamily="2" charset="2"/>
              <a:buChar char="v"/>
            </a:pPr>
            <a:r>
              <a:rPr lang="en-US" dirty="0"/>
              <a:t>In-person facilitators and actors in education videos should represent a breadth of identities</a:t>
            </a:r>
            <a:endParaRPr lang="en-US" baseline="30000" dirty="0"/>
          </a:p>
          <a:p>
            <a:pPr marL="285750" indent="-285750">
              <a:buClr>
                <a:srgbClr val="00B050"/>
              </a:buClr>
              <a:buFont typeface="Wingdings" panose="05000000000000000000" pitchFamily="2" charset="2"/>
              <a:buChar char="v"/>
            </a:pPr>
            <a:r>
              <a:rPr lang="en-US" dirty="0"/>
              <a:t>No difference in effectiveness when interventions are led by peers or experts</a:t>
            </a:r>
            <a:r>
              <a:rPr lang="en-US" baseline="30000" dirty="0"/>
              <a:t>2</a:t>
            </a:r>
          </a:p>
          <a:p>
            <a:pPr marL="742950" lvl="1" indent="-285750">
              <a:buClr>
                <a:srgbClr val="00B050"/>
              </a:buClr>
              <a:buFont typeface="Wingdings" panose="05000000000000000000" pitchFamily="2" charset="2"/>
              <a:buChar char="v"/>
            </a:pPr>
            <a:r>
              <a:rPr lang="en-US" dirty="0"/>
              <a:t>Course-embedded activity: students can learn by facilitating activities and teaching their peers about various sub-topics regarding STI treatment and prevention</a:t>
            </a:r>
          </a:p>
        </p:txBody>
      </p:sp>
      <p:sp>
        <p:nvSpPr>
          <p:cNvPr id="6" name="TextBox 5">
            <a:extLst>
              <a:ext uri="{FF2B5EF4-FFF2-40B4-BE49-F238E27FC236}">
                <a16:creationId xmlns:a16="http://schemas.microsoft.com/office/drawing/2014/main" id="{0CE1BB41-F328-F4C0-F945-333C7F492513}"/>
              </a:ext>
            </a:extLst>
          </p:cNvPr>
          <p:cNvSpPr txBox="1"/>
          <p:nvPr/>
        </p:nvSpPr>
        <p:spPr>
          <a:xfrm>
            <a:off x="217241" y="5923009"/>
            <a:ext cx="8709518" cy="827919"/>
          </a:xfrm>
          <a:prstGeom prst="rect">
            <a:avLst/>
          </a:prstGeom>
          <a:noFill/>
        </p:spPr>
        <p:txBody>
          <a:bodyPr wrap="square">
            <a:spAutoFit/>
          </a:bodyPr>
          <a:lstStyle/>
          <a:p>
            <a:r>
              <a:rPr lang="en-US" sz="800" baseline="30000" dirty="0"/>
              <a:t>1</a:t>
            </a:r>
            <a:r>
              <a:rPr lang="en-US" sz="800" dirty="0"/>
              <a:t>Globerman, J., Mitra, S., </a:t>
            </a:r>
            <a:r>
              <a:rPr lang="en-US" sz="800" dirty="0" err="1"/>
              <a:t>Gogolishvili</a:t>
            </a:r>
            <a:r>
              <a:rPr lang="en-US" sz="800" dirty="0"/>
              <a:t>, D., Rueda, S., </a:t>
            </a:r>
            <a:r>
              <a:rPr lang="en-US" sz="800" dirty="0" err="1"/>
              <a:t>Schoffel</a:t>
            </a:r>
            <a:r>
              <a:rPr lang="en-US" sz="800" dirty="0"/>
              <a:t>, L., </a:t>
            </a:r>
            <a:r>
              <a:rPr lang="en-US" sz="800" dirty="0" err="1"/>
              <a:t>Gangbar</a:t>
            </a:r>
            <a:r>
              <a:rPr lang="en-US" sz="800" dirty="0"/>
              <a:t>, K., Shi, Q., &amp; Rourke, S. B. (2017). HIV/STI Prevention Interventions: A Systematic Review and Meta-analysis. </a:t>
            </a:r>
            <a:r>
              <a:rPr lang="en-US" sz="800" i="1" dirty="0"/>
              <a:t>Open medicine (Warsaw, Poland)</a:t>
            </a:r>
            <a:r>
              <a:rPr lang="en-US" sz="800" dirty="0"/>
              <a:t>, </a:t>
            </a:r>
            <a:r>
              <a:rPr lang="en-US" sz="800" i="1" dirty="0"/>
              <a:t>12</a:t>
            </a:r>
            <a:r>
              <a:rPr lang="en-US" sz="800" dirty="0"/>
              <a:t>, 450–467. https://</a:t>
            </a:r>
            <a:r>
              <a:rPr lang="en-US" sz="800" dirty="0" err="1"/>
              <a:t>doi.org</a:t>
            </a:r>
            <a:r>
              <a:rPr lang="en-US" sz="800" dirty="0"/>
              <a:t>/10.1515/med-2017-0064</a:t>
            </a:r>
          </a:p>
          <a:p>
            <a:r>
              <a:rPr lang="en-US" sz="800" baseline="30000" dirty="0"/>
              <a:t>2</a:t>
            </a:r>
            <a:r>
              <a:rPr lang="en-US" sz="800" dirty="0"/>
              <a:t>Covey, J., Rosenthal-Stott, H.E.S. &amp; Howell, S.J. A synthesis of meta-analytic evidence of behavioral interventions to reduce HIV/STIs. </a:t>
            </a:r>
            <a:r>
              <a:rPr lang="en-US" sz="800" i="1" dirty="0"/>
              <a:t>J </a:t>
            </a:r>
            <a:r>
              <a:rPr lang="en-US" sz="800" i="1" dirty="0" err="1"/>
              <a:t>Behav</a:t>
            </a:r>
            <a:r>
              <a:rPr lang="en-US" sz="800" i="1" dirty="0"/>
              <a:t> Med</a:t>
            </a:r>
            <a:r>
              <a:rPr lang="en-US" sz="800" dirty="0"/>
              <a:t> </a:t>
            </a:r>
            <a:r>
              <a:rPr lang="en-US" sz="800" b="1" dirty="0"/>
              <a:t>39</a:t>
            </a:r>
            <a:r>
              <a:rPr lang="en-US" sz="800" dirty="0"/>
              <a:t>, 371–385 (2016). </a:t>
            </a:r>
            <a:r>
              <a:rPr lang="en-US" sz="800" dirty="0">
                <a:hlinkClick r:id="rId8"/>
              </a:rPr>
              <a:t>https://doi.org/10.1007/s10865-016-9714-1</a:t>
            </a:r>
            <a:endParaRPr lang="en-US" sz="800" dirty="0"/>
          </a:p>
          <a:p>
            <a:r>
              <a:rPr lang="en-US" sz="790" baseline="30000" dirty="0"/>
              <a:t>3</a:t>
            </a:r>
            <a:r>
              <a:rPr lang="en-US" sz="790" dirty="0"/>
              <a:t>Henderson, J. T., Senger, C. A., Henninger, M., Bean, S. I., Redmond, N., &amp; O'Connor, E. A. (2020). Behavioral Counseling Interventions to Prevent Sexually Transmitted Infections: Updated Evidence Report and Systematic Review for the US Preventive Services Task Force. </a:t>
            </a:r>
            <a:r>
              <a:rPr lang="en-US" sz="790" i="1" dirty="0"/>
              <a:t>JAMA</a:t>
            </a:r>
            <a:r>
              <a:rPr lang="en-US" sz="790" dirty="0"/>
              <a:t>, </a:t>
            </a:r>
            <a:r>
              <a:rPr lang="en-US" sz="790" i="1" dirty="0"/>
              <a:t>324</a:t>
            </a:r>
            <a:r>
              <a:rPr lang="en-US" sz="790" dirty="0"/>
              <a:t>(7), 682–699. https://</a:t>
            </a:r>
            <a:r>
              <a:rPr lang="en-US" sz="790" dirty="0" err="1"/>
              <a:t>doi.org</a:t>
            </a:r>
            <a:r>
              <a:rPr lang="en-US" sz="790" dirty="0"/>
              <a:t>/10.1001/jama.2020.10371</a:t>
            </a:r>
          </a:p>
        </p:txBody>
      </p:sp>
    </p:spTree>
    <p:extLst>
      <p:ext uri="{BB962C8B-B14F-4D97-AF65-F5344CB8AC3E}">
        <p14:creationId xmlns:p14="http://schemas.microsoft.com/office/powerpoint/2010/main" val="4004433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EFF46-2B5B-AB86-70BC-23FD14812C55}"/>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B8F74D0-F300-8B02-0E8B-628E3E48CD2F}"/>
              </a:ext>
            </a:extLst>
          </p:cNvPr>
          <p:cNvGraphicFramePr/>
          <p:nvPr>
            <p:extLst>
              <p:ext uri="{D42A27DB-BD31-4B8C-83A1-F6EECF244321}">
                <p14:modId xmlns:p14="http://schemas.microsoft.com/office/powerpoint/2010/main" val="1788880501"/>
              </p:ext>
            </p:extLst>
          </p:nvPr>
        </p:nvGraphicFramePr>
        <p:xfrm>
          <a:off x="119444" y="312334"/>
          <a:ext cx="3376231" cy="1980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1">
            <a:extLst>
              <a:ext uri="{FF2B5EF4-FFF2-40B4-BE49-F238E27FC236}">
                <a16:creationId xmlns:a16="http://schemas.microsoft.com/office/drawing/2014/main" id="{4127FE06-A172-9FC1-4C68-552A21AECB98}"/>
              </a:ext>
            </a:extLst>
          </p:cNvPr>
          <p:cNvSpPr/>
          <p:nvPr/>
        </p:nvSpPr>
        <p:spPr>
          <a:xfrm>
            <a:off x="241232" y="110668"/>
            <a:ext cx="8709518" cy="41148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2400" b="1">
                <a:solidFill>
                  <a:srgbClr val="FFFFFF"/>
                </a:solidFill>
              </a:defRPr>
            </a:pPr>
            <a:r>
              <a:rPr sz="1950"/>
              <a:t>Intervention Mapping </a:t>
            </a:r>
            <a:r>
              <a:rPr lang="en-US" sz="1950"/>
              <a:t>Approach: STI Reduction</a:t>
            </a:r>
            <a:endParaRPr sz="1950"/>
          </a:p>
        </p:txBody>
      </p:sp>
      <p:sp>
        <p:nvSpPr>
          <p:cNvPr id="7" name="TextBox 6">
            <a:extLst>
              <a:ext uri="{FF2B5EF4-FFF2-40B4-BE49-F238E27FC236}">
                <a16:creationId xmlns:a16="http://schemas.microsoft.com/office/drawing/2014/main" id="{F11240EB-07B5-06D8-2C8C-9BE3D9226C80}"/>
              </a:ext>
            </a:extLst>
          </p:cNvPr>
          <p:cNvSpPr txBox="1"/>
          <p:nvPr/>
        </p:nvSpPr>
        <p:spPr>
          <a:xfrm>
            <a:off x="3685116" y="934991"/>
            <a:ext cx="4613617" cy="707886"/>
          </a:xfrm>
          <a:prstGeom prst="rect">
            <a:avLst/>
          </a:prstGeom>
          <a:noFill/>
          <a:ln w="38100">
            <a:solidFill>
              <a:srgbClr val="4FC3F7"/>
            </a:solidFill>
          </a:ln>
        </p:spPr>
        <p:txBody>
          <a:bodyPr wrap="square" rtlCol="0" anchor="ctr">
            <a:spAutoFit/>
          </a:bodyPr>
          <a:lstStyle/>
          <a:p>
            <a:r>
              <a:rPr lang="en-US" sz="2000"/>
              <a:t>Develop plan for program adoption, quality implementation and sustainability</a:t>
            </a:r>
          </a:p>
        </p:txBody>
      </p:sp>
      <p:sp>
        <p:nvSpPr>
          <p:cNvPr id="2" name="TextBox 1">
            <a:extLst>
              <a:ext uri="{FF2B5EF4-FFF2-40B4-BE49-F238E27FC236}">
                <a16:creationId xmlns:a16="http://schemas.microsoft.com/office/drawing/2014/main" id="{28D7B084-4F9E-4ADD-E25A-7AF981787558}"/>
              </a:ext>
            </a:extLst>
          </p:cNvPr>
          <p:cNvSpPr txBox="1"/>
          <p:nvPr/>
        </p:nvSpPr>
        <p:spPr>
          <a:xfrm>
            <a:off x="464615" y="2055720"/>
            <a:ext cx="8029575" cy="4832092"/>
          </a:xfrm>
          <a:prstGeom prst="rect">
            <a:avLst/>
          </a:prstGeom>
          <a:noFill/>
        </p:spPr>
        <p:txBody>
          <a:bodyPr wrap="square" lIns="91440" tIns="45720" rIns="91440" bIns="45720" rtlCol="0" anchor="t">
            <a:spAutoFit/>
          </a:bodyPr>
          <a:lstStyle/>
          <a:p>
            <a:r>
              <a:rPr lang="en-US" sz="2200" dirty="0"/>
              <a:t>Before the program can be implemented, it is essential to determine…</a:t>
            </a:r>
          </a:p>
          <a:p>
            <a:endParaRPr lang="en-US" sz="2200" dirty="0"/>
          </a:p>
          <a:p>
            <a:pPr marL="285750" indent="-285750">
              <a:buClr>
                <a:srgbClr val="4FC3F7"/>
              </a:buClr>
              <a:buFont typeface="Wingdings" panose="05000000000000000000" pitchFamily="2" charset="2"/>
              <a:buChar char="v"/>
            </a:pPr>
            <a:r>
              <a:rPr lang="en-US" sz="2200" b="1" dirty="0"/>
              <a:t>Who</a:t>
            </a:r>
            <a:r>
              <a:rPr lang="en-US" sz="2200" dirty="0"/>
              <a:t> are the stakeholders or partners that support the program (e.g., </a:t>
            </a:r>
            <a:r>
              <a:rPr lang="en-US" sz="2200" u="sng" dirty="0"/>
              <a:t>faculty who teach health and wellness courses</a:t>
            </a:r>
            <a:r>
              <a:rPr lang="en-US" sz="2200" dirty="0"/>
              <a:t>, campus health services, student organizations)?</a:t>
            </a:r>
          </a:p>
          <a:p>
            <a:pPr marL="285750" indent="-285750">
              <a:buClr>
                <a:srgbClr val="4FC3F7"/>
              </a:buClr>
              <a:buFont typeface="Wingdings" panose="05000000000000000000" pitchFamily="2" charset="2"/>
              <a:buChar char="v"/>
            </a:pPr>
            <a:r>
              <a:rPr lang="en-US" sz="2200" b="1" dirty="0"/>
              <a:t>When</a:t>
            </a:r>
            <a:r>
              <a:rPr lang="en-US" sz="2200" dirty="0"/>
              <a:t> and </a:t>
            </a:r>
            <a:r>
              <a:rPr lang="en-US" sz="2200" b="1" dirty="0"/>
              <a:t>how often </a:t>
            </a:r>
            <a:r>
              <a:rPr lang="en-US" sz="2200" dirty="0"/>
              <a:t>will the program occur?</a:t>
            </a:r>
          </a:p>
          <a:p>
            <a:pPr marL="742950" lvl="1" indent="-285750">
              <a:buClr>
                <a:srgbClr val="4FC3F7"/>
              </a:buClr>
              <a:buFont typeface="Wingdings" panose="05000000000000000000" pitchFamily="2" charset="2"/>
              <a:buChar char="v"/>
            </a:pPr>
            <a:r>
              <a:rPr lang="en-US" sz="2200" dirty="0"/>
              <a:t>Course-embedded material – required gen ed courses for all students in Health and Wellness</a:t>
            </a:r>
          </a:p>
          <a:p>
            <a:pPr marL="742950" lvl="1" indent="-285750">
              <a:buClr>
                <a:srgbClr val="4FC3F7"/>
              </a:buClr>
              <a:buFont typeface="Wingdings" panose="05000000000000000000" pitchFamily="2" charset="2"/>
              <a:buChar char="v"/>
            </a:pPr>
            <a:r>
              <a:rPr lang="en-US" sz="2200" dirty="0"/>
              <a:t>Embedded into yearly first-year student orientation</a:t>
            </a:r>
          </a:p>
          <a:p>
            <a:pPr marL="742950" lvl="1" indent="-285750">
              <a:buClr>
                <a:srgbClr val="4FC3F7"/>
              </a:buClr>
              <a:buFont typeface="Wingdings" panose="05000000000000000000" pitchFamily="2" charset="2"/>
              <a:buChar char="v"/>
            </a:pPr>
            <a:r>
              <a:rPr lang="en-US" sz="2200" dirty="0"/>
              <a:t>Included as part of Greek life or other extra-curricular membership orientation</a:t>
            </a:r>
          </a:p>
          <a:p>
            <a:pPr marL="285750" indent="-285750">
              <a:buClr>
                <a:srgbClr val="4FC3F7"/>
              </a:buClr>
              <a:buFont typeface="Wingdings" panose="05000000000000000000" pitchFamily="2" charset="2"/>
              <a:buChar char="v"/>
            </a:pPr>
            <a:r>
              <a:rPr lang="en-US" sz="2200" b="1" dirty="0"/>
              <a:t>How</a:t>
            </a:r>
            <a:r>
              <a:rPr lang="en-US" sz="2200" dirty="0"/>
              <a:t> will the program sustain funding?</a:t>
            </a:r>
          </a:p>
          <a:p>
            <a:endParaRPr lang="en-US" sz="2200" dirty="0"/>
          </a:p>
        </p:txBody>
      </p:sp>
    </p:spTree>
    <p:extLst>
      <p:ext uri="{BB962C8B-B14F-4D97-AF65-F5344CB8AC3E}">
        <p14:creationId xmlns:p14="http://schemas.microsoft.com/office/powerpoint/2010/main" val="3111813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8E2CE-59D0-6520-05D2-6B8175B45F72}"/>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D98C661-E275-EB3D-5E82-ECE84A54148E}"/>
              </a:ext>
            </a:extLst>
          </p:cNvPr>
          <p:cNvGraphicFramePr/>
          <p:nvPr>
            <p:extLst>
              <p:ext uri="{D42A27DB-BD31-4B8C-83A1-F6EECF244321}">
                <p14:modId xmlns:p14="http://schemas.microsoft.com/office/powerpoint/2010/main" val="912249756"/>
              </p:ext>
            </p:extLst>
          </p:nvPr>
        </p:nvGraphicFramePr>
        <p:xfrm>
          <a:off x="241232" y="259730"/>
          <a:ext cx="3376231" cy="1980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1">
            <a:extLst>
              <a:ext uri="{FF2B5EF4-FFF2-40B4-BE49-F238E27FC236}">
                <a16:creationId xmlns:a16="http://schemas.microsoft.com/office/drawing/2014/main" id="{7D13D150-2399-1B05-43E3-CE6C7C2A3D0E}"/>
              </a:ext>
            </a:extLst>
          </p:cNvPr>
          <p:cNvSpPr/>
          <p:nvPr/>
        </p:nvSpPr>
        <p:spPr>
          <a:xfrm>
            <a:off x="241232" y="110668"/>
            <a:ext cx="8709518" cy="41148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2400" b="1">
                <a:solidFill>
                  <a:srgbClr val="FFFFFF"/>
                </a:solidFill>
              </a:defRPr>
            </a:pPr>
            <a:r>
              <a:rPr sz="1950"/>
              <a:t>Intervention Mapping </a:t>
            </a:r>
            <a:r>
              <a:rPr lang="en-US" sz="1950"/>
              <a:t>Approach: STI Reduction</a:t>
            </a:r>
            <a:endParaRPr sz="1950"/>
          </a:p>
        </p:txBody>
      </p:sp>
      <p:sp>
        <p:nvSpPr>
          <p:cNvPr id="7" name="TextBox 6">
            <a:extLst>
              <a:ext uri="{FF2B5EF4-FFF2-40B4-BE49-F238E27FC236}">
                <a16:creationId xmlns:a16="http://schemas.microsoft.com/office/drawing/2014/main" id="{CD138808-E1D3-3453-8642-D7BC5204ED69}"/>
              </a:ext>
            </a:extLst>
          </p:cNvPr>
          <p:cNvSpPr txBox="1"/>
          <p:nvPr/>
        </p:nvSpPr>
        <p:spPr>
          <a:xfrm>
            <a:off x="3733241" y="813003"/>
            <a:ext cx="4613617" cy="707886"/>
          </a:xfrm>
          <a:prstGeom prst="rect">
            <a:avLst/>
          </a:prstGeom>
          <a:noFill/>
          <a:ln w="38100">
            <a:solidFill>
              <a:srgbClr val="CE93D8"/>
            </a:solidFill>
          </a:ln>
        </p:spPr>
        <p:txBody>
          <a:bodyPr wrap="square" rtlCol="0" anchor="ctr">
            <a:spAutoFit/>
          </a:bodyPr>
          <a:lstStyle/>
          <a:p>
            <a:r>
              <a:rPr lang="en-US" sz="2000"/>
              <a:t>Develop an evaluation plan to assess both effect and process</a:t>
            </a:r>
          </a:p>
        </p:txBody>
      </p:sp>
      <p:graphicFrame>
        <p:nvGraphicFramePr>
          <p:cNvPr id="8" name="Table 7">
            <a:extLst>
              <a:ext uri="{FF2B5EF4-FFF2-40B4-BE49-F238E27FC236}">
                <a16:creationId xmlns:a16="http://schemas.microsoft.com/office/drawing/2014/main" id="{A77202D1-C515-C29D-E03D-A3214BBE420D}"/>
              </a:ext>
            </a:extLst>
          </p:cNvPr>
          <p:cNvGraphicFramePr>
            <a:graphicFrameLocks noGrp="1"/>
          </p:cNvGraphicFramePr>
          <p:nvPr>
            <p:extLst>
              <p:ext uri="{D42A27DB-BD31-4B8C-83A1-F6EECF244321}">
                <p14:modId xmlns:p14="http://schemas.microsoft.com/office/powerpoint/2010/main" val="3509116971"/>
              </p:ext>
            </p:extLst>
          </p:nvPr>
        </p:nvGraphicFramePr>
        <p:xfrm>
          <a:off x="144009" y="2601012"/>
          <a:ext cx="6469158" cy="4074160"/>
        </p:xfrm>
        <a:graphic>
          <a:graphicData uri="http://schemas.openxmlformats.org/drawingml/2006/table">
            <a:tbl>
              <a:tblPr firstRow="1" bandRow="1">
                <a:tableStyleId>{00A15C55-8517-42AA-B614-E9B94910E393}</a:tableStyleId>
              </a:tblPr>
              <a:tblGrid>
                <a:gridCol w="1720264">
                  <a:extLst>
                    <a:ext uri="{9D8B030D-6E8A-4147-A177-3AD203B41FA5}">
                      <a16:colId xmlns:a16="http://schemas.microsoft.com/office/drawing/2014/main" val="3586841981"/>
                    </a:ext>
                  </a:extLst>
                </a:gridCol>
                <a:gridCol w="4748894">
                  <a:extLst>
                    <a:ext uri="{9D8B030D-6E8A-4147-A177-3AD203B41FA5}">
                      <a16:colId xmlns:a16="http://schemas.microsoft.com/office/drawing/2014/main" val="3916071029"/>
                    </a:ext>
                  </a:extLst>
                </a:gridCol>
              </a:tblGrid>
              <a:tr h="370840">
                <a:tc>
                  <a:txBody>
                    <a:bodyPr/>
                    <a:lstStyle/>
                    <a:p>
                      <a:r>
                        <a:rPr lang="en-US" sz="1400">
                          <a:solidFill>
                            <a:schemeClr val="tx1"/>
                          </a:solidFill>
                        </a:rPr>
                        <a:t>Determinant</a:t>
                      </a:r>
                    </a:p>
                  </a:txBody>
                  <a:tcPr>
                    <a:solidFill>
                      <a:srgbClr val="DCC9EF"/>
                    </a:solidFill>
                  </a:tcPr>
                </a:tc>
                <a:tc>
                  <a:txBody>
                    <a:bodyPr/>
                    <a:lstStyle/>
                    <a:p>
                      <a:r>
                        <a:rPr lang="en-US" sz="1400">
                          <a:solidFill>
                            <a:schemeClr val="tx1"/>
                          </a:solidFill>
                        </a:rPr>
                        <a:t>Change Objective</a:t>
                      </a:r>
                    </a:p>
                  </a:txBody>
                  <a:tcPr>
                    <a:solidFill>
                      <a:srgbClr val="DCC9EF"/>
                    </a:solidFill>
                  </a:tcPr>
                </a:tc>
                <a:extLst>
                  <a:ext uri="{0D108BD9-81ED-4DB2-BD59-A6C34878D82A}">
                    <a16:rowId xmlns:a16="http://schemas.microsoft.com/office/drawing/2014/main" val="1337356156"/>
                  </a:ext>
                </a:extLst>
              </a:tr>
              <a:tr h="370840">
                <a:tc>
                  <a:txBody>
                    <a:bodyPr/>
                    <a:lstStyle/>
                    <a:p>
                      <a:pPr lvl="0">
                        <a:buNone/>
                      </a:pPr>
                      <a:r>
                        <a:rPr lang="en-US" sz="1400" b="1"/>
                        <a:t>Perception of Susceptibility</a:t>
                      </a:r>
                    </a:p>
                  </a:txBody>
                  <a:tcPr/>
                </a:tc>
                <a:tc>
                  <a:txBody>
                    <a:bodyPr/>
                    <a:lstStyle/>
                    <a:p>
                      <a:pPr lvl="0">
                        <a:buNone/>
                      </a:pPr>
                      <a:r>
                        <a:rPr lang="en-US" sz="1400"/>
                        <a:t>Students will perceive they are susceptible to contracting STIs</a:t>
                      </a:r>
                    </a:p>
                  </a:txBody>
                  <a:tcPr/>
                </a:tc>
                <a:extLst>
                  <a:ext uri="{0D108BD9-81ED-4DB2-BD59-A6C34878D82A}">
                    <a16:rowId xmlns:a16="http://schemas.microsoft.com/office/drawing/2014/main" val="3999689871"/>
                  </a:ext>
                </a:extLst>
              </a:tr>
              <a:tr h="370840">
                <a:tc>
                  <a:txBody>
                    <a:bodyPr/>
                    <a:lstStyle/>
                    <a:p>
                      <a:pPr lvl="0">
                        <a:buNone/>
                      </a:pPr>
                      <a:r>
                        <a:rPr lang="en-US" sz="1400" b="1"/>
                        <a:t>Perception of Severity</a:t>
                      </a:r>
                    </a:p>
                  </a:txBody>
                  <a:tcPr/>
                </a:tc>
                <a:tc>
                  <a:txBody>
                    <a:bodyPr/>
                    <a:lstStyle/>
                    <a:p>
                      <a:pPr lvl="0">
                        <a:buNone/>
                      </a:pPr>
                      <a:r>
                        <a:rPr lang="en-US" sz="1400"/>
                        <a:t>Students will perceive that STIs can cause severe consequences</a:t>
                      </a:r>
                    </a:p>
                  </a:txBody>
                  <a:tcPr/>
                </a:tc>
                <a:extLst>
                  <a:ext uri="{0D108BD9-81ED-4DB2-BD59-A6C34878D82A}">
                    <a16:rowId xmlns:a16="http://schemas.microsoft.com/office/drawing/2014/main" val="4007971454"/>
                  </a:ext>
                </a:extLst>
              </a:tr>
              <a:tr h="370840">
                <a:tc>
                  <a:txBody>
                    <a:bodyPr/>
                    <a:lstStyle/>
                    <a:p>
                      <a:r>
                        <a:rPr lang="en-US" sz="1400" b="1"/>
                        <a:t>Perception of Benefits</a:t>
                      </a:r>
                    </a:p>
                  </a:txBody>
                  <a:tcPr/>
                </a:tc>
                <a:tc>
                  <a:txBody>
                    <a:bodyPr/>
                    <a:lstStyle/>
                    <a:p>
                      <a:r>
                        <a:rPr lang="en-US" sz="1400"/>
                        <a:t>Students will believe that using condoms is important and beneficial</a:t>
                      </a:r>
                    </a:p>
                  </a:txBody>
                  <a:tcPr/>
                </a:tc>
                <a:extLst>
                  <a:ext uri="{0D108BD9-81ED-4DB2-BD59-A6C34878D82A}">
                    <a16:rowId xmlns:a16="http://schemas.microsoft.com/office/drawing/2014/main" val="1250169292"/>
                  </a:ext>
                </a:extLst>
              </a:tr>
              <a:tr h="370840">
                <a:tc>
                  <a:txBody>
                    <a:bodyPr/>
                    <a:lstStyle/>
                    <a:p>
                      <a:pPr lvl="0">
                        <a:buNone/>
                      </a:pPr>
                      <a:r>
                        <a:rPr lang="en-US" sz="1400" b="1"/>
                        <a:t>Perception of Barriers</a:t>
                      </a:r>
                    </a:p>
                  </a:txBody>
                  <a:tcPr/>
                </a:tc>
                <a:tc>
                  <a:txBody>
                    <a:bodyPr/>
                    <a:lstStyle/>
                    <a:p>
                      <a:pPr lvl="0">
                        <a:buNone/>
                      </a:pPr>
                      <a:r>
                        <a:rPr lang="en-US" sz="1400"/>
                        <a:t>Students will believe that preventing/treating STIs is ‘easy’/simple</a:t>
                      </a:r>
                    </a:p>
                  </a:txBody>
                  <a:tcPr/>
                </a:tc>
                <a:extLst>
                  <a:ext uri="{0D108BD9-81ED-4DB2-BD59-A6C34878D82A}">
                    <a16:rowId xmlns:a16="http://schemas.microsoft.com/office/drawing/2014/main" val="2811305282"/>
                  </a:ext>
                </a:extLst>
              </a:tr>
              <a:tr h="370840">
                <a:tc>
                  <a:txBody>
                    <a:bodyPr/>
                    <a:lstStyle/>
                    <a:p>
                      <a:r>
                        <a:rPr lang="en-US" sz="1400" b="1"/>
                        <a:t>Social Norms</a:t>
                      </a:r>
                    </a:p>
                  </a:txBody>
                  <a:tcPr/>
                </a:tc>
                <a:tc>
                  <a:txBody>
                    <a:bodyPr/>
                    <a:lstStyle/>
                    <a:p>
                      <a:r>
                        <a:rPr lang="en-US" sz="1400"/>
                        <a:t>Students will perceive that their peers endorse condom use</a:t>
                      </a:r>
                      <a:r>
                        <a:rPr lang="en-US" sz="1400" baseline="30000"/>
                        <a:t>3,4</a:t>
                      </a:r>
                    </a:p>
                  </a:txBody>
                  <a:tcPr/>
                </a:tc>
                <a:extLst>
                  <a:ext uri="{0D108BD9-81ED-4DB2-BD59-A6C34878D82A}">
                    <a16:rowId xmlns:a16="http://schemas.microsoft.com/office/drawing/2014/main" val="1622046814"/>
                  </a:ext>
                </a:extLst>
              </a:tr>
              <a:tr h="370840">
                <a:tc>
                  <a:txBody>
                    <a:bodyPr/>
                    <a:lstStyle/>
                    <a:p>
                      <a:r>
                        <a:rPr lang="en-US" sz="1400" b="1"/>
                        <a:t>Knowledge</a:t>
                      </a:r>
                      <a:endParaRPr lang="en-US" sz="1400"/>
                    </a:p>
                  </a:txBody>
                  <a:tcPr/>
                </a:tc>
                <a:tc>
                  <a:txBody>
                    <a:bodyPr/>
                    <a:lstStyle/>
                    <a:p>
                      <a:r>
                        <a:rPr lang="en-US" sz="1400"/>
                        <a:t>Students will know how STIs are transmitted and prevented</a:t>
                      </a:r>
                      <a:r>
                        <a:rPr lang="en-US" sz="1400" baseline="30000"/>
                        <a:t>2</a:t>
                      </a:r>
                    </a:p>
                  </a:txBody>
                  <a:tcPr/>
                </a:tc>
                <a:extLst>
                  <a:ext uri="{0D108BD9-81ED-4DB2-BD59-A6C34878D82A}">
                    <a16:rowId xmlns:a16="http://schemas.microsoft.com/office/drawing/2014/main" val="1757540819"/>
                  </a:ext>
                </a:extLst>
              </a:tr>
              <a:tr h="370840">
                <a:tc>
                  <a:txBody>
                    <a:bodyPr/>
                    <a:lstStyle/>
                    <a:p>
                      <a:r>
                        <a:rPr lang="en-US" sz="1400" b="1"/>
                        <a:t>Skills</a:t>
                      </a:r>
                    </a:p>
                  </a:txBody>
                  <a:tcPr/>
                </a:tc>
                <a:tc>
                  <a:txBody>
                    <a:bodyPr/>
                    <a:lstStyle/>
                    <a:p>
                      <a:r>
                        <a:rPr lang="en-US" sz="1400"/>
                        <a:t>Students will demonstrate correct condom use</a:t>
                      </a:r>
                      <a:r>
                        <a:rPr lang="en-US" sz="1400" baseline="30000"/>
                        <a:t>2</a:t>
                      </a:r>
                    </a:p>
                  </a:txBody>
                  <a:tcPr/>
                </a:tc>
                <a:extLst>
                  <a:ext uri="{0D108BD9-81ED-4DB2-BD59-A6C34878D82A}">
                    <a16:rowId xmlns:a16="http://schemas.microsoft.com/office/drawing/2014/main" val="1052433791"/>
                  </a:ext>
                </a:extLst>
              </a:tr>
              <a:tr h="370840">
                <a:tc>
                  <a:txBody>
                    <a:bodyPr/>
                    <a:lstStyle/>
                    <a:p>
                      <a:r>
                        <a:rPr lang="en-US" sz="1400" b="1"/>
                        <a:t>Self-Efficacy</a:t>
                      </a:r>
                    </a:p>
                  </a:txBody>
                  <a:tcPr/>
                </a:tc>
                <a:tc>
                  <a:txBody>
                    <a:bodyPr/>
                    <a:lstStyle/>
                    <a:p>
                      <a:r>
                        <a:rPr lang="en-US" sz="1400"/>
                        <a:t>Students will feel confident in their ability to use condoms correctly</a:t>
                      </a:r>
                      <a:r>
                        <a:rPr lang="en-US" sz="1400" baseline="30000"/>
                        <a:t>2</a:t>
                      </a:r>
                    </a:p>
                  </a:txBody>
                  <a:tcPr/>
                </a:tc>
                <a:extLst>
                  <a:ext uri="{0D108BD9-81ED-4DB2-BD59-A6C34878D82A}">
                    <a16:rowId xmlns:a16="http://schemas.microsoft.com/office/drawing/2014/main" val="60175019"/>
                  </a:ext>
                </a:extLst>
              </a:tr>
            </a:tbl>
          </a:graphicData>
        </a:graphic>
      </p:graphicFrame>
      <p:sp>
        <p:nvSpPr>
          <p:cNvPr id="9" name="TextBox 8">
            <a:extLst>
              <a:ext uri="{FF2B5EF4-FFF2-40B4-BE49-F238E27FC236}">
                <a16:creationId xmlns:a16="http://schemas.microsoft.com/office/drawing/2014/main" id="{A38290DC-7E77-BCFF-705F-1ECE7D67EC68}"/>
              </a:ext>
            </a:extLst>
          </p:cNvPr>
          <p:cNvSpPr txBox="1"/>
          <p:nvPr/>
        </p:nvSpPr>
        <p:spPr>
          <a:xfrm>
            <a:off x="7111778" y="4218464"/>
            <a:ext cx="1888213" cy="1634490"/>
          </a:xfrm>
          <a:prstGeom prst="roundRect">
            <a:avLst/>
          </a:prstGeom>
          <a:solidFill>
            <a:srgbClr val="DCC9EF"/>
          </a:solidFill>
        </p:spPr>
        <p:txBody>
          <a:bodyPr wrap="square" rtlCol="0">
            <a:spAutoFit/>
          </a:bodyPr>
          <a:lstStyle/>
          <a:p>
            <a:r>
              <a:rPr lang="en-US" b="1"/>
              <a:t>Performance Objective #1: Students will use condoms consistently</a:t>
            </a:r>
            <a:endParaRPr lang="en-US" b="1" baseline="30000"/>
          </a:p>
        </p:txBody>
      </p:sp>
      <p:cxnSp>
        <p:nvCxnSpPr>
          <p:cNvPr id="11" name="Straight Arrow Connector 10">
            <a:extLst>
              <a:ext uri="{FF2B5EF4-FFF2-40B4-BE49-F238E27FC236}">
                <a16:creationId xmlns:a16="http://schemas.microsoft.com/office/drawing/2014/main" id="{A16F6416-9F2B-36E2-E42A-E8C976ADE521}"/>
              </a:ext>
            </a:extLst>
          </p:cNvPr>
          <p:cNvCxnSpPr>
            <a:cxnSpLocks/>
            <a:endCxn id="27" idx="1"/>
          </p:cNvCxnSpPr>
          <p:nvPr/>
        </p:nvCxnSpPr>
        <p:spPr>
          <a:xfrm>
            <a:off x="6603472" y="3116440"/>
            <a:ext cx="476725" cy="193230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08D10876-C956-67AB-BA48-A779FF757E0D}"/>
              </a:ext>
            </a:extLst>
          </p:cNvPr>
          <p:cNvCxnSpPr>
            <a:cxnSpLocks/>
            <a:endCxn id="27" idx="1"/>
          </p:cNvCxnSpPr>
          <p:nvPr/>
        </p:nvCxnSpPr>
        <p:spPr>
          <a:xfrm>
            <a:off x="6603472" y="3659769"/>
            <a:ext cx="476725" cy="138898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CEDC774D-64D6-E59F-93CC-630D69065C1D}"/>
              </a:ext>
            </a:extLst>
          </p:cNvPr>
          <p:cNvCxnSpPr>
            <a:cxnSpLocks/>
            <a:endCxn id="9" idx="1"/>
          </p:cNvCxnSpPr>
          <p:nvPr/>
        </p:nvCxnSpPr>
        <p:spPr>
          <a:xfrm>
            <a:off x="6603472" y="4244544"/>
            <a:ext cx="508306" cy="7911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AF97D4AA-2139-443C-6AEB-961E4B322055}"/>
              </a:ext>
            </a:extLst>
          </p:cNvPr>
          <p:cNvCxnSpPr>
            <a:cxnSpLocks/>
            <a:stCxn id="8" idx="3"/>
            <a:endCxn id="9" idx="1"/>
          </p:cNvCxnSpPr>
          <p:nvPr/>
        </p:nvCxnSpPr>
        <p:spPr>
          <a:xfrm>
            <a:off x="6613167" y="4638092"/>
            <a:ext cx="498611" cy="39761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151A4F13-46FF-504C-123B-C2A00C17575C}"/>
              </a:ext>
            </a:extLst>
          </p:cNvPr>
          <p:cNvSpPr txBox="1"/>
          <p:nvPr/>
        </p:nvSpPr>
        <p:spPr>
          <a:xfrm>
            <a:off x="1204867" y="1859979"/>
            <a:ext cx="7718733" cy="646331"/>
          </a:xfrm>
          <a:prstGeom prst="rect">
            <a:avLst/>
          </a:prstGeom>
          <a:noFill/>
        </p:spPr>
        <p:txBody>
          <a:bodyPr wrap="square" rtlCol="0">
            <a:spAutoFit/>
          </a:bodyPr>
          <a:lstStyle/>
          <a:p>
            <a:r>
              <a:rPr lang="en-US"/>
              <a:t>It is important to measure </a:t>
            </a:r>
            <a:r>
              <a:rPr lang="en-US" b="1"/>
              <a:t>determinants</a:t>
            </a:r>
            <a:r>
              <a:rPr lang="en-US"/>
              <a:t>, </a:t>
            </a:r>
            <a:r>
              <a:rPr lang="en-US" b="1"/>
              <a:t>proximal (i.e., performance) objectives/outcomes</a:t>
            </a:r>
            <a:r>
              <a:rPr lang="en-US"/>
              <a:t>, and </a:t>
            </a:r>
            <a:r>
              <a:rPr lang="en-US" b="1"/>
              <a:t>distal outcomes</a:t>
            </a:r>
          </a:p>
        </p:txBody>
      </p:sp>
      <p:sp>
        <p:nvSpPr>
          <p:cNvPr id="27" name="Rectangle: Rounded Corners 26">
            <a:extLst>
              <a:ext uri="{FF2B5EF4-FFF2-40B4-BE49-F238E27FC236}">
                <a16:creationId xmlns:a16="http://schemas.microsoft.com/office/drawing/2014/main" id="{6D843D78-8C76-7749-934C-6785981F92FF}"/>
              </a:ext>
            </a:extLst>
          </p:cNvPr>
          <p:cNvSpPr/>
          <p:nvPr/>
        </p:nvSpPr>
        <p:spPr>
          <a:xfrm>
            <a:off x="7080197" y="4244544"/>
            <a:ext cx="1960700" cy="1608410"/>
          </a:xfrm>
          <a:prstGeom prst="roundRect">
            <a:avLst/>
          </a:prstGeom>
          <a:noFill/>
          <a:ln w="57150">
            <a:solidFill>
              <a:srgbClr val="CE93D8"/>
            </a:solidFill>
          </a:ln>
          <a:effectLst>
            <a:glow rad="1397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1E2E9006-8E4B-F557-A09F-90BED09BE50C}"/>
              </a:ext>
            </a:extLst>
          </p:cNvPr>
          <p:cNvCxnSpPr>
            <a:cxnSpLocks/>
            <a:endCxn id="27" idx="1"/>
          </p:cNvCxnSpPr>
          <p:nvPr/>
        </p:nvCxnSpPr>
        <p:spPr>
          <a:xfrm flipV="1">
            <a:off x="6603472" y="5048749"/>
            <a:ext cx="476725" cy="1607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70662AEC-10C1-5A2A-ABB8-6817C0D8C299}"/>
              </a:ext>
            </a:extLst>
          </p:cNvPr>
          <p:cNvCxnSpPr>
            <a:cxnSpLocks/>
            <a:endCxn id="9" idx="1"/>
          </p:cNvCxnSpPr>
          <p:nvPr/>
        </p:nvCxnSpPr>
        <p:spPr>
          <a:xfrm flipV="1">
            <a:off x="6603472" y="5035709"/>
            <a:ext cx="508306" cy="5442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E0531347-BF6F-93F1-1915-BC144757EFE2}"/>
              </a:ext>
            </a:extLst>
          </p:cNvPr>
          <p:cNvCxnSpPr>
            <a:cxnSpLocks/>
            <a:endCxn id="27" idx="1"/>
          </p:cNvCxnSpPr>
          <p:nvPr/>
        </p:nvCxnSpPr>
        <p:spPr>
          <a:xfrm flipV="1">
            <a:off x="6603472" y="5048749"/>
            <a:ext cx="476725" cy="93300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75CAC1C6-DF4E-0A56-8406-617E18061BCF}"/>
              </a:ext>
            </a:extLst>
          </p:cNvPr>
          <p:cNvCxnSpPr>
            <a:cxnSpLocks/>
            <a:endCxn id="27" idx="1"/>
          </p:cNvCxnSpPr>
          <p:nvPr/>
        </p:nvCxnSpPr>
        <p:spPr>
          <a:xfrm flipV="1">
            <a:off x="6603472" y="5048749"/>
            <a:ext cx="476725" cy="138898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2522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26B42-C194-F9A1-5BC8-0AAF71C8315D}"/>
            </a:ext>
          </a:extLst>
        </p:cNvPr>
        <p:cNvGrpSpPr/>
        <p:nvPr/>
      </p:nvGrpSpPr>
      <p:grpSpPr>
        <a:xfrm>
          <a:off x="0" y="0"/>
          <a:ext cx="0" cy="0"/>
          <a:chOff x="0" y="0"/>
          <a:chExt cx="0" cy="0"/>
        </a:xfrm>
      </p:grpSpPr>
      <p:pic>
        <p:nvPicPr>
          <p:cNvPr id="7" name="Picture 6" descr="A diagram of a assessment cycle&#10;&#10;AI-generated content may be incorrect.">
            <a:extLst>
              <a:ext uri="{FF2B5EF4-FFF2-40B4-BE49-F238E27FC236}">
                <a16:creationId xmlns:a16="http://schemas.microsoft.com/office/drawing/2014/main" id="{59F87BEE-7F99-A7DB-70DD-00E0E50E7C12}"/>
              </a:ext>
            </a:extLst>
          </p:cNvPr>
          <p:cNvPicPr>
            <a:picLocks noChangeAspect="1"/>
          </p:cNvPicPr>
          <p:nvPr/>
        </p:nvPicPr>
        <p:blipFill>
          <a:blip r:embed="rId3"/>
          <a:stretch>
            <a:fillRect/>
          </a:stretch>
        </p:blipFill>
        <p:spPr>
          <a:xfrm>
            <a:off x="904230" y="0"/>
            <a:ext cx="6931503" cy="7051702"/>
          </a:xfrm>
          <a:prstGeom prst="rect">
            <a:avLst/>
          </a:prstGeom>
        </p:spPr>
      </p:pic>
    </p:spTree>
    <p:extLst>
      <p:ext uri="{BB962C8B-B14F-4D97-AF65-F5344CB8AC3E}">
        <p14:creationId xmlns:p14="http://schemas.microsoft.com/office/powerpoint/2010/main" val="2337195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0F968-4F43-4125-A664-CB2B36269D6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7F551A-6697-EF45-0E1D-282D9A2837DF}"/>
              </a:ext>
            </a:extLst>
          </p:cNvPr>
          <p:cNvPicPr>
            <a:picLocks noChangeAspect="1"/>
          </p:cNvPicPr>
          <p:nvPr/>
        </p:nvPicPr>
        <p:blipFill rotWithShape="1">
          <a:blip r:embed="rId3">
            <a:extLst>
              <a:ext uri="{28A0092B-C50C-407E-A947-70E740481C1C}">
                <a14:useLocalDpi xmlns:a14="http://schemas.microsoft.com/office/drawing/2010/main" val="0"/>
              </a:ext>
            </a:extLst>
          </a:blip>
          <a:srcRect l="26007" t="25507" r="23764" b="15073"/>
          <a:stretch/>
        </p:blipFill>
        <p:spPr>
          <a:xfrm>
            <a:off x="239359" y="318977"/>
            <a:ext cx="8490699" cy="5688213"/>
          </a:xfrm>
          <a:prstGeom prst="rect">
            <a:avLst/>
          </a:prstGeom>
        </p:spPr>
      </p:pic>
    </p:spTree>
    <p:extLst>
      <p:ext uri="{BB962C8B-B14F-4D97-AF65-F5344CB8AC3E}">
        <p14:creationId xmlns:p14="http://schemas.microsoft.com/office/powerpoint/2010/main" val="1825373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7CF6B-6C46-EFDF-197C-F5D24B8A7AB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4844CB6-6A72-2FA3-1586-252A7550701E}"/>
              </a:ext>
            </a:extLst>
          </p:cNvPr>
          <p:cNvPicPr>
            <a:picLocks noChangeAspect="1"/>
          </p:cNvPicPr>
          <p:nvPr/>
        </p:nvPicPr>
        <p:blipFill rotWithShape="1">
          <a:blip r:embed="rId3">
            <a:extLst>
              <a:ext uri="{28A0092B-C50C-407E-A947-70E740481C1C}">
                <a14:useLocalDpi xmlns:a14="http://schemas.microsoft.com/office/drawing/2010/main" val="0"/>
              </a:ext>
            </a:extLst>
          </a:blip>
          <a:srcRect l="26007" t="25507" r="23764" b="15073"/>
          <a:stretch/>
        </p:blipFill>
        <p:spPr>
          <a:xfrm>
            <a:off x="184410" y="451057"/>
            <a:ext cx="8490699" cy="5688213"/>
          </a:xfrm>
          <a:prstGeom prst="rect">
            <a:avLst/>
          </a:prstGeom>
        </p:spPr>
      </p:pic>
      <p:sp>
        <p:nvSpPr>
          <p:cNvPr id="3" name="TextBox 2">
            <a:extLst>
              <a:ext uri="{FF2B5EF4-FFF2-40B4-BE49-F238E27FC236}">
                <a16:creationId xmlns:a16="http://schemas.microsoft.com/office/drawing/2014/main" id="{DAABB489-7118-F152-E688-BDE4904289D8}"/>
              </a:ext>
            </a:extLst>
          </p:cNvPr>
          <p:cNvSpPr txBox="1"/>
          <p:nvPr/>
        </p:nvSpPr>
        <p:spPr>
          <a:xfrm>
            <a:off x="52330" y="895659"/>
            <a:ext cx="3727190" cy="1077218"/>
          </a:xfrm>
          <a:prstGeom prst="rect">
            <a:avLst/>
          </a:prstGeom>
          <a:noFill/>
        </p:spPr>
        <p:txBody>
          <a:bodyPr wrap="square" rtlCol="0">
            <a:spAutoFit/>
          </a:bodyPr>
          <a:lstStyle/>
          <a:p>
            <a:r>
              <a:rPr lang="en-US" sz="1600">
                <a:solidFill>
                  <a:schemeClr val="accent6">
                    <a:lumMod val="75000"/>
                  </a:schemeClr>
                </a:solidFill>
              </a:rPr>
              <a:t>Provides faculty &amp; staff with useful data so they know </a:t>
            </a:r>
            <a:r>
              <a:rPr lang="en-US" sz="1600" i="1">
                <a:solidFill>
                  <a:schemeClr val="accent6">
                    <a:lumMod val="75000"/>
                  </a:schemeClr>
                </a:solidFill>
              </a:rPr>
              <a:t>which</a:t>
            </a:r>
            <a:r>
              <a:rPr lang="en-US" sz="1600">
                <a:solidFill>
                  <a:schemeClr val="accent6">
                    <a:lumMod val="75000"/>
                  </a:schemeClr>
                </a:solidFill>
              </a:rPr>
              <a:t> programming to adjust given </a:t>
            </a:r>
            <a:r>
              <a:rPr lang="en-US" sz="1600" i="1">
                <a:solidFill>
                  <a:schemeClr val="accent6">
                    <a:lumMod val="75000"/>
                  </a:schemeClr>
                </a:solidFill>
              </a:rPr>
              <a:t>which</a:t>
            </a:r>
            <a:r>
              <a:rPr lang="en-US" sz="1600">
                <a:solidFill>
                  <a:schemeClr val="accent6">
                    <a:lumMod val="75000"/>
                  </a:schemeClr>
                </a:solidFill>
              </a:rPr>
              <a:t> outcomes aren’t met or </a:t>
            </a:r>
            <a:r>
              <a:rPr lang="en-US" sz="1600" i="1">
                <a:solidFill>
                  <a:schemeClr val="accent6">
                    <a:lumMod val="75000"/>
                  </a:schemeClr>
                </a:solidFill>
              </a:rPr>
              <a:t>which</a:t>
            </a:r>
            <a:r>
              <a:rPr lang="en-US" sz="1600">
                <a:solidFill>
                  <a:schemeClr val="accent6">
                    <a:lumMod val="75000"/>
                  </a:schemeClr>
                </a:solidFill>
              </a:rPr>
              <a:t> implementation issue to address. </a:t>
            </a:r>
          </a:p>
        </p:txBody>
      </p:sp>
      <p:sp>
        <p:nvSpPr>
          <p:cNvPr id="4" name="TextBox 3">
            <a:extLst>
              <a:ext uri="{FF2B5EF4-FFF2-40B4-BE49-F238E27FC236}">
                <a16:creationId xmlns:a16="http://schemas.microsoft.com/office/drawing/2014/main" id="{92DE3F22-D00B-871B-CF4C-64F1628F1137}"/>
              </a:ext>
            </a:extLst>
          </p:cNvPr>
          <p:cNvSpPr txBox="1"/>
          <p:nvPr/>
        </p:nvSpPr>
        <p:spPr>
          <a:xfrm>
            <a:off x="4966710" y="110829"/>
            <a:ext cx="3992880" cy="1569660"/>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tx2"/>
                </a:solidFill>
              </a:rPr>
              <a:t>Specify the </a:t>
            </a:r>
            <a:r>
              <a:rPr lang="en-US" sz="1600" b="1">
                <a:solidFill>
                  <a:schemeClr val="tx2"/>
                </a:solidFill>
              </a:rPr>
              <a:t>Distal Outcome</a:t>
            </a:r>
            <a:r>
              <a:rPr lang="en-US" sz="1600">
                <a:solidFill>
                  <a:schemeClr val="tx2"/>
                </a:solidFill>
              </a:rPr>
              <a:t>: “Students can engage ethically with AI tools.”</a:t>
            </a:r>
          </a:p>
          <a:p>
            <a:pPr marL="285750" indent="-285750">
              <a:buFont typeface="Arial" panose="020B0604020202020204" pitchFamily="34" charset="0"/>
              <a:buChar char="•"/>
            </a:pPr>
            <a:r>
              <a:rPr lang="en-US" sz="1600">
                <a:solidFill>
                  <a:schemeClr val="tx2"/>
                </a:solidFill>
              </a:rPr>
              <a:t>Specify </a:t>
            </a:r>
            <a:r>
              <a:rPr lang="en-US" sz="1600" b="1">
                <a:solidFill>
                  <a:schemeClr val="tx2"/>
                </a:solidFill>
              </a:rPr>
              <a:t>Proximal Outcomes</a:t>
            </a:r>
            <a:r>
              <a:rPr lang="en-US" sz="1600">
                <a:solidFill>
                  <a:schemeClr val="tx2"/>
                </a:solidFill>
              </a:rPr>
              <a:t>: what students need to </a:t>
            </a:r>
            <a:r>
              <a:rPr lang="en-US" sz="1600" i="1">
                <a:solidFill>
                  <a:schemeClr val="tx2"/>
                </a:solidFill>
              </a:rPr>
              <a:t>know</a:t>
            </a:r>
            <a:r>
              <a:rPr lang="en-US" sz="1600">
                <a:solidFill>
                  <a:schemeClr val="tx2"/>
                </a:solidFill>
              </a:rPr>
              <a:t>, </a:t>
            </a:r>
            <a:r>
              <a:rPr lang="en-US" sz="1600" i="1">
                <a:solidFill>
                  <a:schemeClr val="tx2"/>
                </a:solidFill>
              </a:rPr>
              <a:t>perceive/value</a:t>
            </a:r>
            <a:r>
              <a:rPr lang="en-US" sz="1600">
                <a:solidFill>
                  <a:schemeClr val="tx2"/>
                </a:solidFill>
              </a:rPr>
              <a:t>, and </a:t>
            </a:r>
            <a:r>
              <a:rPr lang="en-US" sz="1600" i="1">
                <a:solidFill>
                  <a:schemeClr val="tx2"/>
                </a:solidFill>
              </a:rPr>
              <a:t>do</a:t>
            </a:r>
            <a:r>
              <a:rPr lang="en-US" sz="1600">
                <a:solidFill>
                  <a:schemeClr val="tx2"/>
                </a:solidFill>
              </a:rPr>
              <a:t> to achieve distal outcome of using AI tools ethically.</a:t>
            </a:r>
          </a:p>
        </p:txBody>
      </p:sp>
      <p:sp>
        <p:nvSpPr>
          <p:cNvPr id="5" name="TextBox 4">
            <a:extLst>
              <a:ext uri="{FF2B5EF4-FFF2-40B4-BE49-F238E27FC236}">
                <a16:creationId xmlns:a16="http://schemas.microsoft.com/office/drawing/2014/main" id="{005B61B7-15C5-2A6B-8650-C45701AF4DAF}"/>
              </a:ext>
            </a:extLst>
          </p:cNvPr>
          <p:cNvSpPr txBox="1"/>
          <p:nvPr/>
        </p:nvSpPr>
        <p:spPr>
          <a:xfrm>
            <a:off x="5618480" y="204835"/>
            <a:ext cx="3586480" cy="1815882"/>
          </a:xfrm>
          <a:prstGeom prst="rect">
            <a:avLst/>
          </a:prstGeom>
          <a:noFill/>
        </p:spPr>
        <p:txBody>
          <a:bodyPr wrap="square" rtlCol="0">
            <a:spAutoFit/>
          </a:bodyPr>
          <a:lstStyle/>
          <a:p>
            <a:r>
              <a:rPr lang="en-US" sz="1600">
                <a:solidFill>
                  <a:srgbClr val="FF0000"/>
                </a:solidFill>
              </a:rPr>
              <a:t>Design interventions specific to proximal outcomes: programming to increase AI literacy (cognitive outcome), programming to change perceptions/value related AI tools, programming to change behaviors or skills using AI. </a:t>
            </a:r>
          </a:p>
        </p:txBody>
      </p:sp>
      <p:sp>
        <p:nvSpPr>
          <p:cNvPr id="6" name="TextBox 5">
            <a:extLst>
              <a:ext uri="{FF2B5EF4-FFF2-40B4-BE49-F238E27FC236}">
                <a16:creationId xmlns:a16="http://schemas.microsoft.com/office/drawing/2014/main" id="{9936C36A-A4A6-82A8-632A-A64E64BDE0DE}"/>
              </a:ext>
            </a:extLst>
          </p:cNvPr>
          <p:cNvSpPr txBox="1"/>
          <p:nvPr/>
        </p:nvSpPr>
        <p:spPr>
          <a:xfrm>
            <a:off x="5741930" y="2756554"/>
            <a:ext cx="3402070" cy="1077218"/>
          </a:xfrm>
          <a:prstGeom prst="rect">
            <a:avLst/>
          </a:prstGeom>
          <a:noFill/>
        </p:spPr>
        <p:txBody>
          <a:bodyPr wrap="square" rtlCol="0">
            <a:spAutoFit/>
          </a:bodyPr>
          <a:lstStyle/>
          <a:p>
            <a:r>
              <a:rPr lang="en-US" sz="1600">
                <a:solidFill>
                  <a:srgbClr val="00B050"/>
                </a:solidFill>
              </a:rPr>
              <a:t>Design measures to assess proximal outcomes in addition to distal so they know what parts of programming are working &amp; which aren’t</a:t>
            </a:r>
          </a:p>
        </p:txBody>
      </p:sp>
      <p:sp>
        <p:nvSpPr>
          <p:cNvPr id="7" name="TextBox 6">
            <a:extLst>
              <a:ext uri="{FF2B5EF4-FFF2-40B4-BE49-F238E27FC236}">
                <a16:creationId xmlns:a16="http://schemas.microsoft.com/office/drawing/2014/main" id="{96B0AEAE-550F-758D-D214-97AFC990B441}"/>
              </a:ext>
            </a:extLst>
          </p:cNvPr>
          <p:cNvSpPr txBox="1"/>
          <p:nvPr/>
        </p:nvSpPr>
        <p:spPr>
          <a:xfrm>
            <a:off x="52330" y="81725"/>
            <a:ext cx="4519670" cy="369332"/>
          </a:xfrm>
          <a:prstGeom prst="rect">
            <a:avLst/>
          </a:prstGeom>
          <a:noFill/>
        </p:spPr>
        <p:txBody>
          <a:bodyPr wrap="square" rtlCol="0">
            <a:spAutoFit/>
          </a:bodyPr>
          <a:lstStyle/>
          <a:p>
            <a:r>
              <a:rPr lang="en-US" b="1"/>
              <a:t>Program Theory allows faculty &amp; staff to…..</a:t>
            </a:r>
          </a:p>
        </p:txBody>
      </p:sp>
      <p:sp>
        <p:nvSpPr>
          <p:cNvPr id="8" name="TextBox 7">
            <a:extLst>
              <a:ext uri="{FF2B5EF4-FFF2-40B4-BE49-F238E27FC236}">
                <a16:creationId xmlns:a16="http://schemas.microsoft.com/office/drawing/2014/main" id="{BA75540A-CBAF-21E7-4DCE-6173163521C2}"/>
              </a:ext>
            </a:extLst>
          </p:cNvPr>
          <p:cNvSpPr txBox="1"/>
          <p:nvPr/>
        </p:nvSpPr>
        <p:spPr>
          <a:xfrm>
            <a:off x="2297690" y="5945278"/>
            <a:ext cx="6888480" cy="830997"/>
          </a:xfrm>
          <a:prstGeom prst="rect">
            <a:avLst/>
          </a:prstGeom>
          <a:noFill/>
        </p:spPr>
        <p:txBody>
          <a:bodyPr wrap="square" rtlCol="0">
            <a:spAutoFit/>
          </a:bodyPr>
          <a:lstStyle/>
          <a:p>
            <a:r>
              <a:rPr lang="en-US" sz="1600">
                <a:solidFill>
                  <a:srgbClr val="7030A0"/>
                </a:solidFill>
              </a:rPr>
              <a:t>Design implementation fidelity checklists to evaluate if intentional programming is actually implemented &amp; students receive it. One can’t check if programming is being implemented with high fidelity if the programming isn’t clearly specified.</a:t>
            </a:r>
          </a:p>
        </p:txBody>
      </p:sp>
      <p:sp>
        <p:nvSpPr>
          <p:cNvPr id="9" name="TextBox 8">
            <a:extLst>
              <a:ext uri="{FF2B5EF4-FFF2-40B4-BE49-F238E27FC236}">
                <a16:creationId xmlns:a16="http://schemas.microsoft.com/office/drawing/2014/main" id="{3236F14F-BAF1-48EC-910E-2AEB5E5EAB1A}"/>
              </a:ext>
            </a:extLst>
          </p:cNvPr>
          <p:cNvSpPr txBox="1"/>
          <p:nvPr/>
        </p:nvSpPr>
        <p:spPr>
          <a:xfrm>
            <a:off x="52330" y="5669280"/>
            <a:ext cx="2245360" cy="1077218"/>
          </a:xfrm>
          <a:prstGeom prst="rect">
            <a:avLst/>
          </a:prstGeom>
          <a:noFill/>
        </p:spPr>
        <p:txBody>
          <a:bodyPr wrap="square" rtlCol="0">
            <a:spAutoFit/>
          </a:bodyPr>
          <a:lstStyle/>
          <a:p>
            <a:r>
              <a:rPr lang="en-US" sz="1600">
                <a:solidFill>
                  <a:srgbClr val="7030A0"/>
                </a:solidFill>
              </a:rPr>
              <a:t>Gather outcomes in a timely fashion to make changes more quickly than the distal outcome. </a:t>
            </a:r>
          </a:p>
        </p:txBody>
      </p:sp>
    </p:spTree>
    <p:extLst>
      <p:ext uri="{BB962C8B-B14F-4D97-AF65-F5344CB8AC3E}">
        <p14:creationId xmlns:p14="http://schemas.microsoft.com/office/powerpoint/2010/main" val="179725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5" grpId="1"/>
      <p:bldP spid="6" grpId="0"/>
      <p:bldP spid="6" grpId="1"/>
      <p:bldP spid="8" grpId="0"/>
      <p:bldP spid="8" grpId="1"/>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591" y="71602"/>
            <a:ext cx="8835655" cy="54864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sz="2400" b="1">
                <a:solidFill>
                  <a:srgbClr val="FFFFFF"/>
                </a:solidFill>
              </a:defRPr>
            </a:pPr>
            <a:r>
              <a:rPr sz="2600"/>
              <a:t>Intervention Mapping </a:t>
            </a:r>
            <a:r>
              <a:rPr lang="en-US" sz="2600"/>
              <a:t>Approach</a:t>
            </a:r>
            <a:endParaRPr sz="2600"/>
          </a:p>
        </p:txBody>
      </p:sp>
      <p:sp>
        <p:nvSpPr>
          <p:cNvPr id="4" name="Rounded Rectangle 3"/>
          <p:cNvSpPr/>
          <p:nvPr/>
        </p:nvSpPr>
        <p:spPr>
          <a:xfrm>
            <a:off x="457198" y="1612540"/>
            <a:ext cx="8229600" cy="822960"/>
          </a:xfrm>
          <a:prstGeom prst="roundRect">
            <a:avLst/>
          </a:prstGeom>
          <a:solidFill>
            <a:srgbClr val="FF6F61"/>
          </a:solidFill>
        </p:spPr>
        <p:style>
          <a:lnRef idx="1">
            <a:schemeClr val="accent1"/>
          </a:lnRef>
          <a:fillRef idx="3">
            <a:schemeClr val="accent1"/>
          </a:fillRef>
          <a:effectRef idx="2">
            <a:schemeClr val="accent1"/>
          </a:effectRef>
          <a:fontRef idx="minor">
            <a:schemeClr val="lt1"/>
          </a:fontRef>
        </p:style>
        <p:txBody>
          <a:bodyPr rtlCol="0" anchor="ctr"/>
          <a:lstStyle/>
          <a:p>
            <a:r>
              <a:rPr sz="2600"/>
              <a:t>🎯</a:t>
            </a:r>
            <a:r>
              <a:rPr lang="en-US" sz="1600"/>
              <a:t> </a:t>
            </a:r>
            <a:r>
              <a:rPr sz="1600"/>
              <a:t> </a:t>
            </a:r>
            <a:r>
              <a:rPr sz="2400">
                <a:solidFill>
                  <a:schemeClr val="tx1"/>
                </a:solidFill>
              </a:rPr>
              <a:t>STEP </a:t>
            </a:r>
            <a:r>
              <a:rPr lang="en-US" sz="2400">
                <a:solidFill>
                  <a:schemeClr val="tx1"/>
                </a:solidFill>
              </a:rPr>
              <a:t>2: </a:t>
            </a:r>
            <a:r>
              <a:rPr sz="2400">
                <a:solidFill>
                  <a:schemeClr val="tx1"/>
                </a:solidFill>
              </a:rPr>
              <a:t>Proximal Program Objectives</a:t>
            </a:r>
          </a:p>
          <a:p>
            <a:r>
              <a:rPr lang="en-US" sz="2000">
                <a:solidFill>
                  <a:schemeClr val="tx1"/>
                </a:solidFill>
              </a:rPr>
              <a:t>C</a:t>
            </a:r>
            <a:r>
              <a:rPr sz="2000">
                <a:solidFill>
                  <a:schemeClr val="tx1"/>
                </a:solidFill>
              </a:rPr>
              <a:t>reate matrices linking performance objectives with determinants</a:t>
            </a:r>
          </a:p>
        </p:txBody>
      </p:sp>
      <p:sp>
        <p:nvSpPr>
          <p:cNvPr id="5" name="Rounded Rectangle 4"/>
          <p:cNvSpPr/>
          <p:nvPr/>
        </p:nvSpPr>
        <p:spPr>
          <a:xfrm>
            <a:off x="430618" y="2475345"/>
            <a:ext cx="8229600" cy="822960"/>
          </a:xfrm>
          <a:prstGeom prst="roundRect">
            <a:avLst/>
          </a:prstGeom>
          <a:solidFill>
            <a:srgbClr val="FFD54F"/>
          </a:solidFill>
        </p:spPr>
        <p:style>
          <a:lnRef idx="1">
            <a:schemeClr val="accent1"/>
          </a:lnRef>
          <a:fillRef idx="3">
            <a:schemeClr val="accent1"/>
          </a:fillRef>
          <a:effectRef idx="2">
            <a:schemeClr val="accent1"/>
          </a:effectRef>
          <a:fontRef idx="minor">
            <a:schemeClr val="lt1"/>
          </a:fontRef>
        </p:style>
        <p:txBody>
          <a:bodyPr rtlCol="0" anchor="ctr"/>
          <a:lstStyle/>
          <a:p>
            <a:r>
              <a:rPr lang="en-US" sz="2600">
                <a:solidFill>
                  <a:schemeClr val="tx1"/>
                </a:solidFill>
              </a:rPr>
              <a:t>💡</a:t>
            </a:r>
            <a:r>
              <a:rPr sz="2000">
                <a:solidFill>
                  <a:schemeClr val="tx1"/>
                </a:solidFill>
              </a:rPr>
              <a:t> </a:t>
            </a:r>
            <a:r>
              <a:rPr sz="2500">
                <a:solidFill>
                  <a:schemeClr val="tx1"/>
                </a:solidFill>
              </a:rPr>
              <a:t>STEP </a:t>
            </a:r>
            <a:r>
              <a:rPr lang="en-US" sz="2500">
                <a:solidFill>
                  <a:schemeClr val="tx1"/>
                </a:solidFill>
              </a:rPr>
              <a:t>3: </a:t>
            </a:r>
            <a:r>
              <a:rPr sz="2500">
                <a:solidFill>
                  <a:schemeClr val="tx1"/>
                </a:solidFill>
              </a:rPr>
              <a:t>Theoretical Methods &amp; Practical Strategies</a:t>
            </a:r>
          </a:p>
          <a:p>
            <a:r>
              <a:rPr lang="en-US">
                <a:solidFill>
                  <a:schemeClr val="tx1"/>
                </a:solidFill>
              </a:rPr>
              <a:t>Select</a:t>
            </a:r>
            <a:r>
              <a:rPr>
                <a:solidFill>
                  <a:schemeClr val="tx1"/>
                </a:solidFill>
              </a:rPr>
              <a:t> theory-based methods</a:t>
            </a:r>
            <a:r>
              <a:rPr lang="en-US">
                <a:solidFill>
                  <a:schemeClr val="tx1"/>
                </a:solidFill>
              </a:rPr>
              <a:t> that match determinants</a:t>
            </a:r>
            <a:r>
              <a:rPr>
                <a:solidFill>
                  <a:schemeClr val="tx1"/>
                </a:solidFill>
              </a:rPr>
              <a:t> </a:t>
            </a:r>
            <a:r>
              <a:rPr lang="en-US">
                <a:solidFill>
                  <a:schemeClr val="tx1"/>
                </a:solidFill>
              </a:rPr>
              <a:t>and create</a:t>
            </a:r>
            <a:r>
              <a:rPr>
                <a:solidFill>
                  <a:schemeClr val="tx1"/>
                </a:solidFill>
              </a:rPr>
              <a:t> practical strategies</a:t>
            </a:r>
          </a:p>
        </p:txBody>
      </p:sp>
      <p:sp>
        <p:nvSpPr>
          <p:cNvPr id="6" name="Rounded Rectangle 5"/>
          <p:cNvSpPr/>
          <p:nvPr/>
        </p:nvSpPr>
        <p:spPr>
          <a:xfrm>
            <a:off x="457200" y="3387248"/>
            <a:ext cx="8229600" cy="82296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r>
              <a:rPr sz="2600">
                <a:solidFill>
                  <a:schemeClr val="tx1"/>
                </a:solidFill>
              </a:rPr>
              <a:t>⚙️</a:t>
            </a:r>
            <a:r>
              <a:rPr sz="2000">
                <a:solidFill>
                  <a:schemeClr val="tx1"/>
                </a:solidFill>
              </a:rPr>
              <a:t> </a:t>
            </a:r>
            <a:r>
              <a:rPr sz="2400">
                <a:solidFill>
                  <a:schemeClr val="tx1"/>
                </a:solidFill>
              </a:rPr>
              <a:t>STEP </a:t>
            </a:r>
            <a:r>
              <a:rPr lang="en-US" sz="2400">
                <a:solidFill>
                  <a:schemeClr val="tx1"/>
                </a:solidFill>
              </a:rPr>
              <a:t>4: Program Production</a:t>
            </a:r>
            <a:endParaRPr sz="2400">
              <a:solidFill>
                <a:schemeClr val="tx1"/>
              </a:solidFill>
            </a:endParaRPr>
          </a:p>
          <a:p>
            <a:r>
              <a:rPr lang="en-US">
                <a:solidFill>
                  <a:schemeClr val="tx1"/>
                </a:solidFill>
              </a:rPr>
              <a:t>O</a:t>
            </a:r>
            <a:r>
              <a:rPr>
                <a:solidFill>
                  <a:schemeClr val="tx1"/>
                </a:solidFill>
              </a:rPr>
              <a:t>perationalize strategies and develop materials</a:t>
            </a:r>
            <a:r>
              <a:rPr lang="en-US">
                <a:solidFill>
                  <a:schemeClr val="tx1"/>
                </a:solidFill>
              </a:rPr>
              <a:t> to create an organized program</a:t>
            </a:r>
            <a:endParaRPr>
              <a:solidFill>
                <a:schemeClr val="tx1"/>
              </a:solidFill>
            </a:endParaRPr>
          </a:p>
        </p:txBody>
      </p:sp>
      <p:sp>
        <p:nvSpPr>
          <p:cNvPr id="7" name="Rounded Rectangle 6"/>
          <p:cNvSpPr/>
          <p:nvPr/>
        </p:nvSpPr>
        <p:spPr>
          <a:xfrm>
            <a:off x="457198" y="4299151"/>
            <a:ext cx="8229600" cy="822960"/>
          </a:xfrm>
          <a:prstGeom prst="roundRect">
            <a:avLst/>
          </a:prstGeom>
          <a:solidFill>
            <a:srgbClr val="4FC3F7"/>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a:solidFill>
                  <a:schemeClr val="tx1"/>
                </a:solidFill>
              </a:rPr>
              <a:t>	  </a:t>
            </a:r>
            <a:r>
              <a:rPr sz="2400">
                <a:solidFill>
                  <a:schemeClr val="tx1"/>
                </a:solidFill>
              </a:rPr>
              <a:t>STEP </a:t>
            </a:r>
            <a:r>
              <a:rPr lang="en-US" sz="2400">
                <a:solidFill>
                  <a:schemeClr val="tx1"/>
                </a:solidFill>
              </a:rPr>
              <a:t>5: </a:t>
            </a:r>
            <a:r>
              <a:rPr sz="2400">
                <a:solidFill>
                  <a:schemeClr val="tx1"/>
                </a:solidFill>
              </a:rPr>
              <a:t>Adoption &amp; Implementation Plan</a:t>
            </a:r>
          </a:p>
          <a:p>
            <a:r>
              <a:rPr lang="en-US">
                <a:solidFill>
                  <a:schemeClr val="tx1"/>
                </a:solidFill>
              </a:rPr>
              <a:t>D</a:t>
            </a:r>
            <a:r>
              <a:rPr>
                <a:solidFill>
                  <a:schemeClr val="tx1"/>
                </a:solidFill>
              </a:rPr>
              <a:t>evelop </a:t>
            </a:r>
            <a:r>
              <a:rPr lang="en-US">
                <a:solidFill>
                  <a:schemeClr val="tx1"/>
                </a:solidFill>
              </a:rPr>
              <a:t>plan for program adoption, quality </a:t>
            </a:r>
            <a:r>
              <a:rPr>
                <a:solidFill>
                  <a:schemeClr val="tx1"/>
                </a:solidFill>
              </a:rPr>
              <a:t>implementatio</a:t>
            </a:r>
            <a:r>
              <a:rPr lang="en-US">
                <a:solidFill>
                  <a:schemeClr val="tx1"/>
                </a:solidFill>
              </a:rPr>
              <a:t>n and sustainability</a:t>
            </a:r>
            <a:endParaRPr>
              <a:solidFill>
                <a:schemeClr val="tx1"/>
              </a:solidFill>
            </a:endParaRPr>
          </a:p>
        </p:txBody>
      </p:sp>
      <p:sp>
        <p:nvSpPr>
          <p:cNvPr id="8" name="Rounded Rectangle 7"/>
          <p:cNvSpPr/>
          <p:nvPr/>
        </p:nvSpPr>
        <p:spPr>
          <a:xfrm>
            <a:off x="457198" y="5211054"/>
            <a:ext cx="8229600" cy="822960"/>
          </a:xfrm>
          <a:prstGeom prst="roundRect">
            <a:avLst/>
          </a:prstGeom>
          <a:solidFill>
            <a:srgbClr val="CE93D8"/>
          </a:solidFill>
        </p:spPr>
        <p:style>
          <a:lnRef idx="1">
            <a:schemeClr val="accent1"/>
          </a:lnRef>
          <a:fillRef idx="3">
            <a:schemeClr val="accent1"/>
          </a:fillRef>
          <a:effectRef idx="2">
            <a:schemeClr val="accent1"/>
          </a:effectRef>
          <a:fontRef idx="minor">
            <a:schemeClr val="lt1"/>
          </a:fontRef>
        </p:style>
        <p:txBody>
          <a:bodyPr rtlCol="0" anchor="ctr"/>
          <a:lstStyle/>
          <a:p>
            <a:r>
              <a:rPr sz="2600">
                <a:solidFill>
                  <a:schemeClr val="tx1"/>
                </a:solidFill>
              </a:rPr>
              <a:t>🔍</a:t>
            </a:r>
            <a:r>
              <a:rPr sz="2000">
                <a:solidFill>
                  <a:schemeClr val="tx1"/>
                </a:solidFill>
              </a:rPr>
              <a:t> </a:t>
            </a:r>
            <a:r>
              <a:rPr sz="2400">
                <a:solidFill>
                  <a:schemeClr val="tx1"/>
                </a:solidFill>
              </a:rPr>
              <a:t>STEP </a:t>
            </a:r>
            <a:r>
              <a:rPr lang="en-US" sz="2400">
                <a:solidFill>
                  <a:schemeClr val="tx1"/>
                </a:solidFill>
              </a:rPr>
              <a:t>6: </a:t>
            </a:r>
            <a:r>
              <a:rPr sz="2400">
                <a:solidFill>
                  <a:schemeClr val="tx1"/>
                </a:solidFill>
              </a:rPr>
              <a:t>Evaluation</a:t>
            </a:r>
            <a:r>
              <a:rPr lang="en-US" sz="2400">
                <a:solidFill>
                  <a:schemeClr val="tx1"/>
                </a:solidFill>
              </a:rPr>
              <a:t> &amp; Monitoring</a:t>
            </a:r>
            <a:endParaRPr sz="2400">
              <a:solidFill>
                <a:schemeClr val="tx1"/>
              </a:solidFill>
            </a:endParaRPr>
          </a:p>
          <a:p>
            <a:r>
              <a:rPr lang="en-US">
                <a:solidFill>
                  <a:schemeClr val="tx1"/>
                </a:solidFill>
              </a:rPr>
              <a:t>D</a:t>
            </a:r>
            <a:r>
              <a:rPr>
                <a:solidFill>
                  <a:schemeClr val="tx1"/>
                </a:solidFill>
              </a:rPr>
              <a:t>evelop</a:t>
            </a:r>
            <a:r>
              <a:rPr lang="en-US">
                <a:solidFill>
                  <a:schemeClr val="tx1"/>
                </a:solidFill>
              </a:rPr>
              <a:t> an </a:t>
            </a:r>
            <a:r>
              <a:rPr>
                <a:solidFill>
                  <a:schemeClr val="tx1"/>
                </a:solidFill>
              </a:rPr>
              <a:t>evaluation </a:t>
            </a:r>
            <a:r>
              <a:rPr lang="en-US">
                <a:solidFill>
                  <a:schemeClr val="tx1"/>
                </a:solidFill>
              </a:rPr>
              <a:t>plan</a:t>
            </a:r>
            <a:r>
              <a:rPr>
                <a:solidFill>
                  <a:schemeClr val="tx1"/>
                </a:solidFill>
              </a:rPr>
              <a:t> </a:t>
            </a:r>
            <a:r>
              <a:rPr lang="en-US">
                <a:solidFill>
                  <a:schemeClr val="tx1"/>
                </a:solidFill>
              </a:rPr>
              <a:t>to assess both effect and process</a:t>
            </a:r>
            <a:endParaRPr>
              <a:solidFill>
                <a:schemeClr val="tx1"/>
              </a:solidFill>
            </a:endParaRPr>
          </a:p>
        </p:txBody>
      </p:sp>
      <p:pic>
        <p:nvPicPr>
          <p:cNvPr id="13" name="Picture 12">
            <a:extLst>
              <a:ext uri="{FF2B5EF4-FFF2-40B4-BE49-F238E27FC236}">
                <a16:creationId xmlns:a16="http://schemas.microsoft.com/office/drawing/2014/main" id="{4B7DDB61-09B6-2CB2-376B-68891E35F375}"/>
              </a:ext>
            </a:extLst>
          </p:cNvPr>
          <p:cNvPicPr>
            <a:picLocks noChangeAspect="1"/>
          </p:cNvPicPr>
          <p:nvPr/>
        </p:nvPicPr>
        <p:blipFill>
          <a:blip r:embed="rId3"/>
          <a:stretch>
            <a:fillRect/>
          </a:stretch>
        </p:blipFill>
        <p:spPr>
          <a:xfrm>
            <a:off x="593409" y="4299151"/>
            <a:ext cx="468085" cy="468085"/>
          </a:xfrm>
          <a:prstGeom prst="rect">
            <a:avLst/>
          </a:prstGeom>
        </p:spPr>
      </p:pic>
      <p:sp>
        <p:nvSpPr>
          <p:cNvPr id="3" name="Rounded Rectangle 2"/>
          <p:cNvSpPr/>
          <p:nvPr/>
        </p:nvSpPr>
        <p:spPr>
          <a:xfrm>
            <a:off x="457198" y="709185"/>
            <a:ext cx="8229600" cy="800692"/>
          </a:xfrm>
          <a:prstGeom prst="roundRect">
            <a:avLst/>
          </a:prstGeom>
          <a:solidFill>
            <a:srgbClr val="00BFA5"/>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a:solidFill>
                  <a:schemeClr val="tx1"/>
                </a:solidFill>
              </a:rPr>
              <a:t>	 STEP 1: Needs Assessment </a:t>
            </a:r>
          </a:p>
          <a:p>
            <a:r>
              <a:rPr lang="en-US">
                <a:solidFill>
                  <a:schemeClr val="tx1"/>
                </a:solidFill>
              </a:rPr>
              <a:t>Identify what, if anything, needs to be changed and for who</a:t>
            </a:r>
          </a:p>
        </p:txBody>
      </p:sp>
      <p:sp>
        <p:nvSpPr>
          <p:cNvPr id="11" name="Rounded Rectangle 2">
            <a:extLst>
              <a:ext uri="{FF2B5EF4-FFF2-40B4-BE49-F238E27FC236}">
                <a16:creationId xmlns:a16="http://schemas.microsoft.com/office/drawing/2014/main" id="{0AD5C091-EFDA-02F8-C0EF-B94DDFB1D1D7}"/>
              </a:ext>
            </a:extLst>
          </p:cNvPr>
          <p:cNvSpPr/>
          <p:nvPr/>
        </p:nvSpPr>
        <p:spPr>
          <a:xfrm>
            <a:off x="1298421" y="6122957"/>
            <a:ext cx="6367749" cy="663441"/>
          </a:xfrm>
          <a:prstGeom prst="round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defRPr sz="1400">
                <a:solidFill>
                  <a:srgbClr val="FFFFFF"/>
                </a:solidFill>
              </a:defRPr>
            </a:pPr>
            <a:r>
              <a:rPr lang="en-US" sz="2200"/>
              <a:t>Core Components:  	Theory &amp; Research</a:t>
            </a:r>
          </a:p>
          <a:p>
            <a:r>
              <a:rPr lang="en-US" sz="2200"/>
              <a:t>					Community Engagement</a:t>
            </a:r>
          </a:p>
        </p:txBody>
      </p:sp>
      <p:pic>
        <p:nvPicPr>
          <p:cNvPr id="10" name="Picture 9">
            <a:extLst>
              <a:ext uri="{FF2B5EF4-FFF2-40B4-BE49-F238E27FC236}">
                <a16:creationId xmlns:a16="http://schemas.microsoft.com/office/drawing/2014/main" id="{23114819-0CAC-B660-A76E-524D66E0E5A0}"/>
              </a:ext>
            </a:extLst>
          </p:cNvPr>
          <p:cNvPicPr>
            <a:picLocks noChangeAspect="1"/>
          </p:cNvPicPr>
          <p:nvPr/>
        </p:nvPicPr>
        <p:blipFill>
          <a:blip r:embed="rId4"/>
          <a:stretch>
            <a:fillRect/>
          </a:stretch>
        </p:blipFill>
        <p:spPr>
          <a:xfrm>
            <a:off x="593409" y="768582"/>
            <a:ext cx="352796" cy="35990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CAB51BE-7F80-5EB6-A81D-2D0C2CD94C50}"/>
              </a:ext>
            </a:extLst>
          </p:cNvPr>
          <p:cNvGraphicFramePr>
            <a:graphicFrameLocks noGrp="1"/>
          </p:cNvGraphicFramePr>
          <p:nvPr>
            <p:extLst>
              <p:ext uri="{D42A27DB-BD31-4B8C-83A1-F6EECF244321}">
                <p14:modId xmlns:p14="http://schemas.microsoft.com/office/powerpoint/2010/main" val="2934858795"/>
              </p:ext>
            </p:extLst>
          </p:nvPr>
        </p:nvGraphicFramePr>
        <p:xfrm>
          <a:off x="48861" y="60181"/>
          <a:ext cx="9046277" cy="6711885"/>
        </p:xfrm>
        <a:graphic>
          <a:graphicData uri="http://schemas.openxmlformats.org/drawingml/2006/table">
            <a:tbl>
              <a:tblPr firstRow="1" firstCol="1" bandRow="1">
                <a:tableStyleId>{91EBBBCC-DAD2-459C-BE2E-F6DE35CF9A28}</a:tableStyleId>
              </a:tblPr>
              <a:tblGrid>
                <a:gridCol w="2417949">
                  <a:extLst>
                    <a:ext uri="{9D8B030D-6E8A-4147-A177-3AD203B41FA5}">
                      <a16:colId xmlns:a16="http://schemas.microsoft.com/office/drawing/2014/main" val="31582002"/>
                    </a:ext>
                  </a:extLst>
                </a:gridCol>
                <a:gridCol w="2547288">
                  <a:extLst>
                    <a:ext uri="{9D8B030D-6E8A-4147-A177-3AD203B41FA5}">
                      <a16:colId xmlns:a16="http://schemas.microsoft.com/office/drawing/2014/main" val="941069274"/>
                    </a:ext>
                  </a:extLst>
                </a:gridCol>
                <a:gridCol w="4081040">
                  <a:extLst>
                    <a:ext uri="{9D8B030D-6E8A-4147-A177-3AD203B41FA5}">
                      <a16:colId xmlns:a16="http://schemas.microsoft.com/office/drawing/2014/main" val="653682750"/>
                    </a:ext>
                  </a:extLst>
                </a:gridCol>
              </a:tblGrid>
              <a:tr h="234017">
                <a:tc>
                  <a:txBody>
                    <a:bodyPr/>
                    <a:lstStyle/>
                    <a:p>
                      <a:pPr marL="0" marR="0" algn="ctr">
                        <a:lnSpc>
                          <a:spcPct val="100000"/>
                        </a:lnSpc>
                        <a:spcAft>
                          <a:spcPts val="0"/>
                        </a:spcAft>
                        <a:buNone/>
                      </a:pPr>
                      <a:r>
                        <a:rPr lang="en-US" sz="1400">
                          <a:solidFill>
                            <a:schemeClr val="tx1"/>
                          </a:solidFill>
                          <a:effectLst/>
                        </a:rPr>
                        <a:t>Intervention Mapping </a:t>
                      </a:r>
                    </a:p>
                  </a:txBody>
                  <a:tcPr marL="34419" marR="34419" marT="0" marB="0">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C9EF"/>
                    </a:solidFill>
                  </a:tcPr>
                </a:tc>
                <a:tc>
                  <a:txBody>
                    <a:bodyPr/>
                    <a:lstStyle/>
                    <a:p>
                      <a:pPr marL="0" marR="0" algn="ctr">
                        <a:lnSpc>
                          <a:spcPct val="100000"/>
                        </a:lnSpc>
                        <a:spcAft>
                          <a:spcPts val="0"/>
                        </a:spcAft>
                        <a:buNone/>
                      </a:pPr>
                      <a:r>
                        <a:rPr lang="en-US" sz="1400">
                          <a:solidFill>
                            <a:schemeClr val="tx1"/>
                          </a:solidFill>
                          <a:effectLst/>
                        </a:rPr>
                        <a:t>Outcomes Assessment in HE</a:t>
                      </a:r>
                      <a:endParaRPr lang="en-US" sz="140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C9EF"/>
                    </a:solidFill>
                  </a:tcPr>
                </a:tc>
                <a:tc>
                  <a:txBody>
                    <a:bodyPr/>
                    <a:lstStyle/>
                    <a:p>
                      <a:pPr marL="0" marR="0" algn="ctr">
                        <a:lnSpc>
                          <a:spcPct val="100000"/>
                        </a:lnSpc>
                        <a:spcAft>
                          <a:spcPts val="0"/>
                        </a:spcAft>
                        <a:buNone/>
                      </a:pPr>
                      <a:r>
                        <a:rPr lang="en-US" sz="1400">
                          <a:solidFill>
                            <a:schemeClr val="tx1"/>
                          </a:solidFill>
                          <a:effectLst/>
                        </a:rPr>
                        <a:t>Notes on Alignment</a:t>
                      </a:r>
                      <a:endParaRPr lang="en-US" sz="140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C9EF"/>
                    </a:solidFill>
                  </a:tcPr>
                </a:tc>
                <a:extLst>
                  <a:ext uri="{0D108BD9-81ED-4DB2-BD59-A6C34878D82A}">
                    <a16:rowId xmlns:a16="http://schemas.microsoft.com/office/drawing/2014/main" val="3624792259"/>
                  </a:ext>
                </a:extLst>
              </a:tr>
              <a:tr h="438019">
                <a:tc>
                  <a:txBody>
                    <a:bodyPr/>
                    <a:lstStyle/>
                    <a:p>
                      <a:pPr marL="0" marR="0">
                        <a:lnSpc>
                          <a:spcPct val="100000"/>
                        </a:lnSpc>
                        <a:spcAft>
                          <a:spcPts val="1000"/>
                        </a:spcAft>
                        <a:buNone/>
                      </a:pPr>
                      <a:r>
                        <a:rPr lang="en-US" sz="1400" b="0">
                          <a:effectLst/>
                        </a:rPr>
                        <a:t>Step 1: Needs Assessment</a:t>
                      </a:r>
                      <a:endParaRPr lang="en-US" sz="1400" b="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nchor="ct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nSpc>
                          <a:spcPct val="100000"/>
                        </a:lnSpc>
                        <a:spcAft>
                          <a:spcPts val="1000"/>
                        </a:spcAft>
                        <a:buNone/>
                      </a:pPr>
                      <a:r>
                        <a:rPr lang="en-US" sz="1400">
                          <a:effectLst/>
                        </a:rPr>
                        <a:t>Articulate Distal Outcome</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nSpc>
                          <a:spcPct val="100000"/>
                        </a:lnSpc>
                        <a:spcAft>
                          <a:spcPts val="1000"/>
                        </a:spcAft>
                        <a:buNone/>
                      </a:pPr>
                      <a:r>
                        <a:rPr lang="en-US" sz="1400">
                          <a:effectLst/>
                        </a:rPr>
                        <a:t>Both begin with identifying problem or desired long-term outcome (GPA, retention, civic engagement).</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6122834"/>
                  </a:ext>
                </a:extLst>
              </a:tr>
              <a:tr h="587223">
                <a:tc>
                  <a:txBody>
                    <a:bodyPr/>
                    <a:lstStyle/>
                    <a:p>
                      <a:pPr marL="0" marR="0">
                        <a:lnSpc>
                          <a:spcPct val="100000"/>
                        </a:lnSpc>
                        <a:spcAft>
                          <a:spcPts val="1000"/>
                        </a:spcAft>
                        <a:buNone/>
                      </a:pPr>
                      <a:r>
                        <a:rPr lang="en-US" sz="1400" b="0">
                          <a:effectLst/>
                        </a:rPr>
                        <a:t>Step 2: Proximal Program Objectives &amp; Matrices of Change Objectives</a:t>
                      </a:r>
                      <a:endParaRPr lang="en-US" sz="1400" b="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nchor="ctr">
                    <a:lnR w="3175" cap="flat" cmpd="sng" algn="ctr">
                      <a:solidFill>
                        <a:schemeClr val="tx1"/>
                      </a:solidFill>
                      <a:prstDash val="sysDot"/>
                      <a:round/>
                      <a:headEnd type="none" w="med" len="med"/>
                      <a:tailEnd type="none" w="med" len="med"/>
                    </a:lnR>
                  </a:tcPr>
                </a:tc>
                <a:tc>
                  <a:txBody>
                    <a:bodyPr/>
                    <a:lstStyle/>
                    <a:p>
                      <a:pPr marL="0" marR="0">
                        <a:lnSpc>
                          <a:spcPct val="100000"/>
                        </a:lnSpc>
                        <a:spcAft>
                          <a:spcPts val="1000"/>
                        </a:spcAft>
                        <a:buNone/>
                      </a:pPr>
                      <a:r>
                        <a:rPr lang="en-US" sz="1400">
                          <a:effectLst/>
                        </a:rPr>
                        <a:t>Specify the Proximal and/or Intermediate Outcomes</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tcPr>
                </a:tc>
                <a:tc>
                  <a:txBody>
                    <a:bodyPr/>
                    <a:lstStyle/>
                    <a:p>
                      <a:pPr marL="0" marR="0">
                        <a:lnSpc>
                          <a:spcPct val="100000"/>
                        </a:lnSpc>
                        <a:spcAft>
                          <a:spcPts val="1000"/>
                        </a:spcAft>
                        <a:buNone/>
                      </a:pPr>
                      <a:r>
                        <a:rPr lang="en-US" sz="1400">
                          <a:effectLst/>
                        </a:rPr>
                        <a:t>IM’s “determinants” = OAHE’s “intermediate outcomes” (proximal outcomes). The knowledge, attitudes, and skills that influence the distal outcome.</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tcPr>
                </a:tc>
                <a:extLst>
                  <a:ext uri="{0D108BD9-81ED-4DB2-BD59-A6C34878D82A}">
                    <a16:rowId xmlns:a16="http://schemas.microsoft.com/office/drawing/2014/main" val="856535453"/>
                  </a:ext>
                </a:extLst>
              </a:tr>
              <a:tr h="518473">
                <a:tc>
                  <a:txBody>
                    <a:bodyPr/>
                    <a:lstStyle/>
                    <a:p>
                      <a:pPr marL="0" marR="0">
                        <a:lnSpc>
                          <a:spcPct val="100000"/>
                        </a:lnSpc>
                        <a:spcAft>
                          <a:spcPts val="1000"/>
                        </a:spcAft>
                        <a:buNone/>
                      </a:pPr>
                      <a:r>
                        <a:rPr lang="en-US" sz="1400" b="0">
                          <a:effectLst/>
                        </a:rPr>
                        <a:t>Step 3: Theory-Based Methods &amp; Strategies</a:t>
                      </a:r>
                      <a:endParaRPr lang="en-US" sz="1400" b="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nchor="ctr">
                    <a:lnR w="3175" cap="flat" cmpd="sng" algn="ctr">
                      <a:solidFill>
                        <a:schemeClr val="tx1"/>
                      </a:solidFill>
                      <a:prstDash val="sysDot"/>
                      <a:round/>
                      <a:headEnd type="none" w="med" len="med"/>
                      <a:tailEnd type="none" w="med" len="med"/>
                    </a:lnR>
                  </a:tcPr>
                </a:tc>
                <a:tc>
                  <a:txBody>
                    <a:bodyPr/>
                    <a:lstStyle/>
                    <a:p>
                      <a:pPr marL="0" marR="0">
                        <a:lnSpc>
                          <a:spcPct val="100000"/>
                        </a:lnSpc>
                        <a:spcAft>
                          <a:spcPts val="1000"/>
                        </a:spcAft>
                        <a:buNone/>
                      </a:pPr>
                      <a:r>
                        <a:rPr lang="en-US" sz="1400">
                          <a:effectLst/>
                        </a:rPr>
                        <a:t>Articulate Theory-Based Programming</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tcPr>
                </a:tc>
                <a:tc>
                  <a:txBody>
                    <a:bodyPr/>
                    <a:lstStyle/>
                    <a:p>
                      <a:pPr marL="0" marR="0">
                        <a:lnSpc>
                          <a:spcPct val="100000"/>
                        </a:lnSpc>
                        <a:spcAft>
                          <a:spcPts val="1000"/>
                        </a:spcAft>
                        <a:buNone/>
                      </a:pPr>
                      <a:r>
                        <a:rPr lang="en-US" sz="1400">
                          <a:effectLst/>
                        </a:rPr>
                        <a:t>IM’s “methods” and “strategies” = OAHE’s “program components” and “delivery approaches” informed by theory and research.</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tcPr>
                </a:tc>
                <a:extLst>
                  <a:ext uri="{0D108BD9-81ED-4DB2-BD59-A6C34878D82A}">
                    <a16:rowId xmlns:a16="http://schemas.microsoft.com/office/drawing/2014/main" val="89028212"/>
                  </a:ext>
                </a:extLst>
              </a:tr>
              <a:tr h="587223">
                <a:tc>
                  <a:txBody>
                    <a:bodyPr/>
                    <a:lstStyle/>
                    <a:p>
                      <a:pPr marL="0" marR="0">
                        <a:lnSpc>
                          <a:spcPct val="100000"/>
                        </a:lnSpc>
                        <a:spcAft>
                          <a:spcPts val="1000"/>
                        </a:spcAft>
                        <a:buNone/>
                      </a:pPr>
                      <a:r>
                        <a:rPr lang="en-US" sz="1400" b="0">
                          <a:effectLst/>
                        </a:rPr>
                        <a:t>Step 4: Program Development/Production</a:t>
                      </a:r>
                      <a:endParaRPr lang="en-US" sz="1400" b="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nchor="ctr">
                    <a:lnR w="3175" cap="flat" cmpd="sng" algn="ctr">
                      <a:solidFill>
                        <a:schemeClr val="tx1"/>
                      </a:solidFill>
                      <a:prstDash val="sysDot"/>
                      <a:round/>
                      <a:headEnd type="none" w="med" len="med"/>
                      <a:tailEnd type="none" w="med" len="med"/>
                    </a:lnR>
                  </a:tcPr>
                </a:tc>
                <a:tc>
                  <a:txBody>
                    <a:bodyPr/>
                    <a:lstStyle/>
                    <a:p>
                      <a:pPr marL="0" marR="0">
                        <a:lnSpc>
                          <a:spcPct val="100000"/>
                        </a:lnSpc>
                        <a:spcAft>
                          <a:spcPts val="1000"/>
                        </a:spcAft>
                        <a:buNone/>
                      </a:pPr>
                      <a:r>
                        <a:rPr lang="en-US" sz="1400">
                          <a:effectLst/>
                        </a:rPr>
                        <a:t>Explicit Specification of Curriculum/Program Components and Map to Outcomes</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tcPr>
                </a:tc>
                <a:tc>
                  <a:txBody>
                    <a:bodyPr/>
                    <a:lstStyle/>
                    <a:p>
                      <a:pPr marL="0" marR="0">
                        <a:lnSpc>
                          <a:spcPct val="100000"/>
                        </a:lnSpc>
                        <a:spcAft>
                          <a:spcPts val="1000"/>
                        </a:spcAft>
                        <a:buNone/>
                      </a:pPr>
                      <a:r>
                        <a:rPr lang="en-US" sz="1400">
                          <a:effectLst/>
                        </a:rPr>
                        <a:t>IM’s development of materials and protocols = OAHE’s explicit mapping of intentional programming to intermediate outcomes.</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tcPr>
                </a:tc>
                <a:extLst>
                  <a:ext uri="{0D108BD9-81ED-4DB2-BD59-A6C34878D82A}">
                    <a16:rowId xmlns:a16="http://schemas.microsoft.com/office/drawing/2014/main" val="2087357229"/>
                  </a:ext>
                </a:extLst>
              </a:tr>
              <a:tr h="438019">
                <a:tc>
                  <a:txBody>
                    <a:bodyPr/>
                    <a:lstStyle/>
                    <a:p>
                      <a:pPr marL="0" marR="0">
                        <a:lnSpc>
                          <a:spcPct val="100000"/>
                        </a:lnSpc>
                        <a:spcAft>
                          <a:spcPts val="1000"/>
                        </a:spcAft>
                        <a:buNone/>
                      </a:pPr>
                      <a:r>
                        <a:rPr lang="en-US" sz="1400" b="0">
                          <a:effectLst/>
                        </a:rPr>
                        <a:t>Step 5: Adoption, Implementation, Sustainability</a:t>
                      </a:r>
                      <a:endParaRPr lang="en-US" sz="1400" b="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nchor="ctr">
                    <a:lnR w="3175" cap="flat" cmpd="sng" algn="ctr">
                      <a:solidFill>
                        <a:schemeClr val="tx1"/>
                      </a:solidFill>
                      <a:prstDash val="sysDot"/>
                      <a:round/>
                      <a:headEnd type="none" w="med" len="med"/>
                      <a:tailEnd type="none" w="med" len="med"/>
                    </a:lnR>
                  </a:tcPr>
                </a:tc>
                <a:tc>
                  <a:txBody>
                    <a:bodyPr/>
                    <a:lstStyle/>
                    <a:p>
                      <a:pPr marL="0" marR="0">
                        <a:lnSpc>
                          <a:spcPct val="100000"/>
                        </a:lnSpc>
                        <a:spcAft>
                          <a:spcPts val="1000"/>
                        </a:spcAft>
                        <a:buNone/>
                      </a:pPr>
                      <a:r>
                        <a:rPr lang="en-US" sz="1400">
                          <a:effectLst/>
                        </a:rPr>
                        <a:t>Implementation Fidelity</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tcPr>
                </a:tc>
                <a:tc>
                  <a:txBody>
                    <a:bodyPr/>
                    <a:lstStyle/>
                    <a:p>
                      <a:pPr marL="0" marR="0">
                        <a:lnSpc>
                          <a:spcPct val="100000"/>
                        </a:lnSpc>
                        <a:spcAft>
                          <a:spcPts val="1000"/>
                        </a:spcAft>
                        <a:buNone/>
                      </a:pPr>
                      <a:r>
                        <a:rPr lang="en-US" sz="1400">
                          <a:effectLst/>
                        </a:rPr>
                        <a:t>IM’s focus on adoption &amp; sustainability = OAHE’s emphasis on if programming delivered as intended</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tcPr>
                </a:tc>
                <a:extLst>
                  <a:ext uri="{0D108BD9-81ED-4DB2-BD59-A6C34878D82A}">
                    <a16:rowId xmlns:a16="http://schemas.microsoft.com/office/drawing/2014/main" val="1484018940"/>
                  </a:ext>
                </a:extLst>
              </a:tr>
              <a:tr h="481190">
                <a:tc>
                  <a:txBody>
                    <a:bodyPr/>
                    <a:lstStyle/>
                    <a:p>
                      <a:pPr marL="0" marR="0">
                        <a:lnSpc>
                          <a:spcPct val="100000"/>
                        </a:lnSpc>
                        <a:spcAft>
                          <a:spcPts val="1000"/>
                        </a:spcAft>
                        <a:buNone/>
                      </a:pPr>
                      <a:r>
                        <a:rPr lang="en-US" sz="1400" b="0">
                          <a:effectLst/>
                        </a:rPr>
                        <a:t>Step 6: Evaluation &amp; Monitoring</a:t>
                      </a:r>
                      <a:endParaRPr lang="en-US" sz="1400" b="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nchor="ctr">
                    <a:lnR w="3175"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nSpc>
                          <a:spcPct val="100000"/>
                        </a:lnSpc>
                        <a:spcAft>
                          <a:spcPts val="1000"/>
                        </a:spcAft>
                        <a:buNone/>
                      </a:pPr>
                      <a:r>
                        <a:rPr lang="en-US" sz="1400">
                          <a:effectLst/>
                        </a:rPr>
                        <a:t>Gather Data &amp; Interpret Results Use of Results for Improvement</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nSpc>
                          <a:spcPct val="100000"/>
                        </a:lnSpc>
                        <a:spcAft>
                          <a:spcPts val="1000"/>
                        </a:spcAft>
                        <a:buNone/>
                      </a:pPr>
                      <a:r>
                        <a:rPr lang="en-US" sz="1400">
                          <a:effectLst/>
                        </a:rPr>
                        <a:t>Both frameworks stress the importance of assessing outcomes and using data to improve programming.</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863249"/>
                  </a:ext>
                </a:extLst>
              </a:tr>
              <a:tr h="186101">
                <a:tc gridSpan="3">
                  <a:txBody>
                    <a:bodyPr/>
                    <a:lstStyle/>
                    <a:p>
                      <a:pPr marL="0" marR="0" algn="ctr">
                        <a:lnSpc>
                          <a:spcPct val="100000"/>
                        </a:lnSpc>
                        <a:spcAft>
                          <a:spcPts val="1000"/>
                        </a:spcAft>
                        <a:buNone/>
                      </a:pPr>
                      <a:r>
                        <a:rPr lang="en-US" sz="1400" b="1">
                          <a:effectLst/>
                        </a:rPr>
                        <a:t>Key Concept Equivalencies</a:t>
                      </a:r>
                      <a:endParaRPr lang="en-US" sz="1400" b="1">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C9E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5864233"/>
                  </a:ext>
                </a:extLst>
              </a:tr>
              <a:tr h="385696">
                <a:tc>
                  <a:txBody>
                    <a:bodyPr/>
                    <a:lstStyle/>
                    <a:p>
                      <a:pPr marL="0" marR="0">
                        <a:lnSpc>
                          <a:spcPct val="100000"/>
                        </a:lnSpc>
                        <a:spcAft>
                          <a:spcPts val="0"/>
                        </a:spcAft>
                        <a:buNone/>
                      </a:pPr>
                      <a:r>
                        <a:rPr lang="en-US" sz="1400" b="0">
                          <a:effectLst/>
                        </a:rPr>
                        <a:t>Logic Models</a:t>
                      </a:r>
                      <a:endParaRPr lang="en-US" sz="1400" b="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nchor="ctr">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0" marR="0">
                        <a:lnSpc>
                          <a:spcPct val="100000"/>
                        </a:lnSpc>
                        <a:spcAft>
                          <a:spcPts val="0"/>
                        </a:spcAft>
                        <a:buNone/>
                      </a:pPr>
                      <a:r>
                        <a:rPr lang="en-US" sz="1400">
                          <a:effectLst/>
                        </a:rPr>
                        <a:t>Program Theory Models</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0" marR="0">
                        <a:lnSpc>
                          <a:spcPct val="100000"/>
                        </a:lnSpc>
                        <a:spcAft>
                          <a:spcPts val="0"/>
                        </a:spcAft>
                        <a:buNone/>
                      </a:pPr>
                      <a:r>
                        <a:rPr lang="en-US" sz="1400">
                          <a:effectLst/>
                        </a:rPr>
                        <a:t>Visual map of how programming leads to distal outcome via determinants/intermediate outcomes</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125578604"/>
                  </a:ext>
                </a:extLst>
              </a:tr>
              <a:tr h="365760">
                <a:tc>
                  <a:txBody>
                    <a:bodyPr/>
                    <a:lstStyle/>
                    <a:p>
                      <a:pPr marL="0" marR="0">
                        <a:lnSpc>
                          <a:spcPct val="100000"/>
                        </a:lnSpc>
                        <a:spcAft>
                          <a:spcPts val="0"/>
                        </a:spcAft>
                        <a:buNone/>
                      </a:pPr>
                      <a:r>
                        <a:rPr lang="en-US" sz="1400" b="0">
                          <a:effectLst/>
                        </a:rPr>
                        <a:t>Determinants</a:t>
                      </a:r>
                      <a:endParaRPr lang="en-US" sz="1400" b="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nchor="ctr">
                    <a:lnR w="3175" cap="flat" cmpd="sng" algn="ctr">
                      <a:solidFill>
                        <a:schemeClr val="tx1"/>
                      </a:solidFill>
                      <a:prstDash val="sysDot"/>
                      <a:round/>
                      <a:headEnd type="none" w="med" len="med"/>
                      <a:tailEnd type="none" w="med" len="med"/>
                    </a:lnR>
                    <a:solidFill>
                      <a:schemeClr val="bg1">
                        <a:lumMod val="85000"/>
                      </a:schemeClr>
                    </a:solidFill>
                  </a:tcPr>
                </a:tc>
                <a:tc>
                  <a:txBody>
                    <a:bodyPr/>
                    <a:lstStyle/>
                    <a:p>
                      <a:pPr marL="0" marR="0">
                        <a:lnSpc>
                          <a:spcPct val="100000"/>
                        </a:lnSpc>
                        <a:spcAft>
                          <a:spcPts val="0"/>
                        </a:spcAft>
                        <a:buNone/>
                      </a:pPr>
                      <a:r>
                        <a:rPr lang="en-US" sz="1400">
                          <a:effectLst/>
                        </a:rPr>
                        <a:t>Intermediate Outcomes</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solidFill>
                      <a:schemeClr val="bg1">
                        <a:lumMod val="85000"/>
                      </a:schemeClr>
                    </a:solidFill>
                  </a:tcPr>
                </a:tc>
                <a:tc>
                  <a:txBody>
                    <a:bodyPr/>
                    <a:lstStyle/>
                    <a:p>
                      <a:pPr marL="0" marR="0">
                        <a:lnSpc>
                          <a:spcPct val="100000"/>
                        </a:lnSpc>
                        <a:spcAft>
                          <a:spcPts val="0"/>
                        </a:spcAft>
                        <a:buNone/>
                      </a:pPr>
                      <a:r>
                        <a:rPr lang="en-US" sz="1400">
                          <a:effectLst/>
                        </a:rPr>
                        <a:t>IM’s determinants (e.g., self-efficacy, norms) are the same constructs OAHE targets for change.</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solidFill>
                      <a:schemeClr val="bg1">
                        <a:lumMod val="85000"/>
                      </a:schemeClr>
                    </a:solidFill>
                  </a:tcPr>
                </a:tc>
                <a:extLst>
                  <a:ext uri="{0D108BD9-81ED-4DB2-BD59-A6C34878D82A}">
                    <a16:rowId xmlns:a16="http://schemas.microsoft.com/office/drawing/2014/main" val="4103766155"/>
                  </a:ext>
                </a:extLst>
              </a:tr>
              <a:tr h="500933">
                <a:tc>
                  <a:txBody>
                    <a:bodyPr/>
                    <a:lstStyle/>
                    <a:p>
                      <a:pPr marL="0" marR="0">
                        <a:lnSpc>
                          <a:spcPct val="100000"/>
                        </a:lnSpc>
                        <a:spcAft>
                          <a:spcPts val="0"/>
                        </a:spcAft>
                        <a:buNone/>
                      </a:pPr>
                      <a:r>
                        <a:rPr lang="en-US" sz="1400" b="0">
                          <a:effectLst/>
                        </a:rPr>
                        <a:t>Cultural Competence &amp; Equity Considerations</a:t>
                      </a:r>
                      <a:endParaRPr lang="en-US" sz="1400" b="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nchor="ctr">
                    <a:lnR w="3175" cap="flat" cmpd="sng" algn="ctr">
                      <a:solidFill>
                        <a:schemeClr val="tx1"/>
                      </a:solidFill>
                      <a:prstDash val="sysDot"/>
                      <a:round/>
                      <a:headEnd type="none" w="med" len="med"/>
                      <a:tailEnd type="none" w="med" len="med"/>
                    </a:lnR>
                    <a:solidFill>
                      <a:schemeClr val="bg1"/>
                    </a:solidFill>
                  </a:tcPr>
                </a:tc>
                <a:tc>
                  <a:txBody>
                    <a:bodyPr/>
                    <a:lstStyle/>
                    <a:p>
                      <a:pPr marL="0" marR="0">
                        <a:lnSpc>
                          <a:spcPct val="100000"/>
                        </a:lnSpc>
                        <a:spcAft>
                          <a:spcPts val="0"/>
                        </a:spcAft>
                        <a:buNone/>
                      </a:pPr>
                      <a:r>
                        <a:rPr lang="en-US" sz="1400">
                          <a:effectLst/>
                        </a:rPr>
                        <a:t>Equity-Centered Assessment Practices</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solidFill>
                      <a:schemeClr val="bg1"/>
                    </a:solidFill>
                  </a:tcPr>
                </a:tc>
                <a:tc>
                  <a:txBody>
                    <a:bodyPr/>
                    <a:lstStyle/>
                    <a:p>
                      <a:pPr marL="0" marR="0">
                        <a:lnSpc>
                          <a:spcPct val="100000"/>
                        </a:lnSpc>
                        <a:spcAft>
                          <a:spcPts val="0"/>
                        </a:spcAft>
                        <a:buNone/>
                      </a:pPr>
                      <a:r>
                        <a:rPr lang="en-US" sz="1400">
                          <a:effectLst/>
                        </a:rPr>
                        <a:t>Both emphasize the importance of tailoring interventions &amp; assessments to diverse populations and ensuring inclusive practices.</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solidFill>
                      <a:schemeClr val="bg1"/>
                    </a:solidFill>
                  </a:tcPr>
                </a:tc>
                <a:extLst>
                  <a:ext uri="{0D108BD9-81ED-4DB2-BD59-A6C34878D82A}">
                    <a16:rowId xmlns:a16="http://schemas.microsoft.com/office/drawing/2014/main" val="2942254499"/>
                  </a:ext>
                </a:extLst>
              </a:tr>
              <a:tr h="395578">
                <a:tc>
                  <a:txBody>
                    <a:bodyPr/>
                    <a:lstStyle/>
                    <a:p>
                      <a:pPr marL="0" marR="0">
                        <a:lnSpc>
                          <a:spcPct val="100000"/>
                        </a:lnSpc>
                        <a:spcAft>
                          <a:spcPts val="0"/>
                        </a:spcAft>
                        <a:buNone/>
                      </a:pPr>
                      <a:r>
                        <a:rPr lang="en-US" sz="1400" b="0">
                          <a:effectLst/>
                        </a:rPr>
                        <a:t>Measure Development (e.g., logic model-based indicators)</a:t>
                      </a:r>
                      <a:endParaRPr lang="en-US" sz="1400" b="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nchor="ctr">
                    <a:lnR w="3175" cap="flat" cmpd="sng" algn="ctr">
                      <a:solidFill>
                        <a:schemeClr val="tx1"/>
                      </a:solidFill>
                      <a:prstDash val="sysDot"/>
                      <a:round/>
                      <a:headEnd type="none" w="med" len="med"/>
                      <a:tailEnd type="none" w="med" len="med"/>
                    </a:lnR>
                    <a:solidFill>
                      <a:schemeClr val="bg1">
                        <a:lumMod val="85000"/>
                      </a:schemeClr>
                    </a:solidFill>
                  </a:tcPr>
                </a:tc>
                <a:tc>
                  <a:txBody>
                    <a:bodyPr/>
                    <a:lstStyle/>
                    <a:p>
                      <a:pPr marL="0" marR="0">
                        <a:lnSpc>
                          <a:spcPct val="100000"/>
                        </a:lnSpc>
                        <a:spcAft>
                          <a:spcPts val="0"/>
                        </a:spcAft>
                        <a:buNone/>
                      </a:pPr>
                      <a:r>
                        <a:rPr lang="en-US" sz="1400">
                          <a:effectLst/>
                        </a:rPr>
                        <a:t>Outcome Measures Aligned with Various Outcomes</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solidFill>
                      <a:schemeClr val="bg1">
                        <a:lumMod val="85000"/>
                      </a:schemeClr>
                    </a:solidFill>
                  </a:tcPr>
                </a:tc>
                <a:tc>
                  <a:txBody>
                    <a:bodyPr/>
                    <a:lstStyle/>
                    <a:p>
                      <a:pPr marL="0" marR="0">
                        <a:lnSpc>
                          <a:spcPct val="100000"/>
                        </a:lnSpc>
                        <a:spcAft>
                          <a:spcPts val="0"/>
                        </a:spcAft>
                        <a:buNone/>
                      </a:pPr>
                      <a:r>
                        <a:rPr lang="en-US" sz="1400">
                          <a:effectLst/>
                        </a:rPr>
                        <a:t>Both require valid, reliable, and aligned measures to assess change in targeted outcomes.</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solidFill>
                      <a:schemeClr val="bg1">
                        <a:lumMod val="85000"/>
                      </a:schemeClr>
                    </a:solidFill>
                  </a:tcPr>
                </a:tc>
                <a:extLst>
                  <a:ext uri="{0D108BD9-81ED-4DB2-BD59-A6C34878D82A}">
                    <a16:rowId xmlns:a16="http://schemas.microsoft.com/office/drawing/2014/main" val="1973450141"/>
                  </a:ext>
                </a:extLst>
              </a:tr>
              <a:tr h="587223">
                <a:tc>
                  <a:txBody>
                    <a:bodyPr/>
                    <a:lstStyle/>
                    <a:p>
                      <a:pPr marL="0" marR="0">
                        <a:lnSpc>
                          <a:spcPct val="100000"/>
                        </a:lnSpc>
                        <a:spcAft>
                          <a:spcPts val="0"/>
                        </a:spcAft>
                        <a:buNone/>
                      </a:pPr>
                      <a:r>
                        <a:rPr lang="en-US" sz="1400" b="0">
                          <a:effectLst/>
                        </a:rPr>
                        <a:t>Process and Outcome Evaluation</a:t>
                      </a:r>
                      <a:endParaRPr lang="en-US" sz="1400" b="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nchor="ctr">
                    <a:lnR w="3175" cap="flat" cmpd="sng" algn="ctr">
                      <a:solidFill>
                        <a:schemeClr val="tx1"/>
                      </a:solidFill>
                      <a:prstDash val="sysDot"/>
                      <a:round/>
                      <a:headEnd type="none" w="med" len="med"/>
                      <a:tailEnd type="none" w="med" len="med"/>
                    </a:lnR>
                    <a:solidFill>
                      <a:schemeClr val="bg1"/>
                    </a:solidFill>
                  </a:tcPr>
                </a:tc>
                <a:tc>
                  <a:txBody>
                    <a:bodyPr/>
                    <a:lstStyle/>
                    <a:p>
                      <a:pPr marL="0" marR="0">
                        <a:lnSpc>
                          <a:spcPct val="100000"/>
                        </a:lnSpc>
                        <a:spcAft>
                          <a:spcPts val="0"/>
                        </a:spcAft>
                        <a:buNone/>
                      </a:pPr>
                      <a:r>
                        <a:rPr lang="en-US" sz="1400">
                          <a:effectLst/>
                        </a:rPr>
                        <a:t>Pairing of Implementation Fidelity Data &amp; Outcomes Data to Support Accurate Interpretation</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solidFill>
                      <a:schemeClr val="bg1"/>
                    </a:solidFill>
                  </a:tcPr>
                </a:tc>
                <a:tc>
                  <a:txBody>
                    <a:bodyPr/>
                    <a:lstStyle/>
                    <a:p>
                      <a:pPr marL="0" marR="0">
                        <a:lnSpc>
                          <a:spcPct val="100000"/>
                        </a:lnSpc>
                        <a:spcAft>
                          <a:spcPts val="0"/>
                        </a:spcAft>
                        <a:buNone/>
                      </a:pPr>
                      <a:r>
                        <a:rPr lang="en-US" sz="1400">
                          <a:effectLst/>
                        </a:rPr>
                        <a:t>Both emphasize collecting implementation (process) data and outcomes data to understand program effectiveness &amp; guide decision-making.</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solidFill>
                      <a:schemeClr val="bg1"/>
                    </a:solidFill>
                  </a:tcPr>
                </a:tc>
                <a:extLst>
                  <a:ext uri="{0D108BD9-81ED-4DB2-BD59-A6C34878D82A}">
                    <a16:rowId xmlns:a16="http://schemas.microsoft.com/office/drawing/2014/main" val="3379970049"/>
                  </a:ext>
                </a:extLst>
              </a:tr>
              <a:tr h="345649">
                <a:tc>
                  <a:txBody>
                    <a:bodyPr/>
                    <a:lstStyle/>
                    <a:p>
                      <a:pPr marL="0" marR="0">
                        <a:lnSpc>
                          <a:spcPct val="100000"/>
                        </a:lnSpc>
                        <a:spcAft>
                          <a:spcPts val="1000"/>
                        </a:spcAft>
                        <a:buNone/>
                      </a:pPr>
                      <a:r>
                        <a:rPr lang="en-US" sz="1400" b="0">
                          <a:effectLst/>
                        </a:rPr>
                        <a:t>Iterative Refinement Based on Evaluation</a:t>
                      </a:r>
                      <a:endParaRPr lang="en-US" sz="1400" b="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nchor="ctr">
                    <a:lnR w="3175"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00000"/>
                        </a:lnSpc>
                        <a:spcAft>
                          <a:spcPts val="1000"/>
                        </a:spcAft>
                        <a:buNone/>
                      </a:pPr>
                      <a:r>
                        <a:rPr lang="en-US" sz="1400">
                          <a:effectLst/>
                        </a:rPr>
                        <a:t>Use of Results for Improvement</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00000"/>
                        </a:lnSpc>
                        <a:spcAft>
                          <a:spcPts val="1000"/>
                        </a:spcAft>
                        <a:buNone/>
                      </a:pPr>
                      <a:r>
                        <a:rPr lang="en-US" sz="1400">
                          <a:effectLst/>
                        </a:rPr>
                        <a:t>Both frameworks stress using findings to refine programming and improve outcomes.</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34419" marR="34419"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21828717"/>
                  </a:ext>
                </a:extLst>
              </a:tr>
            </a:tbl>
          </a:graphicData>
        </a:graphic>
      </p:graphicFrame>
    </p:spTree>
    <p:extLst>
      <p:ext uri="{BB962C8B-B14F-4D97-AF65-F5344CB8AC3E}">
        <p14:creationId xmlns:p14="http://schemas.microsoft.com/office/powerpoint/2010/main" val="2169361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C3DD3-3E78-D9F3-E5CD-B2BB90988F39}"/>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705E6B29-5561-FE91-91F9-76DCA0393A02}"/>
              </a:ext>
            </a:extLst>
          </p:cNvPr>
          <p:cNvSpPr/>
          <p:nvPr/>
        </p:nvSpPr>
        <p:spPr>
          <a:xfrm>
            <a:off x="127591" y="71602"/>
            <a:ext cx="8835655" cy="54864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sz="2400" b="1">
                <a:solidFill>
                  <a:srgbClr val="FFFFFF"/>
                </a:solidFill>
              </a:defRPr>
            </a:pPr>
            <a:r>
              <a:rPr sz="2600"/>
              <a:t>Intervention Mapping </a:t>
            </a:r>
            <a:r>
              <a:rPr lang="en-US" sz="2600"/>
              <a:t>Approach</a:t>
            </a:r>
            <a:endParaRPr sz="2600"/>
          </a:p>
        </p:txBody>
      </p:sp>
      <p:sp>
        <p:nvSpPr>
          <p:cNvPr id="4" name="Rounded Rectangle 3">
            <a:extLst>
              <a:ext uri="{FF2B5EF4-FFF2-40B4-BE49-F238E27FC236}">
                <a16:creationId xmlns:a16="http://schemas.microsoft.com/office/drawing/2014/main" id="{8ECA7DF8-A499-E6E9-AF19-F3DD336CE749}"/>
              </a:ext>
            </a:extLst>
          </p:cNvPr>
          <p:cNvSpPr/>
          <p:nvPr/>
        </p:nvSpPr>
        <p:spPr>
          <a:xfrm>
            <a:off x="457198" y="1612540"/>
            <a:ext cx="8229600" cy="822960"/>
          </a:xfrm>
          <a:prstGeom prst="roundRect">
            <a:avLst/>
          </a:prstGeom>
          <a:solidFill>
            <a:srgbClr val="FF6F61"/>
          </a:solidFill>
        </p:spPr>
        <p:style>
          <a:lnRef idx="1">
            <a:schemeClr val="accent1"/>
          </a:lnRef>
          <a:fillRef idx="3">
            <a:schemeClr val="accent1"/>
          </a:fillRef>
          <a:effectRef idx="2">
            <a:schemeClr val="accent1"/>
          </a:effectRef>
          <a:fontRef idx="minor">
            <a:schemeClr val="lt1"/>
          </a:fontRef>
        </p:style>
        <p:txBody>
          <a:bodyPr rtlCol="0" anchor="ctr"/>
          <a:lstStyle/>
          <a:p>
            <a:r>
              <a:rPr sz="2600"/>
              <a:t>🎯</a:t>
            </a:r>
            <a:r>
              <a:rPr lang="en-US" sz="1600"/>
              <a:t> </a:t>
            </a:r>
            <a:r>
              <a:rPr sz="1600"/>
              <a:t> </a:t>
            </a:r>
            <a:r>
              <a:rPr sz="2400">
                <a:solidFill>
                  <a:schemeClr val="tx1"/>
                </a:solidFill>
              </a:rPr>
              <a:t>STEP </a:t>
            </a:r>
            <a:r>
              <a:rPr lang="en-US" sz="2400">
                <a:solidFill>
                  <a:schemeClr val="tx1"/>
                </a:solidFill>
              </a:rPr>
              <a:t>2: </a:t>
            </a:r>
            <a:r>
              <a:rPr sz="2400">
                <a:solidFill>
                  <a:schemeClr val="tx1"/>
                </a:solidFill>
              </a:rPr>
              <a:t>Proximal Program Objectives</a:t>
            </a:r>
          </a:p>
          <a:p>
            <a:r>
              <a:rPr lang="en-US" sz="2000">
                <a:solidFill>
                  <a:schemeClr val="tx1"/>
                </a:solidFill>
              </a:rPr>
              <a:t>C</a:t>
            </a:r>
            <a:r>
              <a:rPr sz="2000">
                <a:solidFill>
                  <a:schemeClr val="tx1"/>
                </a:solidFill>
              </a:rPr>
              <a:t>reate matrices linking performance objectives with determinants</a:t>
            </a:r>
          </a:p>
        </p:txBody>
      </p:sp>
      <p:sp>
        <p:nvSpPr>
          <p:cNvPr id="5" name="Rounded Rectangle 4">
            <a:extLst>
              <a:ext uri="{FF2B5EF4-FFF2-40B4-BE49-F238E27FC236}">
                <a16:creationId xmlns:a16="http://schemas.microsoft.com/office/drawing/2014/main" id="{79A14430-6BDF-CC1F-37F4-D23C10D9B5A1}"/>
              </a:ext>
            </a:extLst>
          </p:cNvPr>
          <p:cNvSpPr/>
          <p:nvPr/>
        </p:nvSpPr>
        <p:spPr>
          <a:xfrm>
            <a:off x="457198" y="2508077"/>
            <a:ext cx="8229600" cy="822960"/>
          </a:xfrm>
          <a:prstGeom prst="roundRect">
            <a:avLst/>
          </a:prstGeom>
          <a:solidFill>
            <a:srgbClr val="FFD54F"/>
          </a:solidFill>
        </p:spPr>
        <p:style>
          <a:lnRef idx="1">
            <a:schemeClr val="accent1"/>
          </a:lnRef>
          <a:fillRef idx="3">
            <a:schemeClr val="accent1"/>
          </a:fillRef>
          <a:effectRef idx="2">
            <a:schemeClr val="accent1"/>
          </a:effectRef>
          <a:fontRef idx="minor">
            <a:schemeClr val="lt1"/>
          </a:fontRef>
        </p:style>
        <p:txBody>
          <a:bodyPr rtlCol="0" anchor="ctr"/>
          <a:lstStyle/>
          <a:p>
            <a:r>
              <a:rPr lang="en-US" sz="2600">
                <a:solidFill>
                  <a:schemeClr val="tx1"/>
                </a:solidFill>
              </a:rPr>
              <a:t>💡</a:t>
            </a:r>
            <a:r>
              <a:rPr sz="2000">
                <a:solidFill>
                  <a:schemeClr val="tx1"/>
                </a:solidFill>
              </a:rPr>
              <a:t> </a:t>
            </a:r>
            <a:r>
              <a:rPr sz="2500">
                <a:solidFill>
                  <a:schemeClr val="tx1"/>
                </a:solidFill>
              </a:rPr>
              <a:t>STEP </a:t>
            </a:r>
            <a:r>
              <a:rPr lang="en-US" sz="2500">
                <a:solidFill>
                  <a:schemeClr val="tx1"/>
                </a:solidFill>
              </a:rPr>
              <a:t>3: </a:t>
            </a:r>
            <a:r>
              <a:rPr sz="2500">
                <a:solidFill>
                  <a:schemeClr val="tx1"/>
                </a:solidFill>
              </a:rPr>
              <a:t>Theoretical Methods &amp; Practical Strategies</a:t>
            </a:r>
          </a:p>
          <a:p>
            <a:r>
              <a:rPr lang="en-US">
                <a:solidFill>
                  <a:schemeClr val="tx1"/>
                </a:solidFill>
              </a:rPr>
              <a:t>Select</a:t>
            </a:r>
            <a:r>
              <a:rPr>
                <a:solidFill>
                  <a:schemeClr val="tx1"/>
                </a:solidFill>
              </a:rPr>
              <a:t> theory-based methods</a:t>
            </a:r>
            <a:r>
              <a:rPr lang="en-US">
                <a:solidFill>
                  <a:schemeClr val="tx1"/>
                </a:solidFill>
              </a:rPr>
              <a:t> that match determinants</a:t>
            </a:r>
            <a:r>
              <a:rPr>
                <a:solidFill>
                  <a:schemeClr val="tx1"/>
                </a:solidFill>
              </a:rPr>
              <a:t> </a:t>
            </a:r>
            <a:r>
              <a:rPr lang="en-US">
                <a:solidFill>
                  <a:schemeClr val="tx1"/>
                </a:solidFill>
              </a:rPr>
              <a:t>and create</a:t>
            </a:r>
            <a:r>
              <a:rPr>
                <a:solidFill>
                  <a:schemeClr val="tx1"/>
                </a:solidFill>
              </a:rPr>
              <a:t> practical strategies</a:t>
            </a:r>
          </a:p>
        </p:txBody>
      </p:sp>
      <p:sp>
        <p:nvSpPr>
          <p:cNvPr id="6" name="Rounded Rectangle 5">
            <a:extLst>
              <a:ext uri="{FF2B5EF4-FFF2-40B4-BE49-F238E27FC236}">
                <a16:creationId xmlns:a16="http://schemas.microsoft.com/office/drawing/2014/main" id="{196BF089-A142-3611-BFD9-D2DBB57ABD98}"/>
              </a:ext>
            </a:extLst>
          </p:cNvPr>
          <p:cNvSpPr/>
          <p:nvPr/>
        </p:nvSpPr>
        <p:spPr>
          <a:xfrm>
            <a:off x="457200" y="3387248"/>
            <a:ext cx="8229600" cy="82296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r>
              <a:rPr sz="2600">
                <a:solidFill>
                  <a:schemeClr val="tx1"/>
                </a:solidFill>
              </a:rPr>
              <a:t>⚙️</a:t>
            </a:r>
            <a:r>
              <a:rPr sz="2000">
                <a:solidFill>
                  <a:schemeClr val="tx1"/>
                </a:solidFill>
              </a:rPr>
              <a:t> </a:t>
            </a:r>
            <a:r>
              <a:rPr sz="2400">
                <a:solidFill>
                  <a:schemeClr val="tx1"/>
                </a:solidFill>
              </a:rPr>
              <a:t>STEP </a:t>
            </a:r>
            <a:r>
              <a:rPr lang="en-US" sz="2400">
                <a:solidFill>
                  <a:schemeClr val="tx1"/>
                </a:solidFill>
              </a:rPr>
              <a:t>4: Program Production</a:t>
            </a:r>
            <a:endParaRPr sz="2400">
              <a:solidFill>
                <a:schemeClr val="tx1"/>
              </a:solidFill>
            </a:endParaRPr>
          </a:p>
          <a:p>
            <a:r>
              <a:rPr lang="en-US">
                <a:solidFill>
                  <a:schemeClr val="tx1"/>
                </a:solidFill>
              </a:rPr>
              <a:t>O</a:t>
            </a:r>
            <a:r>
              <a:rPr>
                <a:solidFill>
                  <a:schemeClr val="tx1"/>
                </a:solidFill>
              </a:rPr>
              <a:t>perationalize strategies and develop materials</a:t>
            </a:r>
            <a:r>
              <a:rPr lang="en-US">
                <a:solidFill>
                  <a:schemeClr val="tx1"/>
                </a:solidFill>
              </a:rPr>
              <a:t> to create an organized program</a:t>
            </a:r>
            <a:endParaRPr>
              <a:solidFill>
                <a:schemeClr val="tx1"/>
              </a:solidFill>
            </a:endParaRPr>
          </a:p>
        </p:txBody>
      </p:sp>
      <p:sp>
        <p:nvSpPr>
          <p:cNvPr id="7" name="Rounded Rectangle 6">
            <a:extLst>
              <a:ext uri="{FF2B5EF4-FFF2-40B4-BE49-F238E27FC236}">
                <a16:creationId xmlns:a16="http://schemas.microsoft.com/office/drawing/2014/main" id="{72C57CDD-4394-415E-78DD-136F6F93FD1F}"/>
              </a:ext>
            </a:extLst>
          </p:cNvPr>
          <p:cNvSpPr/>
          <p:nvPr/>
        </p:nvSpPr>
        <p:spPr>
          <a:xfrm>
            <a:off x="457198" y="4299151"/>
            <a:ext cx="8229600" cy="822960"/>
          </a:xfrm>
          <a:prstGeom prst="roundRect">
            <a:avLst/>
          </a:prstGeom>
          <a:solidFill>
            <a:srgbClr val="4FC3F7"/>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a:solidFill>
                  <a:schemeClr val="tx1"/>
                </a:solidFill>
              </a:rPr>
              <a:t>	  </a:t>
            </a:r>
            <a:r>
              <a:rPr sz="2400">
                <a:solidFill>
                  <a:schemeClr val="tx1"/>
                </a:solidFill>
              </a:rPr>
              <a:t>STEP </a:t>
            </a:r>
            <a:r>
              <a:rPr lang="en-US" sz="2400">
                <a:solidFill>
                  <a:schemeClr val="tx1"/>
                </a:solidFill>
              </a:rPr>
              <a:t>5: </a:t>
            </a:r>
            <a:r>
              <a:rPr sz="2400">
                <a:solidFill>
                  <a:schemeClr val="tx1"/>
                </a:solidFill>
              </a:rPr>
              <a:t>Adoption &amp; Implementation Plan</a:t>
            </a:r>
          </a:p>
          <a:p>
            <a:r>
              <a:rPr lang="en-US">
                <a:solidFill>
                  <a:schemeClr val="tx1"/>
                </a:solidFill>
              </a:rPr>
              <a:t>D</a:t>
            </a:r>
            <a:r>
              <a:rPr>
                <a:solidFill>
                  <a:schemeClr val="tx1"/>
                </a:solidFill>
              </a:rPr>
              <a:t>evelop </a:t>
            </a:r>
            <a:r>
              <a:rPr lang="en-US">
                <a:solidFill>
                  <a:schemeClr val="tx1"/>
                </a:solidFill>
              </a:rPr>
              <a:t>plan for program adoption, quality </a:t>
            </a:r>
            <a:r>
              <a:rPr>
                <a:solidFill>
                  <a:schemeClr val="tx1"/>
                </a:solidFill>
              </a:rPr>
              <a:t>implementatio</a:t>
            </a:r>
            <a:r>
              <a:rPr lang="en-US">
                <a:solidFill>
                  <a:schemeClr val="tx1"/>
                </a:solidFill>
              </a:rPr>
              <a:t>n and sustainability</a:t>
            </a:r>
            <a:endParaRPr>
              <a:solidFill>
                <a:schemeClr val="tx1"/>
              </a:solidFill>
            </a:endParaRPr>
          </a:p>
        </p:txBody>
      </p:sp>
      <p:sp>
        <p:nvSpPr>
          <p:cNvPr id="8" name="Rounded Rectangle 7">
            <a:extLst>
              <a:ext uri="{FF2B5EF4-FFF2-40B4-BE49-F238E27FC236}">
                <a16:creationId xmlns:a16="http://schemas.microsoft.com/office/drawing/2014/main" id="{D295E447-FA42-43F2-6215-C7085B6BAB87}"/>
              </a:ext>
            </a:extLst>
          </p:cNvPr>
          <p:cNvSpPr/>
          <p:nvPr/>
        </p:nvSpPr>
        <p:spPr>
          <a:xfrm>
            <a:off x="457198" y="5211054"/>
            <a:ext cx="8229600" cy="822960"/>
          </a:xfrm>
          <a:prstGeom prst="roundRect">
            <a:avLst/>
          </a:prstGeom>
          <a:solidFill>
            <a:srgbClr val="CE93D8"/>
          </a:solidFill>
        </p:spPr>
        <p:style>
          <a:lnRef idx="1">
            <a:schemeClr val="accent1"/>
          </a:lnRef>
          <a:fillRef idx="3">
            <a:schemeClr val="accent1"/>
          </a:fillRef>
          <a:effectRef idx="2">
            <a:schemeClr val="accent1"/>
          </a:effectRef>
          <a:fontRef idx="minor">
            <a:schemeClr val="lt1"/>
          </a:fontRef>
        </p:style>
        <p:txBody>
          <a:bodyPr rtlCol="0" anchor="ctr"/>
          <a:lstStyle/>
          <a:p>
            <a:r>
              <a:rPr sz="2600">
                <a:solidFill>
                  <a:schemeClr val="tx1"/>
                </a:solidFill>
              </a:rPr>
              <a:t>🔍</a:t>
            </a:r>
            <a:r>
              <a:rPr sz="2000">
                <a:solidFill>
                  <a:schemeClr val="tx1"/>
                </a:solidFill>
              </a:rPr>
              <a:t> </a:t>
            </a:r>
            <a:r>
              <a:rPr sz="2400">
                <a:solidFill>
                  <a:schemeClr val="tx1"/>
                </a:solidFill>
              </a:rPr>
              <a:t>STEP </a:t>
            </a:r>
            <a:r>
              <a:rPr lang="en-US" sz="2400">
                <a:solidFill>
                  <a:schemeClr val="tx1"/>
                </a:solidFill>
              </a:rPr>
              <a:t>6: </a:t>
            </a:r>
            <a:r>
              <a:rPr sz="2400">
                <a:solidFill>
                  <a:schemeClr val="tx1"/>
                </a:solidFill>
              </a:rPr>
              <a:t>Evaluation</a:t>
            </a:r>
            <a:r>
              <a:rPr lang="en-US" sz="2400">
                <a:solidFill>
                  <a:schemeClr val="tx1"/>
                </a:solidFill>
              </a:rPr>
              <a:t> &amp; Monitoring</a:t>
            </a:r>
            <a:endParaRPr sz="2400">
              <a:solidFill>
                <a:schemeClr val="tx1"/>
              </a:solidFill>
            </a:endParaRPr>
          </a:p>
          <a:p>
            <a:r>
              <a:rPr lang="en-US">
                <a:solidFill>
                  <a:schemeClr val="tx1"/>
                </a:solidFill>
              </a:rPr>
              <a:t>D</a:t>
            </a:r>
            <a:r>
              <a:rPr>
                <a:solidFill>
                  <a:schemeClr val="tx1"/>
                </a:solidFill>
              </a:rPr>
              <a:t>evelop</a:t>
            </a:r>
            <a:r>
              <a:rPr lang="en-US">
                <a:solidFill>
                  <a:schemeClr val="tx1"/>
                </a:solidFill>
              </a:rPr>
              <a:t> an </a:t>
            </a:r>
            <a:r>
              <a:rPr>
                <a:solidFill>
                  <a:schemeClr val="tx1"/>
                </a:solidFill>
              </a:rPr>
              <a:t>evaluation </a:t>
            </a:r>
            <a:r>
              <a:rPr lang="en-US">
                <a:solidFill>
                  <a:schemeClr val="tx1"/>
                </a:solidFill>
              </a:rPr>
              <a:t>plan</a:t>
            </a:r>
            <a:r>
              <a:rPr>
                <a:solidFill>
                  <a:schemeClr val="tx1"/>
                </a:solidFill>
              </a:rPr>
              <a:t> </a:t>
            </a:r>
            <a:r>
              <a:rPr lang="en-US">
                <a:solidFill>
                  <a:schemeClr val="tx1"/>
                </a:solidFill>
              </a:rPr>
              <a:t>to assess both effect and process</a:t>
            </a:r>
            <a:endParaRPr>
              <a:solidFill>
                <a:schemeClr val="tx1"/>
              </a:solidFill>
            </a:endParaRPr>
          </a:p>
        </p:txBody>
      </p:sp>
      <p:pic>
        <p:nvPicPr>
          <p:cNvPr id="13" name="Picture 12">
            <a:extLst>
              <a:ext uri="{FF2B5EF4-FFF2-40B4-BE49-F238E27FC236}">
                <a16:creationId xmlns:a16="http://schemas.microsoft.com/office/drawing/2014/main" id="{9502D252-548B-17BF-3B5F-30C544502F59}"/>
              </a:ext>
            </a:extLst>
          </p:cNvPr>
          <p:cNvPicPr>
            <a:picLocks noChangeAspect="1"/>
          </p:cNvPicPr>
          <p:nvPr/>
        </p:nvPicPr>
        <p:blipFill>
          <a:blip r:embed="rId3"/>
          <a:stretch>
            <a:fillRect/>
          </a:stretch>
        </p:blipFill>
        <p:spPr>
          <a:xfrm>
            <a:off x="593409" y="4299151"/>
            <a:ext cx="468085" cy="468085"/>
          </a:xfrm>
          <a:prstGeom prst="rect">
            <a:avLst/>
          </a:prstGeom>
        </p:spPr>
      </p:pic>
      <p:sp>
        <p:nvSpPr>
          <p:cNvPr id="3" name="Rounded Rectangle 2">
            <a:extLst>
              <a:ext uri="{FF2B5EF4-FFF2-40B4-BE49-F238E27FC236}">
                <a16:creationId xmlns:a16="http://schemas.microsoft.com/office/drawing/2014/main" id="{45F46D8D-11BC-17A4-F7A0-54A3F6E04364}"/>
              </a:ext>
            </a:extLst>
          </p:cNvPr>
          <p:cNvSpPr/>
          <p:nvPr/>
        </p:nvSpPr>
        <p:spPr>
          <a:xfrm>
            <a:off x="457198" y="709185"/>
            <a:ext cx="8229600" cy="800692"/>
          </a:xfrm>
          <a:prstGeom prst="roundRect">
            <a:avLst/>
          </a:prstGeom>
          <a:solidFill>
            <a:srgbClr val="00BFA5"/>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a:solidFill>
                  <a:schemeClr val="tx1"/>
                </a:solidFill>
              </a:rPr>
              <a:t>	 STEP 1: Needs Assessment </a:t>
            </a:r>
          </a:p>
          <a:p>
            <a:r>
              <a:rPr lang="en-US">
                <a:solidFill>
                  <a:schemeClr val="tx1"/>
                </a:solidFill>
              </a:rPr>
              <a:t>Identify what, if anything, needs to be changed and for who</a:t>
            </a:r>
          </a:p>
        </p:txBody>
      </p:sp>
      <p:sp>
        <p:nvSpPr>
          <p:cNvPr id="11" name="Rounded Rectangle 2">
            <a:extLst>
              <a:ext uri="{FF2B5EF4-FFF2-40B4-BE49-F238E27FC236}">
                <a16:creationId xmlns:a16="http://schemas.microsoft.com/office/drawing/2014/main" id="{F45BF1D2-3CD1-A12A-1396-5142C71B8B25}"/>
              </a:ext>
            </a:extLst>
          </p:cNvPr>
          <p:cNvSpPr/>
          <p:nvPr/>
        </p:nvSpPr>
        <p:spPr>
          <a:xfrm>
            <a:off x="1298421" y="6122957"/>
            <a:ext cx="6367749" cy="663441"/>
          </a:xfrm>
          <a:prstGeom prst="round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defRPr sz="1400">
                <a:solidFill>
                  <a:srgbClr val="FFFFFF"/>
                </a:solidFill>
              </a:defRPr>
            </a:pPr>
            <a:r>
              <a:rPr lang="en-US" sz="2200"/>
              <a:t>Core Components:  	Theory &amp; Research</a:t>
            </a:r>
          </a:p>
          <a:p>
            <a:r>
              <a:rPr lang="en-US" sz="2200"/>
              <a:t>					Community Engagement</a:t>
            </a:r>
          </a:p>
        </p:txBody>
      </p:sp>
      <p:pic>
        <p:nvPicPr>
          <p:cNvPr id="10" name="Picture 9">
            <a:extLst>
              <a:ext uri="{FF2B5EF4-FFF2-40B4-BE49-F238E27FC236}">
                <a16:creationId xmlns:a16="http://schemas.microsoft.com/office/drawing/2014/main" id="{983FF115-AB45-5E75-2C03-6ADD655B39D6}"/>
              </a:ext>
            </a:extLst>
          </p:cNvPr>
          <p:cNvPicPr>
            <a:picLocks noChangeAspect="1"/>
          </p:cNvPicPr>
          <p:nvPr/>
        </p:nvPicPr>
        <p:blipFill>
          <a:blip r:embed="rId4"/>
          <a:stretch>
            <a:fillRect/>
          </a:stretch>
        </p:blipFill>
        <p:spPr>
          <a:xfrm>
            <a:off x="593409" y="768582"/>
            <a:ext cx="352796" cy="359901"/>
          </a:xfrm>
          <a:prstGeom prst="rect">
            <a:avLst/>
          </a:prstGeom>
        </p:spPr>
      </p:pic>
    </p:spTree>
    <p:extLst>
      <p:ext uri="{BB962C8B-B14F-4D97-AF65-F5344CB8AC3E}">
        <p14:creationId xmlns:p14="http://schemas.microsoft.com/office/powerpoint/2010/main" val="41645518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A6C88-D53F-80C9-633F-6BEE48A8BD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E88D88-66B6-0591-9E58-8E22DCEF0E5C}"/>
              </a:ext>
            </a:extLst>
          </p:cNvPr>
          <p:cNvSpPr>
            <a:spLocks noGrp="1"/>
          </p:cNvSpPr>
          <p:nvPr>
            <p:ph type="ctrTitle"/>
          </p:nvPr>
        </p:nvSpPr>
        <p:spPr>
          <a:xfrm>
            <a:off x="1" y="2161778"/>
            <a:ext cx="9143999" cy="1606658"/>
          </a:xfrm>
        </p:spPr>
        <p:txBody>
          <a:bodyPr>
            <a:noAutofit/>
          </a:bodyPr>
          <a:lstStyle/>
          <a:p>
            <a:r>
              <a:rPr lang="en-US" sz="4800" dirty="0">
                <a:cs typeface="Latha" panose="020B0502040204020203" pitchFamily="34" charset="0"/>
              </a:rPr>
              <a:t>Thank you</a:t>
            </a:r>
          </a:p>
        </p:txBody>
      </p:sp>
      <p:sp>
        <p:nvSpPr>
          <p:cNvPr id="3" name="Subtitle 2">
            <a:extLst>
              <a:ext uri="{FF2B5EF4-FFF2-40B4-BE49-F238E27FC236}">
                <a16:creationId xmlns:a16="http://schemas.microsoft.com/office/drawing/2014/main" id="{1DEABC41-1BC3-DC72-2038-DCAA51408D34}"/>
              </a:ext>
            </a:extLst>
          </p:cNvPr>
          <p:cNvSpPr>
            <a:spLocks noGrp="1"/>
          </p:cNvSpPr>
          <p:nvPr>
            <p:ph type="subTitle" idx="1"/>
          </p:nvPr>
        </p:nvSpPr>
        <p:spPr>
          <a:xfrm>
            <a:off x="1371600" y="3910630"/>
            <a:ext cx="6400800" cy="1302488"/>
          </a:xfrm>
        </p:spPr>
        <p:txBody>
          <a:bodyPr>
            <a:normAutofit/>
          </a:bodyPr>
          <a:lstStyle/>
          <a:p>
            <a:r>
              <a:rPr lang="en-US" sz="2400" dirty="0">
                <a:hlinkClick r:id="rId3"/>
              </a:rPr>
              <a:t>finneysj@jmu.edu</a:t>
            </a:r>
            <a:endParaRPr lang="en-US" sz="2400" dirty="0"/>
          </a:p>
          <a:p>
            <a:r>
              <a:rPr lang="en-US" sz="2400" dirty="0">
                <a:hlinkClick r:id="rId4"/>
              </a:rPr>
              <a:t>herrrk@jmu.edu</a:t>
            </a:r>
            <a:r>
              <a:rPr lang="en-US" sz="2400" dirty="0"/>
              <a:t> </a:t>
            </a:r>
          </a:p>
        </p:txBody>
      </p:sp>
      <p:pic>
        <p:nvPicPr>
          <p:cNvPr id="6" name="Picture 5">
            <a:extLst>
              <a:ext uri="{FF2B5EF4-FFF2-40B4-BE49-F238E27FC236}">
                <a16:creationId xmlns:a16="http://schemas.microsoft.com/office/drawing/2014/main" id="{D9AFC5B6-5DC5-8C45-EA1B-1D6D4A115B86}"/>
              </a:ext>
            </a:extLst>
          </p:cNvPr>
          <p:cNvPicPr>
            <a:picLocks noChangeAspect="1"/>
          </p:cNvPicPr>
          <p:nvPr/>
        </p:nvPicPr>
        <p:blipFill>
          <a:blip r:embed="rId5"/>
          <a:stretch>
            <a:fillRect/>
          </a:stretch>
        </p:blipFill>
        <p:spPr>
          <a:xfrm>
            <a:off x="0" y="-10924"/>
            <a:ext cx="2923952" cy="1074464"/>
          </a:xfrm>
          <a:prstGeom prst="rect">
            <a:avLst/>
          </a:prstGeom>
        </p:spPr>
      </p:pic>
    </p:spTree>
    <p:extLst>
      <p:ext uri="{BB962C8B-B14F-4D97-AF65-F5344CB8AC3E}">
        <p14:creationId xmlns:p14="http://schemas.microsoft.com/office/powerpoint/2010/main" val="3602954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3D2091-4B7E-6C12-D46B-C632C584E9E2}"/>
              </a:ext>
            </a:extLst>
          </p:cNvPr>
          <p:cNvSpPr txBox="1"/>
          <p:nvPr/>
        </p:nvSpPr>
        <p:spPr>
          <a:xfrm>
            <a:off x="280554" y="1148706"/>
            <a:ext cx="8582891" cy="3970318"/>
          </a:xfrm>
          <a:prstGeom prst="rect">
            <a:avLst/>
          </a:prstGeom>
          <a:noFill/>
        </p:spPr>
        <p:txBody>
          <a:bodyPr wrap="square">
            <a:spAutoFit/>
          </a:bodyPr>
          <a:lstStyle/>
          <a:p>
            <a:r>
              <a:rPr lang="en-US" sz="2800" b="1" kern="1200">
                <a:solidFill>
                  <a:schemeClr val="tx1"/>
                </a:solidFill>
                <a:effectLst/>
                <a:latin typeface="+mn-lt"/>
                <a:ea typeface="+mn-ea"/>
                <a:cs typeface="+mn-cs"/>
              </a:rPr>
              <a:t>What was the scene like in health education program planning </a:t>
            </a:r>
            <a:r>
              <a:rPr lang="en-US" sz="2800" b="1" i="1" kern="1200">
                <a:solidFill>
                  <a:schemeClr val="tx1"/>
                </a:solidFill>
                <a:effectLst/>
                <a:latin typeface="+mn-lt"/>
                <a:ea typeface="+mn-ea"/>
                <a:cs typeface="+mn-cs"/>
              </a:rPr>
              <a:t>before</a:t>
            </a:r>
            <a:r>
              <a:rPr lang="en-US" sz="2800" b="1" kern="1200">
                <a:solidFill>
                  <a:schemeClr val="tx1"/>
                </a:solidFill>
                <a:effectLst/>
                <a:latin typeface="+mn-lt"/>
                <a:ea typeface="+mn-ea"/>
                <a:cs typeface="+mn-cs"/>
              </a:rPr>
              <a:t> intervention mapping arrived? </a:t>
            </a:r>
          </a:p>
          <a:p>
            <a:endParaRPr lang="en-US" sz="2800" kern="1200">
              <a:solidFill>
                <a:schemeClr val="tx1"/>
              </a:solidFill>
              <a:effectLst/>
              <a:latin typeface="+mn-lt"/>
              <a:ea typeface="+mn-ea"/>
              <a:cs typeface="+mn-cs"/>
            </a:endParaRPr>
          </a:p>
          <a:p>
            <a:r>
              <a:rPr lang="en-US" sz="2800" kern="1200">
                <a:solidFill>
                  <a:schemeClr val="tx1"/>
                </a:solidFill>
                <a:effectLst/>
                <a:latin typeface="+mn-lt"/>
                <a:ea typeface="+mn-ea"/>
                <a:cs typeface="+mn-cs"/>
              </a:rPr>
              <a:t>Imagine trying to assemble some complicated IKEA furniture. </a:t>
            </a:r>
            <a:endParaRPr lang="en-US" sz="2800"/>
          </a:p>
          <a:p>
            <a:pPr marL="457200" indent="-457200">
              <a:buFont typeface="Arial" panose="020B0604020202020204" pitchFamily="34" charset="0"/>
              <a:buChar char="•"/>
            </a:pPr>
            <a:r>
              <a:rPr lang="en-US" sz="2800" kern="1200">
                <a:solidFill>
                  <a:schemeClr val="tx1"/>
                </a:solidFill>
                <a:effectLst/>
                <a:latin typeface="+mn-lt"/>
                <a:ea typeface="+mn-ea"/>
                <a:cs typeface="+mn-cs"/>
              </a:rPr>
              <a:t>You've got the picture, you've got the parts, but no step-by-step instructions. </a:t>
            </a:r>
          </a:p>
          <a:p>
            <a:pPr marL="457200" indent="-457200">
              <a:buFont typeface="Arial" panose="020B0604020202020204" pitchFamily="34" charset="0"/>
              <a:buChar char="•"/>
            </a:pPr>
            <a:r>
              <a:rPr lang="en-US" sz="2800" kern="1200">
                <a:solidFill>
                  <a:schemeClr val="tx1"/>
                </a:solidFill>
                <a:effectLst/>
                <a:latin typeface="+mn-lt"/>
                <a:ea typeface="+mn-ea"/>
                <a:cs typeface="+mn-cs"/>
              </a:rPr>
              <a:t>You have dedicated people, great intentions, but also a lot of frustration, wasted effort. </a:t>
            </a:r>
          </a:p>
        </p:txBody>
      </p:sp>
    </p:spTree>
    <p:extLst>
      <p:ext uri="{BB962C8B-B14F-4D97-AF65-F5344CB8AC3E}">
        <p14:creationId xmlns:p14="http://schemas.microsoft.com/office/powerpoint/2010/main" val="1146745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ED0619BA-451C-A3AD-0653-20041FAD3ED8}"/>
              </a:ext>
            </a:extLst>
          </p:cNvPr>
          <p:cNvSpPr txBox="1"/>
          <p:nvPr/>
        </p:nvSpPr>
        <p:spPr>
          <a:xfrm>
            <a:off x="6395213" y="586908"/>
            <a:ext cx="2747644" cy="3785652"/>
          </a:xfrm>
          <a:prstGeom prst="rect">
            <a:avLst/>
          </a:prstGeom>
          <a:noFill/>
        </p:spPr>
        <p:txBody>
          <a:bodyPr wrap="square" rtlCol="0">
            <a:spAutoFit/>
          </a:bodyPr>
          <a:lstStyle/>
          <a:p>
            <a:r>
              <a:rPr lang="en-US" sz="2400"/>
              <a:t>That was the reality for many in health education planning. </a:t>
            </a:r>
          </a:p>
          <a:p>
            <a:endParaRPr lang="en-US" sz="2400"/>
          </a:p>
          <a:p>
            <a:r>
              <a:rPr lang="en-US" sz="2400"/>
              <a:t>People were trying to build something really complex with </a:t>
            </a:r>
            <a:r>
              <a:rPr lang="en-US" sz="2400" i="1"/>
              <a:t>maybe</a:t>
            </a:r>
            <a:r>
              <a:rPr lang="en-US" sz="2400"/>
              <a:t> a good idea, </a:t>
            </a:r>
            <a:r>
              <a:rPr lang="en-US" sz="2400" i="1"/>
              <a:t>some</a:t>
            </a:r>
            <a:r>
              <a:rPr lang="en-US" sz="2400"/>
              <a:t> materials, but </a:t>
            </a:r>
            <a:r>
              <a:rPr lang="en-US" sz="2400" b="1"/>
              <a:t>no</a:t>
            </a:r>
            <a:r>
              <a:rPr lang="en-US" sz="2400"/>
              <a:t> actual blueprint. </a:t>
            </a:r>
          </a:p>
        </p:txBody>
      </p:sp>
      <p:pic>
        <p:nvPicPr>
          <p:cNvPr id="6" name="Picture 5">
            <a:extLst>
              <a:ext uri="{FF2B5EF4-FFF2-40B4-BE49-F238E27FC236}">
                <a16:creationId xmlns:a16="http://schemas.microsoft.com/office/drawing/2014/main" id="{432DE758-5E70-9A68-30CD-77DE18F5F557}"/>
              </a:ext>
            </a:extLst>
          </p:cNvPr>
          <p:cNvPicPr>
            <a:picLocks noChangeAspect="1"/>
          </p:cNvPicPr>
          <p:nvPr/>
        </p:nvPicPr>
        <p:blipFill>
          <a:blip r:embed="rId3"/>
          <a:stretch>
            <a:fillRect/>
          </a:stretch>
        </p:blipFill>
        <p:spPr>
          <a:xfrm>
            <a:off x="83699" y="67362"/>
            <a:ext cx="6311514" cy="6311514"/>
          </a:xfrm>
          <a:prstGeom prst="rect">
            <a:avLst/>
          </a:prstGeom>
        </p:spPr>
      </p:pic>
    </p:spTree>
    <p:extLst>
      <p:ext uri="{BB962C8B-B14F-4D97-AF65-F5344CB8AC3E}">
        <p14:creationId xmlns:p14="http://schemas.microsoft.com/office/powerpoint/2010/main" val="1330932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F7D13-1912-7900-5EA5-A333615B1724}"/>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8535470C-F4CF-68DA-36DB-315B4777E325}"/>
              </a:ext>
            </a:extLst>
          </p:cNvPr>
          <p:cNvSpPr/>
          <p:nvPr/>
        </p:nvSpPr>
        <p:spPr>
          <a:xfrm>
            <a:off x="127591" y="71602"/>
            <a:ext cx="8835655" cy="54864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sz="2400" b="1">
                <a:solidFill>
                  <a:srgbClr val="FFFFFF"/>
                </a:solidFill>
              </a:defRPr>
            </a:pPr>
            <a:r>
              <a:rPr sz="2600"/>
              <a:t>Intervention Mapping </a:t>
            </a:r>
            <a:r>
              <a:rPr lang="en-US" sz="2600"/>
              <a:t>Approach</a:t>
            </a:r>
            <a:endParaRPr sz="2600"/>
          </a:p>
        </p:txBody>
      </p:sp>
      <p:sp>
        <p:nvSpPr>
          <p:cNvPr id="4" name="Rounded Rectangle 3">
            <a:extLst>
              <a:ext uri="{FF2B5EF4-FFF2-40B4-BE49-F238E27FC236}">
                <a16:creationId xmlns:a16="http://schemas.microsoft.com/office/drawing/2014/main" id="{6CD838F2-8044-1902-A8A4-5E3CF30CB233}"/>
              </a:ext>
            </a:extLst>
          </p:cNvPr>
          <p:cNvSpPr/>
          <p:nvPr/>
        </p:nvSpPr>
        <p:spPr>
          <a:xfrm>
            <a:off x="457198" y="1612540"/>
            <a:ext cx="8229600" cy="822960"/>
          </a:xfrm>
          <a:prstGeom prst="roundRect">
            <a:avLst/>
          </a:prstGeom>
          <a:solidFill>
            <a:srgbClr val="FF6F61"/>
          </a:solidFill>
        </p:spPr>
        <p:style>
          <a:lnRef idx="1">
            <a:schemeClr val="accent1"/>
          </a:lnRef>
          <a:fillRef idx="3">
            <a:schemeClr val="accent1"/>
          </a:fillRef>
          <a:effectRef idx="2">
            <a:schemeClr val="accent1"/>
          </a:effectRef>
          <a:fontRef idx="minor">
            <a:schemeClr val="lt1"/>
          </a:fontRef>
        </p:style>
        <p:txBody>
          <a:bodyPr rtlCol="0" anchor="ctr"/>
          <a:lstStyle/>
          <a:p>
            <a:r>
              <a:rPr sz="2600"/>
              <a:t>🎯</a:t>
            </a:r>
            <a:r>
              <a:rPr lang="en-US" sz="1600"/>
              <a:t> </a:t>
            </a:r>
            <a:r>
              <a:rPr sz="1600"/>
              <a:t> </a:t>
            </a:r>
            <a:r>
              <a:rPr sz="2400">
                <a:solidFill>
                  <a:schemeClr val="tx1"/>
                </a:solidFill>
              </a:rPr>
              <a:t>STEP </a:t>
            </a:r>
            <a:r>
              <a:rPr lang="en-US" sz="2400">
                <a:solidFill>
                  <a:schemeClr val="tx1"/>
                </a:solidFill>
              </a:rPr>
              <a:t>2: </a:t>
            </a:r>
            <a:r>
              <a:rPr sz="2400">
                <a:solidFill>
                  <a:schemeClr val="tx1"/>
                </a:solidFill>
              </a:rPr>
              <a:t>Proximal Program Objectives</a:t>
            </a:r>
          </a:p>
          <a:p>
            <a:r>
              <a:rPr lang="en-US" sz="2000">
                <a:solidFill>
                  <a:schemeClr val="tx1"/>
                </a:solidFill>
              </a:rPr>
              <a:t>C</a:t>
            </a:r>
            <a:r>
              <a:rPr sz="2000">
                <a:solidFill>
                  <a:schemeClr val="tx1"/>
                </a:solidFill>
              </a:rPr>
              <a:t>reate matrices linking performance objectives with determinants</a:t>
            </a:r>
          </a:p>
        </p:txBody>
      </p:sp>
      <p:sp>
        <p:nvSpPr>
          <p:cNvPr id="5" name="Rounded Rectangle 4">
            <a:extLst>
              <a:ext uri="{FF2B5EF4-FFF2-40B4-BE49-F238E27FC236}">
                <a16:creationId xmlns:a16="http://schemas.microsoft.com/office/drawing/2014/main" id="{FCBC7352-6F84-0C8D-090B-E46ACFEF409A}"/>
              </a:ext>
            </a:extLst>
          </p:cNvPr>
          <p:cNvSpPr/>
          <p:nvPr/>
        </p:nvSpPr>
        <p:spPr>
          <a:xfrm>
            <a:off x="457198" y="2508077"/>
            <a:ext cx="8229600" cy="822960"/>
          </a:xfrm>
          <a:prstGeom prst="roundRect">
            <a:avLst/>
          </a:prstGeom>
          <a:solidFill>
            <a:srgbClr val="FFD54F"/>
          </a:solidFill>
        </p:spPr>
        <p:style>
          <a:lnRef idx="1">
            <a:schemeClr val="accent1"/>
          </a:lnRef>
          <a:fillRef idx="3">
            <a:schemeClr val="accent1"/>
          </a:fillRef>
          <a:effectRef idx="2">
            <a:schemeClr val="accent1"/>
          </a:effectRef>
          <a:fontRef idx="minor">
            <a:schemeClr val="lt1"/>
          </a:fontRef>
        </p:style>
        <p:txBody>
          <a:bodyPr rtlCol="0" anchor="ctr"/>
          <a:lstStyle/>
          <a:p>
            <a:r>
              <a:rPr lang="en-US" sz="2600">
                <a:solidFill>
                  <a:schemeClr val="tx1"/>
                </a:solidFill>
              </a:rPr>
              <a:t>💡</a:t>
            </a:r>
            <a:r>
              <a:rPr sz="2000">
                <a:solidFill>
                  <a:schemeClr val="tx1"/>
                </a:solidFill>
              </a:rPr>
              <a:t> </a:t>
            </a:r>
            <a:r>
              <a:rPr sz="2500">
                <a:solidFill>
                  <a:schemeClr val="tx1"/>
                </a:solidFill>
              </a:rPr>
              <a:t>STEP </a:t>
            </a:r>
            <a:r>
              <a:rPr lang="en-US" sz="2500">
                <a:solidFill>
                  <a:schemeClr val="tx1"/>
                </a:solidFill>
              </a:rPr>
              <a:t>3: </a:t>
            </a:r>
            <a:r>
              <a:rPr sz="2500">
                <a:solidFill>
                  <a:schemeClr val="tx1"/>
                </a:solidFill>
              </a:rPr>
              <a:t>Theoretical Methods &amp; Practical Strategies</a:t>
            </a:r>
          </a:p>
          <a:p>
            <a:r>
              <a:rPr lang="en-US">
                <a:solidFill>
                  <a:schemeClr val="tx1"/>
                </a:solidFill>
              </a:rPr>
              <a:t>Select</a:t>
            </a:r>
            <a:r>
              <a:rPr>
                <a:solidFill>
                  <a:schemeClr val="tx1"/>
                </a:solidFill>
              </a:rPr>
              <a:t> theory-based methods</a:t>
            </a:r>
            <a:r>
              <a:rPr lang="en-US">
                <a:solidFill>
                  <a:schemeClr val="tx1"/>
                </a:solidFill>
              </a:rPr>
              <a:t> that match determinants</a:t>
            </a:r>
            <a:r>
              <a:rPr>
                <a:solidFill>
                  <a:schemeClr val="tx1"/>
                </a:solidFill>
              </a:rPr>
              <a:t> </a:t>
            </a:r>
            <a:r>
              <a:rPr lang="en-US">
                <a:solidFill>
                  <a:schemeClr val="tx1"/>
                </a:solidFill>
              </a:rPr>
              <a:t>and create</a:t>
            </a:r>
            <a:r>
              <a:rPr>
                <a:solidFill>
                  <a:schemeClr val="tx1"/>
                </a:solidFill>
              </a:rPr>
              <a:t> practical strategies</a:t>
            </a:r>
          </a:p>
        </p:txBody>
      </p:sp>
      <p:sp>
        <p:nvSpPr>
          <p:cNvPr id="6" name="Rounded Rectangle 5">
            <a:extLst>
              <a:ext uri="{FF2B5EF4-FFF2-40B4-BE49-F238E27FC236}">
                <a16:creationId xmlns:a16="http://schemas.microsoft.com/office/drawing/2014/main" id="{6CEDEC35-FF1A-347F-0B17-F8AD0D4C0023}"/>
              </a:ext>
            </a:extLst>
          </p:cNvPr>
          <p:cNvSpPr/>
          <p:nvPr/>
        </p:nvSpPr>
        <p:spPr>
          <a:xfrm>
            <a:off x="457200" y="3387248"/>
            <a:ext cx="8229600" cy="82296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r>
              <a:rPr sz="2600">
                <a:solidFill>
                  <a:schemeClr val="tx1"/>
                </a:solidFill>
              </a:rPr>
              <a:t>⚙️</a:t>
            </a:r>
            <a:r>
              <a:rPr sz="2000">
                <a:solidFill>
                  <a:schemeClr val="tx1"/>
                </a:solidFill>
              </a:rPr>
              <a:t> </a:t>
            </a:r>
            <a:r>
              <a:rPr sz="2400">
                <a:solidFill>
                  <a:schemeClr val="tx1"/>
                </a:solidFill>
              </a:rPr>
              <a:t>STEP </a:t>
            </a:r>
            <a:r>
              <a:rPr lang="en-US" sz="2400">
                <a:solidFill>
                  <a:schemeClr val="tx1"/>
                </a:solidFill>
              </a:rPr>
              <a:t>4: Program Production</a:t>
            </a:r>
            <a:endParaRPr sz="2400">
              <a:solidFill>
                <a:schemeClr val="tx1"/>
              </a:solidFill>
            </a:endParaRPr>
          </a:p>
          <a:p>
            <a:r>
              <a:rPr lang="en-US">
                <a:solidFill>
                  <a:schemeClr val="tx1"/>
                </a:solidFill>
              </a:rPr>
              <a:t>O</a:t>
            </a:r>
            <a:r>
              <a:rPr>
                <a:solidFill>
                  <a:schemeClr val="tx1"/>
                </a:solidFill>
              </a:rPr>
              <a:t>perationalize strategies and develop materials</a:t>
            </a:r>
            <a:r>
              <a:rPr lang="en-US">
                <a:solidFill>
                  <a:schemeClr val="tx1"/>
                </a:solidFill>
              </a:rPr>
              <a:t> to create an organized program</a:t>
            </a:r>
            <a:endParaRPr>
              <a:solidFill>
                <a:schemeClr val="tx1"/>
              </a:solidFill>
            </a:endParaRPr>
          </a:p>
        </p:txBody>
      </p:sp>
      <p:sp>
        <p:nvSpPr>
          <p:cNvPr id="7" name="Rounded Rectangle 6">
            <a:extLst>
              <a:ext uri="{FF2B5EF4-FFF2-40B4-BE49-F238E27FC236}">
                <a16:creationId xmlns:a16="http://schemas.microsoft.com/office/drawing/2014/main" id="{73843048-87B7-56B6-401B-BBD18260436A}"/>
              </a:ext>
            </a:extLst>
          </p:cNvPr>
          <p:cNvSpPr/>
          <p:nvPr/>
        </p:nvSpPr>
        <p:spPr>
          <a:xfrm>
            <a:off x="457198" y="4299151"/>
            <a:ext cx="8229600" cy="822960"/>
          </a:xfrm>
          <a:prstGeom prst="roundRect">
            <a:avLst/>
          </a:prstGeom>
          <a:solidFill>
            <a:srgbClr val="4FC3F7"/>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a:solidFill>
                  <a:schemeClr val="tx1"/>
                </a:solidFill>
              </a:rPr>
              <a:t>	  </a:t>
            </a:r>
            <a:r>
              <a:rPr sz="2400">
                <a:solidFill>
                  <a:schemeClr val="tx1"/>
                </a:solidFill>
              </a:rPr>
              <a:t>STEP </a:t>
            </a:r>
            <a:r>
              <a:rPr lang="en-US" sz="2400">
                <a:solidFill>
                  <a:schemeClr val="tx1"/>
                </a:solidFill>
              </a:rPr>
              <a:t>5: </a:t>
            </a:r>
            <a:r>
              <a:rPr sz="2400">
                <a:solidFill>
                  <a:schemeClr val="tx1"/>
                </a:solidFill>
              </a:rPr>
              <a:t>Adoption &amp; Implementation Plan</a:t>
            </a:r>
          </a:p>
          <a:p>
            <a:r>
              <a:rPr lang="en-US">
                <a:solidFill>
                  <a:schemeClr val="tx1"/>
                </a:solidFill>
              </a:rPr>
              <a:t>D</a:t>
            </a:r>
            <a:r>
              <a:rPr>
                <a:solidFill>
                  <a:schemeClr val="tx1"/>
                </a:solidFill>
              </a:rPr>
              <a:t>evelop </a:t>
            </a:r>
            <a:r>
              <a:rPr lang="en-US">
                <a:solidFill>
                  <a:schemeClr val="tx1"/>
                </a:solidFill>
              </a:rPr>
              <a:t>plan for program adoption, quality </a:t>
            </a:r>
            <a:r>
              <a:rPr>
                <a:solidFill>
                  <a:schemeClr val="tx1"/>
                </a:solidFill>
              </a:rPr>
              <a:t>implementatio</a:t>
            </a:r>
            <a:r>
              <a:rPr lang="en-US">
                <a:solidFill>
                  <a:schemeClr val="tx1"/>
                </a:solidFill>
              </a:rPr>
              <a:t>n and sustainability</a:t>
            </a:r>
            <a:endParaRPr>
              <a:solidFill>
                <a:schemeClr val="tx1"/>
              </a:solidFill>
            </a:endParaRPr>
          </a:p>
        </p:txBody>
      </p:sp>
      <p:sp>
        <p:nvSpPr>
          <p:cNvPr id="8" name="Rounded Rectangle 7">
            <a:extLst>
              <a:ext uri="{FF2B5EF4-FFF2-40B4-BE49-F238E27FC236}">
                <a16:creationId xmlns:a16="http://schemas.microsoft.com/office/drawing/2014/main" id="{9B2832F4-5EE3-6B79-691B-8937096FF044}"/>
              </a:ext>
            </a:extLst>
          </p:cNvPr>
          <p:cNvSpPr/>
          <p:nvPr/>
        </p:nvSpPr>
        <p:spPr>
          <a:xfrm>
            <a:off x="457198" y="5211054"/>
            <a:ext cx="8229600" cy="822960"/>
          </a:xfrm>
          <a:prstGeom prst="roundRect">
            <a:avLst/>
          </a:prstGeom>
          <a:solidFill>
            <a:srgbClr val="CE93D8"/>
          </a:solidFill>
        </p:spPr>
        <p:style>
          <a:lnRef idx="1">
            <a:schemeClr val="accent1"/>
          </a:lnRef>
          <a:fillRef idx="3">
            <a:schemeClr val="accent1"/>
          </a:fillRef>
          <a:effectRef idx="2">
            <a:schemeClr val="accent1"/>
          </a:effectRef>
          <a:fontRef idx="minor">
            <a:schemeClr val="lt1"/>
          </a:fontRef>
        </p:style>
        <p:txBody>
          <a:bodyPr rtlCol="0" anchor="ctr"/>
          <a:lstStyle/>
          <a:p>
            <a:r>
              <a:rPr sz="2600">
                <a:solidFill>
                  <a:schemeClr val="tx1"/>
                </a:solidFill>
              </a:rPr>
              <a:t>🔍</a:t>
            </a:r>
            <a:r>
              <a:rPr sz="2000">
                <a:solidFill>
                  <a:schemeClr val="tx1"/>
                </a:solidFill>
              </a:rPr>
              <a:t> </a:t>
            </a:r>
            <a:r>
              <a:rPr sz="2400">
                <a:solidFill>
                  <a:schemeClr val="tx1"/>
                </a:solidFill>
              </a:rPr>
              <a:t>STEP </a:t>
            </a:r>
            <a:r>
              <a:rPr lang="en-US" sz="2400">
                <a:solidFill>
                  <a:schemeClr val="tx1"/>
                </a:solidFill>
              </a:rPr>
              <a:t>6: </a:t>
            </a:r>
            <a:r>
              <a:rPr sz="2400">
                <a:solidFill>
                  <a:schemeClr val="tx1"/>
                </a:solidFill>
              </a:rPr>
              <a:t>Evaluation</a:t>
            </a:r>
            <a:r>
              <a:rPr lang="en-US" sz="2400">
                <a:solidFill>
                  <a:schemeClr val="tx1"/>
                </a:solidFill>
              </a:rPr>
              <a:t> &amp; Monitoring</a:t>
            </a:r>
            <a:endParaRPr sz="2400">
              <a:solidFill>
                <a:schemeClr val="tx1"/>
              </a:solidFill>
            </a:endParaRPr>
          </a:p>
          <a:p>
            <a:r>
              <a:rPr lang="en-US">
                <a:solidFill>
                  <a:schemeClr val="tx1"/>
                </a:solidFill>
              </a:rPr>
              <a:t>D</a:t>
            </a:r>
            <a:r>
              <a:rPr>
                <a:solidFill>
                  <a:schemeClr val="tx1"/>
                </a:solidFill>
              </a:rPr>
              <a:t>evelop</a:t>
            </a:r>
            <a:r>
              <a:rPr lang="en-US">
                <a:solidFill>
                  <a:schemeClr val="tx1"/>
                </a:solidFill>
              </a:rPr>
              <a:t> an </a:t>
            </a:r>
            <a:r>
              <a:rPr>
                <a:solidFill>
                  <a:schemeClr val="tx1"/>
                </a:solidFill>
              </a:rPr>
              <a:t>evaluation </a:t>
            </a:r>
            <a:r>
              <a:rPr lang="en-US">
                <a:solidFill>
                  <a:schemeClr val="tx1"/>
                </a:solidFill>
              </a:rPr>
              <a:t>plan</a:t>
            </a:r>
            <a:r>
              <a:rPr>
                <a:solidFill>
                  <a:schemeClr val="tx1"/>
                </a:solidFill>
              </a:rPr>
              <a:t> </a:t>
            </a:r>
            <a:r>
              <a:rPr lang="en-US">
                <a:solidFill>
                  <a:schemeClr val="tx1"/>
                </a:solidFill>
              </a:rPr>
              <a:t>to assess both effect and process</a:t>
            </a:r>
            <a:endParaRPr>
              <a:solidFill>
                <a:schemeClr val="tx1"/>
              </a:solidFill>
            </a:endParaRPr>
          </a:p>
        </p:txBody>
      </p:sp>
      <p:pic>
        <p:nvPicPr>
          <p:cNvPr id="13" name="Picture 12">
            <a:extLst>
              <a:ext uri="{FF2B5EF4-FFF2-40B4-BE49-F238E27FC236}">
                <a16:creationId xmlns:a16="http://schemas.microsoft.com/office/drawing/2014/main" id="{A257AD4A-4E08-89F0-378F-7BE96FEA2F56}"/>
              </a:ext>
            </a:extLst>
          </p:cNvPr>
          <p:cNvPicPr>
            <a:picLocks noChangeAspect="1"/>
          </p:cNvPicPr>
          <p:nvPr/>
        </p:nvPicPr>
        <p:blipFill>
          <a:blip r:embed="rId3"/>
          <a:stretch>
            <a:fillRect/>
          </a:stretch>
        </p:blipFill>
        <p:spPr>
          <a:xfrm>
            <a:off x="593409" y="4299151"/>
            <a:ext cx="468085" cy="468085"/>
          </a:xfrm>
          <a:prstGeom prst="rect">
            <a:avLst/>
          </a:prstGeom>
        </p:spPr>
      </p:pic>
      <p:sp>
        <p:nvSpPr>
          <p:cNvPr id="3" name="Rounded Rectangle 2">
            <a:extLst>
              <a:ext uri="{FF2B5EF4-FFF2-40B4-BE49-F238E27FC236}">
                <a16:creationId xmlns:a16="http://schemas.microsoft.com/office/drawing/2014/main" id="{DDF3D080-2AFE-B4BF-FAFC-1D8D94540086}"/>
              </a:ext>
            </a:extLst>
          </p:cNvPr>
          <p:cNvSpPr/>
          <p:nvPr/>
        </p:nvSpPr>
        <p:spPr>
          <a:xfrm>
            <a:off x="457198" y="709185"/>
            <a:ext cx="8229600" cy="800692"/>
          </a:xfrm>
          <a:prstGeom prst="roundRect">
            <a:avLst/>
          </a:prstGeom>
          <a:solidFill>
            <a:srgbClr val="00BFA5"/>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a:solidFill>
                  <a:schemeClr val="tx1"/>
                </a:solidFill>
              </a:rPr>
              <a:t>	 STEP 1: Needs Assessment </a:t>
            </a:r>
          </a:p>
          <a:p>
            <a:r>
              <a:rPr lang="en-US">
                <a:solidFill>
                  <a:schemeClr val="tx1"/>
                </a:solidFill>
              </a:rPr>
              <a:t>Identify what, if anything, needs to be changed and for who</a:t>
            </a:r>
          </a:p>
        </p:txBody>
      </p:sp>
      <p:sp>
        <p:nvSpPr>
          <p:cNvPr id="11" name="Rounded Rectangle 2">
            <a:extLst>
              <a:ext uri="{FF2B5EF4-FFF2-40B4-BE49-F238E27FC236}">
                <a16:creationId xmlns:a16="http://schemas.microsoft.com/office/drawing/2014/main" id="{68B3B5CB-3B77-3393-BEFA-5C85B4F15758}"/>
              </a:ext>
            </a:extLst>
          </p:cNvPr>
          <p:cNvSpPr/>
          <p:nvPr/>
        </p:nvSpPr>
        <p:spPr>
          <a:xfrm>
            <a:off x="1298421" y="6122957"/>
            <a:ext cx="6367749" cy="663441"/>
          </a:xfrm>
          <a:prstGeom prst="round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defRPr sz="1400">
                <a:solidFill>
                  <a:srgbClr val="FFFFFF"/>
                </a:solidFill>
              </a:defRPr>
            </a:pPr>
            <a:r>
              <a:rPr lang="en-US" sz="2200"/>
              <a:t>Core Components:  	Theory &amp; Research</a:t>
            </a:r>
          </a:p>
          <a:p>
            <a:r>
              <a:rPr lang="en-US" sz="2200"/>
              <a:t>					Community Engagement</a:t>
            </a:r>
          </a:p>
        </p:txBody>
      </p:sp>
      <p:pic>
        <p:nvPicPr>
          <p:cNvPr id="10" name="Picture 9">
            <a:extLst>
              <a:ext uri="{FF2B5EF4-FFF2-40B4-BE49-F238E27FC236}">
                <a16:creationId xmlns:a16="http://schemas.microsoft.com/office/drawing/2014/main" id="{D28BF829-A1AA-33FF-98C2-5880709697BA}"/>
              </a:ext>
            </a:extLst>
          </p:cNvPr>
          <p:cNvPicPr>
            <a:picLocks noChangeAspect="1"/>
          </p:cNvPicPr>
          <p:nvPr/>
        </p:nvPicPr>
        <p:blipFill>
          <a:blip r:embed="rId4"/>
          <a:stretch>
            <a:fillRect/>
          </a:stretch>
        </p:blipFill>
        <p:spPr>
          <a:xfrm>
            <a:off x="593409" y="768582"/>
            <a:ext cx="352796" cy="359901"/>
          </a:xfrm>
          <a:prstGeom prst="rect">
            <a:avLst/>
          </a:prstGeom>
        </p:spPr>
      </p:pic>
      <p:sp>
        <p:nvSpPr>
          <p:cNvPr id="9" name="TextBox 8">
            <a:extLst>
              <a:ext uri="{FF2B5EF4-FFF2-40B4-BE49-F238E27FC236}">
                <a16:creationId xmlns:a16="http://schemas.microsoft.com/office/drawing/2014/main" id="{4B377C59-49C5-0FE7-BC87-E06BC8CE18DE}"/>
              </a:ext>
            </a:extLst>
          </p:cNvPr>
          <p:cNvSpPr txBox="1"/>
          <p:nvPr/>
        </p:nvSpPr>
        <p:spPr>
          <a:xfrm>
            <a:off x="1" y="1569274"/>
            <a:ext cx="9143999" cy="5401479"/>
          </a:xfrm>
          <a:prstGeom prst="rect">
            <a:avLst/>
          </a:prstGeom>
          <a:solidFill>
            <a:schemeClr val="bg1">
              <a:lumMod val="85000"/>
            </a:schemeClr>
          </a:solidFill>
        </p:spPr>
        <p:txBody>
          <a:bodyPr wrap="square" rtlCol="0">
            <a:spAutoFit/>
          </a:bodyPr>
          <a:lstStyle/>
          <a:p>
            <a:pPr algn="ctr"/>
            <a:r>
              <a:rPr lang="en-US" sz="4000" dirty="0"/>
              <a:t>There were good, clear models to follow to conduct a </a:t>
            </a:r>
            <a:r>
              <a:rPr lang="en-US" sz="4000" b="1" dirty="0"/>
              <a:t>Needs Assessment: </a:t>
            </a:r>
            <a:r>
              <a:rPr lang="en-US" sz="4000" dirty="0"/>
              <a:t>figuring out the “problem”, the area of “concern”, the “need” in the population.</a:t>
            </a:r>
          </a:p>
          <a:p>
            <a:pPr algn="ctr"/>
            <a:endParaRPr lang="en-US" sz="2000" dirty="0"/>
          </a:p>
          <a:p>
            <a:endParaRPr lang="en-US" sz="500" dirty="0"/>
          </a:p>
          <a:p>
            <a:r>
              <a:rPr lang="en-US" sz="4000" dirty="0"/>
              <a:t>For example: </a:t>
            </a:r>
            <a:r>
              <a:rPr lang="en-US" sz="4000" i="1" dirty="0"/>
              <a:t>Should we be concerned about STI rates of our students?</a:t>
            </a:r>
          </a:p>
          <a:p>
            <a:r>
              <a:rPr lang="en-US" sz="4000" i="1" dirty="0"/>
              <a:t>Is there a need for safer sex programs given STI levels?  </a:t>
            </a:r>
          </a:p>
        </p:txBody>
      </p:sp>
      <p:sp>
        <p:nvSpPr>
          <p:cNvPr id="12" name="TextBox 11">
            <a:extLst>
              <a:ext uri="{FF2B5EF4-FFF2-40B4-BE49-F238E27FC236}">
                <a16:creationId xmlns:a16="http://schemas.microsoft.com/office/drawing/2014/main" id="{AC90941F-6D9A-C2F9-78F4-2E184BDDC2FE}"/>
              </a:ext>
            </a:extLst>
          </p:cNvPr>
          <p:cNvSpPr txBox="1"/>
          <p:nvPr/>
        </p:nvSpPr>
        <p:spPr>
          <a:xfrm>
            <a:off x="0" y="4345261"/>
            <a:ext cx="9144000" cy="2554545"/>
          </a:xfrm>
          <a:prstGeom prst="rect">
            <a:avLst/>
          </a:prstGeom>
          <a:solidFill>
            <a:schemeClr val="bg1"/>
          </a:solidFill>
        </p:spPr>
        <p:txBody>
          <a:bodyPr wrap="square" rtlCol="0">
            <a:spAutoFit/>
          </a:bodyPr>
          <a:lstStyle/>
          <a:p>
            <a:r>
              <a:rPr lang="en-US" sz="4000" dirty="0"/>
              <a:t>For example: </a:t>
            </a:r>
            <a:r>
              <a:rPr lang="en-US" sz="4000" i="1" dirty="0"/>
              <a:t>Should we be concerned about incoming students ethical use of AI?</a:t>
            </a:r>
          </a:p>
          <a:p>
            <a:r>
              <a:rPr lang="en-US" sz="4000" i="1" dirty="0"/>
              <a:t>Is there a need for formal AI literacy gen ed programming?  </a:t>
            </a:r>
          </a:p>
        </p:txBody>
      </p:sp>
    </p:spTree>
    <p:extLst>
      <p:ext uri="{BB962C8B-B14F-4D97-AF65-F5344CB8AC3E}">
        <p14:creationId xmlns:p14="http://schemas.microsoft.com/office/powerpoint/2010/main" val="307552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B7EDE-5AA4-94B6-8935-E7287698C838}"/>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5424FEBC-35BB-4A43-C04E-5BDEAB9B5550}"/>
              </a:ext>
            </a:extLst>
          </p:cNvPr>
          <p:cNvSpPr/>
          <p:nvPr/>
        </p:nvSpPr>
        <p:spPr>
          <a:xfrm>
            <a:off x="127591" y="71602"/>
            <a:ext cx="8835655" cy="548640"/>
          </a:xfrm>
          <a:prstGeom prst="roundRect">
            <a:avLst/>
          </a:prstGeom>
          <a:solidFill>
            <a:srgbClr val="2C3E5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sz="2400" b="1">
                <a:solidFill>
                  <a:srgbClr val="FFFFFF"/>
                </a:solidFill>
              </a:defRPr>
            </a:pPr>
            <a:r>
              <a:rPr sz="2600"/>
              <a:t>Intervention Mapping </a:t>
            </a:r>
            <a:r>
              <a:rPr lang="en-US" sz="2600"/>
              <a:t>Approach</a:t>
            </a:r>
            <a:endParaRPr sz="2600"/>
          </a:p>
        </p:txBody>
      </p:sp>
      <p:sp>
        <p:nvSpPr>
          <p:cNvPr id="4" name="Rounded Rectangle 3">
            <a:extLst>
              <a:ext uri="{FF2B5EF4-FFF2-40B4-BE49-F238E27FC236}">
                <a16:creationId xmlns:a16="http://schemas.microsoft.com/office/drawing/2014/main" id="{D7D41BB5-515F-9EF0-7918-5A0AF07ED7E5}"/>
              </a:ext>
            </a:extLst>
          </p:cNvPr>
          <p:cNvSpPr/>
          <p:nvPr/>
        </p:nvSpPr>
        <p:spPr>
          <a:xfrm>
            <a:off x="457198" y="1612540"/>
            <a:ext cx="8229600" cy="822960"/>
          </a:xfrm>
          <a:prstGeom prst="roundRect">
            <a:avLst/>
          </a:prstGeom>
          <a:solidFill>
            <a:srgbClr val="FF6F61"/>
          </a:solidFill>
        </p:spPr>
        <p:style>
          <a:lnRef idx="1">
            <a:schemeClr val="accent1"/>
          </a:lnRef>
          <a:fillRef idx="3">
            <a:schemeClr val="accent1"/>
          </a:fillRef>
          <a:effectRef idx="2">
            <a:schemeClr val="accent1"/>
          </a:effectRef>
          <a:fontRef idx="minor">
            <a:schemeClr val="lt1"/>
          </a:fontRef>
        </p:style>
        <p:txBody>
          <a:bodyPr rtlCol="0" anchor="ctr"/>
          <a:lstStyle/>
          <a:p>
            <a:r>
              <a:rPr sz="2600"/>
              <a:t>🎯</a:t>
            </a:r>
            <a:r>
              <a:rPr lang="en-US" sz="1600"/>
              <a:t> </a:t>
            </a:r>
            <a:r>
              <a:rPr sz="1600"/>
              <a:t> </a:t>
            </a:r>
            <a:r>
              <a:rPr sz="2400">
                <a:solidFill>
                  <a:schemeClr val="tx1"/>
                </a:solidFill>
              </a:rPr>
              <a:t>STEP </a:t>
            </a:r>
            <a:r>
              <a:rPr lang="en-US" sz="2400">
                <a:solidFill>
                  <a:schemeClr val="tx1"/>
                </a:solidFill>
              </a:rPr>
              <a:t>2: </a:t>
            </a:r>
            <a:r>
              <a:rPr sz="2400">
                <a:solidFill>
                  <a:schemeClr val="tx1"/>
                </a:solidFill>
              </a:rPr>
              <a:t>Proximal Program Objectives</a:t>
            </a:r>
          </a:p>
          <a:p>
            <a:r>
              <a:rPr lang="en-US" sz="2000">
                <a:solidFill>
                  <a:schemeClr val="tx1"/>
                </a:solidFill>
              </a:rPr>
              <a:t>C</a:t>
            </a:r>
            <a:r>
              <a:rPr sz="2000">
                <a:solidFill>
                  <a:schemeClr val="tx1"/>
                </a:solidFill>
              </a:rPr>
              <a:t>reate matrices linking performance objectives with determinants</a:t>
            </a:r>
          </a:p>
        </p:txBody>
      </p:sp>
      <p:sp>
        <p:nvSpPr>
          <p:cNvPr id="5" name="Rounded Rectangle 4">
            <a:extLst>
              <a:ext uri="{FF2B5EF4-FFF2-40B4-BE49-F238E27FC236}">
                <a16:creationId xmlns:a16="http://schemas.microsoft.com/office/drawing/2014/main" id="{0DFDD9FD-A5BC-E349-5D05-C7B044217755}"/>
              </a:ext>
            </a:extLst>
          </p:cNvPr>
          <p:cNvSpPr/>
          <p:nvPr/>
        </p:nvSpPr>
        <p:spPr>
          <a:xfrm>
            <a:off x="457198" y="2508077"/>
            <a:ext cx="8229600" cy="822960"/>
          </a:xfrm>
          <a:prstGeom prst="roundRect">
            <a:avLst/>
          </a:prstGeom>
          <a:solidFill>
            <a:srgbClr val="FFD54F"/>
          </a:solidFill>
        </p:spPr>
        <p:style>
          <a:lnRef idx="1">
            <a:schemeClr val="accent1"/>
          </a:lnRef>
          <a:fillRef idx="3">
            <a:schemeClr val="accent1"/>
          </a:fillRef>
          <a:effectRef idx="2">
            <a:schemeClr val="accent1"/>
          </a:effectRef>
          <a:fontRef idx="minor">
            <a:schemeClr val="lt1"/>
          </a:fontRef>
        </p:style>
        <p:txBody>
          <a:bodyPr rtlCol="0" anchor="ctr"/>
          <a:lstStyle/>
          <a:p>
            <a:r>
              <a:rPr lang="en-US" sz="2600">
                <a:solidFill>
                  <a:schemeClr val="tx1"/>
                </a:solidFill>
              </a:rPr>
              <a:t>💡</a:t>
            </a:r>
            <a:r>
              <a:rPr sz="2000">
                <a:solidFill>
                  <a:schemeClr val="tx1"/>
                </a:solidFill>
              </a:rPr>
              <a:t> </a:t>
            </a:r>
            <a:r>
              <a:rPr sz="2500">
                <a:solidFill>
                  <a:schemeClr val="tx1"/>
                </a:solidFill>
              </a:rPr>
              <a:t>STEP </a:t>
            </a:r>
            <a:r>
              <a:rPr lang="en-US" sz="2500">
                <a:solidFill>
                  <a:schemeClr val="tx1"/>
                </a:solidFill>
              </a:rPr>
              <a:t>3: </a:t>
            </a:r>
            <a:r>
              <a:rPr sz="2500">
                <a:solidFill>
                  <a:schemeClr val="tx1"/>
                </a:solidFill>
              </a:rPr>
              <a:t>Theoretical Methods &amp; Practical Strategies</a:t>
            </a:r>
          </a:p>
          <a:p>
            <a:r>
              <a:rPr lang="en-US">
                <a:solidFill>
                  <a:schemeClr val="tx1"/>
                </a:solidFill>
              </a:rPr>
              <a:t>Select</a:t>
            </a:r>
            <a:r>
              <a:rPr>
                <a:solidFill>
                  <a:schemeClr val="tx1"/>
                </a:solidFill>
              </a:rPr>
              <a:t> theory-based methods</a:t>
            </a:r>
            <a:r>
              <a:rPr lang="en-US">
                <a:solidFill>
                  <a:schemeClr val="tx1"/>
                </a:solidFill>
              </a:rPr>
              <a:t> that match determinants</a:t>
            </a:r>
            <a:r>
              <a:rPr>
                <a:solidFill>
                  <a:schemeClr val="tx1"/>
                </a:solidFill>
              </a:rPr>
              <a:t> </a:t>
            </a:r>
            <a:r>
              <a:rPr lang="en-US">
                <a:solidFill>
                  <a:schemeClr val="tx1"/>
                </a:solidFill>
              </a:rPr>
              <a:t>and create</a:t>
            </a:r>
            <a:r>
              <a:rPr>
                <a:solidFill>
                  <a:schemeClr val="tx1"/>
                </a:solidFill>
              </a:rPr>
              <a:t> practical strategies</a:t>
            </a:r>
          </a:p>
        </p:txBody>
      </p:sp>
      <p:sp>
        <p:nvSpPr>
          <p:cNvPr id="6" name="Rounded Rectangle 5">
            <a:extLst>
              <a:ext uri="{FF2B5EF4-FFF2-40B4-BE49-F238E27FC236}">
                <a16:creationId xmlns:a16="http://schemas.microsoft.com/office/drawing/2014/main" id="{EC5D42EF-6902-C23B-EE4E-D5286501457A}"/>
              </a:ext>
            </a:extLst>
          </p:cNvPr>
          <p:cNvSpPr/>
          <p:nvPr/>
        </p:nvSpPr>
        <p:spPr>
          <a:xfrm>
            <a:off x="457200" y="3387248"/>
            <a:ext cx="8229600" cy="82296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r>
              <a:rPr sz="2600">
                <a:solidFill>
                  <a:schemeClr val="tx1"/>
                </a:solidFill>
              </a:rPr>
              <a:t>⚙️</a:t>
            </a:r>
            <a:r>
              <a:rPr sz="2000">
                <a:solidFill>
                  <a:schemeClr val="tx1"/>
                </a:solidFill>
              </a:rPr>
              <a:t> </a:t>
            </a:r>
            <a:r>
              <a:rPr sz="2400">
                <a:solidFill>
                  <a:schemeClr val="tx1"/>
                </a:solidFill>
              </a:rPr>
              <a:t>STEP </a:t>
            </a:r>
            <a:r>
              <a:rPr lang="en-US" sz="2400">
                <a:solidFill>
                  <a:schemeClr val="tx1"/>
                </a:solidFill>
              </a:rPr>
              <a:t>4: Program Production</a:t>
            </a:r>
            <a:endParaRPr sz="2400">
              <a:solidFill>
                <a:schemeClr val="tx1"/>
              </a:solidFill>
            </a:endParaRPr>
          </a:p>
          <a:p>
            <a:r>
              <a:rPr lang="en-US">
                <a:solidFill>
                  <a:schemeClr val="tx1"/>
                </a:solidFill>
              </a:rPr>
              <a:t>O</a:t>
            </a:r>
            <a:r>
              <a:rPr>
                <a:solidFill>
                  <a:schemeClr val="tx1"/>
                </a:solidFill>
              </a:rPr>
              <a:t>perationalize strategies and develop materials</a:t>
            </a:r>
            <a:r>
              <a:rPr lang="en-US">
                <a:solidFill>
                  <a:schemeClr val="tx1"/>
                </a:solidFill>
              </a:rPr>
              <a:t> to create an organized program</a:t>
            </a:r>
            <a:endParaRPr>
              <a:solidFill>
                <a:schemeClr val="tx1"/>
              </a:solidFill>
            </a:endParaRPr>
          </a:p>
        </p:txBody>
      </p:sp>
      <p:sp>
        <p:nvSpPr>
          <p:cNvPr id="7" name="Rounded Rectangle 6">
            <a:extLst>
              <a:ext uri="{FF2B5EF4-FFF2-40B4-BE49-F238E27FC236}">
                <a16:creationId xmlns:a16="http://schemas.microsoft.com/office/drawing/2014/main" id="{DEF5F139-531E-4B48-CF54-9DB5DB14AE71}"/>
              </a:ext>
            </a:extLst>
          </p:cNvPr>
          <p:cNvSpPr/>
          <p:nvPr/>
        </p:nvSpPr>
        <p:spPr>
          <a:xfrm>
            <a:off x="457198" y="4299151"/>
            <a:ext cx="8229600" cy="822960"/>
          </a:xfrm>
          <a:prstGeom prst="roundRect">
            <a:avLst/>
          </a:prstGeom>
          <a:solidFill>
            <a:srgbClr val="4FC3F7"/>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a:solidFill>
                  <a:schemeClr val="tx1"/>
                </a:solidFill>
              </a:rPr>
              <a:t>	  </a:t>
            </a:r>
            <a:r>
              <a:rPr sz="2400">
                <a:solidFill>
                  <a:schemeClr val="tx1"/>
                </a:solidFill>
              </a:rPr>
              <a:t>STEP </a:t>
            </a:r>
            <a:r>
              <a:rPr lang="en-US" sz="2400">
                <a:solidFill>
                  <a:schemeClr val="tx1"/>
                </a:solidFill>
              </a:rPr>
              <a:t>5: </a:t>
            </a:r>
            <a:r>
              <a:rPr sz="2400">
                <a:solidFill>
                  <a:schemeClr val="tx1"/>
                </a:solidFill>
              </a:rPr>
              <a:t>Adoption &amp; Implementation Plan</a:t>
            </a:r>
          </a:p>
          <a:p>
            <a:r>
              <a:rPr lang="en-US">
                <a:solidFill>
                  <a:schemeClr val="tx1"/>
                </a:solidFill>
              </a:rPr>
              <a:t>D</a:t>
            </a:r>
            <a:r>
              <a:rPr>
                <a:solidFill>
                  <a:schemeClr val="tx1"/>
                </a:solidFill>
              </a:rPr>
              <a:t>evelop </a:t>
            </a:r>
            <a:r>
              <a:rPr lang="en-US">
                <a:solidFill>
                  <a:schemeClr val="tx1"/>
                </a:solidFill>
              </a:rPr>
              <a:t>plan for program adoption, quality </a:t>
            </a:r>
            <a:r>
              <a:rPr>
                <a:solidFill>
                  <a:schemeClr val="tx1"/>
                </a:solidFill>
              </a:rPr>
              <a:t>implementatio</a:t>
            </a:r>
            <a:r>
              <a:rPr lang="en-US">
                <a:solidFill>
                  <a:schemeClr val="tx1"/>
                </a:solidFill>
              </a:rPr>
              <a:t>n and sustainability</a:t>
            </a:r>
            <a:endParaRPr>
              <a:solidFill>
                <a:schemeClr val="tx1"/>
              </a:solidFill>
            </a:endParaRPr>
          </a:p>
        </p:txBody>
      </p:sp>
      <p:sp>
        <p:nvSpPr>
          <p:cNvPr id="8" name="Rounded Rectangle 7">
            <a:extLst>
              <a:ext uri="{FF2B5EF4-FFF2-40B4-BE49-F238E27FC236}">
                <a16:creationId xmlns:a16="http://schemas.microsoft.com/office/drawing/2014/main" id="{64B955C6-2665-2549-2A1B-51CCE252ACA3}"/>
              </a:ext>
            </a:extLst>
          </p:cNvPr>
          <p:cNvSpPr/>
          <p:nvPr/>
        </p:nvSpPr>
        <p:spPr>
          <a:xfrm>
            <a:off x="457198" y="5211054"/>
            <a:ext cx="8229600" cy="822960"/>
          </a:xfrm>
          <a:prstGeom prst="roundRect">
            <a:avLst/>
          </a:prstGeom>
          <a:solidFill>
            <a:srgbClr val="CE93D8"/>
          </a:solidFill>
        </p:spPr>
        <p:style>
          <a:lnRef idx="1">
            <a:schemeClr val="accent1"/>
          </a:lnRef>
          <a:fillRef idx="3">
            <a:schemeClr val="accent1"/>
          </a:fillRef>
          <a:effectRef idx="2">
            <a:schemeClr val="accent1"/>
          </a:effectRef>
          <a:fontRef idx="minor">
            <a:schemeClr val="lt1"/>
          </a:fontRef>
        </p:style>
        <p:txBody>
          <a:bodyPr rtlCol="0" anchor="ctr"/>
          <a:lstStyle/>
          <a:p>
            <a:r>
              <a:rPr sz="2600">
                <a:solidFill>
                  <a:schemeClr val="tx1"/>
                </a:solidFill>
              </a:rPr>
              <a:t>🔍</a:t>
            </a:r>
            <a:r>
              <a:rPr sz="2000">
                <a:solidFill>
                  <a:schemeClr val="tx1"/>
                </a:solidFill>
              </a:rPr>
              <a:t> </a:t>
            </a:r>
            <a:r>
              <a:rPr sz="2400">
                <a:solidFill>
                  <a:schemeClr val="tx1"/>
                </a:solidFill>
              </a:rPr>
              <a:t>STEP </a:t>
            </a:r>
            <a:r>
              <a:rPr lang="en-US" sz="2400">
                <a:solidFill>
                  <a:schemeClr val="tx1"/>
                </a:solidFill>
              </a:rPr>
              <a:t>6: </a:t>
            </a:r>
            <a:r>
              <a:rPr sz="2400">
                <a:solidFill>
                  <a:schemeClr val="tx1"/>
                </a:solidFill>
              </a:rPr>
              <a:t>Evaluation</a:t>
            </a:r>
            <a:r>
              <a:rPr lang="en-US" sz="2400">
                <a:solidFill>
                  <a:schemeClr val="tx1"/>
                </a:solidFill>
              </a:rPr>
              <a:t> &amp; Monitoring</a:t>
            </a:r>
            <a:endParaRPr sz="2400">
              <a:solidFill>
                <a:schemeClr val="tx1"/>
              </a:solidFill>
            </a:endParaRPr>
          </a:p>
          <a:p>
            <a:r>
              <a:rPr lang="en-US">
                <a:solidFill>
                  <a:schemeClr val="tx1"/>
                </a:solidFill>
              </a:rPr>
              <a:t>D</a:t>
            </a:r>
            <a:r>
              <a:rPr>
                <a:solidFill>
                  <a:schemeClr val="tx1"/>
                </a:solidFill>
              </a:rPr>
              <a:t>evelop</a:t>
            </a:r>
            <a:r>
              <a:rPr lang="en-US">
                <a:solidFill>
                  <a:schemeClr val="tx1"/>
                </a:solidFill>
              </a:rPr>
              <a:t> an </a:t>
            </a:r>
            <a:r>
              <a:rPr>
                <a:solidFill>
                  <a:schemeClr val="tx1"/>
                </a:solidFill>
              </a:rPr>
              <a:t>evaluation </a:t>
            </a:r>
            <a:r>
              <a:rPr lang="en-US">
                <a:solidFill>
                  <a:schemeClr val="tx1"/>
                </a:solidFill>
              </a:rPr>
              <a:t>plan</a:t>
            </a:r>
            <a:r>
              <a:rPr>
                <a:solidFill>
                  <a:schemeClr val="tx1"/>
                </a:solidFill>
              </a:rPr>
              <a:t> </a:t>
            </a:r>
            <a:r>
              <a:rPr lang="en-US">
                <a:solidFill>
                  <a:schemeClr val="tx1"/>
                </a:solidFill>
              </a:rPr>
              <a:t>to assess both effect and process</a:t>
            </a:r>
            <a:endParaRPr>
              <a:solidFill>
                <a:schemeClr val="tx1"/>
              </a:solidFill>
            </a:endParaRPr>
          </a:p>
        </p:txBody>
      </p:sp>
      <p:pic>
        <p:nvPicPr>
          <p:cNvPr id="13" name="Picture 12">
            <a:extLst>
              <a:ext uri="{FF2B5EF4-FFF2-40B4-BE49-F238E27FC236}">
                <a16:creationId xmlns:a16="http://schemas.microsoft.com/office/drawing/2014/main" id="{31328415-B40B-2667-12CC-A62711737A12}"/>
              </a:ext>
            </a:extLst>
          </p:cNvPr>
          <p:cNvPicPr>
            <a:picLocks noChangeAspect="1"/>
          </p:cNvPicPr>
          <p:nvPr/>
        </p:nvPicPr>
        <p:blipFill>
          <a:blip r:embed="rId3"/>
          <a:stretch>
            <a:fillRect/>
          </a:stretch>
        </p:blipFill>
        <p:spPr>
          <a:xfrm>
            <a:off x="593409" y="4299151"/>
            <a:ext cx="468085" cy="468085"/>
          </a:xfrm>
          <a:prstGeom prst="rect">
            <a:avLst/>
          </a:prstGeom>
        </p:spPr>
      </p:pic>
      <p:sp>
        <p:nvSpPr>
          <p:cNvPr id="3" name="Rounded Rectangle 2">
            <a:extLst>
              <a:ext uri="{FF2B5EF4-FFF2-40B4-BE49-F238E27FC236}">
                <a16:creationId xmlns:a16="http://schemas.microsoft.com/office/drawing/2014/main" id="{E76D63B2-22FD-B385-09F3-19EAD7DC3ECB}"/>
              </a:ext>
            </a:extLst>
          </p:cNvPr>
          <p:cNvSpPr/>
          <p:nvPr/>
        </p:nvSpPr>
        <p:spPr>
          <a:xfrm>
            <a:off x="457198" y="709185"/>
            <a:ext cx="8229600" cy="800692"/>
          </a:xfrm>
          <a:prstGeom prst="roundRect">
            <a:avLst/>
          </a:prstGeom>
          <a:solidFill>
            <a:srgbClr val="00BFA5"/>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a:solidFill>
                  <a:schemeClr val="tx1"/>
                </a:solidFill>
              </a:rPr>
              <a:t>	 STEP 1: Needs Assessment </a:t>
            </a:r>
          </a:p>
          <a:p>
            <a:r>
              <a:rPr lang="en-US">
                <a:solidFill>
                  <a:schemeClr val="tx1"/>
                </a:solidFill>
              </a:rPr>
              <a:t>Identify what, if anything, needs to be changed and for who</a:t>
            </a:r>
          </a:p>
        </p:txBody>
      </p:sp>
      <p:sp>
        <p:nvSpPr>
          <p:cNvPr id="11" name="Rounded Rectangle 2">
            <a:extLst>
              <a:ext uri="{FF2B5EF4-FFF2-40B4-BE49-F238E27FC236}">
                <a16:creationId xmlns:a16="http://schemas.microsoft.com/office/drawing/2014/main" id="{32C4FE68-03BE-4CD6-902C-964EF5C8D59A}"/>
              </a:ext>
            </a:extLst>
          </p:cNvPr>
          <p:cNvSpPr/>
          <p:nvPr/>
        </p:nvSpPr>
        <p:spPr>
          <a:xfrm>
            <a:off x="1298421" y="6122957"/>
            <a:ext cx="6367749" cy="663441"/>
          </a:xfrm>
          <a:prstGeom prst="round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defRPr sz="1400">
                <a:solidFill>
                  <a:srgbClr val="FFFFFF"/>
                </a:solidFill>
              </a:defRPr>
            </a:pPr>
            <a:r>
              <a:rPr lang="en-US" sz="2200"/>
              <a:t>Core Components:  	Theory &amp; Research</a:t>
            </a:r>
          </a:p>
          <a:p>
            <a:r>
              <a:rPr lang="en-US" sz="2200"/>
              <a:t>					Community Engagement</a:t>
            </a:r>
          </a:p>
        </p:txBody>
      </p:sp>
      <p:pic>
        <p:nvPicPr>
          <p:cNvPr id="10" name="Picture 9">
            <a:extLst>
              <a:ext uri="{FF2B5EF4-FFF2-40B4-BE49-F238E27FC236}">
                <a16:creationId xmlns:a16="http://schemas.microsoft.com/office/drawing/2014/main" id="{879B618E-0FC1-B718-504B-8BFB59856585}"/>
              </a:ext>
            </a:extLst>
          </p:cNvPr>
          <p:cNvPicPr>
            <a:picLocks noChangeAspect="1"/>
          </p:cNvPicPr>
          <p:nvPr/>
        </p:nvPicPr>
        <p:blipFill>
          <a:blip r:embed="rId4"/>
          <a:stretch>
            <a:fillRect/>
          </a:stretch>
        </p:blipFill>
        <p:spPr>
          <a:xfrm>
            <a:off x="593409" y="768582"/>
            <a:ext cx="352796" cy="359901"/>
          </a:xfrm>
          <a:prstGeom prst="rect">
            <a:avLst/>
          </a:prstGeom>
        </p:spPr>
      </p:pic>
      <p:sp>
        <p:nvSpPr>
          <p:cNvPr id="12" name="TextBox 11">
            <a:extLst>
              <a:ext uri="{FF2B5EF4-FFF2-40B4-BE49-F238E27FC236}">
                <a16:creationId xmlns:a16="http://schemas.microsoft.com/office/drawing/2014/main" id="{F8321CA2-4ADE-6E43-4E77-F72BC2D9421E}"/>
              </a:ext>
            </a:extLst>
          </p:cNvPr>
          <p:cNvSpPr txBox="1"/>
          <p:nvPr/>
        </p:nvSpPr>
        <p:spPr>
          <a:xfrm>
            <a:off x="-2" y="16758"/>
            <a:ext cx="9143999" cy="5170646"/>
          </a:xfrm>
          <a:prstGeom prst="rect">
            <a:avLst/>
          </a:prstGeom>
          <a:solidFill>
            <a:schemeClr val="bg1">
              <a:lumMod val="85000"/>
            </a:schemeClr>
          </a:solidFill>
        </p:spPr>
        <p:txBody>
          <a:bodyPr wrap="square" rtlCol="0">
            <a:spAutoFit/>
          </a:bodyPr>
          <a:lstStyle/>
          <a:p>
            <a:pPr algn="ctr"/>
            <a:endParaRPr lang="en-US" sz="4000" dirty="0"/>
          </a:p>
          <a:p>
            <a:pPr algn="ctr"/>
            <a:r>
              <a:rPr lang="en-US" sz="4000" dirty="0"/>
              <a:t>There were good, clear models of </a:t>
            </a:r>
            <a:r>
              <a:rPr lang="en-US" sz="4000" b="1" dirty="0"/>
              <a:t>Measuring Outcomes of Programming</a:t>
            </a:r>
            <a:r>
              <a:rPr lang="en-US" sz="4000" dirty="0"/>
              <a:t>: assessing if the programming “worked” after the fact.</a:t>
            </a:r>
            <a:endParaRPr lang="en-US" sz="800" dirty="0"/>
          </a:p>
          <a:p>
            <a:endParaRPr lang="en-US" sz="1000" dirty="0"/>
          </a:p>
          <a:p>
            <a:r>
              <a:rPr lang="en-US" sz="4000" dirty="0"/>
              <a:t>For example: </a:t>
            </a:r>
            <a:r>
              <a:rPr lang="en-US" sz="4000" i="1" dirty="0"/>
              <a:t>Did ethical use of AI increase after students experience AI training in Information Literacy 101? </a:t>
            </a:r>
          </a:p>
        </p:txBody>
      </p:sp>
    </p:spTree>
    <p:extLst>
      <p:ext uri="{BB962C8B-B14F-4D97-AF65-F5344CB8AC3E}">
        <p14:creationId xmlns:p14="http://schemas.microsoft.com/office/powerpoint/2010/main" val="252926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75F2CE-7A62-B2DA-B42D-7BB75FF7EEF9}"/>
              </a:ext>
            </a:extLst>
          </p:cNvPr>
          <p:cNvSpPr txBox="1"/>
          <p:nvPr/>
        </p:nvSpPr>
        <p:spPr>
          <a:xfrm>
            <a:off x="6280854" y="693804"/>
            <a:ext cx="2777097" cy="3385542"/>
          </a:xfrm>
          <a:prstGeom prst="rect">
            <a:avLst/>
          </a:prstGeom>
          <a:noFill/>
        </p:spPr>
        <p:txBody>
          <a:bodyPr wrap="square" rtlCol="0">
            <a:spAutoFit/>
          </a:bodyPr>
          <a:lstStyle/>
          <a:p>
            <a:r>
              <a:rPr lang="en-US" sz="2800"/>
              <a:t>But there was often this </a:t>
            </a:r>
            <a:r>
              <a:rPr lang="en-US" sz="2800" b="1"/>
              <a:t>huge</a:t>
            </a:r>
            <a:r>
              <a:rPr lang="en-US" sz="2800"/>
              <a:t> theoretical leap needed for the </a:t>
            </a:r>
            <a:r>
              <a:rPr lang="en-US" sz="2800" b="1"/>
              <a:t>actual design </a:t>
            </a:r>
            <a:r>
              <a:rPr lang="en-US" sz="2800"/>
              <a:t>&amp; </a:t>
            </a:r>
            <a:r>
              <a:rPr lang="en-US" sz="2800" b="1"/>
              <a:t>implementation part</a:t>
            </a:r>
            <a:r>
              <a:rPr lang="en-US" sz="2800"/>
              <a:t>. </a:t>
            </a:r>
          </a:p>
          <a:p>
            <a:endParaRPr lang="en-US"/>
          </a:p>
        </p:txBody>
      </p:sp>
      <p:sp>
        <p:nvSpPr>
          <p:cNvPr id="6" name="Right Brace 5">
            <a:extLst>
              <a:ext uri="{FF2B5EF4-FFF2-40B4-BE49-F238E27FC236}">
                <a16:creationId xmlns:a16="http://schemas.microsoft.com/office/drawing/2014/main" id="{D87D21A0-DBED-F4F0-F573-064A3F4995ED}"/>
              </a:ext>
            </a:extLst>
          </p:cNvPr>
          <p:cNvSpPr/>
          <p:nvPr/>
        </p:nvSpPr>
        <p:spPr>
          <a:xfrm>
            <a:off x="5124894" y="1180214"/>
            <a:ext cx="1488558" cy="1807535"/>
          </a:xfrm>
          <a:prstGeom prst="rightBrace">
            <a:avLst/>
          </a:prstGeom>
          <a:ln>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ln>
                <a:solidFill>
                  <a:schemeClr val="tx1"/>
                </a:solidFill>
              </a:ln>
            </a:endParaRPr>
          </a:p>
        </p:txBody>
      </p:sp>
      <p:sp>
        <p:nvSpPr>
          <p:cNvPr id="7" name="TextBox 6">
            <a:extLst>
              <a:ext uri="{FF2B5EF4-FFF2-40B4-BE49-F238E27FC236}">
                <a16:creationId xmlns:a16="http://schemas.microsoft.com/office/drawing/2014/main" id="{CFCA3B93-36C2-B185-1C3D-AA043CD9411F}"/>
              </a:ext>
            </a:extLst>
          </p:cNvPr>
          <p:cNvSpPr txBox="1"/>
          <p:nvPr/>
        </p:nvSpPr>
        <p:spPr>
          <a:xfrm>
            <a:off x="0" y="4333877"/>
            <a:ext cx="9048307" cy="646331"/>
          </a:xfrm>
          <a:prstGeom prst="rect">
            <a:avLst/>
          </a:prstGeom>
          <a:solidFill>
            <a:schemeClr val="accent1">
              <a:lumMod val="20000"/>
              <a:lumOff val="80000"/>
            </a:schemeClr>
          </a:solidFill>
        </p:spPr>
        <p:txBody>
          <a:bodyPr wrap="square" rtlCol="0">
            <a:spAutoFit/>
          </a:bodyPr>
          <a:lstStyle/>
          <a:p>
            <a:r>
              <a:rPr lang="en-US" dirty="0"/>
              <a:t>Based on our </a:t>
            </a:r>
            <a:r>
              <a:rPr lang="en-US" b="1" dirty="0"/>
              <a:t>needs assessment </a:t>
            </a:r>
            <a:r>
              <a:rPr lang="en-US" dirty="0"/>
              <a:t>we know there is problem related to STI’s or ethical use of AI. </a:t>
            </a:r>
          </a:p>
          <a:p>
            <a:r>
              <a:rPr lang="en-US" dirty="0"/>
              <a:t>We also know how to </a:t>
            </a:r>
            <a:r>
              <a:rPr lang="en-US" b="1" dirty="0"/>
              <a:t>assess</a:t>
            </a:r>
            <a:r>
              <a:rPr lang="en-US" dirty="0"/>
              <a:t> STI rates and ethical use of AI after “some intervention”.</a:t>
            </a:r>
          </a:p>
        </p:txBody>
      </p:sp>
      <p:sp>
        <p:nvSpPr>
          <p:cNvPr id="8" name="TextBox 7">
            <a:extLst>
              <a:ext uri="{FF2B5EF4-FFF2-40B4-BE49-F238E27FC236}">
                <a16:creationId xmlns:a16="http://schemas.microsoft.com/office/drawing/2014/main" id="{DB1F8CBB-C7F5-C4DE-297A-89EF7FC40CEC}"/>
              </a:ext>
            </a:extLst>
          </p:cNvPr>
          <p:cNvSpPr txBox="1"/>
          <p:nvPr/>
        </p:nvSpPr>
        <p:spPr>
          <a:xfrm>
            <a:off x="12581" y="5103674"/>
            <a:ext cx="9048307" cy="1754326"/>
          </a:xfrm>
          <a:prstGeom prst="rect">
            <a:avLst/>
          </a:prstGeom>
          <a:solidFill>
            <a:schemeClr val="accent4">
              <a:lumMod val="20000"/>
              <a:lumOff val="80000"/>
            </a:schemeClr>
          </a:solidFill>
        </p:spPr>
        <p:txBody>
          <a:bodyPr wrap="square" rtlCol="0">
            <a:spAutoFit/>
          </a:bodyPr>
          <a:lstStyle/>
          <a:p>
            <a:r>
              <a:rPr lang="en-US" dirty="0"/>
              <a:t>Educators &amp; Program Designers were asking things like: </a:t>
            </a:r>
          </a:p>
          <a:p>
            <a:pPr marL="285750" indent="-285750">
              <a:buFont typeface="Arial" panose="020B0604020202020204" pitchFamily="34" charset="0"/>
              <a:buChar char="•"/>
            </a:pPr>
            <a:r>
              <a:rPr lang="en-US" b="1" i="1" dirty="0"/>
              <a:t>When</a:t>
            </a:r>
            <a:r>
              <a:rPr lang="en-US" dirty="0"/>
              <a:t> do I use </a:t>
            </a:r>
            <a:r>
              <a:rPr lang="en-US" b="1" dirty="0"/>
              <a:t>theory</a:t>
            </a:r>
            <a:r>
              <a:rPr lang="en-US" dirty="0"/>
              <a:t> in this process of designing, assessing &amp; improving interventions? </a:t>
            </a:r>
          </a:p>
          <a:p>
            <a:pPr marL="285750" indent="-285750">
              <a:buFont typeface="Arial" panose="020B0604020202020204" pitchFamily="34" charset="0"/>
              <a:buChar char="•"/>
            </a:pPr>
            <a:r>
              <a:rPr lang="en-US" b="1" i="1" dirty="0"/>
              <a:t>Which</a:t>
            </a:r>
            <a:r>
              <a:rPr lang="en-US" dirty="0"/>
              <a:t> theory should I pick? </a:t>
            </a:r>
          </a:p>
          <a:p>
            <a:pPr marL="285750" indent="-285750">
              <a:buFont typeface="Arial" panose="020B0604020202020204" pitchFamily="34" charset="0"/>
              <a:buChar char="•"/>
            </a:pPr>
            <a:r>
              <a:rPr lang="en-US"/>
              <a:t>The Big </a:t>
            </a:r>
            <a:r>
              <a:rPr lang="en-US" dirty="0"/>
              <a:t>O</a:t>
            </a:r>
            <a:r>
              <a:rPr lang="en-US"/>
              <a:t>ne</a:t>
            </a:r>
            <a:r>
              <a:rPr lang="en-US" dirty="0"/>
              <a:t>: </a:t>
            </a:r>
            <a:r>
              <a:rPr lang="en-US" b="1" i="1" dirty="0"/>
              <a:t>How</a:t>
            </a:r>
            <a:r>
              <a:rPr lang="en-US" dirty="0"/>
              <a:t> do I get from this broad distal outcome like decrease STI’s to the specific “things” individuals need to do, feel, know to achieve the outcome? </a:t>
            </a:r>
          </a:p>
          <a:p>
            <a:pPr algn="ctr"/>
            <a:r>
              <a:rPr lang="en-US" dirty="0"/>
              <a:t>That lack of clear guidance was a real problem. </a:t>
            </a:r>
          </a:p>
        </p:txBody>
      </p:sp>
      <p:pic>
        <p:nvPicPr>
          <p:cNvPr id="4" name="Picture 3" descr="A diagram of steps&#10;&#10;AI-generated content may be incorrect.">
            <a:extLst>
              <a:ext uri="{FF2B5EF4-FFF2-40B4-BE49-F238E27FC236}">
                <a16:creationId xmlns:a16="http://schemas.microsoft.com/office/drawing/2014/main" id="{94F255C4-36D7-B368-0F4E-D56C7D83F812}"/>
              </a:ext>
            </a:extLst>
          </p:cNvPr>
          <p:cNvPicPr>
            <a:picLocks noChangeAspect="1"/>
          </p:cNvPicPr>
          <p:nvPr/>
        </p:nvPicPr>
        <p:blipFill>
          <a:blip r:embed="rId3"/>
          <a:stretch>
            <a:fillRect/>
          </a:stretch>
        </p:blipFill>
        <p:spPr>
          <a:xfrm>
            <a:off x="12581" y="113402"/>
            <a:ext cx="5289737" cy="3997842"/>
          </a:xfrm>
          <a:prstGeom prst="rect">
            <a:avLst/>
          </a:prstGeom>
        </p:spPr>
      </p:pic>
    </p:spTree>
    <p:extLst>
      <p:ext uri="{BB962C8B-B14F-4D97-AF65-F5344CB8AC3E}">
        <p14:creationId xmlns:p14="http://schemas.microsoft.com/office/powerpoint/2010/main" val="284503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TM03457452[[fn=Celestial]]</Template>
  <TotalTime>510</TotalTime>
  <Words>15830</Words>
  <Application>Microsoft Office PowerPoint</Application>
  <PresentationFormat>On-screen Show (4:3)</PresentationFormat>
  <Paragraphs>996</Paragraphs>
  <Slides>42</Slides>
  <Notes>39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42</vt:i4>
      </vt:variant>
    </vt:vector>
  </HeadingPairs>
  <TitlesOfParts>
    <vt:vector size="52" baseType="lpstr">
      <vt:lpstr>Aptos</vt:lpstr>
      <vt:lpstr>Aptos Display</vt:lpstr>
      <vt:lpstr>Arial</vt:lpstr>
      <vt:lpstr>Calibri</vt:lpstr>
      <vt:lpstr>Cambria</vt:lpstr>
      <vt:lpstr>Century Gothic</vt:lpstr>
      <vt:lpstr>Latha</vt:lpstr>
      <vt:lpstr>Wingdings</vt:lpstr>
      <vt:lpstr>Office Theme</vt:lpstr>
      <vt:lpstr>Mesh</vt:lpstr>
      <vt:lpstr>Leveraging Intervention Mapping  to Guide Innovative &amp; Effective Programming in Higher Ed </vt:lpstr>
      <vt:lpstr>PowerPoint Presentation</vt:lpstr>
      <vt:lpstr>Intervention Mapping: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Finney, Sara - finneysj</dc:creator>
  <cp:keywords/>
  <dc:description>generated using python-pptx</dc:description>
  <cp:lastModifiedBy>Herr, Riley - herrrk</cp:lastModifiedBy>
  <cp:revision>107</cp:revision>
  <dcterms:created xsi:type="dcterms:W3CDTF">2013-01-27T09:14:16Z</dcterms:created>
  <dcterms:modified xsi:type="dcterms:W3CDTF">2025-10-22T14:27:09Z</dcterms:modified>
  <cp:category/>
</cp:coreProperties>
</file>