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56" r:id="rId2"/>
    <p:sldId id="389" r:id="rId3"/>
    <p:sldId id="273" r:id="rId4"/>
    <p:sldId id="367" r:id="rId5"/>
    <p:sldId id="365" r:id="rId6"/>
    <p:sldId id="379" r:id="rId7"/>
    <p:sldId id="380" r:id="rId8"/>
    <p:sldId id="381" r:id="rId9"/>
    <p:sldId id="382" r:id="rId10"/>
    <p:sldId id="378" r:id="rId11"/>
    <p:sldId id="369" r:id="rId12"/>
    <p:sldId id="370" r:id="rId13"/>
    <p:sldId id="376" r:id="rId14"/>
    <p:sldId id="287" r:id="rId15"/>
    <p:sldId id="288" r:id="rId16"/>
    <p:sldId id="289" r:id="rId17"/>
    <p:sldId id="290" r:id="rId18"/>
    <p:sldId id="297" r:id="rId19"/>
    <p:sldId id="298" r:id="rId20"/>
    <p:sldId id="304" r:id="rId21"/>
    <p:sldId id="305" r:id="rId22"/>
    <p:sldId id="306" r:id="rId23"/>
    <p:sldId id="299" r:id="rId24"/>
    <p:sldId id="386" r:id="rId25"/>
    <p:sldId id="387" r:id="rId26"/>
    <p:sldId id="388" r:id="rId27"/>
    <p:sldId id="383" r:id="rId28"/>
    <p:sldId id="385" r:id="rId29"/>
    <p:sldId id="384"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022" autoAdjust="0"/>
    <p:restoredTop sz="86092" autoAdjust="0"/>
  </p:normalViewPr>
  <p:slideViewPr>
    <p:cSldViewPr>
      <p:cViewPr varScale="1">
        <p:scale>
          <a:sx n="115" d="100"/>
          <a:sy n="115" d="100"/>
        </p:scale>
        <p:origin x="-496" y="-104"/>
      </p:cViewPr>
      <p:guideLst>
        <p:guide orient="horz" pos="2160"/>
        <p:guide pos="2880"/>
      </p:guideLst>
    </p:cSldViewPr>
  </p:slideViewPr>
  <p:outlineViewPr>
    <p:cViewPr>
      <p:scale>
        <a:sx n="33" d="100"/>
        <a:sy n="33" d="100"/>
      </p:scale>
      <p:origin x="0" y="4992"/>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62" tIns="48331" rIns="96662" bIns="48331" numCol="1" anchor="t" anchorCtr="0" compatLnSpc="1">
            <a:prstTxWarp prst="textNoShape">
              <a:avLst/>
            </a:prstTxWarp>
          </a:bodyPr>
          <a:lstStyle>
            <a:lvl1pPr defTabSz="966788">
              <a:defRPr sz="1300"/>
            </a:lvl1pPr>
          </a:lstStyle>
          <a:p>
            <a:pPr>
              <a:defRPr/>
            </a:pPr>
            <a:endParaRPr lang="en-US"/>
          </a:p>
        </p:txBody>
      </p:sp>
      <p:sp>
        <p:nvSpPr>
          <p:cNvPr id="183299"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6662" tIns="48331" rIns="96662" bIns="48331" numCol="1" anchor="t" anchorCtr="0" compatLnSpc="1">
            <a:prstTxWarp prst="textNoShape">
              <a:avLst/>
            </a:prstTxWarp>
          </a:bodyPr>
          <a:lstStyle>
            <a:lvl1pPr algn="r" defTabSz="966788">
              <a:defRPr sz="1300"/>
            </a:lvl1pPr>
          </a:lstStyle>
          <a:p>
            <a:pPr>
              <a:defRPr/>
            </a:pPr>
            <a:endParaRPr lang="en-US"/>
          </a:p>
        </p:txBody>
      </p:sp>
      <p:sp>
        <p:nvSpPr>
          <p:cNvPr id="18330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6662" tIns="48331" rIns="96662" bIns="48331" numCol="1" anchor="b" anchorCtr="0" compatLnSpc="1">
            <a:prstTxWarp prst="textNoShape">
              <a:avLst/>
            </a:prstTxWarp>
          </a:bodyPr>
          <a:lstStyle>
            <a:lvl1pPr defTabSz="966788">
              <a:defRPr sz="1300"/>
            </a:lvl1pPr>
          </a:lstStyle>
          <a:p>
            <a:pPr>
              <a:defRPr/>
            </a:pPr>
            <a:endParaRPr lang="en-US"/>
          </a:p>
        </p:txBody>
      </p:sp>
      <p:sp>
        <p:nvSpPr>
          <p:cNvPr id="183301"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6662" tIns="48331" rIns="96662" bIns="48331" numCol="1" anchor="b" anchorCtr="0" compatLnSpc="1">
            <a:prstTxWarp prst="textNoShape">
              <a:avLst/>
            </a:prstTxWarp>
          </a:bodyPr>
          <a:lstStyle>
            <a:lvl1pPr algn="r" defTabSz="966788">
              <a:defRPr sz="1300"/>
            </a:lvl1pPr>
          </a:lstStyle>
          <a:p>
            <a:pPr>
              <a:defRPr/>
            </a:pPr>
            <a:fld id="{194DB25B-EF49-4556-8315-7CA09D61891C}" type="slidenum">
              <a:rPr lang="en-US"/>
              <a:pPr>
                <a:defRPr/>
              </a:pPr>
              <a:t>‹#›</a:t>
            </a:fld>
            <a:endParaRPr lang="en-US"/>
          </a:p>
        </p:txBody>
      </p:sp>
    </p:spTree>
    <p:extLst>
      <p:ext uri="{BB962C8B-B14F-4D97-AF65-F5344CB8AC3E}">
        <p14:creationId xmlns:p14="http://schemas.microsoft.com/office/powerpoint/2010/main" val="4070304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62" tIns="48331" rIns="96662" bIns="48331" numCol="1" anchor="t" anchorCtr="0" compatLnSpc="1">
            <a:prstTxWarp prst="textNoShape">
              <a:avLst/>
            </a:prstTxWarp>
          </a:bodyPr>
          <a:lstStyle>
            <a:lvl1pPr defTabSz="966788">
              <a:defRPr sz="1300"/>
            </a:lvl1pPr>
          </a:lstStyle>
          <a:p>
            <a:pPr>
              <a:defRPr/>
            </a:pPr>
            <a:endParaRPr lang="en-US"/>
          </a:p>
        </p:txBody>
      </p:sp>
      <p:sp>
        <p:nvSpPr>
          <p:cNvPr id="6147"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62" tIns="48331" rIns="96662"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38" y="4560888"/>
            <a:ext cx="5853112" cy="4321175"/>
          </a:xfrm>
          <a:prstGeom prst="rect">
            <a:avLst/>
          </a:prstGeom>
          <a:noFill/>
          <a:ln w="9525">
            <a:noFill/>
            <a:miter lim="800000"/>
            <a:headEnd/>
            <a:tailEnd/>
          </a:ln>
          <a:effectLst/>
        </p:spPr>
        <p:txBody>
          <a:bodyPr vert="horz" wrap="square" lIns="96662" tIns="48331" rIns="96662"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62" tIns="48331" rIns="96662" bIns="48331" numCol="1" anchor="b" anchorCtr="0" compatLnSpc="1">
            <a:prstTxWarp prst="textNoShape">
              <a:avLst/>
            </a:prstTxWarp>
          </a:bodyPr>
          <a:lstStyle>
            <a:lvl1pPr defTabSz="966788">
              <a:defRPr sz="1300"/>
            </a:lvl1pPr>
          </a:lstStyle>
          <a:p>
            <a:pPr>
              <a:defRPr/>
            </a:pPr>
            <a:endParaRPr lang="en-US"/>
          </a:p>
        </p:txBody>
      </p:sp>
      <p:sp>
        <p:nvSpPr>
          <p:cNvPr id="6151"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62" tIns="48331" rIns="96662" bIns="48331" numCol="1" anchor="b" anchorCtr="0" compatLnSpc="1">
            <a:prstTxWarp prst="textNoShape">
              <a:avLst/>
            </a:prstTxWarp>
          </a:bodyPr>
          <a:lstStyle>
            <a:lvl1pPr algn="r" defTabSz="966788">
              <a:defRPr sz="1300"/>
            </a:lvl1pPr>
          </a:lstStyle>
          <a:p>
            <a:pPr>
              <a:defRPr/>
            </a:pPr>
            <a:fld id="{02F44D73-EECF-4728-A6CA-9618F22B5FE1}" type="slidenum">
              <a:rPr lang="en-US"/>
              <a:pPr>
                <a:defRPr/>
              </a:pPr>
              <a:t>‹#›</a:t>
            </a:fld>
            <a:endParaRPr lang="en-US"/>
          </a:p>
        </p:txBody>
      </p:sp>
    </p:spTree>
    <p:extLst>
      <p:ext uri="{BB962C8B-B14F-4D97-AF65-F5344CB8AC3E}">
        <p14:creationId xmlns:p14="http://schemas.microsoft.com/office/powerpoint/2010/main" val="700866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endParaRPr lang="en-US" smtClean="0"/>
          </a:p>
        </p:txBody>
      </p:sp>
      <p:sp>
        <p:nvSpPr>
          <p:cNvPr id="18435" name="Slide Number Placeholder 3"/>
          <p:cNvSpPr>
            <a:spLocks noGrp="1"/>
          </p:cNvSpPr>
          <p:nvPr>
            <p:ph type="sldNum" sz="quarter" idx="5"/>
          </p:nvPr>
        </p:nvSpPr>
        <p:spPr>
          <a:noFill/>
        </p:spPr>
        <p:txBody>
          <a:bodyPr/>
          <a:lstStyle/>
          <a:p>
            <a:fld id="{B2D6FC1A-A5E4-4173-9ED5-1DBD7ADF5110}" type="slidenum">
              <a:rPr lang="en-US" smtClean="0"/>
              <a:pPr/>
              <a:t>1</a:t>
            </a:fld>
            <a:endParaRPr lang="en-US" smtClean="0"/>
          </a:p>
        </p:txBody>
      </p:sp>
    </p:spTree>
    <p:extLst>
      <p:ext uri="{BB962C8B-B14F-4D97-AF65-F5344CB8AC3E}">
        <p14:creationId xmlns:p14="http://schemas.microsoft.com/office/powerpoint/2010/main" val="338877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41AEF723-954E-4028-93E0-48027C471262}" type="slidenum">
              <a:rPr lang="en-US" smtClean="0"/>
              <a:pPr/>
              <a:t>10</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smtClean="0"/>
              <a:t>Vague construct examples – enlightened citizen, sense of community</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1404451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endParaRPr lang="en-US" smtClean="0"/>
          </a:p>
        </p:txBody>
      </p:sp>
      <p:sp>
        <p:nvSpPr>
          <p:cNvPr id="38915" name="Slide Number Placeholder 3"/>
          <p:cNvSpPr>
            <a:spLocks noGrp="1"/>
          </p:cNvSpPr>
          <p:nvPr>
            <p:ph type="sldNum" sz="quarter" idx="5"/>
          </p:nvPr>
        </p:nvSpPr>
        <p:spPr>
          <a:noFill/>
        </p:spPr>
        <p:txBody>
          <a:bodyPr/>
          <a:lstStyle/>
          <a:p>
            <a:fld id="{523F4A89-3D99-43ED-83E8-D3C1CBC62067}" type="slidenum">
              <a:rPr lang="en-US" smtClean="0"/>
              <a:pPr/>
              <a:t>11</a:t>
            </a:fld>
            <a:endParaRPr lang="en-US" smtClean="0"/>
          </a:p>
        </p:txBody>
      </p:sp>
    </p:spTree>
    <p:extLst>
      <p:ext uri="{BB962C8B-B14F-4D97-AF65-F5344CB8AC3E}">
        <p14:creationId xmlns:p14="http://schemas.microsoft.com/office/powerpoint/2010/main" val="1900947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endParaRPr lang="en-US" smtClean="0"/>
          </a:p>
        </p:txBody>
      </p:sp>
      <p:sp>
        <p:nvSpPr>
          <p:cNvPr id="40963" name="Slide Number Placeholder 3"/>
          <p:cNvSpPr>
            <a:spLocks noGrp="1"/>
          </p:cNvSpPr>
          <p:nvPr>
            <p:ph type="sldNum" sz="quarter" idx="5"/>
          </p:nvPr>
        </p:nvSpPr>
        <p:spPr>
          <a:noFill/>
        </p:spPr>
        <p:txBody>
          <a:bodyPr/>
          <a:lstStyle/>
          <a:p>
            <a:fld id="{BE943BAA-E92F-40BE-B57A-60C3381D0120}" type="slidenum">
              <a:rPr lang="en-US" smtClean="0"/>
              <a:pPr/>
              <a:t>12</a:t>
            </a:fld>
            <a:endParaRPr lang="en-US" smtClean="0"/>
          </a:p>
        </p:txBody>
      </p:sp>
    </p:spTree>
    <p:extLst>
      <p:ext uri="{BB962C8B-B14F-4D97-AF65-F5344CB8AC3E}">
        <p14:creationId xmlns:p14="http://schemas.microsoft.com/office/powerpoint/2010/main" val="737876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F2F6C1E5-F79B-4EF1-B00A-F0395FC34271}" type="slidenum">
              <a:rPr lang="en-US" smtClean="0"/>
              <a:pPr/>
              <a:t>13</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88363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EEA3AAAA-D6BA-49C2-9BBC-C70A13E26328}" type="slidenum">
              <a:rPr lang="en-US" smtClean="0"/>
              <a:pPr/>
              <a:t>14</a:t>
            </a:fld>
            <a:endParaRPr lang="en-US"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3510158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4CE09C16-C96A-4433-B914-4DCD54EC4725}" type="slidenum">
              <a:rPr lang="en-US" smtClean="0"/>
              <a:pPr/>
              <a:t>15</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4294469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D7EEBE14-9BCE-40B4-A7DB-9EA961666EE6}" type="slidenum">
              <a:rPr lang="en-US" smtClean="0"/>
              <a:pPr/>
              <a:t>16</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1086899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A36E1CFB-EE54-49CD-9A2F-9FD6B16CA47A}" type="slidenum">
              <a:rPr lang="en-US" smtClean="0"/>
              <a:pPr/>
              <a:t>17</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3430233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BC862593-BB25-447C-80F7-57C076789688}" type="slidenum">
              <a:rPr lang="en-US" smtClean="0"/>
              <a:pPr/>
              <a:t>18</a:t>
            </a:fld>
            <a:endParaRPr lang="en-US" smtClean="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74725" y="4560888"/>
            <a:ext cx="5365750" cy="4321175"/>
          </a:xfrm>
          <a:noFill/>
          <a:ln/>
        </p:spPr>
        <p:txBody>
          <a:bodyPr/>
          <a:lstStyle/>
          <a:p>
            <a:pPr eaLnBrk="1" hangingPunct="1"/>
            <a:r>
              <a:rPr lang="en-US" smtClean="0"/>
              <a:t>Give examples</a:t>
            </a:r>
          </a:p>
          <a:p>
            <a:pPr eaLnBrk="1" hangingPunct="1"/>
            <a:r>
              <a:rPr lang="en-US" smtClean="0"/>
              <a:t>Audience:  resident students, students in a class, members of a club, participants in a workshop</a:t>
            </a:r>
          </a:p>
          <a:p>
            <a:pPr eaLnBrk="1" hangingPunct="1"/>
            <a:endParaRPr lang="en-US" smtClean="0"/>
          </a:p>
          <a:p>
            <a:pPr eaLnBrk="1" hangingPunct="1"/>
            <a:r>
              <a:rPr lang="en-US" smtClean="0"/>
              <a:t>Behavior:  remember, observable and measurable – demonstrate, select, categorize, participate</a:t>
            </a:r>
          </a:p>
          <a:p>
            <a:pPr eaLnBrk="1" hangingPunct="1"/>
            <a:endParaRPr lang="en-US" smtClean="0"/>
          </a:p>
          <a:p>
            <a:pPr eaLnBrk="1" hangingPunct="1"/>
            <a:r>
              <a:rPr lang="en-US" smtClean="0"/>
              <a:t>Conditions:  upon completion of the program, at the end of the semester, given a calculator</a:t>
            </a:r>
          </a:p>
          <a:p>
            <a:pPr eaLnBrk="1" hangingPunct="1"/>
            <a:endParaRPr lang="en-US" smtClean="0"/>
          </a:p>
          <a:p>
            <a:pPr eaLnBrk="1" hangingPunct="1"/>
            <a:r>
              <a:rPr lang="en-US" smtClean="0"/>
              <a:t>Degree:  this is how you know if the student succeeded – might include how many times or a cut score on a test.</a:t>
            </a:r>
          </a:p>
        </p:txBody>
      </p:sp>
    </p:spTree>
    <p:extLst>
      <p:ext uri="{BB962C8B-B14F-4D97-AF65-F5344CB8AC3E}">
        <p14:creationId xmlns:p14="http://schemas.microsoft.com/office/powerpoint/2010/main" val="182594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73907924-3A0C-44D3-8386-789174EE4720}" type="slidenum">
              <a:rPr lang="en-US" smtClean="0"/>
              <a:pPr/>
              <a:t>19</a:t>
            </a:fld>
            <a:endParaRPr lang="en-US" smtClean="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2120691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endParaRPr lang="en-US" smtClean="0"/>
          </a:p>
        </p:txBody>
      </p:sp>
      <p:sp>
        <p:nvSpPr>
          <p:cNvPr id="18435" name="Slide Number Placeholder 3"/>
          <p:cNvSpPr>
            <a:spLocks noGrp="1"/>
          </p:cNvSpPr>
          <p:nvPr>
            <p:ph type="sldNum" sz="quarter" idx="5"/>
          </p:nvPr>
        </p:nvSpPr>
        <p:spPr>
          <a:noFill/>
        </p:spPr>
        <p:txBody>
          <a:bodyPr/>
          <a:lstStyle/>
          <a:p>
            <a:fld id="{B2D6FC1A-A5E4-4173-9ED5-1DBD7ADF5110}" type="slidenum">
              <a:rPr lang="en-US" smtClean="0"/>
              <a:pPr/>
              <a:t>2</a:t>
            </a:fld>
            <a:endParaRPr lang="en-US" smtClean="0"/>
          </a:p>
        </p:txBody>
      </p:sp>
    </p:spTree>
    <p:extLst>
      <p:ext uri="{BB962C8B-B14F-4D97-AF65-F5344CB8AC3E}">
        <p14:creationId xmlns:p14="http://schemas.microsoft.com/office/powerpoint/2010/main" val="1174221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AE0545DC-BD35-48FB-B45D-A767E4C6A018}" type="slidenum">
              <a:rPr lang="en-US" smtClean="0"/>
              <a:pPr/>
              <a:t>20</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xfrm>
            <a:off x="974725" y="4560888"/>
            <a:ext cx="5365750" cy="4321175"/>
          </a:xfrm>
          <a:noFill/>
          <a:ln/>
        </p:spPr>
        <p:txBody>
          <a:bodyPr/>
          <a:lstStyle/>
          <a:p>
            <a:pPr eaLnBrk="1" hangingPunct="1"/>
            <a:r>
              <a:rPr lang="en-US" smtClean="0"/>
              <a:t>Degree: What is the change you want to see to be satisfied that the program had the intended impact?</a:t>
            </a:r>
          </a:p>
          <a:p>
            <a:pPr eaLnBrk="1" hangingPunct="1"/>
            <a:r>
              <a:rPr lang="en-US" smtClean="0"/>
              <a:t>YOU, in the department, must decide this!</a:t>
            </a:r>
          </a:p>
        </p:txBody>
      </p:sp>
    </p:spTree>
    <p:extLst>
      <p:ext uri="{BB962C8B-B14F-4D97-AF65-F5344CB8AC3E}">
        <p14:creationId xmlns:p14="http://schemas.microsoft.com/office/powerpoint/2010/main" val="2656801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8C82DA64-0590-4BD7-B43E-EB8CB63D09FC}" type="slidenum">
              <a:rPr lang="en-US" smtClean="0"/>
              <a:pPr/>
              <a:t>21</a:t>
            </a:fld>
            <a:endParaRPr lang="en-US"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74725" y="4560888"/>
            <a:ext cx="5365750" cy="4321175"/>
          </a:xfrm>
          <a:noFill/>
          <a:ln/>
        </p:spPr>
        <p:txBody>
          <a:bodyPr/>
          <a:lstStyle/>
          <a:p>
            <a:pPr eaLnBrk="1" hangingPunct="1"/>
            <a:r>
              <a:rPr lang="en-US" smtClean="0"/>
              <a:t>Degree: What is the change you want to see to be satisfied that the program had the intended impact?</a:t>
            </a:r>
          </a:p>
          <a:p>
            <a:pPr eaLnBrk="1" hangingPunct="1"/>
            <a:r>
              <a:rPr lang="en-US" smtClean="0"/>
              <a:t>YOU, in the department, must decide this!</a:t>
            </a:r>
          </a:p>
        </p:txBody>
      </p:sp>
    </p:spTree>
    <p:extLst>
      <p:ext uri="{BB962C8B-B14F-4D97-AF65-F5344CB8AC3E}">
        <p14:creationId xmlns:p14="http://schemas.microsoft.com/office/powerpoint/2010/main" val="3200051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259E9E1D-154F-4886-98CA-624C451B9F7F}" type="slidenum">
              <a:rPr lang="en-US" smtClean="0"/>
              <a:pPr/>
              <a:t>22</a:t>
            </a:fld>
            <a:endParaRPr lang="en-US"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2832593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0962EBDC-CA3B-46BB-9BC7-18AFAB7C10C8}" type="slidenum">
              <a:rPr lang="en-US" smtClean="0"/>
              <a:pPr/>
              <a:t>23</a:t>
            </a:fld>
            <a:endParaRPr lang="en-US" smtClean="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1933954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a:ln/>
        </p:spPr>
      </p:sp>
      <p:sp>
        <p:nvSpPr>
          <p:cNvPr id="65538" name="Notes Placeholder 2"/>
          <p:cNvSpPr>
            <a:spLocks noGrp="1"/>
          </p:cNvSpPr>
          <p:nvPr>
            <p:ph type="body" idx="1"/>
          </p:nvPr>
        </p:nvSpPr>
        <p:spPr>
          <a:noFill/>
          <a:ln/>
        </p:spPr>
        <p:txBody>
          <a:bodyPr/>
          <a:lstStyle/>
          <a:p>
            <a:endParaRPr lang="en-US" smtClean="0"/>
          </a:p>
        </p:txBody>
      </p:sp>
      <p:sp>
        <p:nvSpPr>
          <p:cNvPr id="65539" name="Slide Number Placeholder 3"/>
          <p:cNvSpPr>
            <a:spLocks noGrp="1"/>
          </p:cNvSpPr>
          <p:nvPr>
            <p:ph type="sldNum" sz="quarter" idx="5"/>
          </p:nvPr>
        </p:nvSpPr>
        <p:spPr>
          <a:noFill/>
        </p:spPr>
        <p:txBody>
          <a:bodyPr/>
          <a:lstStyle/>
          <a:p>
            <a:fld id="{D4B2BC15-4744-4B69-862C-813C006AFBB9}" type="slidenum">
              <a:rPr lang="en-US" smtClean="0"/>
              <a:pPr/>
              <a:t>24</a:t>
            </a:fld>
            <a:endParaRPr lang="en-US" smtClean="0"/>
          </a:p>
        </p:txBody>
      </p:sp>
    </p:spTree>
    <p:extLst>
      <p:ext uri="{BB962C8B-B14F-4D97-AF65-F5344CB8AC3E}">
        <p14:creationId xmlns:p14="http://schemas.microsoft.com/office/powerpoint/2010/main" val="3354353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a:noFill/>
          <a:ln/>
        </p:spPr>
        <p:txBody>
          <a:bodyPr/>
          <a:lstStyle/>
          <a:p>
            <a:endParaRPr lang="en-US" smtClean="0"/>
          </a:p>
        </p:txBody>
      </p:sp>
      <p:sp>
        <p:nvSpPr>
          <p:cNvPr id="67587" name="Slide Number Placeholder 3"/>
          <p:cNvSpPr>
            <a:spLocks noGrp="1"/>
          </p:cNvSpPr>
          <p:nvPr>
            <p:ph type="sldNum" sz="quarter" idx="5"/>
          </p:nvPr>
        </p:nvSpPr>
        <p:spPr>
          <a:noFill/>
        </p:spPr>
        <p:txBody>
          <a:bodyPr/>
          <a:lstStyle/>
          <a:p>
            <a:fld id="{4DF0B22E-5338-414B-BCAD-BBB26355FB9B}" type="slidenum">
              <a:rPr lang="en-US" smtClean="0"/>
              <a:pPr/>
              <a:t>25</a:t>
            </a:fld>
            <a:endParaRPr lang="en-US" smtClean="0"/>
          </a:p>
        </p:txBody>
      </p:sp>
    </p:spTree>
    <p:extLst>
      <p:ext uri="{BB962C8B-B14F-4D97-AF65-F5344CB8AC3E}">
        <p14:creationId xmlns:p14="http://schemas.microsoft.com/office/powerpoint/2010/main" val="9582479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ln/>
        </p:spPr>
      </p:sp>
      <p:sp>
        <p:nvSpPr>
          <p:cNvPr id="69634" name="Notes Placeholder 2"/>
          <p:cNvSpPr>
            <a:spLocks noGrp="1"/>
          </p:cNvSpPr>
          <p:nvPr>
            <p:ph type="body" idx="1"/>
          </p:nvPr>
        </p:nvSpPr>
        <p:spPr>
          <a:noFill/>
          <a:ln/>
        </p:spPr>
        <p:txBody>
          <a:bodyPr/>
          <a:lstStyle/>
          <a:p>
            <a:endParaRPr lang="en-US" smtClean="0"/>
          </a:p>
        </p:txBody>
      </p:sp>
      <p:sp>
        <p:nvSpPr>
          <p:cNvPr id="69635" name="Slide Number Placeholder 3"/>
          <p:cNvSpPr>
            <a:spLocks noGrp="1"/>
          </p:cNvSpPr>
          <p:nvPr>
            <p:ph type="sldNum" sz="quarter" idx="5"/>
          </p:nvPr>
        </p:nvSpPr>
        <p:spPr>
          <a:noFill/>
        </p:spPr>
        <p:txBody>
          <a:bodyPr/>
          <a:lstStyle/>
          <a:p>
            <a:fld id="{CC5D38B3-9F62-4A85-986A-797568D3A90E}" type="slidenum">
              <a:rPr lang="en-US" smtClean="0"/>
              <a:pPr/>
              <a:t>26</a:t>
            </a:fld>
            <a:endParaRPr lang="en-US" smtClean="0"/>
          </a:p>
        </p:txBody>
      </p:sp>
    </p:spTree>
    <p:extLst>
      <p:ext uri="{BB962C8B-B14F-4D97-AF65-F5344CB8AC3E}">
        <p14:creationId xmlns:p14="http://schemas.microsoft.com/office/powerpoint/2010/main" val="23687744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ln/>
        </p:spPr>
      </p:sp>
      <p:sp>
        <p:nvSpPr>
          <p:cNvPr id="71682" name="Notes Placeholder 2"/>
          <p:cNvSpPr>
            <a:spLocks noGrp="1"/>
          </p:cNvSpPr>
          <p:nvPr>
            <p:ph type="body" idx="1"/>
          </p:nvPr>
        </p:nvSpPr>
        <p:spPr>
          <a:noFill/>
          <a:ln/>
        </p:spPr>
        <p:txBody>
          <a:bodyPr/>
          <a:lstStyle/>
          <a:p>
            <a:endParaRPr lang="en-US" smtClean="0"/>
          </a:p>
        </p:txBody>
      </p:sp>
      <p:sp>
        <p:nvSpPr>
          <p:cNvPr id="71683" name="Slide Number Placeholder 3"/>
          <p:cNvSpPr>
            <a:spLocks noGrp="1"/>
          </p:cNvSpPr>
          <p:nvPr>
            <p:ph type="sldNum" sz="quarter" idx="5"/>
          </p:nvPr>
        </p:nvSpPr>
        <p:spPr>
          <a:noFill/>
        </p:spPr>
        <p:txBody>
          <a:bodyPr/>
          <a:lstStyle/>
          <a:p>
            <a:fld id="{921CB9C4-141E-4333-BB84-6ABBEB618E84}" type="slidenum">
              <a:rPr lang="en-US" smtClean="0"/>
              <a:pPr/>
              <a:t>27</a:t>
            </a:fld>
            <a:endParaRPr lang="en-US" smtClean="0"/>
          </a:p>
        </p:txBody>
      </p:sp>
    </p:spTree>
    <p:extLst>
      <p:ext uri="{BB962C8B-B14F-4D97-AF65-F5344CB8AC3E}">
        <p14:creationId xmlns:p14="http://schemas.microsoft.com/office/powerpoint/2010/main" val="14336867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noFill/>
          <a:ln/>
        </p:spPr>
        <p:txBody>
          <a:bodyPr/>
          <a:lstStyle/>
          <a:p>
            <a:endParaRPr lang="en-US" smtClean="0"/>
          </a:p>
        </p:txBody>
      </p:sp>
      <p:sp>
        <p:nvSpPr>
          <p:cNvPr id="73731" name="Slide Number Placeholder 3"/>
          <p:cNvSpPr>
            <a:spLocks noGrp="1"/>
          </p:cNvSpPr>
          <p:nvPr>
            <p:ph type="sldNum" sz="quarter" idx="5"/>
          </p:nvPr>
        </p:nvSpPr>
        <p:spPr>
          <a:noFill/>
        </p:spPr>
        <p:txBody>
          <a:bodyPr/>
          <a:lstStyle/>
          <a:p>
            <a:fld id="{38E66274-01F3-4CCE-9AB3-FE732A23052E}" type="slidenum">
              <a:rPr lang="en-US" smtClean="0"/>
              <a:pPr/>
              <a:t>28</a:t>
            </a:fld>
            <a:endParaRPr lang="en-US" smtClean="0"/>
          </a:p>
        </p:txBody>
      </p:sp>
    </p:spTree>
    <p:extLst>
      <p:ext uri="{BB962C8B-B14F-4D97-AF65-F5344CB8AC3E}">
        <p14:creationId xmlns:p14="http://schemas.microsoft.com/office/powerpoint/2010/main" val="31070549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a:ln/>
        </p:spPr>
      </p:sp>
      <p:sp>
        <p:nvSpPr>
          <p:cNvPr id="75778" name="Notes Placeholder 2"/>
          <p:cNvSpPr>
            <a:spLocks noGrp="1"/>
          </p:cNvSpPr>
          <p:nvPr>
            <p:ph type="body" idx="1"/>
          </p:nvPr>
        </p:nvSpPr>
        <p:spPr>
          <a:noFill/>
          <a:ln/>
        </p:spPr>
        <p:txBody>
          <a:bodyPr/>
          <a:lstStyle/>
          <a:p>
            <a:endParaRPr lang="en-US" smtClean="0"/>
          </a:p>
        </p:txBody>
      </p:sp>
      <p:sp>
        <p:nvSpPr>
          <p:cNvPr id="75779" name="Slide Number Placeholder 3"/>
          <p:cNvSpPr>
            <a:spLocks noGrp="1"/>
          </p:cNvSpPr>
          <p:nvPr>
            <p:ph type="sldNum" sz="quarter" idx="5"/>
          </p:nvPr>
        </p:nvSpPr>
        <p:spPr>
          <a:noFill/>
        </p:spPr>
        <p:txBody>
          <a:bodyPr/>
          <a:lstStyle/>
          <a:p>
            <a:fld id="{CCE23CE9-3805-442E-8E4B-143032DAFD10}" type="slidenum">
              <a:rPr lang="en-US" smtClean="0"/>
              <a:pPr/>
              <a:t>29</a:t>
            </a:fld>
            <a:endParaRPr lang="en-US" smtClean="0"/>
          </a:p>
        </p:txBody>
      </p:sp>
    </p:spTree>
    <p:extLst>
      <p:ext uri="{BB962C8B-B14F-4D97-AF65-F5344CB8AC3E}">
        <p14:creationId xmlns:p14="http://schemas.microsoft.com/office/powerpoint/2010/main" val="560974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01FB20CF-6521-4DB2-9B55-C621A4555032}" type="slidenum">
              <a:rPr lang="en-US" smtClean="0"/>
              <a:pPr/>
              <a:t>3</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74725" y="4560888"/>
            <a:ext cx="5365750" cy="4321175"/>
          </a:xfrm>
          <a:noFill/>
          <a:ln/>
        </p:spPr>
        <p:txBody>
          <a:bodyPr/>
          <a:lstStyle/>
          <a:p>
            <a:pPr eaLnBrk="1" hangingPunct="1"/>
            <a:endParaRPr lang="en-US" smtClean="0"/>
          </a:p>
        </p:txBody>
      </p:sp>
    </p:spTree>
    <p:extLst>
      <p:ext uri="{BB962C8B-B14F-4D97-AF65-F5344CB8AC3E}">
        <p14:creationId xmlns:p14="http://schemas.microsoft.com/office/powerpoint/2010/main" val="27782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pPr eaLnBrk="1" hangingPunct="1"/>
            <a:endParaRPr lang="en-US" smtClean="0"/>
          </a:p>
        </p:txBody>
      </p:sp>
      <p:sp>
        <p:nvSpPr>
          <p:cNvPr id="24579" name="Slide Number Placeholder 3"/>
          <p:cNvSpPr>
            <a:spLocks noGrp="1"/>
          </p:cNvSpPr>
          <p:nvPr>
            <p:ph type="sldNum" sz="quarter" idx="5"/>
          </p:nvPr>
        </p:nvSpPr>
        <p:spPr>
          <a:noFill/>
        </p:spPr>
        <p:txBody>
          <a:bodyPr/>
          <a:lstStyle/>
          <a:p>
            <a:fld id="{C4CB6394-51D6-4DFC-982B-422B680E5613}" type="slidenum">
              <a:rPr lang="en-US" smtClean="0"/>
              <a:pPr/>
              <a:t>4</a:t>
            </a:fld>
            <a:endParaRPr lang="en-US" smtClean="0"/>
          </a:p>
        </p:txBody>
      </p:sp>
    </p:spTree>
    <p:extLst>
      <p:ext uri="{BB962C8B-B14F-4D97-AF65-F5344CB8AC3E}">
        <p14:creationId xmlns:p14="http://schemas.microsoft.com/office/powerpoint/2010/main" val="1090826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smtClean="0"/>
          </a:p>
        </p:txBody>
      </p:sp>
      <p:sp>
        <p:nvSpPr>
          <p:cNvPr id="26627" name="Slide Number Placeholder 3"/>
          <p:cNvSpPr>
            <a:spLocks noGrp="1"/>
          </p:cNvSpPr>
          <p:nvPr>
            <p:ph type="sldNum" sz="quarter" idx="5"/>
          </p:nvPr>
        </p:nvSpPr>
        <p:spPr>
          <a:noFill/>
        </p:spPr>
        <p:txBody>
          <a:bodyPr/>
          <a:lstStyle/>
          <a:p>
            <a:fld id="{6BDAEF25-2ADC-4C38-87EE-5B03237E9933}" type="slidenum">
              <a:rPr lang="en-US" smtClean="0"/>
              <a:pPr/>
              <a:t>5</a:t>
            </a:fld>
            <a:endParaRPr lang="en-US" smtClean="0"/>
          </a:p>
        </p:txBody>
      </p:sp>
    </p:spTree>
    <p:extLst>
      <p:ext uri="{BB962C8B-B14F-4D97-AF65-F5344CB8AC3E}">
        <p14:creationId xmlns:p14="http://schemas.microsoft.com/office/powerpoint/2010/main" val="416078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16C6344D-3634-4F37-8B98-D07DBBC6B1D9}" type="slidenum">
              <a:rPr lang="en-US" smtClean="0"/>
              <a:pPr/>
              <a:t>6</a:t>
            </a:fld>
            <a:endParaRPr lang="en-US"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41287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BD860BC3-001C-4174-B74C-FA2F311386D1}" type="slidenum">
              <a:rPr lang="en-US" smtClean="0"/>
              <a:pPr/>
              <a:t>7</a:t>
            </a:fld>
            <a:endParaRPr lang="en-US"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7599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80FB923A-DF87-4696-B18C-41A3F9B54F2B}" type="slidenum">
              <a:rPr lang="en-US" smtClean="0"/>
              <a:pPr/>
              <a:t>8</a:t>
            </a:fld>
            <a:endParaRPr lang="en-US" smtClean="0"/>
          </a:p>
        </p:txBody>
      </p:sp>
      <p:sp>
        <p:nvSpPr>
          <p:cNvPr id="32770" name="Rectangle 1026"/>
          <p:cNvSpPr>
            <a:spLocks noGrp="1" noRot="1" noChangeAspect="1" noChangeArrowheads="1" noTextEdit="1"/>
          </p:cNvSpPr>
          <p:nvPr>
            <p:ph type="sldImg"/>
          </p:nvPr>
        </p:nvSpPr>
        <p:spPr>
          <a:ln/>
        </p:spPr>
      </p:sp>
      <p:sp>
        <p:nvSpPr>
          <p:cNvPr id="32771" name="Rectangle 1027"/>
          <p:cNvSpPr>
            <a:spLocks noGrp="1" noChangeArrowheads="1"/>
          </p:cNvSpPr>
          <p:nvPr>
            <p:ph type="body" idx="1"/>
          </p:nvPr>
        </p:nvSpPr>
        <p:spPr>
          <a:noFill/>
          <a:ln/>
        </p:spPr>
        <p:txBody>
          <a:bodyPr/>
          <a:lstStyle/>
          <a:p>
            <a:pPr eaLnBrk="1" hangingPunct="1"/>
            <a:endParaRPr lang="en-US" smtClean="0"/>
          </a:p>
          <a:p>
            <a:pPr eaLnBrk="1" hangingPunct="1"/>
            <a:endParaRPr lang="en-US" smtClean="0"/>
          </a:p>
          <a:p>
            <a:pPr eaLnBrk="1" hangingPunct="1"/>
            <a:r>
              <a:rPr lang="en-US" smtClean="0"/>
              <a:t>Hilary’s up next with some rules for writing objectives.</a:t>
            </a:r>
          </a:p>
          <a:p>
            <a:pPr eaLnBrk="1" hangingPunct="1"/>
            <a:endParaRPr lang="en-US" smtClean="0"/>
          </a:p>
          <a:p>
            <a:pPr eaLnBrk="1" hangingPunct="1"/>
            <a:endParaRPr lang="en-US" smtClean="0"/>
          </a:p>
          <a:p>
            <a:pPr eaLnBrk="1" hangingPunct="1"/>
            <a:r>
              <a:rPr lang="en-US" b="1" smtClean="0"/>
              <a:t>ABCD</a:t>
            </a:r>
          </a:p>
          <a:p>
            <a:pPr eaLnBrk="1" hangingPunct="1"/>
            <a:r>
              <a:rPr lang="en-US" smtClean="0"/>
              <a:t>1:</a:t>
            </a:r>
          </a:p>
          <a:p>
            <a:pPr eaLnBrk="1" hangingPunct="1"/>
            <a:r>
              <a:rPr lang="en-US" smtClean="0"/>
              <a:t>A = students from IS 202</a:t>
            </a:r>
          </a:p>
          <a:p>
            <a:pPr eaLnBrk="1" hangingPunct="1"/>
            <a:r>
              <a:rPr lang="en-US" smtClean="0"/>
              <a:t>B = match</a:t>
            </a:r>
          </a:p>
          <a:p>
            <a:pPr eaLnBrk="1" hangingPunct="1"/>
            <a:r>
              <a:rPr lang="en-US" smtClean="0"/>
              <a:t>C = upon completion of career and life planning course</a:t>
            </a:r>
          </a:p>
          <a:p>
            <a:pPr eaLnBrk="1" hangingPunct="1"/>
            <a:r>
              <a:rPr lang="en-US" smtClean="0"/>
              <a:t>      given a list of JMU majors and appropriate career choices</a:t>
            </a:r>
          </a:p>
          <a:p>
            <a:pPr eaLnBrk="1" hangingPunct="1"/>
            <a:r>
              <a:rPr lang="en-US" smtClean="0"/>
              <a:t>D = </a:t>
            </a:r>
          </a:p>
          <a:p>
            <a:pPr eaLnBrk="1" hangingPunct="1"/>
            <a:endParaRPr lang="en-US" smtClean="0"/>
          </a:p>
          <a:p>
            <a:pPr eaLnBrk="1" hangingPunct="1"/>
            <a:r>
              <a:rPr lang="en-US" smtClean="0"/>
              <a:t>2:</a:t>
            </a:r>
          </a:p>
          <a:p>
            <a:pPr eaLnBrk="1" hangingPunct="1"/>
            <a:r>
              <a:rPr lang="en-US" smtClean="0"/>
              <a:t>A = students from IS 202</a:t>
            </a:r>
          </a:p>
          <a:p>
            <a:pPr eaLnBrk="1" hangingPunct="1"/>
            <a:r>
              <a:rPr lang="en-US" smtClean="0"/>
              <a:t>B = state work personality</a:t>
            </a:r>
          </a:p>
          <a:p>
            <a:pPr eaLnBrk="1" hangingPunct="1"/>
            <a:r>
              <a:rPr lang="en-US" smtClean="0"/>
              <a:t>C = upon completion of career and life planning course</a:t>
            </a:r>
          </a:p>
          <a:p>
            <a:pPr eaLnBrk="1" hangingPunct="1"/>
            <a:r>
              <a:rPr lang="en-US" smtClean="0"/>
              <a:t>      using the WAVI</a:t>
            </a:r>
          </a:p>
          <a:p>
            <a:pPr eaLnBrk="1" hangingPunct="1"/>
            <a:r>
              <a:rPr lang="en-US" smtClean="0"/>
              <a:t>D = </a:t>
            </a:r>
          </a:p>
        </p:txBody>
      </p:sp>
    </p:spTree>
    <p:extLst>
      <p:ext uri="{BB962C8B-B14F-4D97-AF65-F5344CB8AC3E}">
        <p14:creationId xmlns:p14="http://schemas.microsoft.com/office/powerpoint/2010/main" val="1066426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55C3A500-7B0C-48EB-B056-B3756B1BA028}" type="slidenum">
              <a:rPr lang="en-US" smtClean="0"/>
              <a:pPr/>
              <a:t>9</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t>Before I show you some tools for writing objectives, I want to draw a distinction between subject matter objectives and developmental objectives.  This is important for Student Affairs because many of your objectives will be developmental.</a:t>
            </a:r>
          </a:p>
          <a:p>
            <a:pPr eaLnBrk="1" hangingPunct="1"/>
            <a:endParaRPr lang="en-US" smtClean="0"/>
          </a:p>
          <a:p>
            <a:pPr eaLnBrk="1" hangingPunct="1"/>
            <a:r>
              <a:rPr lang="en-US" smtClean="0"/>
              <a:t>In general, subject matter objectives are written to assess student learning by addressing discipline-related material the student learns – like vocabulary and theories.</a:t>
            </a:r>
          </a:p>
          <a:p>
            <a:pPr eaLnBrk="1" hangingPunct="1"/>
            <a:endParaRPr lang="en-US" smtClean="0"/>
          </a:p>
          <a:p>
            <a:pPr eaLnBrk="1" hangingPunct="1"/>
            <a:r>
              <a:rPr lang="en-US" smtClean="0"/>
              <a:t>Developmental objectives, on the other hand, are written to assess student development by addressing change in cognitive, or higher order thinking, skills OR by addressing affective change – like changes in attitudes, beliefs, values that are fostered by the college experience.</a:t>
            </a:r>
          </a:p>
          <a:p>
            <a:pPr eaLnBrk="1" hangingPunct="1"/>
            <a:endParaRPr lang="en-US" smtClean="0"/>
          </a:p>
          <a:p>
            <a:pPr eaLnBrk="1" hangingPunct="1"/>
            <a:r>
              <a:rPr lang="en-US" smtClean="0"/>
              <a:t>Examples of higher-order thinking: critical thinking, intellectual development</a:t>
            </a:r>
          </a:p>
        </p:txBody>
      </p:sp>
    </p:spTree>
    <p:extLst>
      <p:ext uri="{BB962C8B-B14F-4D97-AF65-F5344CB8AC3E}">
        <p14:creationId xmlns:p14="http://schemas.microsoft.com/office/powerpoint/2010/main" val="105518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762000"/>
            <a:ext cx="9144000" cy="5486400"/>
          </a:xfrm>
          <a:prstGeom prst="rect">
            <a:avLst/>
          </a:prstGeom>
          <a:gradFill rotWithShape="1">
            <a:gsLst>
              <a:gs pos="0">
                <a:srgbClr val="6F2E7A"/>
              </a:gs>
              <a:gs pos="100000">
                <a:srgbClr val="6F2E7A">
                  <a:gamma/>
                  <a:tint val="69804"/>
                  <a:invGamma/>
                </a:srgbClr>
              </a:gs>
            </a:gsLst>
            <a:lin ang="5400000" scaled="1"/>
          </a:gradFill>
          <a:ln w="9525">
            <a:solidFill>
              <a:schemeClr val="tx1"/>
            </a:solidFill>
            <a:miter lim="800000"/>
            <a:headEnd/>
            <a:tailEnd/>
          </a:ln>
          <a:effectLst/>
        </p:spPr>
        <p:txBody>
          <a:bodyPr wrap="none" anchor="ctr"/>
          <a:lstStyle/>
          <a:p>
            <a:pPr>
              <a:defRPr/>
            </a:pPr>
            <a:endParaRPr lang="en-US"/>
          </a:p>
        </p:txBody>
      </p:sp>
      <p:pic>
        <p:nvPicPr>
          <p:cNvPr id="5" name="Picture 8" descr="banner_color"/>
          <p:cNvPicPr>
            <a:picLocks noChangeAspect="1" noChangeArrowheads="1"/>
          </p:cNvPicPr>
          <p:nvPr/>
        </p:nvPicPr>
        <p:blipFill>
          <a:blip r:embed="rId2" cstate="print"/>
          <a:srcRect/>
          <a:stretch>
            <a:fillRect/>
          </a:stretch>
        </p:blipFill>
        <p:spPr bwMode="auto">
          <a:xfrm>
            <a:off x="0" y="0"/>
            <a:ext cx="5410200" cy="609600"/>
          </a:xfrm>
          <a:prstGeom prst="rect">
            <a:avLst/>
          </a:prstGeom>
          <a:noFill/>
          <a:ln w="9525">
            <a:noFill/>
            <a:miter lim="800000"/>
            <a:headEnd/>
            <a:tailEnd/>
          </a:ln>
        </p:spPr>
      </p:pic>
      <p:sp>
        <p:nvSpPr>
          <p:cNvPr id="6" name="Rectangle 5"/>
          <p:cNvSpPr>
            <a:spLocks noChangeArrowheads="1"/>
          </p:cNvSpPr>
          <p:nvPr/>
        </p:nvSpPr>
        <p:spPr bwMode="auto">
          <a:xfrm>
            <a:off x="0" y="6324600"/>
            <a:ext cx="9144000" cy="533400"/>
          </a:xfrm>
          <a:prstGeom prst="rect">
            <a:avLst/>
          </a:prstGeom>
          <a:gradFill rotWithShape="1">
            <a:gsLst>
              <a:gs pos="0">
                <a:srgbClr val="FFFFCC"/>
              </a:gs>
              <a:gs pos="100000">
                <a:srgbClr val="FFFFCC">
                  <a:gamma/>
                  <a:tint val="31765"/>
                  <a:invGamma/>
                </a:srgbClr>
              </a:gs>
            </a:gsLst>
            <a:lin ang="5400000" scaled="1"/>
          </a:gradFill>
          <a:ln w="9525">
            <a:solidFill>
              <a:schemeClr val="bg2"/>
            </a:solidFill>
            <a:miter lim="800000"/>
            <a:headEnd/>
            <a:tailEnd/>
          </a:ln>
          <a:effectLst/>
        </p:spPr>
        <p:txBody>
          <a:bodyPr wrap="none" anchor="ctr"/>
          <a:lstStyle/>
          <a:p>
            <a:pPr>
              <a:defRPr/>
            </a:pPr>
            <a:endParaRPr lang="en-US"/>
          </a:p>
        </p:txBody>
      </p:sp>
      <p:sp>
        <p:nvSpPr>
          <p:cNvPr id="7" name="Rectangle 6"/>
          <p:cNvSpPr>
            <a:spLocks noChangeArrowheads="1"/>
          </p:cNvSpPr>
          <p:nvPr/>
        </p:nvSpPr>
        <p:spPr bwMode="auto">
          <a:xfrm>
            <a:off x="0" y="6248400"/>
            <a:ext cx="9144000" cy="76200"/>
          </a:xfrm>
          <a:prstGeom prst="rect">
            <a:avLst/>
          </a:prstGeom>
          <a:solidFill>
            <a:srgbClr val="6F2E7A"/>
          </a:solidFill>
          <a:ln w="9525">
            <a:solidFill>
              <a:schemeClr val="bg2"/>
            </a:solidFill>
            <a:miter lim="800000"/>
            <a:headEnd/>
            <a:tailEnd/>
          </a:ln>
          <a:effectLst/>
        </p:spPr>
        <p:txBody>
          <a:bodyPr wrap="none" anchor="ctr"/>
          <a:lstStyle/>
          <a:p>
            <a:pPr>
              <a:defRPr/>
            </a:pPr>
            <a:endParaRPr lang="en-US"/>
          </a:p>
        </p:txBody>
      </p:sp>
      <p:sp>
        <p:nvSpPr>
          <p:cNvPr id="8" name="Rectangle 7"/>
          <p:cNvSpPr>
            <a:spLocks noChangeArrowheads="1"/>
          </p:cNvSpPr>
          <p:nvPr/>
        </p:nvSpPr>
        <p:spPr bwMode="auto">
          <a:xfrm>
            <a:off x="0" y="685800"/>
            <a:ext cx="9144000" cy="152400"/>
          </a:xfrm>
          <a:prstGeom prst="rect">
            <a:avLst/>
          </a:prstGeom>
          <a:solidFill>
            <a:srgbClr val="FFFFCC"/>
          </a:solidFill>
          <a:ln w="9525">
            <a:solidFill>
              <a:schemeClr val="bg2"/>
            </a:solidFill>
            <a:miter lim="800000"/>
            <a:headEnd/>
            <a:tailEnd/>
          </a:ln>
          <a:effectLst/>
        </p:spPr>
        <p:txBody>
          <a:bodyPr wrap="none" anchor="ctr"/>
          <a:lstStyle/>
          <a:p>
            <a:pPr>
              <a:defRPr/>
            </a:pPr>
            <a:endParaRPr lang="en-US"/>
          </a:p>
        </p:txBody>
      </p:sp>
      <p:pic>
        <p:nvPicPr>
          <p:cNvPr id="9" name="Picture 12" descr="icc_color"/>
          <p:cNvPicPr>
            <a:picLocks noChangeAspect="1" noChangeArrowheads="1"/>
          </p:cNvPicPr>
          <p:nvPr/>
        </p:nvPicPr>
        <p:blipFill>
          <a:blip r:embed="rId3" cstate="print"/>
          <a:srcRect/>
          <a:stretch>
            <a:fillRect/>
          </a:stretch>
        </p:blipFill>
        <p:spPr bwMode="auto">
          <a:xfrm>
            <a:off x="8458200" y="0"/>
            <a:ext cx="685800" cy="685800"/>
          </a:xfrm>
          <a:prstGeom prst="rect">
            <a:avLst/>
          </a:prstGeom>
          <a:noFill/>
          <a:ln w="9525">
            <a:noFill/>
            <a:miter lim="800000"/>
            <a:headEnd/>
            <a:tailEnd/>
          </a:ln>
        </p:spPr>
      </p:pic>
      <p:sp>
        <p:nvSpPr>
          <p:cNvPr id="175107" name="Rectangle 3"/>
          <p:cNvSpPr>
            <a:spLocks noGrp="1" noChangeArrowheads="1"/>
          </p:cNvSpPr>
          <p:nvPr>
            <p:ph type="ctrTitle"/>
          </p:nvPr>
        </p:nvSpPr>
        <p:spPr>
          <a:xfrm>
            <a:off x="685800" y="2130425"/>
            <a:ext cx="7772400" cy="1470025"/>
          </a:xfrm>
          <a:noFill/>
          <a:ln>
            <a:noFill/>
          </a:ln>
        </p:spPr>
        <p:txBody>
          <a:bodyPr/>
          <a:lstStyle>
            <a:lvl1pPr>
              <a:defRPr>
                <a:solidFill>
                  <a:srgbClr val="EDD8F0"/>
                </a:solidFill>
              </a:defRPr>
            </a:lvl1pPr>
          </a:lstStyle>
          <a:p>
            <a:r>
              <a:rPr lang="en-US"/>
              <a:t>Click to edit Master title style</a:t>
            </a:r>
          </a:p>
        </p:txBody>
      </p:sp>
      <p:sp>
        <p:nvSpPr>
          <p:cNvPr id="175108" name="Rectangle 4"/>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EDD8F0"/>
                </a:solidFill>
                <a:latin typeface="Century Gothic" pitchFamily="34" charset="0"/>
              </a:defRPr>
            </a:lvl1pPr>
          </a:lstStyle>
          <a:p>
            <a:r>
              <a:rPr lang="en-US"/>
              <a:t>Click to edit Master subtitle style</a:t>
            </a:r>
          </a:p>
        </p:txBody>
      </p:sp>
      <p:sp>
        <p:nvSpPr>
          <p:cNvPr id="10" name="Rectangle 5"/>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1" name="Rectangle 6"/>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2" name="Rectangle 7"/>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A44574CB-5AB7-40C4-9F11-4B94EC58DFE3}" type="slidenum">
              <a:rPr lang="en-US"/>
              <a:pPr>
                <a:defRPr/>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81000"/>
            <a:ext cx="22860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381000"/>
            <a:ext cx="6705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863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04800" y="1371600"/>
            <a:ext cx="8610600" cy="4648200"/>
          </a:xfrm>
        </p:spPr>
        <p:txBody>
          <a:bodyPr/>
          <a:lstStyle/>
          <a:p>
            <a:pPr lvl="0"/>
            <a:endParaRPr lang="en-US" noProof="0" smtClean="0"/>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71600"/>
            <a:ext cx="4229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0" y="6172200"/>
            <a:ext cx="9144000" cy="685800"/>
          </a:xfrm>
          <a:prstGeom prst="rect">
            <a:avLst/>
          </a:prstGeom>
          <a:gradFill rotWithShape="1">
            <a:gsLst>
              <a:gs pos="0">
                <a:srgbClr val="FFFF99">
                  <a:alpha val="60001"/>
                </a:srgbClr>
              </a:gs>
              <a:gs pos="100000">
                <a:srgbClr val="FFFF99">
                  <a:gamma/>
                  <a:tint val="75686"/>
                  <a:invGamma/>
                </a:srgbClr>
              </a:gs>
            </a:gsLst>
            <a:lin ang="5400000" scaled="1"/>
          </a:gradFill>
          <a:ln w="9525">
            <a:noFill/>
            <a:miter lim="800000"/>
            <a:headEnd/>
            <a:tailEnd/>
          </a:ln>
          <a:effectLst/>
        </p:spPr>
        <p:txBody>
          <a:bodyPr wrap="none" anchor="ctr"/>
          <a:lstStyle/>
          <a:p>
            <a:pPr>
              <a:defRPr/>
            </a:pPr>
            <a:endParaRPr lang="en-US"/>
          </a:p>
        </p:txBody>
      </p:sp>
      <p:sp>
        <p:nvSpPr>
          <p:cNvPr id="174083" name="Rectangle 3"/>
          <p:cNvSpPr>
            <a:spLocks noChangeArrowheads="1"/>
          </p:cNvSpPr>
          <p:nvPr/>
        </p:nvSpPr>
        <p:spPr bwMode="auto">
          <a:xfrm>
            <a:off x="0" y="1219200"/>
            <a:ext cx="9144000" cy="5105400"/>
          </a:xfrm>
          <a:prstGeom prst="rect">
            <a:avLst/>
          </a:prstGeom>
          <a:gradFill rotWithShape="1">
            <a:gsLst>
              <a:gs pos="0">
                <a:srgbClr val="6F2E7A"/>
              </a:gs>
              <a:gs pos="100000">
                <a:srgbClr val="6F2E7A">
                  <a:gamma/>
                  <a:tint val="69804"/>
                  <a:invGamma/>
                </a:srgbClr>
              </a:gs>
            </a:gsLst>
            <a:lin ang="5400000" scaled="1"/>
          </a:gradFill>
          <a:ln w="9525">
            <a:solidFill>
              <a:schemeClr val="tx1"/>
            </a:solidFill>
            <a:miter lim="800000"/>
            <a:headEnd/>
            <a:tailEnd/>
          </a:ln>
          <a:effectLst/>
        </p:spPr>
        <p:txBody>
          <a:bodyPr wrap="none" anchor="ctr"/>
          <a:lstStyle/>
          <a:p>
            <a:pPr>
              <a:defRPr/>
            </a:pPr>
            <a:endParaRPr lang="en-US"/>
          </a:p>
        </p:txBody>
      </p:sp>
      <p:sp>
        <p:nvSpPr>
          <p:cNvPr id="174084" name="Rectangle 4"/>
          <p:cNvSpPr>
            <a:spLocks noGrp="1" noChangeArrowheads="1"/>
          </p:cNvSpPr>
          <p:nvPr>
            <p:ph type="title"/>
          </p:nvPr>
        </p:nvSpPr>
        <p:spPr bwMode="auto">
          <a:xfrm>
            <a:off x="0" y="381000"/>
            <a:ext cx="9144000" cy="762000"/>
          </a:xfrm>
          <a:prstGeom prst="rect">
            <a:avLst/>
          </a:prstGeom>
          <a:gradFill rotWithShape="1">
            <a:gsLst>
              <a:gs pos="0">
                <a:schemeClr val="bg2">
                  <a:alpha val="71001"/>
                </a:schemeClr>
              </a:gs>
              <a:gs pos="100000">
                <a:schemeClr val="bg2">
                  <a:gamma/>
                  <a:tint val="21176"/>
                  <a:invGamma/>
                </a:schemeClr>
              </a:gs>
            </a:gsLst>
            <a:lin ang="5400000" scaled="1"/>
          </a:gradFill>
          <a:ln w="9525">
            <a:solidFill>
              <a:schemeClr val="bg2"/>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304800" y="1371600"/>
            <a:ext cx="8610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6" descr="banner_color"/>
          <p:cNvPicPr>
            <a:picLocks noChangeAspect="1" noChangeArrowheads="1"/>
          </p:cNvPicPr>
          <p:nvPr/>
        </p:nvPicPr>
        <p:blipFill>
          <a:blip r:embed="rId15" cstate="print">
            <a:lum bright="-6000" contrast="-10000"/>
          </a:blip>
          <a:srcRect/>
          <a:stretch>
            <a:fillRect/>
          </a:stretch>
        </p:blipFill>
        <p:spPr bwMode="auto">
          <a:xfrm>
            <a:off x="0" y="6416675"/>
            <a:ext cx="3962400" cy="441325"/>
          </a:xfrm>
          <a:prstGeom prst="rect">
            <a:avLst/>
          </a:prstGeom>
          <a:noFill/>
          <a:ln w="9525">
            <a:noFill/>
            <a:miter lim="800000"/>
            <a:headEnd/>
            <a:tailEnd/>
          </a:ln>
        </p:spPr>
      </p:pic>
      <p:sp>
        <p:nvSpPr>
          <p:cNvPr id="174087" name="Rectangle 7"/>
          <p:cNvSpPr>
            <a:spLocks noChangeArrowheads="1"/>
          </p:cNvSpPr>
          <p:nvPr/>
        </p:nvSpPr>
        <p:spPr bwMode="auto">
          <a:xfrm>
            <a:off x="0" y="0"/>
            <a:ext cx="9144000" cy="304800"/>
          </a:xfrm>
          <a:prstGeom prst="rect">
            <a:avLst/>
          </a:prstGeom>
          <a:solidFill>
            <a:srgbClr val="6F2E7A"/>
          </a:soli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ransition xmlns:p14="http://schemas.microsoft.com/office/powerpoint/2010/main"/>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Century Gothic" pitchFamily="34" charset="0"/>
        </a:defRPr>
      </a:lvl2pPr>
      <a:lvl3pPr algn="ctr" rtl="0" eaLnBrk="0" fontAlgn="base" hangingPunct="0">
        <a:spcBef>
          <a:spcPct val="0"/>
        </a:spcBef>
        <a:spcAft>
          <a:spcPct val="0"/>
        </a:spcAft>
        <a:defRPr sz="3600">
          <a:solidFill>
            <a:schemeClr val="tx2"/>
          </a:solidFill>
          <a:latin typeface="Century Gothic" pitchFamily="34" charset="0"/>
        </a:defRPr>
      </a:lvl3pPr>
      <a:lvl4pPr algn="ctr" rtl="0" eaLnBrk="0" fontAlgn="base" hangingPunct="0">
        <a:spcBef>
          <a:spcPct val="0"/>
        </a:spcBef>
        <a:spcAft>
          <a:spcPct val="0"/>
        </a:spcAft>
        <a:defRPr sz="3600">
          <a:solidFill>
            <a:schemeClr val="tx2"/>
          </a:solidFill>
          <a:latin typeface="Century Gothic" pitchFamily="34" charset="0"/>
        </a:defRPr>
      </a:lvl4pPr>
      <a:lvl5pPr algn="ctr" rtl="0" eaLnBrk="0" fontAlgn="base" hangingPunct="0">
        <a:spcBef>
          <a:spcPct val="0"/>
        </a:spcBef>
        <a:spcAft>
          <a:spcPct val="0"/>
        </a:spcAft>
        <a:defRPr sz="3600">
          <a:solidFill>
            <a:schemeClr val="tx2"/>
          </a:solidFill>
          <a:latin typeface="Century Gothic" pitchFamily="34" charset="0"/>
        </a:defRPr>
      </a:lvl5pPr>
      <a:lvl6pPr marL="457200" algn="ctr" rtl="0" fontAlgn="base">
        <a:spcBef>
          <a:spcPct val="0"/>
        </a:spcBef>
        <a:spcAft>
          <a:spcPct val="0"/>
        </a:spcAft>
        <a:defRPr sz="3600">
          <a:solidFill>
            <a:schemeClr val="tx2"/>
          </a:solidFill>
          <a:latin typeface="Century Gothic" pitchFamily="34" charset="0"/>
        </a:defRPr>
      </a:lvl6pPr>
      <a:lvl7pPr marL="914400" algn="ctr" rtl="0" fontAlgn="base">
        <a:spcBef>
          <a:spcPct val="0"/>
        </a:spcBef>
        <a:spcAft>
          <a:spcPct val="0"/>
        </a:spcAft>
        <a:defRPr sz="3600">
          <a:solidFill>
            <a:schemeClr val="tx2"/>
          </a:solidFill>
          <a:latin typeface="Century Gothic" pitchFamily="34" charset="0"/>
        </a:defRPr>
      </a:lvl7pPr>
      <a:lvl8pPr marL="1371600" algn="ctr" rtl="0" fontAlgn="base">
        <a:spcBef>
          <a:spcPct val="0"/>
        </a:spcBef>
        <a:spcAft>
          <a:spcPct val="0"/>
        </a:spcAft>
        <a:defRPr sz="3600">
          <a:solidFill>
            <a:schemeClr val="tx2"/>
          </a:solidFill>
          <a:latin typeface="Century Gothic" pitchFamily="34" charset="0"/>
        </a:defRPr>
      </a:lvl8pPr>
      <a:lvl9pPr marL="1828800" algn="ctr"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2500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25000"/>
        </a:spcAft>
        <a:buChar char="–"/>
        <a:defRPr sz="2800">
          <a:solidFill>
            <a:schemeClr val="bg1"/>
          </a:solidFill>
          <a:latin typeface="+mn-lt"/>
        </a:defRPr>
      </a:lvl2pPr>
      <a:lvl3pPr marL="1143000" indent="-228600" algn="l" rtl="0" eaLnBrk="0" fontAlgn="base" hangingPunct="0">
        <a:spcBef>
          <a:spcPct val="20000"/>
        </a:spcBef>
        <a:spcAft>
          <a:spcPct val="25000"/>
        </a:spcAft>
        <a:buChar char="•"/>
        <a:defRPr sz="2400">
          <a:solidFill>
            <a:schemeClr val="bg1"/>
          </a:solidFill>
          <a:latin typeface="+mn-lt"/>
        </a:defRPr>
      </a:lvl3pPr>
      <a:lvl4pPr marL="1600200" indent="-228600" algn="l" rtl="0" eaLnBrk="0" fontAlgn="base" hangingPunct="0">
        <a:spcBef>
          <a:spcPct val="20000"/>
        </a:spcBef>
        <a:spcAft>
          <a:spcPct val="25000"/>
        </a:spcAft>
        <a:buChar char="–"/>
        <a:defRPr sz="2000">
          <a:solidFill>
            <a:schemeClr val="bg1"/>
          </a:solidFill>
          <a:latin typeface="+mn-lt"/>
        </a:defRPr>
      </a:lvl4pPr>
      <a:lvl5pPr marL="2057400" indent="-228600" algn="l" rtl="0" eaLnBrk="0" fontAlgn="base" hangingPunct="0">
        <a:spcBef>
          <a:spcPct val="20000"/>
        </a:spcBef>
        <a:spcAft>
          <a:spcPct val="25000"/>
        </a:spcAft>
        <a:buChar char="»"/>
        <a:defRPr sz="2000">
          <a:solidFill>
            <a:schemeClr val="bg1"/>
          </a:solidFill>
          <a:latin typeface="+mn-lt"/>
        </a:defRPr>
      </a:lvl5pPr>
      <a:lvl6pPr marL="2514600" indent="-228600" algn="l" rtl="0" fontAlgn="base">
        <a:spcBef>
          <a:spcPct val="20000"/>
        </a:spcBef>
        <a:spcAft>
          <a:spcPct val="25000"/>
        </a:spcAft>
        <a:buChar char="»"/>
        <a:defRPr sz="2000">
          <a:solidFill>
            <a:schemeClr val="bg1"/>
          </a:solidFill>
          <a:latin typeface="+mn-lt"/>
        </a:defRPr>
      </a:lvl6pPr>
      <a:lvl7pPr marL="2971800" indent="-228600" algn="l" rtl="0" fontAlgn="base">
        <a:spcBef>
          <a:spcPct val="20000"/>
        </a:spcBef>
        <a:spcAft>
          <a:spcPct val="25000"/>
        </a:spcAft>
        <a:buChar char="»"/>
        <a:defRPr sz="2000">
          <a:solidFill>
            <a:schemeClr val="bg1"/>
          </a:solidFill>
          <a:latin typeface="+mn-lt"/>
        </a:defRPr>
      </a:lvl7pPr>
      <a:lvl8pPr marL="3429000" indent="-228600" algn="l" rtl="0" fontAlgn="base">
        <a:spcBef>
          <a:spcPct val="20000"/>
        </a:spcBef>
        <a:spcAft>
          <a:spcPct val="25000"/>
        </a:spcAft>
        <a:buChar char="»"/>
        <a:defRPr sz="2000">
          <a:solidFill>
            <a:schemeClr val="bg1"/>
          </a:solidFill>
          <a:latin typeface="+mn-lt"/>
        </a:defRPr>
      </a:lvl8pPr>
      <a:lvl9pPr marL="3886200" indent="-228600" algn="l" rtl="0" fontAlgn="base">
        <a:spcBef>
          <a:spcPct val="20000"/>
        </a:spcBef>
        <a:spcAft>
          <a:spcPct val="2500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04800" y="2057400"/>
            <a:ext cx="8610600" cy="1470025"/>
          </a:xfrm>
          <a:noFill/>
        </p:spPr>
        <p:txBody>
          <a:bodyPr/>
          <a:lstStyle/>
          <a:p>
            <a:pPr eaLnBrk="1" hangingPunct="1"/>
            <a:r>
              <a:rPr lang="en-US" sz="3000" b="1" dirty="0" smtClean="0"/>
              <a:t>The following materials were prepared for use by CARS and SASS consultants.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Developmental Objectives</a:t>
            </a:r>
          </a:p>
        </p:txBody>
      </p:sp>
      <p:sp>
        <p:nvSpPr>
          <p:cNvPr id="35842" name="Rectangle 3"/>
          <p:cNvSpPr>
            <a:spLocks noGrp="1" noChangeArrowheads="1"/>
          </p:cNvSpPr>
          <p:nvPr>
            <p:ph type="body" idx="1"/>
          </p:nvPr>
        </p:nvSpPr>
        <p:spPr>
          <a:xfrm>
            <a:off x="152400" y="1295400"/>
            <a:ext cx="8991600" cy="4724400"/>
          </a:xfrm>
        </p:spPr>
        <p:txBody>
          <a:bodyPr/>
          <a:lstStyle/>
          <a:p>
            <a:pPr eaLnBrk="1" hangingPunct="1"/>
            <a:r>
              <a:rPr lang="en-US" smtClean="0"/>
              <a:t>Can be difficult to assess</a:t>
            </a:r>
          </a:p>
          <a:p>
            <a:pPr lvl="1" eaLnBrk="1" hangingPunct="1"/>
            <a:r>
              <a:rPr lang="en-US" smtClean="0"/>
              <a:t>Constructs are unobservable and thus may be vaguely defined at the start of objective writing</a:t>
            </a:r>
          </a:p>
          <a:p>
            <a:pPr lvl="2" eaLnBrk="1" hangingPunct="1"/>
            <a:r>
              <a:rPr lang="en-US" smtClean="0"/>
              <a:t>What is “mattering”? What is “entitlement”? What is “leadership”? What is “civic responsibility”? </a:t>
            </a:r>
          </a:p>
          <a:p>
            <a:pPr lvl="2" eaLnBrk="1" hangingPunct="1"/>
            <a:r>
              <a:rPr lang="en-US" smtClean="0"/>
              <a:t>This can take a great deal of time to work through</a:t>
            </a:r>
          </a:p>
          <a:p>
            <a:pPr lvl="1" eaLnBrk="1" hangingPunct="1"/>
            <a:r>
              <a:rPr lang="en-US" sz="2700" smtClean="0"/>
              <a:t>Usually takes longer than one semester for people to change developmentally</a:t>
            </a:r>
          </a:p>
          <a:p>
            <a:pPr lvl="1" eaLnBrk="1" hangingPunct="1"/>
            <a:r>
              <a:rPr lang="en-US" sz="2700" smtClean="0"/>
              <a:t>No change in developmental objectives doesn’t mean no change in knowledge</a:t>
            </a:r>
          </a:p>
          <a:p>
            <a:pPr lvl="1" eaLnBrk="1" hangingPunct="1">
              <a:buFont typeface="Wingdings" pitchFamily="2" charset="2"/>
              <a:buNone/>
            </a:pPr>
            <a:endParaRPr lang="en-US" smtClean="0"/>
          </a:p>
          <a:p>
            <a:pPr lvl="1" algn="r" eaLnBrk="1" hangingPunct="1">
              <a:buFont typeface="Wingdings" pitchFamily="2" charset="2"/>
              <a:buNone/>
            </a:pPr>
            <a:endParaRPr lang="en-US" sz="140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Using Objectives to Design Assessments</a:t>
            </a:r>
          </a:p>
        </p:txBody>
      </p:sp>
      <p:sp>
        <p:nvSpPr>
          <p:cNvPr id="37890" name="Content Placeholder 2"/>
          <p:cNvSpPr>
            <a:spLocks noGrp="1"/>
          </p:cNvSpPr>
          <p:nvPr>
            <p:ph idx="1"/>
          </p:nvPr>
        </p:nvSpPr>
        <p:spPr/>
        <p:txBody>
          <a:bodyPr/>
          <a:lstStyle/>
          <a:p>
            <a:pPr eaLnBrk="1" hangingPunct="1"/>
            <a:r>
              <a:rPr lang="en-US" sz="2800" smtClean="0"/>
              <a:t>Objectives dictate the type of assessment to conduct</a:t>
            </a:r>
          </a:p>
          <a:p>
            <a:pPr eaLnBrk="1" hangingPunct="1"/>
            <a:r>
              <a:rPr lang="en-US" sz="2800" smtClean="0"/>
              <a:t>Looking at the action verb in the objective should indicate the appropriate means of measuring that objective</a:t>
            </a:r>
          </a:p>
          <a:p>
            <a:pPr lvl="1" eaLnBrk="1" hangingPunct="1"/>
            <a:r>
              <a:rPr lang="en-US" sz="2400" smtClean="0"/>
              <a:t>Example: “recognize”: may indicate matching, multiple choice, etc.– lower-level thinking</a:t>
            </a:r>
          </a:p>
          <a:p>
            <a:pPr lvl="1" eaLnBrk="1" hangingPunct="1"/>
            <a:r>
              <a:rPr lang="en-US" sz="2400" smtClean="0"/>
              <a:t>Example: “demonstrate”: may indicate a performance assessment, or higher-level demands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Assess ALL Objectives</a:t>
            </a:r>
          </a:p>
        </p:txBody>
      </p:sp>
      <p:sp>
        <p:nvSpPr>
          <p:cNvPr id="39938" name="Content Placeholder 2"/>
          <p:cNvSpPr>
            <a:spLocks noGrp="1"/>
          </p:cNvSpPr>
          <p:nvPr>
            <p:ph idx="1"/>
          </p:nvPr>
        </p:nvSpPr>
        <p:spPr/>
        <p:txBody>
          <a:bodyPr/>
          <a:lstStyle/>
          <a:p>
            <a:pPr eaLnBrk="1" hangingPunct="1"/>
            <a:r>
              <a:rPr lang="en-US" smtClean="0"/>
              <a:t>EVERY objective MUST be measured</a:t>
            </a:r>
          </a:p>
          <a:p>
            <a:pPr lvl="1" eaLnBrk="1" hangingPunct="1"/>
            <a:r>
              <a:rPr lang="en-US" smtClean="0"/>
              <a:t>All of the objectives need not be assessed </a:t>
            </a:r>
            <a:r>
              <a:rPr lang="en-US" b="1" smtClean="0"/>
              <a:t>each</a:t>
            </a:r>
            <a:r>
              <a:rPr lang="en-US" smtClean="0"/>
              <a:t> year though.</a:t>
            </a:r>
          </a:p>
          <a:p>
            <a:pPr eaLnBrk="1" hangingPunct="1"/>
            <a:r>
              <a:rPr lang="en-US" smtClean="0"/>
              <a:t>If you consistently aren’t assessing an objective, ask yourself if that truly is an intended outcomes of your program.</a:t>
            </a:r>
          </a:p>
          <a:p>
            <a:pPr lvl="1" eaLnBrk="1" hangingPunct="1"/>
            <a:r>
              <a:rPr lang="en-US" smtClean="0"/>
              <a:t>If it’s not: drop it </a:t>
            </a:r>
          </a:p>
          <a:p>
            <a:pPr lvl="1" eaLnBrk="1" hangingPunct="1"/>
            <a:r>
              <a:rPr lang="en-US" smtClean="0"/>
              <a:t>If it is: then start assessing it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mtClean="0"/>
              <a:t>Characteristics of *good* objectives</a:t>
            </a:r>
          </a:p>
        </p:txBody>
      </p:sp>
      <p:sp>
        <p:nvSpPr>
          <p:cNvPr id="41986" name="Rectangle 3"/>
          <p:cNvSpPr>
            <a:spLocks noGrp="1" noChangeArrowheads="1"/>
          </p:cNvSpPr>
          <p:nvPr>
            <p:ph type="body" idx="1"/>
          </p:nvPr>
        </p:nvSpPr>
        <p:spPr>
          <a:xfrm>
            <a:off x="1143000" y="1371600"/>
            <a:ext cx="7772400" cy="4648200"/>
          </a:xfrm>
        </p:spPr>
        <p:txBody>
          <a:bodyPr/>
          <a:lstStyle/>
          <a:p>
            <a:pPr eaLnBrk="1" hangingPunct="1"/>
            <a:r>
              <a:rPr lang="en-US" smtClean="0"/>
              <a:t>Student-focused</a:t>
            </a:r>
            <a:endParaRPr lang="en-US" b="1" smtClean="0"/>
          </a:p>
          <a:p>
            <a:pPr eaLnBrk="1" hangingPunct="1"/>
            <a:r>
              <a:rPr lang="en-US" smtClean="0"/>
              <a:t>Reasonable</a:t>
            </a:r>
          </a:p>
          <a:p>
            <a:pPr eaLnBrk="1" hangingPunct="1"/>
            <a:r>
              <a:rPr lang="en-US" smtClean="0"/>
              <a:t>Measurable</a:t>
            </a:r>
          </a:p>
          <a:p>
            <a:pPr eaLnBrk="1" hangingPunct="1"/>
            <a:r>
              <a:rPr lang="en-US" smtClean="0"/>
              <a:t>Define success</a:t>
            </a:r>
          </a:p>
          <a:p>
            <a:pPr eaLnBrk="1" hangingPunct="1"/>
            <a:endParaRPr lang="en-US" smtClean="0"/>
          </a:p>
          <a:p>
            <a:pPr eaLnBrk="1" hangingPunct="1"/>
            <a:endParaRPr lang="en-US" smtClean="0"/>
          </a:p>
          <a:p>
            <a:pPr eaLnBrk="1" hangingPunct="1">
              <a:buFont typeface="Wingdings" pitchFamily="2" charset="2"/>
              <a:buNone/>
            </a:pPr>
            <a:endParaRPr lang="en-US" sz="1400" smtClean="0"/>
          </a:p>
          <a:p>
            <a:pPr eaLnBrk="1" hangingPunct="1">
              <a:buFont typeface="Wingdings" pitchFamily="2" charset="2"/>
              <a:buNone/>
            </a:pPr>
            <a:endParaRPr lang="en-US" sz="1400" smtClean="0"/>
          </a:p>
        </p:txBody>
      </p:sp>
      <p:pic>
        <p:nvPicPr>
          <p:cNvPr id="41987" name="Picture 3" descr="writing-2.jpg"/>
          <p:cNvPicPr>
            <a:picLocks noChangeAspect="1"/>
          </p:cNvPicPr>
          <p:nvPr/>
        </p:nvPicPr>
        <p:blipFill>
          <a:blip r:embed="rId3" cstate="print"/>
          <a:srcRect/>
          <a:stretch>
            <a:fillRect/>
          </a:stretch>
        </p:blipFill>
        <p:spPr bwMode="auto">
          <a:xfrm>
            <a:off x="4724400" y="2590800"/>
            <a:ext cx="3276600" cy="26209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lnSpc>
                <a:spcPct val="80000"/>
              </a:lnSpc>
            </a:pPr>
            <a:r>
              <a:rPr lang="en-US" sz="3200" smtClean="0"/>
              <a:t>Characteristics of an Objective:</a:t>
            </a:r>
            <a:r>
              <a:rPr lang="en-US" sz="3200" b="1" smtClean="0"/>
              <a:t/>
            </a:r>
            <a:br>
              <a:rPr lang="en-US" sz="3200" b="1" smtClean="0"/>
            </a:br>
            <a:r>
              <a:rPr lang="en-US" sz="3200" b="1" smtClean="0"/>
              <a:t>STUDENT-FOCUSED</a:t>
            </a:r>
          </a:p>
        </p:txBody>
      </p:sp>
      <p:sp>
        <p:nvSpPr>
          <p:cNvPr id="44034" name="Rectangle 3"/>
          <p:cNvSpPr>
            <a:spLocks noGrp="1" noChangeArrowheads="1"/>
          </p:cNvSpPr>
          <p:nvPr>
            <p:ph type="body" idx="1"/>
          </p:nvPr>
        </p:nvSpPr>
        <p:spPr/>
        <p:txBody>
          <a:bodyPr/>
          <a:lstStyle/>
          <a:p>
            <a:pPr eaLnBrk="1" hangingPunct="1">
              <a:lnSpc>
                <a:spcPct val="90000"/>
              </a:lnSpc>
            </a:pPr>
            <a:r>
              <a:rPr lang="en-US" sz="2400" smtClean="0"/>
              <a:t>Objectives should be worded to express what the student will learn, know, or do as a result of program or how the student will change developmentally as a result of program – NOT what the instructor or program will do for the student</a:t>
            </a:r>
          </a:p>
          <a:p>
            <a:pPr lvl="1" eaLnBrk="1" hangingPunct="1">
              <a:lnSpc>
                <a:spcPct val="90000"/>
              </a:lnSpc>
            </a:pPr>
            <a:r>
              <a:rPr lang="en-US" sz="2400" smtClean="0"/>
              <a:t>BAD Objective: Provide students with knowledge about how to write resumes.</a:t>
            </a:r>
          </a:p>
          <a:p>
            <a:pPr lvl="1" eaLnBrk="1" hangingPunct="1">
              <a:lnSpc>
                <a:spcPct val="90000"/>
              </a:lnSpc>
            </a:pPr>
            <a:r>
              <a:rPr lang="en-US" sz="2400" smtClean="0"/>
              <a:t>BETTER Objective:  After taking the Resume-Building Workshop, students will be able to effectively create a resume that accurately reflects their education and experience.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lnSpc>
                <a:spcPct val="80000"/>
              </a:lnSpc>
            </a:pPr>
            <a:r>
              <a:rPr lang="en-US" sz="3200" smtClean="0"/>
              <a:t>Characteristics of an Objective: </a:t>
            </a:r>
            <a:br>
              <a:rPr lang="en-US" sz="3200" smtClean="0"/>
            </a:br>
            <a:r>
              <a:rPr lang="en-US" sz="3200" b="1" smtClean="0"/>
              <a:t>REASONABLE</a:t>
            </a:r>
            <a:r>
              <a:rPr lang="en-US" sz="3200" smtClean="0"/>
              <a:t>	</a:t>
            </a:r>
          </a:p>
        </p:txBody>
      </p:sp>
      <p:sp>
        <p:nvSpPr>
          <p:cNvPr id="46082" name="Rectangle 3"/>
          <p:cNvSpPr>
            <a:spLocks noGrp="1" noChangeArrowheads="1"/>
          </p:cNvSpPr>
          <p:nvPr>
            <p:ph type="body" idx="1"/>
          </p:nvPr>
        </p:nvSpPr>
        <p:spPr/>
        <p:txBody>
          <a:bodyPr/>
          <a:lstStyle/>
          <a:p>
            <a:pPr eaLnBrk="1" hangingPunct="1">
              <a:lnSpc>
                <a:spcPct val="90000"/>
              </a:lnSpc>
            </a:pPr>
            <a:r>
              <a:rPr lang="en-US" sz="2800" smtClean="0"/>
              <a:t>Objectives should be reasonable; that is, they should reflect learning or development that the student can accomplish as a function of the program.  </a:t>
            </a:r>
          </a:p>
          <a:p>
            <a:pPr lvl="1" eaLnBrk="1" hangingPunct="1">
              <a:lnSpc>
                <a:spcPct val="90000"/>
              </a:lnSpc>
            </a:pPr>
            <a:r>
              <a:rPr lang="en-US" sz="2400" smtClean="0"/>
              <a:t>BAD Objective:  Students will demonstrate open-mindedness for all cultures by strongly agreeing with all of the items on the Open-Mindedness Inventory (OMI).</a:t>
            </a:r>
          </a:p>
          <a:p>
            <a:pPr lvl="1" eaLnBrk="1" hangingPunct="1">
              <a:lnSpc>
                <a:spcPct val="90000"/>
              </a:lnSpc>
            </a:pPr>
            <a:r>
              <a:rPr lang="en-US" sz="2400" smtClean="0"/>
              <a:t>BETTER Objective:  Upon completion of the Study Abroad program, participants will show an increase in open-mindedness through a 10-point increase on the OMI.</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lnSpc>
                <a:spcPct val="80000"/>
              </a:lnSpc>
            </a:pPr>
            <a:r>
              <a:rPr lang="en-US" sz="3200" smtClean="0"/>
              <a:t>Characteristics of an Objective: </a:t>
            </a:r>
            <a:br>
              <a:rPr lang="en-US" sz="3200" smtClean="0"/>
            </a:br>
            <a:r>
              <a:rPr lang="en-US" sz="3200" b="1" smtClean="0"/>
              <a:t>MEASURABLE</a:t>
            </a:r>
          </a:p>
        </p:txBody>
      </p:sp>
      <p:sp>
        <p:nvSpPr>
          <p:cNvPr id="48130" name="Rectangle 3"/>
          <p:cNvSpPr>
            <a:spLocks noGrp="1" noChangeArrowheads="1"/>
          </p:cNvSpPr>
          <p:nvPr>
            <p:ph type="body" idx="1"/>
          </p:nvPr>
        </p:nvSpPr>
        <p:spPr/>
        <p:txBody>
          <a:bodyPr/>
          <a:lstStyle/>
          <a:p>
            <a:pPr eaLnBrk="1" hangingPunct="1">
              <a:lnSpc>
                <a:spcPct val="90000"/>
              </a:lnSpc>
            </a:pPr>
            <a:r>
              <a:rPr lang="en-US" sz="2800" smtClean="0"/>
              <a:t>Student learning and development should be represented by observable, measurable objectives.  </a:t>
            </a:r>
          </a:p>
          <a:p>
            <a:pPr eaLnBrk="1" hangingPunct="1">
              <a:lnSpc>
                <a:spcPct val="90000"/>
              </a:lnSpc>
            </a:pPr>
            <a:r>
              <a:rPr lang="en-US" sz="2800" smtClean="0"/>
              <a:t>Objectives such as “know” and “understand” are not observable.</a:t>
            </a:r>
          </a:p>
          <a:p>
            <a:pPr lvl="1" eaLnBrk="1" hangingPunct="1">
              <a:lnSpc>
                <a:spcPct val="90000"/>
              </a:lnSpc>
            </a:pPr>
            <a:r>
              <a:rPr lang="en-US" sz="2400" smtClean="0"/>
              <a:t>BAD Objective:  Students will know about JMU’s alternative spring break program.</a:t>
            </a:r>
          </a:p>
          <a:p>
            <a:pPr lvl="1" eaLnBrk="1" hangingPunct="1">
              <a:lnSpc>
                <a:spcPct val="90000"/>
              </a:lnSpc>
            </a:pPr>
            <a:r>
              <a:rPr lang="en-US" sz="2400" smtClean="0"/>
              <a:t>BETTER Objective:  Students will be able to describe JMU’s ASB program.</a:t>
            </a:r>
          </a:p>
          <a:p>
            <a:pPr lvl="1" eaLnBrk="1" hangingPunct="1">
              <a:lnSpc>
                <a:spcPct val="90000"/>
              </a:lnSpc>
            </a:pPr>
            <a:r>
              <a:rPr lang="en-US" sz="2400" smtClean="0"/>
              <a:t>OR: Students will be able to evaluate the impact of the ASB program.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lnSpc>
                <a:spcPct val="80000"/>
              </a:lnSpc>
            </a:pPr>
            <a:r>
              <a:rPr lang="en-US" sz="3200" smtClean="0"/>
              <a:t>Characteristics of an Objective: </a:t>
            </a:r>
            <a:br>
              <a:rPr lang="en-US" sz="3200" smtClean="0"/>
            </a:br>
            <a:r>
              <a:rPr lang="en-US" sz="3200" b="1" smtClean="0"/>
              <a:t>DEFINES SUCCESS</a:t>
            </a:r>
          </a:p>
        </p:txBody>
      </p:sp>
      <p:sp>
        <p:nvSpPr>
          <p:cNvPr id="50178" name="Rectangle 3"/>
          <p:cNvSpPr>
            <a:spLocks noGrp="1" noChangeArrowheads="1"/>
          </p:cNvSpPr>
          <p:nvPr>
            <p:ph type="body" idx="1"/>
          </p:nvPr>
        </p:nvSpPr>
        <p:spPr/>
        <p:txBody>
          <a:bodyPr/>
          <a:lstStyle/>
          <a:p>
            <a:pPr eaLnBrk="1" hangingPunct="1">
              <a:lnSpc>
                <a:spcPct val="90000"/>
              </a:lnSpc>
            </a:pPr>
            <a:r>
              <a:rPr lang="en-US" smtClean="0"/>
              <a:t>Objectives should specify acceptable student performance (“criteria for success”).</a:t>
            </a:r>
          </a:p>
          <a:p>
            <a:pPr lvl="1" eaLnBrk="1" hangingPunct="1">
              <a:lnSpc>
                <a:spcPct val="90000"/>
              </a:lnSpc>
            </a:pPr>
            <a:r>
              <a:rPr lang="en-US" smtClean="0"/>
              <a:t>BAD Objective:  The student will learn how to take better notes.</a:t>
            </a:r>
          </a:p>
          <a:p>
            <a:pPr lvl="1" eaLnBrk="1" hangingPunct="1">
              <a:lnSpc>
                <a:spcPct val="90000"/>
              </a:lnSpc>
            </a:pPr>
            <a:r>
              <a:rPr lang="en-US" smtClean="0"/>
              <a:t>BETTER Objective:  Students from the Study Skills program will demonstrate mastery of note-taking techniques by </a:t>
            </a:r>
            <a:r>
              <a:rPr lang="en-US" u="sng" smtClean="0"/>
              <a:t>correctly using at least three different note-taking methods </a:t>
            </a:r>
            <a:r>
              <a:rPr lang="en-US" smtClean="0"/>
              <a:t>for classroom lectures.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mtClean="0"/>
              <a:t>How do I do this?  The ABCD Method</a:t>
            </a:r>
          </a:p>
        </p:txBody>
      </p:sp>
      <p:sp>
        <p:nvSpPr>
          <p:cNvPr id="52226" name="Rectangle 3"/>
          <p:cNvSpPr>
            <a:spLocks noGrp="1" noChangeArrowheads="1"/>
          </p:cNvSpPr>
          <p:nvPr>
            <p:ph type="body" idx="1"/>
          </p:nvPr>
        </p:nvSpPr>
        <p:spPr/>
        <p:txBody>
          <a:bodyPr/>
          <a:lstStyle/>
          <a:p>
            <a:pPr eaLnBrk="1" hangingPunct="1">
              <a:lnSpc>
                <a:spcPct val="90000"/>
              </a:lnSpc>
            </a:pPr>
            <a:r>
              <a:rPr lang="en-US" sz="2800" smtClean="0"/>
              <a:t>A = Audience</a:t>
            </a:r>
          </a:p>
          <a:p>
            <a:pPr lvl="1" eaLnBrk="1" hangingPunct="1">
              <a:lnSpc>
                <a:spcPct val="90000"/>
              </a:lnSpc>
            </a:pPr>
            <a:r>
              <a:rPr lang="en-US" sz="2400" smtClean="0"/>
              <a:t>What population are you assessing?</a:t>
            </a:r>
          </a:p>
          <a:p>
            <a:pPr eaLnBrk="1" hangingPunct="1">
              <a:lnSpc>
                <a:spcPct val="90000"/>
              </a:lnSpc>
            </a:pPr>
            <a:r>
              <a:rPr lang="en-US" sz="2800" smtClean="0"/>
              <a:t>B = Behavior</a:t>
            </a:r>
          </a:p>
          <a:p>
            <a:pPr lvl="1" eaLnBrk="1" hangingPunct="1">
              <a:lnSpc>
                <a:spcPct val="90000"/>
              </a:lnSpc>
            </a:pPr>
            <a:r>
              <a:rPr lang="en-US" sz="2400" smtClean="0"/>
              <a:t>What is expected of the participant?</a:t>
            </a:r>
          </a:p>
          <a:p>
            <a:pPr eaLnBrk="1" hangingPunct="1">
              <a:lnSpc>
                <a:spcPct val="90000"/>
              </a:lnSpc>
            </a:pPr>
            <a:r>
              <a:rPr lang="en-US" sz="2800" smtClean="0"/>
              <a:t>C = Conditions</a:t>
            </a:r>
          </a:p>
          <a:p>
            <a:pPr lvl="1" eaLnBrk="1" hangingPunct="1">
              <a:lnSpc>
                <a:spcPct val="90000"/>
              </a:lnSpc>
            </a:pPr>
            <a:r>
              <a:rPr lang="en-US" sz="2400" smtClean="0"/>
              <a:t>Under what circumstances is the behavior to be performed?</a:t>
            </a:r>
          </a:p>
          <a:p>
            <a:pPr eaLnBrk="1" hangingPunct="1">
              <a:lnSpc>
                <a:spcPct val="90000"/>
              </a:lnSpc>
            </a:pPr>
            <a:r>
              <a:rPr lang="en-US" sz="2800" smtClean="0"/>
              <a:t>D = Degree</a:t>
            </a:r>
          </a:p>
          <a:p>
            <a:pPr lvl="1" eaLnBrk="1" hangingPunct="1">
              <a:lnSpc>
                <a:spcPct val="90000"/>
              </a:lnSpc>
            </a:pPr>
            <a:r>
              <a:rPr lang="en-US" sz="2400" smtClean="0"/>
              <a:t>How well must the behavior be performed?  To what level?</a:t>
            </a:r>
          </a:p>
        </p:txBody>
      </p:sp>
      <p:sp>
        <p:nvSpPr>
          <p:cNvPr id="52227" name="Text Box 4"/>
          <p:cNvSpPr txBox="1">
            <a:spLocks noChangeArrowheads="1"/>
          </p:cNvSpPr>
          <p:nvPr/>
        </p:nvSpPr>
        <p:spPr bwMode="auto">
          <a:xfrm>
            <a:off x="1371600" y="6172200"/>
            <a:ext cx="3048000" cy="457200"/>
          </a:xfrm>
          <a:prstGeom prst="rect">
            <a:avLst/>
          </a:prstGeom>
          <a:noFill/>
          <a:ln w="9525">
            <a:noFill/>
            <a:miter lim="800000"/>
            <a:headEnd/>
            <a:tailEnd/>
          </a:ln>
        </p:spPr>
        <p:txBody>
          <a:bodyPr>
            <a:spAutoFit/>
          </a:bodyPr>
          <a:lstStyle/>
          <a:p>
            <a:pPr>
              <a:spcBef>
                <a:spcPct val="50000"/>
              </a:spcBef>
            </a:pPr>
            <a:endParaRPr lang="en-US" sz="2400">
              <a:latin typeface="Times New Roman" pitchFamily="18" charset="0"/>
            </a:endParaRPr>
          </a:p>
        </p:txBody>
      </p:sp>
      <p:sp>
        <p:nvSpPr>
          <p:cNvPr id="52228" name="Text Box 5"/>
          <p:cNvSpPr txBox="1">
            <a:spLocks noChangeArrowheads="1"/>
          </p:cNvSpPr>
          <p:nvPr/>
        </p:nvSpPr>
        <p:spPr bwMode="auto">
          <a:xfrm>
            <a:off x="4800600" y="6324600"/>
            <a:ext cx="4114800" cy="304800"/>
          </a:xfrm>
          <a:prstGeom prst="rect">
            <a:avLst/>
          </a:prstGeom>
          <a:noFill/>
          <a:ln w="9525">
            <a:noFill/>
            <a:miter lim="800000"/>
            <a:headEnd/>
            <a:tailEnd/>
          </a:ln>
        </p:spPr>
        <p:txBody>
          <a:bodyPr>
            <a:spAutoFit/>
          </a:bodyPr>
          <a:lstStyle/>
          <a:p>
            <a:pPr algn="r">
              <a:spcBef>
                <a:spcPct val="50000"/>
              </a:spcBef>
            </a:pPr>
            <a:r>
              <a:rPr lang="en-US" sz="1400">
                <a:latin typeface="Times New Roman" pitchFamily="18" charset="0"/>
              </a:rPr>
              <a:t>From “How to Write Clear Objectives”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body" idx="1"/>
          </p:nvPr>
        </p:nvSpPr>
        <p:spPr>
          <a:xfrm>
            <a:off x="914400" y="4419600"/>
            <a:ext cx="7848600" cy="1981200"/>
          </a:xfrm>
        </p:spPr>
        <p:txBody>
          <a:bodyPr/>
          <a:lstStyle/>
          <a:p>
            <a:pPr eaLnBrk="1" hangingPunct="1"/>
            <a:r>
              <a:rPr lang="en-US" sz="2800" smtClean="0"/>
              <a:t>Objective:  As a function of living on campus, residence hall freshman students will develop a greater sense of belonging to CNU compared to off-campus freshman students.</a:t>
            </a:r>
          </a:p>
        </p:txBody>
      </p:sp>
      <p:graphicFrame>
        <p:nvGraphicFramePr>
          <p:cNvPr id="78874" name="Group 26"/>
          <p:cNvGraphicFramePr>
            <a:graphicFrameLocks noGrp="1"/>
          </p:cNvGraphicFramePr>
          <p:nvPr/>
        </p:nvGraphicFramePr>
        <p:xfrm>
          <a:off x="990600" y="1447800"/>
          <a:ext cx="7772400" cy="2794317"/>
        </p:xfrm>
        <a:graphic>
          <a:graphicData uri="http://schemas.openxmlformats.org/drawingml/2006/table">
            <a:tbl>
              <a:tblPr/>
              <a:tblGrid>
                <a:gridCol w="1752600"/>
                <a:gridCol w="6019800"/>
              </a:tblGrid>
              <a:tr h="6858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A</a:t>
                      </a:r>
                      <a:r>
                        <a:rPr kumimoji="0" lang="en-US" sz="2800" b="0" i="0" u="none" strike="noStrike" cap="none" normalizeH="0" baseline="0" smtClean="0">
                          <a:ln>
                            <a:noFill/>
                          </a:ln>
                          <a:solidFill>
                            <a:schemeClr val="bg1"/>
                          </a:solidFill>
                          <a:effectLst/>
                          <a:latin typeface="Franklin Gothic Book" pitchFamily="34" charset="0"/>
                        </a:rPr>
                        <a:t>udience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Residence hall freshmen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65163">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B</a:t>
                      </a:r>
                      <a:r>
                        <a:rPr kumimoji="0" lang="en-US" sz="2800" b="0" i="0" u="none" strike="noStrike" cap="none" normalizeH="0" baseline="0" smtClean="0">
                          <a:ln>
                            <a:noFill/>
                          </a:ln>
                          <a:solidFill>
                            <a:schemeClr val="bg1"/>
                          </a:solidFill>
                          <a:effectLst/>
                          <a:latin typeface="Franklin Gothic Book" pitchFamily="34" charset="0"/>
                        </a:rPr>
                        <a:t>ehavior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Develop a greater sense of belonging to CNU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C</a:t>
                      </a:r>
                      <a:r>
                        <a:rPr kumimoji="0" lang="en-US" sz="2800" b="0" i="0" u="none" strike="noStrike" cap="none" normalizeH="0" baseline="0" smtClean="0">
                          <a:ln>
                            <a:noFill/>
                          </a:ln>
                          <a:solidFill>
                            <a:schemeClr val="bg1"/>
                          </a:solidFill>
                          <a:effectLst/>
                          <a:latin typeface="Franklin Gothic Book" pitchFamily="34" charset="0"/>
                        </a:rPr>
                        <a:t>ondition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As a function of living on campus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D</a:t>
                      </a:r>
                      <a:r>
                        <a:rPr kumimoji="0" lang="en-US" sz="2800" b="0" i="0" u="none" strike="noStrike" cap="none" normalizeH="0" baseline="0" smtClean="0">
                          <a:ln>
                            <a:noFill/>
                          </a:ln>
                          <a:solidFill>
                            <a:schemeClr val="bg1"/>
                          </a:solidFill>
                          <a:effectLst/>
                          <a:latin typeface="Franklin Gothic Book" pitchFamily="34" charset="0"/>
                        </a:rPr>
                        <a:t>egree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Compared to off-campus freshmen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4291" name="Rectangle 27"/>
          <p:cNvSpPr>
            <a:spLocks noGrp="1" noChangeArrowheads="1"/>
          </p:cNvSpPr>
          <p:nvPr>
            <p:ph type="title"/>
          </p:nvPr>
        </p:nvSpPr>
        <p:spPr/>
        <p:txBody>
          <a:bodyPr/>
          <a:lstStyle/>
          <a:p>
            <a:pPr eaLnBrk="1" hangingPunct="1"/>
            <a:r>
              <a:rPr lang="en-US" smtClean="0"/>
              <a:t>The ABCD Method: Example 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subTitle" idx="1"/>
          </p:nvPr>
        </p:nvSpPr>
        <p:spPr>
          <a:xfrm>
            <a:off x="1295400" y="3810000"/>
            <a:ext cx="6400800" cy="1752600"/>
          </a:xfrm>
        </p:spPr>
        <p:txBody>
          <a:bodyPr/>
          <a:lstStyle/>
          <a:p>
            <a:pPr eaLnBrk="1" hangingPunct="1"/>
            <a:r>
              <a:rPr lang="en-US" sz="3200" smtClean="0"/>
              <a:t>The Foundation for Assessment</a:t>
            </a:r>
          </a:p>
        </p:txBody>
      </p:sp>
      <p:sp>
        <p:nvSpPr>
          <p:cNvPr id="17410" name="Rectangle 2"/>
          <p:cNvSpPr>
            <a:spLocks noGrp="1" noChangeArrowheads="1"/>
          </p:cNvSpPr>
          <p:nvPr>
            <p:ph type="ctrTitle"/>
          </p:nvPr>
        </p:nvSpPr>
        <p:spPr>
          <a:xfrm>
            <a:off x="304800" y="2057400"/>
            <a:ext cx="8610600" cy="1470025"/>
          </a:xfrm>
          <a:noFill/>
        </p:spPr>
        <p:txBody>
          <a:bodyPr/>
          <a:lstStyle/>
          <a:p>
            <a:pPr eaLnBrk="1" hangingPunct="1"/>
            <a:r>
              <a:rPr lang="en-US" sz="6600" b="1" dirty="0" smtClean="0"/>
              <a:t>Objectives</a:t>
            </a:r>
          </a:p>
        </p:txBody>
      </p:sp>
    </p:spTree>
    <p:extLst>
      <p:ext uri="{BB962C8B-B14F-4D97-AF65-F5344CB8AC3E}">
        <p14:creationId xmlns:p14="http://schemas.microsoft.com/office/powerpoint/2010/main" val="13806355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Grp="1" noChangeArrowheads="1"/>
          </p:cNvSpPr>
          <p:nvPr>
            <p:ph type="body" idx="1"/>
          </p:nvPr>
        </p:nvSpPr>
        <p:spPr>
          <a:xfrm>
            <a:off x="914400" y="4419600"/>
            <a:ext cx="7848600" cy="1752600"/>
          </a:xfrm>
        </p:spPr>
        <p:txBody>
          <a:bodyPr/>
          <a:lstStyle/>
          <a:p>
            <a:pPr eaLnBrk="1" hangingPunct="1"/>
            <a:r>
              <a:rPr lang="en-US" sz="2800" smtClean="0"/>
              <a:t>Objective</a:t>
            </a:r>
            <a:r>
              <a:rPr lang="en-US" sz="2000" smtClean="0"/>
              <a:t>:  </a:t>
            </a:r>
            <a:r>
              <a:rPr lang="en-US" sz="2800" smtClean="0"/>
              <a:t>Upon completion of orientation, incoming students will be able to list all five of the General Education clusters.</a:t>
            </a:r>
            <a:endParaRPr lang="en-US" sz="2000" smtClean="0"/>
          </a:p>
        </p:txBody>
      </p:sp>
      <p:graphicFrame>
        <p:nvGraphicFramePr>
          <p:cNvPr id="90135" name="Group 23"/>
          <p:cNvGraphicFramePr>
            <a:graphicFrameLocks noGrp="1"/>
          </p:cNvGraphicFramePr>
          <p:nvPr/>
        </p:nvGraphicFramePr>
        <p:xfrm>
          <a:off x="990600" y="1828800"/>
          <a:ext cx="7772400" cy="2324101"/>
        </p:xfrm>
        <a:graphic>
          <a:graphicData uri="http://schemas.openxmlformats.org/drawingml/2006/table">
            <a:tbl>
              <a:tblPr/>
              <a:tblGrid>
                <a:gridCol w="1752600"/>
                <a:gridCol w="6019800"/>
              </a:tblGrid>
              <a:tr h="588963">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A</a:t>
                      </a:r>
                      <a:r>
                        <a:rPr kumimoji="0" lang="en-US" sz="2800" b="0" i="0" u="none" strike="noStrike" cap="none" normalizeH="0" baseline="0" smtClean="0">
                          <a:ln>
                            <a:noFill/>
                          </a:ln>
                          <a:solidFill>
                            <a:schemeClr val="bg1"/>
                          </a:solidFill>
                          <a:effectLst/>
                          <a:latin typeface="Franklin Gothic Book" pitchFamily="34" charset="0"/>
                        </a:rPr>
                        <a:t>udience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Incoming students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B</a:t>
                      </a:r>
                      <a:r>
                        <a:rPr kumimoji="0" lang="en-US" sz="2800" b="0" i="0" u="none" strike="noStrike" cap="none" normalizeH="0" baseline="0" smtClean="0">
                          <a:ln>
                            <a:noFill/>
                          </a:ln>
                          <a:solidFill>
                            <a:schemeClr val="bg1"/>
                          </a:solidFill>
                          <a:effectLst/>
                          <a:latin typeface="Franklin Gothic Book" pitchFamily="34" charset="0"/>
                        </a:rPr>
                        <a:t>ehavior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List General Education clusters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C</a:t>
                      </a:r>
                      <a:r>
                        <a:rPr kumimoji="0" lang="en-US" sz="2800" b="0" i="0" u="none" strike="noStrike" cap="none" normalizeH="0" baseline="0" smtClean="0">
                          <a:ln>
                            <a:noFill/>
                          </a:ln>
                          <a:solidFill>
                            <a:schemeClr val="bg1"/>
                          </a:solidFill>
                          <a:effectLst/>
                          <a:latin typeface="Franklin Gothic Book" pitchFamily="34" charset="0"/>
                        </a:rPr>
                        <a:t>ondition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Upon completion of orientation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D</a:t>
                      </a:r>
                      <a:r>
                        <a:rPr kumimoji="0" lang="en-US" sz="2800" b="0" i="0" u="none" strike="noStrike" cap="none" normalizeH="0" baseline="0" smtClean="0">
                          <a:ln>
                            <a:noFill/>
                          </a:ln>
                          <a:solidFill>
                            <a:schemeClr val="bg1"/>
                          </a:solidFill>
                          <a:effectLst/>
                          <a:latin typeface="Franklin Gothic Book" pitchFamily="34" charset="0"/>
                        </a:rPr>
                        <a:t>egree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All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6339" name="Rectangle 25"/>
          <p:cNvSpPr>
            <a:spLocks noGrp="1" noChangeArrowheads="1"/>
          </p:cNvSpPr>
          <p:nvPr>
            <p:ph type="title"/>
          </p:nvPr>
        </p:nvSpPr>
        <p:spPr/>
        <p:txBody>
          <a:bodyPr/>
          <a:lstStyle/>
          <a:p>
            <a:pPr eaLnBrk="1" hangingPunct="1"/>
            <a:r>
              <a:rPr lang="en-US" smtClean="0"/>
              <a:t>The ABCD Method: Example 2</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body" idx="1"/>
          </p:nvPr>
        </p:nvSpPr>
        <p:spPr>
          <a:xfrm>
            <a:off x="914400" y="4724400"/>
            <a:ext cx="7848600" cy="1981200"/>
          </a:xfrm>
        </p:spPr>
        <p:txBody>
          <a:bodyPr/>
          <a:lstStyle/>
          <a:p>
            <a:pPr eaLnBrk="1" hangingPunct="1">
              <a:lnSpc>
                <a:spcPct val="80000"/>
              </a:lnSpc>
            </a:pPr>
            <a:r>
              <a:rPr lang="en-US" smtClean="0"/>
              <a:t>Objective</a:t>
            </a:r>
            <a:r>
              <a:rPr lang="en-US" sz="2000" smtClean="0"/>
              <a:t>:  </a:t>
            </a:r>
            <a:r>
              <a:rPr lang="en-US" sz="2800" smtClean="0"/>
              <a:t>Upon completion of the Career and Life Planning program, undeclared students will be able to match 80% of JMU majors to appropriate career choices.</a:t>
            </a:r>
          </a:p>
        </p:txBody>
      </p:sp>
      <p:graphicFrame>
        <p:nvGraphicFramePr>
          <p:cNvPr id="92182" name="Group 22"/>
          <p:cNvGraphicFramePr>
            <a:graphicFrameLocks noGrp="1"/>
          </p:cNvGraphicFramePr>
          <p:nvPr/>
        </p:nvGraphicFramePr>
        <p:xfrm>
          <a:off x="990600" y="1522413"/>
          <a:ext cx="7772400" cy="3050222"/>
        </p:xfrm>
        <a:graphic>
          <a:graphicData uri="http://schemas.openxmlformats.org/drawingml/2006/table">
            <a:tbl>
              <a:tblPr/>
              <a:tblGrid>
                <a:gridCol w="1752600"/>
                <a:gridCol w="6019800"/>
              </a:tblGrid>
              <a:tr h="588963">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dirty="0" smtClean="0">
                          <a:ln>
                            <a:noFill/>
                          </a:ln>
                          <a:solidFill>
                            <a:schemeClr val="bg1"/>
                          </a:solidFill>
                          <a:effectLst/>
                          <a:latin typeface="Franklin Gothic Book" pitchFamily="34" charset="0"/>
                        </a:rPr>
                        <a:t>A</a:t>
                      </a:r>
                      <a:r>
                        <a:rPr kumimoji="0" lang="en-US" sz="2800" b="0" i="0" u="none" strike="noStrike" cap="none" normalizeH="0" baseline="0" dirty="0" smtClean="0">
                          <a:ln>
                            <a:noFill/>
                          </a:ln>
                          <a:solidFill>
                            <a:schemeClr val="bg1"/>
                          </a:solidFill>
                          <a:effectLst/>
                          <a:latin typeface="Franklin Gothic Book" pitchFamily="34" charset="0"/>
                        </a:rPr>
                        <a:t>udience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Undeclared students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B</a:t>
                      </a:r>
                      <a:r>
                        <a:rPr kumimoji="0" lang="en-US" sz="2800" b="0" i="0" u="none" strike="noStrike" cap="none" normalizeH="0" baseline="0" smtClean="0">
                          <a:ln>
                            <a:noFill/>
                          </a:ln>
                          <a:solidFill>
                            <a:schemeClr val="bg1"/>
                          </a:solidFill>
                          <a:effectLst/>
                          <a:latin typeface="Franklin Gothic Book" pitchFamily="34" charset="0"/>
                        </a:rPr>
                        <a:t>ehavior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Match JMU majors to appropriate career choices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C</a:t>
                      </a:r>
                      <a:r>
                        <a:rPr kumimoji="0" lang="en-US" sz="2800" b="0" i="0" u="none" strike="noStrike" cap="none" normalizeH="0" baseline="0" smtClean="0">
                          <a:ln>
                            <a:noFill/>
                          </a:ln>
                          <a:solidFill>
                            <a:schemeClr val="bg1"/>
                          </a:solidFill>
                          <a:effectLst/>
                          <a:latin typeface="Franklin Gothic Book" pitchFamily="34" charset="0"/>
                        </a:rPr>
                        <a:t>ondition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25000"/>
                        </a:spcAft>
                        <a:buClrTx/>
                        <a:buSzTx/>
                        <a:buFontTx/>
                        <a:buNone/>
                        <a:tabLst/>
                      </a:pPr>
                      <a:r>
                        <a:rPr kumimoji="0" lang="en-US" sz="2800" b="0" i="0" u="none" strike="noStrike" cap="none" normalizeH="0" baseline="0" dirty="0" smtClean="0">
                          <a:ln>
                            <a:noFill/>
                          </a:ln>
                          <a:solidFill>
                            <a:schemeClr val="bg1"/>
                          </a:solidFill>
                          <a:effectLst/>
                          <a:latin typeface="Franklin Gothic Book" pitchFamily="34" charset="0"/>
                        </a:rPr>
                        <a:t>Upon completion of the Career and Life Planning program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D</a:t>
                      </a:r>
                      <a:r>
                        <a:rPr kumimoji="0" lang="en-US" sz="2800" b="0" i="0" u="none" strike="noStrike" cap="none" normalizeH="0" baseline="0" smtClean="0">
                          <a:ln>
                            <a:noFill/>
                          </a:ln>
                          <a:solidFill>
                            <a:schemeClr val="bg1"/>
                          </a:solidFill>
                          <a:effectLst/>
                          <a:latin typeface="Franklin Gothic Book" pitchFamily="34" charset="0"/>
                        </a:rPr>
                        <a:t>egree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80%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58387" name="Rectangle 23"/>
          <p:cNvSpPr>
            <a:spLocks noGrp="1" noChangeArrowheads="1"/>
          </p:cNvSpPr>
          <p:nvPr>
            <p:ph type="title"/>
          </p:nvPr>
        </p:nvSpPr>
        <p:spPr/>
        <p:txBody>
          <a:bodyPr/>
          <a:lstStyle/>
          <a:p>
            <a:pPr eaLnBrk="1" hangingPunct="1"/>
            <a:r>
              <a:rPr lang="en-US" smtClean="0"/>
              <a:t>The ABCD Method: Example 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Grp="1" noChangeArrowheads="1"/>
          </p:cNvSpPr>
          <p:nvPr>
            <p:ph type="body" idx="1"/>
          </p:nvPr>
        </p:nvSpPr>
        <p:spPr>
          <a:xfrm>
            <a:off x="914400" y="4724400"/>
            <a:ext cx="7848600" cy="1447800"/>
          </a:xfrm>
        </p:spPr>
        <p:txBody>
          <a:bodyPr/>
          <a:lstStyle/>
          <a:p>
            <a:pPr eaLnBrk="1" hangingPunct="1">
              <a:lnSpc>
                <a:spcPct val="80000"/>
              </a:lnSpc>
            </a:pPr>
            <a:r>
              <a:rPr lang="en-US" sz="2800" smtClean="0"/>
              <a:t>Objective</a:t>
            </a:r>
            <a:r>
              <a:rPr lang="en-US" sz="1800" smtClean="0"/>
              <a:t>:  </a:t>
            </a:r>
            <a:r>
              <a:rPr lang="en-US" sz="2400" smtClean="0"/>
              <a:t>Upon completion of the Civic Responsibility Judicial Affairs program, offenders will volunteer 10 hour per semester toward proactive campus improvement activities.</a:t>
            </a:r>
          </a:p>
        </p:txBody>
      </p:sp>
      <p:graphicFrame>
        <p:nvGraphicFramePr>
          <p:cNvPr id="94232" name="Group 24"/>
          <p:cNvGraphicFramePr>
            <a:graphicFrameLocks noGrp="1"/>
          </p:cNvGraphicFramePr>
          <p:nvPr/>
        </p:nvGraphicFramePr>
        <p:xfrm>
          <a:off x="990600" y="1446213"/>
          <a:ext cx="7772400" cy="3050222"/>
        </p:xfrm>
        <a:graphic>
          <a:graphicData uri="http://schemas.openxmlformats.org/drawingml/2006/table">
            <a:tbl>
              <a:tblPr/>
              <a:tblGrid>
                <a:gridCol w="1752600"/>
                <a:gridCol w="6019800"/>
              </a:tblGrid>
              <a:tr h="588963">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dirty="0" smtClean="0">
                          <a:ln>
                            <a:noFill/>
                          </a:ln>
                          <a:solidFill>
                            <a:schemeClr val="bg1"/>
                          </a:solidFill>
                          <a:effectLst/>
                          <a:latin typeface="Franklin Gothic Book" pitchFamily="34" charset="0"/>
                        </a:rPr>
                        <a:t>A</a:t>
                      </a:r>
                      <a:r>
                        <a:rPr kumimoji="0" lang="en-US" sz="2800" b="0" i="0" u="none" strike="noStrike" cap="none" normalizeH="0" baseline="0" dirty="0" smtClean="0">
                          <a:ln>
                            <a:noFill/>
                          </a:ln>
                          <a:solidFill>
                            <a:schemeClr val="bg1"/>
                          </a:solidFill>
                          <a:effectLst/>
                          <a:latin typeface="Franklin Gothic Book" pitchFamily="34" charset="0"/>
                        </a:rPr>
                        <a:t>udience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Offenders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B</a:t>
                      </a:r>
                      <a:r>
                        <a:rPr kumimoji="0" lang="en-US" sz="2800" b="0" i="0" u="none" strike="noStrike" cap="none" normalizeH="0" baseline="0" smtClean="0">
                          <a:ln>
                            <a:noFill/>
                          </a:ln>
                          <a:solidFill>
                            <a:schemeClr val="bg1"/>
                          </a:solidFill>
                          <a:effectLst/>
                          <a:latin typeface="Franklin Gothic Book" pitchFamily="34" charset="0"/>
                        </a:rPr>
                        <a:t>ehavior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Volunteer toward proactive campus improvement activities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92138">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C</a:t>
                      </a:r>
                      <a:r>
                        <a:rPr kumimoji="0" lang="en-US" sz="2800" b="0" i="0" u="none" strike="noStrike" cap="none" normalizeH="0" baseline="0" smtClean="0">
                          <a:ln>
                            <a:noFill/>
                          </a:ln>
                          <a:solidFill>
                            <a:schemeClr val="bg1"/>
                          </a:solidFill>
                          <a:effectLst/>
                          <a:latin typeface="Franklin Gothic Book" pitchFamily="34" charset="0"/>
                        </a:rPr>
                        <a:t>ondition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25000"/>
                        </a:spcAft>
                        <a:buClrTx/>
                        <a:buSzTx/>
                        <a:buFontTx/>
                        <a:buNone/>
                        <a:tabLst/>
                      </a:pPr>
                      <a:r>
                        <a:rPr kumimoji="0" lang="en-US" sz="2800" b="0" i="0" u="none" strike="noStrike" cap="none" normalizeH="0" baseline="0" dirty="0" smtClean="0">
                          <a:ln>
                            <a:noFill/>
                          </a:ln>
                          <a:solidFill>
                            <a:schemeClr val="bg1"/>
                          </a:solidFill>
                          <a:effectLst/>
                          <a:latin typeface="Franklin Gothic Book" pitchFamily="34" charset="0"/>
                        </a:rPr>
                        <a:t>Upon completion of the Civic Responsibility JA program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1" i="0" u="none" strike="noStrike" cap="none" normalizeH="0" baseline="0" smtClean="0">
                          <a:ln>
                            <a:noFill/>
                          </a:ln>
                          <a:solidFill>
                            <a:schemeClr val="bg1"/>
                          </a:solidFill>
                          <a:effectLst/>
                          <a:latin typeface="Franklin Gothic Book" pitchFamily="34" charset="0"/>
                        </a:rPr>
                        <a:t>D</a:t>
                      </a:r>
                      <a:r>
                        <a:rPr kumimoji="0" lang="en-US" sz="2800" b="0" i="0" u="none" strike="noStrike" cap="none" normalizeH="0" baseline="0" smtClean="0">
                          <a:ln>
                            <a:noFill/>
                          </a:ln>
                          <a:solidFill>
                            <a:schemeClr val="bg1"/>
                          </a:solidFill>
                          <a:effectLst/>
                          <a:latin typeface="Franklin Gothic Book" pitchFamily="34" charset="0"/>
                        </a:rPr>
                        <a:t>egree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5000"/>
                        </a:spcAft>
                        <a:buClrTx/>
                        <a:buSzTx/>
                        <a:buFontTx/>
                        <a:buNone/>
                        <a:tabLst/>
                      </a:pPr>
                      <a:r>
                        <a:rPr kumimoji="0" lang="en-US" sz="2800" b="0" i="0" u="none" strike="noStrike" cap="none" normalizeH="0" baseline="0" smtClean="0">
                          <a:ln>
                            <a:noFill/>
                          </a:ln>
                          <a:solidFill>
                            <a:schemeClr val="bg1"/>
                          </a:solidFill>
                          <a:effectLst/>
                          <a:latin typeface="Franklin Gothic Book" pitchFamily="34" charset="0"/>
                        </a:rPr>
                        <a:t>10 hours per semester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0435" name="Rectangle 25"/>
          <p:cNvSpPr>
            <a:spLocks noGrp="1" noChangeArrowheads="1"/>
          </p:cNvSpPr>
          <p:nvPr>
            <p:ph type="title"/>
          </p:nvPr>
        </p:nvSpPr>
        <p:spPr/>
        <p:txBody>
          <a:bodyPr/>
          <a:lstStyle/>
          <a:p>
            <a:pPr eaLnBrk="1" hangingPunct="1"/>
            <a:r>
              <a:rPr lang="en-US" smtClean="0"/>
              <a:t>The ABCD Method: Example 4</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mtClean="0"/>
              <a:t>Common Mistakes</a:t>
            </a:r>
          </a:p>
        </p:txBody>
      </p:sp>
      <p:sp>
        <p:nvSpPr>
          <p:cNvPr id="62466" name="Rectangle 3"/>
          <p:cNvSpPr>
            <a:spLocks noGrp="1" noChangeArrowheads="1"/>
          </p:cNvSpPr>
          <p:nvPr>
            <p:ph type="body" idx="1"/>
          </p:nvPr>
        </p:nvSpPr>
        <p:spPr>
          <a:xfrm>
            <a:off x="304800" y="1371600"/>
            <a:ext cx="8610600" cy="4425950"/>
          </a:xfrm>
        </p:spPr>
        <p:txBody>
          <a:bodyPr/>
          <a:lstStyle/>
          <a:p>
            <a:pPr eaLnBrk="1" hangingPunct="1">
              <a:lnSpc>
                <a:spcPct val="90000"/>
              </a:lnSpc>
            </a:pPr>
            <a:r>
              <a:rPr lang="en-US" sz="2800" smtClean="0"/>
              <a:t>Vague behavior</a:t>
            </a:r>
          </a:p>
          <a:p>
            <a:pPr lvl="1" eaLnBrk="1" hangingPunct="1">
              <a:lnSpc>
                <a:spcPct val="90000"/>
              </a:lnSpc>
            </a:pPr>
            <a:r>
              <a:rPr lang="en-US" sz="2400" smtClean="0"/>
              <a:t>Example:  Have a thorough </a:t>
            </a:r>
            <a:r>
              <a:rPr lang="en-US" sz="2400" i="1" smtClean="0"/>
              <a:t>understanding</a:t>
            </a:r>
            <a:r>
              <a:rPr lang="en-US" sz="2400" smtClean="0"/>
              <a:t> of the university honor code.</a:t>
            </a:r>
          </a:p>
          <a:p>
            <a:pPr eaLnBrk="1" hangingPunct="1">
              <a:lnSpc>
                <a:spcPct val="90000"/>
              </a:lnSpc>
            </a:pPr>
            <a:r>
              <a:rPr lang="en-US" sz="2800" smtClean="0"/>
              <a:t>Gibberish</a:t>
            </a:r>
          </a:p>
          <a:p>
            <a:pPr lvl="1" eaLnBrk="1" hangingPunct="1">
              <a:lnSpc>
                <a:spcPct val="90000"/>
              </a:lnSpc>
            </a:pPr>
            <a:r>
              <a:rPr lang="en-US" sz="2400" smtClean="0"/>
              <a:t>Example:  Have a deep awareness and thorough humanizing grasp on…</a:t>
            </a:r>
          </a:p>
          <a:p>
            <a:pPr eaLnBrk="1" hangingPunct="1">
              <a:lnSpc>
                <a:spcPct val="90000"/>
              </a:lnSpc>
            </a:pPr>
            <a:r>
              <a:rPr lang="en-US" sz="2800" smtClean="0"/>
              <a:t>Not Student-Focused</a:t>
            </a:r>
          </a:p>
          <a:p>
            <a:pPr lvl="1" eaLnBrk="1" hangingPunct="1">
              <a:lnSpc>
                <a:spcPct val="90000"/>
              </a:lnSpc>
            </a:pPr>
            <a:r>
              <a:rPr lang="en-US" sz="2400" smtClean="0"/>
              <a:t>Example:  </a:t>
            </a:r>
            <a:r>
              <a:rPr lang="en-US" sz="2400" i="1" smtClean="0"/>
              <a:t>Train students</a:t>
            </a:r>
            <a:r>
              <a:rPr lang="en-US" sz="2400" smtClean="0"/>
              <a:t> on how and where to find information.</a:t>
            </a:r>
          </a:p>
          <a:p>
            <a:pPr lvl="1" algn="r" eaLnBrk="1" hangingPunct="1">
              <a:lnSpc>
                <a:spcPct val="90000"/>
              </a:lnSpc>
              <a:buFontTx/>
              <a:buNone/>
            </a:pPr>
            <a:endParaRPr lang="en-US" sz="240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t>“Isn’t it just different wording?”</a:t>
            </a:r>
          </a:p>
        </p:txBody>
      </p:sp>
      <p:sp>
        <p:nvSpPr>
          <p:cNvPr id="64514" name="Rectangle 4"/>
          <p:cNvSpPr>
            <a:spLocks noGrp="1" noChangeArrowheads="1"/>
          </p:cNvSpPr>
          <p:nvPr>
            <p:ph idx="1"/>
          </p:nvPr>
        </p:nvSpPr>
        <p:spPr>
          <a:xfrm>
            <a:off x="304800" y="1371600"/>
            <a:ext cx="8610600" cy="2286000"/>
          </a:xfrm>
          <a:solidFill>
            <a:schemeClr val="bg2">
              <a:alpha val="98822"/>
            </a:schemeClr>
          </a:solidFill>
          <a:ln w="19050">
            <a:solidFill>
              <a:schemeClr val="tx1"/>
            </a:solidFill>
          </a:ln>
        </p:spPr>
        <p:txBody>
          <a:bodyPr/>
          <a:lstStyle/>
          <a:p>
            <a:pPr eaLnBrk="1" hangingPunct="1">
              <a:buFontTx/>
              <a:buNone/>
            </a:pPr>
            <a:r>
              <a:rPr lang="en-US" sz="2800" smtClean="0">
                <a:latin typeface="Calibri" pitchFamily="34" charset="0"/>
              </a:rPr>
              <a:t>   “I already wrote out my program mission, purpose, philosophy, curriculum, and instructional component descriptions. Isn’t that good enough? I feel like objective writing is just saying the same thing in a different way”</a:t>
            </a:r>
            <a:endParaRPr lang="en-US" smtClean="0">
              <a:latin typeface="Calibri" pitchFamily="34" charset="0"/>
            </a:endParaRPr>
          </a:p>
        </p:txBody>
      </p:sp>
      <p:sp>
        <p:nvSpPr>
          <p:cNvPr id="5" name="Rectangle 3"/>
          <p:cNvSpPr txBox="1">
            <a:spLocks noChangeArrowheads="1"/>
          </p:cNvSpPr>
          <p:nvPr/>
        </p:nvSpPr>
        <p:spPr bwMode="auto">
          <a:xfrm>
            <a:off x="381000" y="3733800"/>
            <a:ext cx="8534400" cy="2438400"/>
          </a:xfrm>
          <a:prstGeom prst="rect">
            <a:avLst/>
          </a:prstGeom>
          <a:noFill/>
          <a:ln w="19050">
            <a:solidFill>
              <a:schemeClr val="tx1">
                <a:alpha val="82000"/>
              </a:schemeClr>
            </a:solidFill>
            <a:miter lim="800000"/>
            <a:headEnd/>
            <a:tailEnd/>
          </a:ln>
        </p:spPr>
        <p:txBody>
          <a:bodyPr/>
          <a:lstStyle/>
          <a:p>
            <a:pPr marL="342900" indent="-342900">
              <a:lnSpc>
                <a:spcPct val="90000"/>
              </a:lnSpc>
              <a:spcBef>
                <a:spcPct val="20000"/>
              </a:spcBef>
              <a:spcAft>
                <a:spcPct val="25000"/>
              </a:spcAft>
              <a:buFontTx/>
              <a:buChar char="•"/>
              <a:defRPr/>
            </a:pPr>
            <a:r>
              <a:rPr lang="en-US" sz="2100" kern="0" dirty="0">
                <a:solidFill>
                  <a:schemeClr val="bg1"/>
                </a:solidFill>
                <a:latin typeface="+mn-lt"/>
              </a:rPr>
              <a:t>Other program information may tell you </a:t>
            </a:r>
            <a:r>
              <a:rPr lang="en-US" sz="2100" u="sng" kern="0" dirty="0">
                <a:solidFill>
                  <a:schemeClr val="bg1"/>
                </a:solidFill>
                <a:latin typeface="+mn-lt"/>
              </a:rPr>
              <a:t>how</a:t>
            </a:r>
            <a:r>
              <a:rPr lang="en-US" sz="2100" kern="0" dirty="0">
                <a:solidFill>
                  <a:schemeClr val="bg1"/>
                </a:solidFill>
                <a:latin typeface="+mn-lt"/>
              </a:rPr>
              <a:t> or </a:t>
            </a:r>
            <a:r>
              <a:rPr lang="en-US" sz="2100" u="sng" kern="0" dirty="0">
                <a:solidFill>
                  <a:schemeClr val="bg1"/>
                </a:solidFill>
                <a:latin typeface="+mn-lt"/>
              </a:rPr>
              <a:t>why</a:t>
            </a:r>
            <a:r>
              <a:rPr lang="en-US" sz="2100" kern="0" dirty="0">
                <a:solidFill>
                  <a:schemeClr val="bg1"/>
                </a:solidFill>
                <a:latin typeface="+mn-lt"/>
              </a:rPr>
              <a:t> learning or development is expected to occur, but objectives describe </a:t>
            </a:r>
            <a:r>
              <a:rPr lang="en-US" sz="2100" u="sng" kern="0" dirty="0">
                <a:solidFill>
                  <a:schemeClr val="bg1"/>
                </a:solidFill>
                <a:latin typeface="+mn-lt"/>
              </a:rPr>
              <a:t>what</a:t>
            </a:r>
            <a:r>
              <a:rPr lang="en-US" sz="2100" i="1" kern="0" dirty="0">
                <a:solidFill>
                  <a:schemeClr val="bg1"/>
                </a:solidFill>
                <a:latin typeface="+mn-lt"/>
              </a:rPr>
              <a:t> </a:t>
            </a:r>
            <a:r>
              <a:rPr lang="en-US" sz="2100" kern="0" dirty="0">
                <a:solidFill>
                  <a:schemeClr val="bg1"/>
                </a:solidFill>
                <a:latin typeface="+mn-lt"/>
              </a:rPr>
              <a:t>learning or development should occur. This information </a:t>
            </a:r>
            <a:r>
              <a:rPr lang="en-US" sz="2100" b="1" kern="0" dirty="0">
                <a:solidFill>
                  <a:schemeClr val="bg1"/>
                </a:solidFill>
                <a:latin typeface="+mn-lt"/>
              </a:rPr>
              <a:t>IS</a:t>
            </a:r>
            <a:r>
              <a:rPr lang="en-US" sz="2100" kern="0" dirty="0">
                <a:solidFill>
                  <a:schemeClr val="bg1"/>
                </a:solidFill>
                <a:latin typeface="+mn-lt"/>
              </a:rPr>
              <a:t> different: </a:t>
            </a:r>
          </a:p>
          <a:p>
            <a:pPr marL="742950" lvl="1" indent="-285750">
              <a:lnSpc>
                <a:spcPct val="90000"/>
              </a:lnSpc>
              <a:spcBef>
                <a:spcPct val="20000"/>
              </a:spcBef>
              <a:spcAft>
                <a:spcPct val="25000"/>
              </a:spcAft>
              <a:buFontTx/>
              <a:buChar char="–"/>
              <a:defRPr/>
            </a:pPr>
            <a:r>
              <a:rPr lang="en-US" sz="2100" kern="0" dirty="0">
                <a:solidFill>
                  <a:schemeClr val="bg1"/>
                </a:solidFill>
                <a:latin typeface="+mn-lt"/>
              </a:rPr>
              <a:t>The </a:t>
            </a:r>
            <a:r>
              <a:rPr lang="en-US" sz="2100" u="sng" kern="0" dirty="0">
                <a:solidFill>
                  <a:schemeClr val="bg1"/>
                </a:solidFill>
                <a:latin typeface="+mn-lt"/>
              </a:rPr>
              <a:t>objectives</a:t>
            </a:r>
            <a:r>
              <a:rPr lang="en-US" sz="2100" kern="0" dirty="0">
                <a:solidFill>
                  <a:schemeClr val="bg1"/>
                </a:solidFill>
                <a:latin typeface="+mn-lt"/>
              </a:rPr>
              <a:t> are the “ends” not the “means” </a:t>
            </a:r>
          </a:p>
          <a:p>
            <a:pPr marL="742950" lvl="1" indent="-285750">
              <a:lnSpc>
                <a:spcPct val="90000"/>
              </a:lnSpc>
              <a:spcBef>
                <a:spcPct val="20000"/>
              </a:spcBef>
              <a:spcAft>
                <a:spcPct val="25000"/>
              </a:spcAft>
              <a:buFontTx/>
              <a:buChar char="–"/>
              <a:defRPr/>
            </a:pPr>
            <a:r>
              <a:rPr lang="en-US" sz="2100" kern="0" dirty="0">
                <a:solidFill>
                  <a:schemeClr val="bg1"/>
                </a:solidFill>
                <a:latin typeface="+mn-lt"/>
              </a:rPr>
              <a:t>What the facilitators will do conveys the instructional process.</a:t>
            </a:r>
          </a:p>
          <a:p>
            <a:pPr marL="742950" lvl="1" indent="-285750">
              <a:lnSpc>
                <a:spcPct val="90000"/>
              </a:lnSpc>
              <a:spcBef>
                <a:spcPct val="20000"/>
              </a:spcBef>
              <a:spcAft>
                <a:spcPct val="25000"/>
              </a:spcAft>
              <a:buFontTx/>
              <a:buChar char="–"/>
              <a:defRPr/>
            </a:pPr>
            <a:r>
              <a:rPr lang="en-US" sz="2100" kern="0" dirty="0">
                <a:solidFill>
                  <a:schemeClr val="bg1"/>
                </a:solidFill>
                <a:latin typeface="+mn-lt"/>
              </a:rPr>
              <a:t>If it was the same information – Obj. wouldn’t be so hard to write!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smtClean="0"/>
              <a:t>“I don’t have objectives”</a:t>
            </a:r>
          </a:p>
        </p:txBody>
      </p:sp>
      <p:sp>
        <p:nvSpPr>
          <p:cNvPr id="66562" name="Rectangle 6"/>
          <p:cNvSpPr>
            <a:spLocks noGrp="1" noChangeArrowheads="1"/>
          </p:cNvSpPr>
          <p:nvPr>
            <p:ph idx="1"/>
          </p:nvPr>
        </p:nvSpPr>
        <p:spPr>
          <a:xfrm>
            <a:off x="0" y="1219200"/>
            <a:ext cx="9144000" cy="1219200"/>
          </a:xfrm>
          <a:solidFill>
            <a:schemeClr val="bg2"/>
          </a:solidFill>
          <a:ln>
            <a:solidFill>
              <a:schemeClr val="tx1"/>
            </a:solidFill>
          </a:ln>
        </p:spPr>
        <p:txBody>
          <a:bodyPr/>
          <a:lstStyle/>
          <a:p>
            <a:pPr eaLnBrk="1" hangingPunct="1">
              <a:buFontTx/>
              <a:buNone/>
            </a:pPr>
            <a:r>
              <a:rPr lang="en-US" sz="2800" smtClean="0">
                <a:latin typeface="Calibri" pitchFamily="34" charset="0"/>
              </a:rPr>
              <a:t>“</a:t>
            </a:r>
            <a:r>
              <a:rPr lang="en-US" sz="2400" smtClean="0">
                <a:latin typeface="Calibri" pitchFamily="34" charset="0"/>
              </a:rPr>
              <a:t>I know my program is good.  Students will learn something &amp; develop. Can’t I just measure a bunch of things and see what they learned or how they developed? Or can’t I just list the topics I teach?”</a:t>
            </a:r>
          </a:p>
        </p:txBody>
      </p:sp>
      <p:sp>
        <p:nvSpPr>
          <p:cNvPr id="66563" name="Rectangle 5"/>
          <p:cNvSpPr>
            <a:spLocks noChangeArrowheads="1"/>
          </p:cNvSpPr>
          <p:nvPr/>
        </p:nvSpPr>
        <p:spPr bwMode="auto">
          <a:xfrm>
            <a:off x="152400" y="2514600"/>
            <a:ext cx="8839200" cy="3657600"/>
          </a:xfrm>
          <a:prstGeom prst="rect">
            <a:avLst/>
          </a:prstGeom>
          <a:noFill/>
          <a:ln w="9525">
            <a:solidFill>
              <a:schemeClr val="tx1"/>
            </a:solidFill>
            <a:miter lim="800000"/>
            <a:headEnd/>
            <a:tailEnd/>
          </a:ln>
        </p:spPr>
        <p:txBody>
          <a:bodyPr/>
          <a:lstStyle/>
          <a:p>
            <a:pPr marL="342900" indent="-342900">
              <a:spcBef>
                <a:spcPct val="15000"/>
              </a:spcBef>
              <a:spcAft>
                <a:spcPct val="20000"/>
              </a:spcAft>
              <a:buFontTx/>
              <a:buChar char="•"/>
            </a:pPr>
            <a:r>
              <a:rPr lang="en-US">
                <a:solidFill>
                  <a:schemeClr val="bg1"/>
                </a:solidFill>
                <a:latin typeface="Calibri" pitchFamily="34" charset="0"/>
              </a:rPr>
              <a:t>What is your prediction about what students will learn or how they will develop? </a:t>
            </a:r>
          </a:p>
          <a:p>
            <a:pPr marL="342900" indent="-342900">
              <a:spcBef>
                <a:spcPct val="15000"/>
              </a:spcBef>
              <a:spcAft>
                <a:spcPct val="20000"/>
              </a:spcAft>
              <a:buFontTx/>
              <a:buChar char="•"/>
            </a:pPr>
            <a:r>
              <a:rPr lang="en-US" b="1">
                <a:solidFill>
                  <a:schemeClr val="bg1"/>
                </a:solidFill>
                <a:latin typeface="Calibri" pitchFamily="34" charset="0"/>
              </a:rPr>
              <a:t>What is the purpose of your program? Why was it created?</a:t>
            </a:r>
          </a:p>
          <a:p>
            <a:pPr marL="342900" indent="-342900">
              <a:spcBef>
                <a:spcPct val="15000"/>
              </a:spcBef>
              <a:spcAft>
                <a:spcPct val="20000"/>
              </a:spcAft>
              <a:buFontTx/>
              <a:buChar char="•"/>
            </a:pPr>
            <a:r>
              <a:rPr lang="en-US">
                <a:solidFill>
                  <a:schemeClr val="bg1"/>
                </a:solidFill>
                <a:latin typeface="Calibri" pitchFamily="34" charset="0"/>
              </a:rPr>
              <a:t>Recall that the objectives </a:t>
            </a:r>
            <a:r>
              <a:rPr lang="en-US" b="1">
                <a:solidFill>
                  <a:schemeClr val="bg1"/>
                </a:solidFill>
                <a:latin typeface="Calibri" pitchFamily="34" charset="0"/>
              </a:rPr>
              <a:t>drive</a:t>
            </a:r>
            <a:r>
              <a:rPr lang="en-US">
                <a:solidFill>
                  <a:schemeClr val="bg1"/>
                </a:solidFill>
                <a:latin typeface="Calibri" pitchFamily="34" charset="0"/>
              </a:rPr>
              <a:t> the creation of programming.</a:t>
            </a:r>
          </a:p>
          <a:p>
            <a:pPr marL="800100" lvl="1" indent="-342900">
              <a:spcBef>
                <a:spcPct val="15000"/>
              </a:spcBef>
              <a:spcAft>
                <a:spcPct val="20000"/>
              </a:spcAft>
              <a:buFontTx/>
              <a:buChar char="•"/>
            </a:pPr>
            <a:r>
              <a:rPr lang="en-US">
                <a:solidFill>
                  <a:schemeClr val="bg1"/>
                </a:solidFill>
                <a:latin typeface="Calibri" pitchFamily="34" charset="0"/>
              </a:rPr>
              <a:t>You must be able to pinpoint the programming that produces </a:t>
            </a:r>
            <a:r>
              <a:rPr lang="en-US" b="1" u="sng">
                <a:solidFill>
                  <a:schemeClr val="bg1"/>
                </a:solidFill>
                <a:latin typeface="Calibri" pitchFamily="34" charset="0"/>
              </a:rPr>
              <a:t>EACH</a:t>
            </a:r>
            <a:r>
              <a:rPr lang="en-US">
                <a:solidFill>
                  <a:schemeClr val="bg1"/>
                </a:solidFill>
                <a:latin typeface="Calibri" pitchFamily="34" charset="0"/>
              </a:rPr>
              <a:t> outcome.</a:t>
            </a:r>
          </a:p>
          <a:p>
            <a:pPr marL="800100" lvl="1" indent="-342900">
              <a:spcBef>
                <a:spcPct val="15000"/>
              </a:spcBef>
              <a:spcAft>
                <a:spcPct val="20000"/>
              </a:spcAft>
              <a:buFontTx/>
              <a:buChar char="•"/>
            </a:pPr>
            <a:r>
              <a:rPr lang="en-US">
                <a:solidFill>
                  <a:schemeClr val="bg1"/>
                </a:solidFill>
                <a:latin typeface="Calibri" pitchFamily="34" charset="0"/>
              </a:rPr>
              <a:t>Identifying the programming that is responsible for student learning and development is essential to understanding the impact of a program. This process will help to determine if an objective is truly important to the program </a:t>
            </a:r>
          </a:p>
          <a:p>
            <a:pPr marL="800100" lvl="1" indent="-342900">
              <a:spcBef>
                <a:spcPct val="15000"/>
              </a:spcBef>
              <a:spcAft>
                <a:spcPct val="20000"/>
              </a:spcAft>
              <a:buFontTx/>
              <a:buChar char="•"/>
            </a:pPr>
            <a:r>
              <a:rPr lang="en-US">
                <a:solidFill>
                  <a:schemeClr val="bg1"/>
                </a:solidFill>
                <a:latin typeface="Calibri" pitchFamily="34" charset="0"/>
              </a:rPr>
              <a:t>Mapping objectives to programming is directly related to resource allocation.  Helps you identify where changes need to made.</a:t>
            </a:r>
          </a:p>
          <a:p>
            <a:pPr marL="342900" indent="-342900">
              <a:spcBef>
                <a:spcPct val="15000"/>
              </a:spcBef>
              <a:spcAft>
                <a:spcPct val="20000"/>
              </a:spcAft>
              <a:buFontTx/>
              <a:buChar char="•"/>
            </a:pPr>
            <a:r>
              <a:rPr lang="en-US">
                <a:solidFill>
                  <a:schemeClr val="bg1"/>
                </a:solidFill>
                <a:latin typeface="Calibri" pitchFamily="34" charset="0"/>
              </a:rPr>
              <a:t>There shouldn’t  be a program focused on student learning and development  that doesn’t have intended outcomes (then how was the programming developed?).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z="3200" smtClean="0"/>
              <a:t>“Objectives can’t fully capture my program”</a:t>
            </a:r>
          </a:p>
        </p:txBody>
      </p:sp>
      <p:sp>
        <p:nvSpPr>
          <p:cNvPr id="68610" name="Rectangle 5"/>
          <p:cNvSpPr>
            <a:spLocks noGrp="1" noChangeArrowheads="1"/>
          </p:cNvSpPr>
          <p:nvPr>
            <p:ph idx="1"/>
          </p:nvPr>
        </p:nvSpPr>
        <p:spPr>
          <a:xfrm>
            <a:off x="304800" y="1295400"/>
            <a:ext cx="8610600" cy="1752600"/>
          </a:xfrm>
          <a:solidFill>
            <a:schemeClr val="bg2"/>
          </a:solidFill>
          <a:ln>
            <a:solidFill>
              <a:schemeClr val="tx1"/>
            </a:solidFill>
          </a:ln>
        </p:spPr>
        <p:txBody>
          <a:bodyPr/>
          <a:lstStyle/>
          <a:p>
            <a:pPr eaLnBrk="1" hangingPunct="1">
              <a:buFontTx/>
              <a:buNone/>
            </a:pPr>
            <a:r>
              <a:rPr lang="en-US" sz="2800" smtClean="0">
                <a:latin typeface="Calibri" pitchFamily="34" charset="0"/>
              </a:rPr>
              <a:t>   “My program focuses on broad abstract concepts. Stating them as observable behaviors forces me to trivialize my goals. Focusing on objectives cramps my style.”</a:t>
            </a:r>
          </a:p>
        </p:txBody>
      </p:sp>
      <p:sp>
        <p:nvSpPr>
          <p:cNvPr id="68611" name="Rectangle 4"/>
          <p:cNvSpPr>
            <a:spLocks noChangeArrowheads="1"/>
          </p:cNvSpPr>
          <p:nvPr/>
        </p:nvSpPr>
        <p:spPr bwMode="auto">
          <a:xfrm>
            <a:off x="228600" y="3048000"/>
            <a:ext cx="8763000" cy="3200400"/>
          </a:xfrm>
          <a:prstGeom prst="rect">
            <a:avLst/>
          </a:prstGeom>
          <a:noFill/>
          <a:ln w="15875">
            <a:solidFill>
              <a:schemeClr val="tx1"/>
            </a:solidFill>
            <a:miter lim="800000"/>
            <a:headEnd/>
            <a:tailEnd/>
          </a:ln>
        </p:spPr>
        <p:txBody>
          <a:bodyPr/>
          <a:lstStyle/>
          <a:p>
            <a:pPr marL="119063" indent="-119063">
              <a:spcBef>
                <a:spcPct val="20000"/>
              </a:spcBef>
              <a:spcAft>
                <a:spcPct val="25000"/>
              </a:spcAft>
              <a:buFontTx/>
              <a:buChar char="•"/>
            </a:pPr>
            <a:r>
              <a:rPr lang="en-US" sz="2000">
                <a:solidFill>
                  <a:schemeClr val="bg1"/>
                </a:solidFill>
                <a:latin typeface="Calibri" pitchFamily="34" charset="0"/>
              </a:rPr>
              <a:t>It is always possible to write objectives that capture your true desired learning and development outcomes. </a:t>
            </a:r>
          </a:p>
          <a:p>
            <a:pPr marL="119063" indent="-119063">
              <a:spcBef>
                <a:spcPct val="20000"/>
              </a:spcBef>
              <a:spcAft>
                <a:spcPct val="25000"/>
              </a:spcAft>
              <a:buFontTx/>
              <a:buChar char="•"/>
            </a:pPr>
            <a:r>
              <a:rPr lang="en-US" sz="2000">
                <a:solidFill>
                  <a:schemeClr val="bg1"/>
                </a:solidFill>
                <a:latin typeface="Calibri" pitchFamily="34" charset="0"/>
              </a:rPr>
              <a:t>To achieve objectives that truly reflect your vision requires time, effort, and careful thought.</a:t>
            </a:r>
          </a:p>
          <a:p>
            <a:pPr marL="119063" indent="-119063">
              <a:spcBef>
                <a:spcPct val="20000"/>
              </a:spcBef>
              <a:spcAft>
                <a:spcPct val="25000"/>
              </a:spcAft>
              <a:buFontTx/>
              <a:buChar char="•"/>
            </a:pPr>
            <a:r>
              <a:rPr lang="en-US" sz="2000">
                <a:solidFill>
                  <a:schemeClr val="bg1"/>
                </a:solidFill>
                <a:latin typeface="Calibri" pitchFamily="34" charset="0"/>
              </a:rPr>
              <a:t>Objectives are not the same as goals. True, you can’t measure those abstract goals – don’t try!  </a:t>
            </a:r>
          </a:p>
          <a:p>
            <a:pPr marL="119063" indent="-119063">
              <a:spcBef>
                <a:spcPct val="20000"/>
              </a:spcBef>
              <a:spcAft>
                <a:spcPct val="25000"/>
              </a:spcAft>
              <a:buFontTx/>
              <a:buChar char="•"/>
            </a:pPr>
            <a:r>
              <a:rPr lang="en-US" sz="2000">
                <a:solidFill>
                  <a:schemeClr val="bg1"/>
                </a:solidFill>
                <a:latin typeface="Calibri" pitchFamily="34" charset="0"/>
              </a:rPr>
              <a:t>Articulating your intuitively held goals as measurable objectives allows you to see if your goals are being met! If you can’t do this, one would question the utility of your program.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Summary: Use Objective Formula</a:t>
            </a:r>
          </a:p>
        </p:txBody>
      </p:sp>
      <p:sp>
        <p:nvSpPr>
          <p:cNvPr id="3" name="Content Placeholder 2"/>
          <p:cNvSpPr>
            <a:spLocks noGrp="1"/>
          </p:cNvSpPr>
          <p:nvPr>
            <p:ph idx="1"/>
          </p:nvPr>
        </p:nvSpPr>
        <p:spPr/>
        <p:txBody>
          <a:bodyPr/>
          <a:lstStyle/>
          <a:p>
            <a:pPr marL="0" indent="0" eaLnBrk="1" hangingPunct="1">
              <a:lnSpc>
                <a:spcPct val="90000"/>
              </a:lnSpc>
              <a:buFontTx/>
              <a:buNone/>
              <a:defRPr/>
            </a:pPr>
            <a:r>
              <a:rPr lang="en-US" sz="2800" b="1" dirty="0" smtClean="0"/>
              <a:t>Writing objectives isn’t creative writing: Just follow a formula!</a:t>
            </a:r>
          </a:p>
          <a:p>
            <a:pPr marL="463550" lvl="1" indent="-6350" eaLnBrk="1" hangingPunct="1">
              <a:lnSpc>
                <a:spcPct val="90000"/>
              </a:lnSpc>
              <a:buFontTx/>
              <a:buNone/>
              <a:defRPr/>
            </a:pPr>
            <a:r>
              <a:rPr lang="en-US" sz="2400" dirty="0" smtClean="0"/>
              <a:t>Given </a:t>
            </a:r>
            <a:r>
              <a:rPr lang="en-US" sz="2400" dirty="0" smtClean="0">
                <a:solidFill>
                  <a:srgbClr val="FFFF00"/>
                </a:solidFill>
              </a:rPr>
              <a:t>[Conditions]</a:t>
            </a:r>
            <a:r>
              <a:rPr lang="en-US" sz="2400" dirty="0" smtClean="0"/>
              <a:t> the </a:t>
            </a:r>
            <a:r>
              <a:rPr lang="en-US" sz="2400" dirty="0" smtClean="0">
                <a:solidFill>
                  <a:srgbClr val="FFFF00"/>
                </a:solidFill>
              </a:rPr>
              <a:t>[Audience] </a:t>
            </a:r>
            <a:r>
              <a:rPr lang="en-US" sz="2400" dirty="0" smtClean="0"/>
              <a:t>will </a:t>
            </a:r>
            <a:r>
              <a:rPr lang="en-US" sz="2400" dirty="0" smtClean="0">
                <a:solidFill>
                  <a:srgbClr val="FFFF00"/>
                </a:solidFill>
              </a:rPr>
              <a:t>[Behavior] </a:t>
            </a:r>
            <a:r>
              <a:rPr lang="en-US" sz="2400" dirty="0" smtClean="0"/>
              <a:t>by </a:t>
            </a:r>
            <a:r>
              <a:rPr lang="en-US" sz="2400" dirty="0" smtClean="0">
                <a:solidFill>
                  <a:srgbClr val="FFFF00"/>
                </a:solidFill>
              </a:rPr>
              <a:t>[Degree]</a:t>
            </a:r>
            <a:r>
              <a:rPr lang="en-US" sz="2400" dirty="0" smtClean="0"/>
              <a:t>.</a:t>
            </a:r>
            <a:r>
              <a:rPr lang="en-US" dirty="0" smtClean="0"/>
              <a:t> </a:t>
            </a:r>
          </a:p>
          <a:p>
            <a:pPr marL="0" indent="0" eaLnBrk="1" hangingPunct="1">
              <a:lnSpc>
                <a:spcPct val="90000"/>
              </a:lnSpc>
              <a:buFontTx/>
              <a:buNone/>
              <a:defRPr/>
            </a:pPr>
            <a:endParaRPr lang="en-US" dirty="0" smtClean="0"/>
          </a:p>
          <a:p>
            <a:pPr marL="463550" lvl="1" indent="-6350" eaLnBrk="1" hangingPunct="1">
              <a:lnSpc>
                <a:spcPct val="90000"/>
              </a:lnSpc>
              <a:buFontTx/>
              <a:buNone/>
              <a:defRPr/>
            </a:pPr>
            <a:r>
              <a:rPr lang="en-US" sz="2400" dirty="0" smtClean="0">
                <a:solidFill>
                  <a:srgbClr val="FFFF00"/>
                </a:solidFill>
              </a:rPr>
              <a:t>[Audience] </a:t>
            </a:r>
            <a:r>
              <a:rPr lang="en-US" sz="2400" dirty="0" smtClean="0"/>
              <a:t>will </a:t>
            </a:r>
            <a:r>
              <a:rPr lang="en-US" sz="2400" dirty="0" smtClean="0">
                <a:solidFill>
                  <a:srgbClr val="FFFF00"/>
                </a:solidFill>
              </a:rPr>
              <a:t>[Behavior]</a:t>
            </a:r>
            <a:r>
              <a:rPr lang="en-US" sz="2400" dirty="0" smtClean="0"/>
              <a:t> to </a:t>
            </a:r>
            <a:r>
              <a:rPr lang="en-US" sz="2400" dirty="0" smtClean="0">
                <a:solidFill>
                  <a:srgbClr val="FFFF00"/>
                </a:solidFill>
              </a:rPr>
              <a:t>[Standard] </a:t>
            </a:r>
            <a:r>
              <a:rPr lang="en-US" sz="2400" dirty="0" smtClean="0"/>
              <a:t>when provided </a:t>
            </a:r>
            <a:r>
              <a:rPr lang="en-US" sz="2400" dirty="0" smtClean="0">
                <a:solidFill>
                  <a:srgbClr val="FFFF00"/>
                </a:solidFill>
              </a:rPr>
              <a:t>[Conditions].</a:t>
            </a:r>
          </a:p>
          <a:p>
            <a:pPr marL="463550" lvl="1" indent="-6350" eaLnBrk="1" hangingPunct="1">
              <a:lnSpc>
                <a:spcPct val="90000"/>
              </a:lnSpc>
              <a:buFontTx/>
              <a:buNone/>
              <a:defRPr/>
            </a:pPr>
            <a:endParaRPr lang="en-US" sz="2400" dirty="0" smtClean="0"/>
          </a:p>
          <a:p>
            <a:pPr marL="463550" lvl="1" indent="-6350" eaLnBrk="1" hangingPunct="1">
              <a:lnSpc>
                <a:spcPct val="90000"/>
              </a:lnSpc>
              <a:buFontTx/>
              <a:buNone/>
              <a:defRPr/>
            </a:pPr>
            <a:r>
              <a:rPr lang="en-US" sz="2400" dirty="0" smtClean="0"/>
              <a:t>The </a:t>
            </a:r>
            <a:r>
              <a:rPr lang="en-US" sz="2400" dirty="0" smtClean="0">
                <a:solidFill>
                  <a:srgbClr val="FFFF00"/>
                </a:solidFill>
              </a:rPr>
              <a:t>[Audience] </a:t>
            </a:r>
            <a:r>
              <a:rPr lang="en-US" sz="2400" dirty="0" smtClean="0"/>
              <a:t>will </a:t>
            </a:r>
            <a:r>
              <a:rPr lang="en-US" sz="2400" dirty="0" smtClean="0">
                <a:solidFill>
                  <a:srgbClr val="FFFF00"/>
                </a:solidFill>
              </a:rPr>
              <a:t>[Behavior]. </a:t>
            </a:r>
            <a:r>
              <a:rPr lang="en-US" sz="2400" dirty="0" smtClean="0"/>
              <a:t>The task must be performed under the following conditions: </a:t>
            </a:r>
            <a:r>
              <a:rPr lang="en-US" sz="2400" dirty="0" smtClean="0">
                <a:solidFill>
                  <a:srgbClr val="FFFF00"/>
                </a:solidFill>
              </a:rPr>
              <a:t>[Conditions]</a:t>
            </a:r>
            <a:r>
              <a:rPr lang="en-US" sz="2400" dirty="0" smtClean="0"/>
              <a:t>. The following standards must be met: </a:t>
            </a:r>
            <a:r>
              <a:rPr lang="en-US" sz="2400" dirty="0" smtClean="0">
                <a:solidFill>
                  <a:srgbClr val="FFFF00"/>
                </a:solidFill>
              </a:rPr>
              <a:t>[Standards].</a:t>
            </a:r>
            <a:endParaRPr lang="en-US" sz="2000" dirty="0" smtClean="0">
              <a:solidFill>
                <a:srgbClr val="FFFF00"/>
              </a:solidFill>
            </a:endParaRPr>
          </a:p>
          <a:p>
            <a:pPr>
              <a:defRPr/>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0" y="304800"/>
            <a:ext cx="9144000" cy="762000"/>
          </a:xfrm>
        </p:spPr>
        <p:txBody>
          <a:bodyPr/>
          <a:lstStyle/>
          <a:p>
            <a:r>
              <a:rPr lang="en-US" smtClean="0"/>
              <a:t>Summary: Check Each Objective</a:t>
            </a:r>
          </a:p>
        </p:txBody>
      </p:sp>
      <p:pic>
        <p:nvPicPr>
          <p:cNvPr id="72706" name="Picture 5" descr="clip_image001"/>
          <p:cNvPicPr>
            <a:picLocks noGrp="1" noChangeAspect="1" noChangeArrowheads="1"/>
          </p:cNvPicPr>
          <p:nvPr>
            <p:ph idx="1"/>
          </p:nvPr>
        </p:nvPicPr>
        <p:blipFill>
          <a:blip r:embed="rId3" cstate="print"/>
          <a:srcRect/>
          <a:stretch>
            <a:fillRect/>
          </a:stretch>
        </p:blipFill>
        <p:spPr>
          <a:xfrm>
            <a:off x="2057400" y="914400"/>
            <a:ext cx="5334000" cy="5494338"/>
          </a:xfr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smtClean="0"/>
              <a:t>Summary: Objective Writing is a Process</a:t>
            </a:r>
          </a:p>
        </p:txBody>
      </p:sp>
      <p:pic>
        <p:nvPicPr>
          <p:cNvPr id="74754" name="Picture 5" descr="clip_image001"/>
          <p:cNvPicPr>
            <a:picLocks noGrp="1" noChangeAspect="1" noChangeArrowheads="1"/>
          </p:cNvPicPr>
          <p:nvPr>
            <p:ph idx="1"/>
          </p:nvPr>
        </p:nvPicPr>
        <p:blipFill>
          <a:blip r:embed="rId3" cstate="print"/>
          <a:srcRect/>
          <a:stretch>
            <a:fillRect/>
          </a:stretch>
        </p:blipFill>
        <p:spPr>
          <a:xfrm>
            <a:off x="0" y="1295400"/>
            <a:ext cx="4619625" cy="3467100"/>
          </a:xfrm>
        </p:spPr>
      </p:pic>
      <p:pic>
        <p:nvPicPr>
          <p:cNvPr id="74755" name="Picture 7" descr="clip_image001"/>
          <p:cNvPicPr>
            <a:picLocks noChangeAspect="1" noChangeArrowheads="1"/>
          </p:cNvPicPr>
          <p:nvPr/>
        </p:nvPicPr>
        <p:blipFill>
          <a:blip r:embed="rId4" cstate="print"/>
          <a:srcRect/>
          <a:stretch>
            <a:fillRect/>
          </a:stretch>
        </p:blipFill>
        <p:spPr bwMode="auto">
          <a:xfrm>
            <a:off x="4505325" y="4114800"/>
            <a:ext cx="4638675" cy="21336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mtClean="0"/>
              <a:t>Make Assessment Meaningful</a:t>
            </a:r>
          </a:p>
        </p:txBody>
      </p:sp>
      <p:sp>
        <p:nvSpPr>
          <p:cNvPr id="21506" name="Rectangle 3"/>
          <p:cNvSpPr>
            <a:spLocks noGrp="1" noChangeArrowheads="1"/>
          </p:cNvSpPr>
          <p:nvPr>
            <p:ph type="body" idx="1"/>
          </p:nvPr>
        </p:nvSpPr>
        <p:spPr>
          <a:xfrm>
            <a:off x="304800" y="1371600"/>
            <a:ext cx="8686800" cy="4648200"/>
          </a:xfrm>
        </p:spPr>
        <p:txBody>
          <a:bodyPr/>
          <a:lstStyle/>
          <a:p>
            <a:pPr eaLnBrk="1" hangingPunct="1">
              <a:lnSpc>
                <a:spcPct val="90000"/>
              </a:lnSpc>
            </a:pPr>
            <a:r>
              <a:rPr lang="en-US" sz="3600" smtClean="0"/>
              <a:t>Think about </a:t>
            </a:r>
            <a:r>
              <a:rPr lang="en-US" sz="3600" b="1" smtClean="0"/>
              <a:t>why</a:t>
            </a:r>
            <a:r>
              <a:rPr lang="en-US" sz="3600" smtClean="0"/>
              <a:t> you go to work everyday</a:t>
            </a:r>
          </a:p>
          <a:p>
            <a:pPr lvl="1" eaLnBrk="1" hangingPunct="1">
              <a:lnSpc>
                <a:spcPct val="90000"/>
              </a:lnSpc>
            </a:pPr>
            <a:r>
              <a:rPr lang="en-US" smtClean="0"/>
              <a:t>How do you want your students to be transformed as a result of your program?</a:t>
            </a:r>
          </a:p>
          <a:p>
            <a:pPr eaLnBrk="1" hangingPunct="1">
              <a:lnSpc>
                <a:spcPct val="90000"/>
              </a:lnSpc>
            </a:pPr>
            <a:r>
              <a:rPr lang="en-US" sz="3600" smtClean="0"/>
              <a:t>State objectives </a:t>
            </a:r>
            <a:r>
              <a:rPr lang="en-US" sz="3600" b="1" u="sng" smtClean="0"/>
              <a:t>first</a:t>
            </a:r>
            <a:r>
              <a:rPr lang="en-US" sz="3600" smtClean="0"/>
              <a:t>, then develop programming to meet these objectives</a:t>
            </a:r>
          </a:p>
          <a:p>
            <a:pPr lvl="1" eaLnBrk="1" hangingPunct="1">
              <a:lnSpc>
                <a:spcPct val="90000"/>
              </a:lnSpc>
            </a:pPr>
            <a:r>
              <a:rPr lang="en-US" smtClean="0"/>
              <a:t>Program does NOT drive the objectives; this is backwards and very difficult</a:t>
            </a:r>
          </a:p>
          <a:p>
            <a:pPr lvl="1" eaLnBrk="1" hangingPunct="1">
              <a:lnSpc>
                <a:spcPct val="90000"/>
              </a:lnSpc>
            </a:pPr>
            <a:r>
              <a:rPr lang="en-US" smtClean="0"/>
              <a:t>Objectives drive creation of programming; thus, you ensure programming aligns with desired outcomes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3200" smtClean="0"/>
              <a:t>Why Does My Program Need Objectives?</a:t>
            </a:r>
          </a:p>
        </p:txBody>
      </p:sp>
      <p:sp>
        <p:nvSpPr>
          <p:cNvPr id="23554" name="Content Placeholder 2"/>
          <p:cNvSpPr>
            <a:spLocks noGrp="1"/>
          </p:cNvSpPr>
          <p:nvPr>
            <p:ph idx="1"/>
          </p:nvPr>
        </p:nvSpPr>
        <p:spPr>
          <a:xfrm>
            <a:off x="152400" y="1371600"/>
            <a:ext cx="8763000" cy="4648200"/>
          </a:xfrm>
        </p:spPr>
        <p:txBody>
          <a:bodyPr/>
          <a:lstStyle/>
          <a:p>
            <a:pPr eaLnBrk="1" hangingPunct="1"/>
            <a:r>
              <a:rPr lang="en-US" smtClean="0"/>
              <a:t>Objectives should:</a:t>
            </a:r>
          </a:p>
          <a:p>
            <a:pPr lvl="1" eaLnBrk="1" hangingPunct="1"/>
            <a:r>
              <a:rPr lang="en-US" smtClean="0"/>
              <a:t>Provide focus for your program</a:t>
            </a:r>
          </a:p>
          <a:p>
            <a:pPr lvl="2" eaLnBrk="1" hangingPunct="1"/>
            <a:r>
              <a:rPr lang="en-US" sz="2000" smtClean="0"/>
              <a:t>Highlight learning and development priorities </a:t>
            </a:r>
          </a:p>
          <a:p>
            <a:pPr lvl="2" eaLnBrk="1" hangingPunct="1"/>
            <a:r>
              <a:rPr lang="en-US" sz="2000" smtClean="0"/>
              <a:t>Bring clarity and focus to instruction and programming</a:t>
            </a:r>
          </a:p>
          <a:p>
            <a:pPr lvl="2" eaLnBrk="1" hangingPunct="1"/>
            <a:r>
              <a:rPr lang="en-US" sz="2000" smtClean="0"/>
              <a:t>Help learners understand expectations, focus their attention, and estimate how well they are doing.</a:t>
            </a:r>
          </a:p>
          <a:p>
            <a:pPr lvl="1" eaLnBrk="1" hangingPunct="1"/>
            <a:r>
              <a:rPr lang="en-US" smtClean="0"/>
              <a:t>Provide a basis for assessing student learning and development by describing the performance to be measured. This provides a means for assessing program success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Establishing Objectives</a:t>
            </a:r>
          </a:p>
        </p:txBody>
      </p:sp>
      <p:sp>
        <p:nvSpPr>
          <p:cNvPr id="25602" name="Content Placeholder 2"/>
          <p:cNvSpPr>
            <a:spLocks noGrp="1"/>
          </p:cNvSpPr>
          <p:nvPr>
            <p:ph idx="1"/>
          </p:nvPr>
        </p:nvSpPr>
        <p:spPr>
          <a:xfrm>
            <a:off x="304800" y="1219200"/>
            <a:ext cx="8610600" cy="4648200"/>
          </a:xfrm>
        </p:spPr>
        <p:txBody>
          <a:bodyPr/>
          <a:lstStyle/>
          <a:p>
            <a:pPr eaLnBrk="1" hangingPunct="1">
              <a:buFontTx/>
              <a:buNone/>
            </a:pPr>
            <a:r>
              <a:rPr lang="en-US" sz="3000" b="1" smtClean="0"/>
              <a:t>What is an Objective?</a:t>
            </a:r>
          </a:p>
          <a:p>
            <a:pPr eaLnBrk="1" hangingPunct="1"/>
            <a:r>
              <a:rPr lang="en-US" sz="2800" b="1" smtClean="0"/>
              <a:t>Objectives </a:t>
            </a:r>
            <a:r>
              <a:rPr lang="en-US" sz="2800" smtClean="0"/>
              <a:t>refer to specific and observable student learning and/or developmental outcomes</a:t>
            </a:r>
          </a:p>
          <a:p>
            <a:pPr lvl="1" eaLnBrk="1" hangingPunct="1"/>
            <a:r>
              <a:rPr lang="en-US" sz="2400" smtClean="0"/>
              <a:t>Knowledge, skills, behaviors, or attitudes that students are expected to achieve </a:t>
            </a:r>
            <a:r>
              <a:rPr lang="en-US" sz="2400" i="1" smtClean="0"/>
              <a:t>as a function of your program</a:t>
            </a:r>
          </a:p>
          <a:p>
            <a:pPr lvl="1" eaLnBrk="1" hangingPunct="1"/>
            <a:r>
              <a:rPr lang="en-US" sz="2400" smtClean="0"/>
              <a:t>Thus, the terms “objectives” and “intended outcomes” are often used interchanged</a:t>
            </a:r>
          </a:p>
          <a:p>
            <a:pPr eaLnBrk="1" hangingPunct="1"/>
            <a:r>
              <a:rPr lang="en-US" sz="2800" smtClean="0"/>
              <a:t>In order to create a successful program, clear program objectives must be</a:t>
            </a:r>
            <a:r>
              <a:rPr lang="en-US" smtClean="0"/>
              <a:t> </a:t>
            </a:r>
            <a:r>
              <a:rPr lang="en-US" sz="2800" smtClean="0"/>
              <a:t>established </a:t>
            </a:r>
            <a:r>
              <a:rPr lang="en-US" sz="2800" b="1" u="sng" smtClean="0"/>
              <a:t>and</a:t>
            </a:r>
            <a:r>
              <a:rPr lang="en-US" sz="2800" smtClean="0"/>
              <a:t> agreed upon by all those involved in facilitating the program.</a:t>
            </a:r>
            <a:endParaRPr lang="en-US" smtClean="0"/>
          </a:p>
          <a:p>
            <a:pPr eaLnBrk="1" hangingPunct="1"/>
            <a:endParaRPr lang="en-US" sz="2800" smtClean="0"/>
          </a:p>
          <a:p>
            <a:pPr eaLnBrk="1" hangingPunct="1">
              <a:buFontTx/>
              <a:buNone/>
            </a:pPr>
            <a:endParaRPr lang="en-US"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mtClean="0"/>
              <a:t>Goals and Objectives</a:t>
            </a:r>
          </a:p>
        </p:txBody>
      </p:sp>
      <p:sp>
        <p:nvSpPr>
          <p:cNvPr id="27650" name="Rectangle 3"/>
          <p:cNvSpPr>
            <a:spLocks noGrp="1" noChangeArrowheads="1"/>
          </p:cNvSpPr>
          <p:nvPr>
            <p:ph type="body" idx="1"/>
          </p:nvPr>
        </p:nvSpPr>
        <p:spPr/>
        <p:txBody>
          <a:bodyPr/>
          <a:lstStyle/>
          <a:p>
            <a:pPr eaLnBrk="1" hangingPunct="1"/>
            <a:r>
              <a:rPr lang="en-US" b="1" u="sng" smtClean="0"/>
              <a:t>Goals</a:t>
            </a:r>
            <a:r>
              <a:rPr lang="en-US" smtClean="0"/>
              <a:t> can be seen as the broad, general expectations for the program</a:t>
            </a:r>
          </a:p>
          <a:p>
            <a:pPr eaLnBrk="1" hangingPunct="1"/>
            <a:r>
              <a:rPr lang="en-US" b="1" u="sng" smtClean="0"/>
              <a:t>Objectives</a:t>
            </a:r>
            <a:r>
              <a:rPr lang="en-US" smtClean="0"/>
              <a:t> can be seen as the means by which those goals are met</a:t>
            </a:r>
          </a:p>
          <a:p>
            <a:pPr lvl="1" eaLnBrk="1" hangingPunct="1"/>
            <a:r>
              <a:rPr lang="en-US" smtClean="0"/>
              <a:t>Objectives are measurable and thus are written in a manner that facilitates measurement</a:t>
            </a:r>
          </a:p>
          <a:p>
            <a:pPr eaLnBrk="1" hangingPunct="1"/>
            <a:r>
              <a:rPr lang="en-US" smtClean="0"/>
              <a:t>PROBLEM:  Some program “objectives” are really broad and unmeasurable goals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mtClean="0"/>
              <a:t>Goals               vs.         Objectives	</a:t>
            </a:r>
          </a:p>
        </p:txBody>
      </p:sp>
      <p:sp>
        <p:nvSpPr>
          <p:cNvPr id="29698" name="Rectangle 3"/>
          <p:cNvSpPr>
            <a:spLocks noGrp="1" noChangeArrowheads="1"/>
          </p:cNvSpPr>
          <p:nvPr>
            <p:ph type="body" sz="half" idx="1"/>
          </p:nvPr>
        </p:nvSpPr>
        <p:spPr>
          <a:xfrm>
            <a:off x="228600" y="1295400"/>
            <a:ext cx="3733800" cy="4876800"/>
          </a:xfrm>
          <a:ln w="19050">
            <a:solidFill>
              <a:schemeClr val="accent1"/>
            </a:solidFill>
          </a:ln>
        </p:spPr>
        <p:txBody>
          <a:bodyPr/>
          <a:lstStyle/>
          <a:p>
            <a:pPr eaLnBrk="1" hangingPunct="1"/>
            <a:r>
              <a:rPr lang="en-US" smtClean="0"/>
              <a:t>General expectations of student outcomes</a:t>
            </a:r>
          </a:p>
          <a:p>
            <a:pPr eaLnBrk="1" hangingPunct="1"/>
            <a:r>
              <a:rPr lang="en-US" smtClean="0"/>
              <a:t>Can be broad and vague</a:t>
            </a:r>
          </a:p>
          <a:p>
            <a:pPr lvl="1" eaLnBrk="1" hangingPunct="1"/>
            <a:r>
              <a:rPr lang="en-US" smtClean="0"/>
              <a:t>Example:  Students will see themselves as part of the JMU community</a:t>
            </a:r>
          </a:p>
        </p:txBody>
      </p:sp>
      <p:sp>
        <p:nvSpPr>
          <p:cNvPr id="29699" name="Rectangle 4"/>
          <p:cNvSpPr>
            <a:spLocks noGrp="1" noChangeArrowheads="1"/>
          </p:cNvSpPr>
          <p:nvPr>
            <p:ph type="body" sz="half" idx="2"/>
          </p:nvPr>
        </p:nvSpPr>
        <p:spPr>
          <a:xfrm>
            <a:off x="4495800" y="1295400"/>
            <a:ext cx="4495800" cy="4876800"/>
          </a:xfrm>
          <a:ln>
            <a:solidFill>
              <a:schemeClr val="accent1"/>
            </a:solidFill>
          </a:ln>
        </p:spPr>
        <p:txBody>
          <a:bodyPr/>
          <a:lstStyle/>
          <a:p>
            <a:pPr eaLnBrk="1" hangingPunct="1"/>
            <a:r>
              <a:rPr lang="en-US" sz="2400" smtClean="0"/>
              <a:t>Statement of exactly what students should be able to do, or how they should change developmentally, as a result of instruction or program</a:t>
            </a:r>
          </a:p>
          <a:p>
            <a:pPr eaLnBrk="1" hangingPunct="1"/>
            <a:r>
              <a:rPr lang="en-US" sz="2400" smtClean="0"/>
              <a:t>More specific; measurable</a:t>
            </a:r>
          </a:p>
          <a:p>
            <a:pPr lvl="1" eaLnBrk="1" hangingPunct="1"/>
            <a:r>
              <a:rPr lang="en-US" sz="2000" smtClean="0"/>
              <a:t>Example:  Upon completion of the orientation program, students will a) demonstrate a significant increase in sense of belonging to JMU, and b) choose to participate in JMU organizations</a:t>
            </a:r>
          </a:p>
        </p:txBody>
      </p:sp>
      <p:sp>
        <p:nvSpPr>
          <p:cNvPr id="29700" name="Text Box 5"/>
          <p:cNvSpPr txBox="1">
            <a:spLocks noChangeArrowheads="1"/>
          </p:cNvSpPr>
          <p:nvPr/>
        </p:nvSpPr>
        <p:spPr bwMode="auto">
          <a:xfrm>
            <a:off x="990600" y="6172200"/>
            <a:ext cx="29718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6"/>
          <p:cNvSpPr txBox="1">
            <a:spLocks noChangeArrowheads="1"/>
          </p:cNvSpPr>
          <p:nvPr/>
        </p:nvSpPr>
        <p:spPr bwMode="auto">
          <a:xfrm>
            <a:off x="762000" y="6096000"/>
            <a:ext cx="2590800" cy="457200"/>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Goals and Objectives: Example</a:t>
            </a:r>
          </a:p>
        </p:txBody>
      </p:sp>
      <p:sp>
        <p:nvSpPr>
          <p:cNvPr id="31746" name="Rectangle 3"/>
          <p:cNvSpPr>
            <a:spLocks noGrp="1" noChangeArrowheads="1"/>
          </p:cNvSpPr>
          <p:nvPr>
            <p:ph type="body" idx="1"/>
          </p:nvPr>
        </p:nvSpPr>
        <p:spPr/>
        <p:txBody>
          <a:bodyPr/>
          <a:lstStyle/>
          <a:p>
            <a:pPr eaLnBrk="1" hangingPunct="1"/>
            <a:r>
              <a:rPr lang="en-US" sz="2800" b="1" smtClean="0"/>
              <a:t>Goal</a:t>
            </a:r>
            <a:r>
              <a:rPr lang="en-US" sz="2800" smtClean="0"/>
              <a:t>:  Students will understand the concepts that contribute to career decision-making.</a:t>
            </a:r>
          </a:p>
          <a:p>
            <a:pPr lvl="1" eaLnBrk="1" hangingPunct="1"/>
            <a:r>
              <a:rPr lang="en-US" sz="2400" b="1" smtClean="0"/>
              <a:t>Objective 1</a:t>
            </a:r>
            <a:r>
              <a:rPr lang="en-US" sz="2400" smtClean="0"/>
              <a:t>:  Upon completion of the career and life planning course, students will be able to match a list of JMU majors to appropriate career choices.</a:t>
            </a:r>
          </a:p>
          <a:p>
            <a:pPr lvl="1" eaLnBrk="1" hangingPunct="1"/>
            <a:r>
              <a:rPr lang="en-US" sz="2400" b="1" smtClean="0"/>
              <a:t>Objective 2</a:t>
            </a:r>
            <a:r>
              <a:rPr lang="en-US" sz="2400" smtClean="0"/>
              <a:t>:  Upon completion of the career and life planning course, students will be able to state their own “work personality” as measured by the Work </a:t>
            </a:r>
            <a:r>
              <a:rPr lang="en-US" sz="2400" smtClean="0">
                <a:cs typeface="Times New Roman" pitchFamily="18" charset="0"/>
              </a:rPr>
              <a:t>Abilities,</a:t>
            </a:r>
            <a:r>
              <a:rPr lang="en-US" sz="2400" smtClean="0"/>
              <a:t> </a:t>
            </a:r>
            <a:r>
              <a:rPr lang="en-US" sz="2400" smtClean="0">
                <a:cs typeface="Times New Roman" pitchFamily="18" charset="0"/>
              </a:rPr>
              <a:t>Values, and </a:t>
            </a:r>
            <a:r>
              <a:rPr lang="en-US" sz="2400" smtClean="0"/>
              <a:t>I</a:t>
            </a:r>
            <a:r>
              <a:rPr lang="en-US" sz="2400" smtClean="0">
                <a:cs typeface="Times New Roman" pitchFamily="18" charset="0"/>
              </a:rPr>
              <a:t>nterests (WAVI) Inventory.</a:t>
            </a:r>
            <a:endParaRPr lang="en-US" sz="2400" smtClean="0"/>
          </a:p>
          <a:p>
            <a:pPr eaLnBrk="1" hangingPunct="1">
              <a:buFont typeface="Wingdings" pitchFamily="2" charset="2"/>
              <a:buNone/>
            </a:pPr>
            <a:endParaRPr lang="en-US" sz="280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3200" smtClean="0"/>
              <a:t>Classification of Objectives</a:t>
            </a:r>
          </a:p>
        </p:txBody>
      </p:sp>
      <p:sp>
        <p:nvSpPr>
          <p:cNvPr id="33794" name="Rectangle 4"/>
          <p:cNvSpPr>
            <a:spLocks noGrp="1" noChangeArrowheads="1"/>
          </p:cNvSpPr>
          <p:nvPr>
            <p:ph type="body" sz="half" idx="2"/>
          </p:nvPr>
        </p:nvSpPr>
        <p:spPr>
          <a:xfrm>
            <a:off x="152400" y="1371600"/>
            <a:ext cx="8991600" cy="4648200"/>
          </a:xfrm>
        </p:spPr>
        <p:txBody>
          <a:bodyPr/>
          <a:lstStyle/>
          <a:p>
            <a:pPr eaLnBrk="1" hangingPunct="1"/>
            <a:r>
              <a:rPr lang="en-US" smtClean="0"/>
              <a:t>Cognitive (typically right or wrong)</a:t>
            </a:r>
          </a:p>
          <a:p>
            <a:pPr lvl="1" eaLnBrk="1" hangingPunct="1"/>
            <a:r>
              <a:rPr lang="en-US" sz="2000" smtClean="0"/>
              <a:t>Knowledge, comprehension, application, analysis, synthesis, evaluation of X</a:t>
            </a:r>
          </a:p>
          <a:p>
            <a:pPr eaLnBrk="1" hangingPunct="1"/>
            <a:r>
              <a:rPr lang="en-US" smtClean="0"/>
              <a:t>Affective, attitudinal, developmental</a:t>
            </a:r>
          </a:p>
          <a:p>
            <a:pPr lvl="1" eaLnBrk="1" hangingPunct="1"/>
            <a:r>
              <a:rPr lang="en-US" sz="2000" smtClean="0"/>
              <a:t>Usually abstract constructs: emotions, attitudes, values (i.e., body shame, conscientiousness, appreciation for diversity)</a:t>
            </a:r>
          </a:p>
          <a:p>
            <a:pPr eaLnBrk="1" hangingPunct="1"/>
            <a:r>
              <a:rPr lang="en-US" smtClean="0"/>
              <a:t>Behavioral</a:t>
            </a:r>
          </a:p>
          <a:p>
            <a:pPr lvl="1" eaLnBrk="1" hangingPunct="1"/>
            <a:r>
              <a:rPr lang="en-US" sz="2000" smtClean="0"/>
              <a:t>Assembles, volunteers, engages in, shares, avoids, attempts</a:t>
            </a:r>
          </a:p>
          <a:p>
            <a:pPr lvl="2" eaLnBrk="1" hangingPunct="1">
              <a:buFontTx/>
              <a:buNone/>
            </a:pPr>
            <a:endParaRPr lang="en-US" sz="500" smtClean="0"/>
          </a:p>
          <a:p>
            <a:pPr eaLnBrk="1" hangingPunct="1"/>
            <a:r>
              <a:rPr lang="en-US" sz="2200" smtClean="0"/>
              <a:t>Ease in assessment and impacting change follows the above order (easier to impact student knowledge than student behavior)</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ARS Template Gray Bar">
  <a:themeElements>
    <a:clrScheme name="CARS Template Gray B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S Template Gray Bar">
      <a:majorFont>
        <a:latin typeface="Century Gothic"/>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RS Template Gray B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S Template Gray B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RS Template Gray B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RS Template Gray B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RS Template Gray B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RS Template Gray B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RS Template Gray B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RS Template Gray B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RS Template Gray B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RS Template Gray B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RS Template Gray B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RS Template Gray B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Finding &amp; Selecting Existing Instruments</Template>
  <TotalTime>985</TotalTime>
  <Words>2321</Words>
  <Application>Microsoft Macintosh PowerPoint</Application>
  <PresentationFormat>On-screen Show (4:3)</PresentationFormat>
  <Paragraphs>245</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CARS Template Gray Bar</vt:lpstr>
      <vt:lpstr>The following materials were prepared for use by CARS and SASS consultants. </vt:lpstr>
      <vt:lpstr>Objectives</vt:lpstr>
      <vt:lpstr>Make Assessment Meaningful</vt:lpstr>
      <vt:lpstr>Why Does My Program Need Objectives?</vt:lpstr>
      <vt:lpstr>Establishing Objectives</vt:lpstr>
      <vt:lpstr>Goals and Objectives</vt:lpstr>
      <vt:lpstr>Goals               vs.         Objectives </vt:lpstr>
      <vt:lpstr>Goals and Objectives: Example</vt:lpstr>
      <vt:lpstr>Classification of Objectives</vt:lpstr>
      <vt:lpstr>Developmental Objectives</vt:lpstr>
      <vt:lpstr>Using Objectives to Design Assessments</vt:lpstr>
      <vt:lpstr>Assess ALL Objectives</vt:lpstr>
      <vt:lpstr>Characteristics of *good* objectives</vt:lpstr>
      <vt:lpstr>Characteristics of an Objective: STUDENT-FOCUSED</vt:lpstr>
      <vt:lpstr>Characteristics of an Objective:  REASONABLE </vt:lpstr>
      <vt:lpstr>Characteristics of an Objective:  MEASURABLE</vt:lpstr>
      <vt:lpstr>Characteristics of an Objective:  DEFINES SUCCESS</vt:lpstr>
      <vt:lpstr>How do I do this?  The ABCD Method</vt:lpstr>
      <vt:lpstr>The ABCD Method: Example 1</vt:lpstr>
      <vt:lpstr>The ABCD Method: Example 2</vt:lpstr>
      <vt:lpstr>The ABCD Method: Example 3</vt:lpstr>
      <vt:lpstr>The ABCD Method: Example 4</vt:lpstr>
      <vt:lpstr>Common Mistakes</vt:lpstr>
      <vt:lpstr>“Isn’t it just different wording?”</vt:lpstr>
      <vt:lpstr>“I don’t have objectives”</vt:lpstr>
      <vt:lpstr>“Objectives can’t fully capture my program”</vt:lpstr>
      <vt:lpstr>Summary: Use Objective Formula</vt:lpstr>
      <vt:lpstr>Summary: Check Each Objective</vt:lpstr>
      <vt:lpstr>Summary: Objective Writing is a Process</vt:lpstr>
    </vt:vector>
  </TitlesOfParts>
  <Company>JMU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JMU</dc:creator>
  <cp:lastModifiedBy>Monica Erbacher</cp:lastModifiedBy>
  <cp:revision>88</cp:revision>
  <dcterms:created xsi:type="dcterms:W3CDTF">2009-09-08T02:37:21Z</dcterms:created>
  <dcterms:modified xsi:type="dcterms:W3CDTF">2015-11-04T02:05:03Z</dcterms:modified>
</cp:coreProperties>
</file>