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av" ContentType="audio/wav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5"/>
  </p:notesMasterIdLst>
  <p:handoutMasterIdLst>
    <p:handoutMasterId r:id="rId26"/>
  </p:handoutMasterIdLst>
  <p:sldIdLst>
    <p:sldId id="256" r:id="rId2"/>
    <p:sldId id="344" r:id="rId3"/>
    <p:sldId id="328" r:id="rId4"/>
    <p:sldId id="262" r:id="rId5"/>
    <p:sldId id="336" r:id="rId6"/>
    <p:sldId id="272" r:id="rId7"/>
    <p:sldId id="273" r:id="rId8"/>
    <p:sldId id="275" r:id="rId9"/>
    <p:sldId id="276" r:id="rId10"/>
    <p:sldId id="339" r:id="rId11"/>
    <p:sldId id="333" r:id="rId12"/>
    <p:sldId id="278" r:id="rId13"/>
    <p:sldId id="279" r:id="rId14"/>
    <p:sldId id="311" r:id="rId15"/>
    <p:sldId id="310" r:id="rId16"/>
    <p:sldId id="341" r:id="rId17"/>
    <p:sldId id="314" r:id="rId18"/>
    <p:sldId id="340" r:id="rId19"/>
    <p:sldId id="316" r:id="rId20"/>
    <p:sldId id="282" r:id="rId21"/>
    <p:sldId id="343" r:id="rId22"/>
    <p:sldId id="337" r:id="rId23"/>
    <p:sldId id="303" r:id="rId2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0" autoAdjust="0"/>
    <p:restoredTop sz="65110" autoAdjust="0"/>
  </p:normalViewPr>
  <p:slideViewPr>
    <p:cSldViewPr>
      <p:cViewPr varScale="1">
        <p:scale>
          <a:sx n="71" d="100"/>
          <a:sy n="71" d="100"/>
        </p:scale>
        <p:origin x="-146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A720DB-E21B-4E21-9675-0ED024E2EC28}" type="doc">
      <dgm:prSet loTypeId="urn:microsoft.com/office/officeart/2005/8/layout/default#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E49E90B-C7C8-4AB1-ACA2-F6B1B834F78E}">
      <dgm:prSet phldrT="[Text]" custT="1"/>
      <dgm:spPr/>
      <dgm:t>
        <a:bodyPr/>
        <a:lstStyle/>
        <a:p>
          <a:r>
            <a:rPr lang="en-US" sz="4000" dirty="0" smtClean="0"/>
            <a:t>Content</a:t>
          </a:r>
          <a:endParaRPr lang="en-US" sz="4000" dirty="0"/>
        </a:p>
      </dgm:t>
    </dgm:pt>
    <dgm:pt modelId="{6B6BBC53-86B3-440F-B50B-28934D531EFF}" type="parTrans" cxnId="{74572431-928A-4F98-ACBF-E7C49EEC8DFC}">
      <dgm:prSet/>
      <dgm:spPr/>
      <dgm:t>
        <a:bodyPr/>
        <a:lstStyle/>
        <a:p>
          <a:endParaRPr lang="en-US"/>
        </a:p>
      </dgm:t>
    </dgm:pt>
    <dgm:pt modelId="{78398E17-B2E5-4165-9377-B3BE255AD1B9}" type="sibTrans" cxnId="{74572431-928A-4F98-ACBF-E7C49EEC8DFC}">
      <dgm:prSet/>
      <dgm:spPr/>
      <dgm:t>
        <a:bodyPr/>
        <a:lstStyle/>
        <a:p>
          <a:endParaRPr lang="en-US"/>
        </a:p>
      </dgm:t>
    </dgm:pt>
    <dgm:pt modelId="{FC7A8EB1-CB92-48BB-8056-C81022372FFF}">
      <dgm:prSet phldrT="[Text]" custT="1"/>
      <dgm:spPr/>
      <dgm:t>
        <a:bodyPr/>
        <a:lstStyle/>
        <a:p>
          <a:r>
            <a:rPr lang="en-US" sz="4000" dirty="0" smtClean="0"/>
            <a:t>Style/format</a:t>
          </a:r>
          <a:endParaRPr lang="en-US" sz="4000" dirty="0"/>
        </a:p>
      </dgm:t>
    </dgm:pt>
    <dgm:pt modelId="{9C214AB7-837E-4C33-9670-43D7C0C47145}" type="parTrans" cxnId="{4775B639-052C-44CC-806F-441CD4112B96}">
      <dgm:prSet/>
      <dgm:spPr/>
      <dgm:t>
        <a:bodyPr/>
        <a:lstStyle/>
        <a:p>
          <a:endParaRPr lang="en-US"/>
        </a:p>
      </dgm:t>
    </dgm:pt>
    <dgm:pt modelId="{B8338C84-A03A-4339-8852-6D36F0CF57BC}" type="sibTrans" cxnId="{4775B639-052C-44CC-806F-441CD4112B96}">
      <dgm:prSet/>
      <dgm:spPr/>
      <dgm:t>
        <a:bodyPr/>
        <a:lstStyle/>
        <a:p>
          <a:endParaRPr lang="en-US"/>
        </a:p>
      </dgm:t>
    </dgm:pt>
    <dgm:pt modelId="{97F55033-13F2-432C-823F-61675B36FFA1}">
      <dgm:prSet phldrT="[Text]" custT="1"/>
      <dgm:spPr/>
      <dgm:t>
        <a:bodyPr/>
        <a:lstStyle/>
        <a:p>
          <a:r>
            <a:rPr lang="en-US" sz="4000" dirty="0" smtClean="0"/>
            <a:t>Writing the stem</a:t>
          </a:r>
          <a:endParaRPr lang="en-US" sz="4000" dirty="0"/>
        </a:p>
      </dgm:t>
    </dgm:pt>
    <dgm:pt modelId="{E4AB3531-D5DD-4328-BFD8-0942EB660289}" type="parTrans" cxnId="{248B73DD-CABF-4C9F-AE7E-4A944D63C374}">
      <dgm:prSet/>
      <dgm:spPr/>
      <dgm:t>
        <a:bodyPr/>
        <a:lstStyle/>
        <a:p>
          <a:endParaRPr lang="en-US"/>
        </a:p>
      </dgm:t>
    </dgm:pt>
    <dgm:pt modelId="{473A4FA5-146D-40F8-A9CA-A3528288C330}" type="sibTrans" cxnId="{248B73DD-CABF-4C9F-AE7E-4A944D63C374}">
      <dgm:prSet/>
      <dgm:spPr/>
      <dgm:t>
        <a:bodyPr/>
        <a:lstStyle/>
        <a:p>
          <a:endParaRPr lang="en-US"/>
        </a:p>
      </dgm:t>
    </dgm:pt>
    <dgm:pt modelId="{C3C090F6-D2FE-4D59-9ABA-3C42E232DFD9}">
      <dgm:prSet phldrT="[Text]" custT="1"/>
      <dgm:spPr/>
      <dgm:t>
        <a:bodyPr/>
        <a:lstStyle/>
        <a:p>
          <a:r>
            <a:rPr lang="en-US" sz="4000" dirty="0" smtClean="0"/>
            <a:t>Writing the distracters</a:t>
          </a:r>
          <a:endParaRPr lang="en-US" sz="4000" dirty="0"/>
        </a:p>
      </dgm:t>
    </dgm:pt>
    <dgm:pt modelId="{3B440658-FEDE-4042-A944-BA7E9295831E}" type="parTrans" cxnId="{DA01E0C5-E362-4768-904E-341CF096773D}">
      <dgm:prSet/>
      <dgm:spPr/>
      <dgm:t>
        <a:bodyPr/>
        <a:lstStyle/>
        <a:p>
          <a:endParaRPr lang="en-US"/>
        </a:p>
      </dgm:t>
    </dgm:pt>
    <dgm:pt modelId="{66A0BD1A-DB32-43AB-8454-E6DCBA46493E}" type="sibTrans" cxnId="{DA01E0C5-E362-4768-904E-341CF096773D}">
      <dgm:prSet/>
      <dgm:spPr/>
      <dgm:t>
        <a:bodyPr/>
        <a:lstStyle/>
        <a:p>
          <a:endParaRPr lang="en-US"/>
        </a:p>
      </dgm:t>
    </dgm:pt>
    <dgm:pt modelId="{F56F3EB1-9CF2-4F46-9CDE-EF6754115938}" type="pres">
      <dgm:prSet presAssocID="{CDA720DB-E21B-4E21-9675-0ED024E2EC2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0DEA451-F7EF-456F-82C1-8E0C58BE0E26}" type="pres">
      <dgm:prSet presAssocID="{BE49E90B-C7C8-4AB1-ACA2-F6B1B834F78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7F41C1-432C-4643-B4AE-A5C8FB969115}" type="pres">
      <dgm:prSet presAssocID="{78398E17-B2E5-4165-9377-B3BE255AD1B9}" presName="sibTrans" presStyleCnt="0"/>
      <dgm:spPr/>
    </dgm:pt>
    <dgm:pt modelId="{F10DFD90-6D2A-4A24-8F5F-F94F2F5559D5}" type="pres">
      <dgm:prSet presAssocID="{FC7A8EB1-CB92-48BB-8056-C81022372FF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F1E63D-BCFE-4289-B1C0-DB8D951F024B}" type="pres">
      <dgm:prSet presAssocID="{B8338C84-A03A-4339-8852-6D36F0CF57BC}" presName="sibTrans" presStyleCnt="0"/>
      <dgm:spPr/>
    </dgm:pt>
    <dgm:pt modelId="{1BF58EDA-2087-4530-AAD0-CF6060619975}" type="pres">
      <dgm:prSet presAssocID="{97F55033-13F2-432C-823F-61675B36FFA1}" presName="node" presStyleLbl="node1" presStyleIdx="2" presStyleCnt="4" custLinFactNeighborX="-26" custLinFactNeighborY="-6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1B6EBA-F6DA-4C9B-B993-0E03FAF83392}" type="pres">
      <dgm:prSet presAssocID="{473A4FA5-146D-40F8-A9CA-A3528288C330}" presName="sibTrans" presStyleCnt="0"/>
      <dgm:spPr/>
    </dgm:pt>
    <dgm:pt modelId="{50515B09-A044-4D48-BB05-7BA986633CC0}" type="pres">
      <dgm:prSet presAssocID="{C3C090F6-D2FE-4D59-9ABA-3C42E232DFD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A20735-5BE7-4BEB-897C-E471A5CFC2CA}" type="presOf" srcId="{BE49E90B-C7C8-4AB1-ACA2-F6B1B834F78E}" destId="{E0DEA451-F7EF-456F-82C1-8E0C58BE0E26}" srcOrd="0" destOrd="0" presId="urn:microsoft.com/office/officeart/2005/8/layout/default#2"/>
    <dgm:cxn modelId="{DA01E0C5-E362-4768-904E-341CF096773D}" srcId="{CDA720DB-E21B-4E21-9675-0ED024E2EC28}" destId="{C3C090F6-D2FE-4D59-9ABA-3C42E232DFD9}" srcOrd="3" destOrd="0" parTransId="{3B440658-FEDE-4042-A944-BA7E9295831E}" sibTransId="{66A0BD1A-DB32-43AB-8454-E6DCBA46493E}"/>
    <dgm:cxn modelId="{4775B639-052C-44CC-806F-441CD4112B96}" srcId="{CDA720DB-E21B-4E21-9675-0ED024E2EC28}" destId="{FC7A8EB1-CB92-48BB-8056-C81022372FFF}" srcOrd="1" destOrd="0" parTransId="{9C214AB7-837E-4C33-9670-43D7C0C47145}" sibTransId="{B8338C84-A03A-4339-8852-6D36F0CF57BC}"/>
    <dgm:cxn modelId="{248B73DD-CABF-4C9F-AE7E-4A944D63C374}" srcId="{CDA720DB-E21B-4E21-9675-0ED024E2EC28}" destId="{97F55033-13F2-432C-823F-61675B36FFA1}" srcOrd="2" destOrd="0" parTransId="{E4AB3531-D5DD-4328-BFD8-0942EB660289}" sibTransId="{473A4FA5-146D-40F8-A9CA-A3528288C330}"/>
    <dgm:cxn modelId="{A069E868-6DC4-498B-AD6C-E88FB0A73473}" type="presOf" srcId="{CDA720DB-E21B-4E21-9675-0ED024E2EC28}" destId="{F56F3EB1-9CF2-4F46-9CDE-EF6754115938}" srcOrd="0" destOrd="0" presId="urn:microsoft.com/office/officeart/2005/8/layout/default#2"/>
    <dgm:cxn modelId="{74572431-928A-4F98-ACBF-E7C49EEC8DFC}" srcId="{CDA720DB-E21B-4E21-9675-0ED024E2EC28}" destId="{BE49E90B-C7C8-4AB1-ACA2-F6B1B834F78E}" srcOrd="0" destOrd="0" parTransId="{6B6BBC53-86B3-440F-B50B-28934D531EFF}" sibTransId="{78398E17-B2E5-4165-9377-B3BE255AD1B9}"/>
    <dgm:cxn modelId="{C8176D85-C081-4378-9241-66322E8EC991}" type="presOf" srcId="{FC7A8EB1-CB92-48BB-8056-C81022372FFF}" destId="{F10DFD90-6D2A-4A24-8F5F-F94F2F5559D5}" srcOrd="0" destOrd="0" presId="urn:microsoft.com/office/officeart/2005/8/layout/default#2"/>
    <dgm:cxn modelId="{89AB7F6A-4E91-46A5-8285-44C599332B1C}" type="presOf" srcId="{C3C090F6-D2FE-4D59-9ABA-3C42E232DFD9}" destId="{50515B09-A044-4D48-BB05-7BA986633CC0}" srcOrd="0" destOrd="0" presId="urn:microsoft.com/office/officeart/2005/8/layout/default#2"/>
    <dgm:cxn modelId="{F2CCB212-C79B-49AF-B17B-0A094CE38E78}" type="presOf" srcId="{97F55033-13F2-432C-823F-61675B36FFA1}" destId="{1BF58EDA-2087-4530-AAD0-CF6060619975}" srcOrd="0" destOrd="0" presId="urn:microsoft.com/office/officeart/2005/8/layout/default#2"/>
    <dgm:cxn modelId="{D00A4FB7-ABDD-40B7-9D34-883D86A25D8F}" type="presParOf" srcId="{F56F3EB1-9CF2-4F46-9CDE-EF6754115938}" destId="{E0DEA451-F7EF-456F-82C1-8E0C58BE0E26}" srcOrd="0" destOrd="0" presId="urn:microsoft.com/office/officeart/2005/8/layout/default#2"/>
    <dgm:cxn modelId="{6DD8A7B9-DDC3-404C-8B68-0783537FA443}" type="presParOf" srcId="{F56F3EB1-9CF2-4F46-9CDE-EF6754115938}" destId="{547F41C1-432C-4643-B4AE-A5C8FB969115}" srcOrd="1" destOrd="0" presId="urn:microsoft.com/office/officeart/2005/8/layout/default#2"/>
    <dgm:cxn modelId="{90C4AE57-8572-43BF-93BE-6340237F36AC}" type="presParOf" srcId="{F56F3EB1-9CF2-4F46-9CDE-EF6754115938}" destId="{F10DFD90-6D2A-4A24-8F5F-F94F2F5559D5}" srcOrd="2" destOrd="0" presId="urn:microsoft.com/office/officeart/2005/8/layout/default#2"/>
    <dgm:cxn modelId="{5A87B36C-3725-434B-B8FA-14365F5CE403}" type="presParOf" srcId="{F56F3EB1-9CF2-4F46-9CDE-EF6754115938}" destId="{D6F1E63D-BCFE-4289-B1C0-DB8D951F024B}" srcOrd="3" destOrd="0" presId="urn:microsoft.com/office/officeart/2005/8/layout/default#2"/>
    <dgm:cxn modelId="{D5A0E22E-80B1-475D-A061-23FAC98E0F0F}" type="presParOf" srcId="{F56F3EB1-9CF2-4F46-9CDE-EF6754115938}" destId="{1BF58EDA-2087-4530-AAD0-CF6060619975}" srcOrd="4" destOrd="0" presId="urn:microsoft.com/office/officeart/2005/8/layout/default#2"/>
    <dgm:cxn modelId="{A344C020-74B1-4537-8599-074E05A14794}" type="presParOf" srcId="{F56F3EB1-9CF2-4F46-9CDE-EF6754115938}" destId="{011B6EBA-F6DA-4C9B-B993-0E03FAF83392}" srcOrd="5" destOrd="0" presId="urn:microsoft.com/office/officeart/2005/8/layout/default#2"/>
    <dgm:cxn modelId="{A15D27C6-8FDB-4397-8C2B-09662DE79741}" type="presParOf" srcId="{F56F3EB1-9CF2-4F46-9CDE-EF6754115938}" destId="{50515B09-A044-4D48-BB05-7BA986633CC0}" srcOrd="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DEA451-F7EF-456F-82C1-8E0C58BE0E26}">
      <dsp:nvSpPr>
        <dsp:cNvPr id="0" name=""/>
        <dsp:cNvSpPr/>
      </dsp:nvSpPr>
      <dsp:spPr>
        <a:xfrm>
          <a:off x="883" y="183223"/>
          <a:ext cx="3446301" cy="206778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2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Content</a:t>
          </a:r>
          <a:endParaRPr lang="en-US" sz="4000" kern="1200" dirty="0"/>
        </a:p>
      </dsp:txBody>
      <dsp:txXfrm>
        <a:off x="883" y="183223"/>
        <a:ext cx="3446301" cy="2067780"/>
      </dsp:txXfrm>
    </dsp:sp>
    <dsp:sp modelId="{F10DFD90-6D2A-4A24-8F5F-F94F2F5559D5}">
      <dsp:nvSpPr>
        <dsp:cNvPr id="0" name=""/>
        <dsp:cNvSpPr/>
      </dsp:nvSpPr>
      <dsp:spPr>
        <a:xfrm>
          <a:off x="3791815" y="183223"/>
          <a:ext cx="3446301" cy="2067780"/>
        </a:xfrm>
        <a:prstGeom prst="rect">
          <a:avLst/>
        </a:prstGeom>
        <a:gradFill rotWithShape="0">
          <a:gsLst>
            <a:gs pos="0">
              <a:schemeClr val="accent2">
                <a:hueOff val="-5402520"/>
                <a:satOff val="11111"/>
                <a:lumOff val="-850"/>
                <a:alphaOff val="0"/>
                <a:tint val="15000"/>
                <a:satMod val="250000"/>
              </a:schemeClr>
            </a:gs>
            <a:gs pos="49000">
              <a:schemeClr val="accent2">
                <a:hueOff val="-5402520"/>
                <a:satOff val="11111"/>
                <a:lumOff val="-850"/>
                <a:alphaOff val="0"/>
                <a:tint val="50000"/>
                <a:satMod val="200000"/>
              </a:schemeClr>
            </a:gs>
            <a:gs pos="49100">
              <a:schemeClr val="accent2">
                <a:hueOff val="-5402520"/>
                <a:satOff val="11111"/>
                <a:lumOff val="-850"/>
                <a:alphaOff val="0"/>
                <a:tint val="64000"/>
                <a:satMod val="160000"/>
              </a:schemeClr>
            </a:gs>
            <a:gs pos="92000">
              <a:schemeClr val="accent2">
                <a:hueOff val="-5402520"/>
                <a:satOff val="11111"/>
                <a:lumOff val="-850"/>
                <a:alphaOff val="0"/>
                <a:tint val="50000"/>
                <a:satMod val="200000"/>
              </a:schemeClr>
            </a:gs>
            <a:gs pos="100000">
              <a:schemeClr val="accent2">
                <a:hueOff val="-5402520"/>
                <a:satOff val="11111"/>
                <a:lumOff val="-85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2">
              <a:hueOff val="-5402520"/>
              <a:satOff val="11111"/>
              <a:lumOff val="-85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Style/format</a:t>
          </a:r>
          <a:endParaRPr lang="en-US" sz="4000" kern="1200" dirty="0"/>
        </a:p>
      </dsp:txBody>
      <dsp:txXfrm>
        <a:off x="3791815" y="183223"/>
        <a:ext cx="3446301" cy="2067780"/>
      </dsp:txXfrm>
    </dsp:sp>
    <dsp:sp modelId="{1BF58EDA-2087-4530-AAD0-CF6060619975}">
      <dsp:nvSpPr>
        <dsp:cNvPr id="0" name=""/>
        <dsp:cNvSpPr/>
      </dsp:nvSpPr>
      <dsp:spPr>
        <a:xfrm>
          <a:off x="0" y="2581283"/>
          <a:ext cx="3446301" cy="2067780"/>
        </a:xfrm>
        <a:prstGeom prst="rect">
          <a:avLst/>
        </a:prstGeom>
        <a:gradFill rotWithShape="0">
          <a:gsLst>
            <a:gs pos="0">
              <a:schemeClr val="accent2">
                <a:hueOff val="-10805041"/>
                <a:satOff val="22223"/>
                <a:lumOff val="-1699"/>
                <a:alphaOff val="0"/>
                <a:tint val="15000"/>
                <a:satMod val="250000"/>
              </a:schemeClr>
            </a:gs>
            <a:gs pos="49000">
              <a:schemeClr val="accent2">
                <a:hueOff val="-10805041"/>
                <a:satOff val="22223"/>
                <a:lumOff val="-1699"/>
                <a:alphaOff val="0"/>
                <a:tint val="50000"/>
                <a:satMod val="200000"/>
              </a:schemeClr>
            </a:gs>
            <a:gs pos="49100">
              <a:schemeClr val="accent2">
                <a:hueOff val="-10805041"/>
                <a:satOff val="22223"/>
                <a:lumOff val="-1699"/>
                <a:alphaOff val="0"/>
                <a:tint val="64000"/>
                <a:satMod val="160000"/>
              </a:schemeClr>
            </a:gs>
            <a:gs pos="92000">
              <a:schemeClr val="accent2">
                <a:hueOff val="-10805041"/>
                <a:satOff val="22223"/>
                <a:lumOff val="-1699"/>
                <a:alphaOff val="0"/>
                <a:tint val="50000"/>
                <a:satMod val="200000"/>
              </a:schemeClr>
            </a:gs>
            <a:gs pos="100000">
              <a:schemeClr val="accent2">
                <a:hueOff val="-10805041"/>
                <a:satOff val="22223"/>
                <a:lumOff val="-1699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2">
              <a:hueOff val="-10805041"/>
              <a:satOff val="22223"/>
              <a:lumOff val="-1699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Writing the stem</a:t>
          </a:r>
          <a:endParaRPr lang="en-US" sz="4000" kern="1200" dirty="0"/>
        </a:p>
      </dsp:txBody>
      <dsp:txXfrm>
        <a:off x="0" y="2581283"/>
        <a:ext cx="3446301" cy="2067780"/>
      </dsp:txXfrm>
    </dsp:sp>
    <dsp:sp modelId="{50515B09-A044-4D48-BB05-7BA986633CC0}">
      <dsp:nvSpPr>
        <dsp:cNvPr id="0" name=""/>
        <dsp:cNvSpPr/>
      </dsp:nvSpPr>
      <dsp:spPr>
        <a:xfrm>
          <a:off x="3791815" y="2595634"/>
          <a:ext cx="3446301" cy="2067780"/>
        </a:xfrm>
        <a:prstGeom prst="rect">
          <a:avLst/>
        </a:prstGeom>
        <a:gradFill rotWithShape="0">
          <a:gsLst>
            <a:gs pos="0">
              <a:schemeClr val="accent2">
                <a:hueOff val="-16207560"/>
                <a:satOff val="33334"/>
                <a:lumOff val="-2549"/>
                <a:alphaOff val="0"/>
                <a:tint val="15000"/>
                <a:satMod val="250000"/>
              </a:schemeClr>
            </a:gs>
            <a:gs pos="49000">
              <a:schemeClr val="accent2">
                <a:hueOff val="-16207560"/>
                <a:satOff val="33334"/>
                <a:lumOff val="-2549"/>
                <a:alphaOff val="0"/>
                <a:tint val="50000"/>
                <a:satMod val="200000"/>
              </a:schemeClr>
            </a:gs>
            <a:gs pos="49100">
              <a:schemeClr val="accent2">
                <a:hueOff val="-16207560"/>
                <a:satOff val="33334"/>
                <a:lumOff val="-2549"/>
                <a:alphaOff val="0"/>
                <a:tint val="64000"/>
                <a:satMod val="160000"/>
              </a:schemeClr>
            </a:gs>
            <a:gs pos="92000">
              <a:schemeClr val="accent2">
                <a:hueOff val="-16207560"/>
                <a:satOff val="33334"/>
                <a:lumOff val="-2549"/>
                <a:alphaOff val="0"/>
                <a:tint val="50000"/>
                <a:satMod val="200000"/>
              </a:schemeClr>
            </a:gs>
            <a:gs pos="100000">
              <a:schemeClr val="accent2">
                <a:hueOff val="-16207560"/>
                <a:satOff val="33334"/>
                <a:lumOff val="-2549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2">
              <a:hueOff val="-16207560"/>
              <a:satOff val="33334"/>
              <a:lumOff val="-2549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Writing the distracters</a:t>
          </a:r>
          <a:endParaRPr lang="en-US" sz="4000" kern="1200" dirty="0"/>
        </a:p>
      </dsp:txBody>
      <dsp:txXfrm>
        <a:off x="3791815" y="2595634"/>
        <a:ext cx="3446301" cy="2067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pPr>
              <a:defRPr/>
            </a:pPr>
            <a:fld id="{31B1CC96-AD51-448F-9058-EF227D3C22D6}" type="datetimeFigureOut">
              <a:rPr lang="en-US"/>
              <a:pPr>
                <a:defRPr/>
              </a:pPr>
              <a:t>11/3/15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pPr>
              <a:defRPr/>
            </a:pPr>
            <a:fld id="{889426FD-1A4D-4869-99D4-BD8A0EE26D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56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5894" tIns="47947" rIns="95894" bIns="47947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5894" tIns="47947" rIns="95894" bIns="47947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B10A5FF-3366-4FEF-9A74-26E253701AA0}" type="datetimeFigureOut">
              <a:rPr lang="en-US"/>
              <a:pPr>
                <a:defRPr/>
              </a:pPr>
              <a:t>11/3/15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2188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894" tIns="47947" rIns="95894" bIns="47947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561226"/>
            <a:ext cx="5850835" cy="4320213"/>
          </a:xfrm>
          <a:prstGeom prst="rect">
            <a:avLst/>
          </a:prstGeom>
        </p:spPr>
        <p:txBody>
          <a:bodyPr vert="horz" lIns="95894" tIns="47947" rIns="95894" bIns="47947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5894" tIns="47947" rIns="95894" bIns="47947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5894" tIns="47947" rIns="95894" bIns="47947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E23B386-C91C-4B4C-9372-2E7327EEA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2952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Multiple-choice tests can be effectively used to measure students’ ability as a result of completing a course or a program. Specifically, M-C tests can be used to assess the following learning outcomes: 1) analyzing phenomena 2) applying principles to new situations 3) discriminating between fact and opinion 4) identifying a correct response 5) judging the relevance of information 6) solving problems. M-C tests vary in the difficulty level. The options (or </a:t>
            </a:r>
            <a:r>
              <a:rPr lang="en-US" dirty="0" err="1" smtClean="0"/>
              <a:t>distractors</a:t>
            </a:r>
            <a:r>
              <a:rPr lang="en-US" dirty="0" smtClean="0"/>
              <a:t>) can be homogenous in nature and identifying a correct response might require students to make a fine distinction.  M-C test cannot be used to measure performance (playing a piano, speedy typing, or creative writing). However, M-C tests are preferred methods for assessing knowledge and the ability to apply it. Advantages of M-C tests: 1) easy, fast, objective scoring 2) amenable to item analysis: problematic questions can be identified and improved 3) allow for efficient assessment of a broad content in little time 4) less susceptible to guessing than True-False questions</a:t>
            </a:r>
          </a:p>
          <a:p>
            <a:r>
              <a:rPr lang="en-US" dirty="0" smtClean="0"/>
              <a:t>But in order to construct a good M-C test, one has to take the following steps: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34E67E-0E59-40FB-B8A8-2A7D2AA9E3A3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483599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</a:t>
            </a:r>
            <a:r>
              <a:rPr lang="en-US" baseline="0" dirty="0" smtClean="0"/>
              <a:t> if the first clause is true but the second is false?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23B386-C91C-4B4C-9372-2E7327EEA66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229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AF05709-D308-4E89-85EE-37ACAE8F49A7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470610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EEB202-6819-4A55-9492-9E35FE02F742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293884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EEB202-6819-4A55-9492-9E35FE02F742}" type="slidenum">
              <a:rPr lang="en-US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97034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7F38C3F-EB92-4EC7-ABD5-B97B629430E1}" type="slidenum">
              <a:rPr lang="en-US" smtClean="0"/>
              <a:pPr/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80461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Multiple-choice tests can be effectively used to measure students’ ability as a result of completing a course or a program. Specifically, M-C tests can be used to assess the following learning outcomes: 1) analyzing phenomena 2) applying principles to new situations 3) discriminating between fact and opinion 4) identifying a correct response 5) judging the relevance of information 6) solving problems. M-C tests vary in the difficulty level. The options (or </a:t>
            </a:r>
            <a:r>
              <a:rPr lang="en-US" dirty="0" err="1" smtClean="0"/>
              <a:t>distractors</a:t>
            </a:r>
            <a:r>
              <a:rPr lang="en-US" dirty="0" smtClean="0"/>
              <a:t>) can be homogenous in nature and identifying a correct response might require students to make a fine distinction.  M-C test cannot be used to measure performance (playing a piano, speedy typing, or creative writing). However, M-C tests are preferred methods for assessing knowledge and the ability to apply it. Advantages of M-C tests: 1) easy, fast, objective scoring 2) amenable to item analysis: problematic questions can be identified and improved 3) allow for efficient assessment of a broad content in little time 4) less susceptible to guessing than True-False questions</a:t>
            </a:r>
          </a:p>
          <a:p>
            <a:r>
              <a:rPr lang="en-US" dirty="0" smtClean="0"/>
              <a:t>But in order to construct a good M-C test, one has to take the following steps: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34E67E-0E59-40FB-B8A8-2A7D2AA9E3A3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55567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A test blueprint serves as a map or a guide that matches goals, objectives, and items. 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5D73B8C-A240-46AE-9F92-7FE02E88670C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69427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There are different types of tests, and they all have advantages and disadvantages. We will focus on multiple-choice tests. 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5E623B-9CBF-410A-BEB3-EE7ED1646279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10933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M-C test item consists of a STEM – the essence of the question, CORRECT ANSWER – which is exactly that, and DISTRACTORS – incorrect, but plausible options. </a:t>
            </a:r>
          </a:p>
          <a:p>
            <a:r>
              <a:rPr lang="en-US" smtClean="0"/>
              <a:t>Writing items is the most time-consuming part of the process (if you already have learning objectives)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D720EF9-B36D-4D16-8134-1C268BBE7AF4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05894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There are four major things we have to consider when writing items: content, style/format, writing the stema nd writing the options. 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CE79350-3ABC-4B3B-B2BB-4C72EB3C5232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77779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510FD5E-001E-468D-B41D-DDB661691310}" type="slidenum">
              <a:rPr lang="en-US" smtClean="0"/>
              <a:pPr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12695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ED0D7FF-3401-4BDC-B5B7-3C50B23B442A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401852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What’s wrong with this item and how would you correct it? 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ECDC95-6516-4D14-8502-D69AF21BF39A}" type="slidenum">
              <a:rPr lang="en-US" smtClean="0"/>
              <a:pPr/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87970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4F066E4-16D0-4340-9EAA-127E09C86E0D}" type="datetimeFigureOut">
              <a:rPr lang="en-US"/>
              <a:pPr>
                <a:defRPr/>
              </a:pPr>
              <a:t>11/3/15</a:t>
            </a:fld>
            <a:endParaRPr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27D42CF-3A5C-4A12-A6EC-482297D816FD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CC8B-8ABD-4741-8CF4-40DA233BD64A}" type="datetimeFigureOut">
              <a:rPr lang="en-US"/>
              <a:pPr>
                <a:defRPr/>
              </a:pPr>
              <a:t>11/3/15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D6561-2BBF-4772-B5DC-3A7F640C9C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799D40B-E4E7-4BE8-B49A-E469AF05AE07}" type="datetimeFigureOut">
              <a:rPr lang="en-US"/>
              <a:pPr>
                <a:defRPr/>
              </a:pPr>
              <a:t>11/3/15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84237BC-7113-4FCE-A9D3-7E70FB5674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87745-DAC6-431C-8FAF-9F76DEEC9F01}" type="datetimeFigureOut">
              <a:rPr lang="en-US"/>
              <a:pPr>
                <a:defRPr/>
              </a:pPr>
              <a:t>11/3/15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9883C-CDF8-452B-A9D7-A8E2B803B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00A55F27-5322-43C6-8278-7F0DACB660FD}" type="datetimeFigureOut">
              <a:rPr lang="en-US"/>
              <a:pPr>
                <a:defRPr/>
              </a:pPr>
              <a:t>11/3/15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62B5D9-3587-42BF-BF25-0ACD1FFF63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81B26-8C19-4FEB-B55F-FFC7883DA27A}" type="datetimeFigureOut">
              <a:rPr lang="en-US"/>
              <a:pPr>
                <a:defRPr/>
              </a:pPr>
              <a:t>11/3/15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A7B74-51FB-47AE-8744-71E1B56F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9522E-4F90-4E8A-9E01-3A3CD0A63D1D}" type="datetimeFigureOut">
              <a:rPr lang="en-US"/>
              <a:pPr>
                <a:defRPr/>
              </a:pPr>
              <a:t>11/3/15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6E2F1-1380-4796-B86A-FE1807FED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F8666-E68E-4B5A-AEE1-E107B1F7DC91}" type="datetimeFigureOut">
              <a:rPr lang="en-US"/>
              <a:pPr>
                <a:defRPr/>
              </a:pPr>
              <a:t>11/3/15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77D75-0C84-4090-8289-920A503078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36B94-369A-4CF9-857E-BB0EB74AD302}" type="datetimeFigureOut">
              <a:rPr lang="en-US"/>
              <a:pPr>
                <a:defRPr/>
              </a:pPr>
              <a:t>11/3/15</a:t>
            </a:fld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19F78-6F77-4B7D-A618-B4A531BD5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59778-A30F-4063-A600-4DDD5F9505D3}" type="datetimeFigureOut">
              <a:rPr lang="en-US"/>
              <a:pPr>
                <a:defRPr/>
              </a:pPr>
              <a:t>11/3/15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99FF5-7163-406A-B20C-00E2F958D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BC1571-EC4B-4658-8AA0-CBE57A8FF91E}" type="datetimeFigureOut">
              <a:rPr lang="en-US"/>
              <a:pPr>
                <a:defRPr/>
              </a:pPr>
              <a:t>11/3/15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784F3C-BD39-4767-866E-C580788F72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849D779-5196-4542-A4EB-E7A767C5673F}" type="datetimeFigureOut">
              <a:rPr lang="en-US"/>
              <a:pPr>
                <a:defRPr/>
              </a:pPr>
              <a:t>11/3/15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3A99D393-5B63-42D2-98DB-E89FC3718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59" r:id="rId2"/>
    <p:sldLayoutId id="2147484167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8" r:id="rId9"/>
    <p:sldLayoutId id="2147484165" r:id="rId10"/>
    <p:sldLayoutId id="21474841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3505200" y="1524000"/>
            <a:ext cx="5319932" cy="286816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/>
              <a:t>The following materials were prepared for use by CARS and SASS consultants. </a:t>
            </a:r>
            <a:endParaRPr lang="en-US" dirty="0" smtClean="0"/>
          </a:p>
        </p:txBody>
      </p: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304800" y="5181600"/>
            <a:ext cx="2209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838200"/>
          </a:xfrm>
        </p:spPr>
        <p:txBody>
          <a:bodyPr/>
          <a:lstStyle/>
          <a:p>
            <a:r>
              <a:rPr lang="en-US"/>
              <a:t>Higher Order Thinking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     Bloom			             Haladyna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990600" y="3078163"/>
            <a:ext cx="2286000" cy="4572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Analysis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990600" y="2392363"/>
            <a:ext cx="2286000" cy="4572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Synthesis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990600" y="3671888"/>
            <a:ext cx="2286000" cy="4572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990600" y="4313238"/>
            <a:ext cx="2286000" cy="4572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Comprehension</a:t>
            </a: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990600" y="5043488"/>
            <a:ext cx="2286000" cy="4572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Knowledge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990600" y="1752600"/>
            <a:ext cx="2286000" cy="4572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Evaluation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5410200" y="3078163"/>
            <a:ext cx="2286000" cy="4572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Predicting</a:t>
            </a: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5410200" y="2392363"/>
            <a:ext cx="2286000" cy="4572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Evaluating</a:t>
            </a:r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5334000" y="4419600"/>
            <a:ext cx="2286000" cy="4572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Defining</a:t>
            </a:r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5334000" y="5105400"/>
            <a:ext cx="2286000" cy="4572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Recalling</a:t>
            </a:r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5410200" y="1752600"/>
            <a:ext cx="2286000" cy="4572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Problem Solving</a:t>
            </a:r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>
            <a:off x="457200" y="41910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3810000" y="2743200"/>
            <a:ext cx="11588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b="1">
                <a:solidFill>
                  <a:srgbClr val="009999"/>
                </a:solidFill>
              </a:rPr>
              <a:t>Higher Order</a:t>
            </a:r>
            <a:r>
              <a:rPr lang="en-US">
                <a:solidFill>
                  <a:srgbClr val="009999"/>
                </a:solidFill>
              </a:rPr>
              <a:t> </a:t>
            </a:r>
            <a:r>
              <a:rPr lang="en-US" b="1">
                <a:solidFill>
                  <a:srgbClr val="009999"/>
                </a:solidFill>
              </a:rPr>
              <a:t>Skills</a:t>
            </a:r>
            <a:endParaRPr lang="en-US"/>
          </a:p>
        </p:txBody>
      </p:sp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3810000" y="4495800"/>
            <a:ext cx="11588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b="1">
                <a:solidFill>
                  <a:srgbClr val="009999"/>
                </a:solidFill>
              </a:rPr>
              <a:t>Lower Order Skills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Writing Items to Assess Higher Order Thinking</a:t>
            </a:r>
            <a:r>
              <a:rPr lang="en-US" dirty="0"/>
              <a:t> </a:t>
            </a:r>
            <a:r>
              <a:rPr lang="en-US" sz="2800" dirty="0"/>
              <a:t>(based on </a:t>
            </a:r>
            <a:r>
              <a:rPr lang="en-US" sz="2800" dirty="0" err="1"/>
              <a:t>Haladyna</a:t>
            </a:r>
            <a:r>
              <a:rPr lang="en-US" sz="2800" dirty="0"/>
              <a:t>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8486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Try item stems such as "If . . ., then what happens?", "What is the consequence of . . .?", or "What would happen if . . .?" (predicting</a:t>
            </a:r>
            <a:r>
              <a:rPr lang="en-US" dirty="0" smtClean="0"/>
              <a:t>)</a:t>
            </a:r>
          </a:p>
          <a:p>
            <a:pPr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Ask students to make a decision based on predetermined criteria, or to choose criteria to use in making a decision, or both (evaluating</a:t>
            </a:r>
            <a:r>
              <a:rPr lang="en-US" dirty="0" smtClean="0"/>
              <a:t>).</a:t>
            </a:r>
          </a:p>
          <a:p>
            <a:pPr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Require the student to use combinations of recalling, summarizing, predicting, and evaluating to solve problems.</a:t>
            </a:r>
          </a:p>
          <a:p>
            <a:pPr>
              <a:lnSpc>
                <a:spcPct val="90000"/>
              </a:lnSpc>
            </a:pPr>
            <a:endParaRPr lang="en-US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382000" cy="4525963"/>
          </a:xfrm>
        </p:spPr>
        <p:txBody>
          <a:bodyPr/>
          <a:lstStyle/>
          <a:p>
            <a:pPr marL="381000" indent="-381000" eaLnBrk="1" hangingPunct="1"/>
            <a:r>
              <a:rPr lang="en-US" sz="2800" dirty="0" smtClean="0"/>
              <a:t>Avoid excess words – be succinct</a:t>
            </a:r>
          </a:p>
          <a:p>
            <a:pPr marL="381000" indent="-381000" eaLnBrk="1" hangingPunct="1"/>
            <a:r>
              <a:rPr lang="en-US" sz="2800" dirty="0" smtClean="0"/>
              <a:t>Use specific, appropriate vocabulary </a:t>
            </a:r>
          </a:p>
          <a:p>
            <a:pPr marL="381000" indent="-381000" eaLnBrk="1" hangingPunct="1"/>
            <a:r>
              <a:rPr lang="en-US" sz="2800" dirty="0" smtClean="0">
                <a:cs typeface="Times New Roman" pitchFamily="18" charset="0"/>
              </a:rPr>
              <a:t>Avoid bias (age, ethnicity, gender, disabilities)</a:t>
            </a:r>
          </a:p>
          <a:p>
            <a:pPr marL="381000" indent="-381000" eaLnBrk="1" hangingPunct="1"/>
            <a:r>
              <a:rPr lang="en-US" sz="2800" dirty="0" smtClean="0">
                <a:cs typeface="Times New Roman" pitchFamily="18" charset="0"/>
              </a:rPr>
              <a:t>Write stems and options in third person</a:t>
            </a:r>
          </a:p>
          <a:p>
            <a:pPr marL="381000" indent="-381000" eaLnBrk="1" hangingPunct="1"/>
            <a:r>
              <a:rPr lang="en-US" sz="2800" u="sng" dirty="0" smtClean="0"/>
              <a:t>Underline</a:t>
            </a:r>
            <a:r>
              <a:rPr lang="en-US" sz="2800" dirty="0" smtClean="0"/>
              <a:t> or </a:t>
            </a:r>
            <a:r>
              <a:rPr lang="en-US" sz="2800" b="1" dirty="0" smtClean="0"/>
              <a:t>bold</a:t>
            </a:r>
            <a:r>
              <a:rPr lang="en-US" sz="2800" dirty="0" smtClean="0"/>
              <a:t> negative or other important words </a:t>
            </a:r>
          </a:p>
          <a:p>
            <a:pPr marL="381000" indent="-381000" eaLnBrk="1" hangingPunct="1"/>
            <a:r>
              <a:rPr lang="en-US" sz="2800" dirty="0" smtClean="0"/>
              <a:t>Have others review your items</a:t>
            </a:r>
          </a:p>
        </p:txBody>
      </p:sp>
      <p:grpSp>
        <p:nvGrpSpPr>
          <p:cNvPr id="2" name="Group 4"/>
          <p:cNvGrpSpPr/>
          <p:nvPr/>
        </p:nvGrpSpPr>
        <p:grpSpPr>
          <a:xfrm>
            <a:off x="1828800" y="152400"/>
            <a:ext cx="5181600" cy="990600"/>
            <a:chOff x="3791815" y="183223"/>
            <a:chExt cx="3446301" cy="2067780"/>
          </a:xfrm>
          <a:scene3d>
            <a:camera prst="orthographicFront"/>
            <a:lightRig rig="flat" dir="t"/>
          </a:scene3d>
        </p:grpSpPr>
        <p:sp>
          <p:nvSpPr>
            <p:cNvPr id="6" name="Rectangle 5"/>
            <p:cNvSpPr/>
            <p:nvPr/>
          </p:nvSpPr>
          <p:spPr>
            <a:xfrm>
              <a:off x="3791815" y="183223"/>
              <a:ext cx="3446301" cy="206778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-5402520"/>
                <a:satOff val="11111"/>
                <a:lumOff val="-850"/>
                <a:alphaOff val="0"/>
              </a:schemeClr>
            </a:fillRef>
            <a:effectRef idx="1">
              <a:schemeClr val="accent2">
                <a:hueOff val="-5402520"/>
                <a:satOff val="11111"/>
                <a:lumOff val="-85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3791815" y="183223"/>
              <a:ext cx="3446301" cy="20677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52400" tIns="152400" rIns="152400" bIns="152400" spcCol="1270" anchor="ctr"/>
            <a:lstStyle/>
            <a:p>
              <a:pPr algn="ctr" defTabSz="1778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4000" dirty="0"/>
                <a:t>Style/format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1798638"/>
            <a:ext cx="8229600" cy="4678362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>The stem should clearly state the problem</a:t>
            </a:r>
          </a:p>
          <a:p>
            <a:pPr lvl="1" eaLnBrk="1" hangingPunct="1">
              <a:defRPr/>
            </a:pPr>
            <a:r>
              <a:rPr lang="en-US" sz="2000" dirty="0" smtClean="0"/>
              <a:t>Place the main idea of the question in the stem, not the item options</a:t>
            </a:r>
          </a:p>
          <a:p>
            <a:pPr eaLnBrk="1" hangingPunct="1">
              <a:defRPr/>
            </a:pPr>
            <a:r>
              <a:rPr lang="en-US" sz="2000" dirty="0" smtClean="0"/>
              <a:t>Keep the stem as short as possible  </a:t>
            </a:r>
          </a:p>
          <a:p>
            <a:pPr eaLnBrk="1" hangingPunct="1">
              <a:defRPr/>
            </a:pPr>
            <a:r>
              <a:rPr lang="en-US" sz="2000" dirty="0" smtClean="0"/>
              <a:t>Don’t provide clues to correct answer in stem (e.g., grammatical clues)</a:t>
            </a:r>
          </a:p>
          <a:p>
            <a:pPr lvl="1" eaLnBrk="1" hangingPunct="1">
              <a:buClr>
                <a:schemeClr val="accent4"/>
              </a:buClr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/>
              <a:t>If the stem is a complete sentence, end with a period and begin all response options with upper-case letters.</a:t>
            </a:r>
          </a:p>
          <a:p>
            <a:pPr lvl="1" eaLnBrk="1" hangingPunct="1">
              <a:buClr>
                <a:schemeClr val="accent4"/>
              </a:buClr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/>
              <a:t>If the stem is an incomplete sentence, begin all response options with lower case letters.</a:t>
            </a:r>
          </a:p>
          <a:p>
            <a:pPr eaLnBrk="1" hangingPunct="1">
              <a:defRPr/>
            </a:pPr>
            <a:r>
              <a:rPr lang="en-US" sz="2000" dirty="0" smtClean="0"/>
              <a:t>Use negative stems rarely</a:t>
            </a:r>
          </a:p>
          <a:p>
            <a:pPr eaLnBrk="1" hangingPunct="1">
              <a:buFont typeface="Wingdings 3" pitchFamily="18" charset="2"/>
              <a:buNone/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grpSp>
        <p:nvGrpSpPr>
          <p:cNvPr id="2" name="Group 4"/>
          <p:cNvGrpSpPr/>
          <p:nvPr/>
        </p:nvGrpSpPr>
        <p:grpSpPr>
          <a:xfrm>
            <a:off x="1371600" y="152400"/>
            <a:ext cx="5943600" cy="990600"/>
            <a:chOff x="0" y="2581283"/>
            <a:chExt cx="3446301" cy="2067780"/>
          </a:xfrm>
          <a:scene3d>
            <a:camera prst="orthographicFront"/>
            <a:lightRig rig="flat" dir="t"/>
          </a:scene3d>
        </p:grpSpPr>
        <p:sp>
          <p:nvSpPr>
            <p:cNvPr id="6" name="Rectangle 5"/>
            <p:cNvSpPr/>
            <p:nvPr/>
          </p:nvSpPr>
          <p:spPr>
            <a:xfrm>
              <a:off x="0" y="2581283"/>
              <a:ext cx="3446301" cy="206778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-10805041"/>
                <a:satOff val="22223"/>
                <a:lumOff val="-1699"/>
                <a:alphaOff val="0"/>
              </a:schemeClr>
            </a:fillRef>
            <a:effectRef idx="1">
              <a:schemeClr val="accent2">
                <a:hueOff val="-10805041"/>
                <a:satOff val="22223"/>
                <a:lumOff val="-1699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0" y="2581283"/>
              <a:ext cx="3446301" cy="20677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52400" tIns="152400" rIns="152400" bIns="152400" spcCol="1270" anchor="ctr"/>
            <a:lstStyle/>
            <a:p>
              <a:pPr algn="ctr" defTabSz="1778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4000" dirty="0"/>
                <a:t>Writing the stem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1219200" y="228600"/>
            <a:ext cx="5943600" cy="990600"/>
            <a:chOff x="3791815" y="2595634"/>
            <a:chExt cx="3446301" cy="2067780"/>
          </a:xfrm>
          <a:scene3d>
            <a:camera prst="orthographicFront"/>
            <a:lightRig rig="flat" dir="t"/>
          </a:scene3d>
        </p:grpSpPr>
        <p:sp>
          <p:nvSpPr>
            <p:cNvPr id="5" name="Rectangle 4"/>
            <p:cNvSpPr/>
            <p:nvPr/>
          </p:nvSpPr>
          <p:spPr>
            <a:xfrm>
              <a:off x="3791815" y="2595634"/>
              <a:ext cx="3446301" cy="206778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-16207560"/>
                <a:satOff val="33334"/>
                <a:lumOff val="-2549"/>
                <a:alphaOff val="0"/>
              </a:schemeClr>
            </a:fillRef>
            <a:effectRef idx="1">
              <a:schemeClr val="accent2">
                <a:hueOff val="-16207560"/>
                <a:satOff val="33334"/>
                <a:lumOff val="-2549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" name="Rectangle 5"/>
            <p:cNvSpPr/>
            <p:nvPr/>
          </p:nvSpPr>
          <p:spPr>
            <a:xfrm>
              <a:off x="3791815" y="2595634"/>
              <a:ext cx="3446301" cy="20677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52400" tIns="152400" rIns="152400" bIns="152400" spcCol="1270" anchor="ctr"/>
            <a:lstStyle/>
            <a:p>
              <a:pPr algn="ctr" defTabSz="1778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4000" dirty="0"/>
                <a:t>Writing the distracters</a:t>
              </a:r>
            </a:p>
          </p:txBody>
        </p:sp>
      </p:grp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000" dirty="0" smtClean="0"/>
              <a:t>Make sure there is only one correct answer for each item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000" dirty="0" smtClean="0"/>
              <a:t>Develop as many effective </a:t>
            </a:r>
            <a:r>
              <a:rPr lang="en-US" sz="2000" b="1" dirty="0" smtClean="0">
                <a:solidFill>
                  <a:srgbClr val="FF0000"/>
                </a:solidFill>
              </a:rPr>
              <a:t>plausible</a:t>
            </a:r>
            <a:r>
              <a:rPr lang="en-US" sz="2000" dirty="0" smtClean="0"/>
              <a:t> options as possible, but </a:t>
            </a:r>
            <a:r>
              <a:rPr lang="en-US" sz="2000" i="1" dirty="0" smtClean="0"/>
              <a:t>three</a:t>
            </a:r>
            <a:r>
              <a:rPr lang="en-US" sz="2000" dirty="0" smtClean="0"/>
              <a:t> are sufficient (Rodriguez, 2005)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000" dirty="0" smtClean="0">
                <a:solidFill>
                  <a:schemeClr val="tx1">
                    <a:tint val="85000"/>
                  </a:schemeClr>
                </a:solidFill>
              </a:rPr>
              <a:t>It is better to have fewer options than to write BAD options to meet some quota!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000" dirty="0" smtClean="0"/>
              <a:t>Vary the location of the correct answer when feasible (Flip a coin), or put options in logical order (e.g. chronological, numerical)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000" dirty="0" smtClean="0"/>
              <a:t>Avoid excessive use of negatives or double negatives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000" dirty="0" smtClean="0"/>
              <a:t>Keep options independent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000" dirty="0" smtClean="0"/>
              <a:t>Keep options similar (in format)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000" dirty="0" smtClean="0">
                <a:solidFill>
                  <a:schemeClr val="tx1">
                    <a:tint val="85000"/>
                  </a:schemeClr>
                </a:solidFill>
              </a:rPr>
              <a:t>Length and wording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5105400"/>
          </a:xfrm>
        </p:spPr>
        <p:txBody>
          <a:bodyPr/>
          <a:lstStyle/>
          <a:p>
            <a:pPr eaLnBrk="1" hangingPunct="1"/>
            <a:r>
              <a:rPr lang="en-US" sz="2000" u="sng" dirty="0" smtClean="0"/>
              <a:t>DO</a:t>
            </a:r>
            <a:r>
              <a:rPr lang="en-US" sz="2000" dirty="0" smtClean="0"/>
              <a:t> use as distracters:</a:t>
            </a:r>
          </a:p>
          <a:p>
            <a:pPr lvl="1" eaLnBrk="1" hangingPunct="1"/>
            <a:r>
              <a:rPr lang="en-US" sz="2000" dirty="0" smtClean="0"/>
              <a:t>common student misconceptions (perhaps from open-ended responses from previous work)</a:t>
            </a:r>
          </a:p>
          <a:p>
            <a:pPr lvl="1" eaLnBrk="1" hangingPunct="1"/>
            <a:r>
              <a:rPr lang="en-US" sz="2000" dirty="0" smtClean="0"/>
              <a:t>words that “ring a bell” or “sound official” </a:t>
            </a:r>
          </a:p>
          <a:p>
            <a:pPr lvl="1" eaLnBrk="1" hangingPunct="1"/>
            <a:r>
              <a:rPr lang="en-US" sz="2000" dirty="0" smtClean="0"/>
              <a:t>responses that fool the student who has </a:t>
            </a:r>
            <a:r>
              <a:rPr lang="en-US" sz="2000" i="1" dirty="0" smtClean="0"/>
              <a:t>not mastered </a:t>
            </a:r>
            <a:r>
              <a:rPr lang="en-US" sz="2000" dirty="0" smtClean="0"/>
              <a:t>the objective</a:t>
            </a:r>
            <a:endParaRPr lang="en-US" sz="2400" dirty="0" smtClean="0"/>
          </a:p>
          <a:p>
            <a:pPr eaLnBrk="1" hangingPunct="1"/>
            <a:r>
              <a:rPr lang="en-US" sz="2000" u="sng" dirty="0" smtClean="0"/>
              <a:t>DO NOT</a:t>
            </a:r>
            <a:r>
              <a:rPr lang="en-US" sz="2000" dirty="0" smtClean="0"/>
              <a:t> use as distracters:</a:t>
            </a:r>
          </a:p>
          <a:p>
            <a:pPr lvl="1" eaLnBrk="1" hangingPunct="1"/>
            <a:r>
              <a:rPr lang="en-US" sz="2000" dirty="0" smtClean="0"/>
              <a:t>responses that are just as correct as the right answer</a:t>
            </a:r>
          </a:p>
          <a:p>
            <a:pPr lvl="1" eaLnBrk="1" hangingPunct="1"/>
            <a:r>
              <a:rPr lang="en-US" sz="2000" dirty="0" smtClean="0"/>
              <a:t>implausible or silly distracters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dirty="0" smtClean="0">
                <a:solidFill>
                  <a:srgbClr val="6C6C6C"/>
                </a:solidFill>
              </a:rPr>
              <a:t>Use “all of the above” and  “none of the above” sparingly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dirty="0" smtClean="0">
                <a:solidFill>
                  <a:srgbClr val="6C6C6C"/>
                </a:solidFill>
              </a:rPr>
              <a:t>Don’t use “always” or “never”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dirty="0" smtClean="0">
                <a:solidFill>
                  <a:srgbClr val="6C6C6C"/>
                </a:solidFill>
              </a:rPr>
              <a:t>Don’t give clues to the right answer</a:t>
            </a:r>
          </a:p>
          <a:p>
            <a:pPr eaLnBrk="1" hangingPunct="1"/>
            <a:endParaRPr lang="en-US" dirty="0" smtClean="0"/>
          </a:p>
        </p:txBody>
      </p:sp>
      <p:grpSp>
        <p:nvGrpSpPr>
          <p:cNvPr id="2" name="Group 6"/>
          <p:cNvGrpSpPr/>
          <p:nvPr/>
        </p:nvGrpSpPr>
        <p:grpSpPr>
          <a:xfrm>
            <a:off x="1219200" y="228600"/>
            <a:ext cx="5943600" cy="1066800"/>
            <a:chOff x="3791815" y="2595634"/>
            <a:chExt cx="3446301" cy="2067780"/>
          </a:xfrm>
          <a:scene3d>
            <a:camera prst="orthographicFront"/>
            <a:lightRig rig="flat" dir="t"/>
          </a:scene3d>
        </p:grpSpPr>
        <p:sp>
          <p:nvSpPr>
            <p:cNvPr id="8" name="Rectangle 7"/>
            <p:cNvSpPr/>
            <p:nvPr/>
          </p:nvSpPr>
          <p:spPr>
            <a:xfrm>
              <a:off x="3791815" y="2595634"/>
              <a:ext cx="3446301" cy="206778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-16207560"/>
                <a:satOff val="33334"/>
                <a:lumOff val="-2549"/>
                <a:alphaOff val="0"/>
              </a:schemeClr>
            </a:fillRef>
            <a:effectRef idx="1">
              <a:schemeClr val="accent2">
                <a:hueOff val="-16207560"/>
                <a:satOff val="33334"/>
                <a:lumOff val="-2549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3791815" y="2595634"/>
              <a:ext cx="3446301" cy="20677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52400" tIns="152400" rIns="152400" bIns="152400" spcCol="1270" anchor="ctr"/>
            <a:lstStyle/>
            <a:p>
              <a:pPr algn="ctr" defTabSz="1778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4000" dirty="0"/>
                <a:t>Writing the distracters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43000"/>
            <a:ext cx="7239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>
                <a:solidFill>
                  <a:schemeClr val="tx1"/>
                </a:solidFill>
              </a:rPr>
              <a:t>All the option choices should use parallel grammar to avoid giving clues to the right answer.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391400" cy="4114800"/>
          </a:xfrm>
        </p:spPr>
        <p:txBody>
          <a:bodyPr/>
          <a:lstStyle/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  The best way to increase the reliability of a test is </a:t>
            </a:r>
            <a:r>
              <a:rPr lang="en-US" dirty="0" smtClean="0">
                <a:solidFill>
                  <a:schemeClr val="accent2"/>
                </a:solidFill>
              </a:rPr>
              <a:t>to:</a:t>
            </a:r>
            <a:endParaRPr lang="en-US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   A. increase the test length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   B. removing poor quality items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   C. Tests should be readable for all test takers.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914400" y="228600"/>
            <a:ext cx="6553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 b="1"/>
              <a:t>What’s wrong with this item?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524000"/>
            <a:ext cx="7391400" cy="163195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latin typeface="Times New Roman"/>
              </a:rPr>
              <a:t>California:</a:t>
            </a:r>
          </a:p>
          <a:p>
            <a:pPr>
              <a:defRPr/>
            </a:pPr>
            <a:r>
              <a:rPr lang="en-US" sz="2000" dirty="0">
                <a:latin typeface="Times New Roman"/>
              </a:rPr>
              <a:t>A). Contains the tallest mountain in the United States</a:t>
            </a:r>
          </a:p>
          <a:p>
            <a:pPr>
              <a:defRPr/>
            </a:pPr>
            <a:r>
              <a:rPr lang="en-US" sz="2000" dirty="0">
                <a:latin typeface="Times New Roman"/>
              </a:rPr>
              <a:t>B). Has an eagle on its state flag.</a:t>
            </a:r>
          </a:p>
          <a:p>
            <a:pPr>
              <a:defRPr/>
            </a:pPr>
            <a:r>
              <a:rPr lang="en-US" sz="2000" dirty="0">
                <a:latin typeface="Times New Roman"/>
              </a:rPr>
              <a:t>C). Is the second largest state in terms of area.</a:t>
            </a:r>
          </a:p>
          <a:p>
            <a:pPr>
              <a:defRPr/>
            </a:pPr>
            <a:r>
              <a:rPr lang="en-US" sz="2000" dirty="0">
                <a:latin typeface="Times New Roman"/>
              </a:rPr>
              <a:t>*D). Was the location of the Gold Rush of 1849.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3810000"/>
            <a:ext cx="7391400" cy="163195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latin typeface="Times New Roman"/>
              </a:rPr>
              <a:t>What is the main reason so many people moved to California in 1849?</a:t>
            </a:r>
          </a:p>
          <a:p>
            <a:pPr>
              <a:defRPr/>
            </a:pPr>
            <a:r>
              <a:rPr lang="en-US" sz="2000" dirty="0">
                <a:latin typeface="Times New Roman"/>
              </a:rPr>
              <a:t>A). California land was fertile, plentiful, and inexpensive.</a:t>
            </a:r>
          </a:p>
          <a:p>
            <a:pPr>
              <a:defRPr/>
            </a:pPr>
            <a:r>
              <a:rPr lang="en-US" sz="2000" dirty="0">
                <a:latin typeface="Times New Roman"/>
              </a:rPr>
              <a:t>*B). Gold was discovered in central California</a:t>
            </a:r>
          </a:p>
          <a:p>
            <a:pPr>
              <a:defRPr/>
            </a:pPr>
            <a:r>
              <a:rPr lang="en-US" sz="2000" dirty="0">
                <a:latin typeface="Times New Roman"/>
              </a:rPr>
              <a:t>C). The east was preparing for a civil war.</a:t>
            </a:r>
          </a:p>
          <a:p>
            <a:pPr>
              <a:defRPr/>
            </a:pPr>
            <a:r>
              <a:rPr lang="en-US" sz="2000" dirty="0">
                <a:latin typeface="Times New Roman"/>
              </a:rPr>
              <a:t>D). They wanted to establish religious settlements.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1600200" y="874713"/>
            <a:ext cx="502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i="1"/>
              <a:t>Stem should state the problem</a:t>
            </a:r>
            <a:endParaRPr lang="en-US" sz="2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90600"/>
            <a:ext cx="7239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>
                <a:solidFill>
                  <a:schemeClr val="tx1"/>
                </a:solidFill>
              </a:rPr>
              <a:t>“Focus on a single problem”; items with multiple clauses may have multiple correct answers depending on which aspect the student focuses.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590800"/>
            <a:ext cx="7772400" cy="3741738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   Bleeding of the gums is associated with gingivitis, which can be cured by the sufferer himself by brushing his teeth daily.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   A. true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   B. false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524000"/>
            <a:ext cx="7620000" cy="163121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 smtClean="0">
                <a:latin typeface="Times New Roman"/>
              </a:rPr>
              <a:t>The United States should adopt a foreign policy based on:</a:t>
            </a:r>
            <a:endParaRPr lang="en-US" sz="2000" dirty="0">
              <a:latin typeface="Times New Roman"/>
            </a:endParaRPr>
          </a:p>
          <a:p>
            <a:pPr>
              <a:defRPr/>
            </a:pPr>
            <a:r>
              <a:rPr lang="en-US" sz="2000" dirty="0">
                <a:latin typeface="Times New Roman"/>
              </a:rPr>
              <a:t>A). </a:t>
            </a:r>
            <a:r>
              <a:rPr lang="en-US" sz="2000" dirty="0" smtClean="0">
                <a:latin typeface="Times New Roman"/>
              </a:rPr>
              <a:t>A strong army and control of the North American continent.</a:t>
            </a:r>
            <a:endParaRPr lang="en-US" sz="2000" dirty="0">
              <a:latin typeface="Times New Roman"/>
            </a:endParaRPr>
          </a:p>
          <a:p>
            <a:pPr>
              <a:defRPr/>
            </a:pPr>
            <a:r>
              <a:rPr lang="en-US" sz="2000" dirty="0">
                <a:latin typeface="Times New Roman"/>
              </a:rPr>
              <a:t>B). </a:t>
            </a:r>
            <a:r>
              <a:rPr lang="en-US" sz="2000" dirty="0" smtClean="0">
                <a:latin typeface="Times New Roman"/>
              </a:rPr>
              <a:t>Achieving the best interest of all nations.</a:t>
            </a:r>
            <a:endParaRPr lang="en-US" sz="2000" dirty="0">
              <a:latin typeface="Times New Roman"/>
            </a:endParaRPr>
          </a:p>
          <a:p>
            <a:pPr>
              <a:defRPr/>
            </a:pPr>
            <a:r>
              <a:rPr lang="en-US" sz="2000" dirty="0" smtClean="0">
                <a:latin typeface="Times New Roman"/>
              </a:rPr>
              <a:t>C</a:t>
            </a:r>
            <a:r>
              <a:rPr lang="en-US" sz="2000" dirty="0">
                <a:latin typeface="Times New Roman"/>
              </a:rPr>
              <a:t>). </a:t>
            </a:r>
            <a:r>
              <a:rPr lang="en-US" sz="2000" dirty="0" smtClean="0">
                <a:latin typeface="Times New Roman"/>
              </a:rPr>
              <a:t> Isolation from international affairs.</a:t>
            </a:r>
            <a:endParaRPr lang="en-US" sz="2000" dirty="0">
              <a:latin typeface="Times New Roman"/>
            </a:endParaRPr>
          </a:p>
          <a:p>
            <a:pPr>
              <a:defRPr/>
            </a:pPr>
            <a:r>
              <a:rPr lang="en-US" sz="2000" dirty="0" smtClean="0">
                <a:latin typeface="Times New Roman"/>
              </a:rPr>
              <a:t>*D</a:t>
            </a:r>
            <a:r>
              <a:rPr lang="en-US" sz="2000" dirty="0">
                <a:latin typeface="Times New Roman"/>
              </a:rPr>
              <a:t>). </a:t>
            </a:r>
            <a:r>
              <a:rPr lang="en-US" sz="2000" dirty="0" smtClean="0">
                <a:latin typeface="Times New Roman"/>
              </a:rPr>
              <a:t>Naval supremacy and undisputed control of the world’s sea lanes.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4083050"/>
            <a:ext cx="7620000" cy="1938992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u="sng" dirty="0" smtClean="0">
                <a:latin typeface="Times New Roman"/>
              </a:rPr>
              <a:t>According to Alfred T. Mahan</a:t>
            </a:r>
            <a:r>
              <a:rPr lang="en-US" sz="2000" dirty="0" smtClean="0">
                <a:latin typeface="Times New Roman"/>
              </a:rPr>
              <a:t>, the United States should adopt a foreign policy based on:</a:t>
            </a:r>
          </a:p>
          <a:p>
            <a:pPr>
              <a:defRPr/>
            </a:pPr>
            <a:r>
              <a:rPr lang="en-US" sz="2000" dirty="0" smtClean="0">
                <a:latin typeface="Times New Roman"/>
              </a:rPr>
              <a:t>A). A strong army and control of the North American continent.</a:t>
            </a:r>
          </a:p>
          <a:p>
            <a:pPr>
              <a:defRPr/>
            </a:pPr>
            <a:r>
              <a:rPr lang="en-US" sz="2000" dirty="0" smtClean="0">
                <a:latin typeface="Times New Roman"/>
              </a:rPr>
              <a:t>B). Achieving the best interest of all nations.</a:t>
            </a:r>
          </a:p>
          <a:p>
            <a:pPr>
              <a:defRPr/>
            </a:pPr>
            <a:r>
              <a:rPr lang="en-US" sz="2000" dirty="0" smtClean="0">
                <a:latin typeface="Times New Roman"/>
              </a:rPr>
              <a:t>C).  Isolation from international affairs.</a:t>
            </a:r>
          </a:p>
          <a:p>
            <a:pPr>
              <a:defRPr/>
            </a:pPr>
            <a:r>
              <a:rPr lang="en-US" sz="2000" dirty="0" smtClean="0">
                <a:latin typeface="Times New Roman"/>
              </a:rPr>
              <a:t>*D). Naval supremacy and undisputed control of the world’s sea lanes.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914400" y="228600"/>
            <a:ext cx="6553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 b="1"/>
              <a:t>What’s wrong with this item?</a:t>
            </a:r>
          </a:p>
        </p:txBody>
      </p:sp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990600" y="874713"/>
            <a:ext cx="5791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i="1" dirty="0" smtClean="0"/>
              <a:t>More than One Possible Answer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319932" cy="286816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Item Writing</a:t>
            </a: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</p:txBody>
      </p: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304800" y="5181600"/>
            <a:ext cx="2209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Chris Orem</a:t>
            </a:r>
          </a:p>
          <a:p>
            <a:r>
              <a:rPr lang="en-US" dirty="0" smtClean="0"/>
              <a:t>Jerusha Gerstner</a:t>
            </a:r>
          </a:p>
          <a:p>
            <a:r>
              <a:rPr lang="en-US" dirty="0" smtClean="0"/>
              <a:t>Christine DeMars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465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152400"/>
            <a:ext cx="699422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/>
                <a:solidFill>
                  <a:schemeClr val="accent3"/>
                </a:solidFill>
              </a:rPr>
              <a:t>Piloting and revising</a:t>
            </a:r>
          </a:p>
        </p:txBody>
      </p:sp>
      <p:sp>
        <p:nvSpPr>
          <p:cNvPr id="27651" name="TextBox 6"/>
          <p:cNvSpPr txBox="1">
            <a:spLocks noChangeArrowheads="1"/>
          </p:cNvSpPr>
          <p:nvPr/>
        </p:nvSpPr>
        <p:spPr bwMode="auto">
          <a:xfrm>
            <a:off x="381000" y="1066800"/>
            <a:ext cx="75438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/>
            <a:endParaRPr lang="en-US" sz="3200" dirty="0" smtClean="0">
              <a:latin typeface="+mn-lt"/>
            </a:endParaRPr>
          </a:p>
          <a:p>
            <a:pPr marL="342900" indent="-342900" algn="ctr"/>
            <a:r>
              <a:rPr lang="en-US" sz="3200" dirty="0" smtClean="0">
                <a:latin typeface="+mn-lt"/>
              </a:rPr>
              <a:t>Following these rules does not guarantee that items will perform well empirically. Testing companies, using paid item-writers and  detailed writing guidelines, ultimately only use 1/3 (or fewer) of the items operationally.  </a:t>
            </a:r>
          </a:p>
          <a:p>
            <a:pPr marL="342900" indent="-342900" algn="ctr"/>
            <a:endParaRPr lang="en-US" sz="3200" dirty="0" smtClean="0">
              <a:latin typeface="+mn-lt"/>
            </a:endParaRPr>
          </a:p>
          <a:p>
            <a:pPr marL="342900" indent="-342900" algn="ctr"/>
            <a:r>
              <a:rPr lang="en-US" sz="3200" dirty="0" smtClean="0">
                <a:latin typeface="+mn-lt"/>
              </a:rPr>
              <a:t>It is normal and expected to have to revise items after pilot-testing . 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152400"/>
            <a:ext cx="699422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/>
                <a:solidFill>
                  <a:schemeClr val="accent3"/>
                </a:solidFill>
              </a:rPr>
              <a:t>Piloting and revising</a:t>
            </a:r>
          </a:p>
        </p:txBody>
      </p:sp>
      <p:sp>
        <p:nvSpPr>
          <p:cNvPr id="27651" name="TextBox 6"/>
          <p:cNvSpPr txBox="1">
            <a:spLocks noChangeArrowheads="1"/>
          </p:cNvSpPr>
          <p:nvPr/>
        </p:nvSpPr>
        <p:spPr bwMode="auto">
          <a:xfrm>
            <a:off x="381000" y="1066800"/>
            <a:ext cx="7543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/>
            <a:r>
              <a:rPr lang="en-US" sz="2000" dirty="0" smtClean="0">
                <a:latin typeface="Bookman Old Style" pitchFamily="18" charset="0"/>
              </a:rPr>
              <a:t>ITEM </a:t>
            </a:r>
            <a:r>
              <a:rPr lang="en-US" sz="2000" dirty="0">
                <a:latin typeface="Bookman Old Style" pitchFamily="18" charset="0"/>
              </a:rPr>
              <a:t>ANALYSIS STEPS:</a:t>
            </a:r>
          </a:p>
        </p:txBody>
      </p:sp>
      <p:sp>
        <p:nvSpPr>
          <p:cNvPr id="24580" name="TextBox 7"/>
          <p:cNvSpPr txBox="1">
            <a:spLocks noChangeArrowheads="1"/>
          </p:cNvSpPr>
          <p:nvPr/>
        </p:nvSpPr>
        <p:spPr bwMode="auto">
          <a:xfrm>
            <a:off x="228600" y="1524000"/>
            <a:ext cx="7696200" cy="507831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  <a:defRPr/>
            </a:pPr>
            <a:r>
              <a:rPr lang="en-US" b="1" dirty="0" smtClean="0"/>
              <a:t>Item difficulty </a:t>
            </a:r>
          </a:p>
          <a:p>
            <a:pPr eaLnBrk="1" hangingPunct="1">
              <a:defRPr/>
            </a:pPr>
            <a:r>
              <a:rPr lang="en-US" b="1" dirty="0" smtClean="0"/>
              <a:t>	</a:t>
            </a:r>
            <a:r>
              <a:rPr lang="en-US" dirty="0" smtClean="0"/>
              <a:t>- proportion of people who answered the item correctly</a:t>
            </a:r>
          </a:p>
          <a:p>
            <a:pPr eaLnBrk="1" hangingPunct="1">
              <a:defRPr/>
            </a:pPr>
            <a:r>
              <a:rPr lang="en-US" dirty="0" smtClean="0"/>
              <a:t>	- an item should not be too easy or too difficult</a:t>
            </a:r>
          </a:p>
          <a:p>
            <a:pPr eaLnBrk="1" hangingPunct="1">
              <a:defRPr/>
            </a:pPr>
            <a:r>
              <a:rPr lang="en-US" dirty="0" smtClean="0"/>
              <a:t>	- problems arise from poor wording, trick questions, or 	speediness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/>
              <a:t> </a:t>
            </a:r>
            <a:r>
              <a:rPr lang="en-US" b="1" dirty="0" smtClean="0"/>
              <a:t>Item Discrimination </a:t>
            </a:r>
          </a:p>
          <a:p>
            <a:pPr lvl="2" eaLnBrk="1" hangingPunct="1">
              <a:buFontTx/>
              <a:buChar char="-"/>
              <a:defRPr/>
            </a:pPr>
            <a:r>
              <a:rPr lang="en-US" dirty="0" smtClean="0"/>
              <a:t> correlation of item and total test, should be higher than 0.2</a:t>
            </a:r>
            <a:br>
              <a:rPr lang="en-US" dirty="0" smtClean="0"/>
            </a:br>
            <a:r>
              <a:rPr lang="en-US" dirty="0" smtClean="0"/>
              <a:t>- item as an indicator of the overall test score</a:t>
            </a:r>
          </a:p>
          <a:p>
            <a:pPr lvl="2" eaLnBrk="1" hangingPunct="1">
              <a:buFontTx/>
              <a:buChar char="-"/>
              <a:defRPr/>
            </a:pPr>
            <a:r>
              <a:rPr lang="en-US" dirty="0" smtClean="0"/>
              <a:t> the higher the better</a:t>
            </a:r>
          </a:p>
          <a:p>
            <a:pPr lvl="2" eaLnBrk="1" hangingPunct="1">
              <a:buFontTx/>
              <a:buChar char="-"/>
              <a:defRPr/>
            </a:pPr>
            <a:r>
              <a:rPr lang="en-US" dirty="0" smtClean="0"/>
              <a:t> can be (but shouldn’t be) negative</a:t>
            </a:r>
          </a:p>
          <a:p>
            <a:pPr lvl="2" eaLnBrk="1" hangingPunct="1">
              <a:buFontTx/>
              <a:buChar char="-"/>
              <a:defRPr/>
            </a:pPr>
            <a:endParaRPr lang="en-US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b="1" dirty="0" smtClean="0"/>
              <a:t> Distractor Analysis </a:t>
            </a:r>
            <a:endParaRPr lang="en-US" dirty="0" smtClean="0"/>
          </a:p>
          <a:p>
            <a:pPr lvl="2" eaLnBrk="1" hangingPunct="1">
              <a:buFontTx/>
              <a:buChar char="-"/>
              <a:defRPr/>
            </a:pPr>
            <a:r>
              <a:rPr lang="en-US" dirty="0" smtClean="0"/>
              <a:t> frequency of response selections</a:t>
            </a:r>
          </a:p>
          <a:p>
            <a:pPr lvl="2" eaLnBrk="1" hangingPunct="1">
              <a:buFontTx/>
              <a:buChar char="-"/>
              <a:defRPr/>
            </a:pPr>
            <a:r>
              <a:rPr lang="en-US" dirty="0" smtClean="0"/>
              <a:t> item is problematic if people with a high overall score are selecting incorrect responses frequently</a:t>
            </a:r>
          </a:p>
          <a:p>
            <a:pPr lvl="2" eaLnBrk="1" hangingPunct="1">
              <a:buFontTx/>
              <a:buChar char="-"/>
              <a:defRPr/>
            </a:pPr>
            <a:endParaRPr lang="en-US" dirty="0" smtClean="0"/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Idea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C00000"/>
                </a:solidFill>
              </a:rPr>
              <a:t>Ultimately, you want to know whether students are achieving your objectives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Tests are used to indirectly measure these knowledge, skills, attitudes, etc.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Items you write are a sample of all possible items to measure that objective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the more you write (and the better your items are!) the more </a:t>
            </a:r>
            <a:r>
              <a:rPr lang="en-US" sz="2400" i="1" dirty="0" smtClean="0"/>
              <a:t>reliably</a:t>
            </a:r>
            <a:r>
              <a:rPr lang="en-US" sz="2400" dirty="0" smtClean="0"/>
              <a:t> you can measure the objective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You want to be sure that the items you create are measuring achievement of the objective, and </a:t>
            </a:r>
            <a:r>
              <a:rPr lang="en-US" sz="2800" dirty="0" smtClean="0">
                <a:solidFill>
                  <a:srgbClr val="C00000"/>
                </a:solidFill>
              </a:rPr>
              <a:t>NOT</a:t>
            </a:r>
            <a:r>
              <a:rPr lang="en-US" sz="2800" dirty="0" smtClean="0"/>
              <a:t> test-</a:t>
            </a:r>
            <a:r>
              <a:rPr lang="en-US" sz="2800" dirty="0" err="1" smtClean="0"/>
              <a:t>wiseness</a:t>
            </a:r>
            <a:r>
              <a:rPr lang="en-US" sz="2800" dirty="0" smtClean="0"/>
              <a:t>, reading ability, or other factors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References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err="1" smtClean="0"/>
              <a:t>Haladyna</a:t>
            </a:r>
            <a:r>
              <a:rPr lang="en-US" sz="2000" dirty="0" smtClean="0"/>
              <a:t>, T. M. (1999).  </a:t>
            </a:r>
            <a:r>
              <a:rPr lang="en-US" sz="2000" i="1" dirty="0" smtClean="0"/>
              <a:t>Developing and validating multiple-choice test items.  </a:t>
            </a:r>
            <a:r>
              <a:rPr lang="en-US" sz="2000" dirty="0" smtClean="0"/>
              <a:t>Mahwah, NJ: Lawrence Erlbaum Associates. 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Rodriguez, M. C. (2005).  Three options are optimal for multiple-choice items: A meta-analysis of 80 years of research.  </a:t>
            </a:r>
            <a:r>
              <a:rPr lang="en-US" sz="2000" i="1" dirty="0" smtClean="0"/>
              <a:t>Educational Measurement: Issues and Practice, 24, </a:t>
            </a:r>
            <a:r>
              <a:rPr lang="en-US" sz="2000" dirty="0" smtClean="0"/>
              <a:t>3-13.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Downing &amp; </a:t>
            </a:r>
            <a:r>
              <a:rPr lang="en-US" sz="2000" dirty="0" err="1" smtClean="0"/>
              <a:t>Haladyna</a:t>
            </a:r>
            <a:r>
              <a:rPr lang="en-US" sz="2000" dirty="0" smtClean="0"/>
              <a:t> (2006).  </a:t>
            </a:r>
            <a:r>
              <a:rPr lang="en-US" sz="2000" i="1" dirty="0" smtClean="0"/>
              <a:t>Handbook of test development.</a:t>
            </a:r>
            <a:r>
              <a:rPr lang="en-US" sz="2000" dirty="0" smtClean="0"/>
              <a:t>  Mahwah, NJ: Lawrence Erlbaum Associates.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Burton S.J. et al (1991). </a:t>
            </a:r>
            <a:r>
              <a:rPr lang="en-US" sz="2000" i="1" dirty="0" smtClean="0"/>
              <a:t>How to prepare Multiple-Choice Test Items: Guidelines for University Faculty. </a:t>
            </a:r>
            <a:r>
              <a:rPr lang="en-US" sz="2000" dirty="0" smtClean="0"/>
              <a:t>Brigham Young University Testing Services.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Presentation and Discussion</a:t>
            </a:r>
          </a:p>
          <a:p>
            <a:pPr lvl="1"/>
            <a:r>
              <a:rPr lang="en-US" dirty="0" smtClean="0"/>
              <a:t>Item writing guidelines</a:t>
            </a:r>
          </a:p>
          <a:p>
            <a:pPr lvl="1"/>
            <a:r>
              <a:rPr lang="en-US" dirty="0" smtClean="0"/>
              <a:t>Examples</a:t>
            </a:r>
          </a:p>
          <a:p>
            <a:r>
              <a:rPr lang="en-US" dirty="0" smtClean="0"/>
              <a:t>Develop, Evaluate, and Revise Items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239000" cy="1590675"/>
          </a:xfrm>
        </p:spPr>
        <p:txBody>
          <a:bodyPr/>
          <a:lstStyle/>
          <a:p>
            <a:pPr eaLnBrk="1" hangingPunct="1"/>
            <a:r>
              <a:rPr lang="en-US" sz="2000" dirty="0" smtClean="0"/>
              <a:t>A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test blueprint </a:t>
            </a:r>
            <a:r>
              <a:rPr lang="en-US" sz="2000" dirty="0" smtClean="0"/>
              <a:t>is a table of specifications that weights each objective according to how important it is or how much time is spent covering that objective, links objectives to test items and summarizes information</a:t>
            </a:r>
          </a:p>
          <a:p>
            <a:pPr eaLnBrk="1" hangingPunct="1"/>
            <a:r>
              <a:rPr lang="en-US" sz="2000" dirty="0" smtClean="0"/>
              <a:t>Essential for Competency Testing</a:t>
            </a:r>
          </a:p>
          <a:p>
            <a:pPr eaLnBrk="1" hangingPunct="1">
              <a:buFont typeface="Wingdings 2" pitchFamily="18" charset="2"/>
              <a:buNone/>
            </a:pPr>
            <a:endParaRPr lang="en-US" sz="2800" dirty="0" smtClean="0"/>
          </a:p>
        </p:txBody>
      </p:sp>
      <p:grpSp>
        <p:nvGrpSpPr>
          <p:cNvPr id="2" name="Group 6"/>
          <p:cNvGrpSpPr/>
          <p:nvPr/>
        </p:nvGrpSpPr>
        <p:grpSpPr>
          <a:xfrm>
            <a:off x="381000" y="228600"/>
            <a:ext cx="7458600" cy="1026293"/>
            <a:chOff x="8999" y="114294"/>
            <a:chExt cx="7458600" cy="1026293"/>
          </a:xfrm>
          <a:scene3d>
            <a:camera prst="orthographicFront"/>
            <a:lightRig rig="flat" dir="t"/>
          </a:scene3d>
        </p:grpSpPr>
        <p:sp>
          <p:nvSpPr>
            <p:cNvPr id="8" name="Rectangle 7"/>
            <p:cNvSpPr/>
            <p:nvPr/>
          </p:nvSpPr>
          <p:spPr>
            <a:xfrm>
              <a:off x="8999" y="114294"/>
              <a:ext cx="7458600" cy="1026293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8999" y="114294"/>
              <a:ext cx="7458600" cy="102629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86690" tIns="186690" rIns="186690" bIns="186690" spcCol="1270" anchor="ctr"/>
            <a:lstStyle/>
            <a:p>
              <a:pPr algn="ctr" defTabSz="2178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4900" dirty="0"/>
                <a:t>Test blueprint</a:t>
              </a:r>
            </a:p>
          </p:txBody>
        </p:sp>
      </p:grpSp>
      <p:sp>
        <p:nvSpPr>
          <p:cNvPr id="10" name="Folded Corner 9"/>
          <p:cNvSpPr/>
          <p:nvPr/>
        </p:nvSpPr>
        <p:spPr>
          <a:xfrm>
            <a:off x="1066800" y="3276600"/>
            <a:ext cx="6096000" cy="3352800"/>
          </a:xfrm>
          <a:prstGeom prst="foldedCorner">
            <a:avLst/>
          </a:prstGeom>
          <a:solidFill>
            <a:schemeClr val="bg2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BLUEPRINT TIPS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en-US" dirty="0">
                <a:solidFill>
                  <a:schemeClr val="tx1"/>
                </a:solidFill>
              </a:rPr>
              <a:t>List objectives in a table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en-US" dirty="0">
                <a:solidFill>
                  <a:schemeClr val="tx1"/>
                </a:solidFill>
              </a:rPr>
              <a:t>Identify length of test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en-US" dirty="0">
                <a:solidFill>
                  <a:schemeClr val="tx1"/>
                </a:solidFill>
              </a:rPr>
              <a:t>Designate number of items per objective</a:t>
            </a:r>
          </a:p>
          <a:p>
            <a:pPr>
              <a:lnSpc>
                <a:spcPct val="150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-Evaluate the importance of each objective and assign items accordingly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en-US" dirty="0">
                <a:solidFill>
                  <a:schemeClr val="tx1"/>
                </a:solidFill>
              </a:rPr>
              <a:t>Often assign one point per item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</a:t>
            </a:r>
            <a:r>
              <a:rPr lang="en-US" dirty="0" err="1" smtClean="0"/>
              <a:t>BluePrint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90600" y="2133600"/>
          <a:ext cx="5562600" cy="3070852"/>
        </p:xfrm>
        <a:graphic>
          <a:graphicData uri="http://schemas.openxmlformats.org/drawingml/2006/table">
            <a:tbl>
              <a:tblPr/>
              <a:tblGrid>
                <a:gridCol w="2503170"/>
                <a:gridCol w="1182053"/>
                <a:gridCol w="1877377"/>
              </a:tblGrid>
              <a:tr h="5257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Objective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29" marR="49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Weighting</a:t>
                      </a:r>
                    </a:p>
                  </a:txBody>
                  <a:tcPr marL="49029" marR="49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Items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29" marR="49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5596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Objective 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29" marR="49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25%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29" marR="49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29" marR="49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4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Objective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29" marR="49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25%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29" marR="49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29" marR="49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4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Objective 3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29" marR="49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25%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29" marR="49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29" marR="49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7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Objective 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29" marR="49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25%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29" marR="49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29" marR="49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6"/>
          <p:cNvSpPr>
            <a:spLocks noGrp="1"/>
          </p:cNvSpPr>
          <p:nvPr>
            <p:ph idx="1"/>
          </p:nvPr>
        </p:nvSpPr>
        <p:spPr>
          <a:xfrm>
            <a:off x="457200" y="4206875"/>
            <a:ext cx="7696200" cy="2422525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Some items are more appropriate when testing different kinds of knowledge; or when tapping into different kinds of cognitive processes.</a:t>
            </a:r>
          </a:p>
          <a:p>
            <a:pPr eaLnBrk="1" hangingPunct="1"/>
            <a:r>
              <a:rPr lang="en-US" sz="2400" dirty="0" smtClean="0"/>
              <a:t>We’ll focus on multiple choice items because recruiting faculty to score open-ended items would be difficult.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1371600"/>
          <a:ext cx="6629400" cy="2565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209800"/>
                <a:gridCol w="2209800"/>
              </a:tblGrid>
              <a:tr h="42756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Type of Item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Construction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Scoring</a:t>
                      </a:r>
                      <a:endParaRPr lang="en-US" sz="1800" dirty="0"/>
                    </a:p>
                  </a:txBody>
                  <a:tcPr/>
                </a:tc>
              </a:tr>
              <a:tr h="42756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True/False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Difficult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Easy</a:t>
                      </a:r>
                      <a:endParaRPr lang="en-US" sz="1800" dirty="0"/>
                    </a:p>
                  </a:txBody>
                  <a:tcPr/>
                </a:tc>
              </a:tr>
              <a:tr h="42756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Matching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Easy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Easy</a:t>
                      </a:r>
                      <a:endParaRPr lang="en-US" sz="1800" dirty="0"/>
                    </a:p>
                  </a:txBody>
                  <a:tcPr/>
                </a:tc>
              </a:tr>
              <a:tr h="42756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Completion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Easy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Difficult</a:t>
                      </a:r>
                      <a:endParaRPr lang="en-US" sz="1800" dirty="0"/>
                    </a:p>
                  </a:txBody>
                  <a:tcPr/>
                </a:tc>
              </a:tr>
              <a:tr h="42756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Multiple Choice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Difficult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Easy</a:t>
                      </a:r>
                      <a:endParaRPr lang="en-US" sz="1800" dirty="0"/>
                    </a:p>
                  </a:txBody>
                  <a:tcPr/>
                </a:tc>
              </a:tr>
              <a:tr h="42756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Essay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Easy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Difficult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81000" y="228600"/>
            <a:ext cx="7458600" cy="1026293"/>
          </a:xfrm>
          <a:prstGeom prst="rect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5100" dirty="0"/>
              <a:t>Writing Items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239000" cy="85344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Multiple-Choice Item ANATOMY</a:t>
            </a:r>
          </a:p>
        </p:txBody>
      </p:sp>
      <p:pic>
        <p:nvPicPr>
          <p:cNvPr id="18435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28600" y="1447800"/>
            <a:ext cx="7772400" cy="4876800"/>
          </a:xfrm>
          <a:noFill/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09600" y="6324600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http://testing.byu.edu/info/handbooks/betteritems.pdf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1960"/>
            <a:ext cx="8077200" cy="77724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Guidelines for Writing Items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7620000" cy="4953000"/>
          </a:xfrm>
        </p:spPr>
        <p:txBody>
          <a:bodyPr/>
          <a:lstStyle/>
          <a:p>
            <a:pPr eaLnBrk="1" hangingPunct="1"/>
            <a:r>
              <a:rPr lang="en-US" dirty="0" smtClean="0"/>
              <a:t>Focus on a single problem when writing an item</a:t>
            </a:r>
          </a:p>
          <a:p>
            <a:pPr eaLnBrk="1" hangingPunct="1"/>
            <a:r>
              <a:rPr lang="en-US" dirty="0" smtClean="0"/>
              <a:t>Use new situations to assess application</a:t>
            </a:r>
          </a:p>
          <a:p>
            <a:pPr lvl="1" eaLnBrk="1" hangingPunct="1"/>
            <a:r>
              <a:rPr lang="en-US" dirty="0" smtClean="0"/>
              <a:t>Avoids memorization exercises</a:t>
            </a:r>
          </a:p>
          <a:p>
            <a:pPr lvl="1" eaLnBrk="1" hangingPunct="1"/>
            <a:r>
              <a:rPr lang="en-US" dirty="0" smtClean="0"/>
              <a:t>Allows for synthesis and evaluation</a:t>
            </a:r>
          </a:p>
          <a:p>
            <a:pPr eaLnBrk="1" hangingPunct="1"/>
            <a:r>
              <a:rPr lang="en-US" dirty="0" smtClean="0"/>
              <a:t>Keep content of items independent</a:t>
            </a:r>
          </a:p>
          <a:p>
            <a:pPr lvl="1" eaLnBrk="1" hangingPunct="1"/>
            <a:r>
              <a:rPr lang="en-US" dirty="0" smtClean="0"/>
              <a:t>students shouldn’t be able to use one item to answer another, although a set of items may tap into a shared scenario</a:t>
            </a:r>
          </a:p>
          <a:p>
            <a:pPr eaLnBrk="1" hangingPunct="1"/>
            <a:r>
              <a:rPr lang="en-US" dirty="0" smtClean="0"/>
              <a:t>Avoid opinion-based items</a:t>
            </a:r>
          </a:p>
          <a:p>
            <a:pPr eaLnBrk="1" hangingPunct="1"/>
            <a:r>
              <a:rPr lang="en-US" sz="2800" dirty="0" smtClean="0"/>
              <a:t>Address a mix of higher-order and lower-order thinking skills.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grpSp>
        <p:nvGrpSpPr>
          <p:cNvPr id="2" name="Group 4"/>
          <p:cNvGrpSpPr/>
          <p:nvPr/>
        </p:nvGrpSpPr>
        <p:grpSpPr>
          <a:xfrm>
            <a:off x="1371600" y="76200"/>
            <a:ext cx="5257800" cy="914400"/>
            <a:chOff x="883" y="183223"/>
            <a:chExt cx="3446301" cy="2067780"/>
          </a:xfrm>
          <a:scene3d>
            <a:camera prst="orthographicFront"/>
            <a:lightRig rig="flat" dir="t"/>
          </a:scene3d>
        </p:grpSpPr>
        <p:sp>
          <p:nvSpPr>
            <p:cNvPr id="6" name="Rectangle 5"/>
            <p:cNvSpPr/>
            <p:nvPr/>
          </p:nvSpPr>
          <p:spPr>
            <a:xfrm>
              <a:off x="883" y="183223"/>
              <a:ext cx="3446301" cy="206778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883" y="183223"/>
              <a:ext cx="3446301" cy="20677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52400" tIns="152400" rIns="152400" bIns="152400" spcCol="1270" anchor="ctr"/>
            <a:lstStyle/>
            <a:p>
              <a:pPr algn="ctr" defTabSz="1778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4000" dirty="0"/>
                <a:t>Content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7580</TotalTime>
  <Words>2027</Words>
  <Application>Microsoft Macintosh PowerPoint</Application>
  <PresentationFormat>On-screen Show (4:3)</PresentationFormat>
  <Paragraphs>218</Paragraphs>
  <Slides>23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Opulent</vt:lpstr>
      <vt:lpstr>The following materials were prepared for use by CARS and SASS consultants. </vt:lpstr>
      <vt:lpstr>Item Writing</vt:lpstr>
      <vt:lpstr>Agenda</vt:lpstr>
      <vt:lpstr>PowerPoint Presentation</vt:lpstr>
      <vt:lpstr>Example of BluePrint</vt:lpstr>
      <vt:lpstr>PowerPoint Presentation</vt:lpstr>
      <vt:lpstr>Multiple-Choice Item ANATOMY</vt:lpstr>
      <vt:lpstr>Guidelines for Writing Items</vt:lpstr>
      <vt:lpstr>PowerPoint Presentation</vt:lpstr>
      <vt:lpstr>Higher Order Thinking</vt:lpstr>
      <vt:lpstr>Writing Items to Assess Higher Order Thinking (based on Haladyna)</vt:lpstr>
      <vt:lpstr>PowerPoint Presentation</vt:lpstr>
      <vt:lpstr>PowerPoint Presentation</vt:lpstr>
      <vt:lpstr>PowerPoint Presentation</vt:lpstr>
      <vt:lpstr>PowerPoint Presentation</vt:lpstr>
      <vt:lpstr>All the option choices should use parallel grammar to avoid giving clues to the right answer.</vt:lpstr>
      <vt:lpstr>PowerPoint Presentation</vt:lpstr>
      <vt:lpstr>“Focus on a single problem”; items with multiple clauses may have multiple correct answers depending on which aspect the student focuses.</vt:lpstr>
      <vt:lpstr>PowerPoint Presentation</vt:lpstr>
      <vt:lpstr>PowerPoint Presentation</vt:lpstr>
      <vt:lpstr>PowerPoint Presentation</vt:lpstr>
      <vt:lpstr>The Big Idea</vt:lpstr>
      <vt:lpstr>References</vt:lpstr>
    </vt:vector>
  </TitlesOfParts>
  <Company>James Madison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Item Writing Workshop</dc:title>
  <dc:creator>CARS</dc:creator>
  <cp:lastModifiedBy>Monica Erbacher</cp:lastModifiedBy>
  <cp:revision>152</cp:revision>
  <cp:lastPrinted>2010-10-27T04:52:27Z</cp:lastPrinted>
  <dcterms:created xsi:type="dcterms:W3CDTF">2008-09-12T15:05:31Z</dcterms:created>
  <dcterms:modified xsi:type="dcterms:W3CDTF">2015-11-04T02:21:04Z</dcterms:modified>
</cp:coreProperties>
</file>