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04"/>
  </p:notesMasterIdLst>
  <p:handoutMasterIdLst>
    <p:handoutMasterId r:id="rId105"/>
  </p:handoutMasterIdLst>
  <p:sldIdLst>
    <p:sldId id="268" r:id="rId2"/>
    <p:sldId id="269" r:id="rId3"/>
    <p:sldId id="323" r:id="rId4"/>
    <p:sldId id="403" r:id="rId5"/>
    <p:sldId id="325" r:id="rId6"/>
    <p:sldId id="404" r:id="rId7"/>
    <p:sldId id="339" r:id="rId8"/>
    <p:sldId id="412" r:id="rId9"/>
    <p:sldId id="342" r:id="rId10"/>
    <p:sldId id="405" r:id="rId11"/>
    <p:sldId id="454" r:id="rId12"/>
    <p:sldId id="406" r:id="rId13"/>
    <p:sldId id="462" r:id="rId14"/>
    <p:sldId id="407" r:id="rId15"/>
    <p:sldId id="463" r:id="rId16"/>
    <p:sldId id="360" r:id="rId17"/>
    <p:sldId id="362" r:id="rId18"/>
    <p:sldId id="363" r:id="rId19"/>
    <p:sldId id="468" r:id="rId20"/>
    <p:sldId id="408" r:id="rId21"/>
    <p:sldId id="464" r:id="rId22"/>
    <p:sldId id="409" r:id="rId23"/>
    <p:sldId id="465" r:id="rId24"/>
    <p:sldId id="410" r:id="rId25"/>
    <p:sldId id="466" r:id="rId26"/>
    <p:sldId id="411" r:id="rId27"/>
    <p:sldId id="282" r:id="rId28"/>
    <p:sldId id="396" r:id="rId29"/>
    <p:sldId id="280" r:id="rId30"/>
    <p:sldId id="281" r:id="rId31"/>
    <p:sldId id="283"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507" r:id="rId53"/>
    <p:sldId id="433" r:id="rId54"/>
    <p:sldId id="434" r:id="rId55"/>
    <p:sldId id="510" r:id="rId56"/>
    <p:sldId id="511" r:id="rId57"/>
    <p:sldId id="435" r:id="rId58"/>
    <p:sldId id="452" r:id="rId59"/>
    <p:sldId id="469" r:id="rId60"/>
    <p:sldId id="470" r:id="rId61"/>
    <p:sldId id="479" r:id="rId62"/>
    <p:sldId id="471" r:id="rId63"/>
    <p:sldId id="472" r:id="rId64"/>
    <p:sldId id="473" r:id="rId65"/>
    <p:sldId id="474" r:id="rId66"/>
    <p:sldId id="480" r:id="rId67"/>
    <p:sldId id="475" r:id="rId68"/>
    <p:sldId id="476" r:id="rId69"/>
    <p:sldId id="477" r:id="rId70"/>
    <p:sldId id="478" r:id="rId71"/>
    <p:sldId id="436" r:id="rId72"/>
    <p:sldId id="437"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450" r:id="rId86"/>
    <p:sldId id="451" r:id="rId87"/>
    <p:sldId id="453" r:id="rId88"/>
    <p:sldId id="485" r:id="rId89"/>
    <p:sldId id="489" r:id="rId90"/>
    <p:sldId id="495" r:id="rId91"/>
    <p:sldId id="501" r:id="rId92"/>
    <p:sldId id="505" r:id="rId93"/>
    <p:sldId id="506" r:id="rId94"/>
    <p:sldId id="286" r:id="rId95"/>
    <p:sldId id="287" r:id="rId96"/>
    <p:sldId id="310" r:id="rId97"/>
    <p:sldId id="288" r:id="rId98"/>
    <p:sldId id="314" r:id="rId99"/>
    <p:sldId id="311" r:id="rId100"/>
    <p:sldId id="312" r:id="rId101"/>
    <p:sldId id="315" r:id="rId102"/>
    <p:sldId id="316"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s, Allison Jennifer - ames2aj" initials="AAJ-a" lastIdx="4" clrIdx="0"/>
  <p:cmAuthor id="2" name="Scott N Strickman" initials="SN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84"/>
    <a:srgbClr val="D9AFFF"/>
    <a:srgbClr val="CBB677"/>
    <a:srgbClr val="461784"/>
    <a:srgbClr val="B7B7B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0900" autoAdjust="0"/>
  </p:normalViewPr>
  <p:slideViewPr>
    <p:cSldViewPr snapToGrid="0">
      <p:cViewPr varScale="1">
        <p:scale>
          <a:sx n="115" d="100"/>
          <a:sy n="115" d="100"/>
        </p:scale>
        <p:origin x="1104" y="208"/>
      </p:cViewPr>
      <p:guideLst>
        <p:guide orient="horz" pos="2160"/>
        <p:guide pos="3840"/>
      </p:guideLst>
    </p:cSldViewPr>
  </p:slideViewPr>
  <p:notesTextViewPr>
    <p:cViewPr>
      <p:scale>
        <a:sx n="3" d="2"/>
        <a:sy n="3" d="2"/>
      </p:scale>
      <p:origin x="0" y="0"/>
    </p:cViewPr>
  </p:notesTextViewPr>
  <p:sorterViewPr>
    <p:cViewPr>
      <p:scale>
        <a:sx n="100" d="100"/>
        <a:sy n="100" d="100"/>
      </p:scale>
      <p:origin x="0" y="-2796"/>
    </p:cViewPr>
  </p:sorterViewPr>
  <p:notesViewPr>
    <p:cSldViewPr snapToGrid="0">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alpha val="50196"/>
          </a:srgbClr>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alpha val="50196"/>
          </a:srgbClr>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alpha val="50196"/>
          </a:srgbClr>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alpha val="50196"/>
          </a:srgbClr>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alpha val="50196"/>
          </a:srgbClr>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alpha val="50196"/>
          </a:srgbClr>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alpha val="50196"/>
          </a:srgbClr>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alpha val="50196"/>
          </a:srgbClr>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alpha val="50196"/>
          </a:srgbClr>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alpha val="50196"/>
          </a:srgbClr>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alpha val="50196"/>
          </a:srgbClr>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alpha val="50196"/>
          </a:srgbClr>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alpha val="50196"/>
          </a:srgbClr>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alpha val="50196"/>
          </a:srgbClr>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alpha val="50196"/>
          </a:srgbClr>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alpha val="50196"/>
          </a:srgbClr>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alpha val="50196"/>
          </a:srgbClr>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alpha val="50196"/>
          </a:srgbClr>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alpha val="50196"/>
          </a:srgbClr>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alpha val="50196"/>
          </a:srgbClr>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alpha val="50196"/>
          </a:srgbClr>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alpha val="50196"/>
          </a:srgbClr>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alpha val="50196"/>
          </a:srgbClr>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alpha val="50196"/>
          </a:srgbClr>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alpha val="50196"/>
          </a:srgbClr>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alpha val="50196"/>
          </a:srgbClr>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alpha val="50196"/>
          </a:srgbClr>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alpha val="50196"/>
          </a:srgbClr>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alpha val="50196"/>
          </a:srgbClr>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alpha val="50196"/>
          </a:srgbClr>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1A3F11-A596-4859-B8BF-98F80FB67E7E}"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F2A90C3-AEAF-4E2C-951B-349902B46903}">
      <dgm:prSet phldrT="[Text]"/>
      <dgm:spPr>
        <a:solidFill>
          <a:srgbClr val="450084"/>
        </a:solidFill>
      </dgm:spPr>
      <dgm:t>
        <a:bodyPr/>
        <a:lstStyle/>
        <a:p>
          <a:r>
            <a:rPr lang="en-US" dirty="0"/>
            <a:t>1) State Learning Outcomes 	</a:t>
          </a:r>
        </a:p>
      </dgm:t>
    </dgm:pt>
    <dgm:pt modelId="{5308AA53-9A10-4952-AE5C-56CC99523336}" type="parTrans" cxnId="{99EF63DC-EE9D-40DF-AE61-F545F9FBECAD}">
      <dgm:prSet/>
      <dgm:spPr/>
      <dgm:t>
        <a:bodyPr/>
        <a:lstStyle/>
        <a:p>
          <a:endParaRPr lang="en-US"/>
        </a:p>
      </dgm:t>
    </dgm:pt>
    <dgm:pt modelId="{44426D9C-DC9D-4980-92D6-D29C6AA19EC9}" type="sibTrans" cxnId="{99EF63DC-EE9D-40DF-AE61-F545F9FBECAD}">
      <dgm:prSet/>
      <dgm:spPr>
        <a:solidFill>
          <a:srgbClr val="CBB677"/>
        </a:solidFill>
      </dgm:spPr>
      <dgm:t>
        <a:bodyPr/>
        <a:lstStyle/>
        <a:p>
          <a:endParaRPr lang="en-US"/>
        </a:p>
      </dgm:t>
    </dgm:pt>
    <dgm:pt modelId="{31D16322-2BD9-4045-A87D-BF0D75C4C27D}">
      <dgm:prSet phldrT="[Text]"/>
      <dgm:spPr>
        <a:solidFill>
          <a:srgbClr val="450084"/>
        </a:solidFill>
      </dgm:spPr>
      <dgm:t>
        <a:bodyPr/>
        <a:lstStyle/>
        <a:p>
          <a:r>
            <a:rPr lang="en-US" dirty="0"/>
            <a:t>2) Map to Courses</a:t>
          </a:r>
        </a:p>
      </dgm:t>
    </dgm:pt>
    <dgm:pt modelId="{C0DF714C-9E69-4888-952D-15C4B3875C33}" type="parTrans" cxnId="{C6907B7C-4692-46F0-97CC-1C275D0DD3BC}">
      <dgm:prSet/>
      <dgm:spPr/>
      <dgm:t>
        <a:bodyPr/>
        <a:lstStyle/>
        <a:p>
          <a:endParaRPr lang="en-US"/>
        </a:p>
      </dgm:t>
    </dgm:pt>
    <dgm:pt modelId="{1D436595-1D0D-4D6D-98D7-041971C7A986}" type="sibTrans" cxnId="{C6907B7C-4692-46F0-97CC-1C275D0DD3BC}">
      <dgm:prSet/>
      <dgm:spPr/>
      <dgm:t>
        <a:bodyPr/>
        <a:lstStyle/>
        <a:p>
          <a:endParaRPr lang="en-US"/>
        </a:p>
      </dgm:t>
    </dgm:pt>
    <dgm:pt modelId="{4A845190-FC83-47F6-AB98-6A4AE727D1E0}">
      <dgm:prSet phldrT="[Text]"/>
      <dgm:spPr>
        <a:solidFill>
          <a:srgbClr val="450084"/>
        </a:solidFill>
      </dgm:spPr>
      <dgm:t>
        <a:bodyPr/>
        <a:lstStyle/>
        <a:p>
          <a:r>
            <a:rPr lang="en-US" dirty="0"/>
            <a:t>3) Select Methods</a:t>
          </a:r>
        </a:p>
      </dgm:t>
    </dgm:pt>
    <dgm:pt modelId="{6FD24FB6-8187-4998-977E-97BC3BC46F4F}" type="parTrans" cxnId="{D9FC3C44-FD4C-480F-BB2B-1CBC281CCA9A}">
      <dgm:prSet/>
      <dgm:spPr/>
      <dgm:t>
        <a:bodyPr/>
        <a:lstStyle/>
        <a:p>
          <a:endParaRPr lang="en-US"/>
        </a:p>
      </dgm:t>
    </dgm:pt>
    <dgm:pt modelId="{FD9E335A-A4AF-4544-9BB5-53DE10D38C7F}" type="sibTrans" cxnId="{D9FC3C44-FD4C-480F-BB2B-1CBC281CCA9A}">
      <dgm:prSet/>
      <dgm:spPr/>
      <dgm:t>
        <a:bodyPr/>
        <a:lstStyle/>
        <a:p>
          <a:endParaRPr lang="en-US"/>
        </a:p>
      </dgm:t>
    </dgm:pt>
    <dgm:pt modelId="{71FA7B67-95C7-41C1-BAAD-36EFBE401167}">
      <dgm:prSet phldrT="[Text]"/>
      <dgm:spPr>
        <a:solidFill>
          <a:srgbClr val="450084"/>
        </a:solidFill>
      </dgm:spPr>
      <dgm:t>
        <a:bodyPr/>
        <a:lstStyle/>
        <a:p>
          <a:r>
            <a:rPr lang="en-US" dirty="0"/>
            <a:t>4) Analyze and Interpret Results</a:t>
          </a:r>
        </a:p>
      </dgm:t>
    </dgm:pt>
    <dgm:pt modelId="{6132C40A-CD6C-4EAF-BE31-7B8C1267A0D9}" type="sibTrans" cxnId="{CA8E54E2-0E26-4A07-828B-6DA34912EBC3}">
      <dgm:prSet/>
      <dgm:spPr/>
      <dgm:t>
        <a:bodyPr/>
        <a:lstStyle/>
        <a:p>
          <a:endParaRPr lang="en-US"/>
        </a:p>
      </dgm:t>
    </dgm:pt>
    <dgm:pt modelId="{E1445FB5-084C-4FE2-8751-88EF463AA260}" type="parTrans" cxnId="{CA8E54E2-0E26-4A07-828B-6DA34912EBC3}">
      <dgm:prSet/>
      <dgm:spPr/>
      <dgm:t>
        <a:bodyPr/>
        <a:lstStyle/>
        <a:p>
          <a:endParaRPr lang="en-US"/>
        </a:p>
      </dgm:t>
    </dgm:pt>
    <dgm:pt modelId="{36BC43A2-4FF9-4FC6-A203-390B94F61D9C}">
      <dgm:prSet phldrT="[Text]"/>
      <dgm:spPr>
        <a:solidFill>
          <a:srgbClr val="450084"/>
        </a:solidFill>
      </dgm:spPr>
      <dgm:t>
        <a:bodyPr/>
        <a:lstStyle/>
        <a:p>
          <a:r>
            <a:rPr lang="en-US" dirty="0"/>
            <a:t>6) Use Results for Improvement</a:t>
          </a:r>
        </a:p>
      </dgm:t>
    </dgm:pt>
    <dgm:pt modelId="{52ED7BCA-C738-46D9-89DD-BDDF32D91746}" type="sibTrans" cxnId="{CCE9539D-4363-4192-A85B-C275951DCE93}">
      <dgm:prSet/>
      <dgm:spPr/>
      <dgm:t>
        <a:bodyPr/>
        <a:lstStyle/>
        <a:p>
          <a:endParaRPr lang="en-US"/>
        </a:p>
      </dgm:t>
    </dgm:pt>
    <dgm:pt modelId="{03F99812-C944-4AFD-AF87-314AC8136D00}" type="parTrans" cxnId="{CCE9539D-4363-4192-A85B-C275951DCE93}">
      <dgm:prSet/>
      <dgm:spPr/>
      <dgm:t>
        <a:bodyPr/>
        <a:lstStyle/>
        <a:p>
          <a:endParaRPr lang="en-US"/>
        </a:p>
      </dgm:t>
    </dgm:pt>
    <dgm:pt modelId="{D76D1099-96E5-4A74-B6AB-F7C0FD3BFF3F}">
      <dgm:prSet phldrT="[Text]"/>
      <dgm:spPr>
        <a:solidFill>
          <a:srgbClr val="450084"/>
        </a:solidFill>
      </dgm:spPr>
      <dgm:t>
        <a:bodyPr/>
        <a:lstStyle/>
        <a:p>
          <a:r>
            <a:rPr lang="en-US" dirty="0"/>
            <a:t>5) Report to Stakeholders</a:t>
          </a:r>
        </a:p>
      </dgm:t>
    </dgm:pt>
    <dgm:pt modelId="{52B44F77-944D-4386-A1DE-ED027B5970E7}" type="parTrans" cxnId="{C1F216AA-4EC8-4490-8DCA-62230A1492C3}">
      <dgm:prSet/>
      <dgm:spPr/>
      <dgm:t>
        <a:bodyPr/>
        <a:lstStyle/>
        <a:p>
          <a:endParaRPr lang="en-US"/>
        </a:p>
      </dgm:t>
    </dgm:pt>
    <dgm:pt modelId="{985689CC-0978-4B7D-83E6-F74BC6FEEEA6}" type="sibTrans" cxnId="{C1F216AA-4EC8-4490-8DCA-62230A1492C3}">
      <dgm:prSet/>
      <dgm:spPr/>
      <dgm:t>
        <a:bodyPr/>
        <a:lstStyle/>
        <a:p>
          <a:endParaRPr lang="en-US"/>
        </a:p>
      </dgm:t>
    </dgm:pt>
    <dgm:pt modelId="{8D7F0164-CD5D-4CB5-9F1A-7862537DAD34}" type="pres">
      <dgm:prSet presAssocID="{CB1A3F11-A596-4859-B8BF-98F80FB67E7E}" presName="Name0" presStyleCnt="0">
        <dgm:presLayoutVars>
          <dgm:dir/>
          <dgm:resizeHandles val="exact"/>
        </dgm:presLayoutVars>
      </dgm:prSet>
      <dgm:spPr/>
    </dgm:pt>
    <dgm:pt modelId="{53849DD2-248E-4CEF-B8AA-29EB99E370A1}" type="pres">
      <dgm:prSet presAssocID="{CB1A3F11-A596-4859-B8BF-98F80FB67E7E}" presName="cycle" presStyleCnt="0"/>
      <dgm:spPr/>
    </dgm:pt>
    <dgm:pt modelId="{FF895FAE-1BA0-48E8-BC28-1A440A345E80}" type="pres">
      <dgm:prSet presAssocID="{CF2A90C3-AEAF-4E2C-951B-349902B46903}" presName="nodeFirstNode" presStyleLbl="node1" presStyleIdx="0" presStyleCnt="6">
        <dgm:presLayoutVars>
          <dgm:bulletEnabled val="1"/>
        </dgm:presLayoutVars>
      </dgm:prSet>
      <dgm:spPr/>
    </dgm:pt>
    <dgm:pt modelId="{7AAC9711-CA95-4905-8D18-9E8FB7E0F401}" type="pres">
      <dgm:prSet presAssocID="{44426D9C-DC9D-4980-92D6-D29C6AA19EC9}" presName="sibTransFirstNode" presStyleLbl="bgShp" presStyleIdx="0" presStyleCnt="1"/>
      <dgm:spPr/>
    </dgm:pt>
    <dgm:pt modelId="{CE8BBA64-B58D-4626-82D8-E5C21567F305}" type="pres">
      <dgm:prSet presAssocID="{31D16322-2BD9-4045-A87D-BF0D75C4C27D}" presName="nodeFollowingNodes" presStyleLbl="node1" presStyleIdx="1" presStyleCnt="6">
        <dgm:presLayoutVars>
          <dgm:bulletEnabled val="1"/>
        </dgm:presLayoutVars>
      </dgm:prSet>
      <dgm:spPr/>
    </dgm:pt>
    <dgm:pt modelId="{EF75D350-7D2B-4A97-884F-E669291C4939}" type="pres">
      <dgm:prSet presAssocID="{4A845190-FC83-47F6-AB98-6A4AE727D1E0}" presName="nodeFollowingNodes" presStyleLbl="node1" presStyleIdx="2" presStyleCnt="6">
        <dgm:presLayoutVars>
          <dgm:bulletEnabled val="1"/>
        </dgm:presLayoutVars>
      </dgm:prSet>
      <dgm:spPr/>
    </dgm:pt>
    <dgm:pt modelId="{40987CF4-FA72-48C4-9EDD-5B58D1A1C43E}" type="pres">
      <dgm:prSet presAssocID="{71FA7B67-95C7-41C1-BAAD-36EFBE401167}" presName="nodeFollowingNodes" presStyleLbl="node1" presStyleIdx="3" presStyleCnt="6">
        <dgm:presLayoutVars>
          <dgm:bulletEnabled val="1"/>
        </dgm:presLayoutVars>
      </dgm:prSet>
      <dgm:spPr/>
    </dgm:pt>
    <dgm:pt modelId="{1E0F1BDE-1866-4E8F-99B0-4BC6FFE270C8}" type="pres">
      <dgm:prSet presAssocID="{D76D1099-96E5-4A74-B6AB-F7C0FD3BFF3F}" presName="nodeFollowingNodes" presStyleLbl="node1" presStyleIdx="4" presStyleCnt="6">
        <dgm:presLayoutVars>
          <dgm:bulletEnabled val="1"/>
        </dgm:presLayoutVars>
      </dgm:prSet>
      <dgm:spPr/>
    </dgm:pt>
    <dgm:pt modelId="{3D538162-82BB-4E69-BFEE-87940945585F}" type="pres">
      <dgm:prSet presAssocID="{36BC43A2-4FF9-4FC6-A203-390B94F61D9C}" presName="nodeFollowingNodes" presStyleLbl="node1" presStyleIdx="5" presStyleCnt="6">
        <dgm:presLayoutVars>
          <dgm:bulletEnabled val="1"/>
        </dgm:presLayoutVars>
      </dgm:prSet>
      <dgm:spPr/>
    </dgm:pt>
  </dgm:ptLst>
  <dgm:cxnLst>
    <dgm:cxn modelId="{1238BC07-7751-4111-9E97-23C1E2F61394}" type="presOf" srcId="{D76D1099-96E5-4A74-B6AB-F7C0FD3BFF3F}" destId="{1E0F1BDE-1866-4E8F-99B0-4BC6FFE270C8}" srcOrd="0" destOrd="0" presId="urn:microsoft.com/office/officeart/2005/8/layout/cycle3"/>
    <dgm:cxn modelId="{D9FC3C44-FD4C-480F-BB2B-1CBC281CCA9A}" srcId="{CB1A3F11-A596-4859-B8BF-98F80FB67E7E}" destId="{4A845190-FC83-47F6-AB98-6A4AE727D1E0}" srcOrd="2" destOrd="0" parTransId="{6FD24FB6-8187-4998-977E-97BC3BC46F4F}" sibTransId="{FD9E335A-A4AF-4544-9BB5-53DE10D38C7F}"/>
    <dgm:cxn modelId="{D7F1D15C-B017-4CF9-A5C6-7D0FED3DCAE7}" type="presOf" srcId="{71FA7B67-95C7-41C1-BAAD-36EFBE401167}" destId="{40987CF4-FA72-48C4-9EDD-5B58D1A1C43E}" srcOrd="0" destOrd="0" presId="urn:microsoft.com/office/officeart/2005/8/layout/cycle3"/>
    <dgm:cxn modelId="{C6907B7C-4692-46F0-97CC-1C275D0DD3BC}" srcId="{CB1A3F11-A596-4859-B8BF-98F80FB67E7E}" destId="{31D16322-2BD9-4045-A87D-BF0D75C4C27D}" srcOrd="1" destOrd="0" parTransId="{C0DF714C-9E69-4888-952D-15C4B3875C33}" sibTransId="{1D436595-1D0D-4D6D-98D7-041971C7A986}"/>
    <dgm:cxn modelId="{CCE9539D-4363-4192-A85B-C275951DCE93}" srcId="{CB1A3F11-A596-4859-B8BF-98F80FB67E7E}" destId="{36BC43A2-4FF9-4FC6-A203-390B94F61D9C}" srcOrd="5" destOrd="0" parTransId="{03F99812-C944-4AFD-AF87-314AC8136D00}" sibTransId="{52ED7BCA-C738-46D9-89DD-BDDF32D91746}"/>
    <dgm:cxn modelId="{C1F216AA-4EC8-4490-8DCA-62230A1492C3}" srcId="{CB1A3F11-A596-4859-B8BF-98F80FB67E7E}" destId="{D76D1099-96E5-4A74-B6AB-F7C0FD3BFF3F}" srcOrd="4" destOrd="0" parTransId="{52B44F77-944D-4386-A1DE-ED027B5970E7}" sibTransId="{985689CC-0978-4B7D-83E6-F74BC6FEEEA6}"/>
    <dgm:cxn modelId="{A86C4CB7-FE55-4823-A41F-E812107D834F}" type="presOf" srcId="{4A845190-FC83-47F6-AB98-6A4AE727D1E0}" destId="{EF75D350-7D2B-4A97-884F-E669291C4939}" srcOrd="0" destOrd="0" presId="urn:microsoft.com/office/officeart/2005/8/layout/cycle3"/>
    <dgm:cxn modelId="{5B7342BD-D9DA-43FD-856B-7C48A2A40DB2}" type="presOf" srcId="{CF2A90C3-AEAF-4E2C-951B-349902B46903}" destId="{FF895FAE-1BA0-48E8-BC28-1A440A345E80}" srcOrd="0" destOrd="0" presId="urn:microsoft.com/office/officeart/2005/8/layout/cycle3"/>
    <dgm:cxn modelId="{31AFDBBE-260F-43F3-A91D-5ABA1C436CE8}" type="presOf" srcId="{CB1A3F11-A596-4859-B8BF-98F80FB67E7E}" destId="{8D7F0164-CD5D-4CB5-9F1A-7862537DAD34}" srcOrd="0" destOrd="0" presId="urn:microsoft.com/office/officeart/2005/8/layout/cycle3"/>
    <dgm:cxn modelId="{76A1EECE-9238-4C46-A2EE-EAB1C6EF728D}" type="presOf" srcId="{44426D9C-DC9D-4980-92D6-D29C6AA19EC9}" destId="{7AAC9711-CA95-4905-8D18-9E8FB7E0F401}" srcOrd="0" destOrd="0" presId="urn:microsoft.com/office/officeart/2005/8/layout/cycle3"/>
    <dgm:cxn modelId="{99EF63DC-EE9D-40DF-AE61-F545F9FBECAD}" srcId="{CB1A3F11-A596-4859-B8BF-98F80FB67E7E}" destId="{CF2A90C3-AEAF-4E2C-951B-349902B46903}" srcOrd="0" destOrd="0" parTransId="{5308AA53-9A10-4952-AE5C-56CC99523336}" sibTransId="{44426D9C-DC9D-4980-92D6-D29C6AA19EC9}"/>
    <dgm:cxn modelId="{69CCCDDC-E3AB-4D85-AB8D-7128B74ADC00}" type="presOf" srcId="{31D16322-2BD9-4045-A87D-BF0D75C4C27D}" destId="{CE8BBA64-B58D-4626-82D8-E5C21567F305}" srcOrd="0" destOrd="0" presId="urn:microsoft.com/office/officeart/2005/8/layout/cycle3"/>
    <dgm:cxn modelId="{CA8E54E2-0E26-4A07-828B-6DA34912EBC3}" srcId="{CB1A3F11-A596-4859-B8BF-98F80FB67E7E}" destId="{71FA7B67-95C7-41C1-BAAD-36EFBE401167}" srcOrd="3" destOrd="0" parTransId="{E1445FB5-084C-4FE2-8751-88EF463AA260}" sibTransId="{6132C40A-CD6C-4EAF-BE31-7B8C1267A0D9}"/>
    <dgm:cxn modelId="{E3F787FC-D128-4929-80DB-524B2862AC03}" type="presOf" srcId="{36BC43A2-4FF9-4FC6-A203-390B94F61D9C}" destId="{3D538162-82BB-4E69-BFEE-87940945585F}" srcOrd="0" destOrd="0" presId="urn:microsoft.com/office/officeart/2005/8/layout/cycle3"/>
    <dgm:cxn modelId="{2DC65AAB-D221-496D-8B88-6C7F8F12FEEF}" type="presParOf" srcId="{8D7F0164-CD5D-4CB5-9F1A-7862537DAD34}" destId="{53849DD2-248E-4CEF-B8AA-29EB99E370A1}" srcOrd="0" destOrd="0" presId="urn:microsoft.com/office/officeart/2005/8/layout/cycle3"/>
    <dgm:cxn modelId="{2E024760-4388-48C8-8D95-9C176ED9EC67}" type="presParOf" srcId="{53849DD2-248E-4CEF-B8AA-29EB99E370A1}" destId="{FF895FAE-1BA0-48E8-BC28-1A440A345E80}" srcOrd="0" destOrd="0" presId="urn:microsoft.com/office/officeart/2005/8/layout/cycle3"/>
    <dgm:cxn modelId="{BADA7D73-692D-47B9-8A9C-8A304EB5B8DA}" type="presParOf" srcId="{53849DD2-248E-4CEF-B8AA-29EB99E370A1}" destId="{7AAC9711-CA95-4905-8D18-9E8FB7E0F401}" srcOrd="1" destOrd="0" presId="urn:microsoft.com/office/officeart/2005/8/layout/cycle3"/>
    <dgm:cxn modelId="{353CE5FF-D9B3-4B9C-9D39-5E81CA98B7AF}" type="presParOf" srcId="{53849DD2-248E-4CEF-B8AA-29EB99E370A1}" destId="{CE8BBA64-B58D-4626-82D8-E5C21567F305}" srcOrd="2" destOrd="0" presId="urn:microsoft.com/office/officeart/2005/8/layout/cycle3"/>
    <dgm:cxn modelId="{D5F30471-9AFB-4E35-82B9-FA6802FD470E}" type="presParOf" srcId="{53849DD2-248E-4CEF-B8AA-29EB99E370A1}" destId="{EF75D350-7D2B-4A97-884F-E669291C4939}" srcOrd="3" destOrd="0" presId="urn:microsoft.com/office/officeart/2005/8/layout/cycle3"/>
    <dgm:cxn modelId="{495BCA0E-8716-46EA-B0DC-66D9070C4DF9}" type="presParOf" srcId="{53849DD2-248E-4CEF-B8AA-29EB99E370A1}" destId="{40987CF4-FA72-48C4-9EDD-5B58D1A1C43E}" srcOrd="4" destOrd="0" presId="urn:microsoft.com/office/officeart/2005/8/layout/cycle3"/>
    <dgm:cxn modelId="{8F7C98F0-31C6-409F-AE3A-8AC38C96FA7B}" type="presParOf" srcId="{53849DD2-248E-4CEF-B8AA-29EB99E370A1}" destId="{1E0F1BDE-1866-4E8F-99B0-4BC6FFE270C8}" srcOrd="5" destOrd="0" presId="urn:microsoft.com/office/officeart/2005/8/layout/cycle3"/>
    <dgm:cxn modelId="{9CA9C9AC-9FEC-47D2-BFF2-590AE65FDFED}" type="presParOf" srcId="{53849DD2-248E-4CEF-B8AA-29EB99E370A1}" destId="{3D538162-82BB-4E69-BFEE-87940945585F}"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alpha val="50196"/>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9711-CA95-4905-8D18-9E8FB7E0F401}">
      <dsp:nvSpPr>
        <dsp:cNvPr id="0" name=""/>
        <dsp:cNvSpPr/>
      </dsp:nvSpPr>
      <dsp:spPr>
        <a:xfrm>
          <a:off x="3026564" y="-3082"/>
          <a:ext cx="4005271" cy="4005271"/>
        </a:xfrm>
        <a:prstGeom prst="circularArrow">
          <a:avLst>
            <a:gd name="adj1" fmla="val 5274"/>
            <a:gd name="adj2" fmla="val 312630"/>
            <a:gd name="adj3" fmla="val 14208488"/>
            <a:gd name="adj4" fmla="val 17138522"/>
            <a:gd name="adj5" fmla="val 5477"/>
          </a:avLst>
        </a:prstGeom>
        <a:solidFill>
          <a:srgbClr val="CBB677"/>
        </a:solidFill>
        <a:ln>
          <a:noFill/>
        </a:ln>
        <a:effectLst/>
      </dsp:spPr>
      <dsp:style>
        <a:lnRef idx="0">
          <a:scrgbClr r="0" g="0" b="0"/>
        </a:lnRef>
        <a:fillRef idx="1">
          <a:scrgbClr r="0" g="0" b="0"/>
        </a:fillRef>
        <a:effectRef idx="0">
          <a:scrgbClr r="0" g="0" b="0"/>
        </a:effectRef>
        <a:fontRef idx="minor"/>
      </dsp:style>
    </dsp:sp>
    <dsp:sp modelId="{FF895FAE-1BA0-48E8-BC28-1A440A345E80}">
      <dsp:nvSpPr>
        <dsp:cNvPr id="0" name=""/>
        <dsp:cNvSpPr/>
      </dsp:nvSpPr>
      <dsp:spPr>
        <a:xfrm>
          <a:off x="4259349" y="1580"/>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State Learning Outcomes 	</a:t>
          </a:r>
        </a:p>
      </dsp:txBody>
      <dsp:txXfrm>
        <a:off x="4296930" y="39161"/>
        <a:ext cx="1464539" cy="694688"/>
      </dsp:txXfrm>
    </dsp:sp>
    <dsp:sp modelId="{CE8BBA64-B58D-4626-82D8-E5C21567F305}">
      <dsp:nvSpPr>
        <dsp:cNvPr id="0" name=""/>
        <dsp:cNvSpPr/>
      </dsp:nvSpPr>
      <dsp:spPr>
        <a:xfrm>
          <a:off x="5666516"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Map to Courses</a:t>
          </a:r>
        </a:p>
      </dsp:txBody>
      <dsp:txXfrm>
        <a:off x="5704097" y="851589"/>
        <a:ext cx="1464539" cy="694688"/>
      </dsp:txXfrm>
    </dsp:sp>
    <dsp:sp modelId="{EF75D350-7D2B-4A97-884F-E669291C4939}">
      <dsp:nvSpPr>
        <dsp:cNvPr id="0" name=""/>
        <dsp:cNvSpPr/>
      </dsp:nvSpPr>
      <dsp:spPr>
        <a:xfrm>
          <a:off x="5666516"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Select Methods</a:t>
          </a:r>
        </a:p>
      </dsp:txBody>
      <dsp:txXfrm>
        <a:off x="5704097" y="2476446"/>
        <a:ext cx="1464539" cy="694688"/>
      </dsp:txXfrm>
    </dsp:sp>
    <dsp:sp modelId="{40987CF4-FA72-48C4-9EDD-5B58D1A1C43E}">
      <dsp:nvSpPr>
        <dsp:cNvPr id="0" name=""/>
        <dsp:cNvSpPr/>
      </dsp:nvSpPr>
      <dsp:spPr>
        <a:xfrm>
          <a:off x="4259349" y="3251293"/>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Analyze and Interpret Results</a:t>
          </a:r>
        </a:p>
      </dsp:txBody>
      <dsp:txXfrm>
        <a:off x="4296930" y="3288874"/>
        <a:ext cx="1464539" cy="694688"/>
      </dsp:txXfrm>
    </dsp:sp>
    <dsp:sp modelId="{1E0F1BDE-1866-4E8F-99B0-4BC6FFE270C8}">
      <dsp:nvSpPr>
        <dsp:cNvPr id="0" name=""/>
        <dsp:cNvSpPr/>
      </dsp:nvSpPr>
      <dsp:spPr>
        <a:xfrm>
          <a:off x="2852182" y="2438865"/>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Report to Stakeholders</a:t>
          </a:r>
        </a:p>
      </dsp:txBody>
      <dsp:txXfrm>
        <a:off x="2889763" y="2476446"/>
        <a:ext cx="1464539" cy="694688"/>
      </dsp:txXfrm>
    </dsp:sp>
    <dsp:sp modelId="{3D538162-82BB-4E69-BFEE-87940945585F}">
      <dsp:nvSpPr>
        <dsp:cNvPr id="0" name=""/>
        <dsp:cNvSpPr/>
      </dsp:nvSpPr>
      <dsp:spPr>
        <a:xfrm>
          <a:off x="2852182" y="814008"/>
          <a:ext cx="1539701" cy="769850"/>
        </a:xfrm>
        <a:prstGeom prst="roundRect">
          <a:avLst/>
        </a:prstGeom>
        <a:solidFill>
          <a:srgbClr val="45008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Use Results for Improvement</a:t>
          </a:r>
        </a:p>
      </dsp:txBody>
      <dsp:txXfrm>
        <a:off x="2889763" y="851589"/>
        <a:ext cx="1464539" cy="6946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991E86-47D4-44A7-AA24-ED0C0EB25D1D}" type="datetimeFigureOut">
              <a:rPr lang="en-US" smtClean="0"/>
              <a:t>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8BB99C-C871-4D86-B75C-8CEB0BB14836}" type="slidenum">
              <a:rPr lang="en-US" smtClean="0"/>
              <a:t>‹#›</a:t>
            </a:fld>
            <a:endParaRPr lang="en-US"/>
          </a:p>
        </p:txBody>
      </p:sp>
    </p:spTree>
    <p:extLst>
      <p:ext uri="{BB962C8B-B14F-4D97-AF65-F5344CB8AC3E}">
        <p14:creationId xmlns:p14="http://schemas.microsoft.com/office/powerpoint/2010/main" val="325113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000F4-26FA-4C21-A863-618D57CB5F08}"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68051-9A73-4643-92C6-97FF805411AD}" type="slidenum">
              <a:rPr lang="en-US" smtClean="0"/>
              <a:t>‹#›</a:t>
            </a:fld>
            <a:endParaRPr lang="en-US"/>
          </a:p>
        </p:txBody>
      </p:sp>
    </p:spTree>
    <p:extLst>
      <p:ext uri="{BB962C8B-B14F-4D97-AF65-F5344CB8AC3E}">
        <p14:creationId xmlns:p14="http://schemas.microsoft.com/office/powerpoint/2010/main" val="308994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Poll</a:t>
            </a:r>
            <a:r>
              <a:rPr lang="en-US" baseline="0" dirty="0"/>
              <a:t> people about student affairs/academic affairs…. Is the majority of your job assessment?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667991-3C4A-45F5-B614-5527E9633A77}" type="slidenum">
              <a:rPr lang="en-US" smtClean="0"/>
              <a:pPr>
                <a:defRPr/>
              </a:pPr>
              <a:t>3</a:t>
            </a:fld>
            <a:endParaRPr lang="en-US"/>
          </a:p>
        </p:txBody>
      </p:sp>
    </p:spTree>
    <p:extLst>
      <p:ext uri="{BB962C8B-B14F-4D97-AF65-F5344CB8AC3E}">
        <p14:creationId xmlns:p14="http://schemas.microsoft.com/office/powerpoint/2010/main" val="60549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14</a:t>
            </a:fld>
            <a:endParaRPr lang="en-US"/>
          </a:p>
        </p:txBody>
      </p:sp>
    </p:spTree>
    <p:extLst>
      <p:ext uri="{BB962C8B-B14F-4D97-AF65-F5344CB8AC3E}">
        <p14:creationId xmlns:p14="http://schemas.microsoft.com/office/powerpoint/2010/main" val="121642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16</a:t>
            </a:fld>
            <a:endParaRPr lang="en-US" altLang="en-US"/>
          </a:p>
        </p:txBody>
      </p:sp>
    </p:spTree>
    <p:extLst>
      <p:ext uri="{BB962C8B-B14F-4D97-AF65-F5344CB8AC3E}">
        <p14:creationId xmlns:p14="http://schemas.microsoft.com/office/powerpoint/2010/main" val="15101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20</a:t>
            </a:fld>
            <a:endParaRPr lang="en-US"/>
          </a:p>
        </p:txBody>
      </p:sp>
    </p:spTree>
    <p:extLst>
      <p:ext uri="{BB962C8B-B14F-4D97-AF65-F5344CB8AC3E}">
        <p14:creationId xmlns:p14="http://schemas.microsoft.com/office/powerpoint/2010/main" val="419519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22</a:t>
            </a:fld>
            <a:endParaRPr lang="en-US"/>
          </a:p>
        </p:txBody>
      </p:sp>
    </p:spTree>
    <p:extLst>
      <p:ext uri="{BB962C8B-B14F-4D97-AF65-F5344CB8AC3E}">
        <p14:creationId xmlns:p14="http://schemas.microsoft.com/office/powerpoint/2010/main" val="391492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24</a:t>
            </a:fld>
            <a:endParaRPr lang="en-US"/>
          </a:p>
        </p:txBody>
      </p:sp>
    </p:spTree>
    <p:extLst>
      <p:ext uri="{BB962C8B-B14F-4D97-AF65-F5344CB8AC3E}">
        <p14:creationId xmlns:p14="http://schemas.microsoft.com/office/powerpoint/2010/main" val="426446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26</a:t>
            </a:fld>
            <a:endParaRPr lang="en-US"/>
          </a:p>
        </p:txBody>
      </p:sp>
    </p:spTree>
    <p:extLst>
      <p:ext uri="{BB962C8B-B14F-4D97-AF65-F5344CB8AC3E}">
        <p14:creationId xmlns:p14="http://schemas.microsoft.com/office/powerpoint/2010/main" val="398923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pPr>
              <a:defRPr/>
            </a:pPr>
            <a:fld id="{4C667991-3C4A-45F5-B614-5527E9633A77}" type="slidenum">
              <a:rPr lang="en-US" smtClean="0"/>
              <a:pPr>
                <a:defRPr/>
              </a:pPr>
              <a:t>28</a:t>
            </a:fld>
            <a:endParaRPr lang="en-US"/>
          </a:p>
        </p:txBody>
      </p:sp>
    </p:spTree>
    <p:extLst>
      <p:ext uri="{BB962C8B-B14F-4D97-AF65-F5344CB8AC3E}">
        <p14:creationId xmlns:p14="http://schemas.microsoft.com/office/powerpoint/2010/main" val="394202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52</a:t>
            </a:fld>
            <a:endParaRPr lang="en-US"/>
          </a:p>
        </p:txBody>
      </p:sp>
    </p:spTree>
    <p:extLst>
      <p:ext uri="{BB962C8B-B14F-4D97-AF65-F5344CB8AC3E}">
        <p14:creationId xmlns:p14="http://schemas.microsoft.com/office/powerpoint/2010/main" val="229323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4BCC1-EC18-46F1-9DA0-BB124439C7D8}" type="slidenum">
              <a:rPr lang="en-US" smtClean="0"/>
              <a:pPr/>
              <a:t>53</a:t>
            </a:fld>
            <a:endParaRPr lang="en-US"/>
          </a:p>
        </p:txBody>
      </p:sp>
    </p:spTree>
    <p:extLst>
      <p:ext uri="{BB962C8B-B14F-4D97-AF65-F5344CB8AC3E}">
        <p14:creationId xmlns:p14="http://schemas.microsoft.com/office/powerpoint/2010/main" val="126946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34BCC1-EC18-46F1-9DA0-BB124439C7D8}" type="slidenum">
              <a:rPr lang="en-US" smtClean="0"/>
              <a:pPr/>
              <a:t>54</a:t>
            </a:fld>
            <a:endParaRPr lang="en-US"/>
          </a:p>
        </p:txBody>
      </p:sp>
    </p:spTree>
    <p:extLst>
      <p:ext uri="{BB962C8B-B14F-4D97-AF65-F5344CB8AC3E}">
        <p14:creationId xmlns:p14="http://schemas.microsoft.com/office/powerpoint/2010/main" val="287229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Poll</a:t>
            </a:r>
            <a:r>
              <a:rPr lang="en-US" baseline="0" dirty="0"/>
              <a:t> people about student affairs/academic affairs…. Is the majority of your job assessment?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667991-3C4A-45F5-B614-5527E9633A77}" type="slidenum">
              <a:rPr lang="en-US" smtClean="0"/>
              <a:pPr>
                <a:defRPr/>
              </a:pPr>
              <a:t>4</a:t>
            </a:fld>
            <a:endParaRPr lang="en-US"/>
          </a:p>
        </p:txBody>
      </p:sp>
    </p:spTree>
    <p:extLst>
      <p:ext uri="{BB962C8B-B14F-4D97-AF65-F5344CB8AC3E}">
        <p14:creationId xmlns:p14="http://schemas.microsoft.com/office/powerpoint/2010/main" val="1287279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100" dirty="0"/>
              <a:t>Primary goal is to provide feedback that leads to improvements to the assessment process</a:t>
            </a:r>
          </a:p>
          <a:p>
            <a:pPr marL="171450" indent="-171450">
              <a:buFontTx/>
              <a:buChar char="-"/>
            </a:pPr>
            <a:r>
              <a:rPr lang="en-US" sz="1100" dirty="0"/>
              <a:t>Comment should provide explicit detail… enough that the program should understand why they obtained a specific score. Try to avoid comments that do not match with score (overly positive or negative)</a:t>
            </a:r>
          </a:p>
          <a:p>
            <a:pPr marL="171450" indent="-171450">
              <a:buFontTx/>
              <a:buChar char="-"/>
            </a:pPr>
            <a:r>
              <a:rPr lang="en-US" sz="1100" dirty="0"/>
              <a:t>APT is difficult and time consuming. Want to respect the coordinators time by showing that we carefully read each one of these documents.</a:t>
            </a:r>
          </a:p>
          <a:p>
            <a:endParaRPr lang="en-US" dirty="0"/>
          </a:p>
        </p:txBody>
      </p:sp>
      <p:sp>
        <p:nvSpPr>
          <p:cNvPr id="4" name="Slide Number Placeholder 3"/>
          <p:cNvSpPr>
            <a:spLocks noGrp="1"/>
          </p:cNvSpPr>
          <p:nvPr>
            <p:ph type="sldNum" sz="quarter" idx="10"/>
          </p:nvPr>
        </p:nvSpPr>
        <p:spPr/>
        <p:txBody>
          <a:bodyPr/>
          <a:lstStyle/>
          <a:p>
            <a:fld id="{FA768051-9A73-4643-92C6-97FF805411AD}" type="slidenum">
              <a:rPr lang="en-US" smtClean="0"/>
              <a:t>59</a:t>
            </a:fld>
            <a:endParaRPr lang="en-US"/>
          </a:p>
        </p:txBody>
      </p:sp>
    </p:spTree>
    <p:extLst>
      <p:ext uri="{BB962C8B-B14F-4D97-AF65-F5344CB8AC3E}">
        <p14:creationId xmlns:p14="http://schemas.microsoft.com/office/powerpoint/2010/main" val="414693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8051-9A73-4643-92C6-97FF805411AD}" type="slidenum">
              <a:rPr lang="en-US" smtClean="0"/>
              <a:t>71</a:t>
            </a:fld>
            <a:endParaRPr lang="en-US"/>
          </a:p>
        </p:txBody>
      </p:sp>
    </p:spTree>
    <p:extLst>
      <p:ext uri="{BB962C8B-B14F-4D97-AF65-F5344CB8AC3E}">
        <p14:creationId xmlns:p14="http://schemas.microsoft.com/office/powerpoint/2010/main" val="35199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68051-9A73-4643-92C6-97FF805411AD}" type="slidenum">
              <a:rPr lang="en-US" smtClean="0"/>
              <a:t>102</a:t>
            </a:fld>
            <a:endParaRPr lang="en-US"/>
          </a:p>
        </p:txBody>
      </p:sp>
    </p:spTree>
    <p:extLst>
      <p:ext uri="{BB962C8B-B14F-4D97-AF65-F5344CB8AC3E}">
        <p14:creationId xmlns:p14="http://schemas.microsoft.com/office/powerpoint/2010/main" val="86238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667991-3C4A-45F5-B614-5527E9633A77}" type="slidenum">
              <a:rPr lang="en-US" smtClean="0"/>
              <a:pPr>
                <a:defRPr/>
              </a:pPr>
              <a:t>5</a:t>
            </a:fld>
            <a:endParaRPr lang="en-US"/>
          </a:p>
        </p:txBody>
      </p:sp>
    </p:spTree>
    <p:extLst>
      <p:ext uri="{BB962C8B-B14F-4D97-AF65-F5344CB8AC3E}">
        <p14:creationId xmlns:p14="http://schemas.microsoft.com/office/powerpoint/2010/main" val="131209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Poll</a:t>
            </a:r>
            <a:r>
              <a:rPr lang="en-US" baseline="0" dirty="0"/>
              <a:t> people about student affairs/academic affairs…. Is the majority of your job assessment?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667991-3C4A-45F5-B614-5527E9633A77}" type="slidenum">
              <a:rPr lang="en-US" smtClean="0"/>
              <a:pPr>
                <a:defRPr/>
              </a:pPr>
              <a:t>6</a:t>
            </a:fld>
            <a:endParaRPr lang="en-US"/>
          </a:p>
        </p:txBody>
      </p:sp>
    </p:spTree>
    <p:extLst>
      <p:ext uri="{BB962C8B-B14F-4D97-AF65-F5344CB8AC3E}">
        <p14:creationId xmlns:p14="http://schemas.microsoft.com/office/powerpoint/2010/main" val="51996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91FC0B-A177-4CC5-8AF3-EDD7BFC2C73E}" type="slidenum">
              <a:rPr lang="en-US" smtClean="0"/>
              <a:pPr/>
              <a:t>7</a:t>
            </a:fld>
            <a:endParaRPr lang="en-US"/>
          </a:p>
        </p:txBody>
      </p:sp>
    </p:spTree>
    <p:extLst>
      <p:ext uri="{BB962C8B-B14F-4D97-AF65-F5344CB8AC3E}">
        <p14:creationId xmlns:p14="http://schemas.microsoft.com/office/powerpoint/2010/main" val="254652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assessing the assessment, we ask ourselves two big questions:</a:t>
            </a:r>
            <a:r>
              <a:rPr lang="en-US" baseline="0" dirty="0"/>
              <a:t> </a:t>
            </a:r>
            <a:endParaRPr lang="en-US" dirty="0"/>
          </a:p>
        </p:txBody>
      </p:sp>
      <p:sp>
        <p:nvSpPr>
          <p:cNvPr id="4" name="Slide Number Placeholder 3"/>
          <p:cNvSpPr>
            <a:spLocks noGrp="1"/>
          </p:cNvSpPr>
          <p:nvPr>
            <p:ph type="sldNum" sz="quarter" idx="10"/>
          </p:nvPr>
        </p:nvSpPr>
        <p:spPr/>
        <p:txBody>
          <a:bodyPr/>
          <a:lstStyle/>
          <a:p>
            <a:fld id="{FA768051-9A73-4643-92C6-97FF805411AD}" type="slidenum">
              <a:rPr lang="en-US" smtClean="0"/>
              <a:t>8</a:t>
            </a:fld>
            <a:endParaRPr lang="en-US"/>
          </a:p>
        </p:txBody>
      </p:sp>
    </p:spTree>
    <p:extLst>
      <p:ext uri="{BB962C8B-B14F-4D97-AF65-F5344CB8AC3E}">
        <p14:creationId xmlns:p14="http://schemas.microsoft.com/office/powerpoint/2010/main" val="11200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9</a:t>
            </a:fld>
            <a:endParaRPr lang="en-US"/>
          </a:p>
        </p:txBody>
      </p:sp>
    </p:spTree>
    <p:extLst>
      <p:ext uri="{BB962C8B-B14F-4D97-AF65-F5344CB8AC3E}">
        <p14:creationId xmlns:p14="http://schemas.microsoft.com/office/powerpoint/2010/main" val="188569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10</a:t>
            </a:fld>
            <a:endParaRPr lang="en-US"/>
          </a:p>
        </p:txBody>
      </p:sp>
    </p:spTree>
    <p:extLst>
      <p:ext uri="{BB962C8B-B14F-4D97-AF65-F5344CB8AC3E}">
        <p14:creationId xmlns:p14="http://schemas.microsoft.com/office/powerpoint/2010/main" val="172556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ssessment practice can be thought of as a cycle. It is not just the test or score, but a system. </a:t>
            </a:r>
          </a:p>
          <a:p>
            <a:r>
              <a:rPr lang="en-US" baseline="0" dirty="0"/>
              <a:t>Before we get in to rating these stages, let’s look at the details of each. </a:t>
            </a:r>
            <a:endParaRPr lang="en-US" dirty="0"/>
          </a:p>
        </p:txBody>
      </p:sp>
      <p:sp>
        <p:nvSpPr>
          <p:cNvPr id="4" name="Slide Number Placeholder 3"/>
          <p:cNvSpPr>
            <a:spLocks noGrp="1"/>
          </p:cNvSpPr>
          <p:nvPr>
            <p:ph type="sldNum" sz="quarter" idx="10"/>
          </p:nvPr>
        </p:nvSpPr>
        <p:spPr/>
        <p:txBody>
          <a:bodyPr/>
          <a:lstStyle/>
          <a:p>
            <a:fld id="{A81D0B32-EA04-4514-8F8F-411D9851F7B9}" type="slidenum">
              <a:rPr lang="en-US" smtClean="0"/>
              <a:pPr/>
              <a:t>12</a:t>
            </a:fld>
            <a:endParaRPr lang="en-US"/>
          </a:p>
        </p:txBody>
      </p:sp>
    </p:spTree>
    <p:extLst>
      <p:ext uri="{BB962C8B-B14F-4D97-AF65-F5344CB8AC3E}">
        <p14:creationId xmlns:p14="http://schemas.microsoft.com/office/powerpoint/2010/main" val="1489931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1" y="6400800"/>
            <a:ext cx="12192000" cy="4572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3" y="6334317"/>
            <a:ext cx="12210275" cy="6648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6800" y="1373333"/>
            <a:ext cx="10058400" cy="2951780"/>
          </a:xfrm>
        </p:spPr>
        <p:txBody>
          <a:bodyPr anchor="b">
            <a:normAutofit/>
          </a:bodyPr>
          <a:lstStyle>
            <a:lvl1pPr algn="l">
              <a:lnSpc>
                <a:spcPct val="85000"/>
              </a:lnSpc>
              <a:defRPr sz="6400" spc="-51" baseline="0">
                <a:solidFill>
                  <a:schemeClr val="tx1">
                    <a:lumMod val="85000"/>
                    <a:lumOff val="15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066800" y="4455621"/>
            <a:ext cx="10058400" cy="1143000"/>
          </a:xfrm>
        </p:spPr>
        <p:txBody>
          <a:bodyPr lIns="68580" rIns="68580">
            <a:normAutofit/>
          </a:bodyPr>
          <a:lstStyle>
            <a:lvl1pPr marL="0" indent="0" algn="l">
              <a:buNone/>
              <a:defRPr sz="2400" cap="all" spc="200" baseline="0">
                <a:solidFill>
                  <a:schemeClr val="tx2"/>
                </a:solidFill>
                <a:latin typeface="Century Gothic" panose="020B0502020202020204"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098B3DDF-55FD-42E7-8027-CE601EFF49C5}" type="slidenum">
              <a:rPr lang="en-US" smtClean="0"/>
              <a:t>‹#›</a:t>
            </a:fld>
            <a:endParaRPr lang="en-US"/>
          </a:p>
        </p:txBody>
      </p:sp>
      <p:cxnSp>
        <p:nvCxnSpPr>
          <p:cNvPr id="9" name="Straight Connector 8"/>
          <p:cNvCxnSpPr/>
          <p:nvPr/>
        </p:nvCxnSpPr>
        <p:spPr>
          <a:xfrm>
            <a:off x="1158240"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3"/>
          <p:cNvSpPr>
            <a:spLocks noGrp="1"/>
          </p:cNvSpPr>
          <p:nvPr>
            <p:ph type="ftr" sz="quarter" idx="3"/>
          </p:nvPr>
        </p:nvSpPr>
        <p:spPr>
          <a:xfrm>
            <a:off x="1" y="6459784"/>
            <a:ext cx="7259983" cy="365125"/>
          </a:xfrm>
          <a:prstGeom prst="rect">
            <a:avLst/>
          </a:prstGeom>
        </p:spPr>
        <p:txBody>
          <a:bodyPr/>
          <a:lstStyle>
            <a:lvl1pPr>
              <a:defRPr>
                <a:solidFill>
                  <a:schemeClr val="bg1"/>
                </a:solidFill>
              </a:defRPr>
            </a:lvl1pPr>
          </a:lstStyle>
          <a:p>
            <a:r>
              <a:rPr lang="en-US" sz="1600" dirty="0"/>
              <a:t>The Center for Assessment and Research Studies, James Madison University</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729" y="117571"/>
            <a:ext cx="3075414" cy="104013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296" y="-499329"/>
            <a:ext cx="3230620" cy="2496388"/>
          </a:xfrm>
          <a:prstGeom prst="rect">
            <a:avLst/>
          </a:prstGeom>
        </p:spPr>
      </p:pic>
      <p:pic>
        <p:nvPicPr>
          <p:cNvPr id="4" name="Picture 3"/>
          <p:cNvPicPr>
            <a:picLocks noChangeAspect="1"/>
          </p:cNvPicPr>
          <p:nvPr userDrawn="1"/>
        </p:nvPicPr>
        <p:blipFill>
          <a:blip r:embed="rId4"/>
          <a:stretch>
            <a:fillRect/>
          </a:stretch>
        </p:blipFill>
        <p:spPr>
          <a:xfrm>
            <a:off x="9396548" y="26596"/>
            <a:ext cx="2741141" cy="1281483"/>
          </a:xfrm>
          <a:prstGeom prst="rect">
            <a:avLst/>
          </a:prstGeom>
        </p:spPr>
      </p:pic>
    </p:spTree>
    <p:extLst>
      <p:ext uri="{BB962C8B-B14F-4D97-AF65-F5344CB8AC3E}">
        <p14:creationId xmlns:p14="http://schemas.microsoft.com/office/powerpoint/2010/main" val="13756489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98B3DDF-55FD-42E7-8027-CE601EFF49C5}" type="slidenum">
              <a:rPr lang="en-US" smtClean="0"/>
              <a:t>‹#›</a:t>
            </a:fld>
            <a:endParaRPr lang="en-US"/>
          </a:p>
        </p:txBody>
      </p:sp>
      <p:sp>
        <p:nvSpPr>
          <p:cNvPr id="7"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8974307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1"/>
            <a:ext cx="2628900" cy="5759899"/>
          </a:xfr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412301"/>
            <a:ext cx="7734300" cy="5759899"/>
          </a:xfrm>
        </p:spPr>
        <p:txBody>
          <a:bodyPr vert="eaVert" lIns="34290" tIns="0" rIns="3429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98B3DDF-55FD-42E7-8027-CE601EFF49C5}" type="slidenum">
              <a:rPr lang="en-US" smtClean="0"/>
              <a:t>‹#›</a:t>
            </a:fld>
            <a:endParaRPr lang="en-US"/>
          </a:p>
        </p:txBody>
      </p:sp>
      <p:sp>
        <p:nvSpPr>
          <p:cNvPr id="9" name="Rectangle 8"/>
          <p:cNvSpPr/>
          <p:nvPr userDrawn="1"/>
        </p:nvSpPr>
        <p:spPr>
          <a:xfrm>
            <a:off x="1" y="6400800"/>
            <a:ext cx="12192000" cy="4572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3" y="6334317"/>
            <a:ext cx="12210275" cy="6648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
        <p:nvSpPr>
          <p:cNvPr id="12" name="Slide Number Placeholder 5"/>
          <p:cNvSpPr txBox="1">
            <a:spLocks/>
          </p:cNvSpPr>
          <p:nvPr userDrawn="1"/>
        </p:nvSpPr>
        <p:spPr>
          <a:xfrm>
            <a:off x="10052860" y="6462762"/>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B3DDF-55FD-42E7-8027-CE601EFF49C5}" type="slidenum">
              <a:rPr lang="en-US" sz="1400" smtClean="0"/>
              <a:pPr/>
              <a:t>‹#›</a:t>
            </a:fld>
            <a:endParaRPr lang="en-US" sz="1400"/>
          </a:p>
        </p:txBody>
      </p:sp>
    </p:spTree>
    <p:extLst>
      <p:ext uri="{BB962C8B-B14F-4D97-AF65-F5344CB8AC3E}">
        <p14:creationId xmlns:p14="http://schemas.microsoft.com/office/powerpoint/2010/main" val="2700798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92000" cy="762000"/>
          </a:xfrm>
        </p:spPr>
        <p:txBody>
          <a:bodyPr/>
          <a:lstStyle/>
          <a:p>
            <a:r>
              <a:rPr lang="en-US"/>
              <a:t>Click to edit Master title style</a:t>
            </a:r>
          </a:p>
        </p:txBody>
      </p:sp>
      <p:sp>
        <p:nvSpPr>
          <p:cNvPr id="3" name="Content Placeholder 2"/>
          <p:cNvSpPr>
            <a:spLocks noGrp="1"/>
          </p:cNvSpPr>
          <p:nvPr>
            <p:ph sz="half" idx="1"/>
          </p:nvPr>
        </p:nvSpPr>
        <p:spPr>
          <a:xfrm>
            <a:off x="406400" y="1371600"/>
            <a:ext cx="5638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371600"/>
            <a:ext cx="5638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2025474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2133600"/>
            <a:ext cx="508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p:nvPr>
        </p:nvSpPr>
        <p:spPr>
          <a:xfrm>
            <a:off x="5888736" y="2133600"/>
            <a:ext cx="5084064"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7"/>
          </p:nvPr>
        </p:nvSpPr>
        <p:spPr/>
        <p:txBody>
          <a:bodyPr/>
          <a:lstStyle>
            <a:lvl1pPr>
              <a:defRPr/>
            </a:lvl1pPr>
          </a:lstStyle>
          <a:p>
            <a:fld id="{8D4A329C-FA52-42D2-9B62-05EAA3082A6D}" type="slidenum">
              <a:rPr lang="en-US"/>
              <a:pPr/>
              <a:t>‹#›</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8676161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50757"/>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097280" y="1845735"/>
            <a:ext cx="10058400" cy="4023360"/>
          </a:xfrm>
        </p:spPr>
        <p:txBody>
          <a:bodyPr>
            <a:normAutofit/>
          </a:bodyPr>
          <a:lstStyle>
            <a:lvl1pPr>
              <a:defRPr sz="3200"/>
            </a:lvl1pPr>
            <a:lvl2pPr>
              <a:defRPr sz="32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98B3DDF-55FD-42E7-8027-CE601EFF49C5}" type="slidenum">
              <a:rPr lang="en-US" smtClean="0"/>
              <a:t>‹#›</a:t>
            </a:fld>
            <a:endParaRPr lang="en-US"/>
          </a:p>
        </p:txBody>
      </p:sp>
      <p:sp>
        <p:nvSpPr>
          <p:cNvPr id="7"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1273003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400" b="0">
                <a:solidFill>
                  <a:schemeClr val="tx1">
                    <a:lumMod val="85000"/>
                    <a:lumOff val="15000"/>
                  </a:schemeClr>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68580" rIns="68580" anchor="t" anchorCtr="0">
            <a:normAutofit/>
          </a:bodyPr>
          <a:lstStyle>
            <a:lvl1pPr marL="0" indent="0">
              <a:buNone/>
              <a:defRPr sz="2400" cap="all" spc="200" baseline="0">
                <a:solidFill>
                  <a:schemeClr val="tx2"/>
                </a:solidFill>
                <a:latin typeface="Century Gothic" panose="020B0502020202020204" pitchFamily="34" charset="0"/>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098B3DDF-55FD-42E7-8027-CE601EFF49C5}" type="slidenum">
              <a:rPr lang="en-US" smtClean="0"/>
              <a:t>‹#›</a:t>
            </a:fld>
            <a:endParaRPr lang="en-US"/>
          </a:p>
        </p:txBody>
      </p:sp>
      <p:cxnSp>
        <p:nvCxnSpPr>
          <p:cNvPr id="9" name="Straight Connector 8"/>
          <p:cNvCxnSpPr/>
          <p:nvPr/>
        </p:nvCxnSpPr>
        <p:spPr>
          <a:xfrm>
            <a:off x="1188720"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 y="6400800"/>
            <a:ext cx="12192000" cy="4572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3" y="6334317"/>
            <a:ext cx="12210275" cy="6648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9487721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98B3DDF-55FD-42E7-8027-CE601EFF49C5}" type="slidenum">
              <a:rPr lang="en-US" smtClean="0"/>
              <a:t>‹#›</a:t>
            </a:fld>
            <a:endParaRPr lang="en-US"/>
          </a:p>
        </p:txBody>
      </p:sp>
      <p:sp>
        <p:nvSpPr>
          <p:cNvPr id="9"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4579018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68580" rIns="68580" anchor="ctr">
            <a:normAutofit/>
          </a:bodyPr>
          <a:lstStyle>
            <a:lvl1pPr marL="0" indent="0">
              <a:buNone/>
              <a:defRPr sz="2000" b="0" cap="all" baseline="0">
                <a:solidFill>
                  <a:schemeClr val="tx2"/>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98B3DDF-55FD-42E7-8027-CE601EFF49C5}" type="slidenum">
              <a:rPr lang="en-US" smtClean="0"/>
              <a:t>‹#›</a:t>
            </a:fld>
            <a:endParaRPr lang="en-US"/>
          </a:p>
        </p:txBody>
      </p:sp>
      <p:sp>
        <p:nvSpPr>
          <p:cNvPr id="11" name="Footer Placeholder 4"/>
          <p:cNvSpPr>
            <a:spLocks noGrp="1"/>
          </p:cNvSpPr>
          <p:nvPr>
            <p:ph type="ftr" sz="quarter" idx="1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0544537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98B3DDF-55FD-42E7-8027-CE601EFF49C5}" type="slidenum">
              <a:rPr lang="en-US" smtClean="0"/>
              <a:t>‹#›</a:t>
            </a:fld>
            <a:endParaRPr lang="en-US"/>
          </a:p>
        </p:txBody>
      </p:sp>
      <p:sp>
        <p:nvSpPr>
          <p:cNvPr id="6" name="Footer Placeholder 4"/>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8323336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1" y="6400800"/>
            <a:ext cx="12192000" cy="4572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3" y="6334317"/>
            <a:ext cx="12210275" cy="6648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098B3DDF-55FD-42E7-8027-CE601EFF49C5}" type="slidenum">
              <a:rPr lang="en-US" smtClean="0"/>
              <a:t>‹#›</a:t>
            </a:fld>
            <a:endParaRPr lang="en-US"/>
          </a:p>
        </p:txBody>
      </p:sp>
      <p:sp>
        <p:nvSpPr>
          <p:cNvPr id="12" name="Footer Placeholder 3"/>
          <p:cNvSpPr>
            <a:spLocks noGrp="1"/>
          </p:cNvSpPr>
          <p:nvPr>
            <p:ph type="ftr" sz="quarter" idx="3"/>
          </p:nvPr>
        </p:nvSpPr>
        <p:spPr>
          <a:xfrm>
            <a:off x="1" y="6459784"/>
            <a:ext cx="7259983" cy="365125"/>
          </a:xfrm>
          <a:prstGeom prst="rect">
            <a:avLst/>
          </a:prstGeom>
        </p:spPr>
        <p:txBody>
          <a:bodyPr/>
          <a:lstStyle>
            <a:lvl1pPr>
              <a:defRPr>
                <a:solidFill>
                  <a:schemeClr val="bg1"/>
                </a:solidFill>
              </a:defRPr>
            </a:lvl1pPr>
          </a:lstStyle>
          <a:p>
            <a:r>
              <a:rPr lang="en-US" sz="1600" dirty="0"/>
              <a:t>The Center for Assessment and Research Studies, James Madison University</a:t>
            </a:r>
          </a:p>
        </p:txBody>
      </p:sp>
    </p:spTree>
    <p:extLst>
      <p:ext uri="{BB962C8B-B14F-4D97-AF65-F5344CB8AC3E}">
        <p14:creationId xmlns:p14="http://schemas.microsoft.com/office/powerpoint/2010/main" val="4490624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68580" rIns="68580">
            <a:normAutofit/>
          </a:bodyPr>
          <a:lstStyle>
            <a:lvl1pPr marL="0" indent="0">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dirty="0"/>
              <a:t>Click to edit Master text styles</a:t>
            </a:r>
          </a:p>
        </p:txBody>
      </p:sp>
      <p:sp>
        <p:nvSpPr>
          <p:cNvPr id="5" name="Date Placeholder 4"/>
          <p:cNvSpPr>
            <a:spLocks noGrp="1"/>
          </p:cNvSpPr>
          <p:nvPr>
            <p:ph type="dt" sz="half" idx="10"/>
          </p:nvPr>
        </p:nvSpPr>
        <p:spPr>
          <a:xfrm>
            <a:off x="465513" y="6459786"/>
            <a:ext cx="2618511" cy="365125"/>
          </a:xfrm>
          <a:prstGeom prst="rect">
            <a:avLst/>
          </a:prstGeom>
        </p:spPr>
        <p:txBody>
          <a:bodyPr lIns="68580" tIns="34290" rIns="68580" bIns="34290"/>
          <a:lstStyle>
            <a:lvl1pPr algn="l">
              <a:defRPr/>
            </a:lvl1pPr>
          </a:lstStyle>
          <a:p>
            <a:endParaRPr lang="en-US"/>
          </a:p>
        </p:txBody>
      </p:sp>
      <p:sp>
        <p:nvSpPr>
          <p:cNvPr id="6" name="Footer Placeholder 5"/>
          <p:cNvSpPr>
            <a:spLocks noGrp="1"/>
          </p:cNvSpPr>
          <p:nvPr>
            <p:ph type="ftr" sz="quarter" idx="11"/>
          </p:nvPr>
        </p:nvSpPr>
        <p:spPr>
          <a:xfrm>
            <a:off x="4176584" y="6459786"/>
            <a:ext cx="5723875" cy="365125"/>
          </a:xfrm>
          <a:prstGeom prst="rect">
            <a:avLst/>
          </a:prstGeom>
        </p:spPr>
        <p:txBody>
          <a:bodyPr/>
          <a:lstStyle>
            <a:lvl1pPr algn="l">
              <a:defRPr sz="1400">
                <a:solidFill>
                  <a:schemeClr val="tx2"/>
                </a:solidFill>
              </a:defRPr>
            </a:lvl1pPr>
          </a:lstStyle>
          <a:p>
            <a:r>
              <a:rPr lang="en-US" dirty="0"/>
              <a:t>The Center for Assessment and Research Studies, James Madison University</a:t>
            </a:r>
          </a:p>
        </p:txBody>
      </p:sp>
      <p:sp>
        <p:nvSpPr>
          <p:cNvPr id="7" name="Slide Number Placeholder 6"/>
          <p:cNvSpPr>
            <a:spLocks noGrp="1"/>
          </p:cNvSpPr>
          <p:nvPr>
            <p:ph type="sldNum" sz="quarter" idx="12"/>
          </p:nvPr>
        </p:nvSpPr>
        <p:spPr>
          <a:xfrm>
            <a:off x="9980816" y="6459786"/>
            <a:ext cx="1312025" cy="365125"/>
          </a:xfrm>
        </p:spPr>
        <p:txBody>
          <a:bodyPr/>
          <a:lstStyle>
            <a:lvl1pPr>
              <a:defRPr>
                <a:solidFill>
                  <a:schemeClr val="tx2"/>
                </a:solidFill>
              </a:defRPr>
            </a:lvl1pPr>
          </a:lstStyle>
          <a:p>
            <a:fld id="{098B3DDF-55FD-42E7-8027-CE601EFF49C5}" type="slidenum">
              <a:rPr lang="en-US" smtClean="0"/>
              <a:t>‹#›</a:t>
            </a:fld>
            <a:endParaRPr lang="en-US"/>
          </a:p>
        </p:txBody>
      </p:sp>
    </p:spTree>
    <p:extLst>
      <p:ext uri="{BB962C8B-B14F-4D97-AF65-F5344CB8AC3E}">
        <p14:creationId xmlns:p14="http://schemas.microsoft.com/office/powerpoint/2010/main" val="8913337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 y="4953000"/>
            <a:ext cx="12188825" cy="19050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7" y="1"/>
            <a:ext cx="12191985" cy="4915076"/>
          </a:xfrm>
          <a:solidFill>
            <a:schemeClr val="bg2">
              <a:lumMod val="90000"/>
            </a:schemeClr>
          </a:solidFill>
        </p:spPr>
        <p:txBody>
          <a:bodyPr lIns="342900" tIns="3429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4"/>
            <a:ext cx="10113264" cy="594360"/>
          </a:xfrm>
        </p:spPr>
        <p:txBody>
          <a:bodyPr lIns="68580" tIns="0" rIns="68580" bIns="0">
            <a:normAutofit/>
          </a:bodyPr>
          <a:lstStyle>
            <a:lvl1pPr marL="0" indent="0">
              <a:spcBef>
                <a:spcPts val="0"/>
              </a:spcBef>
              <a:spcAft>
                <a:spcPts val="600"/>
              </a:spcAft>
              <a:buNone/>
              <a:defRPr sz="1467">
                <a:solidFill>
                  <a:srgbClr val="FFFFFF"/>
                </a:solidFill>
              </a:defRPr>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US"/>
              <a:t>Click to edit Master text styles</a:t>
            </a:r>
          </a:p>
        </p:txBody>
      </p:sp>
      <p:sp>
        <p:nvSpPr>
          <p:cNvPr id="6" name="Footer Placeholder 5"/>
          <p:cNvSpPr>
            <a:spLocks noGrp="1"/>
          </p:cNvSpPr>
          <p:nvPr>
            <p:ph type="ftr" sz="quarter" idx="11"/>
          </p:nvPr>
        </p:nvSpPr>
        <p:spPr>
          <a:xfrm>
            <a:off x="1095341" y="6459786"/>
            <a:ext cx="8188703" cy="365125"/>
          </a:xfrm>
          <a:prstGeom prst="rect">
            <a:avLst/>
          </a:prstGeom>
        </p:spPr>
        <p:txBody>
          <a:bodyPr/>
          <a:lstStyle>
            <a:lvl1pPr>
              <a:defRPr sz="1867"/>
            </a:lvl1pPr>
          </a:lstStyle>
          <a:p>
            <a:r>
              <a:rPr lang="en-US" dirty="0"/>
              <a:t>The Center for Assessment and Research Studies, James Madison University</a:t>
            </a:r>
          </a:p>
        </p:txBody>
      </p:sp>
      <p:sp>
        <p:nvSpPr>
          <p:cNvPr id="7" name="Slide Number Placeholder 6"/>
          <p:cNvSpPr>
            <a:spLocks noGrp="1"/>
          </p:cNvSpPr>
          <p:nvPr>
            <p:ph type="sldNum" sz="quarter" idx="12"/>
          </p:nvPr>
        </p:nvSpPr>
        <p:spPr/>
        <p:txBody>
          <a:bodyPr/>
          <a:lstStyle/>
          <a:p>
            <a:fld id="{098B3DDF-55FD-42E7-8027-CE601EFF49C5}" type="slidenum">
              <a:rPr lang="en-US" smtClean="0"/>
              <a:t>‹#›</a:t>
            </a:fld>
            <a:endParaRPr lang="en-US"/>
          </a:p>
        </p:txBody>
      </p:sp>
    </p:spTree>
    <p:extLst>
      <p:ext uri="{BB962C8B-B14F-4D97-AF65-F5344CB8AC3E}">
        <p14:creationId xmlns:p14="http://schemas.microsoft.com/office/powerpoint/2010/main" val="40587410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450084"/>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7"/>
            <a:ext cx="12210275" cy="6648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68580" tIns="34290" rIns="68580" bIns="3429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5"/>
            <a:ext cx="10058400" cy="4023360"/>
          </a:xfrm>
          <a:prstGeom prst="rect">
            <a:avLst/>
          </a:prstGeom>
        </p:spPr>
        <p:txBody>
          <a:bodyPr vert="horz" lIns="0" tIns="34290" rIns="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00460" y="6459786"/>
            <a:ext cx="1312025" cy="365125"/>
          </a:xfrm>
          <a:prstGeom prst="rect">
            <a:avLst/>
          </a:prstGeom>
        </p:spPr>
        <p:txBody>
          <a:bodyPr vert="horz" lIns="68580" tIns="34290" rIns="68580" bIns="34290" rtlCol="0" anchor="ctr"/>
          <a:lstStyle>
            <a:lvl1pPr algn="r">
              <a:defRPr sz="1067">
                <a:solidFill>
                  <a:srgbClr val="FFFFFF"/>
                </a:solidFill>
              </a:defRPr>
            </a:lvl1pPr>
          </a:lstStyle>
          <a:p>
            <a:fld id="{098B3DDF-55FD-42E7-8027-CE601EFF49C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3"/>
          </p:nvPr>
        </p:nvSpPr>
        <p:spPr>
          <a:xfrm>
            <a:off x="1" y="6459784"/>
            <a:ext cx="7259983" cy="365125"/>
          </a:xfrm>
          <a:prstGeom prst="rect">
            <a:avLst/>
          </a:prstGeom>
        </p:spPr>
        <p:txBody>
          <a:bodyPr lIns="68580" tIns="34290" rIns="68580" bIns="34290"/>
          <a:lstStyle>
            <a:lvl1pPr>
              <a:defRPr>
                <a:solidFill>
                  <a:schemeClr val="bg1"/>
                </a:solidFill>
              </a:defRPr>
            </a:lvl1pPr>
          </a:lstStyle>
          <a:p>
            <a:r>
              <a:rPr lang="en-US" sz="1600" dirty="0"/>
              <a:t>The Center for Assessment and Research Studies, James Madison University</a:t>
            </a:r>
          </a:p>
        </p:txBody>
      </p:sp>
    </p:spTree>
    <p:extLst>
      <p:ext uri="{BB962C8B-B14F-4D97-AF65-F5344CB8AC3E}">
        <p14:creationId xmlns:p14="http://schemas.microsoft.com/office/powerpoint/2010/main" val="21688226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ransition>
    <p:fade/>
  </p:transition>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Century Gothic" panose="020B0502020202020204" pitchFamily="34"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733"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3733"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2667"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2667"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2667"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67"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mailto:programassessment@jmu.edu" TargetMode="External"/><Relationship Id="rId2" Type="http://schemas.openxmlformats.org/officeDocument/2006/relationships/hyperlink" Target="http://www.jmu.edu/assessment/Visitor/AssessmentResources.shtml#APT"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Meta-assessment: Evaluating the Quality of Academic Program Assessment</a:t>
            </a:r>
          </a:p>
        </p:txBody>
      </p:sp>
      <p:sp>
        <p:nvSpPr>
          <p:cNvPr id="3" name="Subtitle 2"/>
          <p:cNvSpPr>
            <a:spLocks noGrp="1"/>
          </p:cNvSpPr>
          <p:nvPr>
            <p:ph type="subTitle" idx="1"/>
          </p:nvPr>
        </p:nvSpPr>
        <p:spPr>
          <a:xfrm>
            <a:off x="1066800" y="4455621"/>
            <a:ext cx="10058400" cy="1883534"/>
          </a:xfrm>
        </p:spPr>
        <p:txBody>
          <a:bodyPr>
            <a:normAutofit lnSpcReduction="10000"/>
          </a:bodyPr>
          <a:lstStyle/>
          <a:p>
            <a:r>
              <a:rPr lang="en-US" dirty="0"/>
              <a:t>Allison Ames, Ph.D.</a:t>
            </a:r>
          </a:p>
          <a:p>
            <a:r>
              <a:rPr lang="en-US" dirty="0"/>
              <a:t>Nick Curtis, M.A., </a:t>
            </a:r>
            <a:r>
              <a:rPr lang="en-US" dirty="0" err="1"/>
              <a:t>Ed.s</a:t>
            </a:r>
            <a:r>
              <a:rPr lang="en-US" dirty="0"/>
              <a:t>.</a:t>
            </a:r>
          </a:p>
          <a:p>
            <a:r>
              <a:rPr lang="en-US" dirty="0"/>
              <a:t>Scott Strickman, M.S. </a:t>
            </a:r>
          </a:p>
          <a:p>
            <a:r>
              <a:rPr lang="en-US" dirty="0"/>
              <a:t>12/3/2016</a:t>
            </a:r>
          </a:p>
        </p:txBody>
      </p:sp>
      <p:sp>
        <p:nvSpPr>
          <p:cNvPr id="4" name="Slide Number Placeholder 3"/>
          <p:cNvSpPr>
            <a:spLocks noGrp="1"/>
          </p:cNvSpPr>
          <p:nvPr>
            <p:ph type="sldNum" sz="quarter" idx="12"/>
          </p:nvPr>
        </p:nvSpPr>
        <p:spPr/>
        <p:txBody>
          <a:bodyPr/>
          <a:lstStyle/>
          <a:p>
            <a:fld id="{098B3DDF-55FD-42E7-8027-CE601EFF49C5}" type="slidenum">
              <a:rPr lang="en-US" smtClean="0"/>
              <a:t>1</a:t>
            </a:fld>
            <a:endParaRPr lang="en-US"/>
          </a:p>
        </p:txBody>
      </p:sp>
    </p:spTree>
    <p:extLst>
      <p:ext uri="{BB962C8B-B14F-4D97-AF65-F5344CB8AC3E}">
        <p14:creationId xmlns:p14="http://schemas.microsoft.com/office/powerpoint/2010/main" val="26443491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965853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10</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smtClean="0">
                <a:solidFill>
                  <a:srgbClr val="FFFFFF"/>
                </a:solidFill>
              </a:rPr>
              <a:t>4/20/20</a:t>
            </a:fld>
            <a:endParaRPr lang="en-US" dirty="0">
              <a:solidFill>
                <a:srgbClr val="FFFFFF"/>
              </a:solidFill>
            </a:endParaRPr>
          </a:p>
        </p:txBody>
      </p:sp>
      <p:sp>
        <p:nvSpPr>
          <p:cNvPr id="6" name="Footer Placeholder 2"/>
          <p:cNvSpPr>
            <a:spLocks noGrp="1"/>
          </p:cNvSpPr>
          <p:nvPr>
            <p:ph type="ftr" sz="quarter" idx="3"/>
          </p:nvPr>
        </p:nvSpPr>
        <p:spPr>
          <a:xfrm>
            <a:off x="1" y="646151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45968927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As a result of this workshop, participants will be able to:</a:t>
            </a:r>
          </a:p>
          <a:p>
            <a:pPr marL="715513" lvl="1" indent="-514350">
              <a:buFont typeface="+mj-lt"/>
              <a:buAutoNum type="arabicPeriod"/>
            </a:pPr>
            <a:r>
              <a:rPr lang="en-US" dirty="0"/>
              <a:t>Describe a general, six-step assessment model</a:t>
            </a:r>
          </a:p>
          <a:p>
            <a:pPr marL="715513" lvl="1" indent="-514350">
              <a:buFont typeface="+mj-lt"/>
              <a:buAutoNum type="arabicPeriod"/>
            </a:pPr>
            <a:r>
              <a:rPr lang="en-US" dirty="0"/>
              <a:t>Navigate JMU’s meta-assessment rubric</a:t>
            </a:r>
          </a:p>
          <a:p>
            <a:pPr marL="715513" lvl="1" indent="-514350">
              <a:buFont typeface="+mj-lt"/>
              <a:buAutoNum type="arabicPeriod"/>
            </a:pPr>
            <a:r>
              <a:rPr lang="en-US" dirty="0"/>
              <a:t>Practice using JMU’s meta-assessment rubric to evaluate a real academic program assessment report</a:t>
            </a:r>
          </a:p>
          <a:p>
            <a:pPr marL="715513" lvl="1" indent="-514350">
              <a:buFont typeface="+mj-lt"/>
              <a:buAutoNum type="arabicPeriod"/>
            </a:pPr>
            <a:r>
              <a:rPr lang="en-US" dirty="0"/>
              <a:t>Provide feedback to your home institution about meta-assessment of this six-step cycle</a:t>
            </a:r>
          </a:p>
        </p:txBody>
      </p:sp>
      <p:sp>
        <p:nvSpPr>
          <p:cNvPr id="4" name="Slide Number Placeholder 3"/>
          <p:cNvSpPr>
            <a:spLocks noGrp="1"/>
          </p:cNvSpPr>
          <p:nvPr>
            <p:ph type="sldNum" sz="quarter" idx="12"/>
          </p:nvPr>
        </p:nvSpPr>
        <p:spPr/>
        <p:txBody>
          <a:bodyPr/>
          <a:lstStyle/>
          <a:p>
            <a:fld id="{098B3DDF-55FD-42E7-8027-CE601EFF49C5}" type="slidenum">
              <a:rPr lang="en-US" smtClean="0"/>
              <a:t>100</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515299694"/>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2400" dirty="0"/>
              <a:t>Want more information? </a:t>
            </a:r>
          </a:p>
          <a:p>
            <a:r>
              <a:rPr lang="en-US" sz="2400" dirty="0"/>
              <a:t>Visit JMU and CARS’ assessment website: </a:t>
            </a:r>
          </a:p>
          <a:p>
            <a:r>
              <a:rPr lang="en-US" sz="2400" dirty="0">
                <a:solidFill>
                  <a:srgbClr val="450084"/>
                </a:solidFill>
                <a:hlinkClick r:id="rId2"/>
              </a:rPr>
              <a:t>http://www.jmu.edu/assessment/Visitor/AssessmentResources.shtml#APT</a:t>
            </a:r>
            <a:r>
              <a:rPr lang="en-US" sz="2400" dirty="0">
                <a:solidFill>
                  <a:srgbClr val="450084"/>
                </a:solidFill>
              </a:rPr>
              <a:t> </a:t>
            </a:r>
          </a:p>
          <a:p>
            <a:endParaRPr lang="en-US" sz="2400" dirty="0">
              <a:solidFill>
                <a:srgbClr val="450084"/>
              </a:solidFill>
            </a:endParaRPr>
          </a:p>
          <a:p>
            <a:r>
              <a:rPr lang="en-US" sz="2400" dirty="0">
                <a:solidFill>
                  <a:schemeClr val="tx1"/>
                </a:solidFill>
              </a:rPr>
              <a:t>Contact Program Assessment Support Services (PASS): </a:t>
            </a:r>
            <a:r>
              <a:rPr lang="en-US" sz="2400" dirty="0">
                <a:solidFill>
                  <a:srgbClr val="450084"/>
                </a:solidFill>
                <a:hlinkClick r:id="rId3"/>
              </a:rPr>
              <a:t>programassessment@jmu.edu</a:t>
            </a:r>
            <a:r>
              <a:rPr lang="en-US" sz="2400" dirty="0">
                <a:solidFill>
                  <a:srgbClr val="450084"/>
                </a:solidFill>
              </a:rPr>
              <a:t> </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98B3DDF-55FD-42E7-8027-CE601EFF49C5}" type="slidenum">
              <a:rPr lang="en-US" smtClean="0"/>
              <a:t>101</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857917116"/>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30" y="5337707"/>
            <a:ext cx="10113645" cy="822960"/>
          </a:xfrm>
        </p:spPr>
        <p:txBody>
          <a:bodyPr/>
          <a:lstStyle/>
          <a:p>
            <a:r>
              <a:rPr lang="en-US" dirty="0"/>
              <a:t>Thank you for your time and attention. </a:t>
            </a: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478" b="-9478"/>
          <a:stretch/>
        </p:blipFill>
        <p:spPr/>
      </p:pic>
      <p:sp>
        <p:nvSpPr>
          <p:cNvPr id="5" name="Slide Number Placeholder 4"/>
          <p:cNvSpPr>
            <a:spLocks noGrp="1"/>
          </p:cNvSpPr>
          <p:nvPr>
            <p:ph type="sldNum" sz="quarter" idx="12"/>
          </p:nvPr>
        </p:nvSpPr>
        <p:spPr/>
        <p:txBody>
          <a:bodyPr/>
          <a:lstStyle/>
          <a:p>
            <a:fld id="{098B3DDF-55FD-42E7-8027-CE601EFF49C5}" type="slidenum">
              <a:rPr lang="en-US" smtClean="0"/>
              <a:t>102</a:t>
            </a:fld>
            <a:endParaRPr lang="en-US"/>
          </a:p>
        </p:txBody>
      </p:sp>
      <p:pic>
        <p:nvPicPr>
          <p:cNvPr id="7" name="Picture 6"/>
          <p:cNvPicPr>
            <a:picLocks noChangeAspect="1"/>
          </p:cNvPicPr>
          <p:nvPr/>
        </p:nvPicPr>
        <p:blipFill>
          <a:blip r:embed="rId4"/>
          <a:stretch>
            <a:fillRect/>
          </a:stretch>
        </p:blipFill>
        <p:spPr>
          <a:xfrm>
            <a:off x="8305596" y="5085155"/>
            <a:ext cx="3636044" cy="1699850"/>
          </a:xfrm>
          <a:prstGeom prst="rect">
            <a:avLst/>
          </a:prstGeom>
        </p:spPr>
      </p:pic>
    </p:spTree>
    <p:extLst>
      <p:ext uri="{BB962C8B-B14F-4D97-AF65-F5344CB8AC3E}">
        <p14:creationId xmlns:p14="http://schemas.microsoft.com/office/powerpoint/2010/main" val="36284184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State Student </a:t>
            </a:r>
            <a:br>
              <a:rPr lang="en-US" dirty="0"/>
            </a:br>
            <a:r>
              <a:rPr lang="en-US" dirty="0"/>
              <a:t>Learning Objectives</a:t>
            </a:r>
          </a:p>
        </p:txBody>
      </p:sp>
      <p:sp>
        <p:nvSpPr>
          <p:cNvPr id="3" name="Content Placeholder 2"/>
          <p:cNvSpPr>
            <a:spLocks noGrp="1"/>
          </p:cNvSpPr>
          <p:nvPr>
            <p:ph sz="half" idx="1"/>
          </p:nvPr>
        </p:nvSpPr>
        <p:spPr/>
        <p:txBody>
          <a:bodyPr>
            <a:noAutofit/>
          </a:bodyPr>
          <a:lstStyle/>
          <a:p>
            <a:pPr marL="0" indent="0">
              <a:buNone/>
            </a:pPr>
            <a:r>
              <a:rPr lang="en-US" sz="2400" dirty="0"/>
              <a:t>Student Learning Objectives (SLOs) are what students should know, think, or do as a result of an academic program</a:t>
            </a:r>
          </a:p>
          <a:p>
            <a:pPr marL="0" indent="0">
              <a:buNone/>
            </a:pPr>
            <a:r>
              <a:rPr lang="en-US" sz="2400" b="1" dirty="0"/>
              <a:t>Specific</a:t>
            </a:r>
            <a:r>
              <a:rPr lang="en-US" sz="2400" dirty="0"/>
              <a:t> and </a:t>
            </a:r>
            <a:r>
              <a:rPr lang="en-US" sz="2400" b="1" dirty="0"/>
              <a:t>observable</a:t>
            </a:r>
            <a:r>
              <a:rPr lang="en-US" sz="2400" dirty="0"/>
              <a:t> student learning and/or developmental objectives</a:t>
            </a:r>
          </a:p>
          <a:p>
            <a:pPr lvl="1">
              <a:buFont typeface="Arial" panose="020B0604020202020204" pitchFamily="34" charset="0"/>
              <a:buChar char="•"/>
            </a:pPr>
            <a:r>
              <a:rPr lang="en-US" sz="2400" dirty="0"/>
              <a:t>They define the knowledge, skills, behaviors, or attitudes that students are expected to achieve </a:t>
            </a:r>
            <a:r>
              <a:rPr lang="en-US" sz="2400" i="1" dirty="0"/>
              <a:t>as a function of your program</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a:xfrm>
            <a:off x="7166978" y="2150776"/>
            <a:ext cx="4937760" cy="4023360"/>
          </a:xfrm>
        </p:spPr>
        <p:txBody>
          <a:bodyPr/>
          <a:lstStyle/>
          <a:p>
            <a:pPr marL="0" indent="0">
              <a:buNone/>
            </a:pPr>
            <a:r>
              <a:rPr lang="en-US" sz="2400" u="sng" dirty="0"/>
              <a:t>High Quality Indicators</a:t>
            </a:r>
            <a:r>
              <a:rPr lang="en-US" sz="2400" dirty="0"/>
              <a:t>:</a:t>
            </a:r>
          </a:p>
          <a:p>
            <a:pPr lvl="1">
              <a:buFont typeface="Arial" panose="020B0604020202020204" pitchFamily="34" charset="0"/>
              <a:buChar char="•"/>
            </a:pPr>
            <a:r>
              <a:rPr lang="en-US" sz="2400" dirty="0"/>
              <a:t>Student-centered objectives</a:t>
            </a:r>
          </a:p>
          <a:p>
            <a:pPr lvl="1">
              <a:buFont typeface="Arial" panose="020B0604020202020204" pitchFamily="34" charset="0"/>
              <a:buChar char="•"/>
            </a:pPr>
            <a:r>
              <a:rPr lang="en-US" sz="2400" dirty="0"/>
              <a:t>Specify what type/level of student</a:t>
            </a:r>
          </a:p>
          <a:p>
            <a:pPr lvl="1">
              <a:buFont typeface="Arial" panose="020B0604020202020204" pitchFamily="34" charset="0"/>
              <a:buChar char="•"/>
            </a:pPr>
            <a:r>
              <a:rPr lang="en-US" sz="2400" dirty="0"/>
              <a:t>Use clear verbs (avoid </a:t>
            </a:r>
            <a:r>
              <a:rPr lang="en-US" sz="2400" i="1" dirty="0"/>
              <a:t>understand</a:t>
            </a:r>
            <a:r>
              <a:rPr lang="en-US" sz="2400" dirty="0"/>
              <a:t> and </a:t>
            </a:r>
            <a:r>
              <a:rPr lang="en-US" sz="2400" i="1" dirty="0"/>
              <a:t>know</a:t>
            </a:r>
            <a:r>
              <a:rPr lang="en-US" sz="2400" dirty="0"/>
              <a:t>)</a:t>
            </a:r>
          </a:p>
          <a:p>
            <a:pPr lvl="1">
              <a:buFont typeface="Arial" panose="020B0604020202020204" pitchFamily="34" charset="0"/>
              <a:buChar char="•"/>
            </a:pPr>
            <a:r>
              <a:rPr lang="en-US" sz="2400" dirty="0"/>
              <a:t>Clarify knowledge, skill, or ability (KSA)</a:t>
            </a:r>
          </a:p>
          <a:p>
            <a:endParaRPr lang="en-US" sz="2400" dirty="0"/>
          </a:p>
        </p:txBody>
      </p:sp>
      <p:sp>
        <p:nvSpPr>
          <p:cNvPr id="4" name="Slide Number Placeholder 3"/>
          <p:cNvSpPr>
            <a:spLocks noGrp="1"/>
          </p:cNvSpPr>
          <p:nvPr>
            <p:ph type="sldNum" sz="quarter" idx="12"/>
          </p:nvPr>
        </p:nvSpPr>
        <p:spPr/>
        <p:txBody>
          <a:bodyPr/>
          <a:lstStyle/>
          <a:p>
            <a:fld id="{098B3DDF-55FD-42E7-8027-CE601EFF49C5}" type="slidenum">
              <a:rPr lang="en-US" smtClean="0"/>
              <a:t>11</a:t>
            </a:fld>
            <a:endParaRPr lang="en-US"/>
          </a:p>
        </p:txBody>
      </p:sp>
      <p:sp>
        <p:nvSpPr>
          <p:cNvPr id="5"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grpSp>
        <p:nvGrpSpPr>
          <p:cNvPr id="17" name="Group 16"/>
          <p:cNvGrpSpPr/>
          <p:nvPr/>
        </p:nvGrpSpPr>
        <p:grpSpPr>
          <a:xfrm>
            <a:off x="10191150" y="105348"/>
            <a:ext cx="1913588" cy="1632013"/>
            <a:chOff x="2636178" y="587403"/>
            <a:chExt cx="6192952" cy="5615998"/>
          </a:xfrm>
        </p:grpSpPr>
        <p:sp>
          <p:nvSpPr>
            <p:cNvPr id="18" name="Circular Arrow 17"/>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9" name="Rounded Rectangle 18"/>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20" name="Rounded Rectangle 19"/>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21" name="Rounded Rectangle 20"/>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22" name="Rounded Rectangle 21"/>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23" name="Rounded Rectangle 22"/>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24" name="Rounded Rectangle 23"/>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358799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853995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12</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smtClean="0">
                <a:solidFill>
                  <a:srgbClr val="FFFFFF"/>
                </a:solidFill>
              </a:rPr>
              <a:t>4/20/20</a:t>
            </a:fld>
            <a:endParaRPr lang="en-US" dirty="0">
              <a:solidFill>
                <a:srgbClr val="FFFFFF"/>
              </a:solidFill>
            </a:endParaRPr>
          </a:p>
        </p:txBody>
      </p:sp>
      <p:grpSp>
        <p:nvGrpSpPr>
          <p:cNvPr id="6" name="Group 5"/>
          <p:cNvGrpSpPr/>
          <p:nvPr/>
        </p:nvGrpSpPr>
        <p:grpSpPr>
          <a:xfrm>
            <a:off x="10191150" y="105348"/>
            <a:ext cx="1913588" cy="1632013"/>
            <a:chOff x="2636178" y="587403"/>
            <a:chExt cx="6192952" cy="5615998"/>
          </a:xfrm>
        </p:grpSpPr>
        <p:sp>
          <p:nvSpPr>
            <p:cNvPr id="7" name="Circular Arrow 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8" name="Rounded Rectangle 7"/>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9" name="Rounded Rectangle 8"/>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0" name="Rounded Rectangle 9"/>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1" name="Rounded Rectangle 10"/>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2" name="Rounded Rectangle 11"/>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3" name="Rounded Rectangle 12"/>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4"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3924193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2: Mapping SLOs </a:t>
            </a:r>
            <a:br>
              <a:rPr lang="en-US" dirty="0"/>
            </a:br>
            <a:r>
              <a:rPr lang="en-US" dirty="0"/>
              <a:t>to Courses</a:t>
            </a:r>
          </a:p>
        </p:txBody>
      </p:sp>
      <p:sp>
        <p:nvSpPr>
          <p:cNvPr id="3" name="Content Placeholder 2"/>
          <p:cNvSpPr>
            <a:spLocks noGrp="1"/>
          </p:cNvSpPr>
          <p:nvPr>
            <p:ph sz="half" idx="1"/>
          </p:nvPr>
        </p:nvSpPr>
        <p:spPr/>
        <p:txBody>
          <a:bodyPr>
            <a:noAutofit/>
          </a:bodyPr>
          <a:lstStyle/>
          <a:p>
            <a:pPr marL="0" indent="0">
              <a:buNone/>
            </a:pPr>
            <a:r>
              <a:rPr lang="en-US" sz="2400" dirty="0"/>
              <a:t>Identify courses in which students should be learning knowledge/skills articulated in SLOs</a:t>
            </a:r>
          </a:p>
          <a:p>
            <a:pPr marL="0" indent="0">
              <a:buNone/>
            </a:pPr>
            <a:r>
              <a:rPr lang="en-US" sz="2400" dirty="0"/>
              <a:t>Program theory: how the design of the program should theoretically affect students</a:t>
            </a:r>
          </a:p>
          <a:p>
            <a:pPr marL="0" indent="0">
              <a:buNone/>
            </a:pPr>
            <a:r>
              <a:rPr lang="en-US" sz="2400" dirty="0"/>
              <a:t>Opportunities to learn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a:xfrm>
            <a:off x="6425184" y="1936790"/>
            <a:ext cx="5679554" cy="4023360"/>
          </a:xfrm>
        </p:spPr>
        <p:txBody>
          <a:bodyPr>
            <a:noAutofit/>
          </a:bodyPr>
          <a:lstStyle/>
          <a:p>
            <a:pPr marL="0" indent="0">
              <a:buNone/>
            </a:pPr>
            <a:r>
              <a:rPr lang="en-US" sz="2400" u="sng" dirty="0"/>
              <a:t>High Quality Indicators</a:t>
            </a:r>
            <a:r>
              <a:rPr lang="en-US" sz="2400" dirty="0"/>
              <a:t>:</a:t>
            </a:r>
          </a:p>
          <a:p>
            <a:pPr>
              <a:buFont typeface="Arial" panose="020B0604020202020204" pitchFamily="34" charset="0"/>
              <a:buChar char="•"/>
            </a:pPr>
            <a:r>
              <a:rPr lang="en-US" sz="2400" dirty="0"/>
              <a:t>Clear mapping helps interpret results</a:t>
            </a:r>
          </a:p>
          <a:p>
            <a:pPr>
              <a:buFont typeface="Arial" panose="020B0604020202020204" pitchFamily="34" charset="0"/>
              <a:buChar char="•"/>
            </a:pPr>
            <a:r>
              <a:rPr lang="en-US" sz="2400" dirty="0"/>
              <a:t>Each objective should map to at least one element of the program or curriculum</a:t>
            </a:r>
          </a:p>
          <a:p>
            <a:pPr>
              <a:buFont typeface="Arial" panose="020B0604020202020204" pitchFamily="34" charset="0"/>
              <a:buChar char="•"/>
            </a:pPr>
            <a:r>
              <a:rPr lang="en-US" sz="2400" dirty="0"/>
              <a:t>Be specific!</a:t>
            </a:r>
          </a:p>
          <a:p>
            <a:pPr lvl="1">
              <a:buFont typeface="Arial" panose="020B0604020202020204" pitchFamily="34" charset="0"/>
              <a:buChar char="•"/>
            </a:pPr>
            <a:r>
              <a:rPr lang="en-US" sz="2400" dirty="0"/>
              <a:t>To what extent is the objective covered in that class?</a:t>
            </a:r>
          </a:p>
          <a:p>
            <a:pPr lvl="1">
              <a:buFont typeface="Arial" panose="020B0604020202020204" pitchFamily="34" charset="0"/>
              <a:buChar char="•"/>
            </a:pPr>
            <a:r>
              <a:rPr lang="en-US" sz="2400" dirty="0"/>
              <a:t>What specific components of the activity or items on the test address the objective?</a:t>
            </a:r>
          </a:p>
          <a:p>
            <a:endParaRPr lang="en-US" sz="2400" dirty="0"/>
          </a:p>
        </p:txBody>
      </p:sp>
      <p:sp>
        <p:nvSpPr>
          <p:cNvPr id="4" name="Slide Number Placeholder 3"/>
          <p:cNvSpPr>
            <a:spLocks noGrp="1"/>
          </p:cNvSpPr>
          <p:nvPr>
            <p:ph type="sldNum" sz="quarter" idx="12"/>
          </p:nvPr>
        </p:nvSpPr>
        <p:spPr/>
        <p:txBody>
          <a:bodyPr/>
          <a:lstStyle/>
          <a:p>
            <a:fld id="{098B3DDF-55FD-42E7-8027-CE601EFF49C5}" type="slidenum">
              <a:rPr lang="en-US" smtClean="0"/>
              <a:t>13</a:t>
            </a:fld>
            <a:endParaRPr lang="en-US"/>
          </a:p>
        </p:txBody>
      </p:sp>
      <p:sp>
        <p:nvSpPr>
          <p:cNvPr id="5"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grpSp>
        <p:nvGrpSpPr>
          <p:cNvPr id="16" name="Group 15"/>
          <p:cNvGrpSpPr/>
          <p:nvPr/>
        </p:nvGrpSpPr>
        <p:grpSpPr>
          <a:xfrm>
            <a:off x="10191150" y="105348"/>
            <a:ext cx="1913588" cy="1632013"/>
            <a:chOff x="2636178" y="587403"/>
            <a:chExt cx="6192952" cy="5615998"/>
          </a:xfrm>
        </p:grpSpPr>
        <p:sp>
          <p:nvSpPr>
            <p:cNvPr id="17" name="Circular Arrow 1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8" name="Rounded Rectangle 17"/>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9" name="Rounded Rectangle 18"/>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20" name="Rounded Rectangle 19"/>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21" name="Rounded Rectangle 20"/>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22" name="Rounded Rectangle 21"/>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23" name="Rounded Rectangle 22"/>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2479633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807724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14</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3577434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 Selecting Assessment</a:t>
            </a:r>
            <a:br>
              <a:rPr lang="en-US" dirty="0"/>
            </a:br>
            <a:r>
              <a:rPr lang="en-US" dirty="0"/>
              <a:t>Methods</a:t>
            </a:r>
          </a:p>
        </p:txBody>
      </p:sp>
      <p:sp>
        <p:nvSpPr>
          <p:cNvPr id="3" name="Content Placeholder 2"/>
          <p:cNvSpPr>
            <a:spLocks noGrp="1"/>
          </p:cNvSpPr>
          <p:nvPr>
            <p:ph sz="half" idx="1"/>
          </p:nvPr>
        </p:nvSpPr>
        <p:spPr/>
        <p:txBody>
          <a:bodyPr>
            <a:noAutofit/>
          </a:bodyPr>
          <a:lstStyle/>
          <a:p>
            <a:pPr marL="0" indent="0">
              <a:buNone/>
            </a:pPr>
            <a:r>
              <a:rPr lang="en-US" sz="2400" dirty="0"/>
              <a:t>Many different types of instruments</a:t>
            </a:r>
          </a:p>
          <a:p>
            <a:pPr marL="0" indent="0">
              <a:buNone/>
            </a:pPr>
            <a:r>
              <a:rPr lang="en-US" sz="2400" dirty="0"/>
              <a:t>Existing, or new</a:t>
            </a:r>
          </a:p>
          <a:p>
            <a:pPr lvl="1">
              <a:buFont typeface="Arial" panose="020B0604020202020204" pitchFamily="34" charset="0"/>
              <a:buChar char="•"/>
            </a:pPr>
            <a:r>
              <a:rPr lang="en-US" sz="2400" dirty="0"/>
              <a:t>Rubrics </a:t>
            </a:r>
          </a:p>
          <a:p>
            <a:pPr lvl="1">
              <a:buFont typeface="Arial" panose="020B0604020202020204" pitchFamily="34" charset="0"/>
              <a:buChar char="•"/>
            </a:pPr>
            <a:r>
              <a:rPr lang="en-US" sz="2400" dirty="0"/>
              <a:t>Questionnaires</a:t>
            </a:r>
          </a:p>
          <a:p>
            <a:pPr lvl="1">
              <a:buFont typeface="Arial" panose="020B0604020202020204" pitchFamily="34" charset="0"/>
              <a:buChar char="•"/>
            </a:pPr>
            <a:r>
              <a:rPr lang="en-US" sz="2400" dirty="0"/>
              <a:t>Tests </a:t>
            </a:r>
            <a:r>
              <a:rPr lang="en-US" sz="2400" i="1" dirty="0"/>
              <a:t>(multiple-choice and open-ended) </a:t>
            </a:r>
          </a:p>
          <a:p>
            <a:pPr lvl="1">
              <a:buFont typeface="Arial" panose="020B0604020202020204" pitchFamily="34" charset="0"/>
              <a:buChar char="•"/>
            </a:pPr>
            <a:r>
              <a:rPr lang="en-US" sz="2400" dirty="0"/>
              <a:t>Behavioral Observations</a:t>
            </a:r>
          </a:p>
          <a:p>
            <a:pPr marL="0" indent="0">
              <a:buNone/>
            </a:pPr>
            <a:r>
              <a:rPr lang="en-US" sz="2400" dirty="0"/>
              <a:t>Direct vs. indirect measures of learning</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098B3DDF-55FD-42E7-8027-CE601EFF49C5}" type="slidenum">
              <a:rPr lang="en-US" smtClean="0"/>
              <a:t>15</a:t>
            </a:fld>
            <a:endParaRPr lang="en-US"/>
          </a:p>
        </p:txBody>
      </p:sp>
      <p:sp>
        <p:nvSpPr>
          <p:cNvPr id="5" name="Footer Placeholder 2"/>
          <p:cNvSpPr>
            <a:spLocks noGrp="1"/>
          </p:cNvSpPr>
          <p:nvPr>
            <p:ph type="ftr" sz="quarter" idx="3"/>
          </p:nvPr>
        </p:nvSpPr>
        <p:spPr/>
        <p:txBody>
          <a:bodyPr/>
          <a:lstStyle/>
          <a:p>
            <a:r>
              <a:rPr lang="en-US" sz="1600" dirty="0"/>
              <a:t>The Center for Assessment and Research Studies, James Madison University</a:t>
            </a:r>
          </a:p>
        </p:txBody>
      </p:sp>
      <p:grpSp>
        <p:nvGrpSpPr>
          <p:cNvPr id="8" name="Group 7"/>
          <p:cNvGrpSpPr/>
          <p:nvPr/>
        </p:nvGrpSpPr>
        <p:grpSpPr>
          <a:xfrm>
            <a:off x="10191150" y="105348"/>
            <a:ext cx="1913588" cy="1632013"/>
            <a:chOff x="2636178" y="587403"/>
            <a:chExt cx="6192952" cy="5615998"/>
          </a:xfrm>
        </p:grpSpPr>
        <p:sp>
          <p:nvSpPr>
            <p:cNvPr id="9" name="Circular Arrow 8"/>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0" name="Rounded Rectangle 9"/>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1" name="Rounded Rectangle 10"/>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2" name="Rounded Rectangle 11"/>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3" name="Rounded Rectangle 12"/>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4" name="Rounded Rectangle 13"/>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5" name="Rounded Rectangle 14"/>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3185726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Select Methods</a:t>
            </a:r>
          </a:p>
        </p:txBody>
      </p:sp>
      <p:sp>
        <p:nvSpPr>
          <p:cNvPr id="7" name="Text Placeholder 6"/>
          <p:cNvSpPr>
            <a:spLocks noGrp="1"/>
          </p:cNvSpPr>
          <p:nvPr>
            <p:ph type="body" idx="1"/>
          </p:nvPr>
        </p:nvSpPr>
        <p:spPr/>
        <p:txBody>
          <a:bodyPr/>
          <a:lstStyle/>
          <a:p>
            <a:r>
              <a:rPr lang="en-US" dirty="0"/>
              <a:t>Existing Measure</a:t>
            </a:r>
          </a:p>
        </p:txBody>
      </p:sp>
      <p:sp>
        <p:nvSpPr>
          <p:cNvPr id="5" name="Content Placeholder 4"/>
          <p:cNvSpPr>
            <a:spLocks noGrp="1"/>
          </p:cNvSpPr>
          <p:nvPr>
            <p:ph sz="half" idx="2"/>
          </p:nvPr>
        </p:nvSpPr>
        <p:spPr/>
        <p:txBody>
          <a:bodyPr>
            <a:normAutofit fontScale="92500" lnSpcReduction="10000"/>
          </a:bodyPr>
          <a:lstStyle/>
          <a:p>
            <a:pPr lvl="1"/>
            <a:r>
              <a:rPr lang="en-US" dirty="0"/>
              <a:t>Pros:</a:t>
            </a:r>
          </a:p>
          <a:p>
            <a:pPr lvl="2"/>
            <a:r>
              <a:rPr lang="en-US" dirty="0"/>
              <a:t>Already created</a:t>
            </a:r>
          </a:p>
          <a:p>
            <a:pPr lvl="2"/>
            <a:r>
              <a:rPr lang="en-US" dirty="0"/>
              <a:t>Convenient </a:t>
            </a:r>
          </a:p>
          <a:p>
            <a:pPr lvl="2"/>
            <a:r>
              <a:rPr lang="en-US" dirty="0"/>
              <a:t>Evaluated</a:t>
            </a:r>
          </a:p>
          <a:p>
            <a:pPr lvl="1"/>
            <a:r>
              <a:rPr lang="en-US" dirty="0"/>
              <a:t>Cons:</a:t>
            </a:r>
          </a:p>
          <a:p>
            <a:pPr lvl="2"/>
            <a:r>
              <a:rPr lang="en-US" dirty="0"/>
              <a:t>Not customized</a:t>
            </a:r>
          </a:p>
          <a:p>
            <a:pPr lvl="2"/>
            <a:r>
              <a:rPr lang="en-US" dirty="0"/>
              <a:t>May differ in theoretical orientation</a:t>
            </a:r>
          </a:p>
          <a:p>
            <a:pPr lvl="2"/>
            <a:endParaRPr lang="en-US" dirty="0"/>
          </a:p>
        </p:txBody>
      </p:sp>
      <p:sp>
        <p:nvSpPr>
          <p:cNvPr id="8" name="Text Placeholder 7"/>
          <p:cNvSpPr>
            <a:spLocks noGrp="1"/>
          </p:cNvSpPr>
          <p:nvPr>
            <p:ph type="body" sz="quarter" idx="3"/>
          </p:nvPr>
        </p:nvSpPr>
        <p:spPr/>
        <p:txBody>
          <a:bodyPr/>
          <a:lstStyle/>
          <a:p>
            <a:r>
              <a:rPr lang="en-US" kern="0" dirty="0"/>
              <a:t>New Measure</a:t>
            </a:r>
          </a:p>
        </p:txBody>
      </p:sp>
      <p:sp>
        <p:nvSpPr>
          <p:cNvPr id="9" name="Content Placeholder 8"/>
          <p:cNvSpPr>
            <a:spLocks noGrp="1"/>
          </p:cNvSpPr>
          <p:nvPr>
            <p:ph sz="quarter" idx="4"/>
          </p:nvPr>
        </p:nvSpPr>
        <p:spPr/>
        <p:txBody>
          <a:bodyPr/>
          <a:lstStyle/>
          <a:p>
            <a:pPr lvl="1"/>
            <a:r>
              <a:rPr lang="en-US" kern="0" dirty="0"/>
              <a:t>Pros:</a:t>
            </a:r>
          </a:p>
          <a:p>
            <a:pPr lvl="2"/>
            <a:r>
              <a:rPr lang="en-US" kern="0" dirty="0"/>
              <a:t>Strong alignment with objectives</a:t>
            </a:r>
          </a:p>
          <a:p>
            <a:pPr marL="914400" lvl="2" indent="0">
              <a:buNone/>
            </a:pPr>
            <a:endParaRPr lang="en-US" sz="1600" kern="0" dirty="0"/>
          </a:p>
          <a:p>
            <a:pPr lvl="1"/>
            <a:r>
              <a:rPr lang="en-US" kern="0" dirty="0"/>
              <a:t>Cons:</a:t>
            </a:r>
          </a:p>
          <a:p>
            <a:pPr lvl="2"/>
            <a:r>
              <a:rPr lang="en-US" kern="0" dirty="0"/>
              <a:t>Requires time</a:t>
            </a:r>
          </a:p>
          <a:p>
            <a:pPr lvl="2"/>
            <a:r>
              <a:rPr lang="en-US" kern="0" dirty="0"/>
              <a:t>Requires resources </a:t>
            </a:r>
          </a:p>
          <a:p>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16</a:t>
            </a:fld>
            <a:endParaRPr lang="en-US" altLang="en-US"/>
          </a:p>
        </p:txBody>
      </p:sp>
      <p:grpSp>
        <p:nvGrpSpPr>
          <p:cNvPr id="10" name="Group 9"/>
          <p:cNvGrpSpPr/>
          <p:nvPr/>
        </p:nvGrpSpPr>
        <p:grpSpPr>
          <a:xfrm>
            <a:off x="10191150" y="105348"/>
            <a:ext cx="1913588" cy="1632013"/>
            <a:chOff x="2636178" y="587403"/>
            <a:chExt cx="6192952" cy="5615998"/>
          </a:xfrm>
        </p:grpSpPr>
        <p:sp>
          <p:nvSpPr>
            <p:cNvPr id="11" name="Circular Arrow 10"/>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2" name="Rounded Rectangle 11"/>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3" name="Rounded Rectangle 12"/>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4" name="Rounded Rectangle 13"/>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5" name="Rounded Rectangle 14"/>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6" name="Rounded Rectangle 15"/>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7" name="Rounded Rectangle 16"/>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9" name="Footer Placeholder 2"/>
          <p:cNvSpPr>
            <a:spLocks noGrp="1"/>
          </p:cNvSpPr>
          <p:nvPr>
            <p:ph type="ftr" sz="quarter" idx="3"/>
          </p:nvPr>
        </p:nvSpPr>
        <p:spPr>
          <a:xfrm>
            <a:off x="1" y="6415987"/>
            <a:ext cx="7259983" cy="365125"/>
          </a:xfrm>
        </p:spPr>
        <p:txBody>
          <a:bodyPr>
            <a:normAutofit/>
          </a:bodyPr>
          <a:lstStyle/>
          <a:p>
            <a:pPr lvl="0" defTabSz="914400">
              <a:lnSpc>
                <a:spcPct val="100000"/>
              </a:lnSpc>
              <a:spcBef>
                <a:spcPts val="0"/>
              </a:spcBef>
              <a:spcAft>
                <a:spcPts val="0"/>
              </a:spcAft>
              <a:buClrTx/>
              <a:buSzTx/>
            </a:pPr>
            <a:r>
              <a:rPr lang="en-US" sz="1600" cap="none" dirty="0">
                <a:solidFill>
                  <a:prstClr val="white"/>
                </a:solidFill>
              </a:rPr>
              <a:t>The Center for Assessment and Research Studies, James Madison University</a:t>
            </a:r>
          </a:p>
        </p:txBody>
      </p:sp>
    </p:spTree>
    <p:extLst>
      <p:ext uri="{BB962C8B-B14F-4D97-AF65-F5344CB8AC3E}">
        <p14:creationId xmlns:p14="http://schemas.microsoft.com/office/powerpoint/2010/main" val="8711451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Select Methods</a:t>
            </a:r>
          </a:p>
        </p:txBody>
      </p:sp>
      <p:sp>
        <p:nvSpPr>
          <p:cNvPr id="3" name="Content Placeholder 2"/>
          <p:cNvSpPr>
            <a:spLocks noGrp="1"/>
          </p:cNvSpPr>
          <p:nvPr>
            <p:ph idx="1"/>
          </p:nvPr>
        </p:nvSpPr>
        <p:spPr/>
        <p:txBody>
          <a:bodyPr>
            <a:normAutofit/>
          </a:bodyPr>
          <a:lstStyle/>
          <a:p>
            <a:r>
              <a:rPr lang="en-US" sz="2800" b="1" dirty="0"/>
              <a:t>Indirect Measures</a:t>
            </a:r>
          </a:p>
          <a:p>
            <a:pPr lvl="1"/>
            <a:r>
              <a:rPr lang="en-US" sz="2800" dirty="0"/>
              <a:t>Self-appraisals </a:t>
            </a:r>
          </a:p>
          <a:p>
            <a:pPr lvl="1"/>
            <a:r>
              <a:rPr lang="en-US" sz="2800" dirty="0"/>
              <a:t>May not be indicative of learning</a:t>
            </a:r>
          </a:p>
          <a:p>
            <a:pPr marL="457200" lvl="1" indent="0">
              <a:buNone/>
            </a:pPr>
            <a:r>
              <a:rPr lang="en-US" sz="2800" dirty="0"/>
              <a:t>Ex: Ex: Students report (on a 5-point scale)  how much they feel they learned during a guest speaker presentation. </a:t>
            </a:r>
          </a:p>
          <a:p>
            <a:pPr marL="457200" lvl="1" indent="0">
              <a:buNone/>
            </a:pPr>
            <a:r>
              <a:rPr lang="en-US" sz="2800" dirty="0"/>
              <a:t>Ex: “I have mastered the skill of 80s pop culture movement identification.” </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17</a:t>
            </a:fld>
            <a:endParaRPr lang="en-US" altLang="en-US" dirty="0"/>
          </a:p>
        </p:txBody>
      </p:sp>
      <p:grpSp>
        <p:nvGrpSpPr>
          <p:cNvPr id="5" name="Group 4"/>
          <p:cNvGrpSpPr/>
          <p:nvPr/>
        </p:nvGrpSpPr>
        <p:grpSpPr>
          <a:xfrm>
            <a:off x="10191150" y="105348"/>
            <a:ext cx="1913588" cy="1632013"/>
            <a:chOff x="2636178" y="587403"/>
            <a:chExt cx="6192952" cy="5615998"/>
          </a:xfrm>
        </p:grpSpPr>
        <p:sp>
          <p:nvSpPr>
            <p:cNvPr id="6" name="Circular Arrow 5"/>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7" name="Rounded Rectangle 6"/>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8" name="Rounded Rectangle 7"/>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9" name="Rounded Rectangle 8"/>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0" name="Rounded Rectangle 9"/>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1" name="Rounded Rectangle 10"/>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2" name="Rounded Rectangle 11"/>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3"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4290796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Select Methods</a:t>
            </a:r>
          </a:p>
        </p:txBody>
      </p:sp>
      <p:sp>
        <p:nvSpPr>
          <p:cNvPr id="3" name="Content Placeholder 2"/>
          <p:cNvSpPr>
            <a:spLocks noGrp="1"/>
          </p:cNvSpPr>
          <p:nvPr>
            <p:ph idx="1"/>
          </p:nvPr>
        </p:nvSpPr>
        <p:spPr/>
        <p:txBody>
          <a:bodyPr>
            <a:normAutofit/>
          </a:bodyPr>
          <a:lstStyle/>
          <a:p>
            <a:r>
              <a:rPr lang="en-US" sz="2800" b="1" dirty="0"/>
              <a:t>Direct Measures</a:t>
            </a:r>
          </a:p>
          <a:p>
            <a:pPr lvl="1"/>
            <a:r>
              <a:rPr lang="en-US" sz="2800" dirty="0"/>
              <a:t>Direct appraisals </a:t>
            </a:r>
          </a:p>
          <a:p>
            <a:pPr lvl="1"/>
            <a:r>
              <a:rPr lang="en-US" sz="2800" dirty="0"/>
              <a:t>Provides stronger evidence of learning</a:t>
            </a:r>
          </a:p>
          <a:p>
            <a:pPr marL="457200" lvl="1" indent="0">
              <a:buNone/>
            </a:pPr>
            <a:r>
              <a:rPr lang="en-US" sz="2800" dirty="0"/>
              <a:t>Ex: Students are rated on their written evaluation of 80s hair styles. </a:t>
            </a:r>
          </a:p>
          <a:p>
            <a:pPr marL="457200" lvl="1" indent="0">
              <a:buNone/>
            </a:pPr>
            <a:r>
              <a:rPr lang="en-US" sz="2800" dirty="0"/>
              <a:t>Ex: “Please choose one of the following prompts and construct an essay, of 1200 to 1500 words, on the topic. You will be evaluated using the Pop Culture Rubric.” </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18</a:t>
            </a:fld>
            <a:endParaRPr lang="en-US" altLang="en-US" dirty="0"/>
          </a:p>
        </p:txBody>
      </p:sp>
      <p:grpSp>
        <p:nvGrpSpPr>
          <p:cNvPr id="5" name="Group 4"/>
          <p:cNvGrpSpPr/>
          <p:nvPr/>
        </p:nvGrpSpPr>
        <p:grpSpPr>
          <a:xfrm>
            <a:off x="10191150" y="105348"/>
            <a:ext cx="1913588" cy="1632013"/>
            <a:chOff x="2636178" y="587403"/>
            <a:chExt cx="6192952" cy="5615998"/>
          </a:xfrm>
        </p:grpSpPr>
        <p:sp>
          <p:nvSpPr>
            <p:cNvPr id="6" name="Circular Arrow 5"/>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7" name="Rounded Rectangle 6"/>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8" name="Rounded Rectangle 7"/>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9" name="Rounded Rectangle 8"/>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0" name="Rounded Rectangle 9"/>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1" name="Rounded Rectangle 10"/>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2" name="Rounded Rectangle 11"/>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3"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8342163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 Selecting Assessment</a:t>
            </a:r>
            <a:br>
              <a:rPr lang="en-US" dirty="0"/>
            </a:br>
            <a:r>
              <a:rPr lang="en-US" dirty="0"/>
              <a:t>Methods</a:t>
            </a:r>
          </a:p>
        </p:txBody>
      </p:sp>
      <p:sp>
        <p:nvSpPr>
          <p:cNvPr id="3" name="Content Placeholder 2"/>
          <p:cNvSpPr>
            <a:spLocks noGrp="1"/>
          </p:cNvSpPr>
          <p:nvPr>
            <p:ph sz="half" idx="1"/>
          </p:nvPr>
        </p:nvSpPr>
        <p:spPr/>
        <p:txBody>
          <a:bodyPr>
            <a:noAutofit/>
          </a:bodyPr>
          <a:lstStyle/>
          <a:p>
            <a:pPr marL="0" indent="0">
              <a:buNone/>
            </a:pPr>
            <a:r>
              <a:rPr lang="en-US" sz="2400" dirty="0"/>
              <a:t>Many different types of instruments</a:t>
            </a:r>
          </a:p>
          <a:p>
            <a:pPr marL="0" indent="0">
              <a:buNone/>
            </a:pPr>
            <a:r>
              <a:rPr lang="en-US" sz="2400" dirty="0"/>
              <a:t>Existing, or new</a:t>
            </a:r>
          </a:p>
          <a:p>
            <a:pPr lvl="1">
              <a:buFont typeface="Arial" panose="020B0604020202020204" pitchFamily="34" charset="0"/>
              <a:buChar char="•"/>
            </a:pPr>
            <a:r>
              <a:rPr lang="en-US" sz="2400" dirty="0"/>
              <a:t>Rubrics </a:t>
            </a:r>
          </a:p>
          <a:p>
            <a:pPr lvl="1">
              <a:buFont typeface="Arial" panose="020B0604020202020204" pitchFamily="34" charset="0"/>
              <a:buChar char="•"/>
            </a:pPr>
            <a:r>
              <a:rPr lang="en-US" sz="2400" dirty="0"/>
              <a:t>Questionnaires</a:t>
            </a:r>
          </a:p>
          <a:p>
            <a:pPr lvl="1">
              <a:buFont typeface="Arial" panose="020B0604020202020204" pitchFamily="34" charset="0"/>
              <a:buChar char="•"/>
            </a:pPr>
            <a:r>
              <a:rPr lang="en-US" sz="2400" dirty="0"/>
              <a:t>Tests </a:t>
            </a:r>
            <a:r>
              <a:rPr lang="en-US" sz="2400" i="1" dirty="0"/>
              <a:t>(multiple-choice and open-ended) </a:t>
            </a:r>
          </a:p>
          <a:p>
            <a:pPr lvl="1">
              <a:buFont typeface="Arial" panose="020B0604020202020204" pitchFamily="34" charset="0"/>
              <a:buChar char="•"/>
            </a:pPr>
            <a:r>
              <a:rPr lang="en-US" sz="2400" dirty="0"/>
              <a:t>Behavioral Observations</a:t>
            </a:r>
          </a:p>
          <a:p>
            <a:pPr marL="0" indent="0">
              <a:buNone/>
            </a:pPr>
            <a:r>
              <a:rPr lang="en-US" sz="2400" dirty="0"/>
              <a:t>Direct vs. indirect measures of learning</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p:txBody>
          <a:bodyPr>
            <a:noAutofit/>
          </a:bodyPr>
          <a:lstStyle/>
          <a:p>
            <a:pPr marL="0" indent="0">
              <a:buNone/>
            </a:pPr>
            <a:r>
              <a:rPr lang="en-US" sz="2400" u="sng" dirty="0"/>
              <a:t>High Quality Indicators</a:t>
            </a:r>
            <a:r>
              <a:rPr lang="en-US" sz="2400" dirty="0"/>
              <a:t>:</a:t>
            </a:r>
          </a:p>
          <a:p>
            <a:pPr>
              <a:buFont typeface="Arial" panose="020B0604020202020204" pitchFamily="34" charset="0"/>
              <a:buChar char="•"/>
            </a:pPr>
            <a:r>
              <a:rPr lang="en-US" sz="2400" dirty="0"/>
              <a:t>Match instrument to SLO </a:t>
            </a:r>
          </a:p>
          <a:p>
            <a:pPr>
              <a:buFont typeface="Arial" panose="020B0604020202020204" pitchFamily="34" charset="0"/>
              <a:buChar char="•"/>
            </a:pPr>
            <a:r>
              <a:rPr lang="en-US" sz="2400" dirty="0"/>
              <a:t>Choose direct and/or indirect measures</a:t>
            </a:r>
          </a:p>
          <a:p>
            <a:pPr>
              <a:buFont typeface="Arial" panose="020B0604020202020204" pitchFamily="34" charset="0"/>
              <a:buChar char="•"/>
            </a:pPr>
            <a:r>
              <a:rPr lang="en-US" sz="2400" dirty="0"/>
              <a:t>Establish criteria for success</a:t>
            </a:r>
          </a:p>
          <a:p>
            <a:pPr>
              <a:buFont typeface="Arial" panose="020B0604020202020204" pitchFamily="34" charset="0"/>
              <a:buChar char="•"/>
            </a:pPr>
            <a:r>
              <a:rPr lang="en-US" sz="2400" dirty="0"/>
              <a:t>Select data collection method </a:t>
            </a:r>
          </a:p>
          <a:p>
            <a:pPr>
              <a:buFont typeface="Arial" panose="020B0604020202020204" pitchFamily="34" charset="0"/>
              <a:buChar char="•"/>
            </a:pPr>
            <a:r>
              <a:rPr lang="en-US" sz="2400" dirty="0"/>
              <a:t>Collect additional reliability and validity information</a:t>
            </a:r>
          </a:p>
        </p:txBody>
      </p:sp>
      <p:sp>
        <p:nvSpPr>
          <p:cNvPr id="4" name="Slide Number Placeholder 3"/>
          <p:cNvSpPr>
            <a:spLocks noGrp="1"/>
          </p:cNvSpPr>
          <p:nvPr>
            <p:ph type="sldNum" sz="quarter" idx="12"/>
          </p:nvPr>
        </p:nvSpPr>
        <p:spPr/>
        <p:txBody>
          <a:bodyPr/>
          <a:lstStyle/>
          <a:p>
            <a:fld id="{098B3DDF-55FD-42E7-8027-CE601EFF49C5}" type="slidenum">
              <a:rPr lang="en-US" smtClean="0"/>
              <a:t>19</a:t>
            </a:fld>
            <a:endParaRPr lang="en-US"/>
          </a:p>
        </p:txBody>
      </p:sp>
      <p:sp>
        <p:nvSpPr>
          <p:cNvPr id="5" name="Footer Placeholder 2"/>
          <p:cNvSpPr>
            <a:spLocks noGrp="1"/>
          </p:cNvSpPr>
          <p:nvPr>
            <p:ph type="ftr" sz="quarter" idx="3"/>
          </p:nvPr>
        </p:nvSpPr>
        <p:spPr/>
        <p:txBody>
          <a:bodyPr/>
          <a:lstStyle/>
          <a:p>
            <a:r>
              <a:rPr lang="en-US" sz="1600" dirty="0"/>
              <a:t>The Center for Assessment and Research Studies, James Madison University</a:t>
            </a:r>
          </a:p>
        </p:txBody>
      </p:sp>
      <p:grpSp>
        <p:nvGrpSpPr>
          <p:cNvPr id="8" name="Group 7"/>
          <p:cNvGrpSpPr/>
          <p:nvPr/>
        </p:nvGrpSpPr>
        <p:grpSpPr>
          <a:xfrm>
            <a:off x="10191150" y="105348"/>
            <a:ext cx="1913588" cy="1632013"/>
            <a:chOff x="2636178" y="587403"/>
            <a:chExt cx="6192952" cy="5615998"/>
          </a:xfrm>
        </p:grpSpPr>
        <p:sp>
          <p:nvSpPr>
            <p:cNvPr id="9" name="Circular Arrow 8"/>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0" name="Rounded Rectangle 9"/>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1" name="Rounded Rectangle 10"/>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2" name="Rounded Rectangle 11"/>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3" name="Rounded Rectangle 12"/>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4" name="Rounded Rectangle 13"/>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5" name="Rounded Rectangle 14"/>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3296596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a result of this workshop, participants will be able to:</a:t>
            </a:r>
          </a:p>
          <a:p>
            <a:pPr marL="715513" lvl="1" indent="-514350">
              <a:buFont typeface="+mj-lt"/>
              <a:buAutoNum type="arabicPeriod"/>
            </a:pPr>
            <a:r>
              <a:rPr lang="en-US" dirty="0"/>
              <a:t>Describe a general, six-step assessment model</a:t>
            </a:r>
          </a:p>
          <a:p>
            <a:pPr marL="715513" lvl="1" indent="-514350">
              <a:buFont typeface="+mj-lt"/>
              <a:buAutoNum type="arabicPeriod"/>
            </a:pPr>
            <a:r>
              <a:rPr lang="en-US" dirty="0"/>
              <a:t>Navigate JMU’s meta-assessment rubric</a:t>
            </a:r>
          </a:p>
          <a:p>
            <a:pPr marL="715513" lvl="1" indent="-514350">
              <a:buFont typeface="+mj-lt"/>
              <a:buAutoNum type="arabicPeriod"/>
            </a:pPr>
            <a:r>
              <a:rPr lang="en-US" dirty="0"/>
              <a:t>Practice using JMU’s meta-assessment rubric to evaluate a real academic program assessment report</a:t>
            </a:r>
          </a:p>
          <a:p>
            <a:pPr marL="715513" lvl="1" indent="-514350">
              <a:buFont typeface="+mj-lt"/>
              <a:buAutoNum type="arabicPeriod"/>
            </a:pPr>
            <a:r>
              <a:rPr lang="en-US" dirty="0"/>
              <a:t>Provide feedback to your home institution about meta-assessment of this six-step cycle</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2</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896414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976002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20</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5218642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 Analyze and Interpret</a:t>
            </a:r>
            <a:br>
              <a:rPr lang="en-US" dirty="0"/>
            </a:br>
            <a:r>
              <a:rPr lang="en-US" dirty="0"/>
              <a:t>Results</a:t>
            </a:r>
          </a:p>
        </p:txBody>
      </p:sp>
      <p:sp>
        <p:nvSpPr>
          <p:cNvPr id="3" name="Content Placeholder 2"/>
          <p:cNvSpPr>
            <a:spLocks noGrp="1"/>
          </p:cNvSpPr>
          <p:nvPr>
            <p:ph sz="half" idx="1"/>
          </p:nvPr>
        </p:nvSpPr>
        <p:spPr/>
        <p:txBody>
          <a:bodyPr>
            <a:noAutofit/>
          </a:bodyPr>
          <a:lstStyle/>
          <a:p>
            <a:pPr marL="0" indent="0">
              <a:buNone/>
            </a:pPr>
            <a:r>
              <a:rPr lang="en-US" sz="2400" dirty="0"/>
              <a:t>What did you find, and what does it mean in relation to each SLO?</a:t>
            </a:r>
          </a:p>
          <a:p>
            <a:pPr marL="0" indent="0">
              <a:buNone/>
            </a:pPr>
            <a:r>
              <a:rPr lang="en-US" sz="2400" dirty="0"/>
              <a:t>How did results compare to your criteria for success?</a:t>
            </a:r>
          </a:p>
          <a:p>
            <a:pPr marL="0" indent="0">
              <a:buNone/>
            </a:pPr>
            <a:r>
              <a:rPr lang="en-US" sz="2400" dirty="0"/>
              <a:t>Did your analysis reveal any obvious strengths or gaps?</a:t>
            </a:r>
          </a:p>
          <a:p>
            <a:pPr marL="0" indent="0">
              <a:buNone/>
            </a:pPr>
            <a:r>
              <a:rPr lang="en-US" sz="2400" dirty="0"/>
              <a:t>Are the findings unique this year or are they part of a trend?</a:t>
            </a:r>
          </a:p>
          <a:p>
            <a:pPr marL="0" indent="0">
              <a:buNone/>
            </a:pPr>
            <a:r>
              <a:rPr lang="en-US" sz="2400" dirty="0"/>
              <a:t>How trustworthy are your results? </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p:txBody>
          <a:bodyPr>
            <a:noAutofit/>
          </a:bodyPr>
          <a:lstStyle/>
          <a:p>
            <a:pPr marL="0" indent="0">
              <a:buNone/>
            </a:pPr>
            <a:r>
              <a:rPr lang="en-US" sz="2400" u="sng" dirty="0"/>
              <a:t>High Quality Indicators</a:t>
            </a:r>
            <a:r>
              <a:rPr lang="en-US" sz="2400" dirty="0"/>
              <a:t>:</a:t>
            </a:r>
          </a:p>
          <a:p>
            <a:pPr>
              <a:buFont typeface="Arial" panose="020B0604020202020204" pitchFamily="34" charset="0"/>
              <a:buChar char="•"/>
            </a:pPr>
            <a:r>
              <a:rPr lang="en-US" sz="2400" dirty="0"/>
              <a:t>Organize results and map back to SLOs</a:t>
            </a:r>
          </a:p>
          <a:p>
            <a:pPr>
              <a:buFont typeface="Arial" panose="020B0604020202020204" pitchFamily="34" charset="0"/>
              <a:buChar char="•"/>
            </a:pPr>
            <a:r>
              <a:rPr lang="en-US" sz="2400" dirty="0"/>
              <a:t>Use appropriate analyses</a:t>
            </a:r>
          </a:p>
          <a:p>
            <a:pPr>
              <a:buFont typeface="Arial" panose="020B0604020202020204" pitchFamily="34" charset="0"/>
              <a:buChar char="•"/>
            </a:pPr>
            <a:r>
              <a:rPr lang="en-US" sz="2400" dirty="0"/>
              <a:t>Interpretation must flow logically</a:t>
            </a:r>
          </a:p>
          <a:p>
            <a:pPr>
              <a:buFont typeface="Arial" panose="020B0604020202020204" pitchFamily="34" charset="0"/>
              <a:buChar char="•"/>
            </a:pPr>
            <a:r>
              <a:rPr lang="en-US" sz="2400" dirty="0"/>
              <a:t>Link findings back to objectives and other parts of the process</a:t>
            </a:r>
          </a:p>
        </p:txBody>
      </p:sp>
      <p:sp>
        <p:nvSpPr>
          <p:cNvPr id="4" name="Slide Number Placeholder 3"/>
          <p:cNvSpPr>
            <a:spLocks noGrp="1"/>
          </p:cNvSpPr>
          <p:nvPr>
            <p:ph type="sldNum" sz="quarter" idx="12"/>
          </p:nvPr>
        </p:nvSpPr>
        <p:spPr/>
        <p:txBody>
          <a:bodyPr/>
          <a:lstStyle/>
          <a:p>
            <a:fld id="{098B3DDF-55FD-42E7-8027-CE601EFF49C5}" type="slidenum">
              <a:rPr lang="en-US" smtClean="0"/>
              <a:t>21</a:t>
            </a:fld>
            <a:endParaRPr lang="en-US"/>
          </a:p>
        </p:txBody>
      </p:sp>
      <p:sp>
        <p:nvSpPr>
          <p:cNvPr id="5"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grpSp>
        <p:nvGrpSpPr>
          <p:cNvPr id="16" name="Group 15"/>
          <p:cNvGrpSpPr/>
          <p:nvPr/>
        </p:nvGrpSpPr>
        <p:grpSpPr>
          <a:xfrm>
            <a:off x="10191150" y="105348"/>
            <a:ext cx="1913588" cy="1632013"/>
            <a:chOff x="2636178" y="587403"/>
            <a:chExt cx="6192952" cy="5615998"/>
          </a:xfrm>
        </p:grpSpPr>
        <p:sp>
          <p:nvSpPr>
            <p:cNvPr id="17" name="Circular Arrow 1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8" name="Rounded Rectangle 17"/>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9" name="Rounded Rectangle 18"/>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20" name="Rounded Rectangle 19"/>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21" name="Rounded Rectangle 20"/>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22" name="Rounded Rectangle 21"/>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23" name="Rounded Rectangle 22"/>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246028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654798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22</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7713044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5: Reporting to Stakeholders </a:t>
            </a:r>
          </a:p>
        </p:txBody>
      </p:sp>
      <p:sp>
        <p:nvSpPr>
          <p:cNvPr id="3" name="Content Placeholder 2"/>
          <p:cNvSpPr>
            <a:spLocks noGrp="1"/>
          </p:cNvSpPr>
          <p:nvPr>
            <p:ph sz="half" idx="1"/>
          </p:nvPr>
        </p:nvSpPr>
        <p:spPr/>
        <p:txBody>
          <a:bodyPr>
            <a:noAutofit/>
          </a:bodyPr>
          <a:lstStyle/>
          <a:p>
            <a:pPr marL="0" indent="0">
              <a:buNone/>
            </a:pPr>
            <a:r>
              <a:rPr lang="en-US" sz="2400" dirty="0"/>
              <a:t>Identify stakeholders and what they want and need to know.</a:t>
            </a:r>
          </a:p>
          <a:p>
            <a:pPr lvl="1">
              <a:buFont typeface="Arial" panose="020B0604020202020204" pitchFamily="34" charset="0"/>
              <a:buChar char="•"/>
            </a:pPr>
            <a:r>
              <a:rPr lang="en-US" sz="2400" dirty="0"/>
              <a:t>Faculty in the program</a:t>
            </a:r>
          </a:p>
          <a:p>
            <a:pPr lvl="1">
              <a:buFont typeface="Arial" panose="020B0604020202020204" pitchFamily="34" charset="0"/>
              <a:buChar char="•"/>
            </a:pPr>
            <a:r>
              <a:rPr lang="en-US" sz="2400" dirty="0"/>
              <a:t>University administration</a:t>
            </a:r>
          </a:p>
          <a:p>
            <a:pPr lvl="1">
              <a:buFont typeface="Arial" panose="020B0604020202020204" pitchFamily="34" charset="0"/>
              <a:buChar char="•"/>
            </a:pPr>
            <a:r>
              <a:rPr lang="en-US" sz="2400" dirty="0"/>
              <a:t>Students</a:t>
            </a:r>
          </a:p>
          <a:p>
            <a:pPr lvl="1">
              <a:buFont typeface="Arial" panose="020B0604020202020204" pitchFamily="34" charset="0"/>
              <a:buChar char="•"/>
            </a:pPr>
            <a:r>
              <a:rPr lang="en-US" sz="2400" dirty="0"/>
              <a:t>Accrediting bodies and external boards</a:t>
            </a:r>
          </a:p>
          <a:p>
            <a:pPr marL="0" indent="0">
              <a:buNone/>
            </a:pPr>
            <a:r>
              <a:rPr lang="en-US" sz="2400" dirty="0"/>
              <a:t>Provide timely and appropriate information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p:txBody>
          <a:bodyPr>
            <a:noAutofit/>
          </a:bodyPr>
          <a:lstStyle/>
          <a:p>
            <a:pPr marL="0" indent="0">
              <a:buNone/>
            </a:pPr>
            <a:r>
              <a:rPr lang="en-US" sz="2400" u="sng" dirty="0"/>
              <a:t>High Quality Indicators</a:t>
            </a:r>
            <a:r>
              <a:rPr lang="en-US" sz="2400" dirty="0"/>
              <a:t>:</a:t>
            </a:r>
          </a:p>
          <a:p>
            <a:pPr>
              <a:buFont typeface="Arial" panose="020B0604020202020204" pitchFamily="34" charset="0"/>
              <a:buChar char="•"/>
            </a:pPr>
            <a:r>
              <a:rPr lang="en-US" sz="2400" dirty="0"/>
              <a:t>Identify best mode(s) of communication</a:t>
            </a:r>
          </a:p>
          <a:p>
            <a:pPr>
              <a:buFont typeface="Arial" panose="020B0604020202020204" pitchFamily="34" charset="0"/>
              <a:buChar char="•"/>
            </a:pPr>
            <a:r>
              <a:rPr lang="en-US" sz="2400" dirty="0"/>
              <a:t>Avoid jargon</a:t>
            </a:r>
          </a:p>
          <a:p>
            <a:pPr>
              <a:buFont typeface="Arial" panose="020B0604020202020204" pitchFamily="34" charset="0"/>
              <a:buChar char="•"/>
            </a:pPr>
            <a:r>
              <a:rPr lang="en-US" sz="2400" dirty="0"/>
              <a:t>Make sure all faculty within the program receive information</a:t>
            </a:r>
          </a:p>
          <a:p>
            <a:pPr>
              <a:buFont typeface="Arial" panose="020B0604020202020204" pitchFamily="34" charset="0"/>
              <a:buChar char="•"/>
            </a:pPr>
            <a:r>
              <a:rPr lang="en-US" sz="2400" dirty="0"/>
              <a:t>Share results outside of program/department</a:t>
            </a:r>
          </a:p>
        </p:txBody>
      </p:sp>
      <p:sp>
        <p:nvSpPr>
          <p:cNvPr id="4" name="Slide Number Placeholder 3"/>
          <p:cNvSpPr>
            <a:spLocks noGrp="1"/>
          </p:cNvSpPr>
          <p:nvPr>
            <p:ph type="sldNum" sz="quarter" idx="12"/>
          </p:nvPr>
        </p:nvSpPr>
        <p:spPr/>
        <p:txBody>
          <a:bodyPr/>
          <a:lstStyle/>
          <a:p>
            <a:fld id="{098B3DDF-55FD-42E7-8027-CE601EFF49C5}" type="slidenum">
              <a:rPr lang="en-US" smtClean="0"/>
              <a:t>23</a:t>
            </a:fld>
            <a:endParaRPr lang="en-US"/>
          </a:p>
        </p:txBody>
      </p:sp>
      <p:sp>
        <p:nvSpPr>
          <p:cNvPr id="5"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grpSp>
        <p:nvGrpSpPr>
          <p:cNvPr id="8" name="Group 7"/>
          <p:cNvGrpSpPr/>
          <p:nvPr/>
        </p:nvGrpSpPr>
        <p:grpSpPr>
          <a:xfrm>
            <a:off x="10191150" y="105348"/>
            <a:ext cx="1913588" cy="1632013"/>
            <a:chOff x="2636178" y="587403"/>
            <a:chExt cx="6192952" cy="5615998"/>
          </a:xfrm>
        </p:grpSpPr>
        <p:sp>
          <p:nvSpPr>
            <p:cNvPr id="9" name="Circular Arrow 8"/>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0" name="Rounded Rectangle 9"/>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1" name="Rounded Rectangle 10"/>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2" name="Rounded Rectangle 11"/>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3" name="Rounded Rectangle 12"/>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4" name="Rounded Rectangle 13"/>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5" name="Rounded Rectangle 14"/>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979926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583562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24</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3763773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6: Using Results for Improvement</a:t>
            </a:r>
          </a:p>
        </p:txBody>
      </p:sp>
      <p:sp>
        <p:nvSpPr>
          <p:cNvPr id="3" name="Content Placeholder 2"/>
          <p:cNvSpPr>
            <a:spLocks noGrp="1"/>
          </p:cNvSpPr>
          <p:nvPr>
            <p:ph sz="half" idx="1"/>
          </p:nvPr>
        </p:nvSpPr>
        <p:spPr/>
        <p:txBody>
          <a:bodyPr>
            <a:noAutofit/>
          </a:bodyPr>
          <a:lstStyle/>
          <a:p>
            <a:pPr marL="0" indent="0">
              <a:buNone/>
            </a:pPr>
            <a:r>
              <a:rPr lang="en-US" sz="2400" dirty="0"/>
              <a:t>Program improvement based on solid evidence is the main purpose of assessment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6" name="Content Placeholder 5"/>
          <p:cNvSpPr>
            <a:spLocks noGrp="1"/>
          </p:cNvSpPr>
          <p:nvPr>
            <p:ph sz="half" idx="2"/>
          </p:nvPr>
        </p:nvSpPr>
        <p:spPr/>
        <p:txBody>
          <a:bodyPr>
            <a:noAutofit/>
          </a:bodyPr>
          <a:lstStyle/>
          <a:p>
            <a:pPr marL="0" indent="0">
              <a:buNone/>
            </a:pPr>
            <a:r>
              <a:rPr lang="en-US" sz="2400" u="sng" dirty="0"/>
              <a:t>High Quality Indicators</a:t>
            </a:r>
            <a:r>
              <a:rPr lang="en-US" sz="2400" dirty="0"/>
              <a:t>:</a:t>
            </a:r>
          </a:p>
          <a:p>
            <a:pPr>
              <a:buFont typeface="Arial" panose="020B0604020202020204" pitchFamily="34" charset="0"/>
              <a:buChar char="•"/>
            </a:pPr>
            <a:r>
              <a:rPr lang="en-US" sz="2400" dirty="0"/>
              <a:t>Take curricular or pedagogical actions based on results and interpretation</a:t>
            </a:r>
          </a:p>
          <a:p>
            <a:pPr lvl="1">
              <a:buFont typeface="Arial" panose="020B0604020202020204" pitchFamily="34" charset="0"/>
              <a:buChar char="•"/>
            </a:pPr>
            <a:r>
              <a:rPr lang="en-US" sz="2400" dirty="0"/>
              <a:t>Specific</a:t>
            </a:r>
          </a:p>
          <a:p>
            <a:pPr>
              <a:buFont typeface="Arial" panose="020B0604020202020204" pitchFamily="34" charset="0"/>
              <a:buChar char="•"/>
            </a:pPr>
            <a:r>
              <a:rPr lang="en-US" sz="2400" dirty="0"/>
              <a:t>Provide information about improving future iterations of assessment</a:t>
            </a:r>
          </a:p>
          <a:p>
            <a:pPr>
              <a:buFont typeface="Arial" panose="020B0604020202020204" pitchFamily="34" charset="0"/>
              <a:buChar char="•"/>
            </a:pPr>
            <a:r>
              <a:rPr lang="en-US" sz="2400" dirty="0"/>
              <a:t>Including a timeline of events for proposed changes to a program</a:t>
            </a:r>
          </a:p>
        </p:txBody>
      </p:sp>
      <p:sp>
        <p:nvSpPr>
          <p:cNvPr id="4" name="Slide Number Placeholder 3"/>
          <p:cNvSpPr>
            <a:spLocks noGrp="1"/>
          </p:cNvSpPr>
          <p:nvPr>
            <p:ph type="sldNum" sz="quarter" idx="12"/>
          </p:nvPr>
        </p:nvSpPr>
        <p:spPr/>
        <p:txBody>
          <a:bodyPr/>
          <a:lstStyle/>
          <a:p>
            <a:fld id="{098B3DDF-55FD-42E7-8027-CE601EFF49C5}" type="slidenum">
              <a:rPr lang="en-US" smtClean="0"/>
              <a:t>25</a:t>
            </a:fld>
            <a:endParaRPr lang="en-US"/>
          </a:p>
        </p:txBody>
      </p:sp>
      <p:sp>
        <p:nvSpPr>
          <p:cNvPr id="5"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grpSp>
        <p:nvGrpSpPr>
          <p:cNvPr id="8" name="Group 7"/>
          <p:cNvGrpSpPr/>
          <p:nvPr/>
        </p:nvGrpSpPr>
        <p:grpSpPr>
          <a:xfrm>
            <a:off x="10191150" y="105348"/>
            <a:ext cx="1913588" cy="1632013"/>
            <a:chOff x="2636178" y="587403"/>
            <a:chExt cx="6192952" cy="5615998"/>
          </a:xfrm>
        </p:grpSpPr>
        <p:sp>
          <p:nvSpPr>
            <p:cNvPr id="9" name="Circular Arrow 8"/>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10" name="Rounded Rectangle 9"/>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1" name="Rounded Rectangle 10"/>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2" name="Rounded Rectangle 11"/>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3" name="Rounded Rectangle 12"/>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4" name="Rounded Rectangle 13"/>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5" name="Rounded Rectangle 14"/>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Tree>
    <p:extLst>
      <p:ext uri="{BB962C8B-B14F-4D97-AF65-F5344CB8AC3E}">
        <p14:creationId xmlns:p14="http://schemas.microsoft.com/office/powerpoint/2010/main" val="3073519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26</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6515659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bg1">
                    <a:lumMod val="65000"/>
                  </a:schemeClr>
                </a:solidFill>
              </a:rPr>
              <a:t>Rationale for assessment evaluation rubric</a:t>
            </a:r>
          </a:p>
          <a:p>
            <a:pPr>
              <a:buFont typeface="Arial" panose="020B0604020202020204" pitchFamily="34" charset="0"/>
              <a:buChar char="•"/>
            </a:pPr>
            <a:r>
              <a:rPr lang="en-US" dirty="0">
                <a:solidFill>
                  <a:schemeClr val="bg1">
                    <a:lumMod val="65000"/>
                  </a:schemeClr>
                </a:solidFill>
              </a:rPr>
              <a:t>Assessment process (the six-step cycle)</a:t>
            </a:r>
          </a:p>
          <a:p>
            <a:pPr>
              <a:buFont typeface="Arial" panose="020B0604020202020204" pitchFamily="34" charset="0"/>
              <a:buChar char="•"/>
            </a:pPr>
            <a:r>
              <a:rPr lang="en-US" dirty="0"/>
              <a:t>Assessment evaluation rubric</a:t>
            </a:r>
          </a:p>
          <a:p>
            <a:pPr>
              <a:buFont typeface="Arial" panose="020B0604020202020204" pitchFamily="34" charset="0"/>
              <a:buChar char="•"/>
            </a:pPr>
            <a:r>
              <a:rPr lang="en-US" dirty="0">
                <a:solidFill>
                  <a:schemeClr val="bg1">
                    <a:lumMod val="65000"/>
                  </a:schemeClr>
                </a:solidFill>
              </a:rPr>
              <a:t>Apply the rubric to an academic program assessment report</a:t>
            </a:r>
          </a:p>
          <a:p>
            <a:pPr>
              <a:buFont typeface="Arial" panose="020B0604020202020204" pitchFamily="34" charset="0"/>
              <a:buChar char="•"/>
            </a:pPr>
            <a:r>
              <a:rPr lang="en-US" dirty="0">
                <a:solidFill>
                  <a:schemeClr val="bg1">
                    <a:lumMod val="65000"/>
                  </a:schemeClr>
                </a:solidFill>
              </a:rPr>
              <a:t>Logistics</a:t>
            </a:r>
          </a:p>
          <a:p>
            <a:pPr>
              <a:buFont typeface="Arial" panose="020B0604020202020204" pitchFamily="34" charset="0"/>
              <a:buChar char="•"/>
            </a:pPr>
            <a:r>
              <a:rPr lang="en-US" dirty="0">
                <a:solidFill>
                  <a:schemeClr val="bg1">
                    <a:lumMod val="65000"/>
                  </a:schemeClr>
                </a:solidFill>
              </a:rPr>
              <a:t>Conclusions</a:t>
            </a:r>
          </a:p>
        </p:txBody>
      </p:sp>
      <p:sp>
        <p:nvSpPr>
          <p:cNvPr id="4" name="Slide Number Placeholder 3"/>
          <p:cNvSpPr>
            <a:spLocks noGrp="1"/>
          </p:cNvSpPr>
          <p:nvPr>
            <p:ph type="sldNum" sz="quarter" idx="12"/>
          </p:nvPr>
        </p:nvSpPr>
        <p:spPr/>
        <p:txBody>
          <a:bodyPr/>
          <a:lstStyle/>
          <a:p>
            <a:fld id="{098B3DDF-55FD-42E7-8027-CE601EFF49C5}" type="slidenum">
              <a:rPr lang="en-US" smtClean="0"/>
              <a:t>27</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15405104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sp>
        <p:nvSpPr>
          <p:cNvPr id="3" name="Content Placeholder 2"/>
          <p:cNvSpPr>
            <a:spLocks noGrp="1"/>
          </p:cNvSpPr>
          <p:nvPr>
            <p:ph idx="1"/>
          </p:nvPr>
        </p:nvSpPr>
        <p:spPr/>
        <p:txBody>
          <a:bodyPr/>
          <a:lstStyle/>
          <a:p>
            <a:r>
              <a:rPr lang="en-US" dirty="0"/>
              <a:t>Now we know: what assessment is and is not, as well as what “good” assessment practice looks like. </a:t>
            </a:r>
          </a:p>
          <a:p>
            <a:r>
              <a:rPr lang="en-US" dirty="0"/>
              <a:t>But how do we systematically and consistently assign scores to these APT reports? </a:t>
            </a:r>
          </a:p>
          <a:p>
            <a:pPr lvl="1"/>
            <a:r>
              <a:rPr lang="en-US" dirty="0"/>
              <a:t>The APT Rubric</a:t>
            </a:r>
          </a:p>
        </p:txBody>
      </p:sp>
      <p:sp>
        <p:nvSpPr>
          <p:cNvPr id="4" name="Date Placeholder 3"/>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28</a:t>
            </a:fld>
            <a:endParaRPr lang="en-US"/>
          </a:p>
        </p:txBody>
      </p:sp>
      <p:sp>
        <p:nvSpPr>
          <p:cNvPr id="7"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6029485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Quality: Assessment Evaluation Rubric</a:t>
            </a:r>
          </a:p>
        </p:txBody>
      </p:sp>
      <p:sp>
        <p:nvSpPr>
          <p:cNvPr id="3" name="Content Placeholder 2"/>
          <p:cNvSpPr>
            <a:spLocks noGrp="1"/>
          </p:cNvSpPr>
          <p:nvPr>
            <p:ph idx="1"/>
          </p:nvPr>
        </p:nvSpPr>
        <p:spPr>
          <a:xfrm>
            <a:off x="1097279" y="1845735"/>
            <a:ext cx="10841291" cy="1631920"/>
          </a:xfrm>
        </p:spPr>
        <p:txBody>
          <a:bodyPr>
            <a:noAutofit/>
          </a:bodyPr>
          <a:lstStyle/>
          <a:p>
            <a:pPr marL="0" indent="0">
              <a:buNone/>
            </a:pPr>
            <a:r>
              <a:rPr lang="en-US" sz="2400" dirty="0"/>
              <a:t>The indicators of quality are mapped onto a rubric</a:t>
            </a:r>
          </a:p>
          <a:p>
            <a:pPr lvl="1">
              <a:buFont typeface="Arial" panose="020B0604020202020204" pitchFamily="34" charset="0"/>
              <a:buChar char="•"/>
            </a:pPr>
            <a:r>
              <a:rPr lang="en-US" sz="2400" dirty="0"/>
              <a:t>Recall: Stage 1 is about stating student learning outcomes </a:t>
            </a:r>
          </a:p>
          <a:p>
            <a:pPr lvl="2">
              <a:buFont typeface="Arial" panose="020B0604020202020204" pitchFamily="34" charset="0"/>
              <a:buChar char="•"/>
            </a:pPr>
            <a:r>
              <a:rPr lang="en-US" sz="2000" dirty="0"/>
              <a:t>Student-centered, specific, clear, and describe the KSA</a:t>
            </a:r>
          </a:p>
          <a:p>
            <a:pPr lvl="1">
              <a:buFont typeface="Arial" panose="020B0604020202020204" pitchFamily="34" charset="0"/>
              <a:buChar char="•"/>
            </a:pPr>
            <a:r>
              <a:rPr lang="en-US" sz="2400" dirty="0"/>
              <a:t>The rubric has two parts for Stage 1: clarity/specificity, and orientation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098B3DDF-55FD-42E7-8027-CE601EFF49C5}" type="slidenum">
              <a:rPr lang="en-US" smtClean="0"/>
              <a:t>29</a:t>
            </a:fld>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860" t="31204" r="1823" b="30753"/>
          <a:stretch/>
        </p:blipFill>
        <p:spPr>
          <a:xfrm>
            <a:off x="202758" y="3630191"/>
            <a:ext cx="11847444" cy="2686785"/>
          </a:xfrm>
          <a:prstGeom prst="rect">
            <a:avLst/>
          </a:prstGeom>
        </p:spPr>
      </p:pic>
      <p:sp>
        <p:nvSpPr>
          <p:cNvPr id="6" name="Footer Placeholder 2"/>
          <p:cNvSpPr>
            <a:spLocks noGrp="1"/>
          </p:cNvSpPr>
          <p:nvPr>
            <p:ph type="ftr" sz="quarter" idx="3"/>
          </p:nvPr>
        </p:nvSpPr>
        <p:spPr>
          <a:xfrm>
            <a:off x="1" y="6469512"/>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3679322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tx1"/>
                </a:solidFill>
              </a:rPr>
              <a:t>Purpose, Background </a:t>
            </a:r>
          </a:p>
          <a:p>
            <a:r>
              <a:rPr lang="en-US" dirty="0">
                <a:solidFill>
                  <a:schemeClr val="tx1"/>
                </a:solidFill>
              </a:rPr>
              <a:t>Intro to Assessment Practice, </a:t>
            </a:r>
          </a:p>
          <a:p>
            <a:pPr lvl="1"/>
            <a:r>
              <a:rPr lang="en-US" dirty="0">
                <a:solidFill>
                  <a:schemeClr val="tx1"/>
                </a:solidFill>
              </a:rPr>
              <a:t>Meta-Assessment and the APT rubric</a:t>
            </a:r>
          </a:p>
          <a:p>
            <a:r>
              <a:rPr lang="en-US" dirty="0">
                <a:solidFill>
                  <a:schemeClr val="tx1"/>
                </a:solidFill>
              </a:rPr>
              <a:t>Practice Rating</a:t>
            </a:r>
          </a:p>
          <a:p>
            <a:pPr lvl="1"/>
            <a:r>
              <a:rPr lang="en-US" dirty="0">
                <a:solidFill>
                  <a:schemeClr val="tx1"/>
                </a:solidFill>
              </a:rPr>
              <a:t>Comments</a:t>
            </a:r>
          </a:p>
          <a:p>
            <a:r>
              <a:rPr lang="en-US" dirty="0">
                <a:solidFill>
                  <a:schemeClr val="tx1"/>
                </a:solidFill>
              </a:rPr>
              <a:t>Logistics</a:t>
            </a:r>
          </a:p>
          <a:p>
            <a:pPr lvl="1"/>
            <a:r>
              <a:rPr lang="en-US" dirty="0">
                <a:solidFill>
                  <a:schemeClr val="tx1"/>
                </a:solidFill>
              </a:rPr>
              <a:t>Meta-assessment at JMU</a:t>
            </a: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3</a:t>
            </a:fld>
            <a:endParaRPr lang="en-US"/>
          </a:p>
        </p:txBody>
      </p:sp>
      <p:sp>
        <p:nvSpPr>
          <p:cNvPr id="7"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5512929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Quality: Assessment Evaluation Rubric</a:t>
            </a:r>
          </a:p>
        </p:txBody>
      </p:sp>
      <p:sp>
        <p:nvSpPr>
          <p:cNvPr id="3" name="Content Placeholder 2"/>
          <p:cNvSpPr>
            <a:spLocks noGrp="1"/>
          </p:cNvSpPr>
          <p:nvPr>
            <p:ph idx="1"/>
          </p:nvPr>
        </p:nvSpPr>
        <p:spPr>
          <a:xfrm>
            <a:off x="1097280" y="1845734"/>
            <a:ext cx="10058400" cy="4237013"/>
          </a:xfrm>
        </p:spPr>
        <p:txBody>
          <a:bodyPr>
            <a:noAutofit/>
          </a:bodyPr>
          <a:lstStyle/>
          <a:p>
            <a:pPr>
              <a:buFont typeface="Arial" panose="020B0604020202020204" pitchFamily="34" charset="0"/>
              <a:buChar char="•"/>
            </a:pPr>
            <a:r>
              <a:rPr lang="en-US" sz="2400" dirty="0"/>
              <a:t>The rubric has a section for each stage of the assessment cycle. </a:t>
            </a:r>
          </a:p>
          <a:p>
            <a:pPr lvl="1">
              <a:buFont typeface="Arial" panose="020B0604020202020204" pitchFamily="34" charset="0"/>
              <a:buChar char="•"/>
            </a:pPr>
            <a:r>
              <a:rPr lang="en-US" sz="2400" dirty="0"/>
              <a:t>Some stages have multiple quality indicators</a:t>
            </a:r>
          </a:p>
          <a:p>
            <a:pPr lvl="1">
              <a:buFont typeface="Arial" panose="020B0604020202020204" pitchFamily="34" charset="0"/>
              <a:buChar char="•"/>
            </a:pPr>
            <a:r>
              <a:rPr lang="en-US" sz="2400" dirty="0"/>
              <a:t>14 total elements to rate</a:t>
            </a:r>
          </a:p>
          <a:p>
            <a:pPr lvl="1">
              <a:buFont typeface="Arial" panose="020B0604020202020204" pitchFamily="34" charset="0"/>
              <a:buChar char="•"/>
            </a:pPr>
            <a:endParaRPr lang="en-US" sz="2400" dirty="0"/>
          </a:p>
          <a:p>
            <a:pPr>
              <a:buFont typeface="Arial" panose="020B0604020202020204" pitchFamily="34" charset="0"/>
              <a:buChar char="•"/>
            </a:pPr>
            <a:r>
              <a:rPr lang="en-US" sz="2400" dirty="0"/>
              <a:t>Beyond numeric ratings, diagnostic feedback</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098B3DDF-55FD-42E7-8027-CE601EFF49C5}" type="slidenum">
              <a:rPr lang="en-US" smtClean="0"/>
              <a:t>30</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15890751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Opportunity to Meet Objectives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bg1">
                    <a:lumMod val="65000"/>
                  </a:schemeClr>
                </a:solidFill>
              </a:rPr>
              <a:t>Rationale for assessment evaluation rubric</a:t>
            </a:r>
          </a:p>
          <a:p>
            <a:pPr>
              <a:buFont typeface="Arial" panose="020B0604020202020204" pitchFamily="34" charset="0"/>
              <a:buChar char="•"/>
            </a:pPr>
            <a:r>
              <a:rPr lang="en-US" dirty="0">
                <a:solidFill>
                  <a:schemeClr val="bg1">
                    <a:lumMod val="65000"/>
                  </a:schemeClr>
                </a:solidFill>
              </a:rPr>
              <a:t>Assessment process (the six-step cycle)</a:t>
            </a:r>
          </a:p>
          <a:p>
            <a:pPr>
              <a:buFont typeface="Arial" panose="020B0604020202020204" pitchFamily="34" charset="0"/>
              <a:buChar char="•"/>
            </a:pPr>
            <a:r>
              <a:rPr lang="en-US" dirty="0">
                <a:solidFill>
                  <a:schemeClr val="bg1">
                    <a:lumMod val="65000"/>
                  </a:schemeClr>
                </a:solidFill>
              </a:rPr>
              <a:t>Assessment evaluation rubric</a:t>
            </a:r>
          </a:p>
          <a:p>
            <a:pPr>
              <a:buFont typeface="Arial" panose="020B0604020202020204" pitchFamily="34" charset="0"/>
              <a:buChar char="•"/>
            </a:pPr>
            <a:r>
              <a:rPr lang="en-US" dirty="0"/>
              <a:t>Apply the rubric to an academic program assessment report</a:t>
            </a:r>
          </a:p>
          <a:p>
            <a:pPr>
              <a:buFont typeface="Arial" panose="020B0604020202020204" pitchFamily="34" charset="0"/>
              <a:buChar char="•"/>
            </a:pPr>
            <a:r>
              <a:rPr lang="en-US" dirty="0">
                <a:solidFill>
                  <a:schemeClr val="bg1">
                    <a:lumMod val="65000"/>
                  </a:schemeClr>
                </a:solidFill>
              </a:rPr>
              <a:t>Logistics</a:t>
            </a:r>
          </a:p>
          <a:p>
            <a:pPr>
              <a:buFont typeface="Arial" panose="020B0604020202020204" pitchFamily="34" charset="0"/>
              <a:buChar char="•"/>
            </a:pPr>
            <a:r>
              <a:rPr lang="en-US" dirty="0">
                <a:solidFill>
                  <a:schemeClr val="bg1">
                    <a:lumMod val="65000"/>
                  </a:schemeClr>
                </a:solidFill>
              </a:rPr>
              <a:t>Conclusions</a:t>
            </a:r>
          </a:p>
        </p:txBody>
      </p:sp>
      <p:sp>
        <p:nvSpPr>
          <p:cNvPr id="4" name="Slide Number Placeholder 3"/>
          <p:cNvSpPr>
            <a:spLocks noGrp="1"/>
          </p:cNvSpPr>
          <p:nvPr>
            <p:ph type="sldNum" sz="quarter" idx="12"/>
          </p:nvPr>
        </p:nvSpPr>
        <p:spPr/>
        <p:txBody>
          <a:bodyPr/>
          <a:lstStyle/>
          <a:p>
            <a:fld id="{098B3DDF-55FD-42E7-8027-CE601EFF49C5}" type="slidenum">
              <a:rPr lang="en-US" smtClean="0"/>
              <a:t>31</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384514741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2" name="Rectangle 1"/>
          <p:cNvSpPr/>
          <p:nvPr/>
        </p:nvSpPr>
        <p:spPr>
          <a:xfrm>
            <a:off x="4176584" y="1421176"/>
            <a:ext cx="7916010" cy="727113"/>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98B3DDF-55FD-42E7-8027-CE601EFF49C5}" type="slidenum">
              <a:rPr lang="en-US" smtClean="0"/>
              <a:t>32</a:t>
            </a:fld>
            <a:endParaRPr lang="en-US"/>
          </a:p>
        </p:txBody>
      </p:sp>
      <p:sp>
        <p:nvSpPr>
          <p:cNvPr id="6" name="Rectangle 5"/>
          <p:cNvSpPr/>
          <p:nvPr/>
        </p:nvSpPr>
        <p:spPr>
          <a:xfrm>
            <a:off x="4260559" y="927833"/>
            <a:ext cx="7832035" cy="4728987"/>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I&amp;II. Objective, course/learning experience </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Students graduating with a BBA in Computer Information Systems will achieve the following objectives:</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Programming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proficiency in the programming of object-oriented, GUI, event-driven, database-enabled applications in at least two modern programming languages. Programming proficiency will include conceptual design, elegant and efficient coding, complete testing/debugging, and meaningful documentation.</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Database Management Systems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understanding of database concepts, and proficiency in developing effective data models, designing and implementing relational databases, and manipulating data using SQL.</a:t>
            </a:r>
            <a:endParaRPr lang="en-US" sz="1600" dirty="0">
              <a:effectLst/>
              <a:latin typeface="Calibri" charset="0"/>
              <a:ea typeface="Calibri" charset="0"/>
              <a:cs typeface="Times New Roman" charset="0"/>
            </a:endParaRPr>
          </a:p>
        </p:txBody>
      </p:sp>
      <p:sp>
        <p:nvSpPr>
          <p:cNvPr id="10" name="TextBox 9"/>
          <p:cNvSpPr txBox="1"/>
          <p:nvPr/>
        </p:nvSpPr>
        <p:spPr>
          <a:xfrm>
            <a:off x="4276031" y="289196"/>
            <a:ext cx="7816563"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Computer Information Systems</a:t>
            </a:r>
          </a:p>
        </p:txBody>
      </p:sp>
      <p:sp>
        <p:nvSpPr>
          <p:cNvPr id="11" name="TextBox 10"/>
          <p:cNvSpPr txBox="1"/>
          <p:nvPr/>
        </p:nvSpPr>
        <p:spPr>
          <a:xfrm>
            <a:off x="151074" y="4503"/>
            <a:ext cx="3927944" cy="1015663"/>
          </a:xfrm>
          <a:prstGeom prst="rect">
            <a:avLst/>
          </a:prstGeom>
          <a:noFill/>
        </p:spPr>
        <p:txBody>
          <a:bodyPr wrap="square" rtlCol="0">
            <a:spAutoFit/>
          </a:bodyPr>
          <a:lstStyle/>
          <a:p>
            <a:r>
              <a:rPr lang="en-US" sz="2000" dirty="0">
                <a:solidFill>
                  <a:schemeClr val="bg1"/>
                </a:solidFill>
              </a:rPr>
              <a:t>The report clearly states what level of student is being assessed. This is a component of Element I. A. </a:t>
            </a:r>
          </a:p>
        </p:txBody>
      </p:sp>
      <p:sp>
        <p:nvSpPr>
          <p:cNvPr id="12" name="TextBox 11"/>
          <p:cNvSpPr txBox="1"/>
          <p:nvPr/>
        </p:nvSpPr>
        <p:spPr>
          <a:xfrm>
            <a:off x="151074" y="1193412"/>
            <a:ext cx="3927944" cy="1631216"/>
          </a:xfrm>
          <a:prstGeom prst="rect">
            <a:avLst/>
          </a:prstGeom>
          <a:noFill/>
        </p:spPr>
        <p:txBody>
          <a:bodyPr wrap="square" rtlCol="0">
            <a:spAutoFit/>
          </a:bodyPr>
          <a:lstStyle/>
          <a:p>
            <a:r>
              <a:rPr lang="en-US" sz="2000" dirty="0">
                <a:solidFill>
                  <a:schemeClr val="bg1"/>
                </a:solidFill>
              </a:rPr>
              <a:t>This statement also indicates that the following learning objectives apply to students. Using student centered objectives is a component for Element IB. </a:t>
            </a:r>
          </a:p>
        </p:txBody>
      </p:sp>
      <p:sp>
        <p:nvSpPr>
          <p:cNvPr id="9" name="Rectangle 8"/>
          <p:cNvSpPr/>
          <p:nvPr/>
        </p:nvSpPr>
        <p:spPr>
          <a:xfrm>
            <a:off x="4176584" y="2355774"/>
            <a:ext cx="7916010" cy="3301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042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76584" y="2429998"/>
            <a:ext cx="7916010" cy="1580142"/>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33</a:t>
            </a:fld>
            <a:endParaRPr lang="en-US"/>
          </a:p>
        </p:txBody>
      </p:sp>
      <p:sp>
        <p:nvSpPr>
          <p:cNvPr id="6" name="Rectangle 5"/>
          <p:cNvSpPr/>
          <p:nvPr/>
        </p:nvSpPr>
        <p:spPr>
          <a:xfrm>
            <a:off x="4260559" y="927833"/>
            <a:ext cx="7832035" cy="4728987"/>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I&amp;II. Objective, course/learning experience </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Students graduating with a BBA in Computer Information Systems will achieve the following objectives:</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Programming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proficiency in the programming of object-oriented, GUI, event-driven, database-enabled applications in at least two modern programming languages. Programming proficiency will include conceptual design, elegant and efficient coding, complete testing/debugging, and meaningful documentation.</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Database Management Systems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understanding of database concepts, and proficiency in developing effective data models, designing and implementing relational databases, and manipulating data using SQL.</a:t>
            </a:r>
            <a:endParaRPr lang="en-US" sz="1600" dirty="0">
              <a:effectLst/>
              <a:latin typeface="Calibri" charset="0"/>
              <a:ea typeface="Calibri" charset="0"/>
              <a:cs typeface="Times New Roman" charset="0"/>
            </a:endParaRPr>
          </a:p>
        </p:txBody>
      </p:sp>
      <p:sp>
        <p:nvSpPr>
          <p:cNvPr id="10" name="TextBox 9"/>
          <p:cNvSpPr txBox="1"/>
          <p:nvPr/>
        </p:nvSpPr>
        <p:spPr>
          <a:xfrm>
            <a:off x="4276031" y="289196"/>
            <a:ext cx="7816563"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Computer Information Systems</a:t>
            </a:r>
          </a:p>
        </p:txBody>
      </p:sp>
      <p:sp>
        <p:nvSpPr>
          <p:cNvPr id="14" name="TextBox 13"/>
          <p:cNvSpPr txBox="1"/>
          <p:nvPr/>
        </p:nvSpPr>
        <p:spPr>
          <a:xfrm>
            <a:off x="151074" y="2684263"/>
            <a:ext cx="3927944" cy="2554545"/>
          </a:xfrm>
          <a:prstGeom prst="rect">
            <a:avLst/>
          </a:prstGeom>
          <a:noFill/>
        </p:spPr>
        <p:txBody>
          <a:bodyPr wrap="square" rtlCol="0">
            <a:spAutoFit/>
          </a:bodyPr>
          <a:lstStyle/>
          <a:p>
            <a:r>
              <a:rPr lang="en-US" sz="2000" dirty="0">
                <a:solidFill>
                  <a:schemeClr val="bg1"/>
                </a:solidFill>
              </a:rPr>
              <a:t>The program objectives are written using a rich description of the content/skill/attitudinal domain. Using these rich descriptions can help guide decisions further in the assessment process. Description of the domain relates to Element I.A. of the APT rubric. </a:t>
            </a:r>
          </a:p>
        </p:txBody>
      </p:sp>
      <p:sp>
        <p:nvSpPr>
          <p:cNvPr id="8" name="Rectangle 7"/>
          <p:cNvSpPr/>
          <p:nvPr/>
        </p:nvSpPr>
        <p:spPr>
          <a:xfrm>
            <a:off x="4218571" y="824430"/>
            <a:ext cx="7916010" cy="142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6584" y="4191431"/>
            <a:ext cx="7916010" cy="142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405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76584" y="4208052"/>
            <a:ext cx="7916010" cy="1580142"/>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34</a:t>
            </a:fld>
            <a:endParaRPr lang="en-US"/>
          </a:p>
        </p:txBody>
      </p:sp>
      <p:sp>
        <p:nvSpPr>
          <p:cNvPr id="6" name="Rectangle 5"/>
          <p:cNvSpPr/>
          <p:nvPr/>
        </p:nvSpPr>
        <p:spPr>
          <a:xfrm>
            <a:off x="4260559" y="927833"/>
            <a:ext cx="7832035" cy="4728987"/>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I&amp;II. Objective, course/learning experience </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Students graduating with a BBA in Computer Information Systems will achieve the following objectives:</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Programming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proficiency in the programming of object-oriented, GUI, event-driven, database-enabled applications in at least two modern programming languages. Programming proficiency will include conceptual design, elegant and efficient coding, complete testing/debugging, and meaningful documentation.</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t>
            </a:r>
            <a:endParaRPr lang="en-US" sz="16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Database Management Systems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understanding of database concepts, and proficiency in developing effective data models, designing and implementing relational databases, and manipulating data using SQL.</a:t>
            </a:r>
            <a:endParaRPr lang="en-US" sz="1600" dirty="0">
              <a:effectLst/>
              <a:latin typeface="Calibri" charset="0"/>
              <a:ea typeface="Calibri" charset="0"/>
              <a:cs typeface="Times New Roman" charset="0"/>
            </a:endParaRPr>
          </a:p>
        </p:txBody>
      </p:sp>
      <p:sp>
        <p:nvSpPr>
          <p:cNvPr id="10" name="TextBox 9"/>
          <p:cNvSpPr txBox="1"/>
          <p:nvPr/>
        </p:nvSpPr>
        <p:spPr>
          <a:xfrm>
            <a:off x="4276031" y="289196"/>
            <a:ext cx="7816563"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Computer Information Systems</a:t>
            </a:r>
          </a:p>
        </p:txBody>
      </p:sp>
      <p:sp>
        <p:nvSpPr>
          <p:cNvPr id="17" name="TextBox 16"/>
          <p:cNvSpPr txBox="1"/>
          <p:nvPr/>
        </p:nvSpPr>
        <p:spPr>
          <a:xfrm>
            <a:off x="151075" y="3962589"/>
            <a:ext cx="3927944" cy="2862322"/>
          </a:xfrm>
          <a:prstGeom prst="rect">
            <a:avLst/>
          </a:prstGeom>
          <a:noFill/>
        </p:spPr>
        <p:txBody>
          <a:bodyPr wrap="square" rtlCol="0">
            <a:spAutoFit/>
          </a:bodyPr>
          <a:lstStyle/>
          <a:p>
            <a:r>
              <a:rPr lang="en-US" sz="2000" dirty="0">
                <a:solidFill>
                  <a:schemeClr val="bg1"/>
                </a:solidFill>
              </a:rPr>
              <a:t>This objective could be improved by using a more precise verb. It is difficult to assess “understanding.” An alternative phrasing might be: “Students will describe database concepts and develop effective data models...” assuming the program wants to assess students ability to describe database concepts. </a:t>
            </a:r>
          </a:p>
        </p:txBody>
      </p:sp>
      <p:sp>
        <p:nvSpPr>
          <p:cNvPr id="8" name="Rectangle 7"/>
          <p:cNvSpPr/>
          <p:nvPr/>
        </p:nvSpPr>
        <p:spPr>
          <a:xfrm>
            <a:off x="4218571" y="824430"/>
            <a:ext cx="7916010" cy="142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21006" y="2429998"/>
            <a:ext cx="7916010" cy="164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90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8B3DDF-55FD-42E7-8027-CE601EFF49C5}" type="slidenum">
              <a:rPr lang="en-US" smtClean="0"/>
              <a:pPr/>
              <a:t>35</a:t>
            </a:fld>
            <a:endParaRPr lang="en-US"/>
          </a:p>
        </p:txBody>
      </p:sp>
      <p:sp>
        <p:nvSpPr>
          <p:cNvPr id="5" name="Footer Placeholder 4"/>
          <p:cNvSpPr>
            <a:spLocks noGrp="1"/>
          </p:cNvSpPr>
          <p:nvPr>
            <p:ph type="ftr" sz="quarter" idx="3"/>
          </p:nvPr>
        </p:nvSpPr>
        <p:spPr/>
        <p:txBody>
          <a:bodyPr/>
          <a:lstStyle/>
          <a:p>
            <a:r>
              <a:rPr lang="en-US"/>
              <a:t>The Center for Assessment and Research Studies, James Madison University</a:t>
            </a:r>
            <a:endParaRPr lang="en-US" dirty="0"/>
          </a:p>
        </p:txBody>
      </p:sp>
      <p:sp>
        <p:nvSpPr>
          <p:cNvPr id="6" name="Rectangle 5"/>
          <p:cNvSpPr/>
          <p:nvPr/>
        </p:nvSpPr>
        <p:spPr>
          <a:xfrm>
            <a:off x="99407" y="0"/>
            <a:ext cx="12092593" cy="3490186"/>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I&amp;II. Objective, course/learning experience </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Students graduating with a BBA in Computer Information Systems will achieve the following objectives:</a:t>
            </a:r>
            <a:endParaRPr lang="en-US" sz="1600" dirty="0">
              <a:latin typeface="Calibri" charset="0"/>
              <a:ea typeface="Calibri" charset="0"/>
              <a:cs typeface="Times New Roman" charset="0"/>
            </a:endParaRPr>
          </a:p>
          <a:p>
            <a:pPr>
              <a:lnSpc>
                <a:spcPct val="115000"/>
              </a:lnSpc>
            </a:pPr>
            <a:r>
              <a:rPr lang="en-US" sz="1000" dirty="0">
                <a:latin typeface="Times New Roman" charset="0"/>
                <a:ea typeface="Times New Roman" charset="0"/>
                <a:cs typeface="Times New Roman" charset="0"/>
              </a:rPr>
              <a:t> </a:t>
            </a:r>
            <a:endParaRPr lang="en-US" sz="10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Programming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proficiency in the programming of object-oriented, GUI, event-driven, database-enabled applications in at least two modern programming languages. Programming proficiency will include conceptual design, elegant and efficient coding, complete testing/debugging, and meaningful documentation.</a:t>
            </a:r>
            <a:endParaRPr lang="en-US" sz="1600" dirty="0">
              <a:latin typeface="Calibri" charset="0"/>
              <a:ea typeface="Calibri" charset="0"/>
              <a:cs typeface="Times New Roman" charset="0"/>
            </a:endParaRPr>
          </a:p>
          <a:p>
            <a:pPr>
              <a:lnSpc>
                <a:spcPct val="115000"/>
              </a:lnSpc>
            </a:pPr>
            <a:r>
              <a:rPr lang="en-US" sz="1000" dirty="0">
                <a:latin typeface="Times New Roman" charset="0"/>
                <a:ea typeface="Times New Roman" charset="0"/>
                <a:cs typeface="Times New Roman" charset="0"/>
              </a:rPr>
              <a:t> </a:t>
            </a:r>
            <a:endParaRPr lang="en-US" sz="1000" dirty="0">
              <a:latin typeface="Calibri" charset="0"/>
              <a:ea typeface="Calibri" charset="0"/>
              <a:cs typeface="Times New Roman" charset="0"/>
            </a:endParaRPr>
          </a:p>
          <a:p>
            <a:pPr>
              <a:lnSpc>
                <a:spcPct val="115000"/>
              </a:lnSpc>
            </a:pPr>
            <a:r>
              <a:rPr lang="en-US" b="1" dirty="0">
                <a:latin typeface="Times New Roman" charset="0"/>
                <a:ea typeface="Times New Roman" charset="0"/>
                <a:cs typeface="Times New Roman" charset="0"/>
              </a:rPr>
              <a:t>Database Management Systems</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Students will demonstrate understanding of database concepts, and proficiency in developing effective data models, designing and implementing relational databases, and manipulating data using SQL.</a:t>
            </a:r>
            <a:endParaRPr lang="en-US" sz="1600" dirty="0">
              <a:effectLst/>
              <a:latin typeface="Calibri" charset="0"/>
              <a:ea typeface="Calibri" charset="0"/>
              <a:cs typeface="Times New Roman"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65" y="3647234"/>
            <a:ext cx="9309100" cy="2082800"/>
          </a:xfrm>
          <a:prstGeom prst="rect">
            <a:avLst/>
          </a:prstGeom>
        </p:spPr>
      </p:pic>
      <p:sp>
        <p:nvSpPr>
          <p:cNvPr id="12" name="Oval 11"/>
          <p:cNvSpPr/>
          <p:nvPr/>
        </p:nvSpPr>
        <p:spPr>
          <a:xfrm>
            <a:off x="5207908" y="4136494"/>
            <a:ext cx="1558213"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92751" y="5131836"/>
            <a:ext cx="2621902"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841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36</a:t>
            </a:fld>
            <a:endParaRPr lang="en-US"/>
          </a:p>
        </p:txBody>
      </p:sp>
      <p:graphicFrame>
        <p:nvGraphicFramePr>
          <p:cNvPr id="7" name="Table 6"/>
          <p:cNvGraphicFramePr>
            <a:graphicFrameLocks noGrp="1"/>
          </p:cNvGraphicFramePr>
          <p:nvPr/>
        </p:nvGraphicFramePr>
        <p:xfrm>
          <a:off x="4437519" y="1353149"/>
          <a:ext cx="7394018" cy="3761570"/>
        </p:xfrm>
        <a:graphic>
          <a:graphicData uri="http://schemas.openxmlformats.org/drawingml/2006/table">
            <a:tbl>
              <a:tblPr firstRow="1" firstCol="1" bandRow="1">
                <a:tableStyleId>{00A15C55-8517-42AA-B614-E9B94910E393}</a:tableStyleId>
              </a:tblPr>
              <a:tblGrid>
                <a:gridCol w="1056128">
                  <a:extLst>
                    <a:ext uri="{9D8B030D-6E8A-4147-A177-3AD203B41FA5}">
                      <a16:colId xmlns:a16="http://schemas.microsoft.com/office/drawing/2014/main" val="20000"/>
                    </a:ext>
                  </a:extLst>
                </a:gridCol>
                <a:gridCol w="1056128">
                  <a:extLst>
                    <a:ext uri="{9D8B030D-6E8A-4147-A177-3AD203B41FA5}">
                      <a16:colId xmlns:a16="http://schemas.microsoft.com/office/drawing/2014/main" val="20001"/>
                    </a:ext>
                  </a:extLst>
                </a:gridCol>
                <a:gridCol w="1056128">
                  <a:extLst>
                    <a:ext uri="{9D8B030D-6E8A-4147-A177-3AD203B41FA5}">
                      <a16:colId xmlns:a16="http://schemas.microsoft.com/office/drawing/2014/main" val="20002"/>
                    </a:ext>
                  </a:extLst>
                </a:gridCol>
                <a:gridCol w="1056689">
                  <a:extLst>
                    <a:ext uri="{9D8B030D-6E8A-4147-A177-3AD203B41FA5}">
                      <a16:colId xmlns:a16="http://schemas.microsoft.com/office/drawing/2014/main" val="20003"/>
                    </a:ext>
                  </a:extLst>
                </a:gridCol>
                <a:gridCol w="1056128">
                  <a:extLst>
                    <a:ext uri="{9D8B030D-6E8A-4147-A177-3AD203B41FA5}">
                      <a16:colId xmlns:a16="http://schemas.microsoft.com/office/drawing/2014/main" val="20004"/>
                    </a:ext>
                  </a:extLst>
                </a:gridCol>
                <a:gridCol w="1056128">
                  <a:extLst>
                    <a:ext uri="{9D8B030D-6E8A-4147-A177-3AD203B41FA5}">
                      <a16:colId xmlns:a16="http://schemas.microsoft.com/office/drawing/2014/main" val="20005"/>
                    </a:ext>
                  </a:extLst>
                </a:gridCol>
                <a:gridCol w="1056689">
                  <a:extLst>
                    <a:ext uri="{9D8B030D-6E8A-4147-A177-3AD203B41FA5}">
                      <a16:colId xmlns:a16="http://schemas.microsoft.com/office/drawing/2014/main" val="20006"/>
                    </a:ext>
                  </a:extLst>
                </a:gridCol>
              </a:tblGrid>
              <a:tr h="616443">
                <a:tc>
                  <a:txBody>
                    <a:bodyPr/>
                    <a:lstStyle/>
                    <a:p>
                      <a:pPr>
                        <a:lnSpc>
                          <a:spcPct val="115000"/>
                        </a:lnSpc>
                      </a:pPr>
                      <a:endParaRPr lang="en-US" sz="1100" dirty="0">
                        <a:effectLst/>
                        <a:latin typeface="Calibri"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1: Programming</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2: </a:t>
                      </a:r>
                    </a:p>
                    <a:p>
                      <a:pPr marL="0" marR="0">
                        <a:lnSpc>
                          <a:spcPct val="115000"/>
                        </a:lnSpc>
                        <a:spcBef>
                          <a:spcPts val="0"/>
                        </a:spcBef>
                        <a:spcAft>
                          <a:spcPts val="0"/>
                        </a:spcAft>
                      </a:pPr>
                      <a:r>
                        <a:rPr lang="en-US" sz="1000" dirty="0">
                          <a:effectLst/>
                        </a:rPr>
                        <a:t>Database Management Systems</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3: </a:t>
                      </a:r>
                    </a:p>
                    <a:p>
                      <a:pPr marL="0" marR="0">
                        <a:lnSpc>
                          <a:spcPct val="115000"/>
                        </a:lnSpc>
                        <a:spcBef>
                          <a:spcPts val="0"/>
                        </a:spcBef>
                        <a:spcAft>
                          <a:spcPts val="0"/>
                        </a:spcAft>
                      </a:pPr>
                      <a:r>
                        <a:rPr lang="en-US" sz="1000" dirty="0">
                          <a:effectLst/>
                        </a:rPr>
                        <a:t>Systems Analysis &amp; Design</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4: </a:t>
                      </a:r>
                    </a:p>
                    <a:p>
                      <a:pPr marL="0" marR="0">
                        <a:lnSpc>
                          <a:spcPct val="115000"/>
                        </a:lnSpc>
                        <a:spcBef>
                          <a:spcPts val="0"/>
                        </a:spcBef>
                        <a:spcAft>
                          <a:spcPts val="0"/>
                        </a:spcAft>
                      </a:pPr>
                      <a:r>
                        <a:rPr lang="en-US" sz="1000" dirty="0">
                          <a:effectLst/>
                        </a:rPr>
                        <a:t>System Architectures &amp; Technology Tools</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5: </a:t>
                      </a:r>
                    </a:p>
                    <a:p>
                      <a:pPr marL="0" marR="0">
                        <a:lnSpc>
                          <a:spcPct val="115000"/>
                        </a:lnSpc>
                        <a:spcBef>
                          <a:spcPts val="0"/>
                        </a:spcBef>
                        <a:spcAft>
                          <a:spcPts val="0"/>
                        </a:spcAft>
                      </a:pPr>
                      <a:r>
                        <a:rPr lang="en-US" sz="1000" dirty="0">
                          <a:effectLst/>
                        </a:rPr>
                        <a:t>Telecomm</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1000" dirty="0" err="1">
                          <a:effectLst/>
                        </a:rPr>
                        <a:t>Obj</a:t>
                      </a:r>
                      <a:r>
                        <a:rPr lang="en-US" sz="1000" dirty="0">
                          <a:effectLst/>
                        </a:rPr>
                        <a:t> 6: </a:t>
                      </a:r>
                    </a:p>
                    <a:p>
                      <a:pPr marL="0" marR="0">
                        <a:lnSpc>
                          <a:spcPct val="115000"/>
                        </a:lnSpc>
                        <a:spcBef>
                          <a:spcPts val="0"/>
                        </a:spcBef>
                        <a:spcAft>
                          <a:spcPts val="0"/>
                        </a:spcAft>
                      </a:pPr>
                      <a:r>
                        <a:rPr lang="en-US" sz="1000" dirty="0">
                          <a:effectLst/>
                        </a:rPr>
                        <a:t>Business &amp; Interpersonal skills</a:t>
                      </a:r>
                      <a:endParaRPr lang="en-US" sz="1100" dirty="0">
                        <a:effectLst/>
                        <a:latin typeface="Calibri" charset="0"/>
                        <a:ea typeface="Calibri" charset="0"/>
                        <a:cs typeface="Times New Roman" charset="0"/>
                      </a:endParaRPr>
                    </a:p>
                  </a:txBody>
                  <a:tcPr marL="68580" marR="68580" marT="0" marB="0">
                    <a:solidFill>
                      <a:srgbClr val="461784"/>
                    </a:solidFill>
                  </a:tcPr>
                </a:tc>
                <a:extLst>
                  <a:ext uri="{0D108BD9-81ED-4DB2-BD59-A6C34878D82A}">
                    <a16:rowId xmlns:a16="http://schemas.microsoft.com/office/drawing/2014/main" val="10000"/>
                  </a:ext>
                </a:extLst>
              </a:tr>
              <a:tr h="739761">
                <a:tc>
                  <a:txBody>
                    <a:bodyPr/>
                    <a:lstStyle/>
                    <a:p>
                      <a:pPr marL="0" marR="0">
                        <a:lnSpc>
                          <a:spcPct val="115000"/>
                        </a:lnSpc>
                        <a:spcBef>
                          <a:spcPts val="0"/>
                        </a:spcBef>
                        <a:spcAft>
                          <a:spcPts val="0"/>
                        </a:spcAft>
                      </a:pPr>
                      <a:r>
                        <a:rPr lang="en-US" sz="1200" dirty="0">
                          <a:effectLst/>
                        </a:rPr>
                        <a:t>COB204 Computer Info Systems</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739761">
                <a:tc>
                  <a:txBody>
                    <a:bodyPr/>
                    <a:lstStyle/>
                    <a:p>
                      <a:pPr marL="0" marR="0">
                        <a:lnSpc>
                          <a:spcPct val="115000"/>
                        </a:lnSpc>
                        <a:spcBef>
                          <a:spcPts val="0"/>
                        </a:spcBef>
                        <a:spcAft>
                          <a:spcPts val="0"/>
                        </a:spcAft>
                      </a:pPr>
                      <a:r>
                        <a:rPr lang="en-US" sz="1200" dirty="0">
                          <a:effectLst/>
                        </a:rPr>
                        <a:t>CIS 221 Principles of Programming</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200">
                          <a:effectLst/>
                        </a:rPr>
                        <a:t>3</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739761">
                <a:tc>
                  <a:txBody>
                    <a:bodyPr/>
                    <a:lstStyle/>
                    <a:p>
                      <a:pPr marL="0" marR="0">
                        <a:lnSpc>
                          <a:spcPct val="115000"/>
                        </a:lnSpc>
                        <a:spcBef>
                          <a:spcPts val="0"/>
                        </a:spcBef>
                        <a:spcAft>
                          <a:spcPts val="0"/>
                        </a:spcAft>
                      </a:pPr>
                      <a:r>
                        <a:rPr lang="en-US" sz="1200" dirty="0">
                          <a:effectLst/>
                        </a:rPr>
                        <a:t>CIS 301 Operating Sys &amp; Server Admin</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739761">
                <a:tc>
                  <a:txBody>
                    <a:bodyPr/>
                    <a:lstStyle/>
                    <a:p>
                      <a:pPr marL="0" marR="0">
                        <a:lnSpc>
                          <a:spcPct val="115000"/>
                        </a:lnSpc>
                        <a:spcBef>
                          <a:spcPts val="0"/>
                        </a:spcBef>
                        <a:spcAft>
                          <a:spcPts val="0"/>
                        </a:spcAft>
                      </a:pPr>
                      <a:r>
                        <a:rPr lang="en-US" sz="1200" dirty="0">
                          <a:effectLst/>
                        </a:rPr>
                        <a:t>CIS 304 Enterprise Architecture</a:t>
                      </a:r>
                      <a:endParaRPr lang="en-US" sz="11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3</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a:t>
                      </a:r>
                      <a:endParaRPr lang="en-US" sz="11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4176584" y="-216983"/>
            <a:ext cx="7915889" cy="1634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charset="0"/>
            </a:endParaRPr>
          </a:p>
          <a:p>
            <a:pPr lvl="0">
              <a:lnSpc>
                <a:spcPct val="115000"/>
              </a:lnSpc>
            </a:pPr>
            <a:r>
              <a:rPr lang="en-US" sz="2800" b="1" dirty="0">
                <a:solidFill>
                  <a:prstClr val="black"/>
                </a:solidFill>
                <a:latin typeface="Times New Roman" charset="0"/>
                <a:ea typeface="Times New Roman" charset="0"/>
                <a:cs typeface="Times New Roman" charset="0"/>
              </a:rPr>
              <a:t>I&amp;II. Objective, course/learning experience </a:t>
            </a:r>
            <a:endParaRPr lang="en-US" sz="1600" dirty="0">
              <a:solidFill>
                <a:prstClr val="black"/>
              </a:solidFill>
              <a:latin typeface="Calibri" charset="0"/>
              <a:ea typeface="Calibri"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Computer Information Systems:</a:t>
            </a:r>
            <a:endParaRPr kumimoji="0" lang="en-US" altLang="en-US" sz="1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Coverage of Objectives 0 = No Coverage, 1 = Slight Coverage, 2 = Moderate Coverage, 3 = Major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charset="0"/>
            </a:endParaRPr>
          </a:p>
        </p:txBody>
      </p:sp>
      <p:sp>
        <p:nvSpPr>
          <p:cNvPr id="9" name="TextBox 8"/>
          <p:cNvSpPr txBox="1"/>
          <p:nvPr/>
        </p:nvSpPr>
        <p:spPr>
          <a:xfrm>
            <a:off x="113752" y="1784111"/>
            <a:ext cx="3927944" cy="1631216"/>
          </a:xfrm>
          <a:prstGeom prst="rect">
            <a:avLst/>
          </a:prstGeom>
          <a:noFill/>
        </p:spPr>
        <p:txBody>
          <a:bodyPr wrap="square" rtlCol="0">
            <a:spAutoFit/>
          </a:bodyPr>
          <a:lstStyle/>
          <a:p>
            <a:r>
              <a:rPr lang="en-US" sz="2000" dirty="0">
                <a:solidFill>
                  <a:schemeClr val="bg1"/>
                </a:solidFill>
              </a:rPr>
              <a:t>This chart shows what courses map to which objectives. In addition, the chart also indicates the degree to which the objectives are covered in each course. </a:t>
            </a:r>
          </a:p>
        </p:txBody>
      </p:sp>
      <p:sp>
        <p:nvSpPr>
          <p:cNvPr id="10" name="TextBox 9"/>
          <p:cNvSpPr txBox="1"/>
          <p:nvPr/>
        </p:nvSpPr>
        <p:spPr>
          <a:xfrm>
            <a:off x="113752" y="3706684"/>
            <a:ext cx="3927944" cy="1323439"/>
          </a:xfrm>
          <a:prstGeom prst="rect">
            <a:avLst/>
          </a:prstGeom>
          <a:noFill/>
        </p:spPr>
        <p:txBody>
          <a:bodyPr wrap="square" rtlCol="0">
            <a:spAutoFit/>
          </a:bodyPr>
          <a:lstStyle/>
          <a:p>
            <a:r>
              <a:rPr lang="en-US" sz="2000" dirty="0">
                <a:solidFill>
                  <a:schemeClr val="bg1"/>
                </a:solidFill>
              </a:rPr>
              <a:t>Including the degree of alignment between the student learning outcomes corresponds to Element II of rubric. </a:t>
            </a:r>
          </a:p>
        </p:txBody>
      </p:sp>
    </p:spTree>
    <p:extLst>
      <p:ext uri="{BB962C8B-B14F-4D97-AF65-F5344CB8AC3E}">
        <p14:creationId xmlns:p14="http://schemas.microsoft.com/office/powerpoint/2010/main" val="106671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37</a:t>
            </a:fld>
            <a:endParaRPr lang="en-US"/>
          </a:p>
        </p:txBody>
      </p:sp>
      <p:sp>
        <p:nvSpPr>
          <p:cNvPr id="3" name="Footer Placeholder 2"/>
          <p:cNvSpPr>
            <a:spLocks noGrp="1"/>
          </p:cNvSpPr>
          <p:nvPr>
            <p:ph type="ftr" sz="quarter" idx="3"/>
          </p:nvPr>
        </p:nvSpPr>
        <p:spPr/>
        <p:txBody>
          <a:bodyPr/>
          <a:lstStyle/>
          <a:p>
            <a:r>
              <a:rPr lang="en-US" dirty="0"/>
              <a:t>The Center for Assessment and Research Studies, James Madison University</a:t>
            </a:r>
          </a:p>
        </p:txBody>
      </p:sp>
      <p:graphicFrame>
        <p:nvGraphicFramePr>
          <p:cNvPr id="7" name="Table 6"/>
          <p:cNvGraphicFramePr>
            <a:graphicFrameLocks noGrp="1"/>
          </p:cNvGraphicFramePr>
          <p:nvPr/>
        </p:nvGraphicFramePr>
        <p:xfrm>
          <a:off x="2515413" y="786155"/>
          <a:ext cx="7197755" cy="3041571"/>
        </p:xfrm>
        <a:graphic>
          <a:graphicData uri="http://schemas.openxmlformats.org/drawingml/2006/table">
            <a:tbl>
              <a:tblPr firstRow="1" firstCol="1" bandRow="1">
                <a:tableStyleId>{00A15C55-8517-42AA-B614-E9B94910E393}</a:tableStyleId>
              </a:tblPr>
              <a:tblGrid>
                <a:gridCol w="1028095">
                  <a:extLst>
                    <a:ext uri="{9D8B030D-6E8A-4147-A177-3AD203B41FA5}">
                      <a16:colId xmlns:a16="http://schemas.microsoft.com/office/drawing/2014/main" val="20000"/>
                    </a:ext>
                  </a:extLst>
                </a:gridCol>
                <a:gridCol w="1028095">
                  <a:extLst>
                    <a:ext uri="{9D8B030D-6E8A-4147-A177-3AD203B41FA5}">
                      <a16:colId xmlns:a16="http://schemas.microsoft.com/office/drawing/2014/main" val="20001"/>
                    </a:ext>
                  </a:extLst>
                </a:gridCol>
                <a:gridCol w="1028095">
                  <a:extLst>
                    <a:ext uri="{9D8B030D-6E8A-4147-A177-3AD203B41FA5}">
                      <a16:colId xmlns:a16="http://schemas.microsoft.com/office/drawing/2014/main" val="20002"/>
                    </a:ext>
                  </a:extLst>
                </a:gridCol>
                <a:gridCol w="1028640">
                  <a:extLst>
                    <a:ext uri="{9D8B030D-6E8A-4147-A177-3AD203B41FA5}">
                      <a16:colId xmlns:a16="http://schemas.microsoft.com/office/drawing/2014/main" val="20003"/>
                    </a:ext>
                  </a:extLst>
                </a:gridCol>
                <a:gridCol w="1028095">
                  <a:extLst>
                    <a:ext uri="{9D8B030D-6E8A-4147-A177-3AD203B41FA5}">
                      <a16:colId xmlns:a16="http://schemas.microsoft.com/office/drawing/2014/main" val="20004"/>
                    </a:ext>
                  </a:extLst>
                </a:gridCol>
                <a:gridCol w="1028095">
                  <a:extLst>
                    <a:ext uri="{9D8B030D-6E8A-4147-A177-3AD203B41FA5}">
                      <a16:colId xmlns:a16="http://schemas.microsoft.com/office/drawing/2014/main" val="20005"/>
                    </a:ext>
                  </a:extLst>
                </a:gridCol>
                <a:gridCol w="1028640">
                  <a:extLst>
                    <a:ext uri="{9D8B030D-6E8A-4147-A177-3AD203B41FA5}">
                      <a16:colId xmlns:a16="http://schemas.microsoft.com/office/drawing/2014/main" val="20006"/>
                    </a:ext>
                  </a:extLst>
                </a:gridCol>
              </a:tblGrid>
              <a:tr h="661211">
                <a:tc>
                  <a:txBody>
                    <a:bodyPr/>
                    <a:lstStyle/>
                    <a:p>
                      <a:pPr>
                        <a:lnSpc>
                          <a:spcPct val="115000"/>
                        </a:lnSpc>
                      </a:pPr>
                      <a:endParaRPr lang="en-US" sz="900" dirty="0">
                        <a:effectLst/>
                        <a:latin typeface="Calibri"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1: Programming</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2: Database Management Systems</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3: Systems Analysis &amp; Design</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4: System Architectures &amp; Technology Tools</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5: Telecomm</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nSpc>
                          <a:spcPct val="115000"/>
                        </a:lnSpc>
                        <a:spcBef>
                          <a:spcPts val="0"/>
                        </a:spcBef>
                        <a:spcAft>
                          <a:spcPts val="0"/>
                        </a:spcAft>
                      </a:pPr>
                      <a:r>
                        <a:rPr lang="en-US" sz="700" dirty="0" err="1">
                          <a:effectLst/>
                        </a:rPr>
                        <a:t>Obj</a:t>
                      </a:r>
                      <a:r>
                        <a:rPr lang="en-US" sz="700" dirty="0">
                          <a:effectLst/>
                        </a:rPr>
                        <a:t> 6: Business &amp; Interpersonal skills</a:t>
                      </a:r>
                      <a:endParaRPr lang="en-US" sz="900" dirty="0">
                        <a:effectLst/>
                        <a:latin typeface="Calibri" charset="0"/>
                        <a:ea typeface="Calibri" charset="0"/>
                        <a:cs typeface="Times New Roman" charset="0"/>
                      </a:endParaRPr>
                    </a:p>
                  </a:txBody>
                  <a:tcPr marL="68580" marR="68580" marT="0" marB="0">
                    <a:solidFill>
                      <a:srgbClr val="461784"/>
                    </a:solidFill>
                  </a:tcPr>
                </a:tc>
                <a:extLst>
                  <a:ext uri="{0D108BD9-81ED-4DB2-BD59-A6C34878D82A}">
                    <a16:rowId xmlns:a16="http://schemas.microsoft.com/office/drawing/2014/main" val="10000"/>
                  </a:ext>
                </a:extLst>
              </a:tr>
              <a:tr h="528969">
                <a:tc>
                  <a:txBody>
                    <a:bodyPr/>
                    <a:lstStyle/>
                    <a:p>
                      <a:pPr marL="0" marR="0">
                        <a:lnSpc>
                          <a:spcPct val="115000"/>
                        </a:lnSpc>
                        <a:spcBef>
                          <a:spcPts val="0"/>
                        </a:spcBef>
                        <a:spcAft>
                          <a:spcPts val="0"/>
                        </a:spcAft>
                      </a:pPr>
                      <a:r>
                        <a:rPr lang="en-US" sz="1000" dirty="0">
                          <a:effectLst/>
                        </a:rPr>
                        <a:t>COB204 Computer Info Systems</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1"/>
                  </a:ext>
                </a:extLst>
              </a:tr>
              <a:tr h="661211">
                <a:tc>
                  <a:txBody>
                    <a:bodyPr/>
                    <a:lstStyle/>
                    <a:p>
                      <a:pPr marL="0" marR="0">
                        <a:lnSpc>
                          <a:spcPct val="115000"/>
                        </a:lnSpc>
                        <a:spcBef>
                          <a:spcPts val="0"/>
                        </a:spcBef>
                        <a:spcAft>
                          <a:spcPts val="0"/>
                        </a:spcAft>
                      </a:pPr>
                      <a:r>
                        <a:rPr lang="en-US" sz="1000" dirty="0">
                          <a:effectLst/>
                        </a:rPr>
                        <a:t>CIS 221 Principles of Programming</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00">
                          <a:effectLst/>
                        </a:rPr>
                        <a:t>3</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2"/>
                  </a:ext>
                </a:extLst>
              </a:tr>
              <a:tr h="661211">
                <a:tc>
                  <a:txBody>
                    <a:bodyPr/>
                    <a:lstStyle/>
                    <a:p>
                      <a:pPr marL="0" marR="0">
                        <a:lnSpc>
                          <a:spcPct val="115000"/>
                        </a:lnSpc>
                        <a:spcBef>
                          <a:spcPts val="0"/>
                        </a:spcBef>
                        <a:spcAft>
                          <a:spcPts val="0"/>
                        </a:spcAft>
                      </a:pPr>
                      <a:r>
                        <a:rPr lang="en-US" sz="1000" dirty="0">
                          <a:effectLst/>
                        </a:rPr>
                        <a:t>CIS 301 Operating Sys &amp; Server Admin</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3"/>
                  </a:ext>
                </a:extLst>
              </a:tr>
              <a:tr h="528969">
                <a:tc>
                  <a:txBody>
                    <a:bodyPr/>
                    <a:lstStyle/>
                    <a:p>
                      <a:pPr marL="0" marR="0">
                        <a:lnSpc>
                          <a:spcPct val="115000"/>
                        </a:lnSpc>
                        <a:spcBef>
                          <a:spcPts val="0"/>
                        </a:spcBef>
                        <a:spcAft>
                          <a:spcPts val="0"/>
                        </a:spcAft>
                      </a:pPr>
                      <a:r>
                        <a:rPr lang="en-US" sz="1000" dirty="0">
                          <a:effectLst/>
                        </a:rPr>
                        <a:t>CIS 304 Enterprise Architecture</a:t>
                      </a:r>
                      <a:endParaRPr lang="en-US" sz="9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0</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3</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a:effectLst/>
                        </a:rPr>
                        <a:t>2</a:t>
                      </a:r>
                      <a:endParaRPr lang="en-US" sz="9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US" sz="1000" dirty="0">
                          <a:effectLst/>
                        </a:rPr>
                        <a:t>2</a:t>
                      </a:r>
                      <a:endParaRPr lang="en-US" sz="9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2515413" y="99314"/>
            <a:ext cx="791588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Computer Information Systems:</a:t>
            </a:r>
            <a:endParaRPr kumimoji="0" lang="en-US" altLang="en-US" sz="1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Coverage of Objectives 0 = No Coverage, 1 = Slight Coverage, 2 = Moderate Coverage, 3 = Major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065" y="4559132"/>
            <a:ext cx="9296400" cy="736600"/>
          </a:xfrm>
          <a:prstGeom prst="rect">
            <a:avLst/>
          </a:prstGeom>
        </p:spPr>
      </p:pic>
      <p:sp>
        <p:nvSpPr>
          <p:cNvPr id="10" name="Oval 9"/>
          <p:cNvSpPr/>
          <p:nvPr/>
        </p:nvSpPr>
        <p:spPr>
          <a:xfrm>
            <a:off x="8402217" y="4614157"/>
            <a:ext cx="2621902"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50" b="91334"/>
          <a:stretch/>
        </p:blipFill>
        <p:spPr>
          <a:xfrm>
            <a:off x="1542032" y="4406153"/>
            <a:ext cx="9304433" cy="180492"/>
          </a:xfrm>
          <a:prstGeom prst="rect">
            <a:avLst/>
          </a:prstGeom>
        </p:spPr>
      </p:pic>
    </p:spTree>
    <p:extLst>
      <p:ext uri="{BB962C8B-B14F-4D97-AF65-F5344CB8AC3E}">
        <p14:creationId xmlns:p14="http://schemas.microsoft.com/office/powerpoint/2010/main" val="1214512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38</a:t>
            </a:fld>
            <a:endParaRPr lang="en-US"/>
          </a:p>
        </p:txBody>
      </p:sp>
      <p:sp>
        <p:nvSpPr>
          <p:cNvPr id="7" name="Rectangle 6"/>
          <p:cNvSpPr/>
          <p:nvPr/>
        </p:nvSpPr>
        <p:spPr>
          <a:xfrm>
            <a:off x="4167672" y="0"/>
            <a:ext cx="8024327" cy="1083374"/>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III. Evaluation/Assessment Methods</a:t>
            </a:r>
            <a:endParaRPr lang="en-US" sz="16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The BBA program in Computer Information Systems uses several methods for its assessment. This table summarizes the process involving these methods. More detail about the methodology follows the table. </a:t>
            </a:r>
            <a:endParaRPr lang="en-US" sz="1200" dirty="0">
              <a:effectLst/>
              <a:latin typeface="Calibri" charset="0"/>
              <a:ea typeface="Calibri" charset="0"/>
              <a:cs typeface="Times New Roman" charset="0"/>
            </a:endParaRPr>
          </a:p>
        </p:txBody>
      </p:sp>
      <p:graphicFrame>
        <p:nvGraphicFramePr>
          <p:cNvPr id="8" name="Table 7"/>
          <p:cNvGraphicFramePr>
            <a:graphicFrameLocks noGrp="1"/>
          </p:cNvGraphicFramePr>
          <p:nvPr/>
        </p:nvGraphicFramePr>
        <p:xfrm>
          <a:off x="4167672" y="1130082"/>
          <a:ext cx="7935057" cy="5208352"/>
        </p:xfrm>
        <a:graphic>
          <a:graphicData uri="http://schemas.openxmlformats.org/drawingml/2006/table">
            <a:tbl>
              <a:tblPr firstRow="1" firstCol="1" bandRow="1">
                <a:tableStyleId>{00A15C55-8517-42AA-B614-E9B94910E393}</a:tableStyleId>
              </a:tblPr>
              <a:tblGrid>
                <a:gridCol w="172159">
                  <a:extLst>
                    <a:ext uri="{9D8B030D-6E8A-4147-A177-3AD203B41FA5}">
                      <a16:colId xmlns:a16="http://schemas.microsoft.com/office/drawing/2014/main" val="20000"/>
                    </a:ext>
                  </a:extLst>
                </a:gridCol>
                <a:gridCol w="1409185">
                  <a:extLst>
                    <a:ext uri="{9D8B030D-6E8A-4147-A177-3AD203B41FA5}">
                      <a16:colId xmlns:a16="http://schemas.microsoft.com/office/drawing/2014/main" val="20001"/>
                    </a:ext>
                  </a:extLst>
                </a:gridCol>
                <a:gridCol w="1562181">
                  <a:extLst>
                    <a:ext uri="{9D8B030D-6E8A-4147-A177-3AD203B41FA5}">
                      <a16:colId xmlns:a16="http://schemas.microsoft.com/office/drawing/2014/main" val="20002"/>
                    </a:ext>
                  </a:extLst>
                </a:gridCol>
                <a:gridCol w="465857">
                  <a:extLst>
                    <a:ext uri="{9D8B030D-6E8A-4147-A177-3AD203B41FA5}">
                      <a16:colId xmlns:a16="http://schemas.microsoft.com/office/drawing/2014/main" val="20003"/>
                    </a:ext>
                  </a:extLst>
                </a:gridCol>
                <a:gridCol w="2213586">
                  <a:extLst>
                    <a:ext uri="{9D8B030D-6E8A-4147-A177-3AD203B41FA5}">
                      <a16:colId xmlns:a16="http://schemas.microsoft.com/office/drawing/2014/main" val="20004"/>
                    </a:ext>
                  </a:extLst>
                </a:gridCol>
                <a:gridCol w="2112089">
                  <a:extLst>
                    <a:ext uri="{9D8B030D-6E8A-4147-A177-3AD203B41FA5}">
                      <a16:colId xmlns:a16="http://schemas.microsoft.com/office/drawing/2014/main" val="20005"/>
                    </a:ext>
                  </a:extLst>
                </a:gridCol>
              </a:tblGrid>
              <a:tr h="239459">
                <a:tc>
                  <a:txBody>
                    <a:bodyPr/>
                    <a:lstStyle/>
                    <a:p>
                      <a:endParaRPr lang="en-US" sz="1100">
                        <a:effectLst/>
                        <a:latin typeface="Calibri"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Assessment Method</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Corresponding Objective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Type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Data Collection</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Expected Results</a:t>
                      </a:r>
                      <a:endParaRPr lang="en-US" sz="1050" dirty="0">
                        <a:effectLst/>
                        <a:latin typeface="Calibri" charset="0"/>
                        <a:ea typeface="Calibri" charset="0"/>
                        <a:cs typeface="Times New Roman" charset="0"/>
                      </a:endParaRPr>
                    </a:p>
                  </a:txBody>
                  <a:tcPr marL="52470" marR="52470" marT="0" marB="0">
                    <a:solidFill>
                      <a:srgbClr val="461784"/>
                    </a:solidFill>
                  </a:tcPr>
                </a:tc>
                <a:extLst>
                  <a:ext uri="{0D108BD9-81ED-4DB2-BD59-A6C34878D82A}">
                    <a16:rowId xmlns:a16="http://schemas.microsoft.com/office/drawing/2014/main" val="10000"/>
                  </a:ext>
                </a:extLst>
              </a:tr>
              <a:tr h="1118725">
                <a:tc>
                  <a:txBody>
                    <a:bodyPr/>
                    <a:lstStyle/>
                    <a:p>
                      <a:pPr marL="0" marR="0">
                        <a:lnSpc>
                          <a:spcPct val="115000"/>
                        </a:lnSpc>
                        <a:spcBef>
                          <a:spcPts val="0"/>
                        </a:spcBef>
                        <a:spcAft>
                          <a:spcPts val="0"/>
                        </a:spcAft>
                      </a:pPr>
                      <a:r>
                        <a:rPr lang="en-US" sz="1050" dirty="0">
                          <a:effectLst/>
                        </a:rPr>
                        <a:t>A</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Assessment Day Test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1 (programming)</a:t>
                      </a:r>
                    </a:p>
                    <a:p>
                      <a:pPr marL="0" marR="0">
                        <a:lnSpc>
                          <a:spcPct val="115000"/>
                        </a:lnSpc>
                        <a:spcBef>
                          <a:spcPts val="0"/>
                        </a:spcBef>
                        <a:spcAft>
                          <a:spcPts val="0"/>
                        </a:spcAft>
                      </a:pPr>
                      <a:r>
                        <a:rPr lang="en-US" sz="1050" dirty="0">
                          <a:effectLst/>
                        </a:rPr>
                        <a:t>2 (database)</a:t>
                      </a:r>
                    </a:p>
                    <a:p>
                      <a:pPr marL="0" marR="0">
                        <a:lnSpc>
                          <a:spcPct val="115000"/>
                        </a:lnSpc>
                        <a:spcBef>
                          <a:spcPts val="0"/>
                        </a:spcBef>
                        <a:spcAft>
                          <a:spcPts val="0"/>
                        </a:spcAft>
                      </a:pPr>
                      <a:r>
                        <a:rPr lang="en-US" sz="1050" dirty="0">
                          <a:effectLst/>
                        </a:rPr>
                        <a:t>3 (SAD)</a:t>
                      </a:r>
                    </a:p>
                    <a:p>
                      <a:pPr marL="0" marR="0">
                        <a:lnSpc>
                          <a:spcPct val="115000"/>
                        </a:lnSpc>
                        <a:spcBef>
                          <a:spcPts val="0"/>
                        </a:spcBef>
                        <a:spcAft>
                          <a:spcPts val="0"/>
                        </a:spcAft>
                      </a:pPr>
                      <a:r>
                        <a:rPr lang="en-US" sz="1050" dirty="0">
                          <a:effectLst/>
                        </a:rPr>
                        <a:t>4 (Architecture)</a:t>
                      </a:r>
                    </a:p>
                    <a:p>
                      <a:pPr marL="0" marR="0">
                        <a:lnSpc>
                          <a:spcPct val="115000"/>
                        </a:lnSpc>
                        <a:spcBef>
                          <a:spcPts val="0"/>
                        </a:spcBef>
                        <a:spcAft>
                          <a:spcPts val="0"/>
                        </a:spcAft>
                      </a:pPr>
                      <a:r>
                        <a:rPr lang="en-US" sz="1050" dirty="0">
                          <a:effectLst/>
                        </a:rPr>
                        <a:t>5 (Telecomm)</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Direct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Examination of all junior and senior CIS majors on assessment day</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Major revisions were done to this test this year. A preliminary analysis was done for this report. Results will be further analyzed over the summer and reported next year</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1"/>
                  </a:ext>
                </a:extLst>
              </a:tr>
              <a:tr h="754360">
                <a:tc>
                  <a:txBody>
                    <a:bodyPr/>
                    <a:lstStyle/>
                    <a:p>
                      <a:pPr marL="0" marR="0">
                        <a:lnSpc>
                          <a:spcPct val="115000"/>
                        </a:lnSpc>
                        <a:spcBef>
                          <a:spcPts val="0"/>
                        </a:spcBef>
                        <a:spcAft>
                          <a:spcPts val="0"/>
                        </a:spcAft>
                      </a:pPr>
                      <a:r>
                        <a:rPr lang="en-US" sz="1050" dirty="0">
                          <a:effectLst/>
                        </a:rPr>
                        <a:t>B</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CIS221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final exams/Course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of course in 2010 and additional hands-on activities in Spring 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2"/>
                  </a:ext>
                </a:extLst>
              </a:tr>
              <a:tr h="754360">
                <a:tc>
                  <a:txBody>
                    <a:bodyPr/>
                    <a:lstStyle/>
                    <a:p>
                      <a:pPr marL="0" marR="0">
                        <a:lnSpc>
                          <a:spcPct val="115000"/>
                        </a:lnSpc>
                        <a:spcBef>
                          <a:spcPts val="0"/>
                        </a:spcBef>
                        <a:spcAft>
                          <a:spcPts val="0"/>
                        </a:spcAft>
                      </a:pPr>
                      <a:r>
                        <a:rPr lang="en-US" sz="1050" dirty="0">
                          <a:effectLst/>
                        </a:rPr>
                        <a:t>C</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CIS331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Skills and concepts based upon quizzes. Development skills based upon programming assignments.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made in Spring 2010.</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3"/>
                  </a:ext>
                </a:extLst>
              </a:tr>
              <a:tr h="416364">
                <a:tc>
                  <a:txBody>
                    <a:bodyPr/>
                    <a:lstStyle/>
                    <a:p>
                      <a:pPr marL="0" marR="0">
                        <a:lnSpc>
                          <a:spcPct val="115000"/>
                        </a:lnSpc>
                        <a:spcBef>
                          <a:spcPts val="0"/>
                        </a:spcBef>
                        <a:spcAft>
                          <a:spcPts val="0"/>
                        </a:spcAft>
                      </a:pPr>
                      <a:r>
                        <a:rPr lang="en-US" sz="1050" dirty="0">
                          <a:effectLst/>
                        </a:rPr>
                        <a:t>D</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3 (Systems Analysis and Design)</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all problem solving problems on the three exams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in Fall 2011.</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4"/>
                  </a:ext>
                </a:extLst>
              </a:tr>
              <a:tr h="416364">
                <a:tc>
                  <a:txBody>
                    <a:bodyPr/>
                    <a:lstStyle/>
                    <a:p>
                      <a:pPr marL="0" marR="0">
                        <a:lnSpc>
                          <a:spcPct val="115000"/>
                        </a:lnSpc>
                        <a:spcBef>
                          <a:spcPts val="0"/>
                        </a:spcBef>
                        <a:spcAft>
                          <a:spcPts val="0"/>
                        </a:spcAft>
                      </a:pPr>
                      <a:r>
                        <a:rPr lang="en-US" sz="1050" dirty="0">
                          <a:effectLst/>
                        </a:rPr>
                        <a:t>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CIS301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4 (Architecture)</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5"/>
                  </a:ext>
                </a:extLst>
              </a:tr>
              <a:tr h="754360">
                <a:tc>
                  <a:txBody>
                    <a:bodyPr/>
                    <a:lstStyle/>
                    <a:p>
                      <a:pPr marL="0" marR="0">
                        <a:lnSpc>
                          <a:spcPct val="115000"/>
                        </a:lnSpc>
                        <a:spcBef>
                          <a:spcPts val="0"/>
                        </a:spcBef>
                        <a:spcAft>
                          <a:spcPts val="0"/>
                        </a:spcAft>
                      </a:pPr>
                      <a:r>
                        <a:rPr lang="en-US" sz="1050" dirty="0">
                          <a:effectLst/>
                        </a:rPr>
                        <a:t>F</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 320</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5 (Telecomm)</a:t>
                      </a:r>
                    </a:p>
                    <a:p>
                      <a:pPr marL="0" marR="0">
                        <a:lnSpc>
                          <a:spcPct val="115000"/>
                        </a:lnSpc>
                        <a:spcBef>
                          <a:spcPts val="0"/>
                        </a:spcBef>
                        <a:spcAft>
                          <a:spcPts val="0"/>
                        </a:spcAft>
                      </a:pPr>
                      <a:r>
                        <a:rPr lang="en-US" sz="1050">
                          <a:effectLst/>
                        </a:rPr>
                        <a:t>6 (Interpersonal skills)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p>
                    <a:p>
                      <a:pPr marL="0" marR="0">
                        <a:lnSpc>
                          <a:spcPct val="115000"/>
                        </a:lnSpc>
                        <a:spcBef>
                          <a:spcPts val="0"/>
                        </a:spcBef>
                        <a:spcAft>
                          <a:spcPts val="0"/>
                        </a:spcAft>
                      </a:pPr>
                      <a:r>
                        <a:rPr lang="en-US" sz="1050">
                          <a:effectLst/>
                        </a:rPr>
                        <a:t>Based upon peer evaluations on a group project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in 2011-2012.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6"/>
                  </a:ext>
                </a:extLst>
              </a:tr>
              <a:tr h="754360">
                <a:tc>
                  <a:txBody>
                    <a:bodyPr/>
                    <a:lstStyle/>
                    <a:p>
                      <a:pPr marL="0" marR="0">
                        <a:lnSpc>
                          <a:spcPct val="115000"/>
                        </a:lnSpc>
                        <a:spcBef>
                          <a:spcPts val="0"/>
                        </a:spcBef>
                        <a:spcAft>
                          <a:spcPts val="0"/>
                        </a:spcAft>
                      </a:pPr>
                      <a:r>
                        <a:rPr lang="en-US" sz="1050" dirty="0">
                          <a:effectLst/>
                        </a:rPr>
                        <a:t>G</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Writing rubric  CIS 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6 (Writing)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Random sample of students based upon 1 writing assignment.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70% of students will be proficient based upon improvements in teaching writing throughout curriculum</a:t>
                      </a:r>
                      <a:endParaRPr lang="en-US" sz="105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7"/>
                  </a:ext>
                </a:extLst>
              </a:tr>
            </a:tbl>
          </a:graphicData>
        </a:graphic>
      </p:graphicFrame>
      <p:sp>
        <p:nvSpPr>
          <p:cNvPr id="9" name="TextBox 8"/>
          <p:cNvSpPr txBox="1"/>
          <p:nvPr/>
        </p:nvSpPr>
        <p:spPr>
          <a:xfrm>
            <a:off x="133368" y="2171251"/>
            <a:ext cx="3768072" cy="1323439"/>
          </a:xfrm>
          <a:prstGeom prst="rect">
            <a:avLst/>
          </a:prstGeom>
          <a:noFill/>
        </p:spPr>
        <p:txBody>
          <a:bodyPr wrap="square" rtlCol="0">
            <a:spAutoFit/>
          </a:bodyPr>
          <a:lstStyle/>
          <a:p>
            <a:r>
              <a:rPr lang="en-US" sz="2000" dirty="0">
                <a:solidFill>
                  <a:schemeClr val="bg1"/>
                </a:solidFill>
              </a:rPr>
              <a:t>The table summarizes what measures will be used and important information about each.</a:t>
            </a:r>
          </a:p>
        </p:txBody>
      </p:sp>
      <p:sp>
        <p:nvSpPr>
          <p:cNvPr id="11" name="Rectangle 10"/>
          <p:cNvSpPr/>
          <p:nvPr/>
        </p:nvSpPr>
        <p:spPr>
          <a:xfrm>
            <a:off x="5754623" y="1158019"/>
            <a:ext cx="1548385" cy="5180414"/>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3368" y="3836227"/>
            <a:ext cx="3927944" cy="1015663"/>
          </a:xfrm>
          <a:prstGeom prst="rect">
            <a:avLst/>
          </a:prstGeom>
          <a:noFill/>
        </p:spPr>
        <p:txBody>
          <a:bodyPr wrap="square" rtlCol="0">
            <a:spAutoFit/>
          </a:bodyPr>
          <a:lstStyle/>
          <a:p>
            <a:r>
              <a:rPr lang="en-US" sz="2000" dirty="0">
                <a:solidFill>
                  <a:schemeClr val="bg1"/>
                </a:solidFill>
              </a:rPr>
              <a:t>Explicitly indicating the alignment between objectives and measures relates to Element III. A. </a:t>
            </a:r>
          </a:p>
        </p:txBody>
      </p:sp>
    </p:spTree>
    <p:extLst>
      <p:ext uri="{BB962C8B-B14F-4D97-AF65-F5344CB8AC3E}">
        <p14:creationId xmlns:p14="http://schemas.microsoft.com/office/powerpoint/2010/main" val="2502358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39</a:t>
            </a:fld>
            <a:endParaRPr lang="en-US"/>
          </a:p>
        </p:txBody>
      </p:sp>
      <p:sp>
        <p:nvSpPr>
          <p:cNvPr id="7" name="Rectangle 6"/>
          <p:cNvSpPr/>
          <p:nvPr/>
        </p:nvSpPr>
        <p:spPr>
          <a:xfrm>
            <a:off x="4167672" y="0"/>
            <a:ext cx="8024327" cy="1083374"/>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III. Evaluation/Assessment Methods</a:t>
            </a:r>
            <a:endParaRPr lang="en-US" sz="16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The BBA program in Computer Information Systems uses several methods for its assessment. This table summarizes the process involving these methods. More detail about the methodology follows the table. </a:t>
            </a:r>
            <a:endParaRPr lang="en-US" sz="1200" dirty="0">
              <a:effectLst/>
              <a:latin typeface="Calibri" charset="0"/>
              <a:ea typeface="Calibri" charset="0"/>
              <a:cs typeface="Times New Roman" charset="0"/>
            </a:endParaRPr>
          </a:p>
        </p:txBody>
      </p:sp>
      <p:sp>
        <p:nvSpPr>
          <p:cNvPr id="13" name="TextBox 12"/>
          <p:cNvSpPr txBox="1"/>
          <p:nvPr/>
        </p:nvSpPr>
        <p:spPr>
          <a:xfrm>
            <a:off x="122499" y="1663123"/>
            <a:ext cx="3927944" cy="1938992"/>
          </a:xfrm>
          <a:prstGeom prst="rect">
            <a:avLst/>
          </a:prstGeom>
          <a:noFill/>
        </p:spPr>
        <p:txBody>
          <a:bodyPr wrap="square" rtlCol="0">
            <a:spAutoFit/>
          </a:bodyPr>
          <a:lstStyle/>
          <a:p>
            <a:r>
              <a:rPr lang="en-US" sz="2000" dirty="0">
                <a:solidFill>
                  <a:schemeClr val="bg1"/>
                </a:solidFill>
              </a:rPr>
              <a:t>Notice that all objectives are assessed using at least one direct measure of student learning. Having each objective assessed by at least one direct measure is a component of Element III. B. </a:t>
            </a:r>
          </a:p>
        </p:txBody>
      </p:sp>
      <p:graphicFrame>
        <p:nvGraphicFramePr>
          <p:cNvPr id="9" name="Table 8"/>
          <p:cNvGraphicFramePr>
            <a:graphicFrameLocks noGrp="1"/>
          </p:cNvGraphicFramePr>
          <p:nvPr/>
        </p:nvGraphicFramePr>
        <p:xfrm>
          <a:off x="4167672" y="1130082"/>
          <a:ext cx="7935057" cy="5208352"/>
        </p:xfrm>
        <a:graphic>
          <a:graphicData uri="http://schemas.openxmlformats.org/drawingml/2006/table">
            <a:tbl>
              <a:tblPr firstRow="1" firstCol="1" bandRow="1">
                <a:tableStyleId>{00A15C55-8517-42AA-B614-E9B94910E393}</a:tableStyleId>
              </a:tblPr>
              <a:tblGrid>
                <a:gridCol w="172159">
                  <a:extLst>
                    <a:ext uri="{9D8B030D-6E8A-4147-A177-3AD203B41FA5}">
                      <a16:colId xmlns:a16="http://schemas.microsoft.com/office/drawing/2014/main" val="20000"/>
                    </a:ext>
                  </a:extLst>
                </a:gridCol>
                <a:gridCol w="1409185">
                  <a:extLst>
                    <a:ext uri="{9D8B030D-6E8A-4147-A177-3AD203B41FA5}">
                      <a16:colId xmlns:a16="http://schemas.microsoft.com/office/drawing/2014/main" val="20001"/>
                    </a:ext>
                  </a:extLst>
                </a:gridCol>
                <a:gridCol w="1562181">
                  <a:extLst>
                    <a:ext uri="{9D8B030D-6E8A-4147-A177-3AD203B41FA5}">
                      <a16:colId xmlns:a16="http://schemas.microsoft.com/office/drawing/2014/main" val="20002"/>
                    </a:ext>
                  </a:extLst>
                </a:gridCol>
                <a:gridCol w="465857">
                  <a:extLst>
                    <a:ext uri="{9D8B030D-6E8A-4147-A177-3AD203B41FA5}">
                      <a16:colId xmlns:a16="http://schemas.microsoft.com/office/drawing/2014/main" val="20003"/>
                    </a:ext>
                  </a:extLst>
                </a:gridCol>
                <a:gridCol w="2213586">
                  <a:extLst>
                    <a:ext uri="{9D8B030D-6E8A-4147-A177-3AD203B41FA5}">
                      <a16:colId xmlns:a16="http://schemas.microsoft.com/office/drawing/2014/main" val="20004"/>
                    </a:ext>
                  </a:extLst>
                </a:gridCol>
                <a:gridCol w="2112089">
                  <a:extLst>
                    <a:ext uri="{9D8B030D-6E8A-4147-A177-3AD203B41FA5}">
                      <a16:colId xmlns:a16="http://schemas.microsoft.com/office/drawing/2014/main" val="20005"/>
                    </a:ext>
                  </a:extLst>
                </a:gridCol>
              </a:tblGrid>
              <a:tr h="239459">
                <a:tc>
                  <a:txBody>
                    <a:bodyPr/>
                    <a:lstStyle/>
                    <a:p>
                      <a:endParaRPr lang="en-US" sz="1100" dirty="0">
                        <a:effectLst/>
                        <a:latin typeface="Calibri"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Assessment Method</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Corresponding Objective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Type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Data Collection</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Expected Results</a:t>
                      </a:r>
                      <a:endParaRPr lang="en-US" sz="1050" dirty="0">
                        <a:effectLst/>
                        <a:latin typeface="Calibri" charset="0"/>
                        <a:ea typeface="Calibri" charset="0"/>
                        <a:cs typeface="Times New Roman" charset="0"/>
                      </a:endParaRPr>
                    </a:p>
                  </a:txBody>
                  <a:tcPr marL="52470" marR="52470" marT="0" marB="0">
                    <a:solidFill>
                      <a:srgbClr val="461784"/>
                    </a:solidFill>
                  </a:tcPr>
                </a:tc>
                <a:extLst>
                  <a:ext uri="{0D108BD9-81ED-4DB2-BD59-A6C34878D82A}">
                    <a16:rowId xmlns:a16="http://schemas.microsoft.com/office/drawing/2014/main" val="10000"/>
                  </a:ext>
                </a:extLst>
              </a:tr>
              <a:tr h="1118725">
                <a:tc>
                  <a:txBody>
                    <a:bodyPr/>
                    <a:lstStyle/>
                    <a:p>
                      <a:pPr marL="0" marR="0">
                        <a:lnSpc>
                          <a:spcPct val="115000"/>
                        </a:lnSpc>
                        <a:spcBef>
                          <a:spcPts val="0"/>
                        </a:spcBef>
                        <a:spcAft>
                          <a:spcPts val="0"/>
                        </a:spcAft>
                      </a:pPr>
                      <a:r>
                        <a:rPr lang="en-US" sz="1050" dirty="0">
                          <a:effectLst/>
                        </a:rPr>
                        <a:t>A</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Assessment Day Test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1 (programming)</a:t>
                      </a:r>
                    </a:p>
                    <a:p>
                      <a:pPr marL="0" marR="0">
                        <a:lnSpc>
                          <a:spcPct val="115000"/>
                        </a:lnSpc>
                        <a:spcBef>
                          <a:spcPts val="0"/>
                        </a:spcBef>
                        <a:spcAft>
                          <a:spcPts val="0"/>
                        </a:spcAft>
                      </a:pPr>
                      <a:r>
                        <a:rPr lang="en-US" sz="1050" dirty="0">
                          <a:effectLst/>
                        </a:rPr>
                        <a:t>2 (database)</a:t>
                      </a:r>
                    </a:p>
                    <a:p>
                      <a:pPr marL="0" marR="0">
                        <a:lnSpc>
                          <a:spcPct val="115000"/>
                        </a:lnSpc>
                        <a:spcBef>
                          <a:spcPts val="0"/>
                        </a:spcBef>
                        <a:spcAft>
                          <a:spcPts val="0"/>
                        </a:spcAft>
                      </a:pPr>
                      <a:r>
                        <a:rPr lang="en-US" sz="1050" dirty="0">
                          <a:effectLst/>
                        </a:rPr>
                        <a:t>3 (SAD)</a:t>
                      </a:r>
                    </a:p>
                    <a:p>
                      <a:pPr marL="0" marR="0">
                        <a:lnSpc>
                          <a:spcPct val="115000"/>
                        </a:lnSpc>
                        <a:spcBef>
                          <a:spcPts val="0"/>
                        </a:spcBef>
                        <a:spcAft>
                          <a:spcPts val="0"/>
                        </a:spcAft>
                      </a:pPr>
                      <a:r>
                        <a:rPr lang="en-US" sz="1050" dirty="0">
                          <a:effectLst/>
                        </a:rPr>
                        <a:t>4 (Architecture)</a:t>
                      </a:r>
                    </a:p>
                    <a:p>
                      <a:pPr marL="0" marR="0">
                        <a:lnSpc>
                          <a:spcPct val="115000"/>
                        </a:lnSpc>
                        <a:spcBef>
                          <a:spcPts val="0"/>
                        </a:spcBef>
                        <a:spcAft>
                          <a:spcPts val="0"/>
                        </a:spcAft>
                      </a:pPr>
                      <a:r>
                        <a:rPr lang="en-US" sz="1050" dirty="0">
                          <a:effectLst/>
                        </a:rPr>
                        <a:t>5 (Telecomm)</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Direct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Examination of all junior and senior CIS majors on assessment day</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Major revisions were done to this test this year. A preliminary analysis was done for this report. Results will be further analyzed over the summer and reported next year</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1"/>
                  </a:ext>
                </a:extLst>
              </a:tr>
              <a:tr h="754360">
                <a:tc>
                  <a:txBody>
                    <a:bodyPr/>
                    <a:lstStyle/>
                    <a:p>
                      <a:pPr marL="0" marR="0">
                        <a:lnSpc>
                          <a:spcPct val="115000"/>
                        </a:lnSpc>
                        <a:spcBef>
                          <a:spcPts val="0"/>
                        </a:spcBef>
                        <a:spcAft>
                          <a:spcPts val="0"/>
                        </a:spcAft>
                      </a:pPr>
                      <a:r>
                        <a:rPr lang="en-US" sz="1050" dirty="0">
                          <a:effectLst/>
                        </a:rPr>
                        <a:t>B</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CIS221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final exams/Course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of course in 2010 and additional hands-on activities in Spring 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2"/>
                  </a:ext>
                </a:extLst>
              </a:tr>
              <a:tr h="754360">
                <a:tc>
                  <a:txBody>
                    <a:bodyPr/>
                    <a:lstStyle/>
                    <a:p>
                      <a:pPr marL="0" marR="0">
                        <a:lnSpc>
                          <a:spcPct val="115000"/>
                        </a:lnSpc>
                        <a:spcBef>
                          <a:spcPts val="0"/>
                        </a:spcBef>
                        <a:spcAft>
                          <a:spcPts val="0"/>
                        </a:spcAft>
                      </a:pPr>
                      <a:r>
                        <a:rPr lang="en-US" sz="1050" dirty="0">
                          <a:effectLst/>
                        </a:rPr>
                        <a:t>C</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CIS331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Skills and concepts based upon quizzes. Development skills based upon programming assignments.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made in Spring 2010.</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3"/>
                  </a:ext>
                </a:extLst>
              </a:tr>
              <a:tr h="416364">
                <a:tc>
                  <a:txBody>
                    <a:bodyPr/>
                    <a:lstStyle/>
                    <a:p>
                      <a:pPr marL="0" marR="0">
                        <a:lnSpc>
                          <a:spcPct val="115000"/>
                        </a:lnSpc>
                        <a:spcBef>
                          <a:spcPts val="0"/>
                        </a:spcBef>
                        <a:spcAft>
                          <a:spcPts val="0"/>
                        </a:spcAft>
                      </a:pPr>
                      <a:r>
                        <a:rPr lang="en-US" sz="1050" dirty="0">
                          <a:effectLst/>
                        </a:rPr>
                        <a:t>D</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3 (Systems Analysis and Design)</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all problem solving problems on the three exams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in Fall 2011.</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4"/>
                  </a:ext>
                </a:extLst>
              </a:tr>
              <a:tr h="416364">
                <a:tc>
                  <a:txBody>
                    <a:bodyPr/>
                    <a:lstStyle/>
                    <a:p>
                      <a:pPr marL="0" marR="0">
                        <a:lnSpc>
                          <a:spcPct val="115000"/>
                        </a:lnSpc>
                        <a:spcBef>
                          <a:spcPts val="0"/>
                        </a:spcBef>
                        <a:spcAft>
                          <a:spcPts val="0"/>
                        </a:spcAft>
                      </a:pPr>
                      <a:r>
                        <a:rPr lang="en-US" sz="1050" dirty="0">
                          <a:effectLst/>
                        </a:rPr>
                        <a:t>E</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CIS301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4 (Architecture)</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5"/>
                  </a:ext>
                </a:extLst>
              </a:tr>
              <a:tr h="754360">
                <a:tc>
                  <a:txBody>
                    <a:bodyPr/>
                    <a:lstStyle/>
                    <a:p>
                      <a:pPr marL="0" marR="0">
                        <a:lnSpc>
                          <a:spcPct val="115000"/>
                        </a:lnSpc>
                        <a:spcBef>
                          <a:spcPts val="0"/>
                        </a:spcBef>
                        <a:spcAft>
                          <a:spcPts val="0"/>
                        </a:spcAft>
                      </a:pPr>
                      <a:r>
                        <a:rPr lang="en-US" sz="1050" dirty="0">
                          <a:effectLst/>
                        </a:rPr>
                        <a:t>F</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Embedded assessment in CIS 320</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5 (Telecomm)</a:t>
                      </a:r>
                    </a:p>
                    <a:p>
                      <a:pPr marL="0" marR="0">
                        <a:lnSpc>
                          <a:spcPct val="115000"/>
                        </a:lnSpc>
                        <a:spcBef>
                          <a:spcPts val="0"/>
                        </a:spcBef>
                        <a:spcAft>
                          <a:spcPts val="0"/>
                        </a:spcAft>
                      </a:pPr>
                      <a:r>
                        <a:rPr lang="en-US" sz="1050">
                          <a:effectLst/>
                        </a:rPr>
                        <a:t>6 (Interpersonal skills)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p>
                    <a:p>
                      <a:pPr marL="0" marR="0">
                        <a:lnSpc>
                          <a:spcPct val="115000"/>
                        </a:lnSpc>
                        <a:spcBef>
                          <a:spcPts val="0"/>
                        </a:spcBef>
                        <a:spcAft>
                          <a:spcPts val="0"/>
                        </a:spcAft>
                      </a:pPr>
                      <a:r>
                        <a:rPr lang="en-US" sz="1050">
                          <a:effectLst/>
                        </a:rPr>
                        <a:t>Based upon peer evaluations on a group project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in 2011-2012.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6"/>
                  </a:ext>
                </a:extLst>
              </a:tr>
              <a:tr h="754360">
                <a:tc>
                  <a:txBody>
                    <a:bodyPr/>
                    <a:lstStyle/>
                    <a:p>
                      <a:pPr marL="0" marR="0">
                        <a:lnSpc>
                          <a:spcPct val="115000"/>
                        </a:lnSpc>
                        <a:spcBef>
                          <a:spcPts val="0"/>
                        </a:spcBef>
                        <a:spcAft>
                          <a:spcPts val="0"/>
                        </a:spcAft>
                      </a:pPr>
                      <a:r>
                        <a:rPr lang="en-US" sz="1050" dirty="0">
                          <a:effectLst/>
                        </a:rPr>
                        <a:t>G</a:t>
                      </a:r>
                      <a:endParaRPr lang="en-US" sz="105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1050" dirty="0">
                          <a:effectLst/>
                        </a:rPr>
                        <a:t>Writing rubric  CIS 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6 (Writing)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Random sample of students based upon 1 writing assignment.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70% of students will be proficient based upon improvements in teaching writing throughout curriculum</a:t>
                      </a:r>
                      <a:endParaRPr lang="en-US" sz="105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7"/>
                  </a:ext>
                </a:extLst>
              </a:tr>
            </a:tbl>
          </a:graphicData>
        </a:graphic>
      </p:graphicFrame>
      <p:sp>
        <p:nvSpPr>
          <p:cNvPr id="14" name="Rectangle 13"/>
          <p:cNvSpPr/>
          <p:nvPr/>
        </p:nvSpPr>
        <p:spPr>
          <a:xfrm>
            <a:off x="7296532" y="1158019"/>
            <a:ext cx="494156" cy="5180415"/>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5272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tx1"/>
                </a:solidFill>
              </a:rPr>
              <a:t>Purpose, Background </a:t>
            </a:r>
          </a:p>
          <a:p>
            <a:r>
              <a:rPr lang="en-US" dirty="0">
                <a:solidFill>
                  <a:schemeClr val="bg1">
                    <a:lumMod val="65000"/>
                  </a:schemeClr>
                </a:solidFill>
              </a:rPr>
              <a:t>Intro to Assessment Practice, </a:t>
            </a:r>
          </a:p>
          <a:p>
            <a:pPr lvl="1"/>
            <a:r>
              <a:rPr lang="en-US" dirty="0">
                <a:solidFill>
                  <a:schemeClr val="bg1">
                    <a:lumMod val="65000"/>
                  </a:schemeClr>
                </a:solidFill>
              </a:rPr>
              <a:t>Meta-Assessment and the APT rubric</a:t>
            </a:r>
          </a:p>
          <a:p>
            <a:r>
              <a:rPr lang="en-US" dirty="0">
                <a:solidFill>
                  <a:schemeClr val="bg1">
                    <a:lumMod val="65000"/>
                  </a:schemeClr>
                </a:solidFill>
              </a:rPr>
              <a:t>Practice Rating</a:t>
            </a:r>
          </a:p>
          <a:p>
            <a:pPr lvl="1"/>
            <a:r>
              <a:rPr lang="en-US" dirty="0">
                <a:solidFill>
                  <a:schemeClr val="bg1">
                    <a:lumMod val="65000"/>
                  </a:schemeClr>
                </a:solidFill>
              </a:rPr>
              <a:t>Comments</a:t>
            </a:r>
          </a:p>
          <a:p>
            <a:r>
              <a:rPr lang="en-US" dirty="0">
                <a:solidFill>
                  <a:schemeClr val="bg1">
                    <a:lumMod val="65000"/>
                  </a:schemeClr>
                </a:solidFill>
              </a:rPr>
              <a:t>Logistics</a:t>
            </a:r>
          </a:p>
          <a:p>
            <a:pPr lvl="1"/>
            <a:r>
              <a:rPr lang="en-US" dirty="0">
                <a:solidFill>
                  <a:schemeClr val="bg1">
                    <a:lumMod val="65000"/>
                  </a:schemeClr>
                </a:solidFill>
              </a:rPr>
              <a:t>Meta-assessment at JMU</a:t>
            </a: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4</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11430268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40</a:t>
            </a:fld>
            <a:endParaRPr lang="en-US"/>
          </a:p>
        </p:txBody>
      </p:sp>
      <p:sp>
        <p:nvSpPr>
          <p:cNvPr id="7" name="Rectangle 6"/>
          <p:cNvSpPr/>
          <p:nvPr/>
        </p:nvSpPr>
        <p:spPr>
          <a:xfrm>
            <a:off x="4167672" y="0"/>
            <a:ext cx="8024327" cy="1083374"/>
          </a:xfrm>
          <a:prstGeom prst="rect">
            <a:avLst/>
          </a:prstGeom>
        </p:spPr>
        <p:txBody>
          <a:bodyPr wrap="square">
            <a:spAutoFit/>
          </a:bodyPr>
          <a:lstStyle/>
          <a:p>
            <a:pPr>
              <a:lnSpc>
                <a:spcPct val="115000"/>
              </a:lnSpc>
            </a:pPr>
            <a:r>
              <a:rPr lang="en-US" sz="2800" b="1" dirty="0">
                <a:latin typeface="Times New Roman" charset="0"/>
                <a:ea typeface="Times New Roman" charset="0"/>
                <a:cs typeface="Times New Roman" charset="0"/>
              </a:rPr>
              <a:t>III. Evaluation/Assessment Methods</a:t>
            </a:r>
            <a:endParaRPr lang="en-US" sz="16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The BBA program in Computer Information Systems uses several methods for its assessment. This table summarizes the process involving these methods. More detail about the methodology follows the table. </a:t>
            </a:r>
            <a:endParaRPr lang="en-US" sz="1200" dirty="0">
              <a:effectLst/>
              <a:latin typeface="Calibri" charset="0"/>
              <a:ea typeface="Calibri" charset="0"/>
              <a:cs typeface="Times New Roman" charset="0"/>
            </a:endParaRPr>
          </a:p>
        </p:txBody>
      </p:sp>
      <p:sp>
        <p:nvSpPr>
          <p:cNvPr id="9" name="TextBox 8"/>
          <p:cNvSpPr txBox="1"/>
          <p:nvPr/>
        </p:nvSpPr>
        <p:spPr>
          <a:xfrm>
            <a:off x="122499" y="3053773"/>
            <a:ext cx="3927944" cy="1323439"/>
          </a:xfrm>
          <a:prstGeom prst="rect">
            <a:avLst/>
          </a:prstGeom>
          <a:noFill/>
        </p:spPr>
        <p:txBody>
          <a:bodyPr wrap="square" rtlCol="0">
            <a:spAutoFit/>
          </a:bodyPr>
          <a:lstStyle/>
          <a:p>
            <a:r>
              <a:rPr lang="en-US" sz="1600" dirty="0">
                <a:solidFill>
                  <a:schemeClr val="bg1"/>
                </a:solidFill>
              </a:rPr>
              <a:t>The chart also provides expected results for each assessment measure. Brief rationale supporting these desired results are provided subsequently. This aspect of the APT corresponds to Element III C. </a:t>
            </a:r>
          </a:p>
        </p:txBody>
      </p:sp>
      <p:graphicFrame>
        <p:nvGraphicFramePr>
          <p:cNvPr id="10" name="Table 9"/>
          <p:cNvGraphicFramePr>
            <a:graphicFrameLocks noGrp="1"/>
          </p:cNvGraphicFramePr>
          <p:nvPr/>
        </p:nvGraphicFramePr>
        <p:xfrm>
          <a:off x="4167672" y="1130082"/>
          <a:ext cx="7935057" cy="5208352"/>
        </p:xfrm>
        <a:graphic>
          <a:graphicData uri="http://schemas.openxmlformats.org/drawingml/2006/table">
            <a:tbl>
              <a:tblPr firstRow="1" firstCol="1" bandRow="1">
                <a:tableStyleId>{00A15C55-8517-42AA-B614-E9B94910E393}</a:tableStyleId>
              </a:tblPr>
              <a:tblGrid>
                <a:gridCol w="172159">
                  <a:extLst>
                    <a:ext uri="{9D8B030D-6E8A-4147-A177-3AD203B41FA5}">
                      <a16:colId xmlns:a16="http://schemas.microsoft.com/office/drawing/2014/main" val="20000"/>
                    </a:ext>
                  </a:extLst>
                </a:gridCol>
                <a:gridCol w="1409185">
                  <a:extLst>
                    <a:ext uri="{9D8B030D-6E8A-4147-A177-3AD203B41FA5}">
                      <a16:colId xmlns:a16="http://schemas.microsoft.com/office/drawing/2014/main" val="20001"/>
                    </a:ext>
                  </a:extLst>
                </a:gridCol>
                <a:gridCol w="1562181">
                  <a:extLst>
                    <a:ext uri="{9D8B030D-6E8A-4147-A177-3AD203B41FA5}">
                      <a16:colId xmlns:a16="http://schemas.microsoft.com/office/drawing/2014/main" val="20002"/>
                    </a:ext>
                  </a:extLst>
                </a:gridCol>
                <a:gridCol w="465857">
                  <a:extLst>
                    <a:ext uri="{9D8B030D-6E8A-4147-A177-3AD203B41FA5}">
                      <a16:colId xmlns:a16="http://schemas.microsoft.com/office/drawing/2014/main" val="20003"/>
                    </a:ext>
                  </a:extLst>
                </a:gridCol>
                <a:gridCol w="2213586">
                  <a:extLst>
                    <a:ext uri="{9D8B030D-6E8A-4147-A177-3AD203B41FA5}">
                      <a16:colId xmlns:a16="http://schemas.microsoft.com/office/drawing/2014/main" val="20004"/>
                    </a:ext>
                  </a:extLst>
                </a:gridCol>
                <a:gridCol w="2112089">
                  <a:extLst>
                    <a:ext uri="{9D8B030D-6E8A-4147-A177-3AD203B41FA5}">
                      <a16:colId xmlns:a16="http://schemas.microsoft.com/office/drawing/2014/main" val="20005"/>
                    </a:ext>
                  </a:extLst>
                </a:gridCol>
              </a:tblGrid>
              <a:tr h="239459">
                <a:tc>
                  <a:txBody>
                    <a:bodyPr/>
                    <a:lstStyle/>
                    <a:p>
                      <a:endParaRPr lang="en-US" sz="1100">
                        <a:effectLst/>
                        <a:latin typeface="Calibri" charset="0"/>
                      </a:endParaRPr>
                    </a:p>
                  </a:txBody>
                  <a:tcPr marL="52470" marR="52470" marT="0" marB="0"/>
                </a:tc>
                <a:tc>
                  <a:txBody>
                    <a:bodyPr/>
                    <a:lstStyle/>
                    <a:p>
                      <a:pPr marL="0" marR="0">
                        <a:lnSpc>
                          <a:spcPct val="115000"/>
                        </a:lnSpc>
                        <a:spcBef>
                          <a:spcPts val="0"/>
                        </a:spcBef>
                        <a:spcAft>
                          <a:spcPts val="0"/>
                        </a:spcAft>
                      </a:pPr>
                      <a:r>
                        <a:rPr lang="en-US" sz="1050" dirty="0">
                          <a:effectLst/>
                        </a:rPr>
                        <a:t>Assessment Method</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Corresponding Objective</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Type</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Data Collection</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Expected Results</a:t>
                      </a:r>
                      <a:endParaRPr lang="en-US" sz="105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0"/>
                  </a:ext>
                </a:extLst>
              </a:tr>
              <a:tr h="1118725">
                <a:tc>
                  <a:txBody>
                    <a:bodyPr/>
                    <a:lstStyle/>
                    <a:p>
                      <a:pPr marL="0" marR="0">
                        <a:lnSpc>
                          <a:spcPct val="115000"/>
                        </a:lnSpc>
                        <a:spcBef>
                          <a:spcPts val="0"/>
                        </a:spcBef>
                        <a:spcAft>
                          <a:spcPts val="0"/>
                        </a:spcAft>
                      </a:pPr>
                      <a:r>
                        <a:rPr lang="en-US" sz="1050">
                          <a:effectLst/>
                        </a:rPr>
                        <a:t>A</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Assessment Day Test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1 (programming)</a:t>
                      </a:r>
                    </a:p>
                    <a:p>
                      <a:pPr marL="0" marR="0">
                        <a:lnSpc>
                          <a:spcPct val="115000"/>
                        </a:lnSpc>
                        <a:spcBef>
                          <a:spcPts val="0"/>
                        </a:spcBef>
                        <a:spcAft>
                          <a:spcPts val="0"/>
                        </a:spcAft>
                      </a:pPr>
                      <a:r>
                        <a:rPr lang="en-US" sz="1050" dirty="0">
                          <a:effectLst/>
                        </a:rPr>
                        <a:t>2 (database)</a:t>
                      </a:r>
                    </a:p>
                    <a:p>
                      <a:pPr marL="0" marR="0">
                        <a:lnSpc>
                          <a:spcPct val="115000"/>
                        </a:lnSpc>
                        <a:spcBef>
                          <a:spcPts val="0"/>
                        </a:spcBef>
                        <a:spcAft>
                          <a:spcPts val="0"/>
                        </a:spcAft>
                      </a:pPr>
                      <a:r>
                        <a:rPr lang="en-US" sz="1050" dirty="0">
                          <a:effectLst/>
                        </a:rPr>
                        <a:t>3 (SAD)</a:t>
                      </a:r>
                    </a:p>
                    <a:p>
                      <a:pPr marL="0" marR="0">
                        <a:lnSpc>
                          <a:spcPct val="115000"/>
                        </a:lnSpc>
                        <a:spcBef>
                          <a:spcPts val="0"/>
                        </a:spcBef>
                        <a:spcAft>
                          <a:spcPts val="0"/>
                        </a:spcAft>
                      </a:pPr>
                      <a:r>
                        <a:rPr lang="en-US" sz="1050" dirty="0">
                          <a:effectLst/>
                        </a:rPr>
                        <a:t>4 (Architecture)</a:t>
                      </a:r>
                    </a:p>
                    <a:p>
                      <a:pPr marL="0" marR="0">
                        <a:lnSpc>
                          <a:spcPct val="115000"/>
                        </a:lnSpc>
                        <a:spcBef>
                          <a:spcPts val="0"/>
                        </a:spcBef>
                        <a:spcAft>
                          <a:spcPts val="0"/>
                        </a:spcAft>
                      </a:pPr>
                      <a:r>
                        <a:rPr lang="en-US" sz="1050" dirty="0">
                          <a:effectLst/>
                        </a:rPr>
                        <a:t>5 (Telecomm)</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Direct</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Examination of all junior and senior CIS majors on assessment day</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Major revisions were done to this test this year. A preliminary analysis was done for this report. Results will be further analyzed over the summer and reported next year</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1"/>
                  </a:ext>
                </a:extLst>
              </a:tr>
              <a:tr h="754360">
                <a:tc>
                  <a:txBody>
                    <a:bodyPr/>
                    <a:lstStyle/>
                    <a:p>
                      <a:pPr marL="0" marR="0">
                        <a:lnSpc>
                          <a:spcPct val="115000"/>
                        </a:lnSpc>
                        <a:spcBef>
                          <a:spcPts val="0"/>
                        </a:spcBef>
                        <a:spcAft>
                          <a:spcPts val="0"/>
                        </a:spcAft>
                      </a:pPr>
                      <a:r>
                        <a:rPr lang="en-US" sz="1050">
                          <a:effectLst/>
                        </a:rPr>
                        <a:t>B</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Embedded assessment in CIS221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final exams/Course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of course in 2010 and additional hands-on activities in Spring 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2"/>
                  </a:ext>
                </a:extLst>
              </a:tr>
              <a:tr h="754360">
                <a:tc>
                  <a:txBody>
                    <a:bodyPr/>
                    <a:lstStyle/>
                    <a:p>
                      <a:pPr marL="0" marR="0">
                        <a:lnSpc>
                          <a:spcPct val="115000"/>
                        </a:lnSpc>
                        <a:spcBef>
                          <a:spcPts val="0"/>
                        </a:spcBef>
                        <a:spcAft>
                          <a:spcPts val="0"/>
                        </a:spcAft>
                      </a:pPr>
                      <a:r>
                        <a:rPr lang="en-US" sz="1050">
                          <a:effectLst/>
                        </a:rPr>
                        <a:t>C</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Embedded assessment in CIS331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1 (programming)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Skills and concepts based upon quizzes. Development skills based upon programming assignments.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made in Spring 2010.</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3"/>
                  </a:ext>
                </a:extLst>
              </a:tr>
              <a:tr h="416364">
                <a:tc>
                  <a:txBody>
                    <a:bodyPr/>
                    <a:lstStyle/>
                    <a:p>
                      <a:pPr marL="0" marR="0">
                        <a:lnSpc>
                          <a:spcPct val="115000"/>
                        </a:lnSpc>
                        <a:spcBef>
                          <a:spcPts val="0"/>
                        </a:spcBef>
                        <a:spcAft>
                          <a:spcPts val="0"/>
                        </a:spcAft>
                      </a:pPr>
                      <a:r>
                        <a:rPr lang="en-US" sz="1050">
                          <a:effectLst/>
                        </a:rPr>
                        <a:t>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Embedded assessment in CIS454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3 (Systems Analysis and Design)</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all problem solving problems on the three exams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changes in Fall 2011.</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4"/>
                  </a:ext>
                </a:extLst>
              </a:tr>
              <a:tr h="416364">
                <a:tc>
                  <a:txBody>
                    <a:bodyPr/>
                    <a:lstStyle/>
                    <a:p>
                      <a:pPr marL="0" marR="0">
                        <a:lnSpc>
                          <a:spcPct val="115000"/>
                        </a:lnSpc>
                        <a:spcBef>
                          <a:spcPts val="0"/>
                        </a:spcBef>
                        <a:spcAft>
                          <a:spcPts val="0"/>
                        </a:spcAft>
                      </a:pPr>
                      <a:r>
                        <a:rPr lang="en-US" sz="1050">
                          <a:effectLst/>
                        </a:rPr>
                        <a:t>E</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Embedded assessment in CIS301</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4 (Architecture)</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5"/>
                  </a:ext>
                </a:extLst>
              </a:tr>
              <a:tr h="754360">
                <a:tc>
                  <a:txBody>
                    <a:bodyPr/>
                    <a:lstStyle/>
                    <a:p>
                      <a:pPr marL="0" marR="0">
                        <a:lnSpc>
                          <a:spcPct val="115000"/>
                        </a:lnSpc>
                        <a:spcBef>
                          <a:spcPts val="0"/>
                        </a:spcBef>
                        <a:spcAft>
                          <a:spcPts val="0"/>
                        </a:spcAft>
                      </a:pPr>
                      <a:r>
                        <a:rPr lang="en-US" sz="1050">
                          <a:effectLst/>
                        </a:rPr>
                        <a:t>F</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Embedded assessment in CIS 320</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5 (Telecomm)</a:t>
                      </a:r>
                    </a:p>
                    <a:p>
                      <a:pPr marL="0" marR="0">
                        <a:lnSpc>
                          <a:spcPct val="115000"/>
                        </a:lnSpc>
                        <a:spcBef>
                          <a:spcPts val="0"/>
                        </a:spcBef>
                        <a:spcAft>
                          <a:spcPts val="0"/>
                        </a:spcAft>
                      </a:pPr>
                      <a:r>
                        <a:rPr lang="en-US" sz="1050">
                          <a:effectLst/>
                        </a:rPr>
                        <a:t>6 (Interpersonal skills)</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Based upon selected problems on the final exam.</a:t>
                      </a:r>
                    </a:p>
                    <a:p>
                      <a:pPr marL="0" marR="0">
                        <a:lnSpc>
                          <a:spcPct val="115000"/>
                        </a:lnSpc>
                        <a:spcBef>
                          <a:spcPts val="0"/>
                        </a:spcBef>
                        <a:spcAft>
                          <a:spcPts val="0"/>
                        </a:spcAft>
                      </a:pPr>
                      <a:r>
                        <a:rPr lang="en-US" sz="1050">
                          <a:effectLst/>
                        </a:rPr>
                        <a:t>Based upon peer evaluations on a group project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70% of students will be proficient based upon redesign in 2011-2012.</a:t>
                      </a:r>
                      <a:endParaRPr lang="en-US" sz="105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6"/>
                  </a:ext>
                </a:extLst>
              </a:tr>
              <a:tr h="754360">
                <a:tc>
                  <a:txBody>
                    <a:bodyPr/>
                    <a:lstStyle/>
                    <a:p>
                      <a:pPr marL="0" marR="0">
                        <a:lnSpc>
                          <a:spcPct val="115000"/>
                        </a:lnSpc>
                        <a:spcBef>
                          <a:spcPts val="0"/>
                        </a:spcBef>
                        <a:spcAft>
                          <a:spcPts val="0"/>
                        </a:spcAft>
                      </a:pPr>
                      <a:r>
                        <a:rPr lang="en-US" sz="1050">
                          <a:effectLst/>
                        </a:rPr>
                        <a:t>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Writing rubric  CIS 454</a:t>
                      </a:r>
                      <a:endParaRPr lang="en-US" sz="105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6 (Writing)</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Direct</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a:effectLst/>
                        </a:rPr>
                        <a:t>Random sample of students based upon 1 writing assignment. Course embedded.</a:t>
                      </a:r>
                      <a:endParaRPr lang="en-US" sz="105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1050" dirty="0">
                          <a:effectLst/>
                        </a:rPr>
                        <a:t>70% of students will be proficient based upon improvements in teaching writing throughout curriculum</a:t>
                      </a:r>
                      <a:endParaRPr lang="en-US" sz="105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7"/>
                  </a:ext>
                </a:extLst>
              </a:tr>
            </a:tbl>
          </a:graphicData>
        </a:graphic>
      </p:graphicFrame>
      <p:sp>
        <p:nvSpPr>
          <p:cNvPr id="14" name="Rectangle 13"/>
          <p:cNvSpPr/>
          <p:nvPr/>
        </p:nvSpPr>
        <p:spPr>
          <a:xfrm>
            <a:off x="9980815" y="1310638"/>
            <a:ext cx="2121913" cy="5027796"/>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6729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41</a:t>
            </a:fld>
            <a:endParaRPr lang="en-US"/>
          </a:p>
        </p:txBody>
      </p:sp>
      <p:sp>
        <p:nvSpPr>
          <p:cNvPr id="3" name="Footer Placeholder 2"/>
          <p:cNvSpPr>
            <a:spLocks noGrp="1"/>
          </p:cNvSpPr>
          <p:nvPr>
            <p:ph type="ftr" sz="quarter" idx="3"/>
          </p:nvPr>
        </p:nvSpPr>
        <p:spPr/>
        <p:txBody>
          <a:bodyPr/>
          <a:lstStyle/>
          <a:p>
            <a:r>
              <a:rPr lang="en-US" dirty="0"/>
              <a:t>The Center for Assessment and Research Studies, James Madison University</a:t>
            </a:r>
          </a:p>
        </p:txBody>
      </p:sp>
      <p:sp>
        <p:nvSpPr>
          <p:cNvPr id="7" name="Rectangle 6"/>
          <p:cNvSpPr/>
          <p:nvPr/>
        </p:nvSpPr>
        <p:spPr>
          <a:xfrm>
            <a:off x="409576" y="0"/>
            <a:ext cx="11782424" cy="632096"/>
          </a:xfrm>
          <a:prstGeom prst="rect">
            <a:avLst/>
          </a:prstGeom>
        </p:spPr>
        <p:txBody>
          <a:bodyPr wrap="square">
            <a:spAutoFit/>
          </a:bodyPr>
          <a:lstStyle/>
          <a:p>
            <a:pPr>
              <a:lnSpc>
                <a:spcPct val="115000"/>
              </a:lnSpc>
            </a:pPr>
            <a:r>
              <a:rPr lang="en-US" sz="2000" b="1" dirty="0">
                <a:latin typeface="Times New Roman" charset="0"/>
                <a:ea typeface="Times New Roman" charset="0"/>
                <a:cs typeface="Times New Roman" charset="0"/>
              </a:rPr>
              <a:t>III. Evaluation/Assessment Methods</a:t>
            </a:r>
            <a:endParaRPr lang="en-US" sz="1200" dirty="0">
              <a:latin typeface="Calibri" charset="0"/>
              <a:ea typeface="Calibri" charset="0"/>
              <a:cs typeface="Times New Roman" charset="0"/>
            </a:endParaRPr>
          </a:p>
          <a:p>
            <a:pPr>
              <a:lnSpc>
                <a:spcPct val="115000"/>
              </a:lnSpc>
            </a:pPr>
            <a:r>
              <a:rPr lang="en-US" sz="1050" dirty="0">
                <a:latin typeface="Times New Roman" charset="0"/>
                <a:ea typeface="Times New Roman" charset="0"/>
                <a:cs typeface="Times New Roman" charset="0"/>
              </a:rPr>
              <a:t>The BBA program in Computer Information Systems uses several methods for its assessment. This table summarizes the process involving these methods. More detail about the methodology follows the table. </a:t>
            </a:r>
            <a:endParaRPr lang="en-US" sz="1000" dirty="0">
              <a:effectLst/>
              <a:latin typeface="Calibri" charset="0"/>
              <a:ea typeface="Calibri" charset="0"/>
              <a:cs typeface="Times New Roman" charset="0"/>
            </a:endParaRPr>
          </a:p>
        </p:txBody>
      </p:sp>
      <p:graphicFrame>
        <p:nvGraphicFramePr>
          <p:cNvPr id="8" name="Table 7"/>
          <p:cNvGraphicFramePr>
            <a:graphicFrameLocks noGrp="1"/>
          </p:cNvGraphicFramePr>
          <p:nvPr/>
        </p:nvGraphicFramePr>
        <p:xfrm>
          <a:off x="1366470" y="632096"/>
          <a:ext cx="9169199" cy="2453721"/>
        </p:xfrm>
        <a:graphic>
          <a:graphicData uri="http://schemas.openxmlformats.org/drawingml/2006/table">
            <a:tbl>
              <a:tblPr firstRow="1" firstCol="1" bandRow="1">
                <a:tableStyleId>{00A15C55-8517-42AA-B614-E9B94910E393}</a:tableStyleId>
              </a:tblPr>
              <a:tblGrid>
                <a:gridCol w="182728">
                  <a:extLst>
                    <a:ext uri="{9D8B030D-6E8A-4147-A177-3AD203B41FA5}">
                      <a16:colId xmlns:a16="http://schemas.microsoft.com/office/drawing/2014/main" val="20000"/>
                    </a:ext>
                  </a:extLst>
                </a:gridCol>
                <a:gridCol w="1181471">
                  <a:extLst>
                    <a:ext uri="{9D8B030D-6E8A-4147-A177-3AD203B41FA5}">
                      <a16:colId xmlns:a16="http://schemas.microsoft.com/office/drawing/2014/main" val="20001"/>
                    </a:ext>
                  </a:extLst>
                </a:gridCol>
                <a:gridCol w="1415577">
                  <a:extLst>
                    <a:ext uri="{9D8B030D-6E8A-4147-A177-3AD203B41FA5}">
                      <a16:colId xmlns:a16="http://schemas.microsoft.com/office/drawing/2014/main" val="20002"/>
                    </a:ext>
                  </a:extLst>
                </a:gridCol>
                <a:gridCol w="872246">
                  <a:extLst>
                    <a:ext uri="{9D8B030D-6E8A-4147-A177-3AD203B41FA5}">
                      <a16:colId xmlns:a16="http://schemas.microsoft.com/office/drawing/2014/main" val="20003"/>
                    </a:ext>
                  </a:extLst>
                </a:gridCol>
                <a:gridCol w="2636431">
                  <a:extLst>
                    <a:ext uri="{9D8B030D-6E8A-4147-A177-3AD203B41FA5}">
                      <a16:colId xmlns:a16="http://schemas.microsoft.com/office/drawing/2014/main" val="20004"/>
                    </a:ext>
                  </a:extLst>
                </a:gridCol>
                <a:gridCol w="2880746">
                  <a:extLst>
                    <a:ext uri="{9D8B030D-6E8A-4147-A177-3AD203B41FA5}">
                      <a16:colId xmlns:a16="http://schemas.microsoft.com/office/drawing/2014/main" val="20005"/>
                    </a:ext>
                  </a:extLst>
                </a:gridCol>
              </a:tblGrid>
              <a:tr h="146633">
                <a:tc>
                  <a:txBody>
                    <a:bodyPr/>
                    <a:lstStyle/>
                    <a:p>
                      <a:endParaRPr lang="en-US" sz="800" dirty="0">
                        <a:effectLst/>
                        <a:latin typeface="Calibri"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Assessment Method</a:t>
                      </a:r>
                      <a:endParaRPr lang="en-US" sz="70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a:effectLst/>
                        </a:rPr>
                        <a:t>Corresponds to which objective(s)</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Type of Measure</a:t>
                      </a:r>
                      <a:endParaRPr lang="en-US" sz="70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Data Collection</a:t>
                      </a:r>
                      <a:endParaRPr lang="en-US" sz="70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Expected Results</a:t>
                      </a:r>
                      <a:endParaRPr lang="en-US" sz="700" dirty="0">
                        <a:effectLst/>
                        <a:latin typeface="Calibri" charset="0"/>
                        <a:ea typeface="Calibri" charset="0"/>
                        <a:cs typeface="Times New Roman" charset="0"/>
                      </a:endParaRPr>
                    </a:p>
                  </a:txBody>
                  <a:tcPr marL="52470" marR="52470" marT="0" marB="0">
                    <a:solidFill>
                      <a:srgbClr val="461784"/>
                    </a:solidFill>
                  </a:tcPr>
                </a:tc>
                <a:extLst>
                  <a:ext uri="{0D108BD9-81ED-4DB2-BD59-A6C34878D82A}">
                    <a16:rowId xmlns:a16="http://schemas.microsoft.com/office/drawing/2014/main" val="10000"/>
                  </a:ext>
                </a:extLst>
              </a:tr>
              <a:tr h="669702">
                <a:tc>
                  <a:txBody>
                    <a:bodyPr/>
                    <a:lstStyle/>
                    <a:p>
                      <a:pPr marL="0" marR="0">
                        <a:lnSpc>
                          <a:spcPct val="115000"/>
                        </a:lnSpc>
                        <a:spcBef>
                          <a:spcPts val="0"/>
                        </a:spcBef>
                        <a:spcAft>
                          <a:spcPts val="0"/>
                        </a:spcAft>
                      </a:pPr>
                      <a:r>
                        <a:rPr lang="en-US" sz="700">
                          <a:effectLst/>
                        </a:rPr>
                        <a:t>A</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Assessment Day Test</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1 (programming)</a:t>
                      </a:r>
                    </a:p>
                    <a:p>
                      <a:pPr marL="0" marR="0">
                        <a:lnSpc>
                          <a:spcPct val="115000"/>
                        </a:lnSpc>
                        <a:spcBef>
                          <a:spcPts val="0"/>
                        </a:spcBef>
                        <a:spcAft>
                          <a:spcPts val="0"/>
                        </a:spcAft>
                      </a:pPr>
                      <a:r>
                        <a:rPr lang="en-US" sz="700" dirty="0">
                          <a:effectLst/>
                        </a:rPr>
                        <a:t>2 (database)</a:t>
                      </a:r>
                    </a:p>
                    <a:p>
                      <a:pPr marL="0" marR="0">
                        <a:lnSpc>
                          <a:spcPct val="115000"/>
                        </a:lnSpc>
                        <a:spcBef>
                          <a:spcPts val="0"/>
                        </a:spcBef>
                        <a:spcAft>
                          <a:spcPts val="0"/>
                        </a:spcAft>
                      </a:pPr>
                      <a:r>
                        <a:rPr lang="en-US" sz="700" dirty="0">
                          <a:effectLst/>
                        </a:rPr>
                        <a:t>3 (SAD)</a:t>
                      </a:r>
                    </a:p>
                    <a:p>
                      <a:pPr marL="0" marR="0">
                        <a:lnSpc>
                          <a:spcPct val="115000"/>
                        </a:lnSpc>
                        <a:spcBef>
                          <a:spcPts val="0"/>
                        </a:spcBef>
                        <a:spcAft>
                          <a:spcPts val="0"/>
                        </a:spcAft>
                      </a:pPr>
                      <a:r>
                        <a:rPr lang="en-US" sz="700" dirty="0">
                          <a:effectLst/>
                        </a:rPr>
                        <a:t>4 (Architecture)</a:t>
                      </a:r>
                    </a:p>
                    <a:p>
                      <a:pPr marL="0" marR="0">
                        <a:lnSpc>
                          <a:spcPct val="115000"/>
                        </a:lnSpc>
                        <a:spcBef>
                          <a:spcPts val="0"/>
                        </a:spcBef>
                        <a:spcAft>
                          <a:spcPts val="0"/>
                        </a:spcAft>
                      </a:pPr>
                      <a:r>
                        <a:rPr lang="en-US" sz="700" dirty="0">
                          <a:effectLst/>
                        </a:rPr>
                        <a:t>5 (Telecomm)</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Direct</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Examination of all junior and senior CIS majors on assessment day</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Major revisions were done to this test this year. A preliminary analysis was done for this report. Results will be further analyzed over the summer and reported next year</a:t>
                      </a:r>
                      <a:endParaRPr lang="en-US" sz="70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1"/>
                  </a:ext>
                </a:extLst>
              </a:tr>
              <a:tr h="277127">
                <a:tc>
                  <a:txBody>
                    <a:bodyPr/>
                    <a:lstStyle/>
                    <a:p>
                      <a:pPr marL="0" marR="0">
                        <a:lnSpc>
                          <a:spcPct val="115000"/>
                        </a:lnSpc>
                        <a:spcBef>
                          <a:spcPts val="0"/>
                        </a:spcBef>
                        <a:spcAft>
                          <a:spcPts val="0"/>
                        </a:spcAft>
                      </a:pPr>
                      <a:r>
                        <a:rPr lang="en-US" sz="700">
                          <a:effectLst/>
                        </a:rPr>
                        <a:t>B</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Embedded assessment in CIS221</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1 (programming)</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Based upon final exams/Course embedded</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70% of students will be proficient based upon redesign of course in 2010 and additional hands-on activities in Spring 2012</a:t>
                      </a:r>
                      <a:endParaRPr lang="en-US" sz="70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2"/>
                  </a:ext>
                </a:extLst>
              </a:tr>
              <a:tr h="277127">
                <a:tc>
                  <a:txBody>
                    <a:bodyPr/>
                    <a:lstStyle/>
                    <a:p>
                      <a:pPr marL="0" marR="0">
                        <a:lnSpc>
                          <a:spcPct val="115000"/>
                        </a:lnSpc>
                        <a:spcBef>
                          <a:spcPts val="0"/>
                        </a:spcBef>
                        <a:spcAft>
                          <a:spcPts val="0"/>
                        </a:spcAft>
                      </a:pPr>
                      <a:r>
                        <a:rPr lang="en-US" sz="700">
                          <a:effectLst/>
                        </a:rPr>
                        <a:t>C</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Embedded assessment in CIS331</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1 (programming)</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Skills and concepts based upon quizzes. Development skills based upon programming assignments. Course embedded.</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70% of students will be proficient based upon changes made in Spring 2010.</a:t>
                      </a:r>
                      <a:endParaRPr lang="en-US" sz="70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3"/>
                  </a:ext>
                </a:extLst>
              </a:tr>
              <a:tr h="267881">
                <a:tc>
                  <a:txBody>
                    <a:bodyPr/>
                    <a:lstStyle/>
                    <a:p>
                      <a:pPr marL="0" marR="0">
                        <a:lnSpc>
                          <a:spcPct val="115000"/>
                        </a:lnSpc>
                        <a:spcBef>
                          <a:spcPts val="0"/>
                        </a:spcBef>
                        <a:spcAft>
                          <a:spcPts val="0"/>
                        </a:spcAft>
                      </a:pPr>
                      <a:r>
                        <a:rPr lang="en-US" sz="700">
                          <a:effectLst/>
                        </a:rPr>
                        <a:t>D</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Embedded assessment in CIS454</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3 (Systems Analysis and Design)</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Based upon all problem solving problems on the three exams</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70% of students will be proficient based upon changes in Fall 2011.</a:t>
                      </a:r>
                      <a:endParaRPr lang="en-US" sz="70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4"/>
                  </a:ext>
                </a:extLst>
              </a:tr>
              <a:tr h="267881">
                <a:tc>
                  <a:txBody>
                    <a:bodyPr/>
                    <a:lstStyle/>
                    <a:p>
                      <a:pPr marL="0" marR="0">
                        <a:lnSpc>
                          <a:spcPct val="115000"/>
                        </a:lnSpc>
                        <a:spcBef>
                          <a:spcPts val="0"/>
                        </a:spcBef>
                        <a:spcAft>
                          <a:spcPts val="0"/>
                        </a:spcAft>
                      </a:pPr>
                      <a:r>
                        <a:rPr lang="en-US" sz="700">
                          <a:effectLst/>
                        </a:rPr>
                        <a:t>E</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Embedded assessment in CIS301</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4 (Architecture)</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Based upon selected problems on the final exam</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70% of students will be proficient </a:t>
                      </a:r>
                      <a:endParaRPr lang="en-US" sz="70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5"/>
                  </a:ext>
                </a:extLst>
              </a:tr>
              <a:tr h="279489">
                <a:tc>
                  <a:txBody>
                    <a:bodyPr/>
                    <a:lstStyle/>
                    <a:p>
                      <a:pPr marL="0" marR="0">
                        <a:lnSpc>
                          <a:spcPct val="115000"/>
                        </a:lnSpc>
                        <a:spcBef>
                          <a:spcPts val="0"/>
                        </a:spcBef>
                        <a:spcAft>
                          <a:spcPts val="0"/>
                        </a:spcAft>
                      </a:pPr>
                      <a:r>
                        <a:rPr lang="en-US" sz="700">
                          <a:effectLst/>
                        </a:rPr>
                        <a:t>F</a:t>
                      </a:r>
                      <a:endParaRPr lang="en-US" sz="70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Embedded assessment in CIS 320</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5 (Telecomm)</a:t>
                      </a:r>
                    </a:p>
                    <a:p>
                      <a:pPr marL="0" marR="0">
                        <a:lnSpc>
                          <a:spcPct val="115000"/>
                        </a:lnSpc>
                        <a:spcBef>
                          <a:spcPts val="0"/>
                        </a:spcBef>
                        <a:spcAft>
                          <a:spcPts val="0"/>
                        </a:spcAft>
                      </a:pPr>
                      <a:r>
                        <a:rPr lang="en-US" sz="700">
                          <a:effectLst/>
                        </a:rPr>
                        <a:t>6 (Interpersonal skills)</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Based upon selected problems on the final exam.</a:t>
                      </a:r>
                    </a:p>
                    <a:p>
                      <a:pPr marL="0" marR="0">
                        <a:lnSpc>
                          <a:spcPct val="115000"/>
                        </a:lnSpc>
                        <a:spcBef>
                          <a:spcPts val="0"/>
                        </a:spcBef>
                        <a:spcAft>
                          <a:spcPts val="0"/>
                        </a:spcAft>
                      </a:pPr>
                      <a:r>
                        <a:rPr lang="en-US" sz="700" dirty="0">
                          <a:effectLst/>
                        </a:rPr>
                        <a:t>Based upon peer evaluations on a group project</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70% of students will be proficient based upon redesign in 2011-2012.</a:t>
                      </a:r>
                      <a:endParaRPr lang="en-US" sz="70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6"/>
                  </a:ext>
                </a:extLst>
              </a:tr>
              <a:tr h="267881">
                <a:tc>
                  <a:txBody>
                    <a:bodyPr/>
                    <a:lstStyle/>
                    <a:p>
                      <a:pPr marL="0" marR="0">
                        <a:lnSpc>
                          <a:spcPct val="115000"/>
                        </a:lnSpc>
                        <a:spcBef>
                          <a:spcPts val="0"/>
                        </a:spcBef>
                        <a:spcAft>
                          <a:spcPts val="0"/>
                        </a:spcAft>
                      </a:pPr>
                      <a:r>
                        <a:rPr lang="en-US" sz="700" dirty="0">
                          <a:effectLst/>
                        </a:rPr>
                        <a:t>G</a:t>
                      </a:r>
                      <a:endParaRPr lang="en-US" sz="700" dirty="0">
                        <a:effectLst/>
                        <a:latin typeface="Calibri" charset="0"/>
                        <a:ea typeface="Calibri" charset="0"/>
                        <a:cs typeface="Times New Roman" charset="0"/>
                      </a:endParaRPr>
                    </a:p>
                  </a:txBody>
                  <a:tcPr marL="52470" marR="52470" marT="0" marB="0">
                    <a:solidFill>
                      <a:srgbClr val="461784"/>
                    </a:solidFill>
                  </a:tcPr>
                </a:tc>
                <a:tc>
                  <a:txBody>
                    <a:bodyPr/>
                    <a:lstStyle/>
                    <a:p>
                      <a:pPr marL="0" marR="0">
                        <a:lnSpc>
                          <a:spcPct val="115000"/>
                        </a:lnSpc>
                        <a:spcBef>
                          <a:spcPts val="0"/>
                        </a:spcBef>
                        <a:spcAft>
                          <a:spcPts val="0"/>
                        </a:spcAft>
                      </a:pPr>
                      <a:r>
                        <a:rPr lang="en-US" sz="700" dirty="0">
                          <a:effectLst/>
                        </a:rPr>
                        <a:t>Writing rubric  CIS 454</a:t>
                      </a:r>
                      <a:endParaRPr lang="en-US" sz="700" dirty="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6 (Writing)</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Direct</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a:effectLst/>
                        </a:rPr>
                        <a:t>Random sample of students based upon 1 writing assignment. Course embedded.</a:t>
                      </a:r>
                      <a:endParaRPr lang="en-US" sz="700">
                        <a:effectLst/>
                        <a:latin typeface="Calibri" charset="0"/>
                        <a:ea typeface="Calibri" charset="0"/>
                        <a:cs typeface="Times New Roman" charset="0"/>
                      </a:endParaRPr>
                    </a:p>
                  </a:txBody>
                  <a:tcPr marL="52470" marR="52470" marT="0" marB="0"/>
                </a:tc>
                <a:tc>
                  <a:txBody>
                    <a:bodyPr/>
                    <a:lstStyle/>
                    <a:p>
                      <a:pPr marL="0" marR="0">
                        <a:lnSpc>
                          <a:spcPct val="115000"/>
                        </a:lnSpc>
                        <a:spcBef>
                          <a:spcPts val="0"/>
                        </a:spcBef>
                        <a:spcAft>
                          <a:spcPts val="0"/>
                        </a:spcAft>
                      </a:pPr>
                      <a:r>
                        <a:rPr lang="en-US" sz="700" dirty="0">
                          <a:effectLst/>
                        </a:rPr>
                        <a:t>70% of students will be proficient based upon improvements in teaching writing throughout curriculum</a:t>
                      </a:r>
                      <a:endParaRPr lang="en-US" sz="700" dirty="0">
                        <a:effectLst/>
                        <a:latin typeface="Calibri" charset="0"/>
                        <a:ea typeface="Calibri" charset="0"/>
                        <a:cs typeface="Times New Roman" charset="0"/>
                      </a:endParaRPr>
                    </a:p>
                  </a:txBody>
                  <a:tcPr marL="52470" marR="52470" marT="0" marB="0"/>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1" y="3446998"/>
            <a:ext cx="9283700" cy="28321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50" b="91334"/>
          <a:stretch/>
        </p:blipFill>
        <p:spPr>
          <a:xfrm>
            <a:off x="1420718" y="3266506"/>
            <a:ext cx="9304433" cy="180492"/>
          </a:xfrm>
          <a:prstGeom prst="rect">
            <a:avLst/>
          </a:prstGeom>
        </p:spPr>
      </p:pic>
      <p:sp>
        <p:nvSpPr>
          <p:cNvPr id="11" name="Oval 10"/>
          <p:cNvSpPr/>
          <p:nvPr/>
        </p:nvSpPr>
        <p:spPr>
          <a:xfrm>
            <a:off x="7106672" y="3666501"/>
            <a:ext cx="2565919" cy="969661"/>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03628" y="4695824"/>
            <a:ext cx="2621902" cy="523875"/>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00950" y="5371824"/>
            <a:ext cx="1752600"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020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42</a:t>
            </a:fld>
            <a:endParaRPr lang="en-US"/>
          </a:p>
        </p:txBody>
      </p:sp>
      <p:sp>
        <p:nvSpPr>
          <p:cNvPr id="4" name="Rectangle 3"/>
          <p:cNvSpPr/>
          <p:nvPr/>
        </p:nvSpPr>
        <p:spPr>
          <a:xfrm>
            <a:off x="4256941" y="160020"/>
            <a:ext cx="7935059" cy="2959272"/>
          </a:xfrm>
          <a:prstGeom prst="rect">
            <a:avLst/>
          </a:prstGeom>
        </p:spPr>
        <p:txBody>
          <a:bodyPr wrap="square">
            <a:spAutoFit/>
          </a:bodyPr>
          <a:lstStyle/>
          <a:p>
            <a:pPr>
              <a:lnSpc>
                <a:spcPct val="115000"/>
              </a:lnSpc>
            </a:pPr>
            <a:r>
              <a:rPr lang="en-US" i="1" dirty="0">
                <a:latin typeface="Times New Roman" charset="0"/>
                <a:ea typeface="Times New Roman" charset="0"/>
                <a:cs typeface="Times New Roman" charset="0"/>
              </a:rPr>
              <a:t>Data Collection</a:t>
            </a:r>
            <a:r>
              <a:rPr lang="en-US" dirty="0">
                <a:latin typeface="Times New Roman" charset="0"/>
                <a:ea typeface="Times New Roman" charset="0"/>
                <a:cs typeface="Times New Roman" charset="0"/>
              </a:rPr>
              <a:t>. All junior and senior CIS majors are required to take the test during a week of assessment. A query is done from the Student Information System to determine who is a junior or senior. All of these students are sent e-mails informing them that they are required to take the test or there will be a hold placed upon their records. The only students excused from the test are those who are classified as a junior but not officially accepted in to the COB and so not officially a CIS major (verified against their transcript,) students who change majors between the time of the query and the time of the test (verified by department,) or students who are away from the campus that semester, usually studying abroad. </a:t>
            </a:r>
            <a:endParaRPr lang="en-US" sz="1600" dirty="0">
              <a:effectLst/>
              <a:latin typeface="Calibri" charset="0"/>
              <a:ea typeface="Calibri" charset="0"/>
              <a:cs typeface="Times New Roman" charset="0"/>
            </a:endParaRPr>
          </a:p>
        </p:txBody>
      </p:sp>
      <p:sp>
        <p:nvSpPr>
          <p:cNvPr id="11" name="TextBox 10"/>
          <p:cNvSpPr txBox="1"/>
          <p:nvPr/>
        </p:nvSpPr>
        <p:spPr>
          <a:xfrm>
            <a:off x="111069" y="977936"/>
            <a:ext cx="3927944" cy="1077218"/>
          </a:xfrm>
          <a:prstGeom prst="rect">
            <a:avLst/>
          </a:prstGeom>
          <a:noFill/>
        </p:spPr>
        <p:txBody>
          <a:bodyPr wrap="square" rtlCol="0">
            <a:spAutoFit/>
          </a:bodyPr>
          <a:lstStyle/>
          <a:p>
            <a:r>
              <a:rPr lang="en-US" sz="1600" dirty="0">
                <a:solidFill>
                  <a:schemeClr val="bg1"/>
                </a:solidFill>
              </a:rPr>
              <a:t>This paragraph notes how students are being assessed.  All graduating students are assessed so the results are representative of those students. (Element III D)</a:t>
            </a:r>
          </a:p>
        </p:txBody>
      </p:sp>
    </p:spTree>
    <p:extLst>
      <p:ext uri="{BB962C8B-B14F-4D97-AF65-F5344CB8AC3E}">
        <p14:creationId xmlns:p14="http://schemas.microsoft.com/office/powerpoint/2010/main" val="223368923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43</a:t>
            </a:fld>
            <a:endParaRPr lang="en-US"/>
          </a:p>
        </p:txBody>
      </p:sp>
      <p:sp>
        <p:nvSpPr>
          <p:cNvPr id="4" name="Rectangle 3"/>
          <p:cNvSpPr/>
          <p:nvPr/>
        </p:nvSpPr>
        <p:spPr>
          <a:xfrm>
            <a:off x="4256941" y="3500514"/>
            <a:ext cx="7630259" cy="2959272"/>
          </a:xfrm>
          <a:prstGeom prst="rect">
            <a:avLst/>
          </a:prstGeom>
        </p:spPr>
        <p:txBody>
          <a:bodyPr wrap="square">
            <a:spAutoFit/>
          </a:bodyPr>
          <a:lstStyle/>
          <a:p>
            <a:pPr>
              <a:lnSpc>
                <a:spcPct val="115000"/>
              </a:lnSpc>
            </a:pPr>
            <a:r>
              <a:rPr lang="en-US" i="1">
                <a:latin typeface="Times New Roman" charset="0"/>
                <a:ea typeface="Times New Roman" charset="0"/>
                <a:cs typeface="Times New Roman" charset="0"/>
              </a:rPr>
              <a:t>Reliability Calculations:</a:t>
            </a:r>
            <a:endParaRPr lang="en-US" sz="160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Cronbach’s alpha for all 60 questions on the Assessment exam calculated as .45.</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For each of the areas, the Cronbach’s alpha was:</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Architecture: 12 questions Cronbach’s alpha: .33</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Database: 12 questions Cronbach’s alpha: .08</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Programming language: 15 questions, Cronbach’s alpha: .23</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Systems Analysis: 10 questions, Cronbach’s alpha .47</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            Telecommunications: 11 questions, Cronbach’s alpha .05</a:t>
            </a:r>
            <a:endParaRPr lang="en-US" sz="1600"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We will discuss these reliability estimates with CARS in the fall.</a:t>
            </a:r>
            <a:endParaRPr lang="en-US" sz="1600" dirty="0">
              <a:effectLst/>
              <a:latin typeface="Calibri" charset="0"/>
              <a:ea typeface="Calibri" charset="0"/>
              <a:cs typeface="Times New Roman" charset="0"/>
            </a:endParaRPr>
          </a:p>
        </p:txBody>
      </p:sp>
      <p:sp>
        <p:nvSpPr>
          <p:cNvPr id="5" name="TextBox 4"/>
          <p:cNvSpPr txBox="1"/>
          <p:nvPr/>
        </p:nvSpPr>
        <p:spPr>
          <a:xfrm>
            <a:off x="328997" y="4052921"/>
            <a:ext cx="3927944" cy="2308324"/>
          </a:xfrm>
          <a:prstGeom prst="rect">
            <a:avLst/>
          </a:prstGeom>
          <a:noFill/>
        </p:spPr>
        <p:txBody>
          <a:bodyPr wrap="square" rtlCol="0">
            <a:spAutoFit/>
          </a:bodyPr>
          <a:lstStyle/>
          <a:p>
            <a:r>
              <a:rPr lang="en-US" sz="1600" dirty="0">
                <a:solidFill>
                  <a:schemeClr val="bg1"/>
                </a:solidFill>
              </a:rPr>
              <a:t>Cronbach’s alpha is an estimate of internal consistency reliability.  (Element IIIE)</a:t>
            </a:r>
          </a:p>
          <a:p>
            <a:endParaRPr lang="en-US" sz="1600" dirty="0">
              <a:solidFill>
                <a:schemeClr val="bg1"/>
              </a:solidFill>
            </a:endParaRPr>
          </a:p>
          <a:p>
            <a:r>
              <a:rPr lang="en-US" sz="1600" dirty="0">
                <a:solidFill>
                  <a:schemeClr val="bg1"/>
                </a:solidFill>
              </a:rPr>
              <a:t>Reliability estimates greater than .60 are generally acceptable for program assessment.</a:t>
            </a:r>
          </a:p>
          <a:p>
            <a:endParaRPr lang="en-US" sz="1600" dirty="0">
              <a:solidFill>
                <a:schemeClr val="bg1"/>
              </a:solidFill>
            </a:endParaRPr>
          </a:p>
          <a:p>
            <a:r>
              <a:rPr lang="en-US" sz="1600" dirty="0">
                <a:solidFill>
                  <a:schemeClr val="bg1"/>
                </a:solidFill>
              </a:rPr>
              <a:t>Additional validity evidence would have strengthened this section.</a:t>
            </a:r>
          </a:p>
        </p:txBody>
      </p:sp>
    </p:spTree>
    <p:extLst>
      <p:ext uri="{BB962C8B-B14F-4D97-AF65-F5344CB8AC3E}">
        <p14:creationId xmlns:p14="http://schemas.microsoft.com/office/powerpoint/2010/main" val="273077668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8B3DDF-55FD-42E7-8027-CE601EFF49C5}" type="slidenum">
              <a:rPr lang="en-US" smtClean="0"/>
              <a:t>44</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r="-1" b="55132"/>
          <a:stretch/>
        </p:blipFill>
        <p:spPr>
          <a:xfrm>
            <a:off x="1965960" y="3302253"/>
            <a:ext cx="8785779" cy="2642383"/>
          </a:xfrm>
          <a:prstGeom prst="rect">
            <a:avLst/>
          </a:prstGeom>
        </p:spPr>
      </p:pic>
      <p:sp>
        <p:nvSpPr>
          <p:cNvPr id="7" name="Rectangle 6"/>
          <p:cNvSpPr/>
          <p:nvPr/>
        </p:nvSpPr>
        <p:spPr>
          <a:xfrm>
            <a:off x="245011" y="148590"/>
            <a:ext cx="6510119" cy="2905924"/>
          </a:xfrm>
          <a:prstGeom prst="rect">
            <a:avLst/>
          </a:prstGeom>
        </p:spPr>
        <p:txBody>
          <a:bodyPr wrap="square">
            <a:spAutoFit/>
          </a:bodyPr>
          <a:lstStyle/>
          <a:p>
            <a:pPr>
              <a:lnSpc>
                <a:spcPct val="115000"/>
              </a:lnSpc>
            </a:pPr>
            <a:r>
              <a:rPr lang="en-US" sz="1600" i="1" dirty="0">
                <a:latin typeface="Times New Roman" charset="0"/>
                <a:ea typeface="Times New Roman" charset="0"/>
                <a:cs typeface="Times New Roman" charset="0"/>
              </a:rPr>
              <a:t>Data Collection</a:t>
            </a:r>
            <a:r>
              <a:rPr lang="en-US" sz="1600" dirty="0">
                <a:latin typeface="Times New Roman" charset="0"/>
                <a:ea typeface="Times New Roman" charset="0"/>
                <a:cs typeface="Times New Roman" charset="0"/>
              </a:rPr>
              <a:t>. All junior and senior CIS majors are required to take the test during a week of assessment. A query is done from the Student Information System to determine who is a junior or senior. All of these students are sent e-mails informing them that they are required to take the test or there will be a hold placed upon their records. The only students excused from the test are those who are classified as a junior but not officially accepted in to the COB and so not officially a CIS major (verified against their transcript,) students who change majors between the time of the query and the time of the test (verified by department,) or students who are away from the campus that semester, usually studying abroad. </a:t>
            </a:r>
            <a:endParaRPr lang="en-US" sz="1400" dirty="0">
              <a:effectLst/>
              <a:latin typeface="Calibri" charset="0"/>
              <a:ea typeface="Calibri" charset="0"/>
              <a:cs typeface="Times New Roman" charset="0"/>
            </a:endParaRPr>
          </a:p>
        </p:txBody>
      </p:sp>
      <p:sp>
        <p:nvSpPr>
          <p:cNvPr id="8" name="Rectangle 7"/>
          <p:cNvSpPr/>
          <p:nvPr/>
        </p:nvSpPr>
        <p:spPr>
          <a:xfrm>
            <a:off x="6965851" y="148590"/>
            <a:ext cx="5127089" cy="2569934"/>
          </a:xfrm>
          <a:prstGeom prst="rect">
            <a:avLst/>
          </a:prstGeom>
        </p:spPr>
        <p:txBody>
          <a:bodyPr wrap="square">
            <a:spAutoFit/>
          </a:bodyPr>
          <a:lstStyle/>
          <a:p>
            <a:pPr>
              <a:lnSpc>
                <a:spcPct val="115000"/>
              </a:lnSpc>
            </a:pPr>
            <a:r>
              <a:rPr lang="en-US" sz="1400" i="1" dirty="0">
                <a:latin typeface="Times New Roman" charset="0"/>
                <a:ea typeface="Times New Roman" charset="0"/>
                <a:cs typeface="Times New Roman" charset="0"/>
              </a:rPr>
              <a:t>Reliability Calculations:</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Cronbach’s alpha for all 60 questions on the Assessment exam calculated as .45.</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For each of the areas, the Cronbach’s alpha was:</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            Architecture: 12 questions Cronbach’s alpha: .33</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            Database: 12 questions Cronbach’s alpha: .08</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            Programming language: 15 questions, Cronbach’s alpha: .23</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            Systems Analysis: 10 questions, Cronbach’s alpha .47</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            Telecommunications: 11 questions, Cronbach’s alpha .05</a:t>
            </a:r>
            <a:endParaRPr lang="en-US" sz="1200" dirty="0">
              <a:latin typeface="Calibri" charset="0"/>
              <a:ea typeface="Calibri" charset="0"/>
              <a:cs typeface="Times New Roman" charset="0"/>
            </a:endParaRPr>
          </a:p>
          <a:p>
            <a:pPr>
              <a:lnSpc>
                <a:spcPct val="115000"/>
              </a:lnSpc>
            </a:pPr>
            <a:r>
              <a:rPr lang="en-US" sz="1400" dirty="0">
                <a:latin typeface="Times New Roman" charset="0"/>
                <a:ea typeface="Times New Roman" charset="0"/>
                <a:cs typeface="Times New Roman" charset="0"/>
              </a:rPr>
              <a:t>We will discuss these reliability estimates with CARS in the fall.</a:t>
            </a:r>
            <a:endParaRPr lang="en-US" sz="1200" dirty="0">
              <a:effectLst/>
              <a:latin typeface="Calibri" charset="0"/>
              <a:ea typeface="Calibri" charset="0"/>
              <a:cs typeface="Times New Roman" charset="0"/>
            </a:endParaRPr>
          </a:p>
        </p:txBody>
      </p:sp>
      <p:sp>
        <p:nvSpPr>
          <p:cNvPr id="9" name="Oval 8"/>
          <p:cNvSpPr/>
          <p:nvPr/>
        </p:nvSpPr>
        <p:spPr>
          <a:xfrm>
            <a:off x="5213250" y="3456286"/>
            <a:ext cx="2844899" cy="1310024"/>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68271" y="4766310"/>
            <a:ext cx="2029560" cy="1310024"/>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95686"/>
          <a:stretch/>
        </p:blipFill>
        <p:spPr>
          <a:xfrm>
            <a:off x="1951645" y="3180083"/>
            <a:ext cx="8823960" cy="116125"/>
          </a:xfrm>
          <a:prstGeom prst="rect">
            <a:avLst/>
          </a:prstGeom>
        </p:spPr>
      </p:pic>
      <p:sp>
        <p:nvSpPr>
          <p:cNvPr id="12"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86179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45</a:t>
            </a:fld>
            <a:endParaRPr lang="en-US"/>
          </a:p>
        </p:txBody>
      </p:sp>
      <p:graphicFrame>
        <p:nvGraphicFramePr>
          <p:cNvPr id="4" name="Table 3"/>
          <p:cNvGraphicFramePr>
            <a:graphicFrameLocks noGrp="1"/>
          </p:cNvGraphicFramePr>
          <p:nvPr/>
        </p:nvGraphicFramePr>
        <p:xfrm>
          <a:off x="4256938" y="251460"/>
          <a:ext cx="7807113" cy="2713875"/>
        </p:xfrm>
        <a:graphic>
          <a:graphicData uri="http://schemas.openxmlformats.org/drawingml/2006/table">
            <a:tbl>
              <a:tblPr firstRow="1" firstCol="1" bandRow="1">
                <a:tableStyleId>{00A15C55-8517-42AA-B614-E9B94910E393}</a:tableStyleId>
              </a:tblPr>
              <a:tblGrid>
                <a:gridCol w="1731582">
                  <a:extLst>
                    <a:ext uri="{9D8B030D-6E8A-4147-A177-3AD203B41FA5}">
                      <a16:colId xmlns:a16="http://schemas.microsoft.com/office/drawing/2014/main" val="20000"/>
                    </a:ext>
                  </a:extLst>
                </a:gridCol>
                <a:gridCol w="712594">
                  <a:extLst>
                    <a:ext uri="{9D8B030D-6E8A-4147-A177-3AD203B41FA5}">
                      <a16:colId xmlns:a16="http://schemas.microsoft.com/office/drawing/2014/main" val="20001"/>
                    </a:ext>
                  </a:extLst>
                </a:gridCol>
                <a:gridCol w="713294">
                  <a:extLst>
                    <a:ext uri="{9D8B030D-6E8A-4147-A177-3AD203B41FA5}">
                      <a16:colId xmlns:a16="http://schemas.microsoft.com/office/drawing/2014/main" val="20002"/>
                    </a:ext>
                  </a:extLst>
                </a:gridCol>
                <a:gridCol w="713294">
                  <a:extLst>
                    <a:ext uri="{9D8B030D-6E8A-4147-A177-3AD203B41FA5}">
                      <a16:colId xmlns:a16="http://schemas.microsoft.com/office/drawing/2014/main" val="20003"/>
                    </a:ext>
                  </a:extLst>
                </a:gridCol>
                <a:gridCol w="712594">
                  <a:extLst>
                    <a:ext uri="{9D8B030D-6E8A-4147-A177-3AD203B41FA5}">
                      <a16:colId xmlns:a16="http://schemas.microsoft.com/office/drawing/2014/main" val="20004"/>
                    </a:ext>
                  </a:extLst>
                </a:gridCol>
                <a:gridCol w="713294">
                  <a:extLst>
                    <a:ext uri="{9D8B030D-6E8A-4147-A177-3AD203B41FA5}">
                      <a16:colId xmlns:a16="http://schemas.microsoft.com/office/drawing/2014/main" val="20005"/>
                    </a:ext>
                  </a:extLst>
                </a:gridCol>
                <a:gridCol w="713294">
                  <a:extLst>
                    <a:ext uri="{9D8B030D-6E8A-4147-A177-3AD203B41FA5}">
                      <a16:colId xmlns:a16="http://schemas.microsoft.com/office/drawing/2014/main" val="20006"/>
                    </a:ext>
                  </a:extLst>
                </a:gridCol>
                <a:gridCol w="1797167">
                  <a:extLst>
                    <a:ext uri="{9D8B030D-6E8A-4147-A177-3AD203B41FA5}">
                      <a16:colId xmlns:a16="http://schemas.microsoft.com/office/drawing/2014/main" val="20007"/>
                    </a:ext>
                  </a:extLst>
                </a:gridCol>
              </a:tblGrid>
              <a:tr h="856119">
                <a:tc>
                  <a:txBody>
                    <a:bodyPr/>
                    <a:lstStyle/>
                    <a:p>
                      <a:pPr marL="0" marR="0">
                        <a:lnSpc>
                          <a:spcPct val="115000"/>
                        </a:lnSpc>
                        <a:spcBef>
                          <a:spcPts val="0"/>
                        </a:spcBef>
                        <a:spcAft>
                          <a:spcPts val="0"/>
                        </a:spcAft>
                      </a:pPr>
                      <a:r>
                        <a:rPr lang="en-US" sz="1400" dirty="0">
                          <a:effectLst/>
                        </a:rPr>
                        <a:t>Objective</a:t>
                      </a:r>
                      <a:endParaRPr lang="en-US" sz="1800" dirty="0">
                        <a:effectLst/>
                        <a:latin typeface="Calibri" charset="0"/>
                        <a:ea typeface="Calibri" charset="0"/>
                        <a:cs typeface="Times New Roman" charset="0"/>
                      </a:endParaRPr>
                    </a:p>
                  </a:txBody>
                  <a:tcPr marL="68580" marR="68580" marT="0" marB="0">
                    <a:solidFill>
                      <a:srgbClr val="461784"/>
                    </a:solidFill>
                  </a:tcPr>
                </a:tc>
                <a:tc gridSpan="3">
                  <a:txBody>
                    <a:bodyPr/>
                    <a:lstStyle/>
                    <a:p>
                      <a:pPr marL="0" marR="0" algn="ctr">
                        <a:lnSpc>
                          <a:spcPct val="115000"/>
                        </a:lnSpc>
                        <a:spcBef>
                          <a:spcPts val="0"/>
                        </a:spcBef>
                        <a:spcAft>
                          <a:spcPts val="0"/>
                        </a:spcAft>
                      </a:pPr>
                      <a:r>
                        <a:rPr lang="en-US" sz="1400" dirty="0">
                          <a:effectLst/>
                        </a:rPr>
                        <a:t>Juniors</a:t>
                      </a:r>
                      <a:endParaRPr lang="en-US" sz="18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dirty="0">
                          <a:effectLst/>
                        </a:rPr>
                        <a:t>Seniors</a:t>
                      </a:r>
                      <a:endParaRPr lang="en-US" sz="18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Juniors lower than senior</a:t>
                      </a:r>
                      <a:endParaRPr lang="en-US" sz="1800" dirty="0">
                        <a:effectLst/>
                        <a:latin typeface="Calibri" charset="0"/>
                        <a:ea typeface="Calibri" charset="0"/>
                        <a:cs typeface="Times New Roman" charset="0"/>
                      </a:endParaRPr>
                    </a:p>
                  </a:txBody>
                  <a:tcPr marL="68580" marR="68580" marT="0" marB="0">
                    <a:solidFill>
                      <a:srgbClr val="461784"/>
                    </a:solidFill>
                  </a:tcPr>
                </a:tc>
                <a:extLst>
                  <a:ext uri="{0D108BD9-81ED-4DB2-BD59-A6C34878D82A}">
                    <a16:rowId xmlns:a16="http://schemas.microsoft.com/office/drawing/2014/main" val="10000"/>
                  </a:ext>
                </a:extLst>
              </a:tr>
              <a:tr h="224029">
                <a:tc>
                  <a:txBody>
                    <a:bodyPr/>
                    <a:lstStyle/>
                    <a:p>
                      <a:pPr>
                        <a:lnSpc>
                          <a:spcPct val="115000"/>
                        </a:lnSpc>
                      </a:pPr>
                      <a:endParaRPr lang="en-US" sz="1800" dirty="0">
                        <a:effectLst/>
                        <a:latin typeface="Calibri"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2010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2011</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2012</a:t>
                      </a:r>
                      <a:endParaRPr lang="en-US" sz="1800" dirty="0">
                        <a:effectLst/>
                        <a:latin typeface="Calibri" charset="0"/>
                        <a:ea typeface="Calibri" charset="0"/>
                        <a:cs typeface="Times New Roman" charset="0"/>
                      </a:endParaRPr>
                    </a:p>
                  </a:txBody>
                  <a:tcPr marL="68580" marR="68580" marT="0" marB="0"/>
                </a:tc>
                <a:tc>
                  <a:txBody>
                    <a:bodyPr/>
                    <a:lstStyle/>
                    <a:p>
                      <a:pPr>
                        <a:lnSpc>
                          <a:spcPct val="115000"/>
                        </a:lnSpc>
                      </a:pPr>
                      <a:endParaRPr lang="en-US" sz="1800" dirty="0">
                        <a:effectLst/>
                        <a:latin typeface="Calibri" charset="0"/>
                      </a:endParaRPr>
                    </a:p>
                  </a:txBody>
                  <a:tcPr marL="68580" marR="68580" marT="0" marB="0"/>
                </a:tc>
                <a:extLst>
                  <a:ext uri="{0D108BD9-81ED-4DB2-BD59-A6C34878D82A}">
                    <a16:rowId xmlns:a16="http://schemas.microsoft.com/office/drawing/2014/main" val="10001"/>
                  </a:ext>
                </a:extLst>
              </a:tr>
              <a:tr h="224029">
                <a:tc>
                  <a:txBody>
                    <a:bodyPr/>
                    <a:lstStyle/>
                    <a:p>
                      <a:pPr marL="0" marR="0">
                        <a:lnSpc>
                          <a:spcPct val="115000"/>
                        </a:lnSpc>
                        <a:spcBef>
                          <a:spcPts val="0"/>
                        </a:spcBef>
                        <a:spcAft>
                          <a:spcPts val="0"/>
                        </a:spcAft>
                      </a:pPr>
                      <a:r>
                        <a:rPr lang="en-US" sz="1400" dirty="0">
                          <a:effectLst/>
                        </a:rPr>
                        <a:t>Overall Score</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a:lnSpc>
                          <a:spcPct val="115000"/>
                        </a:lnSpc>
                      </a:pPr>
                      <a:endParaRPr lang="en-US" sz="1800">
                        <a:effectLst/>
                        <a:latin typeface="Calibri"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400">
                          <a:effectLst/>
                        </a:rPr>
                        <a:t>28.5</a:t>
                      </a:r>
                      <a:endParaRPr lang="en-US" sz="1800">
                        <a:effectLst/>
                        <a:latin typeface="Calibri" charset="0"/>
                        <a:ea typeface="Calibri" charset="0"/>
                        <a:cs typeface="Times New Roman"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400" dirty="0">
                          <a:effectLst/>
                        </a:rPr>
                        <a:t>31.5</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203648">
                <a:tc>
                  <a:txBody>
                    <a:bodyPr/>
                    <a:lstStyle/>
                    <a:p>
                      <a:pPr marL="0" marR="0">
                        <a:lnSpc>
                          <a:spcPct val="115000"/>
                        </a:lnSpc>
                        <a:spcBef>
                          <a:spcPts val="0"/>
                        </a:spcBef>
                        <a:spcAft>
                          <a:spcPts val="0"/>
                        </a:spcAft>
                      </a:pPr>
                      <a:r>
                        <a:rPr lang="en-US" sz="1400" dirty="0">
                          <a:effectLst/>
                        </a:rPr>
                        <a:t>Programming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52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32.4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65</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31.6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No</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203648">
                <a:tc>
                  <a:txBody>
                    <a:bodyPr/>
                    <a:lstStyle/>
                    <a:p>
                      <a:pPr marL="0" marR="0">
                        <a:lnSpc>
                          <a:spcPct val="115000"/>
                        </a:lnSpc>
                        <a:spcBef>
                          <a:spcPts val="0"/>
                        </a:spcBef>
                        <a:spcAft>
                          <a:spcPts val="0"/>
                        </a:spcAft>
                      </a:pPr>
                      <a:r>
                        <a:rPr lang="en-US" sz="1400" dirty="0">
                          <a:effectLst/>
                        </a:rPr>
                        <a:t>Database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42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26.7</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66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58</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25.9</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No</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203648">
                <a:tc>
                  <a:txBody>
                    <a:bodyPr/>
                    <a:lstStyle/>
                    <a:p>
                      <a:pPr marL="0" marR="0">
                        <a:lnSpc>
                          <a:spcPct val="115000"/>
                        </a:lnSpc>
                        <a:spcBef>
                          <a:spcPts val="0"/>
                        </a:spcBef>
                        <a:spcAft>
                          <a:spcPts val="0"/>
                        </a:spcAft>
                      </a:pPr>
                      <a:r>
                        <a:rPr lang="en-US" sz="1400" dirty="0">
                          <a:effectLst/>
                        </a:rPr>
                        <a:t>Systems Analysis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43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38.0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55</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49.3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203648">
                <a:tc>
                  <a:txBody>
                    <a:bodyPr/>
                    <a:lstStyle/>
                    <a:p>
                      <a:pPr marL="0" marR="0">
                        <a:lnSpc>
                          <a:spcPct val="115000"/>
                        </a:lnSpc>
                        <a:spcBef>
                          <a:spcPts val="0"/>
                        </a:spcBef>
                        <a:spcAft>
                          <a:spcPts val="0"/>
                        </a:spcAft>
                      </a:pPr>
                      <a:r>
                        <a:rPr lang="en-US" sz="1400" dirty="0">
                          <a:effectLst/>
                        </a:rPr>
                        <a:t>Architecture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29.7</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35.7</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203648">
                <a:tc>
                  <a:txBody>
                    <a:bodyPr/>
                    <a:lstStyle/>
                    <a:p>
                      <a:pPr marL="0" marR="0">
                        <a:lnSpc>
                          <a:spcPct val="115000"/>
                        </a:lnSpc>
                        <a:spcBef>
                          <a:spcPts val="0"/>
                        </a:spcBef>
                        <a:spcAft>
                          <a:spcPts val="0"/>
                        </a:spcAft>
                      </a:pPr>
                      <a:r>
                        <a:rPr lang="en-US" sz="1400" dirty="0">
                          <a:effectLst/>
                        </a:rPr>
                        <a:t>Telecommunications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32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15.2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16.9</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
        <p:nvSpPr>
          <p:cNvPr id="7" name="Rectangle 6"/>
          <p:cNvSpPr/>
          <p:nvPr/>
        </p:nvSpPr>
        <p:spPr>
          <a:xfrm>
            <a:off x="4256941" y="3217155"/>
            <a:ext cx="7935059" cy="3065455"/>
          </a:xfrm>
          <a:prstGeom prst="rect">
            <a:avLst/>
          </a:prstGeom>
        </p:spPr>
        <p:txBody>
          <a:bodyPr wrap="square">
            <a:spAutoFit/>
          </a:bodyPr>
          <a:lstStyle/>
          <a:p>
            <a:pPr>
              <a:lnSpc>
                <a:spcPct val="115000"/>
              </a:lnSpc>
            </a:pPr>
            <a:r>
              <a:rPr lang="en-US" sz="1400" i="1" dirty="0">
                <a:latin typeface="Times New Roman" charset="0"/>
                <a:ea typeface="Times New Roman" charset="0"/>
                <a:cs typeface="Times New Roman" charset="0"/>
              </a:rPr>
              <a:t>Interpretation of Assessment Day Test: Juniors versus Seniors</a:t>
            </a:r>
            <a:r>
              <a:rPr lang="en-US" sz="1400" dirty="0">
                <a:latin typeface="Times New Roman" charset="0"/>
                <a:ea typeface="Times New Roman" charset="0"/>
                <a:cs typeface="Times New Roman" charset="0"/>
              </a:rPr>
              <a:t>. As expected, overall junior scores averaged lower than seniors. Systems Analysis which is a course taken in the senior year was significantly lower. The architecture class which is normally taken as Junior but is reinforced with senior level courses was also significantly lower. </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Areas of concern are Programming and Database which are courses traditionally taken as a junior and had slightly higher scores for juniors indicating drop off of knowledge. This had not been true in the past.</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Overall percentages were considerably lower than in past years. The questions were similar to prior years so the new format which was an online test and a longer test with less instructor supervision might have contributed to the lower scores. We need to take a look at this to see if we can determine what caused the drop. </a:t>
            </a:r>
            <a:r>
              <a:rPr lang="en-US" sz="1400" dirty="0">
                <a:latin typeface="Calibri" charset="0"/>
                <a:ea typeface="Calibri" charset="0"/>
                <a:cs typeface="Times New Roman" charset="0"/>
              </a:rPr>
              <a:t> </a:t>
            </a:r>
            <a:r>
              <a:rPr lang="en-US" sz="1400" dirty="0">
                <a:latin typeface="Times New Roman" charset="0"/>
                <a:ea typeface="Times New Roman" charset="0"/>
                <a:cs typeface="Times New Roman" charset="0"/>
              </a:rPr>
              <a:t>These results will be discussed with the CIS faculty in the fall. </a:t>
            </a:r>
            <a:endParaRPr lang="en-US" sz="1400" dirty="0">
              <a:effectLst/>
              <a:latin typeface="Calibri" charset="0"/>
              <a:ea typeface="Calibri" charset="0"/>
              <a:cs typeface="Times New Roman" charset="0"/>
            </a:endParaRPr>
          </a:p>
        </p:txBody>
      </p:sp>
      <p:sp>
        <p:nvSpPr>
          <p:cNvPr id="8" name="Rectangle 7"/>
          <p:cNvSpPr/>
          <p:nvPr/>
        </p:nvSpPr>
        <p:spPr>
          <a:xfrm>
            <a:off x="4256938" y="251461"/>
            <a:ext cx="1732382" cy="2713874"/>
          </a:xfrm>
          <a:prstGeom prst="rect">
            <a:avLst/>
          </a:prstGeom>
          <a:noFill/>
          <a:ln w="762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069" y="777400"/>
            <a:ext cx="3927944" cy="830997"/>
          </a:xfrm>
          <a:prstGeom prst="rect">
            <a:avLst/>
          </a:prstGeom>
          <a:noFill/>
        </p:spPr>
        <p:txBody>
          <a:bodyPr wrap="square" rtlCol="0">
            <a:spAutoFit/>
          </a:bodyPr>
          <a:lstStyle/>
          <a:p>
            <a:r>
              <a:rPr lang="en-US" sz="1600" dirty="0">
                <a:solidFill>
                  <a:schemeClr val="bg1"/>
                </a:solidFill>
              </a:rPr>
              <a:t>This table (and similar tables for each instrument) clearly link the results back to each objective.  (Element IV A)</a:t>
            </a:r>
          </a:p>
        </p:txBody>
      </p:sp>
    </p:spTree>
    <p:extLst>
      <p:ext uri="{BB962C8B-B14F-4D97-AF65-F5344CB8AC3E}">
        <p14:creationId xmlns:p14="http://schemas.microsoft.com/office/powerpoint/2010/main" val="210435942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46</a:t>
            </a:fld>
            <a:endParaRPr lang="en-US"/>
          </a:p>
        </p:txBody>
      </p:sp>
      <p:sp>
        <p:nvSpPr>
          <p:cNvPr id="7" name="Rectangle 6"/>
          <p:cNvSpPr/>
          <p:nvPr/>
        </p:nvSpPr>
        <p:spPr>
          <a:xfrm>
            <a:off x="4256941" y="3217155"/>
            <a:ext cx="7935059" cy="3065455"/>
          </a:xfrm>
          <a:prstGeom prst="rect">
            <a:avLst/>
          </a:prstGeom>
        </p:spPr>
        <p:txBody>
          <a:bodyPr wrap="square">
            <a:spAutoFit/>
          </a:bodyPr>
          <a:lstStyle/>
          <a:p>
            <a:pPr>
              <a:lnSpc>
                <a:spcPct val="115000"/>
              </a:lnSpc>
            </a:pPr>
            <a:r>
              <a:rPr lang="en-US" sz="1400" i="1" dirty="0">
                <a:latin typeface="Times New Roman" charset="0"/>
                <a:ea typeface="Times New Roman" charset="0"/>
                <a:cs typeface="Times New Roman" charset="0"/>
              </a:rPr>
              <a:t>Interpretation of Assessment Day Test: Juniors versus Seniors</a:t>
            </a:r>
            <a:r>
              <a:rPr lang="en-US" sz="1400" dirty="0">
                <a:latin typeface="Times New Roman" charset="0"/>
                <a:ea typeface="Times New Roman" charset="0"/>
                <a:cs typeface="Times New Roman" charset="0"/>
              </a:rPr>
              <a:t>. As expected, overall junior scores averaged lower than seniors. Systems Analysis which is a course taken in the senior year was significantly lower. The architecture class which is normally taken as Junior but is reinforced with senior level courses was also significantly lower. </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Areas of concern are Programming and Database which are courses traditionally taken as a junior and had slightly higher scores for juniors indicating drop off of knowledge. This had not been true in the past.</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Overall percentages were considerably lower than in past years. The questions were similar to prior years so the new format which was an online test and a longer test with less instructor supervision might have contributed to the lower scores. We need to take a look at this to see if we can determine what caused the drop. </a:t>
            </a:r>
            <a:r>
              <a:rPr lang="en-US" sz="1400" dirty="0">
                <a:latin typeface="Calibri" charset="0"/>
                <a:ea typeface="Calibri" charset="0"/>
                <a:cs typeface="Times New Roman" charset="0"/>
              </a:rPr>
              <a:t> </a:t>
            </a:r>
            <a:r>
              <a:rPr lang="en-US" sz="1400" dirty="0">
                <a:latin typeface="Times New Roman" charset="0"/>
                <a:ea typeface="Times New Roman" charset="0"/>
                <a:cs typeface="Times New Roman" charset="0"/>
              </a:rPr>
              <a:t>These results will be discussed with the CIS faculty in the fall. </a:t>
            </a:r>
            <a:endParaRPr lang="en-US" sz="1400" dirty="0">
              <a:effectLst/>
              <a:latin typeface="Calibri" charset="0"/>
              <a:ea typeface="Calibri" charset="0"/>
              <a:cs typeface="Times New Roman" charset="0"/>
            </a:endParaRPr>
          </a:p>
        </p:txBody>
      </p:sp>
      <p:sp>
        <p:nvSpPr>
          <p:cNvPr id="9" name="TextBox 8"/>
          <p:cNvSpPr txBox="1"/>
          <p:nvPr/>
        </p:nvSpPr>
        <p:spPr>
          <a:xfrm>
            <a:off x="277873" y="2001663"/>
            <a:ext cx="3927944" cy="830997"/>
          </a:xfrm>
          <a:prstGeom prst="rect">
            <a:avLst/>
          </a:prstGeom>
          <a:noFill/>
        </p:spPr>
        <p:txBody>
          <a:bodyPr wrap="square" rtlCol="0">
            <a:spAutoFit/>
          </a:bodyPr>
          <a:lstStyle/>
          <a:p>
            <a:r>
              <a:rPr lang="en-US" sz="1600" dirty="0">
                <a:solidFill>
                  <a:schemeClr val="bg1"/>
                </a:solidFill>
              </a:rPr>
              <a:t>This table (and similar tables for each instrument) also provide past iterations of results for multiple years.  (Element IV B)</a:t>
            </a:r>
          </a:p>
        </p:txBody>
      </p:sp>
      <p:graphicFrame>
        <p:nvGraphicFramePr>
          <p:cNvPr id="12" name="Table 11"/>
          <p:cNvGraphicFramePr>
            <a:graphicFrameLocks noGrp="1"/>
          </p:cNvGraphicFramePr>
          <p:nvPr/>
        </p:nvGraphicFramePr>
        <p:xfrm>
          <a:off x="4256938" y="251460"/>
          <a:ext cx="7807113" cy="2713875"/>
        </p:xfrm>
        <a:graphic>
          <a:graphicData uri="http://schemas.openxmlformats.org/drawingml/2006/table">
            <a:tbl>
              <a:tblPr firstRow="1" firstCol="1" bandRow="1">
                <a:tableStyleId>{00A15C55-8517-42AA-B614-E9B94910E393}</a:tableStyleId>
              </a:tblPr>
              <a:tblGrid>
                <a:gridCol w="1731582">
                  <a:extLst>
                    <a:ext uri="{9D8B030D-6E8A-4147-A177-3AD203B41FA5}">
                      <a16:colId xmlns:a16="http://schemas.microsoft.com/office/drawing/2014/main" val="20000"/>
                    </a:ext>
                  </a:extLst>
                </a:gridCol>
                <a:gridCol w="712594">
                  <a:extLst>
                    <a:ext uri="{9D8B030D-6E8A-4147-A177-3AD203B41FA5}">
                      <a16:colId xmlns:a16="http://schemas.microsoft.com/office/drawing/2014/main" val="20001"/>
                    </a:ext>
                  </a:extLst>
                </a:gridCol>
                <a:gridCol w="713294">
                  <a:extLst>
                    <a:ext uri="{9D8B030D-6E8A-4147-A177-3AD203B41FA5}">
                      <a16:colId xmlns:a16="http://schemas.microsoft.com/office/drawing/2014/main" val="20002"/>
                    </a:ext>
                  </a:extLst>
                </a:gridCol>
                <a:gridCol w="713294">
                  <a:extLst>
                    <a:ext uri="{9D8B030D-6E8A-4147-A177-3AD203B41FA5}">
                      <a16:colId xmlns:a16="http://schemas.microsoft.com/office/drawing/2014/main" val="20003"/>
                    </a:ext>
                  </a:extLst>
                </a:gridCol>
                <a:gridCol w="712594">
                  <a:extLst>
                    <a:ext uri="{9D8B030D-6E8A-4147-A177-3AD203B41FA5}">
                      <a16:colId xmlns:a16="http://schemas.microsoft.com/office/drawing/2014/main" val="20004"/>
                    </a:ext>
                  </a:extLst>
                </a:gridCol>
                <a:gridCol w="713294">
                  <a:extLst>
                    <a:ext uri="{9D8B030D-6E8A-4147-A177-3AD203B41FA5}">
                      <a16:colId xmlns:a16="http://schemas.microsoft.com/office/drawing/2014/main" val="20005"/>
                    </a:ext>
                  </a:extLst>
                </a:gridCol>
                <a:gridCol w="713294">
                  <a:extLst>
                    <a:ext uri="{9D8B030D-6E8A-4147-A177-3AD203B41FA5}">
                      <a16:colId xmlns:a16="http://schemas.microsoft.com/office/drawing/2014/main" val="20006"/>
                    </a:ext>
                  </a:extLst>
                </a:gridCol>
                <a:gridCol w="1797167">
                  <a:extLst>
                    <a:ext uri="{9D8B030D-6E8A-4147-A177-3AD203B41FA5}">
                      <a16:colId xmlns:a16="http://schemas.microsoft.com/office/drawing/2014/main" val="20007"/>
                    </a:ext>
                  </a:extLst>
                </a:gridCol>
              </a:tblGrid>
              <a:tr h="856119">
                <a:tc>
                  <a:txBody>
                    <a:bodyPr/>
                    <a:lstStyle/>
                    <a:p>
                      <a:pPr marL="0" marR="0">
                        <a:lnSpc>
                          <a:spcPct val="115000"/>
                        </a:lnSpc>
                        <a:spcBef>
                          <a:spcPts val="0"/>
                        </a:spcBef>
                        <a:spcAft>
                          <a:spcPts val="0"/>
                        </a:spcAft>
                      </a:pPr>
                      <a:r>
                        <a:rPr lang="en-US" sz="1400" dirty="0">
                          <a:effectLst/>
                        </a:rPr>
                        <a:t>Objective</a:t>
                      </a:r>
                      <a:endParaRPr lang="en-US" sz="1800" dirty="0">
                        <a:effectLst/>
                        <a:latin typeface="Calibri" charset="0"/>
                        <a:ea typeface="Calibri" charset="0"/>
                        <a:cs typeface="Times New Roman" charset="0"/>
                      </a:endParaRPr>
                    </a:p>
                  </a:txBody>
                  <a:tcPr marL="68580" marR="68580" marT="0" marB="0">
                    <a:solidFill>
                      <a:srgbClr val="461784"/>
                    </a:solidFill>
                  </a:tcPr>
                </a:tc>
                <a:tc gridSpan="3">
                  <a:txBody>
                    <a:bodyPr/>
                    <a:lstStyle/>
                    <a:p>
                      <a:pPr marL="0" marR="0" algn="ctr">
                        <a:lnSpc>
                          <a:spcPct val="115000"/>
                        </a:lnSpc>
                        <a:spcBef>
                          <a:spcPts val="0"/>
                        </a:spcBef>
                        <a:spcAft>
                          <a:spcPts val="0"/>
                        </a:spcAft>
                      </a:pPr>
                      <a:r>
                        <a:rPr lang="en-US" sz="1400" dirty="0">
                          <a:effectLst/>
                        </a:rPr>
                        <a:t>Juniors</a:t>
                      </a:r>
                      <a:endParaRPr lang="en-US" sz="18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dirty="0">
                          <a:effectLst/>
                        </a:rPr>
                        <a:t>Seniors</a:t>
                      </a:r>
                      <a:endParaRPr lang="en-US" sz="18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Juniors lower than senior</a:t>
                      </a:r>
                      <a:endParaRPr lang="en-US" sz="1800" dirty="0">
                        <a:effectLst/>
                        <a:latin typeface="Calibri" charset="0"/>
                        <a:ea typeface="Calibri" charset="0"/>
                        <a:cs typeface="Times New Roman" charset="0"/>
                      </a:endParaRPr>
                    </a:p>
                  </a:txBody>
                  <a:tcPr marL="68580" marR="68580" marT="0" marB="0">
                    <a:solidFill>
                      <a:srgbClr val="461784"/>
                    </a:solidFill>
                  </a:tcPr>
                </a:tc>
                <a:extLst>
                  <a:ext uri="{0D108BD9-81ED-4DB2-BD59-A6C34878D82A}">
                    <a16:rowId xmlns:a16="http://schemas.microsoft.com/office/drawing/2014/main" val="10000"/>
                  </a:ext>
                </a:extLst>
              </a:tr>
              <a:tr h="224029">
                <a:tc>
                  <a:txBody>
                    <a:bodyPr/>
                    <a:lstStyle/>
                    <a:p>
                      <a:pPr>
                        <a:lnSpc>
                          <a:spcPct val="115000"/>
                        </a:lnSpc>
                      </a:pPr>
                      <a:endParaRPr lang="en-US" sz="1800" dirty="0">
                        <a:effectLst/>
                        <a:latin typeface="Calibri"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2010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2010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2011</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2012</a:t>
                      </a:r>
                      <a:endParaRPr lang="en-US" sz="1800" dirty="0">
                        <a:effectLst/>
                        <a:latin typeface="Calibri" charset="0"/>
                        <a:ea typeface="Calibri" charset="0"/>
                        <a:cs typeface="Times New Roman" charset="0"/>
                      </a:endParaRPr>
                    </a:p>
                  </a:txBody>
                  <a:tcPr marL="68580" marR="68580" marT="0" marB="0"/>
                </a:tc>
                <a:tc>
                  <a:txBody>
                    <a:bodyPr/>
                    <a:lstStyle/>
                    <a:p>
                      <a:pPr>
                        <a:lnSpc>
                          <a:spcPct val="115000"/>
                        </a:lnSpc>
                      </a:pPr>
                      <a:endParaRPr lang="en-US" sz="1800" dirty="0">
                        <a:effectLst/>
                        <a:latin typeface="Calibri" charset="0"/>
                      </a:endParaRPr>
                    </a:p>
                  </a:txBody>
                  <a:tcPr marL="68580" marR="68580" marT="0" marB="0"/>
                </a:tc>
                <a:extLst>
                  <a:ext uri="{0D108BD9-81ED-4DB2-BD59-A6C34878D82A}">
                    <a16:rowId xmlns:a16="http://schemas.microsoft.com/office/drawing/2014/main" val="10001"/>
                  </a:ext>
                </a:extLst>
              </a:tr>
              <a:tr h="224029">
                <a:tc>
                  <a:txBody>
                    <a:bodyPr/>
                    <a:lstStyle/>
                    <a:p>
                      <a:pPr marL="0" marR="0">
                        <a:lnSpc>
                          <a:spcPct val="115000"/>
                        </a:lnSpc>
                        <a:spcBef>
                          <a:spcPts val="0"/>
                        </a:spcBef>
                        <a:spcAft>
                          <a:spcPts val="0"/>
                        </a:spcAft>
                      </a:pPr>
                      <a:r>
                        <a:rPr lang="en-US" sz="1400" dirty="0">
                          <a:effectLst/>
                        </a:rPr>
                        <a:t>Overall Score</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a:lnSpc>
                          <a:spcPct val="115000"/>
                        </a:lnSpc>
                      </a:pPr>
                      <a:endParaRPr lang="en-US" sz="1800">
                        <a:effectLst/>
                        <a:latin typeface="Calibri"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400">
                          <a:effectLst/>
                        </a:rPr>
                        <a:t>28.5</a:t>
                      </a:r>
                      <a:endParaRPr lang="en-US" sz="1800">
                        <a:effectLst/>
                        <a:latin typeface="Calibri" charset="0"/>
                        <a:ea typeface="Calibri" charset="0"/>
                        <a:cs typeface="Times New Roman"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a:lnSpc>
                          <a:spcPct val="115000"/>
                        </a:lnSpc>
                      </a:pPr>
                      <a:endParaRPr lang="en-US" sz="18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400" dirty="0">
                          <a:effectLst/>
                        </a:rPr>
                        <a:t>31.5</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203648">
                <a:tc>
                  <a:txBody>
                    <a:bodyPr/>
                    <a:lstStyle/>
                    <a:p>
                      <a:pPr marL="0" marR="0">
                        <a:lnSpc>
                          <a:spcPct val="115000"/>
                        </a:lnSpc>
                        <a:spcBef>
                          <a:spcPts val="0"/>
                        </a:spcBef>
                        <a:spcAft>
                          <a:spcPts val="0"/>
                        </a:spcAft>
                      </a:pPr>
                      <a:r>
                        <a:rPr lang="en-US" sz="1400" dirty="0">
                          <a:effectLst/>
                        </a:rPr>
                        <a:t>Programming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52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32.4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65</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31.6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No</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203648">
                <a:tc>
                  <a:txBody>
                    <a:bodyPr/>
                    <a:lstStyle/>
                    <a:p>
                      <a:pPr marL="0" marR="0">
                        <a:lnSpc>
                          <a:spcPct val="115000"/>
                        </a:lnSpc>
                        <a:spcBef>
                          <a:spcPts val="0"/>
                        </a:spcBef>
                        <a:spcAft>
                          <a:spcPts val="0"/>
                        </a:spcAft>
                      </a:pPr>
                      <a:r>
                        <a:rPr lang="en-US" sz="1400" dirty="0">
                          <a:effectLst/>
                        </a:rPr>
                        <a:t>Database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42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41</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26.7</a:t>
                      </a:r>
                      <a:endParaRPr lang="en-US" sz="1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66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58</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25.9</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No</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203648">
                <a:tc>
                  <a:txBody>
                    <a:bodyPr/>
                    <a:lstStyle/>
                    <a:p>
                      <a:pPr marL="0" marR="0">
                        <a:lnSpc>
                          <a:spcPct val="115000"/>
                        </a:lnSpc>
                        <a:spcBef>
                          <a:spcPts val="0"/>
                        </a:spcBef>
                        <a:spcAft>
                          <a:spcPts val="0"/>
                        </a:spcAft>
                      </a:pPr>
                      <a:r>
                        <a:rPr lang="en-US" sz="1400" dirty="0">
                          <a:effectLst/>
                        </a:rPr>
                        <a:t>Systems Analysis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43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38.0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56</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55</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49.3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203648">
                <a:tc>
                  <a:txBody>
                    <a:bodyPr/>
                    <a:lstStyle/>
                    <a:p>
                      <a:pPr marL="0" marR="0">
                        <a:lnSpc>
                          <a:spcPct val="115000"/>
                        </a:lnSpc>
                        <a:spcBef>
                          <a:spcPts val="0"/>
                        </a:spcBef>
                        <a:spcAft>
                          <a:spcPts val="0"/>
                        </a:spcAft>
                      </a:pPr>
                      <a:r>
                        <a:rPr lang="en-US" sz="1400" dirty="0">
                          <a:effectLst/>
                        </a:rPr>
                        <a:t>Architecture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29.7</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35.7</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203648">
                <a:tc>
                  <a:txBody>
                    <a:bodyPr/>
                    <a:lstStyle/>
                    <a:p>
                      <a:pPr marL="0" marR="0">
                        <a:lnSpc>
                          <a:spcPct val="115000"/>
                        </a:lnSpc>
                        <a:spcBef>
                          <a:spcPts val="0"/>
                        </a:spcBef>
                        <a:spcAft>
                          <a:spcPts val="0"/>
                        </a:spcAft>
                      </a:pPr>
                      <a:r>
                        <a:rPr lang="en-US" sz="1400" dirty="0">
                          <a:effectLst/>
                        </a:rPr>
                        <a:t>Telecommunications </a:t>
                      </a:r>
                      <a:endParaRPr lang="en-US" sz="18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400">
                          <a:effectLst/>
                        </a:rPr>
                        <a:t>32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34</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15.2</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50</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43</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a:effectLst/>
                        </a:rPr>
                        <a:t>16.9</a:t>
                      </a:r>
                      <a:endParaRPr lang="en-US" sz="1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400" dirty="0">
                          <a:effectLst/>
                        </a:rPr>
                        <a:t>Yes</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
        <p:nvSpPr>
          <p:cNvPr id="8" name="Rectangle 7"/>
          <p:cNvSpPr/>
          <p:nvPr/>
        </p:nvSpPr>
        <p:spPr>
          <a:xfrm>
            <a:off x="5971438" y="251460"/>
            <a:ext cx="4326992" cy="2713874"/>
          </a:xfrm>
          <a:prstGeom prst="rect">
            <a:avLst/>
          </a:prstGeom>
          <a:noFill/>
          <a:ln w="762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67148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47</a:t>
            </a:fld>
            <a:endParaRPr lang="en-US"/>
          </a:p>
        </p:txBody>
      </p:sp>
      <p:sp>
        <p:nvSpPr>
          <p:cNvPr id="9" name="TextBox 8"/>
          <p:cNvSpPr txBox="1"/>
          <p:nvPr/>
        </p:nvSpPr>
        <p:spPr>
          <a:xfrm>
            <a:off x="123254" y="4001913"/>
            <a:ext cx="3927944" cy="1077218"/>
          </a:xfrm>
          <a:prstGeom prst="rect">
            <a:avLst/>
          </a:prstGeom>
          <a:noFill/>
        </p:spPr>
        <p:txBody>
          <a:bodyPr wrap="square" rtlCol="0">
            <a:spAutoFit/>
          </a:bodyPr>
          <a:lstStyle/>
          <a:p>
            <a:r>
              <a:rPr lang="en-US" sz="1600" dirty="0">
                <a:solidFill>
                  <a:schemeClr val="bg1"/>
                </a:solidFill>
              </a:rPr>
              <a:t>This section indicates that the program has interpreted the results of the assessment in the context of the curriculum.  Areas of concern are identified.  (Element IV C)</a:t>
            </a:r>
          </a:p>
        </p:txBody>
      </p:sp>
      <p:sp>
        <p:nvSpPr>
          <p:cNvPr id="10" name="Rectangle 9"/>
          <p:cNvSpPr/>
          <p:nvPr/>
        </p:nvSpPr>
        <p:spPr>
          <a:xfrm>
            <a:off x="4222648" y="3119649"/>
            <a:ext cx="7916010" cy="3242631"/>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56941" y="3217155"/>
            <a:ext cx="7935059" cy="3065455"/>
          </a:xfrm>
          <a:prstGeom prst="rect">
            <a:avLst/>
          </a:prstGeom>
        </p:spPr>
        <p:txBody>
          <a:bodyPr wrap="square">
            <a:spAutoFit/>
          </a:bodyPr>
          <a:lstStyle/>
          <a:p>
            <a:pPr>
              <a:lnSpc>
                <a:spcPct val="115000"/>
              </a:lnSpc>
            </a:pPr>
            <a:r>
              <a:rPr lang="en-US" sz="1400" i="1" dirty="0">
                <a:latin typeface="Times New Roman" charset="0"/>
                <a:ea typeface="Times New Roman" charset="0"/>
                <a:cs typeface="Times New Roman" charset="0"/>
              </a:rPr>
              <a:t>Interpretation of Assessment Day Test: Juniors versus Seniors</a:t>
            </a:r>
            <a:r>
              <a:rPr lang="en-US" sz="1400" dirty="0">
                <a:latin typeface="Times New Roman" charset="0"/>
                <a:ea typeface="Times New Roman" charset="0"/>
                <a:cs typeface="Times New Roman" charset="0"/>
              </a:rPr>
              <a:t>. As expected, overall junior scores averaged lower than seniors. Systems Analysis which is a course taken in the senior year was significantly lower. The architecture class which is normally taken as Junior but is reinforced with senior level courses was also significantly lower. </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Areas of concern are Programming and Database which are courses traditionally taken as a junior and had slightly higher scores for juniors indicating drop off of knowledge. This had not been true in the past.</a:t>
            </a:r>
            <a:endParaRPr lang="en-US" sz="1400" dirty="0">
              <a:latin typeface="Calibri" charset="0"/>
              <a:ea typeface="Calibri" charset="0"/>
              <a:cs typeface="Times New Roman" charset="0"/>
            </a:endParaRPr>
          </a:p>
          <a:p>
            <a:pPr>
              <a:lnSpc>
                <a:spcPct val="115000"/>
              </a:lnSpc>
            </a:pPr>
            <a:endParaRPr lang="en-US" sz="1400" dirty="0">
              <a:latin typeface="Times New Roman" charset="0"/>
              <a:ea typeface="Times New Roman" charset="0"/>
              <a:cs typeface="Times New Roman" charset="0"/>
            </a:endParaRPr>
          </a:p>
          <a:p>
            <a:pPr>
              <a:lnSpc>
                <a:spcPct val="115000"/>
              </a:lnSpc>
            </a:pPr>
            <a:r>
              <a:rPr lang="en-US" sz="1400" dirty="0">
                <a:latin typeface="Times New Roman" charset="0"/>
                <a:ea typeface="Times New Roman" charset="0"/>
                <a:cs typeface="Times New Roman" charset="0"/>
              </a:rPr>
              <a:t>Overall percentages were considerably lower than in past years. The questions were similar to prior years so the new format which was an online test and a longer test with less instructor supervision might have contributed to the lower scores. We need to take a look at this to see if we can determine what caused the drop. </a:t>
            </a:r>
            <a:r>
              <a:rPr lang="en-US" sz="1400" dirty="0">
                <a:latin typeface="Calibri" charset="0"/>
                <a:ea typeface="Calibri" charset="0"/>
                <a:cs typeface="Times New Roman" charset="0"/>
              </a:rPr>
              <a:t> </a:t>
            </a:r>
            <a:r>
              <a:rPr lang="en-US" sz="1400" dirty="0">
                <a:latin typeface="Times New Roman" charset="0"/>
                <a:ea typeface="Times New Roman" charset="0"/>
                <a:cs typeface="Times New Roman" charset="0"/>
              </a:rPr>
              <a:t>These results will be discussed with the CIS faculty in the fall. </a:t>
            </a:r>
            <a:endParaRPr lang="en-US" sz="1400" dirty="0">
              <a:effectLst/>
              <a:latin typeface="Calibri" charset="0"/>
              <a:ea typeface="Calibri" charset="0"/>
              <a:cs typeface="Times New Roman" charset="0"/>
            </a:endParaRPr>
          </a:p>
        </p:txBody>
      </p:sp>
    </p:spTree>
    <p:extLst>
      <p:ext uri="{BB962C8B-B14F-4D97-AF65-F5344CB8AC3E}">
        <p14:creationId xmlns:p14="http://schemas.microsoft.com/office/powerpoint/2010/main" val="284114174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48</a:t>
            </a:fld>
            <a:endParaRPr lang="en-US"/>
          </a:p>
        </p:txBody>
      </p:sp>
      <p:sp>
        <p:nvSpPr>
          <p:cNvPr id="3"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22" t="45063" r="84" b="12045"/>
          <a:stretch/>
        </p:blipFill>
        <p:spPr>
          <a:xfrm>
            <a:off x="1618212" y="3691889"/>
            <a:ext cx="8938260" cy="2526031"/>
          </a:xfrm>
          <a:prstGeom prst="rect">
            <a:avLst/>
          </a:prstGeom>
        </p:spPr>
      </p:pic>
      <p:graphicFrame>
        <p:nvGraphicFramePr>
          <p:cNvPr id="5" name="Table 4"/>
          <p:cNvGraphicFramePr>
            <a:graphicFrameLocks noGrp="1"/>
          </p:cNvGraphicFramePr>
          <p:nvPr/>
        </p:nvGraphicFramePr>
        <p:xfrm>
          <a:off x="130708" y="125732"/>
          <a:ext cx="5855721" cy="3406136"/>
        </p:xfrm>
        <a:graphic>
          <a:graphicData uri="http://schemas.openxmlformats.org/drawingml/2006/table">
            <a:tbl>
              <a:tblPr firstRow="1" firstCol="1" bandRow="1">
                <a:tableStyleId>{00A15C55-8517-42AA-B614-E9B94910E393}</a:tableStyleId>
              </a:tblPr>
              <a:tblGrid>
                <a:gridCol w="1400189">
                  <a:extLst>
                    <a:ext uri="{9D8B030D-6E8A-4147-A177-3AD203B41FA5}">
                      <a16:colId xmlns:a16="http://schemas.microsoft.com/office/drawing/2014/main" val="20000"/>
                    </a:ext>
                  </a:extLst>
                </a:gridCol>
                <a:gridCol w="576216">
                  <a:extLst>
                    <a:ext uri="{9D8B030D-6E8A-4147-A177-3AD203B41FA5}">
                      <a16:colId xmlns:a16="http://schemas.microsoft.com/office/drawing/2014/main" val="20001"/>
                    </a:ext>
                  </a:extLst>
                </a:gridCol>
                <a:gridCol w="576782">
                  <a:extLst>
                    <a:ext uri="{9D8B030D-6E8A-4147-A177-3AD203B41FA5}">
                      <a16:colId xmlns:a16="http://schemas.microsoft.com/office/drawing/2014/main" val="20002"/>
                    </a:ext>
                  </a:extLst>
                </a:gridCol>
                <a:gridCol w="440373">
                  <a:extLst>
                    <a:ext uri="{9D8B030D-6E8A-4147-A177-3AD203B41FA5}">
                      <a16:colId xmlns:a16="http://schemas.microsoft.com/office/drawing/2014/main" val="20003"/>
                    </a:ext>
                  </a:extLst>
                </a:gridCol>
                <a:gridCol w="576216">
                  <a:extLst>
                    <a:ext uri="{9D8B030D-6E8A-4147-A177-3AD203B41FA5}">
                      <a16:colId xmlns:a16="http://schemas.microsoft.com/office/drawing/2014/main" val="20004"/>
                    </a:ext>
                  </a:extLst>
                </a:gridCol>
                <a:gridCol w="576782">
                  <a:extLst>
                    <a:ext uri="{9D8B030D-6E8A-4147-A177-3AD203B41FA5}">
                      <a16:colId xmlns:a16="http://schemas.microsoft.com/office/drawing/2014/main" val="20005"/>
                    </a:ext>
                  </a:extLst>
                </a:gridCol>
                <a:gridCol w="440373">
                  <a:extLst>
                    <a:ext uri="{9D8B030D-6E8A-4147-A177-3AD203B41FA5}">
                      <a16:colId xmlns:a16="http://schemas.microsoft.com/office/drawing/2014/main" val="20006"/>
                    </a:ext>
                  </a:extLst>
                </a:gridCol>
                <a:gridCol w="1268790">
                  <a:extLst>
                    <a:ext uri="{9D8B030D-6E8A-4147-A177-3AD203B41FA5}">
                      <a16:colId xmlns:a16="http://schemas.microsoft.com/office/drawing/2014/main" val="20007"/>
                    </a:ext>
                  </a:extLst>
                </a:gridCol>
              </a:tblGrid>
              <a:tr h="783005">
                <a:tc>
                  <a:txBody>
                    <a:bodyPr/>
                    <a:lstStyle/>
                    <a:p>
                      <a:pPr marL="0" marR="0">
                        <a:lnSpc>
                          <a:spcPct val="115000"/>
                        </a:lnSpc>
                        <a:spcBef>
                          <a:spcPts val="0"/>
                        </a:spcBef>
                        <a:spcAft>
                          <a:spcPts val="0"/>
                        </a:spcAft>
                      </a:pPr>
                      <a:r>
                        <a:rPr lang="en-US" sz="1050" dirty="0">
                          <a:effectLst/>
                        </a:rPr>
                        <a:t>Objective</a:t>
                      </a:r>
                      <a:endParaRPr lang="en-US" sz="1200" dirty="0">
                        <a:effectLst/>
                        <a:latin typeface="Calibri" charset="0"/>
                        <a:ea typeface="Calibri" charset="0"/>
                        <a:cs typeface="Times New Roman" charset="0"/>
                      </a:endParaRPr>
                    </a:p>
                  </a:txBody>
                  <a:tcPr marL="68580" marR="68580" marT="0" marB="0">
                    <a:solidFill>
                      <a:srgbClr val="461784"/>
                    </a:solidFill>
                  </a:tcPr>
                </a:tc>
                <a:tc gridSpan="3">
                  <a:txBody>
                    <a:bodyPr/>
                    <a:lstStyle/>
                    <a:p>
                      <a:pPr marL="0" marR="0" algn="ctr">
                        <a:lnSpc>
                          <a:spcPct val="115000"/>
                        </a:lnSpc>
                        <a:spcBef>
                          <a:spcPts val="0"/>
                        </a:spcBef>
                        <a:spcAft>
                          <a:spcPts val="0"/>
                        </a:spcAft>
                      </a:pPr>
                      <a:r>
                        <a:rPr lang="en-US" sz="1050" dirty="0">
                          <a:effectLst/>
                        </a:rPr>
                        <a:t>Juniors</a:t>
                      </a:r>
                      <a:endParaRPr lang="en-US" sz="12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50" dirty="0">
                          <a:effectLst/>
                        </a:rPr>
                        <a:t>Seniors</a:t>
                      </a:r>
                      <a:endParaRPr lang="en-US" sz="1200" dirty="0">
                        <a:effectLst/>
                        <a:latin typeface="Calibri" charset="0"/>
                        <a:ea typeface="Calibri" charset="0"/>
                        <a:cs typeface="Times New Roman" charset="0"/>
                      </a:endParaRPr>
                    </a:p>
                  </a:txBody>
                  <a:tcPr marL="68580" marR="68580" marT="0" marB="0">
                    <a:solidFill>
                      <a:srgbClr val="461784"/>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50" dirty="0">
                          <a:effectLst/>
                        </a:rPr>
                        <a:t>Juniors lower than senior</a:t>
                      </a:r>
                      <a:endParaRPr lang="en-US" sz="1200" dirty="0">
                        <a:effectLst/>
                        <a:latin typeface="Calibri" charset="0"/>
                        <a:ea typeface="Calibri" charset="0"/>
                        <a:cs typeface="Times New Roman" charset="0"/>
                      </a:endParaRPr>
                    </a:p>
                  </a:txBody>
                  <a:tcPr marL="68580" marR="68580" marT="0" marB="0">
                    <a:solidFill>
                      <a:srgbClr val="461784"/>
                    </a:solidFill>
                  </a:tcPr>
                </a:tc>
                <a:extLst>
                  <a:ext uri="{0D108BD9-81ED-4DB2-BD59-A6C34878D82A}">
                    <a16:rowId xmlns:a16="http://schemas.microsoft.com/office/drawing/2014/main" val="10000"/>
                  </a:ext>
                </a:extLst>
              </a:tr>
              <a:tr h="374733">
                <a:tc>
                  <a:txBody>
                    <a:bodyPr/>
                    <a:lstStyle/>
                    <a:p>
                      <a:pPr>
                        <a:lnSpc>
                          <a:spcPct val="115000"/>
                        </a:lnSpc>
                      </a:pPr>
                      <a:endParaRPr lang="en-US" sz="1200" dirty="0">
                        <a:effectLst/>
                        <a:latin typeface="Calibri"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2010</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2011</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2012</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2010</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2011</a:t>
                      </a:r>
                      <a:endParaRPr lang="en-US" sz="12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2012</a:t>
                      </a:r>
                      <a:endParaRPr lang="en-US" sz="1200" dirty="0">
                        <a:effectLst/>
                        <a:latin typeface="Calibri" charset="0"/>
                        <a:ea typeface="Calibri" charset="0"/>
                        <a:cs typeface="Times New Roman" charset="0"/>
                      </a:endParaRPr>
                    </a:p>
                  </a:txBody>
                  <a:tcPr marL="68580" marR="68580" marT="0" marB="0"/>
                </a:tc>
                <a:tc>
                  <a:txBody>
                    <a:bodyPr/>
                    <a:lstStyle/>
                    <a:p>
                      <a:pPr>
                        <a:lnSpc>
                          <a:spcPct val="115000"/>
                        </a:lnSpc>
                      </a:pPr>
                      <a:endParaRPr lang="en-US" sz="1200" dirty="0">
                        <a:effectLst/>
                        <a:latin typeface="Calibri" charset="0"/>
                      </a:endParaRPr>
                    </a:p>
                  </a:txBody>
                  <a:tcPr marL="68580" marR="68580" marT="0" marB="0"/>
                </a:tc>
                <a:extLst>
                  <a:ext uri="{0D108BD9-81ED-4DB2-BD59-A6C34878D82A}">
                    <a16:rowId xmlns:a16="http://schemas.microsoft.com/office/drawing/2014/main" val="10001"/>
                  </a:ext>
                </a:extLst>
              </a:tr>
              <a:tr h="374733">
                <a:tc>
                  <a:txBody>
                    <a:bodyPr/>
                    <a:lstStyle/>
                    <a:p>
                      <a:pPr marL="0" marR="0">
                        <a:lnSpc>
                          <a:spcPct val="115000"/>
                        </a:lnSpc>
                        <a:spcBef>
                          <a:spcPts val="0"/>
                        </a:spcBef>
                        <a:spcAft>
                          <a:spcPts val="0"/>
                        </a:spcAft>
                      </a:pPr>
                      <a:r>
                        <a:rPr lang="en-US" sz="1050" dirty="0">
                          <a:effectLst/>
                        </a:rPr>
                        <a:t>Overall Score</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a:lnSpc>
                          <a:spcPct val="115000"/>
                        </a:lnSpc>
                      </a:pPr>
                      <a:endParaRPr lang="en-US" sz="1200">
                        <a:effectLst/>
                        <a:latin typeface="Calibri" charset="0"/>
                      </a:endParaRPr>
                    </a:p>
                  </a:txBody>
                  <a:tcPr marL="68580" marR="68580" marT="0" marB="0"/>
                </a:tc>
                <a:tc>
                  <a:txBody>
                    <a:bodyPr/>
                    <a:lstStyle/>
                    <a:p>
                      <a:pPr>
                        <a:lnSpc>
                          <a:spcPct val="115000"/>
                        </a:lnSpc>
                      </a:pPr>
                      <a:endParaRPr lang="en-US" sz="12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050">
                          <a:effectLst/>
                        </a:rPr>
                        <a:t>28.5</a:t>
                      </a:r>
                      <a:endParaRPr lang="en-US" sz="1200">
                        <a:effectLst/>
                        <a:latin typeface="Calibri" charset="0"/>
                        <a:ea typeface="Calibri" charset="0"/>
                        <a:cs typeface="Times New Roman" charset="0"/>
                      </a:endParaRPr>
                    </a:p>
                  </a:txBody>
                  <a:tcPr marL="68580" marR="68580" marT="0" marB="0"/>
                </a:tc>
                <a:tc>
                  <a:txBody>
                    <a:bodyPr/>
                    <a:lstStyle/>
                    <a:p>
                      <a:pPr>
                        <a:lnSpc>
                          <a:spcPct val="115000"/>
                        </a:lnSpc>
                      </a:pPr>
                      <a:endParaRPr lang="en-US" sz="1200">
                        <a:effectLst/>
                        <a:latin typeface="Calibri" charset="0"/>
                      </a:endParaRPr>
                    </a:p>
                  </a:txBody>
                  <a:tcPr marL="68580" marR="68580" marT="0" marB="0"/>
                </a:tc>
                <a:tc>
                  <a:txBody>
                    <a:bodyPr/>
                    <a:lstStyle/>
                    <a:p>
                      <a:pPr>
                        <a:lnSpc>
                          <a:spcPct val="115000"/>
                        </a:lnSpc>
                      </a:pPr>
                      <a:endParaRPr lang="en-US" sz="1200">
                        <a:effectLst/>
                        <a:latin typeface="Calibri" charset="0"/>
                      </a:endParaRPr>
                    </a:p>
                  </a:txBody>
                  <a:tcPr marL="68580" marR="68580" marT="0" marB="0"/>
                </a:tc>
                <a:tc>
                  <a:txBody>
                    <a:bodyPr/>
                    <a:lstStyle/>
                    <a:p>
                      <a:pPr marL="0" marR="0" algn="ctr">
                        <a:lnSpc>
                          <a:spcPct val="115000"/>
                        </a:lnSpc>
                        <a:spcBef>
                          <a:spcPts val="0"/>
                        </a:spcBef>
                        <a:spcAft>
                          <a:spcPts val="0"/>
                        </a:spcAft>
                      </a:pPr>
                      <a:r>
                        <a:rPr lang="en-US" sz="1050" dirty="0">
                          <a:effectLst/>
                        </a:rPr>
                        <a:t>31.5</a:t>
                      </a:r>
                      <a:endParaRPr lang="en-US" sz="12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Yes</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374733">
                <a:tc>
                  <a:txBody>
                    <a:bodyPr/>
                    <a:lstStyle/>
                    <a:p>
                      <a:pPr marL="0" marR="0">
                        <a:lnSpc>
                          <a:spcPct val="115000"/>
                        </a:lnSpc>
                        <a:spcBef>
                          <a:spcPts val="0"/>
                        </a:spcBef>
                        <a:spcAft>
                          <a:spcPts val="0"/>
                        </a:spcAft>
                      </a:pPr>
                      <a:r>
                        <a:rPr lang="en-US" sz="1050" dirty="0">
                          <a:effectLst/>
                        </a:rPr>
                        <a:t>Programming </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52</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41</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32.4</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65</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54</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31.6</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No</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374733">
                <a:tc>
                  <a:txBody>
                    <a:bodyPr/>
                    <a:lstStyle/>
                    <a:p>
                      <a:pPr marL="0" marR="0">
                        <a:lnSpc>
                          <a:spcPct val="115000"/>
                        </a:lnSpc>
                        <a:spcBef>
                          <a:spcPts val="0"/>
                        </a:spcBef>
                        <a:spcAft>
                          <a:spcPts val="0"/>
                        </a:spcAft>
                      </a:pPr>
                      <a:r>
                        <a:rPr lang="en-US" sz="1050" dirty="0">
                          <a:effectLst/>
                        </a:rPr>
                        <a:t>Database </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42</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41</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26.7</a:t>
                      </a:r>
                      <a:endParaRPr lang="en-US" sz="12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66</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58</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25.9</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No</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374733">
                <a:tc>
                  <a:txBody>
                    <a:bodyPr/>
                    <a:lstStyle/>
                    <a:p>
                      <a:pPr marL="0" marR="0">
                        <a:lnSpc>
                          <a:spcPct val="115000"/>
                        </a:lnSpc>
                        <a:spcBef>
                          <a:spcPts val="0"/>
                        </a:spcBef>
                        <a:spcAft>
                          <a:spcPts val="0"/>
                        </a:spcAft>
                      </a:pPr>
                      <a:r>
                        <a:rPr lang="en-US" sz="1050" dirty="0">
                          <a:effectLst/>
                        </a:rPr>
                        <a:t>Systems Analysis </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43</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46</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38.0</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56</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55</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49.3</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Yes</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374733">
                <a:tc>
                  <a:txBody>
                    <a:bodyPr/>
                    <a:lstStyle/>
                    <a:p>
                      <a:pPr marL="0" marR="0">
                        <a:lnSpc>
                          <a:spcPct val="115000"/>
                        </a:lnSpc>
                        <a:spcBef>
                          <a:spcPts val="0"/>
                        </a:spcBef>
                        <a:spcAft>
                          <a:spcPts val="0"/>
                        </a:spcAft>
                      </a:pPr>
                      <a:r>
                        <a:rPr lang="en-US" sz="1050" dirty="0">
                          <a:effectLst/>
                        </a:rPr>
                        <a:t>Architecture </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29.7</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35.7</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Yes</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374733">
                <a:tc>
                  <a:txBody>
                    <a:bodyPr/>
                    <a:lstStyle/>
                    <a:p>
                      <a:pPr marL="0" marR="0">
                        <a:lnSpc>
                          <a:spcPct val="115000"/>
                        </a:lnSpc>
                        <a:spcBef>
                          <a:spcPts val="0"/>
                        </a:spcBef>
                        <a:spcAft>
                          <a:spcPts val="0"/>
                        </a:spcAft>
                      </a:pPr>
                      <a:r>
                        <a:rPr lang="en-US" sz="1050" dirty="0">
                          <a:effectLst/>
                        </a:rPr>
                        <a:t>Telecommunications </a:t>
                      </a:r>
                      <a:endParaRPr lang="en-US" sz="1200" dirty="0">
                        <a:effectLst/>
                        <a:latin typeface="Calibri" charset="0"/>
                        <a:ea typeface="Calibri" charset="0"/>
                        <a:cs typeface="Times New Roman" charset="0"/>
                      </a:endParaRPr>
                    </a:p>
                  </a:txBody>
                  <a:tcPr marL="68580" marR="68580" marT="0" marB="0">
                    <a:solidFill>
                      <a:srgbClr val="461784"/>
                    </a:solidFill>
                  </a:tcPr>
                </a:tc>
                <a:tc>
                  <a:txBody>
                    <a:bodyPr/>
                    <a:lstStyle/>
                    <a:p>
                      <a:pPr marL="0" marR="0" algn="ctr">
                        <a:lnSpc>
                          <a:spcPct val="115000"/>
                        </a:lnSpc>
                        <a:spcBef>
                          <a:spcPts val="0"/>
                        </a:spcBef>
                        <a:spcAft>
                          <a:spcPts val="0"/>
                        </a:spcAft>
                      </a:pPr>
                      <a:r>
                        <a:rPr lang="en-US" sz="1050">
                          <a:effectLst/>
                        </a:rPr>
                        <a:t>32</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34</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15.2</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50</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43</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a:effectLst/>
                        </a:rPr>
                        <a:t>16.9</a:t>
                      </a:r>
                      <a:endParaRPr lang="en-US" sz="1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050" dirty="0">
                          <a:effectLst/>
                        </a:rPr>
                        <a:t>Yes</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5"/>
          <p:cNvSpPr/>
          <p:nvPr/>
        </p:nvSpPr>
        <p:spPr>
          <a:xfrm>
            <a:off x="6087343" y="125732"/>
            <a:ext cx="5971308" cy="3298595"/>
          </a:xfrm>
          <a:prstGeom prst="rect">
            <a:avLst/>
          </a:prstGeom>
        </p:spPr>
        <p:txBody>
          <a:bodyPr wrap="square">
            <a:spAutoFit/>
          </a:bodyPr>
          <a:lstStyle/>
          <a:p>
            <a:pPr>
              <a:lnSpc>
                <a:spcPct val="115000"/>
              </a:lnSpc>
            </a:pPr>
            <a:r>
              <a:rPr lang="en-US" sz="1300" i="1" dirty="0">
                <a:latin typeface="Times New Roman" charset="0"/>
                <a:ea typeface="Times New Roman" charset="0"/>
                <a:cs typeface="Times New Roman" charset="0"/>
              </a:rPr>
              <a:t>Interpretation of Assessment Day Test: Juniors versus Seniors</a:t>
            </a:r>
            <a:r>
              <a:rPr lang="en-US" sz="1300" dirty="0">
                <a:latin typeface="Times New Roman" charset="0"/>
                <a:ea typeface="Times New Roman" charset="0"/>
                <a:cs typeface="Times New Roman" charset="0"/>
              </a:rPr>
              <a:t>. As expected, overall junior scores averaged lower than seniors. Systems Analysis which is a course taken in the senior year was significantly lower. The architecture class which is normally taken as Junior but is reinforced with senior level courses was also significantly lower. </a:t>
            </a:r>
            <a:endParaRPr lang="en-US" sz="1300" dirty="0">
              <a:latin typeface="Calibri" charset="0"/>
              <a:ea typeface="Calibri" charset="0"/>
              <a:cs typeface="Times New Roman" charset="0"/>
            </a:endParaRPr>
          </a:p>
          <a:p>
            <a:pPr>
              <a:lnSpc>
                <a:spcPct val="115000"/>
              </a:lnSpc>
            </a:pPr>
            <a:endParaRPr lang="en-US" sz="1300" dirty="0">
              <a:latin typeface="Times New Roman" charset="0"/>
              <a:ea typeface="Times New Roman" charset="0"/>
              <a:cs typeface="Times New Roman" charset="0"/>
            </a:endParaRPr>
          </a:p>
          <a:p>
            <a:pPr>
              <a:lnSpc>
                <a:spcPct val="115000"/>
              </a:lnSpc>
            </a:pPr>
            <a:r>
              <a:rPr lang="en-US" sz="1300" dirty="0">
                <a:latin typeface="Times New Roman" charset="0"/>
                <a:ea typeface="Times New Roman" charset="0"/>
                <a:cs typeface="Times New Roman" charset="0"/>
              </a:rPr>
              <a:t>Areas of concern are Programming and Database which are courses traditionally taken as a junior and had slightly higher scores for juniors indicating drop off of knowledge. This had not been true in the past.</a:t>
            </a:r>
            <a:endParaRPr lang="en-US" sz="1300" dirty="0">
              <a:latin typeface="Calibri" charset="0"/>
              <a:ea typeface="Calibri" charset="0"/>
              <a:cs typeface="Times New Roman" charset="0"/>
            </a:endParaRPr>
          </a:p>
          <a:p>
            <a:pPr>
              <a:lnSpc>
                <a:spcPct val="115000"/>
              </a:lnSpc>
            </a:pPr>
            <a:endParaRPr lang="en-US" sz="1300" dirty="0">
              <a:latin typeface="Times New Roman" charset="0"/>
              <a:ea typeface="Times New Roman" charset="0"/>
              <a:cs typeface="Times New Roman" charset="0"/>
            </a:endParaRPr>
          </a:p>
          <a:p>
            <a:pPr>
              <a:lnSpc>
                <a:spcPct val="115000"/>
              </a:lnSpc>
            </a:pPr>
            <a:r>
              <a:rPr lang="en-US" sz="1300" dirty="0">
                <a:latin typeface="Times New Roman" charset="0"/>
                <a:ea typeface="Times New Roman" charset="0"/>
                <a:cs typeface="Times New Roman" charset="0"/>
              </a:rPr>
              <a:t>Overall percentages were considerably lower than in past years. The questions were similar to prior years so the new format which was an online test and a longer test with less instructor supervision might have contributed to the lower scores. We need to take a look at this to see if we can determine what caused the drop. </a:t>
            </a:r>
            <a:r>
              <a:rPr lang="en-US" sz="1300" dirty="0">
                <a:latin typeface="Calibri" charset="0"/>
                <a:ea typeface="Calibri" charset="0"/>
                <a:cs typeface="Times New Roman" charset="0"/>
              </a:rPr>
              <a:t> </a:t>
            </a:r>
            <a:r>
              <a:rPr lang="en-US" sz="1300" dirty="0">
                <a:latin typeface="Times New Roman" charset="0"/>
                <a:ea typeface="Times New Roman" charset="0"/>
                <a:cs typeface="Times New Roman" charset="0"/>
              </a:rPr>
              <a:t>These results will be discussed with the CIS faculty in the fall. </a:t>
            </a:r>
            <a:endParaRPr lang="en-US" sz="1300" dirty="0">
              <a:effectLst/>
              <a:latin typeface="Calibri" charset="0"/>
              <a:ea typeface="Calibri" charset="0"/>
              <a:cs typeface="Times New Roman" charset="0"/>
            </a:endParaRPr>
          </a:p>
        </p:txBody>
      </p:sp>
      <p:sp>
        <p:nvSpPr>
          <p:cNvPr id="8" name="Oval 7"/>
          <p:cNvSpPr/>
          <p:nvPr/>
        </p:nvSpPr>
        <p:spPr>
          <a:xfrm>
            <a:off x="7389496" y="3913356"/>
            <a:ext cx="1280160" cy="6858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43800" y="4599156"/>
            <a:ext cx="3246119" cy="6858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09486" y="5321582"/>
            <a:ext cx="1360170" cy="6858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39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49</a:t>
            </a:fld>
            <a:endParaRPr lang="en-US"/>
          </a:p>
        </p:txBody>
      </p:sp>
      <p:sp>
        <p:nvSpPr>
          <p:cNvPr id="4" name="Rectangle 3"/>
          <p:cNvSpPr/>
          <p:nvPr/>
        </p:nvSpPr>
        <p:spPr>
          <a:xfrm>
            <a:off x="4351020" y="731520"/>
            <a:ext cx="7650480" cy="4397101"/>
          </a:xfrm>
          <a:prstGeom prst="rect">
            <a:avLst/>
          </a:prstGeom>
        </p:spPr>
        <p:txBody>
          <a:bodyPr wrap="square">
            <a:spAutoFit/>
          </a:bodyPr>
          <a:lstStyle/>
          <a:p>
            <a:pPr>
              <a:lnSpc>
                <a:spcPct val="115000"/>
              </a:lnSpc>
              <a:spcAft>
                <a:spcPts val="1000"/>
              </a:spcAft>
            </a:pPr>
            <a:r>
              <a:rPr lang="en-US" sz="3200" b="1" dirty="0">
                <a:latin typeface="Times New Roman" charset="0"/>
                <a:ea typeface="Times New Roman" charset="0"/>
                <a:cs typeface="Times New Roman" charset="0"/>
              </a:rPr>
              <a:t>V. Dissemination </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This report is shared with the CIS faculty, the College of Business faculty, and the administration. </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The CIS faculty meets regularly to discuss the results of assessment. All CIS faculty are invited to the meetings but those who teach in the area being assessed are the majority of the attendees. Minutes for all meetings are kept and posted in the CIS &amp; MS faculty Blackboard site.</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As noted in Section I, we are in the midst of a long-term redesign of objectives and assessment. This is a faculty-led initiative.</a:t>
            </a:r>
            <a:endParaRPr lang="en-US" dirty="0">
              <a:effectLst/>
              <a:latin typeface="Calibri" charset="0"/>
              <a:ea typeface="Calibri" charset="0"/>
              <a:cs typeface="Times New Roman" charset="0"/>
            </a:endParaRPr>
          </a:p>
        </p:txBody>
      </p:sp>
      <p:sp>
        <p:nvSpPr>
          <p:cNvPr id="5" name="TextBox 4"/>
          <p:cNvSpPr txBox="1"/>
          <p:nvPr/>
        </p:nvSpPr>
        <p:spPr>
          <a:xfrm>
            <a:off x="175003" y="1955943"/>
            <a:ext cx="3927944" cy="2062103"/>
          </a:xfrm>
          <a:prstGeom prst="rect">
            <a:avLst/>
          </a:prstGeom>
          <a:noFill/>
        </p:spPr>
        <p:txBody>
          <a:bodyPr wrap="square" rtlCol="0">
            <a:spAutoFit/>
          </a:bodyPr>
          <a:lstStyle/>
          <a:p>
            <a:r>
              <a:rPr lang="en-US" sz="1600" dirty="0">
                <a:solidFill>
                  <a:schemeClr val="bg1"/>
                </a:solidFill>
              </a:rPr>
              <a:t>This section states that the report is shared with faculty.  The dissemination method is clear (meetings/blackboard).</a:t>
            </a:r>
          </a:p>
          <a:p>
            <a:endParaRPr lang="en-US" sz="1600" dirty="0">
              <a:solidFill>
                <a:schemeClr val="bg1"/>
              </a:solidFill>
            </a:endParaRPr>
          </a:p>
          <a:p>
            <a:r>
              <a:rPr lang="en-US" sz="1600" dirty="0">
                <a:solidFill>
                  <a:schemeClr val="bg1"/>
                </a:solidFill>
              </a:rPr>
              <a:t>This section could be strengthened by disseminating results to other stakeholders such as students, advisory committees, or conference attendees.  (Element V)</a:t>
            </a:r>
          </a:p>
        </p:txBody>
      </p:sp>
    </p:spTree>
    <p:extLst>
      <p:ext uri="{BB962C8B-B14F-4D97-AF65-F5344CB8AC3E}">
        <p14:creationId xmlns:p14="http://schemas.microsoft.com/office/powerpoint/2010/main" val="2561610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&amp; Background</a:t>
            </a:r>
          </a:p>
        </p:txBody>
      </p:sp>
      <p:sp>
        <p:nvSpPr>
          <p:cNvPr id="3" name="Content Placeholder 2"/>
          <p:cNvSpPr>
            <a:spLocks noGrp="1"/>
          </p:cNvSpPr>
          <p:nvPr>
            <p:ph idx="1"/>
          </p:nvPr>
        </p:nvSpPr>
        <p:spPr>
          <a:xfrm>
            <a:off x="1097280" y="1845734"/>
            <a:ext cx="10058400" cy="4440765"/>
          </a:xfrm>
        </p:spPr>
        <p:txBody>
          <a:bodyPr>
            <a:normAutofit/>
          </a:bodyPr>
          <a:lstStyle/>
          <a:p>
            <a:r>
              <a:rPr lang="en-US" sz="2800" dirty="0"/>
              <a:t>How do we assess the quality of 120+ academic program assessment plans? </a:t>
            </a:r>
          </a:p>
          <a:p>
            <a:pPr lvl="1"/>
            <a:r>
              <a:rPr lang="en-US" sz="2800" b="1" dirty="0"/>
              <a:t>Trained</a:t>
            </a:r>
            <a:r>
              <a:rPr lang="en-US" sz="2800" dirty="0"/>
              <a:t> </a:t>
            </a:r>
            <a:r>
              <a:rPr lang="en-US" sz="2800" b="1" dirty="0"/>
              <a:t>raters</a:t>
            </a:r>
            <a:r>
              <a:rPr lang="en-US" sz="2800" dirty="0"/>
              <a:t> </a:t>
            </a:r>
            <a:r>
              <a:rPr lang="en-US" sz="2800" b="1" dirty="0"/>
              <a:t>evaluate</a:t>
            </a:r>
            <a:r>
              <a:rPr lang="en-US" sz="2800" dirty="0"/>
              <a:t> and </a:t>
            </a:r>
            <a:r>
              <a:rPr lang="en-US" sz="2800" b="1" dirty="0"/>
              <a:t>provide diagnostic comments</a:t>
            </a:r>
            <a:r>
              <a:rPr lang="en-US" sz="2800" dirty="0"/>
              <a:t> to individual academic degree programs about the strengths and weaknesses of their assessment reports and practice. </a:t>
            </a:r>
          </a:p>
          <a:p>
            <a:pPr lvl="1"/>
            <a:r>
              <a:rPr lang="en-US" sz="2800" dirty="0"/>
              <a:t>End goal: Help academic degree and certificate programs make decisions to improve student learning.</a:t>
            </a:r>
          </a:p>
          <a:p>
            <a:pPr lvl="1"/>
            <a:r>
              <a:rPr lang="en-US" sz="2800" dirty="0"/>
              <a:t>Our hope is that programs respond to this feedback, making their assessment process stronger and more useful for decision making about student learning.</a:t>
            </a:r>
          </a:p>
        </p:txBody>
      </p:sp>
      <p:sp>
        <p:nvSpPr>
          <p:cNvPr id="4" name="Date Placeholder 3"/>
          <p:cNvSpPr>
            <a:spLocks noGrp="1"/>
          </p:cNvSpPr>
          <p:nvPr>
            <p:ph type="dt" sz="half" idx="4294967295"/>
          </p:nvPr>
        </p:nvSpPr>
        <p:spPr/>
        <p:txBody>
          <a:bodyPr/>
          <a:lstStyle/>
          <a:p>
            <a:pPr>
              <a:defRPr/>
            </a:pP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5</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4176562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50</a:t>
            </a:fld>
            <a:endParaRPr lang="en-US"/>
          </a:p>
        </p:txBody>
      </p:sp>
      <p:sp>
        <p:nvSpPr>
          <p:cNvPr id="3"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1" t="87761"/>
          <a:stretch/>
        </p:blipFill>
        <p:spPr>
          <a:xfrm>
            <a:off x="1623060" y="5097781"/>
            <a:ext cx="8831499" cy="812208"/>
          </a:xfrm>
          <a:prstGeom prst="rect">
            <a:avLst/>
          </a:prstGeom>
        </p:spPr>
      </p:pic>
      <p:sp>
        <p:nvSpPr>
          <p:cNvPr id="5" name="Rectangle 4"/>
          <p:cNvSpPr/>
          <p:nvPr/>
        </p:nvSpPr>
        <p:spPr>
          <a:xfrm>
            <a:off x="1623059" y="365760"/>
            <a:ext cx="8831499" cy="4397101"/>
          </a:xfrm>
          <a:prstGeom prst="rect">
            <a:avLst/>
          </a:prstGeom>
        </p:spPr>
        <p:txBody>
          <a:bodyPr wrap="square">
            <a:spAutoFit/>
          </a:bodyPr>
          <a:lstStyle/>
          <a:p>
            <a:pPr>
              <a:lnSpc>
                <a:spcPct val="115000"/>
              </a:lnSpc>
              <a:spcAft>
                <a:spcPts val="1000"/>
              </a:spcAft>
            </a:pPr>
            <a:r>
              <a:rPr lang="en-US" sz="3200" b="1" dirty="0">
                <a:latin typeface="Times New Roman" charset="0"/>
                <a:ea typeface="Times New Roman" charset="0"/>
                <a:cs typeface="Times New Roman" charset="0"/>
              </a:rPr>
              <a:t>V. Dissemination </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This report is shared with the CIS faculty, the College of Business faculty, and the administration. </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The CIS faculty meets regularly to discuss the results of assessment. All CIS faculty are invited to the meetings but those who teach in the area being assessed are the majority of the attendees. Minutes for all meetings are kept and posted in the CIS &amp; MS faculty Blackboard site.</a:t>
            </a:r>
            <a:endParaRPr lang="en-US" dirty="0">
              <a:latin typeface="Calibri" charset="0"/>
              <a:ea typeface="Calibri" charset="0"/>
              <a:cs typeface="Times New Roman" charset="0"/>
            </a:endParaRPr>
          </a:p>
          <a:p>
            <a:pPr>
              <a:lnSpc>
                <a:spcPct val="115000"/>
              </a:lnSpc>
            </a:pPr>
            <a:r>
              <a:rPr lang="en-US" sz="2000" dirty="0">
                <a:latin typeface="Times New Roman" charset="0"/>
                <a:ea typeface="Times New Roman" charset="0"/>
                <a:cs typeface="Times New Roman" charset="0"/>
              </a:rPr>
              <a:t> </a:t>
            </a:r>
            <a:endParaRPr lang="en-US" dirty="0">
              <a:latin typeface="Calibri" charset="0"/>
              <a:ea typeface="Calibri" charset="0"/>
              <a:cs typeface="Times New Roman" charset="0"/>
            </a:endParaRPr>
          </a:p>
          <a:p>
            <a:pPr>
              <a:lnSpc>
                <a:spcPct val="115000"/>
              </a:lnSpc>
            </a:pPr>
            <a:r>
              <a:rPr lang="en-US" dirty="0">
                <a:latin typeface="Times New Roman" charset="0"/>
                <a:ea typeface="Times New Roman" charset="0"/>
                <a:cs typeface="Times New Roman" charset="0"/>
              </a:rPr>
              <a:t>As noted in Section I, we are in the midst of a long-term redesign of objectives and assessment. This is a faculty-led initiative.</a:t>
            </a:r>
            <a:endParaRPr lang="en-US" dirty="0">
              <a:effectLst/>
              <a:latin typeface="Calibri" charset="0"/>
              <a:ea typeface="Calibri" charset="0"/>
              <a:cs typeface="Times New Roman" charset="0"/>
            </a:endParaRPr>
          </a:p>
        </p:txBody>
      </p:sp>
      <p:sp>
        <p:nvSpPr>
          <p:cNvPr id="6" name="Oval 5"/>
          <p:cNvSpPr/>
          <p:nvPr/>
        </p:nvSpPr>
        <p:spPr>
          <a:xfrm>
            <a:off x="5023486" y="5224189"/>
            <a:ext cx="2634614" cy="6858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024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38484" y="6518772"/>
            <a:ext cx="5723875" cy="365125"/>
          </a:xfrm>
        </p:spPr>
        <p:txBody>
          <a:bodyPr/>
          <a:lstStyle/>
          <a:p>
            <a:r>
              <a:rPr lang="en-US"/>
              <a:t>The Center for Assessment and Research Studies, James Madison University</a:t>
            </a:r>
            <a:endParaRPr lang="en-US" dirty="0"/>
          </a:p>
        </p:txBody>
      </p:sp>
      <p:sp>
        <p:nvSpPr>
          <p:cNvPr id="2" name="Slide Number Placeholder 1"/>
          <p:cNvSpPr>
            <a:spLocks noGrp="1"/>
          </p:cNvSpPr>
          <p:nvPr>
            <p:ph type="sldNum" sz="quarter" idx="12"/>
          </p:nvPr>
        </p:nvSpPr>
        <p:spPr/>
        <p:txBody>
          <a:bodyPr/>
          <a:lstStyle/>
          <a:p>
            <a:fld id="{098B3DDF-55FD-42E7-8027-CE601EFF49C5}" type="slidenum">
              <a:rPr lang="en-US" smtClean="0"/>
              <a:pPr/>
              <a:t>51</a:t>
            </a:fld>
            <a:endParaRPr lang="en-US"/>
          </a:p>
        </p:txBody>
      </p:sp>
      <p:graphicFrame>
        <p:nvGraphicFramePr>
          <p:cNvPr id="4" name="Table 3"/>
          <p:cNvGraphicFramePr>
            <a:graphicFrameLocks noGrp="1"/>
          </p:cNvGraphicFramePr>
          <p:nvPr/>
        </p:nvGraphicFramePr>
        <p:xfrm>
          <a:off x="4246133" y="679671"/>
          <a:ext cx="7774417" cy="5646460"/>
        </p:xfrm>
        <a:graphic>
          <a:graphicData uri="http://schemas.openxmlformats.org/drawingml/2006/table">
            <a:tbl>
              <a:tblPr firstRow="1" firstCol="1" bandRow="1">
                <a:tableStyleId>{00A15C55-8517-42AA-B614-E9B94910E393}</a:tableStyleId>
              </a:tblPr>
              <a:tblGrid>
                <a:gridCol w="1113169">
                  <a:extLst>
                    <a:ext uri="{9D8B030D-6E8A-4147-A177-3AD203B41FA5}">
                      <a16:colId xmlns:a16="http://schemas.microsoft.com/office/drawing/2014/main" val="20000"/>
                    </a:ext>
                  </a:extLst>
                </a:gridCol>
                <a:gridCol w="2291469">
                  <a:extLst>
                    <a:ext uri="{9D8B030D-6E8A-4147-A177-3AD203B41FA5}">
                      <a16:colId xmlns:a16="http://schemas.microsoft.com/office/drawing/2014/main" val="20001"/>
                    </a:ext>
                  </a:extLst>
                </a:gridCol>
                <a:gridCol w="639480">
                  <a:extLst>
                    <a:ext uri="{9D8B030D-6E8A-4147-A177-3AD203B41FA5}">
                      <a16:colId xmlns:a16="http://schemas.microsoft.com/office/drawing/2014/main" val="20002"/>
                    </a:ext>
                  </a:extLst>
                </a:gridCol>
                <a:gridCol w="3730299">
                  <a:extLst>
                    <a:ext uri="{9D8B030D-6E8A-4147-A177-3AD203B41FA5}">
                      <a16:colId xmlns:a16="http://schemas.microsoft.com/office/drawing/2014/main" val="20003"/>
                    </a:ext>
                  </a:extLst>
                </a:gridCol>
              </a:tblGrid>
              <a:tr h="648381">
                <a:tc>
                  <a:txBody>
                    <a:bodyPr/>
                    <a:lstStyle/>
                    <a:p>
                      <a:pPr>
                        <a:spcAft>
                          <a:spcPts val="0"/>
                        </a:spcAft>
                      </a:pPr>
                      <a:r>
                        <a:rPr lang="en-US" sz="1200" dirty="0">
                          <a:effectLst/>
                        </a:rPr>
                        <a:t>Objective</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200" dirty="0">
                          <a:effectLst/>
                        </a:rPr>
                        <a:t>Change in Curriculum</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200" dirty="0">
                          <a:effectLst/>
                        </a:rPr>
                        <a:t>Date of change</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200" dirty="0">
                          <a:effectLst/>
                        </a:rPr>
                        <a:t>Reason(s) for change</a:t>
                      </a:r>
                      <a:endParaRPr lang="en-US" sz="1200" dirty="0">
                        <a:effectLst/>
                        <a:latin typeface="Calibri" charset="0"/>
                      </a:endParaRPr>
                    </a:p>
                  </a:txBody>
                  <a:tcPr marL="49731" marR="49731" marT="0" marB="0">
                    <a:solidFill>
                      <a:srgbClr val="461784"/>
                    </a:solidFill>
                  </a:tcPr>
                </a:tc>
                <a:extLst>
                  <a:ext uri="{0D108BD9-81ED-4DB2-BD59-A6C34878D82A}">
                    <a16:rowId xmlns:a16="http://schemas.microsoft.com/office/drawing/2014/main" val="10000"/>
                  </a:ext>
                </a:extLst>
              </a:tr>
              <a:tr h="1306059">
                <a:tc>
                  <a:txBody>
                    <a:bodyPr/>
                    <a:lstStyle/>
                    <a:p>
                      <a:pPr>
                        <a:spcAft>
                          <a:spcPts val="0"/>
                        </a:spcAft>
                      </a:pPr>
                      <a:r>
                        <a:rPr lang="en-US" sz="1100">
                          <a:effectLst/>
                        </a:rPr>
                        <a:t>Assessment</a:t>
                      </a:r>
                      <a:endParaRPr lang="en-US" sz="1400">
                        <a:effectLst/>
                        <a:latin typeface="Calibri" charset="0"/>
                      </a:endParaRPr>
                    </a:p>
                  </a:txBody>
                  <a:tcPr marL="49731" marR="49731" marT="0" marB="0">
                    <a:solidFill>
                      <a:srgbClr val="461784"/>
                    </a:solidFill>
                  </a:tcPr>
                </a:tc>
                <a:tc>
                  <a:txBody>
                    <a:bodyPr/>
                    <a:lstStyle/>
                    <a:p>
                      <a:pPr>
                        <a:spcAft>
                          <a:spcPts val="0"/>
                        </a:spcAft>
                      </a:pPr>
                      <a:r>
                        <a:rPr lang="en-US" sz="1100" dirty="0">
                          <a:effectLst/>
                        </a:rPr>
                        <a:t>Change in assessment exam</a:t>
                      </a:r>
                      <a:endParaRPr lang="en-US" sz="1400" dirty="0">
                        <a:effectLst/>
                        <a:latin typeface="Calibri" charset="0"/>
                      </a:endParaRPr>
                    </a:p>
                  </a:txBody>
                  <a:tcPr marL="49731" marR="49731" marT="0" marB="0" anchor="ctr"/>
                </a:tc>
                <a:tc>
                  <a:txBody>
                    <a:bodyPr/>
                    <a:lstStyle/>
                    <a:p>
                      <a:pPr>
                        <a:spcAft>
                          <a:spcPts val="0"/>
                        </a:spcAft>
                      </a:pPr>
                      <a:r>
                        <a:rPr lang="en-US" sz="1100">
                          <a:effectLst/>
                        </a:rPr>
                        <a:t>Spring 2012</a:t>
                      </a:r>
                      <a:endParaRPr lang="en-US" sz="1400">
                        <a:effectLst/>
                        <a:latin typeface="Calibri" charset="0"/>
                      </a:endParaRPr>
                    </a:p>
                  </a:txBody>
                  <a:tcPr marL="49731" marR="49731" marT="0" marB="0" anchor="ctr"/>
                </a:tc>
                <a:tc>
                  <a:txBody>
                    <a:bodyPr/>
                    <a:lstStyle/>
                    <a:p>
                      <a:pPr>
                        <a:spcAft>
                          <a:spcPts val="0"/>
                        </a:spcAft>
                      </a:pPr>
                      <a:r>
                        <a:rPr lang="en-US" sz="1100" dirty="0">
                          <a:effectLst/>
                        </a:rPr>
                        <a:t>--It was becoming increasingly difficult to find a room big enough for all students in our major on Assessment day. </a:t>
                      </a:r>
                      <a:endParaRPr lang="en-US" sz="1400" dirty="0">
                        <a:effectLst/>
                      </a:endParaRPr>
                    </a:p>
                    <a:p>
                      <a:pPr>
                        <a:spcAft>
                          <a:spcPts val="0"/>
                        </a:spcAft>
                      </a:pPr>
                      <a:endParaRPr lang="en-US" sz="1100" dirty="0">
                        <a:effectLst/>
                      </a:endParaRPr>
                    </a:p>
                    <a:p>
                      <a:pPr>
                        <a:spcAft>
                          <a:spcPts val="0"/>
                        </a:spcAft>
                      </a:pPr>
                      <a:r>
                        <a:rPr lang="en-US" sz="1100" dirty="0">
                          <a:effectLst/>
                        </a:rPr>
                        <a:t>--Having all students do the same exam made it easier to develop questions. </a:t>
                      </a:r>
                      <a:endParaRPr lang="en-US" sz="1400" dirty="0">
                        <a:effectLst/>
                      </a:endParaRPr>
                    </a:p>
                    <a:p>
                      <a:pPr>
                        <a:spcAft>
                          <a:spcPts val="0"/>
                        </a:spcAft>
                      </a:pPr>
                      <a:endParaRPr lang="en-US" sz="1100" dirty="0">
                        <a:effectLst/>
                      </a:endParaRPr>
                    </a:p>
                    <a:p>
                      <a:pPr>
                        <a:spcAft>
                          <a:spcPts val="0"/>
                        </a:spcAft>
                      </a:pPr>
                      <a:r>
                        <a:rPr lang="en-US" sz="1100" dirty="0">
                          <a:effectLst/>
                        </a:rPr>
                        <a:t>--Having all questions on the same exam made it easier to do reliability calculations.  </a:t>
                      </a:r>
                      <a:endParaRPr lang="en-US" sz="1400" dirty="0">
                        <a:effectLst/>
                        <a:latin typeface="Calibri" charset="0"/>
                      </a:endParaRPr>
                    </a:p>
                  </a:txBody>
                  <a:tcPr marL="49731" marR="49731" marT="0" marB="0" anchor="ctr"/>
                </a:tc>
                <a:extLst>
                  <a:ext uri="{0D108BD9-81ED-4DB2-BD59-A6C34878D82A}">
                    <a16:rowId xmlns:a16="http://schemas.microsoft.com/office/drawing/2014/main" val="10001"/>
                  </a:ext>
                </a:extLst>
              </a:tr>
              <a:tr h="783634">
                <a:tc>
                  <a:txBody>
                    <a:bodyPr/>
                    <a:lstStyle/>
                    <a:p>
                      <a:pPr>
                        <a:spcAft>
                          <a:spcPts val="0"/>
                        </a:spcAft>
                      </a:pPr>
                      <a:r>
                        <a:rPr lang="en-US" sz="1100" dirty="0">
                          <a:effectLst/>
                        </a:rPr>
                        <a:t>Assessment</a:t>
                      </a:r>
                      <a:endParaRPr lang="en-US" sz="1400" dirty="0">
                        <a:effectLst/>
                        <a:latin typeface="Calibri" charset="0"/>
                      </a:endParaRPr>
                    </a:p>
                  </a:txBody>
                  <a:tcPr marL="49731" marR="49731" marT="0" marB="0">
                    <a:solidFill>
                      <a:srgbClr val="461784"/>
                    </a:solidFill>
                  </a:tcPr>
                </a:tc>
                <a:tc>
                  <a:txBody>
                    <a:bodyPr/>
                    <a:lstStyle/>
                    <a:p>
                      <a:pPr>
                        <a:spcAft>
                          <a:spcPts val="0"/>
                        </a:spcAft>
                      </a:pPr>
                      <a:r>
                        <a:rPr lang="en-US" sz="1100" dirty="0">
                          <a:effectLst/>
                        </a:rPr>
                        <a:t>Added assessment of CIS minor and embedded assessment of CIS 304, and CIS 484</a:t>
                      </a:r>
                      <a:endParaRPr lang="en-US" sz="1400" dirty="0">
                        <a:effectLst/>
                        <a:latin typeface="Calibri" charset="0"/>
                      </a:endParaRPr>
                    </a:p>
                  </a:txBody>
                  <a:tcPr marL="49731" marR="49731" marT="0" marB="0" anchor="ctr"/>
                </a:tc>
                <a:tc>
                  <a:txBody>
                    <a:bodyPr/>
                    <a:lstStyle/>
                    <a:p>
                      <a:pPr>
                        <a:spcAft>
                          <a:spcPts val="0"/>
                        </a:spcAft>
                      </a:pPr>
                      <a:r>
                        <a:rPr lang="en-US" sz="1100" dirty="0">
                          <a:effectLst/>
                        </a:rPr>
                        <a:t>Fall 2010 – Spring 2011</a:t>
                      </a:r>
                      <a:endParaRPr lang="en-US" sz="1400" dirty="0">
                        <a:effectLst/>
                        <a:latin typeface="Calibri" charset="0"/>
                      </a:endParaRPr>
                    </a:p>
                  </a:txBody>
                  <a:tcPr marL="49731" marR="49731" marT="0" marB="0" anchor="ctr"/>
                </a:tc>
                <a:tc>
                  <a:txBody>
                    <a:bodyPr/>
                    <a:lstStyle/>
                    <a:p>
                      <a:pPr>
                        <a:spcAft>
                          <a:spcPts val="0"/>
                        </a:spcAft>
                      </a:pPr>
                      <a:r>
                        <a:rPr lang="en-US" sz="1100" dirty="0">
                          <a:effectLst/>
                        </a:rPr>
                        <a:t>To provide more complete assessment of the program</a:t>
                      </a:r>
                      <a:endParaRPr lang="en-US" sz="1400" dirty="0">
                        <a:effectLst/>
                        <a:latin typeface="Calibri" charset="0"/>
                      </a:endParaRPr>
                    </a:p>
                  </a:txBody>
                  <a:tcPr marL="49731" marR="49731" marT="0" marB="0" anchor="ctr"/>
                </a:tc>
                <a:extLst>
                  <a:ext uri="{0D108BD9-81ED-4DB2-BD59-A6C34878D82A}">
                    <a16:rowId xmlns:a16="http://schemas.microsoft.com/office/drawing/2014/main" val="10003"/>
                  </a:ext>
                </a:extLst>
              </a:tr>
              <a:tr h="522424">
                <a:tc>
                  <a:txBody>
                    <a:bodyPr/>
                    <a:lstStyle/>
                    <a:p>
                      <a:pPr>
                        <a:spcAft>
                          <a:spcPts val="0"/>
                        </a:spcAft>
                      </a:pPr>
                      <a:r>
                        <a:rPr lang="en-US" sz="1100" dirty="0">
                          <a:effectLst/>
                        </a:rPr>
                        <a:t>Programming</a:t>
                      </a:r>
                      <a:endParaRPr lang="en-US" sz="1400" dirty="0">
                        <a:effectLst/>
                        <a:latin typeface="Calibri" charset="0"/>
                      </a:endParaRPr>
                    </a:p>
                  </a:txBody>
                  <a:tcPr marL="49731" marR="49731" marT="0" marB="0">
                    <a:solidFill>
                      <a:srgbClr val="461784"/>
                    </a:solidFill>
                  </a:tcPr>
                </a:tc>
                <a:tc>
                  <a:txBody>
                    <a:bodyPr/>
                    <a:lstStyle/>
                    <a:p>
                      <a:pPr>
                        <a:spcAft>
                          <a:spcPts val="0"/>
                        </a:spcAft>
                      </a:pPr>
                      <a:r>
                        <a:rPr lang="en-US" sz="1100">
                          <a:effectLst/>
                        </a:rPr>
                        <a:t>Increase discussion of inheritance and polymorphism</a:t>
                      </a:r>
                      <a:endParaRPr lang="en-US" sz="1400">
                        <a:effectLst/>
                        <a:latin typeface="Calibri" charset="0"/>
                      </a:endParaRPr>
                    </a:p>
                  </a:txBody>
                  <a:tcPr marL="49731" marR="49731" marT="0" marB="0" anchor="ctr"/>
                </a:tc>
                <a:tc>
                  <a:txBody>
                    <a:bodyPr/>
                    <a:lstStyle/>
                    <a:p>
                      <a:pPr>
                        <a:spcAft>
                          <a:spcPts val="0"/>
                        </a:spcAft>
                      </a:pPr>
                      <a:r>
                        <a:rPr lang="en-US" sz="1100">
                          <a:effectLst/>
                        </a:rPr>
                        <a:t>Fall 2011</a:t>
                      </a:r>
                      <a:endParaRPr lang="en-US" sz="1400">
                        <a:effectLst/>
                        <a:latin typeface="Calibri" charset="0"/>
                      </a:endParaRPr>
                    </a:p>
                  </a:txBody>
                  <a:tcPr marL="49731" marR="49731" marT="0" marB="0" anchor="ctr"/>
                </a:tc>
                <a:tc>
                  <a:txBody>
                    <a:bodyPr/>
                    <a:lstStyle/>
                    <a:p>
                      <a:pPr>
                        <a:spcAft>
                          <a:spcPts val="0"/>
                        </a:spcAft>
                      </a:pPr>
                      <a:r>
                        <a:rPr lang="en-US" sz="1100" dirty="0">
                          <a:effectLst/>
                        </a:rPr>
                        <a:t>Poor results on this topic in CIS 331 assessment</a:t>
                      </a:r>
                      <a:endParaRPr lang="en-US" sz="1400" dirty="0">
                        <a:effectLst/>
                        <a:latin typeface="Calibri" charset="0"/>
                      </a:endParaRPr>
                    </a:p>
                  </a:txBody>
                  <a:tcPr marL="49731" marR="49731" marT="0" marB="0" anchor="ctr"/>
                </a:tc>
                <a:extLst>
                  <a:ext uri="{0D108BD9-81ED-4DB2-BD59-A6C34878D82A}">
                    <a16:rowId xmlns:a16="http://schemas.microsoft.com/office/drawing/2014/main" val="10005"/>
                  </a:ext>
                </a:extLst>
              </a:tr>
              <a:tr h="783634">
                <a:tc>
                  <a:txBody>
                    <a:bodyPr/>
                    <a:lstStyle/>
                    <a:p>
                      <a:pPr>
                        <a:spcAft>
                          <a:spcPts val="0"/>
                        </a:spcAft>
                      </a:pPr>
                      <a:r>
                        <a:rPr lang="en-US" sz="1100">
                          <a:effectLst/>
                        </a:rPr>
                        <a:t>Programming</a:t>
                      </a:r>
                      <a:endParaRPr lang="en-US" sz="1400">
                        <a:effectLst/>
                        <a:latin typeface="Calibri" charset="0"/>
                      </a:endParaRPr>
                    </a:p>
                  </a:txBody>
                  <a:tcPr marL="49731" marR="49731" marT="0" marB="0">
                    <a:solidFill>
                      <a:srgbClr val="461784"/>
                    </a:solidFill>
                  </a:tcPr>
                </a:tc>
                <a:tc>
                  <a:txBody>
                    <a:bodyPr/>
                    <a:lstStyle/>
                    <a:p>
                      <a:pPr>
                        <a:spcAft>
                          <a:spcPts val="0"/>
                        </a:spcAft>
                      </a:pPr>
                      <a:r>
                        <a:rPr lang="en-US" sz="1100" dirty="0">
                          <a:effectLst/>
                        </a:rPr>
                        <a:t>Change in CIS 331 to cover topics such as temp variables that students did not do well on in 2009 assessment</a:t>
                      </a:r>
                      <a:endParaRPr lang="en-US" sz="1400" dirty="0">
                        <a:effectLst/>
                        <a:latin typeface="Calibri" charset="0"/>
                      </a:endParaRPr>
                    </a:p>
                  </a:txBody>
                  <a:tcPr marL="49731" marR="49731" marT="0" marB="0" anchor="ctr"/>
                </a:tc>
                <a:tc>
                  <a:txBody>
                    <a:bodyPr/>
                    <a:lstStyle/>
                    <a:p>
                      <a:pPr>
                        <a:spcAft>
                          <a:spcPts val="0"/>
                        </a:spcAft>
                      </a:pPr>
                      <a:r>
                        <a:rPr lang="en-US" sz="1100">
                          <a:effectLst/>
                        </a:rPr>
                        <a:t>Spring 2010</a:t>
                      </a:r>
                      <a:endParaRPr lang="en-US" sz="1400">
                        <a:effectLst/>
                        <a:latin typeface="Calibri" charset="0"/>
                      </a:endParaRPr>
                    </a:p>
                  </a:txBody>
                  <a:tcPr marL="49731" marR="49731" marT="0" marB="0" anchor="ctr"/>
                </a:tc>
                <a:tc>
                  <a:txBody>
                    <a:bodyPr/>
                    <a:lstStyle/>
                    <a:p>
                      <a:pPr>
                        <a:spcAft>
                          <a:spcPts val="0"/>
                        </a:spcAft>
                      </a:pPr>
                      <a:r>
                        <a:rPr lang="en-US" sz="1100" dirty="0">
                          <a:effectLst/>
                        </a:rPr>
                        <a:t>Poor results in these areas on 2009 assessment day exam</a:t>
                      </a:r>
                      <a:endParaRPr lang="en-US" sz="1400" dirty="0">
                        <a:effectLst/>
                        <a:latin typeface="Calibri" charset="0"/>
                      </a:endParaRPr>
                    </a:p>
                  </a:txBody>
                  <a:tcPr marL="49731" marR="49731" marT="0" marB="0" anchor="ctr"/>
                </a:tc>
                <a:extLst>
                  <a:ext uri="{0D108BD9-81ED-4DB2-BD59-A6C34878D82A}">
                    <a16:rowId xmlns:a16="http://schemas.microsoft.com/office/drawing/2014/main" val="10006"/>
                  </a:ext>
                </a:extLst>
              </a:tr>
              <a:tr h="783634">
                <a:tc>
                  <a:txBody>
                    <a:bodyPr/>
                    <a:lstStyle/>
                    <a:p>
                      <a:pPr>
                        <a:spcAft>
                          <a:spcPts val="0"/>
                        </a:spcAft>
                      </a:pPr>
                      <a:r>
                        <a:rPr lang="en-US" sz="1100" dirty="0">
                          <a:effectLst/>
                        </a:rPr>
                        <a:t>Systems Analysis and Design</a:t>
                      </a:r>
                      <a:endParaRPr lang="en-US" sz="1400" dirty="0">
                        <a:effectLst/>
                        <a:latin typeface="Calibri" charset="0"/>
                      </a:endParaRPr>
                    </a:p>
                  </a:txBody>
                  <a:tcPr marL="49731" marR="49731" marT="0" marB="0">
                    <a:solidFill>
                      <a:srgbClr val="461784"/>
                    </a:solidFill>
                  </a:tcPr>
                </a:tc>
                <a:tc>
                  <a:txBody>
                    <a:bodyPr/>
                    <a:lstStyle/>
                    <a:p>
                      <a:pPr>
                        <a:spcAft>
                          <a:spcPts val="0"/>
                        </a:spcAft>
                      </a:pPr>
                      <a:r>
                        <a:rPr lang="en-US" sz="1100" dirty="0">
                          <a:effectLst/>
                        </a:rPr>
                        <a:t>Change in CIS 454 objectives. Provide students with a clearer link between course objectives and daily activities.</a:t>
                      </a:r>
                      <a:endParaRPr lang="en-US" sz="1400" dirty="0">
                        <a:effectLst/>
                        <a:latin typeface="Calibri" charset="0"/>
                      </a:endParaRPr>
                    </a:p>
                  </a:txBody>
                  <a:tcPr marL="49731" marR="49731" marT="0" marB="0" anchor="ctr"/>
                </a:tc>
                <a:tc>
                  <a:txBody>
                    <a:bodyPr/>
                    <a:lstStyle/>
                    <a:p>
                      <a:pPr>
                        <a:spcAft>
                          <a:spcPts val="0"/>
                        </a:spcAft>
                      </a:pPr>
                      <a:r>
                        <a:rPr lang="en-US" sz="1100">
                          <a:effectLst/>
                        </a:rPr>
                        <a:t>Fall 2011</a:t>
                      </a:r>
                      <a:endParaRPr lang="en-US" sz="1400">
                        <a:effectLst/>
                        <a:latin typeface="Calibri" charset="0"/>
                      </a:endParaRPr>
                    </a:p>
                  </a:txBody>
                  <a:tcPr marL="49731" marR="49731" marT="0" marB="0" anchor="ctr"/>
                </a:tc>
                <a:tc>
                  <a:txBody>
                    <a:bodyPr/>
                    <a:lstStyle/>
                    <a:p>
                      <a:pPr>
                        <a:spcAft>
                          <a:spcPts val="0"/>
                        </a:spcAft>
                      </a:pPr>
                      <a:r>
                        <a:rPr lang="en-US" sz="1100" dirty="0">
                          <a:effectLst/>
                        </a:rPr>
                        <a:t>Objectives did not accurately reflect course as currently taught. </a:t>
                      </a:r>
                      <a:endParaRPr lang="en-US" sz="1400" dirty="0">
                        <a:effectLst/>
                      </a:endParaRPr>
                    </a:p>
                    <a:p>
                      <a:pPr>
                        <a:spcAft>
                          <a:spcPts val="0"/>
                        </a:spcAft>
                      </a:pPr>
                      <a:r>
                        <a:rPr lang="en-US" sz="1100" dirty="0">
                          <a:effectLst/>
                        </a:rPr>
                        <a:t> </a:t>
                      </a:r>
                      <a:endParaRPr lang="en-US" sz="1400" dirty="0">
                        <a:effectLst/>
                        <a:latin typeface="Calibri" charset="0"/>
                      </a:endParaRPr>
                    </a:p>
                  </a:txBody>
                  <a:tcPr marL="49731" marR="49731" marT="0" marB="0" anchor="ctr"/>
                </a:tc>
                <a:extLst>
                  <a:ext uri="{0D108BD9-81ED-4DB2-BD59-A6C34878D82A}">
                    <a16:rowId xmlns:a16="http://schemas.microsoft.com/office/drawing/2014/main" val="10008"/>
                  </a:ext>
                </a:extLst>
              </a:tr>
              <a:tr h="783634">
                <a:tc>
                  <a:txBody>
                    <a:bodyPr/>
                    <a:lstStyle/>
                    <a:p>
                      <a:pPr>
                        <a:spcAft>
                          <a:spcPts val="0"/>
                        </a:spcAft>
                      </a:pPr>
                      <a:r>
                        <a:rPr lang="en-US" sz="1100" dirty="0">
                          <a:effectLst/>
                        </a:rPr>
                        <a:t>Systems Analysis and Design</a:t>
                      </a:r>
                      <a:endParaRPr lang="en-US" sz="1400" dirty="0">
                        <a:effectLst/>
                        <a:latin typeface="Calibri" charset="0"/>
                      </a:endParaRPr>
                    </a:p>
                  </a:txBody>
                  <a:tcPr marL="49731" marR="49731" marT="0" marB="0">
                    <a:solidFill>
                      <a:srgbClr val="461784"/>
                    </a:solidFill>
                  </a:tcPr>
                </a:tc>
                <a:tc>
                  <a:txBody>
                    <a:bodyPr/>
                    <a:lstStyle/>
                    <a:p>
                      <a:pPr>
                        <a:spcAft>
                          <a:spcPts val="0"/>
                        </a:spcAft>
                      </a:pPr>
                      <a:r>
                        <a:rPr lang="en-US" sz="1100">
                          <a:effectLst/>
                        </a:rPr>
                        <a:t>Change in chapters for Sequence Diagram in CIS 454</a:t>
                      </a:r>
                      <a:endParaRPr lang="en-US" sz="1400">
                        <a:effectLst/>
                        <a:latin typeface="Calibri" charset="0"/>
                      </a:endParaRPr>
                    </a:p>
                  </a:txBody>
                  <a:tcPr marL="49731" marR="49731" marT="0" marB="0" anchor="ctr"/>
                </a:tc>
                <a:tc>
                  <a:txBody>
                    <a:bodyPr/>
                    <a:lstStyle/>
                    <a:p>
                      <a:pPr>
                        <a:spcAft>
                          <a:spcPts val="0"/>
                        </a:spcAft>
                      </a:pPr>
                      <a:r>
                        <a:rPr lang="en-US" sz="1100">
                          <a:effectLst/>
                        </a:rPr>
                        <a:t>Fall 2009</a:t>
                      </a:r>
                      <a:endParaRPr lang="en-US" sz="1400">
                        <a:effectLst/>
                        <a:latin typeface="Calibri" charset="0"/>
                      </a:endParaRPr>
                    </a:p>
                  </a:txBody>
                  <a:tcPr marL="49731" marR="49731" marT="0" marB="0" anchor="ctr"/>
                </a:tc>
                <a:tc>
                  <a:txBody>
                    <a:bodyPr/>
                    <a:lstStyle/>
                    <a:p>
                      <a:pPr>
                        <a:spcAft>
                          <a:spcPts val="0"/>
                        </a:spcAft>
                      </a:pPr>
                      <a:r>
                        <a:rPr lang="en-US" sz="1100" dirty="0">
                          <a:effectLst/>
                        </a:rPr>
                        <a:t>Assessment day exam consistently showed that students were having problems with Sequence Diagrams. We wrote a chapter to supplement the book coverage. The problem went away on the 2010 exam. </a:t>
                      </a:r>
                      <a:endParaRPr lang="en-US" sz="1400" dirty="0">
                        <a:effectLst/>
                        <a:latin typeface="Calibri" charset="0"/>
                      </a:endParaRPr>
                    </a:p>
                  </a:txBody>
                  <a:tcPr marL="49731" marR="49731" marT="0" marB="0" anchor="ct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4571308" y="0"/>
            <a:ext cx="712406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VI. Uses of Evaluation/Assessment Results and Actions Taken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Some of the changes we have made in the past 3 years or plan in the next year are listed in the table. </a:t>
            </a:r>
          </a:p>
        </p:txBody>
      </p:sp>
      <p:sp>
        <p:nvSpPr>
          <p:cNvPr id="6" name="TextBox 5"/>
          <p:cNvSpPr txBox="1"/>
          <p:nvPr/>
        </p:nvSpPr>
        <p:spPr>
          <a:xfrm>
            <a:off x="74874" y="679671"/>
            <a:ext cx="3927944" cy="1569660"/>
          </a:xfrm>
          <a:prstGeom prst="rect">
            <a:avLst/>
          </a:prstGeom>
          <a:noFill/>
        </p:spPr>
        <p:txBody>
          <a:bodyPr wrap="square" rtlCol="0">
            <a:spAutoFit/>
          </a:bodyPr>
          <a:lstStyle/>
          <a:p>
            <a:r>
              <a:rPr lang="en-US" sz="1600" dirty="0">
                <a:solidFill>
                  <a:schemeClr val="bg1"/>
                </a:solidFill>
              </a:rPr>
              <a:t>This table communicates changes in the assessment process itself and to the program based on assessment data. The program has clearly given thoughtful consideration to both. These areas correspond  to Elements VI A and VI B of the APT rubric. </a:t>
            </a:r>
          </a:p>
        </p:txBody>
      </p:sp>
      <p:sp>
        <p:nvSpPr>
          <p:cNvPr id="7" name="Rectangle 6"/>
          <p:cNvSpPr/>
          <p:nvPr/>
        </p:nvSpPr>
        <p:spPr>
          <a:xfrm>
            <a:off x="5334000" y="1303920"/>
            <a:ext cx="6686550" cy="2195183"/>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3499103"/>
            <a:ext cx="6686550" cy="1263396"/>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874" y="2851371"/>
            <a:ext cx="3927944" cy="1815882"/>
          </a:xfrm>
          <a:prstGeom prst="rect">
            <a:avLst/>
          </a:prstGeom>
          <a:noFill/>
        </p:spPr>
        <p:txBody>
          <a:bodyPr wrap="square" rtlCol="0">
            <a:spAutoFit/>
          </a:bodyPr>
          <a:lstStyle/>
          <a:p>
            <a:r>
              <a:rPr lang="en-US" sz="1600" dirty="0">
                <a:solidFill>
                  <a:schemeClr val="bg1"/>
                </a:solidFill>
              </a:rPr>
              <a:t>Particularly noteworthy are examples where changes were made to the program in past years and the assessment results improved thereafter. In other words, the CIS program provides evidence that changes faculty made to the program resulted in documented improvement. </a:t>
            </a:r>
          </a:p>
        </p:txBody>
      </p:sp>
      <p:sp>
        <p:nvSpPr>
          <p:cNvPr id="10" name="Rectangle 9"/>
          <p:cNvSpPr/>
          <p:nvPr/>
        </p:nvSpPr>
        <p:spPr>
          <a:xfrm>
            <a:off x="5334000" y="5512422"/>
            <a:ext cx="6686550" cy="813709"/>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4762500"/>
            <a:ext cx="6686550" cy="749922"/>
          </a:xfrm>
          <a:prstGeom prst="rect">
            <a:avLst/>
          </a:prstGeom>
          <a:noFill/>
          <a:ln w="38100">
            <a:solidFill>
              <a:srgbClr val="CBB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489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p:bldP spid="10" grpId="0" animBg="1"/>
      <p:bldP spid="11" grpId="0" animBg="1"/>
      <p:bldP spid="1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4397829"/>
            <a:ext cx="10058400" cy="646331"/>
          </a:xfrm>
          <a:prstGeom prst="rect">
            <a:avLst/>
          </a:prstGeom>
          <a:noFill/>
        </p:spPr>
        <p:txBody>
          <a:bodyPr wrap="square" rtlCol="0">
            <a:spAutoFit/>
          </a:bodyPr>
          <a:lstStyle/>
          <a:p>
            <a:r>
              <a:rPr lang="en-US" dirty="0" err="1">
                <a:latin typeface="+mj-lt"/>
              </a:rPr>
              <a:t>Blaich</a:t>
            </a:r>
            <a:r>
              <a:rPr lang="en-US" dirty="0">
                <a:latin typeface="+mj-lt"/>
              </a:rPr>
              <a:t>, C., &amp; Wise, K. (2011). </a:t>
            </a:r>
            <a:r>
              <a:rPr lang="en-US" i="1" dirty="0">
                <a:latin typeface="+mj-lt"/>
              </a:rPr>
              <a:t>From gathering to using assessment results: Lessons from the Wabash national study. Occasional Paper # 8.</a:t>
            </a:r>
            <a:r>
              <a:rPr lang="en-US" dirty="0">
                <a:latin typeface="+mj-lt"/>
              </a:rPr>
              <a:t> Champaign, IL: National Institute for Learning Outcomes Assessment.</a:t>
            </a:r>
          </a:p>
        </p:txBody>
      </p:sp>
      <p:sp>
        <p:nvSpPr>
          <p:cNvPr id="8" name="Title 1"/>
          <p:cNvSpPr>
            <a:spLocks noGrp="1"/>
          </p:cNvSpPr>
          <p:nvPr>
            <p:ph type="title"/>
          </p:nvPr>
        </p:nvSpPr>
        <p:spPr>
          <a:xfrm>
            <a:off x="1097280" y="286604"/>
            <a:ext cx="8899488" cy="1450757"/>
          </a:xfrm>
        </p:spPr>
        <p:txBody>
          <a:bodyPr/>
          <a:lstStyle/>
          <a:p>
            <a:r>
              <a:rPr lang="en-US" dirty="0"/>
              <a:t>Using Results to Improve Student Learning</a:t>
            </a:r>
          </a:p>
        </p:txBody>
      </p:sp>
      <p:sp>
        <p:nvSpPr>
          <p:cNvPr id="2" name="Content Placeholder 1"/>
          <p:cNvSpPr>
            <a:spLocks noGrp="1"/>
          </p:cNvSpPr>
          <p:nvPr>
            <p:ph idx="1"/>
          </p:nvPr>
        </p:nvSpPr>
        <p:spPr>
          <a:xfrm>
            <a:off x="1097280" y="1845735"/>
            <a:ext cx="10058400" cy="2252736"/>
          </a:xfrm>
        </p:spPr>
        <p:txBody>
          <a:bodyPr/>
          <a:lstStyle/>
          <a:p>
            <a:pPr marL="0" indent="0">
              <a:spcBef>
                <a:spcPts val="0"/>
              </a:spcBef>
              <a:buNone/>
            </a:pPr>
            <a:r>
              <a:rPr lang="en-US" sz="3000" dirty="0"/>
              <a:t>In general, institutions seem to be good at collecting data…</a:t>
            </a:r>
          </a:p>
          <a:p>
            <a:pPr marL="0" indent="0">
              <a:spcBef>
                <a:spcPts val="0"/>
              </a:spcBef>
              <a:buNone/>
            </a:pPr>
            <a:endParaRPr lang="en-US" sz="3000" dirty="0"/>
          </a:p>
          <a:p>
            <a:pPr marL="0" indent="0">
              <a:spcBef>
                <a:spcPts val="0"/>
              </a:spcBef>
              <a:buNone/>
            </a:pPr>
            <a:r>
              <a:rPr lang="en-US" sz="3000" dirty="0"/>
              <a:t>…but not so good at </a:t>
            </a:r>
            <a:r>
              <a:rPr lang="en-US" sz="3000" i="1" dirty="0"/>
              <a:t>using</a:t>
            </a:r>
            <a:r>
              <a:rPr lang="en-US" sz="3000" dirty="0"/>
              <a:t> the results </a:t>
            </a:r>
            <a:r>
              <a:rPr lang="en-US" sz="3000" i="1" dirty="0"/>
              <a:t>to</a:t>
            </a:r>
            <a:r>
              <a:rPr lang="en-US" sz="3000" b="1" dirty="0"/>
              <a:t> </a:t>
            </a:r>
            <a:r>
              <a:rPr lang="en-US" sz="3000" b="1" i="1" dirty="0"/>
              <a:t>improve </a:t>
            </a:r>
            <a:r>
              <a:rPr lang="en-US" sz="3000" i="1" dirty="0"/>
              <a:t>student learning. </a:t>
            </a:r>
            <a:endParaRPr lang="en-US" dirty="0"/>
          </a:p>
        </p:txBody>
      </p:sp>
      <p:sp>
        <p:nvSpPr>
          <p:cNvPr id="5" name="Slide Number Placeholder 4"/>
          <p:cNvSpPr>
            <a:spLocks noGrp="1"/>
          </p:cNvSpPr>
          <p:nvPr>
            <p:ph type="sldNum" sz="quarter" idx="12"/>
          </p:nvPr>
        </p:nvSpPr>
        <p:spPr/>
        <p:txBody>
          <a:bodyPr/>
          <a:lstStyle/>
          <a:p>
            <a:pPr>
              <a:defRPr/>
            </a:pPr>
            <a:fld id="{4758F2AF-93BC-4439-82BB-14944A9924B5}" type="slidenum">
              <a:rPr lang="en-US" altLang="en-US" smtClean="0"/>
              <a:pPr>
                <a:defRPr/>
              </a:pPr>
              <a:t>52</a:t>
            </a:fld>
            <a:endParaRPr lang="en-US" altLang="en-US"/>
          </a:p>
        </p:txBody>
      </p:sp>
      <p:grpSp>
        <p:nvGrpSpPr>
          <p:cNvPr id="6" name="Group 5"/>
          <p:cNvGrpSpPr/>
          <p:nvPr/>
        </p:nvGrpSpPr>
        <p:grpSpPr>
          <a:xfrm>
            <a:off x="10191150" y="105348"/>
            <a:ext cx="1913588" cy="1632013"/>
            <a:chOff x="2636178" y="587403"/>
            <a:chExt cx="6192952" cy="5615998"/>
          </a:xfrm>
        </p:grpSpPr>
        <p:sp>
          <p:nvSpPr>
            <p:cNvPr id="7" name="Circular Arrow 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9" name="Rounded Rectangle 8"/>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10" name="Rounded Rectangle 9"/>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1" name="Rounded Rectangle 10"/>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2" name="Rounded Rectangle 11"/>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3" name="Rounded Rectangle 12"/>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4" name="Rounded Rectangle 13"/>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0863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788" t="23275" r="15034" b="18236"/>
          <a:stretch/>
        </p:blipFill>
        <p:spPr>
          <a:xfrm>
            <a:off x="1016000" y="3505202"/>
            <a:ext cx="2867032" cy="1272313"/>
          </a:xfrm>
          <a:prstGeom prst="rect">
            <a:avLst/>
          </a:prstGeom>
        </p:spPr>
      </p:pic>
      <p:sp>
        <p:nvSpPr>
          <p:cNvPr id="5" name="Right Arrow 4"/>
          <p:cNvSpPr/>
          <p:nvPr/>
        </p:nvSpPr>
        <p:spPr>
          <a:xfrm>
            <a:off x="4775200" y="5486400"/>
            <a:ext cx="1625600" cy="76200"/>
          </a:xfrm>
          <a:prstGeom prst="rightArrow">
            <a:avLst/>
          </a:prstGeom>
          <a:solidFill>
            <a:srgbClr val="450084"/>
          </a:solidFill>
          <a:ln w="254000" cmpd="sng">
            <a:solidFill>
              <a:srgbClr val="450084"/>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4"/>
          <a:stretch>
            <a:fillRect/>
          </a:stretch>
        </p:blipFill>
        <p:spPr>
          <a:xfrm>
            <a:off x="4165600" y="3742373"/>
            <a:ext cx="2743200" cy="1363028"/>
          </a:xfrm>
          <a:prstGeom prst="ellipse">
            <a:avLst/>
          </a:prstGeom>
          <a:ln>
            <a:noFill/>
          </a:ln>
          <a:effectLst>
            <a:softEdge rad="112500"/>
          </a:effectLst>
        </p:spPr>
      </p:pic>
      <p:pic>
        <p:nvPicPr>
          <p:cNvPr id="4" name="Picture 3"/>
          <p:cNvPicPr>
            <a:picLocks noChangeAspect="1"/>
          </p:cNvPicPr>
          <p:nvPr/>
        </p:nvPicPr>
        <p:blipFill>
          <a:blip r:embed="rId5"/>
          <a:stretch>
            <a:fillRect/>
          </a:stretch>
        </p:blipFill>
        <p:spPr>
          <a:xfrm>
            <a:off x="7010403" y="3276600"/>
            <a:ext cx="4521343" cy="2261379"/>
          </a:xfrm>
          <a:prstGeom prst="rect">
            <a:avLst/>
          </a:prstGeom>
        </p:spPr>
      </p:pic>
      <p:grpSp>
        <p:nvGrpSpPr>
          <p:cNvPr id="10" name="Group 9"/>
          <p:cNvGrpSpPr/>
          <p:nvPr/>
        </p:nvGrpSpPr>
        <p:grpSpPr>
          <a:xfrm>
            <a:off x="1016003" y="3276600"/>
            <a:ext cx="10515743" cy="2261379"/>
            <a:chOff x="838200" y="3276600"/>
            <a:chExt cx="7886807" cy="2261378"/>
          </a:xfrm>
        </p:grpSpPr>
        <p:pic>
          <p:nvPicPr>
            <p:cNvPr id="12" name="Picture 11"/>
            <p:cNvPicPr>
              <a:picLocks noChangeAspect="1"/>
            </p:cNvPicPr>
            <p:nvPr/>
          </p:nvPicPr>
          <p:blipFill rotWithShape="1">
            <a:blip r:embed="rId3">
              <a:lum bright="70000" contrast="-70000"/>
            </a:blip>
            <a:srcRect l="19788" t="23275" r="15034" b="18236"/>
            <a:stretch/>
          </p:blipFill>
          <p:spPr>
            <a:xfrm>
              <a:off x="838200" y="3505200"/>
              <a:ext cx="2150274" cy="1272313"/>
            </a:xfrm>
            <a:prstGeom prst="rect">
              <a:avLst/>
            </a:prstGeom>
          </p:spPr>
        </p:pic>
        <p:pic>
          <p:nvPicPr>
            <p:cNvPr id="13" name="Picture 12"/>
            <p:cNvPicPr>
              <a:picLocks noChangeAspect="1"/>
            </p:cNvPicPr>
            <p:nvPr/>
          </p:nvPicPr>
          <p:blipFill>
            <a:blip r:embed="rId5">
              <a:lum bright="70000" contrast="-70000"/>
            </a:blip>
            <a:stretch>
              <a:fillRect/>
            </a:stretch>
          </p:blipFill>
          <p:spPr>
            <a:xfrm>
              <a:off x="5334000" y="3276600"/>
              <a:ext cx="3391007" cy="2261378"/>
            </a:xfrm>
            <a:prstGeom prst="rect">
              <a:avLst/>
            </a:prstGeom>
          </p:spPr>
        </p:pic>
        <p:pic>
          <p:nvPicPr>
            <p:cNvPr id="14" name="Picture 13"/>
            <p:cNvPicPr>
              <a:picLocks noChangeAspect="1"/>
            </p:cNvPicPr>
            <p:nvPr/>
          </p:nvPicPr>
          <p:blipFill>
            <a:blip r:embed="rId4">
              <a:lum bright="70000" contrast="-70000"/>
            </a:blip>
            <a:stretch>
              <a:fillRect/>
            </a:stretch>
          </p:blipFill>
          <p:spPr>
            <a:xfrm>
              <a:off x="3200400" y="3742372"/>
              <a:ext cx="2057400" cy="1363028"/>
            </a:xfrm>
            <a:prstGeom prst="ellipse">
              <a:avLst/>
            </a:prstGeom>
            <a:ln>
              <a:noFill/>
            </a:ln>
            <a:effectLst>
              <a:softEdge rad="112500"/>
            </a:effectLst>
          </p:spPr>
        </p:pic>
      </p:grpSp>
      <p:pic>
        <p:nvPicPr>
          <p:cNvPr id="8" name="Picture 7"/>
          <p:cNvPicPr>
            <a:picLocks noChangeAspect="1"/>
          </p:cNvPicPr>
          <p:nvPr/>
        </p:nvPicPr>
        <p:blipFill>
          <a:blip r:embed="rId6"/>
          <a:stretch>
            <a:fillRect/>
          </a:stretch>
        </p:blipFill>
        <p:spPr>
          <a:xfrm>
            <a:off x="8229600" y="4724401"/>
            <a:ext cx="1915032" cy="1438692"/>
          </a:xfrm>
          <a:prstGeom prst="rect">
            <a:avLst/>
          </a:prstGeom>
        </p:spPr>
      </p:pic>
      <p:pic>
        <p:nvPicPr>
          <p:cNvPr id="6" name="Picture 5"/>
          <p:cNvPicPr>
            <a:picLocks noChangeAspect="1"/>
          </p:cNvPicPr>
          <p:nvPr/>
        </p:nvPicPr>
        <p:blipFill>
          <a:blip r:embed="rId6"/>
          <a:stretch>
            <a:fillRect/>
          </a:stretch>
        </p:blipFill>
        <p:spPr>
          <a:xfrm>
            <a:off x="1422400" y="4724401"/>
            <a:ext cx="1915032" cy="1438692"/>
          </a:xfrm>
          <a:prstGeom prst="rect">
            <a:avLst/>
          </a:prstGeom>
        </p:spPr>
      </p:pic>
      <p:sp>
        <p:nvSpPr>
          <p:cNvPr id="9" name="Oval 8"/>
          <p:cNvSpPr/>
          <p:nvPr/>
        </p:nvSpPr>
        <p:spPr>
          <a:xfrm>
            <a:off x="0" y="4419600"/>
            <a:ext cx="12192000" cy="1981200"/>
          </a:xfrm>
          <a:prstGeom prst="ellipse">
            <a:avLst/>
          </a:prstGeom>
          <a:noFill/>
          <a:ln w="76200" cmpd="sng">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Screen Shot 2015-01-31 at 11.43.4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685800"/>
            <a:ext cx="11582400" cy="3810000"/>
          </a:xfrm>
          <a:prstGeom prst="rect">
            <a:avLst/>
          </a:prstGeom>
        </p:spPr>
      </p:pic>
      <p:sp>
        <p:nvSpPr>
          <p:cNvPr id="16" name="Title 1"/>
          <p:cNvSpPr txBox="1">
            <a:spLocks/>
          </p:cNvSpPr>
          <p:nvPr/>
        </p:nvSpPr>
        <p:spPr>
          <a:xfrm>
            <a:off x="711200" y="0"/>
            <a:ext cx="10972800" cy="685800"/>
          </a:xfrm>
          <a:prstGeom prst="rect">
            <a:avLst/>
          </a:prstGeom>
        </p:spPr>
        <p:txBody>
          <a:bodyPr vert="horz" lIns="121920" tIns="60960" rIns="121920" bIns="60960" rtlCol="0" anchor="ctr">
            <a:normAutofit fontScale="77500" lnSpcReduction="20000"/>
          </a:bodyPr>
          <a:lstStyle>
            <a:lvl1pPr algn="ctr" defTabSz="914400" rtl="0" eaLnBrk="1" latinLnBrk="0" hangingPunct="1">
              <a:spcBef>
                <a:spcPct val="0"/>
              </a:spcBef>
              <a:buNone/>
              <a:defRPr sz="4400" kern="1200">
                <a:solidFill>
                  <a:schemeClr val="accent6">
                    <a:lumMod val="50000"/>
                  </a:schemeClr>
                </a:solidFill>
                <a:latin typeface="Elephant" pitchFamily="18" charset="0"/>
                <a:ea typeface="+mj-ea"/>
                <a:cs typeface="+mj-cs"/>
              </a:defRPr>
            </a:lvl1pPr>
          </a:lstStyle>
          <a:p>
            <a:pPr defTabSz="1219170">
              <a:defRPr/>
            </a:pPr>
            <a:r>
              <a:rPr lang="en-US" sz="5867" dirty="0">
                <a:solidFill>
                  <a:schemeClr val="tx1"/>
                </a:solidFill>
                <a:latin typeface="Century Gothic" panose="020B0502020202020204" pitchFamily="34" charset="0"/>
              </a:rPr>
              <a:t>Learning Improvement</a:t>
            </a:r>
          </a:p>
        </p:txBody>
      </p:sp>
      <p:sp>
        <p:nvSpPr>
          <p:cNvPr id="2" name="Slide Number Placeholder 1"/>
          <p:cNvSpPr>
            <a:spLocks noGrp="1"/>
          </p:cNvSpPr>
          <p:nvPr>
            <p:ph type="sldNum" sz="quarter" idx="12"/>
          </p:nvPr>
        </p:nvSpPr>
        <p:spPr/>
        <p:txBody>
          <a:bodyPr/>
          <a:lstStyle/>
          <a:p>
            <a:fld id="{D735CF12-8444-4559-B9D6-158F8173729D}" type="slidenum">
              <a:rPr lang="en-US" smtClean="0"/>
              <a:pPr/>
              <a:t>53</a:t>
            </a:fld>
            <a:endParaRPr lang="en-US"/>
          </a:p>
        </p:txBody>
      </p:sp>
      <p:sp>
        <p:nvSpPr>
          <p:cNvPr id="18" name="Footer Placeholder 2"/>
          <p:cNvSpPr>
            <a:spLocks noGrp="1"/>
          </p:cNvSpPr>
          <p:nvPr>
            <p:ph type="ftr" sz="quarter" idx="3"/>
          </p:nvPr>
        </p:nvSpPr>
        <p:spPr>
          <a:xfrm>
            <a:off x="0" y="6459786"/>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378145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500"/>
                                        <p:tgtEl>
                                          <p:spTgt spid="9"/>
                                        </p:tgtEl>
                                      </p:cBhvr>
                                    </p:animEffec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txBox="1">
            <a:spLocks/>
          </p:cNvSpPr>
          <p:nvPr/>
        </p:nvSpPr>
        <p:spPr>
          <a:xfrm>
            <a:off x="609600" y="1703928"/>
            <a:ext cx="10972800" cy="4525963"/>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783" indent="-685783" defTabSz="1219170">
              <a:buFont typeface="Arial" pitchFamily="34" charset="0"/>
              <a:buAutoNum type="arabicParenR"/>
              <a:defRPr/>
            </a:pPr>
            <a:r>
              <a:rPr lang="en-US" sz="3600" dirty="0">
                <a:solidFill>
                  <a:sysClr val="windowText" lastClr="000000"/>
                </a:solidFill>
              </a:rPr>
              <a:t>Simply making a change is an improvement</a:t>
            </a:r>
          </a:p>
          <a:p>
            <a:pPr marL="685783" indent="-685783" defTabSz="1219170">
              <a:buFont typeface="Arial" pitchFamily="34" charset="0"/>
              <a:buAutoNum type="arabicParenR"/>
              <a:defRPr/>
            </a:pPr>
            <a:endParaRPr lang="en-US" sz="3600" dirty="0">
              <a:solidFill>
                <a:sysClr val="windowText" lastClr="000000"/>
              </a:solidFill>
            </a:endParaRPr>
          </a:p>
          <a:p>
            <a:pPr marL="0" indent="0" defTabSz="1219170">
              <a:lnSpc>
                <a:spcPct val="110000"/>
              </a:lnSpc>
              <a:buNone/>
              <a:defRPr/>
            </a:pPr>
            <a:endParaRPr lang="en-US" sz="2400" dirty="0">
              <a:solidFill>
                <a:sysClr val="windowText" lastClr="000000"/>
              </a:solidFill>
            </a:endParaRPr>
          </a:p>
          <a:p>
            <a:pPr marL="0" indent="0" defTabSz="1219170">
              <a:buNone/>
              <a:defRPr/>
            </a:pPr>
            <a:r>
              <a:rPr lang="en-US" sz="3600" dirty="0">
                <a:solidFill>
                  <a:sysClr val="windowText" lastClr="000000"/>
                </a:solidFill>
              </a:rPr>
              <a:t>2) Conducting assessment automatically leads to improved learning</a:t>
            </a:r>
          </a:p>
        </p:txBody>
      </p:sp>
      <p:pic>
        <p:nvPicPr>
          <p:cNvPr id="41" name="Picture 40"/>
          <p:cNvPicPr>
            <a:picLocks noChangeAspect="1"/>
          </p:cNvPicPr>
          <p:nvPr/>
        </p:nvPicPr>
        <p:blipFill rotWithShape="1">
          <a:blip r:embed="rId3"/>
          <a:srcRect l="19788" t="23275" r="15034" b="18236"/>
          <a:stretch/>
        </p:blipFill>
        <p:spPr>
          <a:xfrm>
            <a:off x="2235202" y="2537688"/>
            <a:ext cx="2008487" cy="891313"/>
          </a:xfrm>
          <a:prstGeom prst="rect">
            <a:avLst/>
          </a:prstGeom>
        </p:spPr>
      </p:pic>
      <p:pic>
        <p:nvPicPr>
          <p:cNvPr id="42" name="Picture 41"/>
          <p:cNvPicPr>
            <a:picLocks noChangeAspect="1"/>
          </p:cNvPicPr>
          <p:nvPr/>
        </p:nvPicPr>
        <p:blipFill rotWithShape="1">
          <a:blip r:embed="rId3"/>
          <a:srcRect l="19788" t="23275" r="15034" b="18236"/>
          <a:stretch/>
        </p:blipFill>
        <p:spPr>
          <a:xfrm>
            <a:off x="5892802" y="4191001"/>
            <a:ext cx="2008487" cy="891313"/>
          </a:xfrm>
          <a:prstGeom prst="rect">
            <a:avLst/>
          </a:prstGeom>
        </p:spPr>
      </p:pic>
      <p:grpSp>
        <p:nvGrpSpPr>
          <p:cNvPr id="43" name="Group 42"/>
          <p:cNvGrpSpPr/>
          <p:nvPr/>
        </p:nvGrpSpPr>
        <p:grpSpPr>
          <a:xfrm>
            <a:off x="7721601" y="2133600"/>
            <a:ext cx="2279334" cy="1569660"/>
            <a:chOff x="5791200" y="2133600"/>
            <a:chExt cx="1709501" cy="1569659"/>
          </a:xfrm>
        </p:grpSpPr>
        <p:sp>
          <p:nvSpPr>
            <p:cNvPr id="44" name="TextBox 43"/>
            <p:cNvSpPr txBox="1"/>
            <p:nvPr/>
          </p:nvSpPr>
          <p:spPr>
            <a:xfrm>
              <a:off x="6934200" y="2133600"/>
              <a:ext cx="566501" cy="1569659"/>
            </a:xfrm>
            <a:prstGeom prst="rect">
              <a:avLst/>
            </a:prstGeom>
            <a:noFill/>
          </p:spPr>
          <p:txBody>
            <a:bodyPr wrap="none" rtlCol="0">
              <a:spAutoFit/>
            </a:bodyPr>
            <a:lstStyle/>
            <a:p>
              <a:pPr defTabSz="1219170">
                <a:defRPr/>
              </a:pPr>
              <a:r>
                <a:rPr lang="en-US" sz="9600" b="1" kern="0" dirty="0">
                  <a:solidFill>
                    <a:srgbClr val="CBB677"/>
                  </a:solidFill>
                </a:rPr>
                <a:t>?</a:t>
              </a:r>
              <a:endParaRPr lang="en-US" sz="8000" b="1" kern="0" dirty="0">
                <a:solidFill>
                  <a:srgbClr val="CBB677"/>
                </a:solidFill>
              </a:endParaRPr>
            </a:p>
          </p:txBody>
        </p:sp>
        <p:sp>
          <p:nvSpPr>
            <p:cNvPr id="45" name="TextBox 44"/>
            <p:cNvSpPr txBox="1"/>
            <p:nvPr/>
          </p:nvSpPr>
          <p:spPr>
            <a:xfrm>
              <a:off x="5791200" y="2133600"/>
              <a:ext cx="598963" cy="1569659"/>
            </a:xfrm>
            <a:prstGeom prst="rect">
              <a:avLst/>
            </a:prstGeom>
            <a:noFill/>
          </p:spPr>
          <p:txBody>
            <a:bodyPr wrap="none" rtlCol="0">
              <a:spAutoFit/>
            </a:bodyPr>
            <a:lstStyle/>
            <a:p>
              <a:pPr defTabSz="1219170">
                <a:defRPr/>
              </a:pPr>
              <a:r>
                <a:rPr lang="en-US" sz="9600" b="1" kern="0" dirty="0">
                  <a:solidFill>
                    <a:srgbClr val="CBB677"/>
                  </a:solidFill>
                </a:rPr>
                <a:t>=</a:t>
              </a:r>
              <a:endParaRPr lang="en-US" sz="8000" b="1" kern="0" dirty="0">
                <a:solidFill>
                  <a:srgbClr val="CBB677"/>
                </a:solidFill>
              </a:endParaRPr>
            </a:p>
          </p:txBody>
        </p:sp>
      </p:grpSp>
      <p:grpSp>
        <p:nvGrpSpPr>
          <p:cNvPr id="46" name="Group 45"/>
          <p:cNvGrpSpPr/>
          <p:nvPr/>
        </p:nvGrpSpPr>
        <p:grpSpPr>
          <a:xfrm>
            <a:off x="4368800" y="2108200"/>
            <a:ext cx="3149600" cy="1569660"/>
            <a:chOff x="3276600" y="2133600"/>
            <a:chExt cx="2362200" cy="1569659"/>
          </a:xfrm>
        </p:grpSpPr>
        <p:pic>
          <p:nvPicPr>
            <p:cNvPr id="47" name="Picture 46"/>
            <p:cNvPicPr>
              <a:picLocks noChangeAspect="1"/>
            </p:cNvPicPr>
            <p:nvPr/>
          </p:nvPicPr>
          <p:blipFill>
            <a:blip r:embed="rId4"/>
            <a:stretch>
              <a:fillRect/>
            </a:stretch>
          </p:blipFill>
          <p:spPr>
            <a:xfrm>
              <a:off x="4114800" y="2444749"/>
              <a:ext cx="1524000" cy="1009650"/>
            </a:xfrm>
            <a:prstGeom prst="ellipse">
              <a:avLst/>
            </a:prstGeom>
            <a:ln>
              <a:noFill/>
            </a:ln>
            <a:effectLst>
              <a:softEdge rad="112500"/>
            </a:effectLst>
          </p:spPr>
        </p:pic>
        <p:sp>
          <p:nvSpPr>
            <p:cNvPr id="48" name="TextBox 47"/>
            <p:cNvSpPr txBox="1"/>
            <p:nvPr/>
          </p:nvSpPr>
          <p:spPr>
            <a:xfrm>
              <a:off x="3276600" y="2133600"/>
              <a:ext cx="598963" cy="1569659"/>
            </a:xfrm>
            <a:prstGeom prst="rect">
              <a:avLst/>
            </a:prstGeom>
            <a:noFill/>
          </p:spPr>
          <p:txBody>
            <a:bodyPr wrap="none" rtlCol="0">
              <a:spAutoFit/>
            </a:bodyPr>
            <a:lstStyle/>
            <a:p>
              <a:pPr defTabSz="1219170">
                <a:defRPr/>
              </a:pPr>
              <a:r>
                <a:rPr lang="en-US" sz="9600" b="1" kern="0" dirty="0">
                  <a:solidFill>
                    <a:srgbClr val="CBB677"/>
                  </a:solidFill>
                </a:rPr>
                <a:t>+</a:t>
              </a:r>
              <a:endParaRPr lang="en-US" sz="8000" b="1" kern="0" dirty="0">
                <a:solidFill>
                  <a:srgbClr val="CBB677"/>
                </a:solidFill>
              </a:endParaRPr>
            </a:p>
          </p:txBody>
        </p:sp>
      </p:grpSp>
      <p:grpSp>
        <p:nvGrpSpPr>
          <p:cNvPr id="49" name="Group 48"/>
          <p:cNvGrpSpPr/>
          <p:nvPr/>
        </p:nvGrpSpPr>
        <p:grpSpPr>
          <a:xfrm>
            <a:off x="6197091" y="4495800"/>
            <a:ext cx="3135930" cy="1743235"/>
            <a:chOff x="4647816" y="4495800"/>
            <a:chExt cx="2351947" cy="1743234"/>
          </a:xfrm>
        </p:grpSpPr>
        <p:pic>
          <p:nvPicPr>
            <p:cNvPr id="50" name="Picture 49"/>
            <p:cNvPicPr>
              <a:picLocks noChangeAspect="1"/>
            </p:cNvPicPr>
            <p:nvPr/>
          </p:nvPicPr>
          <p:blipFill>
            <a:blip r:embed="rId5"/>
            <a:stretch>
              <a:fillRect/>
            </a:stretch>
          </p:blipFill>
          <p:spPr>
            <a:xfrm>
              <a:off x="4647816" y="5181600"/>
              <a:ext cx="1055657" cy="1057434"/>
            </a:xfrm>
            <a:prstGeom prst="rect">
              <a:avLst/>
            </a:prstGeom>
          </p:spPr>
        </p:pic>
        <p:sp>
          <p:nvSpPr>
            <p:cNvPr id="51" name="TextBox 50"/>
            <p:cNvSpPr txBox="1"/>
            <p:nvPr/>
          </p:nvSpPr>
          <p:spPr>
            <a:xfrm>
              <a:off x="6400800" y="4495800"/>
              <a:ext cx="598963" cy="1569659"/>
            </a:xfrm>
            <a:prstGeom prst="rect">
              <a:avLst/>
            </a:prstGeom>
            <a:noFill/>
          </p:spPr>
          <p:txBody>
            <a:bodyPr wrap="none" rtlCol="0">
              <a:spAutoFit/>
            </a:bodyPr>
            <a:lstStyle/>
            <a:p>
              <a:pPr defTabSz="1219170">
                <a:defRPr/>
              </a:pPr>
              <a:r>
                <a:rPr lang="en-US" sz="9600" b="1" kern="0" dirty="0">
                  <a:solidFill>
                    <a:srgbClr val="CBB677"/>
                  </a:solidFill>
                </a:rPr>
                <a:t>=</a:t>
              </a:r>
              <a:endParaRPr lang="en-US" sz="8000" b="1" kern="0" dirty="0">
                <a:solidFill>
                  <a:srgbClr val="CBB677"/>
                </a:solidFill>
              </a:endParaRPr>
            </a:p>
          </p:txBody>
        </p:sp>
      </p:grpSp>
      <p:grpSp>
        <p:nvGrpSpPr>
          <p:cNvPr id="52" name="Group 51"/>
          <p:cNvGrpSpPr/>
          <p:nvPr/>
        </p:nvGrpSpPr>
        <p:grpSpPr>
          <a:xfrm>
            <a:off x="9753602" y="4191000"/>
            <a:ext cx="2008487" cy="2048035"/>
            <a:chOff x="7315200" y="4191000"/>
            <a:chExt cx="1506365" cy="2048034"/>
          </a:xfrm>
        </p:grpSpPr>
        <p:pic>
          <p:nvPicPr>
            <p:cNvPr id="53" name="Picture 52"/>
            <p:cNvPicPr>
              <a:picLocks noChangeAspect="1"/>
            </p:cNvPicPr>
            <p:nvPr/>
          </p:nvPicPr>
          <p:blipFill>
            <a:blip r:embed="rId5"/>
            <a:stretch>
              <a:fillRect/>
            </a:stretch>
          </p:blipFill>
          <p:spPr>
            <a:xfrm>
              <a:off x="7543416" y="5181600"/>
              <a:ext cx="1055657" cy="1057434"/>
            </a:xfrm>
            <a:prstGeom prst="rect">
              <a:avLst/>
            </a:prstGeom>
          </p:spPr>
        </p:pic>
        <p:pic>
          <p:nvPicPr>
            <p:cNvPr id="54" name="Picture 53"/>
            <p:cNvPicPr>
              <a:picLocks noChangeAspect="1"/>
            </p:cNvPicPr>
            <p:nvPr/>
          </p:nvPicPr>
          <p:blipFill rotWithShape="1">
            <a:blip r:embed="rId3"/>
            <a:srcRect l="19788" t="23275" r="15034" b="18236"/>
            <a:stretch/>
          </p:blipFill>
          <p:spPr>
            <a:xfrm>
              <a:off x="7315200" y="4191000"/>
              <a:ext cx="1506365" cy="891313"/>
            </a:xfrm>
            <a:prstGeom prst="rect">
              <a:avLst/>
            </a:prstGeom>
          </p:spPr>
        </p:pic>
      </p:grpSp>
      <p:sp>
        <p:nvSpPr>
          <p:cNvPr id="3" name="Title 2"/>
          <p:cNvSpPr>
            <a:spLocks noGrp="1"/>
          </p:cNvSpPr>
          <p:nvPr>
            <p:ph type="title"/>
          </p:nvPr>
        </p:nvSpPr>
        <p:spPr/>
        <p:txBody>
          <a:bodyPr/>
          <a:lstStyle/>
          <a:p>
            <a:pPr algn="ctr"/>
            <a:r>
              <a:rPr lang="en-US" dirty="0"/>
              <a:t>Misconceptions </a:t>
            </a:r>
          </a:p>
        </p:txBody>
      </p:sp>
      <p:sp>
        <p:nvSpPr>
          <p:cNvPr id="2" name="Slide Number Placeholder 1"/>
          <p:cNvSpPr>
            <a:spLocks noGrp="1"/>
          </p:cNvSpPr>
          <p:nvPr>
            <p:ph type="sldNum" sz="quarter" idx="12"/>
          </p:nvPr>
        </p:nvSpPr>
        <p:spPr/>
        <p:txBody>
          <a:bodyPr/>
          <a:lstStyle/>
          <a:p>
            <a:fld id="{D735CF12-8444-4559-B9D6-158F8173729D}" type="slidenum">
              <a:rPr lang="en-US" smtClean="0"/>
              <a:pPr/>
              <a:t>54</a:t>
            </a:fld>
            <a:endParaRPr lang="en-US"/>
          </a:p>
        </p:txBody>
      </p:sp>
      <p:sp>
        <p:nvSpPr>
          <p:cNvPr id="21"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3616057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ssolv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par>
                                <p:cTn id="21" presetID="9"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Improvement</a:t>
            </a:r>
          </a:p>
        </p:txBody>
      </p:sp>
      <p:sp>
        <p:nvSpPr>
          <p:cNvPr id="3" name="Content Placeholder 2"/>
          <p:cNvSpPr>
            <a:spLocks noGrp="1"/>
          </p:cNvSpPr>
          <p:nvPr>
            <p:ph idx="1"/>
          </p:nvPr>
        </p:nvSpPr>
        <p:spPr/>
        <p:txBody>
          <a:bodyPr>
            <a:normAutofit/>
          </a:bodyPr>
          <a:lstStyle/>
          <a:p>
            <a:r>
              <a:rPr lang="en-US" sz="3600" dirty="0"/>
              <a:t>Criteria for achieving national model of learning improvement at JMU</a:t>
            </a:r>
            <a:r>
              <a:rPr lang="en-US" sz="3600" i="1" dirty="0"/>
              <a:t>:</a:t>
            </a:r>
            <a:endParaRPr lang="en-US" sz="3600" dirty="0"/>
          </a:p>
          <a:p>
            <a:pPr lvl="1"/>
            <a:r>
              <a:rPr lang="en-US" sz="2800" dirty="0"/>
              <a:t>Strong evidence, from direct measures, supporting substantive learning improvement due to program modifications. </a:t>
            </a:r>
          </a:p>
          <a:p>
            <a:pPr lvl="1"/>
            <a:r>
              <a:rPr lang="en-US" sz="2800" dirty="0"/>
              <a:t>Program responds to previous assessment results</a:t>
            </a:r>
          </a:p>
          <a:p>
            <a:pPr lvl="1"/>
            <a:r>
              <a:rPr lang="en-US" sz="2800" dirty="0"/>
              <a:t>Makes curricular and/or pedagogical modifications</a:t>
            </a:r>
          </a:p>
          <a:p>
            <a:pPr lvl="1"/>
            <a:r>
              <a:rPr lang="en-US" sz="2800" dirty="0"/>
              <a:t>RE-assesses and finds that student learning improved. </a:t>
            </a: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55</a:t>
            </a:fld>
            <a:endParaRPr lang="en-US"/>
          </a:p>
        </p:txBody>
      </p:sp>
      <p:sp>
        <p:nvSpPr>
          <p:cNvPr id="4" name="Date Placeholder 3"/>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grpSp>
        <p:nvGrpSpPr>
          <p:cNvPr id="6" name="Group 5"/>
          <p:cNvGrpSpPr/>
          <p:nvPr/>
        </p:nvGrpSpPr>
        <p:grpSpPr>
          <a:xfrm>
            <a:off x="10191150" y="105348"/>
            <a:ext cx="1913588" cy="1632013"/>
            <a:chOff x="2636178" y="587403"/>
            <a:chExt cx="6192952" cy="5615998"/>
          </a:xfrm>
        </p:grpSpPr>
        <p:sp>
          <p:nvSpPr>
            <p:cNvPr id="7" name="Circular Arrow 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8" name="Rounded Rectangle 7"/>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9" name="Rounded Rectangle 8"/>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0" name="Rounded Rectangle 9"/>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1" name="Rounded Rectangle 10"/>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2" name="Rounded Rectangle 11"/>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3" name="Rounded Rectangle 12"/>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4"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6970416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Improvement</a:t>
            </a:r>
          </a:p>
        </p:txBody>
      </p:sp>
      <p:sp>
        <p:nvSpPr>
          <p:cNvPr id="3" name="Content Placeholder 2"/>
          <p:cNvSpPr>
            <a:spLocks noGrp="1"/>
          </p:cNvSpPr>
          <p:nvPr>
            <p:ph idx="1"/>
          </p:nvPr>
        </p:nvSpPr>
        <p:spPr/>
        <p:txBody>
          <a:bodyPr>
            <a:noAutofit/>
          </a:bodyPr>
          <a:lstStyle/>
          <a:p>
            <a:r>
              <a:rPr lang="en-US" sz="3600" dirty="0"/>
              <a:t>Criteria for achieving national model of learning improvement at JMU</a:t>
            </a:r>
            <a:r>
              <a:rPr lang="en-US" sz="3600" i="1" dirty="0"/>
              <a:t>:</a:t>
            </a:r>
            <a:endParaRPr lang="en-US" sz="3600" dirty="0"/>
          </a:p>
          <a:p>
            <a:pPr lvl="1"/>
            <a:r>
              <a:rPr lang="en-US" sz="2800" dirty="0"/>
              <a:t>The rationale and explanation of the modifications leading to the change are clearly laid out. </a:t>
            </a:r>
          </a:p>
          <a:p>
            <a:pPr lvl="1"/>
            <a:r>
              <a:rPr lang="en-US" sz="2800" dirty="0"/>
              <a:t>The methodology is of sufficient strength that most reasonable alternative hypotheses can be ruled out (e.g., sampling concerns, validity issues with instrument or student motivation). </a:t>
            </a:r>
          </a:p>
          <a:p>
            <a:pPr lvl="1"/>
            <a:r>
              <a:rPr lang="en-US" sz="2800" dirty="0"/>
              <a:t>In essence, the improvement interpretation can withstand reasonable critique from faculty, curriculum experts, assessment experts, and external stakeholders.</a:t>
            </a:r>
          </a:p>
        </p:txBody>
      </p:sp>
      <p:sp>
        <p:nvSpPr>
          <p:cNvPr id="4" name="Date Placeholder 3"/>
          <p:cNvSpPr>
            <a:spLocks noGrp="1"/>
          </p:cNvSpPr>
          <p:nvPr>
            <p:ph type="dt" sz="half" idx="4294967295"/>
          </p:nvPr>
        </p:nvSpPr>
        <p:spPr/>
        <p:txBody>
          <a:bodyPr/>
          <a:lstStyle/>
          <a:p>
            <a:pPr>
              <a:defRPr/>
            </a:pPr>
            <a:fld id="{CD642436-3C99-411F-B6E4-12868141BDEE}" type="datetime1">
              <a:rPr lang="en-US">
                <a:solidFill>
                  <a:srgbClr val="FFFFFF"/>
                </a:solidFill>
              </a:rPr>
              <a:pPr>
                <a:defRPr/>
              </a:pPr>
              <a:t>4/20/20</a:t>
            </a:fld>
            <a:endParaRPr lang="en-US" dirty="0"/>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56</a:t>
            </a:fld>
            <a:endParaRPr lang="en-US"/>
          </a:p>
        </p:txBody>
      </p:sp>
      <p:grpSp>
        <p:nvGrpSpPr>
          <p:cNvPr id="6" name="Group 5"/>
          <p:cNvGrpSpPr/>
          <p:nvPr/>
        </p:nvGrpSpPr>
        <p:grpSpPr>
          <a:xfrm>
            <a:off x="10191150" y="105348"/>
            <a:ext cx="1913588" cy="1632013"/>
            <a:chOff x="2636178" y="587403"/>
            <a:chExt cx="6192952" cy="5615998"/>
          </a:xfrm>
        </p:grpSpPr>
        <p:sp>
          <p:nvSpPr>
            <p:cNvPr id="7" name="Circular Arrow 6"/>
            <p:cNvSpPr/>
            <p:nvPr/>
          </p:nvSpPr>
          <p:spPr>
            <a:xfrm rot="15018803">
              <a:off x="2970847" y="589555"/>
              <a:ext cx="5559001" cy="5589319"/>
            </a:xfrm>
            <a:prstGeom prst="circularArrow">
              <a:avLst>
                <a:gd name="adj1" fmla="val 5970"/>
                <a:gd name="adj2" fmla="val 653688"/>
                <a:gd name="adj3" fmla="val 20455930"/>
                <a:gd name="adj4" fmla="val 321911"/>
                <a:gd name="adj5" fmla="val 7108"/>
              </a:avLst>
            </a:prstGeom>
            <a:solidFill>
              <a:srgbClr val="CBB6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a:solidFill>
                  <a:schemeClr val="tx1"/>
                </a:solidFill>
              </a:endParaRPr>
            </a:p>
          </p:txBody>
        </p:sp>
        <p:sp>
          <p:nvSpPr>
            <p:cNvPr id="8" name="Rounded Rectangle 7"/>
            <p:cNvSpPr/>
            <p:nvPr/>
          </p:nvSpPr>
          <p:spPr>
            <a:xfrm>
              <a:off x="4777033" y="587403"/>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1) Establish Objectives</a:t>
              </a:r>
            </a:p>
          </p:txBody>
        </p:sp>
        <p:sp>
          <p:nvSpPr>
            <p:cNvPr id="9" name="Rounded Rectangle 8"/>
            <p:cNvSpPr/>
            <p:nvPr/>
          </p:nvSpPr>
          <p:spPr>
            <a:xfrm>
              <a:off x="7113831"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2) Map Objectives to Experiences</a:t>
              </a:r>
            </a:p>
          </p:txBody>
        </p:sp>
        <p:sp>
          <p:nvSpPr>
            <p:cNvPr id="10" name="Rounded Rectangle 9"/>
            <p:cNvSpPr/>
            <p:nvPr/>
          </p:nvSpPr>
          <p:spPr>
            <a:xfrm>
              <a:off x="7113831"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3) Select and/or Design Instruments</a:t>
              </a:r>
            </a:p>
          </p:txBody>
        </p:sp>
        <p:sp>
          <p:nvSpPr>
            <p:cNvPr id="11" name="Rounded Rectangle 10"/>
            <p:cNvSpPr/>
            <p:nvPr/>
          </p:nvSpPr>
          <p:spPr>
            <a:xfrm>
              <a:off x="4777033" y="5108602"/>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4) Collect and Analyze Data, Assess Fidelity</a:t>
              </a:r>
            </a:p>
          </p:txBody>
        </p:sp>
        <p:sp>
          <p:nvSpPr>
            <p:cNvPr id="12" name="Rounded Rectangle 11"/>
            <p:cNvSpPr/>
            <p:nvPr/>
          </p:nvSpPr>
          <p:spPr>
            <a:xfrm>
              <a:off x="2636178" y="1897398"/>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6) Use Results to Improve Program</a:t>
              </a:r>
            </a:p>
          </p:txBody>
        </p:sp>
        <p:sp>
          <p:nvSpPr>
            <p:cNvPr id="13" name="Rounded Rectangle 12"/>
            <p:cNvSpPr/>
            <p:nvPr/>
          </p:nvSpPr>
          <p:spPr>
            <a:xfrm>
              <a:off x="2636178" y="3875920"/>
              <a:ext cx="1715299" cy="1094799"/>
            </a:xfrm>
            <a:prstGeom prst="roundRect">
              <a:avLst/>
            </a:prstGeom>
            <a:solidFill>
              <a:srgbClr val="450084"/>
            </a:solidFill>
            <a:ln>
              <a:solidFill>
                <a:srgbClr val="CBB6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a:t>5) Report to Stakeholders</a:t>
              </a:r>
            </a:p>
          </p:txBody>
        </p:sp>
      </p:grpSp>
      <p:sp>
        <p:nvSpPr>
          <p:cNvPr id="14"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5133579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pPr/>
              <a:t>57</a:t>
            </a:fld>
            <a:endParaRPr lang="en-US"/>
          </a:p>
        </p:txBody>
      </p:sp>
      <p:sp>
        <p:nvSpPr>
          <p:cNvPr id="5" name="Rectangle 1"/>
          <p:cNvSpPr>
            <a:spLocks noChangeArrowheads="1"/>
          </p:cNvSpPr>
          <p:nvPr/>
        </p:nvSpPr>
        <p:spPr bwMode="auto">
          <a:xfrm>
            <a:off x="2886075" y="0"/>
            <a:ext cx="8809299"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charset="0"/>
              </a:rPr>
              <a:t>VI. Uses of evaluation/Assessment Results and Actions Taken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charset="0"/>
              </a:rPr>
              <a:t>Some of the changes we have made in the past 3 years or plan in the next year are listed in the table. </a:t>
            </a:r>
          </a:p>
        </p:txBody>
      </p:sp>
      <p:grpSp>
        <p:nvGrpSpPr>
          <p:cNvPr id="18" name="Group 17"/>
          <p:cNvGrpSpPr/>
          <p:nvPr/>
        </p:nvGrpSpPr>
        <p:grpSpPr>
          <a:xfrm>
            <a:off x="383657" y="3871082"/>
            <a:ext cx="5511800" cy="1860548"/>
            <a:chOff x="130175" y="3875678"/>
            <a:chExt cx="5511800" cy="1860548"/>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346" b="71206"/>
            <a:stretch/>
          </p:blipFill>
          <p:spPr>
            <a:xfrm>
              <a:off x="130175" y="4158251"/>
              <a:ext cx="5511800" cy="1577975"/>
            </a:xfrm>
            <a:prstGeom prst="rect">
              <a:avLst/>
            </a:prstGeom>
            <a:ln>
              <a:solidFill>
                <a:schemeClr val="tx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75" y="3875678"/>
              <a:ext cx="5511800" cy="279400"/>
            </a:xfrm>
            <a:prstGeom prst="rect">
              <a:avLst/>
            </a:prstGeom>
            <a:ln>
              <a:solidFill>
                <a:schemeClr val="tx1"/>
              </a:solidFill>
            </a:ln>
          </p:spPr>
        </p:pic>
      </p:grpSp>
      <p:grpSp>
        <p:nvGrpSpPr>
          <p:cNvPr id="19" name="Group 18"/>
          <p:cNvGrpSpPr/>
          <p:nvPr/>
        </p:nvGrpSpPr>
        <p:grpSpPr>
          <a:xfrm>
            <a:off x="6356350" y="3871082"/>
            <a:ext cx="5511800" cy="2008018"/>
            <a:chOff x="6356350" y="3871082"/>
            <a:chExt cx="5511800" cy="2008018"/>
          </a:xfrm>
        </p:grpSpPr>
        <p:grpSp>
          <p:nvGrpSpPr>
            <p:cNvPr id="14" name="Group 13"/>
            <p:cNvGrpSpPr/>
            <p:nvPr/>
          </p:nvGrpSpPr>
          <p:grpSpPr>
            <a:xfrm>
              <a:off x="6356350" y="4158251"/>
              <a:ext cx="5511800" cy="1720849"/>
              <a:chOff x="6356350" y="4158251"/>
              <a:chExt cx="5511800" cy="1720849"/>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27" t="68090" r="-572" b="3116"/>
              <a:stretch/>
            </p:blipFill>
            <p:spPr>
              <a:xfrm>
                <a:off x="6356350" y="4301125"/>
                <a:ext cx="5511800" cy="1577975"/>
              </a:xfrm>
              <a:prstGeom prst="rect">
                <a:avLst/>
              </a:prstGeom>
              <a:ln>
                <a:solidFill>
                  <a:schemeClr val="tx1"/>
                </a:solidFill>
              </a:ln>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 r="-346" b="97143"/>
              <a:stretch/>
            </p:blipFill>
            <p:spPr>
              <a:xfrm>
                <a:off x="6356350" y="4158251"/>
                <a:ext cx="5511800" cy="156574"/>
              </a:xfrm>
              <a:prstGeom prst="rect">
                <a:avLst/>
              </a:prstGeom>
              <a:ln>
                <a:solidFill>
                  <a:schemeClr val="tx1"/>
                </a:solidFill>
              </a:ln>
            </p:spPr>
          </p:pic>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350" y="3871082"/>
              <a:ext cx="5511800" cy="279400"/>
            </a:xfrm>
            <a:prstGeom prst="rect">
              <a:avLst/>
            </a:prstGeom>
            <a:ln>
              <a:solidFill>
                <a:schemeClr val="tx1"/>
              </a:solidFill>
            </a:ln>
          </p:spPr>
        </p:pic>
      </p:grpSp>
      <p:sp>
        <p:nvSpPr>
          <p:cNvPr id="20" name="Oval 19"/>
          <p:cNvSpPr/>
          <p:nvPr/>
        </p:nvSpPr>
        <p:spPr>
          <a:xfrm>
            <a:off x="4186410" y="4359383"/>
            <a:ext cx="1709047" cy="1461457"/>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25349" y="4341786"/>
            <a:ext cx="1842801" cy="1680188"/>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nvGraphicFramePr>
        <p:xfrm>
          <a:off x="614535" y="554000"/>
          <a:ext cx="10962931" cy="2841038"/>
        </p:xfrm>
        <a:graphic>
          <a:graphicData uri="http://schemas.openxmlformats.org/drawingml/2006/table">
            <a:tbl>
              <a:tblPr firstRow="1" firstCol="1" bandRow="1">
                <a:tableStyleId>{00A15C55-8517-42AA-B614-E9B94910E393}</a:tableStyleId>
              </a:tblPr>
              <a:tblGrid>
                <a:gridCol w="1569712">
                  <a:extLst>
                    <a:ext uri="{9D8B030D-6E8A-4147-A177-3AD203B41FA5}">
                      <a16:colId xmlns:a16="http://schemas.microsoft.com/office/drawing/2014/main" val="20000"/>
                    </a:ext>
                  </a:extLst>
                </a:gridCol>
                <a:gridCol w="3231267">
                  <a:extLst>
                    <a:ext uri="{9D8B030D-6E8A-4147-A177-3AD203B41FA5}">
                      <a16:colId xmlns:a16="http://schemas.microsoft.com/office/drawing/2014/main" val="20001"/>
                    </a:ext>
                  </a:extLst>
                </a:gridCol>
                <a:gridCol w="901749">
                  <a:extLst>
                    <a:ext uri="{9D8B030D-6E8A-4147-A177-3AD203B41FA5}">
                      <a16:colId xmlns:a16="http://schemas.microsoft.com/office/drawing/2014/main" val="20002"/>
                    </a:ext>
                  </a:extLst>
                </a:gridCol>
                <a:gridCol w="5260203">
                  <a:extLst>
                    <a:ext uri="{9D8B030D-6E8A-4147-A177-3AD203B41FA5}">
                      <a16:colId xmlns:a16="http://schemas.microsoft.com/office/drawing/2014/main" val="20003"/>
                    </a:ext>
                  </a:extLst>
                </a:gridCol>
              </a:tblGrid>
              <a:tr h="258322">
                <a:tc>
                  <a:txBody>
                    <a:bodyPr/>
                    <a:lstStyle/>
                    <a:p>
                      <a:pPr>
                        <a:spcAft>
                          <a:spcPts val="0"/>
                        </a:spcAft>
                      </a:pPr>
                      <a:r>
                        <a:rPr lang="en-US" sz="1100" dirty="0">
                          <a:effectLst/>
                        </a:rPr>
                        <a:t>Objective</a:t>
                      </a:r>
                      <a:endParaRPr lang="en-US" sz="1100" dirty="0">
                        <a:effectLst/>
                        <a:latin typeface="Calibri" charset="0"/>
                      </a:endParaRPr>
                    </a:p>
                  </a:txBody>
                  <a:tcPr marL="49731" marR="49731" marT="0" marB="0">
                    <a:solidFill>
                      <a:srgbClr val="461784"/>
                    </a:solidFill>
                  </a:tcPr>
                </a:tc>
                <a:tc>
                  <a:txBody>
                    <a:bodyPr/>
                    <a:lstStyle/>
                    <a:p>
                      <a:pPr>
                        <a:spcAft>
                          <a:spcPts val="0"/>
                        </a:spcAft>
                      </a:pPr>
                      <a:r>
                        <a:rPr lang="en-US" sz="1100" dirty="0">
                          <a:effectLst/>
                        </a:rPr>
                        <a:t>Change in Curriculum</a:t>
                      </a:r>
                      <a:endParaRPr lang="en-US" sz="1100" dirty="0">
                        <a:effectLst/>
                        <a:latin typeface="Calibri" charset="0"/>
                      </a:endParaRPr>
                    </a:p>
                  </a:txBody>
                  <a:tcPr marL="49731" marR="49731" marT="0" marB="0">
                    <a:solidFill>
                      <a:srgbClr val="461784"/>
                    </a:solidFill>
                  </a:tcPr>
                </a:tc>
                <a:tc>
                  <a:txBody>
                    <a:bodyPr/>
                    <a:lstStyle/>
                    <a:p>
                      <a:pPr>
                        <a:spcAft>
                          <a:spcPts val="0"/>
                        </a:spcAft>
                      </a:pPr>
                      <a:r>
                        <a:rPr lang="en-US" sz="1100" dirty="0">
                          <a:effectLst/>
                        </a:rPr>
                        <a:t>Date of change</a:t>
                      </a:r>
                      <a:endParaRPr lang="en-US" sz="1100" dirty="0">
                        <a:effectLst/>
                        <a:latin typeface="Calibri" charset="0"/>
                      </a:endParaRPr>
                    </a:p>
                  </a:txBody>
                  <a:tcPr marL="49731" marR="49731" marT="0" marB="0">
                    <a:solidFill>
                      <a:srgbClr val="461784"/>
                    </a:solidFill>
                  </a:tcPr>
                </a:tc>
                <a:tc>
                  <a:txBody>
                    <a:bodyPr/>
                    <a:lstStyle/>
                    <a:p>
                      <a:pPr>
                        <a:spcAft>
                          <a:spcPts val="0"/>
                        </a:spcAft>
                      </a:pPr>
                      <a:r>
                        <a:rPr lang="en-US" sz="1100" dirty="0">
                          <a:effectLst/>
                        </a:rPr>
                        <a:t>Reason(s) for change</a:t>
                      </a:r>
                      <a:endParaRPr lang="en-US" sz="1100" dirty="0">
                        <a:effectLst/>
                        <a:latin typeface="Calibri" charset="0"/>
                      </a:endParaRPr>
                    </a:p>
                  </a:txBody>
                  <a:tcPr marL="49731" marR="49731" marT="0" marB="0">
                    <a:solidFill>
                      <a:srgbClr val="461784"/>
                    </a:solidFill>
                  </a:tcPr>
                </a:tc>
                <a:extLst>
                  <a:ext uri="{0D108BD9-81ED-4DB2-BD59-A6C34878D82A}">
                    <a16:rowId xmlns:a16="http://schemas.microsoft.com/office/drawing/2014/main" val="10000"/>
                  </a:ext>
                </a:extLst>
              </a:tr>
              <a:tr h="710385">
                <a:tc>
                  <a:txBody>
                    <a:bodyPr/>
                    <a:lstStyle/>
                    <a:p>
                      <a:pPr>
                        <a:spcAft>
                          <a:spcPts val="0"/>
                        </a:spcAft>
                      </a:pPr>
                      <a:r>
                        <a:rPr lang="en-US" sz="1050">
                          <a:effectLst/>
                        </a:rPr>
                        <a:t>Assessment</a:t>
                      </a:r>
                      <a:endParaRPr lang="en-US" sz="1200">
                        <a:effectLst/>
                        <a:latin typeface="Calibri" charset="0"/>
                      </a:endParaRPr>
                    </a:p>
                  </a:txBody>
                  <a:tcPr marL="49731" marR="49731" marT="0" marB="0">
                    <a:solidFill>
                      <a:srgbClr val="461784"/>
                    </a:solidFill>
                  </a:tcPr>
                </a:tc>
                <a:tc>
                  <a:txBody>
                    <a:bodyPr/>
                    <a:lstStyle/>
                    <a:p>
                      <a:pPr>
                        <a:spcAft>
                          <a:spcPts val="0"/>
                        </a:spcAft>
                      </a:pPr>
                      <a:r>
                        <a:rPr lang="en-US" sz="1050" dirty="0">
                          <a:effectLst/>
                        </a:rPr>
                        <a:t>Change in assessment exam</a:t>
                      </a:r>
                      <a:endParaRPr lang="en-US" sz="1200" dirty="0">
                        <a:effectLst/>
                        <a:latin typeface="Calibri" charset="0"/>
                      </a:endParaRPr>
                    </a:p>
                  </a:txBody>
                  <a:tcPr marL="49731" marR="49731" marT="0" marB="0" anchor="ctr"/>
                </a:tc>
                <a:tc>
                  <a:txBody>
                    <a:bodyPr/>
                    <a:lstStyle/>
                    <a:p>
                      <a:pPr>
                        <a:spcAft>
                          <a:spcPts val="0"/>
                        </a:spcAft>
                      </a:pPr>
                      <a:r>
                        <a:rPr lang="en-US" sz="1050">
                          <a:effectLst/>
                        </a:rPr>
                        <a:t>Spring 2012</a:t>
                      </a:r>
                      <a:endParaRPr lang="en-US" sz="1200">
                        <a:effectLst/>
                        <a:latin typeface="Calibri" charset="0"/>
                      </a:endParaRPr>
                    </a:p>
                  </a:txBody>
                  <a:tcPr marL="49731" marR="49731" marT="0" marB="0" anchor="ctr"/>
                </a:tc>
                <a:tc>
                  <a:txBody>
                    <a:bodyPr/>
                    <a:lstStyle/>
                    <a:p>
                      <a:pPr>
                        <a:spcAft>
                          <a:spcPts val="0"/>
                        </a:spcAft>
                      </a:pPr>
                      <a:r>
                        <a:rPr lang="en-US" sz="1050" dirty="0">
                          <a:effectLst/>
                        </a:rPr>
                        <a:t>--It was becoming increasingly difficult to find a room big enough for all students in our major on Assessment day. </a:t>
                      </a:r>
                      <a:endParaRPr lang="en-US" sz="1200" dirty="0">
                        <a:effectLst/>
                      </a:endParaRPr>
                    </a:p>
                    <a:p>
                      <a:pPr>
                        <a:spcAft>
                          <a:spcPts val="0"/>
                        </a:spcAft>
                      </a:pPr>
                      <a:r>
                        <a:rPr lang="en-US" sz="1050" dirty="0">
                          <a:effectLst/>
                        </a:rPr>
                        <a:t>--Having all students do the same exam made it easier to develop questions. </a:t>
                      </a:r>
                      <a:endParaRPr lang="en-US" sz="1200" dirty="0">
                        <a:effectLst/>
                      </a:endParaRPr>
                    </a:p>
                    <a:p>
                      <a:pPr>
                        <a:spcAft>
                          <a:spcPts val="0"/>
                        </a:spcAft>
                      </a:pPr>
                      <a:r>
                        <a:rPr lang="en-US" sz="1050" dirty="0">
                          <a:effectLst/>
                        </a:rPr>
                        <a:t>--Having all questions on the same exam made it easier to do reliability calculations.  </a:t>
                      </a:r>
                      <a:endParaRPr lang="en-US" sz="1200" dirty="0">
                        <a:effectLst/>
                        <a:latin typeface="Calibri" charset="0"/>
                      </a:endParaRPr>
                    </a:p>
                  </a:txBody>
                  <a:tcPr marL="49731" marR="49731" marT="0" marB="0" anchor="ctr"/>
                </a:tc>
                <a:extLst>
                  <a:ext uri="{0D108BD9-81ED-4DB2-BD59-A6C34878D82A}">
                    <a16:rowId xmlns:a16="http://schemas.microsoft.com/office/drawing/2014/main" val="10001"/>
                  </a:ext>
                </a:extLst>
              </a:tr>
              <a:tr h="238371">
                <a:tc>
                  <a:txBody>
                    <a:bodyPr/>
                    <a:lstStyle/>
                    <a:p>
                      <a:pPr>
                        <a:spcAft>
                          <a:spcPts val="0"/>
                        </a:spcAft>
                      </a:pPr>
                      <a:r>
                        <a:rPr lang="en-US" sz="1050" dirty="0">
                          <a:effectLst/>
                        </a:rPr>
                        <a:t>Assessment</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050" dirty="0">
                          <a:effectLst/>
                        </a:rPr>
                        <a:t>Added assessment of CIS minor and embedded assessment of CIS 304, and CIS 484</a:t>
                      </a:r>
                      <a:endParaRPr lang="en-US" sz="1200" dirty="0">
                        <a:effectLst/>
                        <a:latin typeface="Calibri" charset="0"/>
                      </a:endParaRPr>
                    </a:p>
                  </a:txBody>
                  <a:tcPr marL="49731" marR="49731" marT="0" marB="0" anchor="ctr"/>
                </a:tc>
                <a:tc>
                  <a:txBody>
                    <a:bodyPr/>
                    <a:lstStyle/>
                    <a:p>
                      <a:pPr>
                        <a:spcAft>
                          <a:spcPts val="0"/>
                        </a:spcAft>
                      </a:pPr>
                      <a:r>
                        <a:rPr lang="en-US" sz="1050" dirty="0">
                          <a:effectLst/>
                        </a:rPr>
                        <a:t>Fall 2010 – Spring 2011</a:t>
                      </a:r>
                      <a:endParaRPr lang="en-US" sz="1200" dirty="0">
                        <a:effectLst/>
                        <a:latin typeface="Calibri" charset="0"/>
                      </a:endParaRPr>
                    </a:p>
                  </a:txBody>
                  <a:tcPr marL="49731" marR="49731" marT="0" marB="0" anchor="ctr"/>
                </a:tc>
                <a:tc>
                  <a:txBody>
                    <a:bodyPr/>
                    <a:lstStyle/>
                    <a:p>
                      <a:pPr>
                        <a:spcAft>
                          <a:spcPts val="0"/>
                        </a:spcAft>
                      </a:pPr>
                      <a:r>
                        <a:rPr lang="en-US" sz="1050" dirty="0">
                          <a:effectLst/>
                        </a:rPr>
                        <a:t>To provide more complete assessment of the program</a:t>
                      </a:r>
                      <a:endParaRPr lang="en-US" sz="1200" dirty="0">
                        <a:effectLst/>
                        <a:latin typeface="Calibri" charset="0"/>
                      </a:endParaRPr>
                    </a:p>
                  </a:txBody>
                  <a:tcPr marL="49731" marR="49731" marT="0" marB="0" anchor="ctr"/>
                </a:tc>
                <a:extLst>
                  <a:ext uri="{0D108BD9-81ED-4DB2-BD59-A6C34878D82A}">
                    <a16:rowId xmlns:a16="http://schemas.microsoft.com/office/drawing/2014/main" val="10003"/>
                  </a:ext>
                </a:extLst>
              </a:tr>
              <a:tr h="158915">
                <a:tc>
                  <a:txBody>
                    <a:bodyPr/>
                    <a:lstStyle/>
                    <a:p>
                      <a:pPr>
                        <a:spcAft>
                          <a:spcPts val="0"/>
                        </a:spcAft>
                      </a:pPr>
                      <a:r>
                        <a:rPr lang="en-US" sz="1050" dirty="0">
                          <a:effectLst/>
                        </a:rPr>
                        <a:t>Programming</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050">
                          <a:effectLst/>
                        </a:rPr>
                        <a:t>Increase discussion of inheritance and polymorphism</a:t>
                      </a:r>
                      <a:endParaRPr lang="en-US" sz="1200">
                        <a:effectLst/>
                        <a:latin typeface="Calibri" charset="0"/>
                      </a:endParaRPr>
                    </a:p>
                  </a:txBody>
                  <a:tcPr marL="49731" marR="49731" marT="0" marB="0" anchor="ctr"/>
                </a:tc>
                <a:tc>
                  <a:txBody>
                    <a:bodyPr/>
                    <a:lstStyle/>
                    <a:p>
                      <a:pPr>
                        <a:spcAft>
                          <a:spcPts val="0"/>
                        </a:spcAft>
                      </a:pPr>
                      <a:r>
                        <a:rPr lang="en-US" sz="1050">
                          <a:effectLst/>
                        </a:rPr>
                        <a:t>Fall 2011</a:t>
                      </a:r>
                      <a:endParaRPr lang="en-US" sz="1200">
                        <a:effectLst/>
                        <a:latin typeface="Calibri" charset="0"/>
                      </a:endParaRPr>
                    </a:p>
                  </a:txBody>
                  <a:tcPr marL="49731" marR="49731" marT="0" marB="0" anchor="ctr"/>
                </a:tc>
                <a:tc>
                  <a:txBody>
                    <a:bodyPr/>
                    <a:lstStyle/>
                    <a:p>
                      <a:pPr>
                        <a:spcAft>
                          <a:spcPts val="0"/>
                        </a:spcAft>
                      </a:pPr>
                      <a:r>
                        <a:rPr lang="en-US" sz="1050" dirty="0">
                          <a:effectLst/>
                        </a:rPr>
                        <a:t>Poor results on this topic in CIS 331 assessment</a:t>
                      </a:r>
                      <a:endParaRPr lang="en-US" sz="1200" dirty="0">
                        <a:effectLst/>
                        <a:latin typeface="Calibri" charset="0"/>
                      </a:endParaRPr>
                    </a:p>
                  </a:txBody>
                  <a:tcPr marL="49731" marR="49731" marT="0" marB="0" anchor="ctr"/>
                </a:tc>
                <a:extLst>
                  <a:ext uri="{0D108BD9-81ED-4DB2-BD59-A6C34878D82A}">
                    <a16:rowId xmlns:a16="http://schemas.microsoft.com/office/drawing/2014/main" val="10005"/>
                  </a:ext>
                </a:extLst>
              </a:tr>
              <a:tr h="355193">
                <a:tc>
                  <a:txBody>
                    <a:bodyPr/>
                    <a:lstStyle/>
                    <a:p>
                      <a:pPr>
                        <a:spcAft>
                          <a:spcPts val="0"/>
                        </a:spcAft>
                      </a:pPr>
                      <a:r>
                        <a:rPr lang="en-US" sz="1050">
                          <a:effectLst/>
                        </a:rPr>
                        <a:t>Programming</a:t>
                      </a:r>
                      <a:endParaRPr lang="en-US" sz="1200">
                        <a:effectLst/>
                        <a:latin typeface="Calibri" charset="0"/>
                      </a:endParaRPr>
                    </a:p>
                  </a:txBody>
                  <a:tcPr marL="49731" marR="49731" marT="0" marB="0">
                    <a:solidFill>
                      <a:srgbClr val="461784"/>
                    </a:solidFill>
                  </a:tcPr>
                </a:tc>
                <a:tc>
                  <a:txBody>
                    <a:bodyPr/>
                    <a:lstStyle/>
                    <a:p>
                      <a:pPr>
                        <a:spcAft>
                          <a:spcPts val="0"/>
                        </a:spcAft>
                      </a:pPr>
                      <a:r>
                        <a:rPr lang="en-US" sz="1050" dirty="0">
                          <a:effectLst/>
                        </a:rPr>
                        <a:t>Change in CIS 331 to cover topics such as temp variables that students did not do well on in 2009 assessment</a:t>
                      </a:r>
                      <a:endParaRPr lang="en-US" sz="1200" dirty="0">
                        <a:effectLst/>
                        <a:latin typeface="Calibri" charset="0"/>
                      </a:endParaRPr>
                    </a:p>
                  </a:txBody>
                  <a:tcPr marL="49731" marR="49731" marT="0" marB="0" anchor="ctr"/>
                </a:tc>
                <a:tc>
                  <a:txBody>
                    <a:bodyPr/>
                    <a:lstStyle/>
                    <a:p>
                      <a:pPr>
                        <a:spcAft>
                          <a:spcPts val="0"/>
                        </a:spcAft>
                      </a:pPr>
                      <a:r>
                        <a:rPr lang="en-US" sz="1050">
                          <a:effectLst/>
                        </a:rPr>
                        <a:t>Spring 2010</a:t>
                      </a:r>
                      <a:endParaRPr lang="en-US" sz="1200">
                        <a:effectLst/>
                        <a:latin typeface="Calibri" charset="0"/>
                      </a:endParaRPr>
                    </a:p>
                  </a:txBody>
                  <a:tcPr marL="49731" marR="49731" marT="0" marB="0" anchor="ctr"/>
                </a:tc>
                <a:tc>
                  <a:txBody>
                    <a:bodyPr/>
                    <a:lstStyle/>
                    <a:p>
                      <a:pPr>
                        <a:spcAft>
                          <a:spcPts val="0"/>
                        </a:spcAft>
                      </a:pPr>
                      <a:r>
                        <a:rPr lang="en-US" sz="1050" dirty="0">
                          <a:effectLst/>
                        </a:rPr>
                        <a:t>Poor results in these areas on 2009 assessment day exam</a:t>
                      </a:r>
                      <a:endParaRPr lang="en-US" sz="1200" dirty="0">
                        <a:effectLst/>
                        <a:latin typeface="Calibri" charset="0"/>
                      </a:endParaRPr>
                    </a:p>
                  </a:txBody>
                  <a:tcPr marL="49731" marR="49731" marT="0" marB="0" anchor="ctr"/>
                </a:tc>
                <a:extLst>
                  <a:ext uri="{0D108BD9-81ED-4DB2-BD59-A6C34878D82A}">
                    <a16:rowId xmlns:a16="http://schemas.microsoft.com/office/drawing/2014/main" val="10006"/>
                  </a:ext>
                </a:extLst>
              </a:tr>
              <a:tr h="355193">
                <a:tc>
                  <a:txBody>
                    <a:bodyPr/>
                    <a:lstStyle/>
                    <a:p>
                      <a:pPr>
                        <a:spcAft>
                          <a:spcPts val="0"/>
                        </a:spcAft>
                      </a:pPr>
                      <a:r>
                        <a:rPr lang="en-US" sz="1050" dirty="0">
                          <a:effectLst/>
                        </a:rPr>
                        <a:t>Systems Analysis and Design</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050" dirty="0">
                          <a:effectLst/>
                        </a:rPr>
                        <a:t>Change in CIS 454 objectives. Provide students with a clearer link between course objectives and daily activities.</a:t>
                      </a:r>
                      <a:endParaRPr lang="en-US" sz="1200" dirty="0">
                        <a:effectLst/>
                        <a:latin typeface="Calibri" charset="0"/>
                      </a:endParaRPr>
                    </a:p>
                  </a:txBody>
                  <a:tcPr marL="49731" marR="49731" marT="0" marB="0" anchor="ctr"/>
                </a:tc>
                <a:tc>
                  <a:txBody>
                    <a:bodyPr/>
                    <a:lstStyle/>
                    <a:p>
                      <a:pPr>
                        <a:spcAft>
                          <a:spcPts val="0"/>
                        </a:spcAft>
                      </a:pPr>
                      <a:r>
                        <a:rPr lang="en-US" sz="1050">
                          <a:effectLst/>
                        </a:rPr>
                        <a:t>Fall 2011</a:t>
                      </a:r>
                      <a:endParaRPr lang="en-US" sz="1200">
                        <a:effectLst/>
                        <a:latin typeface="Calibri" charset="0"/>
                      </a:endParaRPr>
                    </a:p>
                  </a:txBody>
                  <a:tcPr marL="49731" marR="49731" marT="0" marB="0" anchor="ctr"/>
                </a:tc>
                <a:tc>
                  <a:txBody>
                    <a:bodyPr/>
                    <a:lstStyle/>
                    <a:p>
                      <a:pPr>
                        <a:spcAft>
                          <a:spcPts val="0"/>
                        </a:spcAft>
                      </a:pPr>
                      <a:r>
                        <a:rPr lang="en-US" sz="1050" dirty="0">
                          <a:effectLst/>
                        </a:rPr>
                        <a:t>Objectives did not accurately reflect course as currently taught. </a:t>
                      </a:r>
                      <a:endParaRPr lang="en-US" sz="1200" dirty="0">
                        <a:effectLst/>
                      </a:endParaRPr>
                    </a:p>
                    <a:p>
                      <a:pPr>
                        <a:spcAft>
                          <a:spcPts val="0"/>
                        </a:spcAft>
                      </a:pPr>
                      <a:r>
                        <a:rPr lang="en-US" sz="1050" dirty="0">
                          <a:effectLst/>
                        </a:rPr>
                        <a:t> </a:t>
                      </a:r>
                      <a:endParaRPr lang="en-US" sz="1200" dirty="0">
                        <a:effectLst/>
                        <a:latin typeface="Calibri" charset="0"/>
                      </a:endParaRPr>
                    </a:p>
                  </a:txBody>
                  <a:tcPr marL="49731" marR="49731" marT="0" marB="0" anchor="ctr"/>
                </a:tc>
                <a:extLst>
                  <a:ext uri="{0D108BD9-81ED-4DB2-BD59-A6C34878D82A}">
                    <a16:rowId xmlns:a16="http://schemas.microsoft.com/office/drawing/2014/main" val="10008"/>
                  </a:ext>
                </a:extLst>
              </a:tr>
              <a:tr h="355193">
                <a:tc>
                  <a:txBody>
                    <a:bodyPr/>
                    <a:lstStyle/>
                    <a:p>
                      <a:pPr>
                        <a:spcAft>
                          <a:spcPts val="0"/>
                        </a:spcAft>
                      </a:pPr>
                      <a:r>
                        <a:rPr lang="en-US" sz="1050" dirty="0">
                          <a:effectLst/>
                        </a:rPr>
                        <a:t>Systems Analysis and Design</a:t>
                      </a:r>
                      <a:endParaRPr lang="en-US" sz="1200" dirty="0">
                        <a:effectLst/>
                        <a:latin typeface="Calibri" charset="0"/>
                      </a:endParaRPr>
                    </a:p>
                  </a:txBody>
                  <a:tcPr marL="49731" marR="49731" marT="0" marB="0">
                    <a:solidFill>
                      <a:srgbClr val="461784"/>
                    </a:solidFill>
                  </a:tcPr>
                </a:tc>
                <a:tc>
                  <a:txBody>
                    <a:bodyPr/>
                    <a:lstStyle/>
                    <a:p>
                      <a:pPr>
                        <a:spcAft>
                          <a:spcPts val="0"/>
                        </a:spcAft>
                      </a:pPr>
                      <a:r>
                        <a:rPr lang="en-US" sz="1050">
                          <a:effectLst/>
                        </a:rPr>
                        <a:t>Change in chapters for Sequence Diagram in CIS 454</a:t>
                      </a:r>
                      <a:endParaRPr lang="en-US" sz="1200">
                        <a:effectLst/>
                        <a:latin typeface="Calibri" charset="0"/>
                      </a:endParaRPr>
                    </a:p>
                  </a:txBody>
                  <a:tcPr marL="49731" marR="49731" marT="0" marB="0" anchor="ctr"/>
                </a:tc>
                <a:tc>
                  <a:txBody>
                    <a:bodyPr/>
                    <a:lstStyle/>
                    <a:p>
                      <a:pPr>
                        <a:spcAft>
                          <a:spcPts val="0"/>
                        </a:spcAft>
                      </a:pPr>
                      <a:r>
                        <a:rPr lang="en-US" sz="1050">
                          <a:effectLst/>
                        </a:rPr>
                        <a:t>Fall 2009</a:t>
                      </a:r>
                      <a:endParaRPr lang="en-US" sz="1200">
                        <a:effectLst/>
                        <a:latin typeface="Calibri" charset="0"/>
                      </a:endParaRPr>
                    </a:p>
                  </a:txBody>
                  <a:tcPr marL="49731" marR="49731" marT="0" marB="0" anchor="ctr"/>
                </a:tc>
                <a:tc>
                  <a:txBody>
                    <a:bodyPr/>
                    <a:lstStyle/>
                    <a:p>
                      <a:pPr>
                        <a:spcAft>
                          <a:spcPts val="0"/>
                        </a:spcAft>
                      </a:pPr>
                      <a:r>
                        <a:rPr lang="en-US" sz="1050" dirty="0">
                          <a:effectLst/>
                        </a:rPr>
                        <a:t>Assessment day exam consistently showed that students were having problems with Sequence Diagrams. We wrote a chapter to supplement the book coverage. The problem went away on the 2010 exam. </a:t>
                      </a:r>
                      <a:endParaRPr lang="en-US" sz="1200" dirty="0">
                        <a:effectLst/>
                        <a:latin typeface="Calibri" charset="0"/>
                      </a:endParaRPr>
                    </a:p>
                  </a:txBody>
                  <a:tcPr marL="49731" marR="49731" marT="0" marB="0" anchor="ctr"/>
                </a:tc>
                <a:extLst>
                  <a:ext uri="{0D108BD9-81ED-4DB2-BD59-A6C34878D82A}">
                    <a16:rowId xmlns:a16="http://schemas.microsoft.com/office/drawing/2014/main" val="10009"/>
                  </a:ext>
                </a:extLst>
              </a:tr>
            </a:tbl>
          </a:graphicData>
        </a:graphic>
      </p:graphicFrame>
      <p:sp>
        <p:nvSpPr>
          <p:cNvPr id="23"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984228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Comments</a:t>
            </a:r>
          </a:p>
        </p:txBody>
      </p:sp>
      <p:sp>
        <p:nvSpPr>
          <p:cNvPr id="4" name="Slide Number Placeholder 3"/>
          <p:cNvSpPr>
            <a:spLocks noGrp="1"/>
          </p:cNvSpPr>
          <p:nvPr>
            <p:ph type="sldNum" sz="quarter" idx="12"/>
          </p:nvPr>
        </p:nvSpPr>
        <p:spPr/>
        <p:txBody>
          <a:bodyPr/>
          <a:lstStyle/>
          <a:p>
            <a:fld id="{098B3DDF-55FD-42E7-8027-CE601EFF49C5}" type="slidenum">
              <a:rPr lang="en-US" smtClean="0"/>
              <a:t>58</a:t>
            </a:fld>
            <a:endParaRPr lang="en-US"/>
          </a:p>
        </p:txBody>
      </p:sp>
      <p:sp>
        <p:nvSpPr>
          <p:cNvPr id="5" name="Text Placeholder 4"/>
          <p:cNvSpPr>
            <a:spLocks noGrp="1"/>
          </p:cNvSpPr>
          <p:nvPr>
            <p:ph type="body" idx="1"/>
          </p:nvPr>
        </p:nvSpPr>
        <p:spPr/>
        <p:txBody>
          <a:bodyPr/>
          <a:lstStyle/>
          <a:p>
            <a:endParaRPr lang="en-US" dirty="0"/>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96465170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Comments Important?</a:t>
            </a:r>
          </a:p>
        </p:txBody>
      </p:sp>
      <p:sp>
        <p:nvSpPr>
          <p:cNvPr id="3" name="Content Placeholder 2"/>
          <p:cNvSpPr>
            <a:spLocks noGrp="1"/>
          </p:cNvSpPr>
          <p:nvPr>
            <p:ph idx="1"/>
          </p:nvPr>
        </p:nvSpPr>
        <p:spPr/>
        <p:txBody>
          <a:bodyPr/>
          <a:lstStyle/>
          <a:p>
            <a:r>
              <a:rPr lang="en-US" dirty="0"/>
              <a:t>To provide formative feedback</a:t>
            </a:r>
          </a:p>
          <a:p>
            <a:pPr lvl="1">
              <a:spcBef>
                <a:spcPts val="0"/>
              </a:spcBef>
            </a:pPr>
            <a:r>
              <a:rPr lang="en-US" sz="2400" dirty="0"/>
              <a:t>Programs should be able to use comments to improve their assessment process </a:t>
            </a:r>
            <a:r>
              <a:rPr lang="en-US" sz="2400" dirty="0">
                <a:sym typeface="Wingdings" panose="05000000000000000000" pitchFamily="2" charset="2"/>
              </a:rPr>
              <a:t></a:t>
            </a:r>
            <a:r>
              <a:rPr lang="en-US" sz="2400" dirty="0"/>
              <a:t> </a:t>
            </a:r>
            <a:r>
              <a:rPr lang="en-US" sz="2400" b="1" dirty="0"/>
              <a:t>Primary goal</a:t>
            </a:r>
          </a:p>
          <a:p>
            <a:pPr>
              <a:spcBef>
                <a:spcPts val="600"/>
              </a:spcBef>
            </a:pPr>
            <a:r>
              <a:rPr lang="en-US" dirty="0"/>
              <a:t>To explain/justify numerical ratings </a:t>
            </a:r>
          </a:p>
          <a:p>
            <a:pPr lvl="1">
              <a:spcBef>
                <a:spcPts val="0"/>
              </a:spcBef>
            </a:pPr>
            <a:r>
              <a:rPr lang="en-US" sz="2400" dirty="0"/>
              <a:t>Comments should provide detail as to why the program obtained a specific score</a:t>
            </a:r>
          </a:p>
          <a:p>
            <a:r>
              <a:rPr lang="en-US" dirty="0"/>
              <a:t>To show that the APT has been carefully read/rated</a:t>
            </a:r>
          </a:p>
          <a:p>
            <a:pPr lvl="1"/>
            <a:r>
              <a:rPr lang="en-US" sz="2400" dirty="0"/>
              <a:t>APTs are difficult and time-consuming to create. We want to respect the coordinators time by showing we carefully read each document</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59</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657367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bg1">
                    <a:lumMod val="65000"/>
                  </a:schemeClr>
                </a:solidFill>
              </a:rPr>
              <a:t>Purpose, Background </a:t>
            </a:r>
          </a:p>
          <a:p>
            <a:r>
              <a:rPr lang="en-US" dirty="0">
                <a:solidFill>
                  <a:schemeClr val="tx1"/>
                </a:solidFill>
              </a:rPr>
              <a:t>Intro to Assessment Practice, </a:t>
            </a:r>
          </a:p>
          <a:p>
            <a:pPr lvl="1"/>
            <a:r>
              <a:rPr lang="en-US" dirty="0">
                <a:solidFill>
                  <a:schemeClr val="tx1"/>
                </a:solidFill>
              </a:rPr>
              <a:t>Meta-Assessment and the APT rubric</a:t>
            </a:r>
          </a:p>
          <a:p>
            <a:r>
              <a:rPr lang="en-US" dirty="0">
                <a:solidFill>
                  <a:schemeClr val="bg1">
                    <a:lumMod val="65000"/>
                  </a:schemeClr>
                </a:solidFill>
              </a:rPr>
              <a:t>Practice Rating</a:t>
            </a:r>
          </a:p>
          <a:p>
            <a:pPr lvl="1"/>
            <a:r>
              <a:rPr lang="en-US" dirty="0">
                <a:solidFill>
                  <a:schemeClr val="bg1">
                    <a:lumMod val="65000"/>
                  </a:schemeClr>
                </a:solidFill>
              </a:rPr>
              <a:t>Comments</a:t>
            </a:r>
          </a:p>
          <a:p>
            <a:r>
              <a:rPr lang="en-US" dirty="0">
                <a:solidFill>
                  <a:schemeClr val="bg1">
                    <a:lumMod val="65000"/>
                  </a:schemeClr>
                </a:solidFill>
              </a:rPr>
              <a:t>Logistics</a:t>
            </a:r>
          </a:p>
          <a:p>
            <a:pPr lvl="1"/>
            <a:r>
              <a:rPr lang="en-US" dirty="0">
                <a:solidFill>
                  <a:schemeClr val="bg1">
                    <a:lumMod val="65000"/>
                  </a:schemeClr>
                </a:solidFill>
              </a:rPr>
              <a:t>Meta-assessment at JMU</a:t>
            </a: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6</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02485359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Comments</a:t>
            </a:r>
          </a:p>
        </p:txBody>
      </p:sp>
      <p:sp>
        <p:nvSpPr>
          <p:cNvPr id="3" name="Content Placeholder 2"/>
          <p:cNvSpPr>
            <a:spLocks noGrp="1"/>
          </p:cNvSpPr>
          <p:nvPr>
            <p:ph idx="1"/>
          </p:nvPr>
        </p:nvSpPr>
        <p:spPr/>
        <p:txBody>
          <a:bodyPr>
            <a:normAutofit fontScale="92500" lnSpcReduction="10000"/>
          </a:bodyPr>
          <a:lstStyle/>
          <a:p>
            <a:pPr>
              <a:spcBef>
                <a:spcPts val="0"/>
              </a:spcBef>
              <a:spcAft>
                <a:spcPts val="1200"/>
              </a:spcAft>
            </a:pPr>
            <a:r>
              <a:rPr lang="en-US" dirty="0"/>
              <a:t>Two typical approaches </a:t>
            </a:r>
          </a:p>
          <a:p>
            <a:pPr marL="738188" lvl="1" indent="-514350">
              <a:spcBef>
                <a:spcPts val="0"/>
              </a:spcBef>
              <a:spcAft>
                <a:spcPts val="1200"/>
              </a:spcAft>
              <a:buFont typeface="+mj-lt"/>
              <a:buAutoNum type="arabicPeriod"/>
            </a:pPr>
            <a:r>
              <a:rPr lang="en-US" dirty="0"/>
              <a:t>Rate the APT on all 14 elements, then go back through and type in comments</a:t>
            </a:r>
          </a:p>
          <a:p>
            <a:pPr marL="738188" lvl="1" indent="-514350">
              <a:spcBef>
                <a:spcPts val="0"/>
              </a:spcBef>
              <a:spcAft>
                <a:spcPts val="1200"/>
              </a:spcAft>
              <a:buFont typeface="+mj-lt"/>
              <a:buAutoNum type="arabicPeriod"/>
            </a:pPr>
            <a:r>
              <a:rPr lang="en-US" dirty="0"/>
              <a:t>Comment on each element when going through APT</a:t>
            </a:r>
          </a:p>
          <a:p>
            <a:pPr>
              <a:spcAft>
                <a:spcPts val="1200"/>
              </a:spcAft>
            </a:pPr>
            <a:r>
              <a:rPr lang="en-US" dirty="0"/>
              <a:t>Comment on every element (can be brief)</a:t>
            </a:r>
          </a:p>
          <a:p>
            <a:pPr lvl="1">
              <a:spcBef>
                <a:spcPts val="0"/>
              </a:spcBef>
              <a:spcAft>
                <a:spcPts val="1200"/>
              </a:spcAft>
            </a:pPr>
            <a:r>
              <a:rPr lang="en-US" dirty="0"/>
              <a:t>Typically, longer comments for areas that need improvement</a:t>
            </a:r>
          </a:p>
          <a:p>
            <a:pPr>
              <a:spcAft>
                <a:spcPts val="1200"/>
              </a:spcAft>
            </a:pPr>
            <a:r>
              <a:rPr lang="en-US" dirty="0"/>
              <a:t>Also provide an “overall” (15</a:t>
            </a:r>
            <a:r>
              <a:rPr lang="en-US" baseline="30000" dirty="0"/>
              <a:t>th</a:t>
            </a:r>
            <a:r>
              <a:rPr lang="en-US" dirty="0"/>
              <a:t>) comment</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60</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34142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Comments</a:t>
            </a:r>
          </a:p>
        </p:txBody>
      </p:sp>
      <p:sp>
        <p:nvSpPr>
          <p:cNvPr id="3" name="Content Placeholder 2"/>
          <p:cNvSpPr>
            <a:spLocks noGrp="1"/>
          </p:cNvSpPr>
          <p:nvPr>
            <p:ph idx="1"/>
          </p:nvPr>
        </p:nvSpPr>
        <p:spPr/>
        <p:txBody>
          <a:bodyPr>
            <a:normAutofit fontScale="92500" lnSpcReduction="20000"/>
          </a:bodyPr>
          <a:lstStyle/>
          <a:p>
            <a:r>
              <a:rPr lang="en-US" dirty="0"/>
              <a:t>Both raters type in comments separately</a:t>
            </a:r>
          </a:p>
          <a:p>
            <a:endParaRPr lang="en-US" dirty="0"/>
          </a:p>
          <a:p>
            <a:r>
              <a:rPr lang="en-US" dirty="0"/>
              <a:t>Comments should be discussed each day</a:t>
            </a:r>
          </a:p>
          <a:p>
            <a:endParaRPr lang="en-US" dirty="0"/>
          </a:p>
          <a:p>
            <a:r>
              <a:rPr lang="en-US" dirty="0"/>
              <a:t>The lead rater consolidates the two sets</a:t>
            </a:r>
          </a:p>
          <a:p>
            <a:pPr lvl="1"/>
            <a:r>
              <a:rPr lang="en-US" dirty="0"/>
              <a:t>Example: if the averaged rating is a 3.75, make sure there’s a negative comment included </a:t>
            </a:r>
          </a:p>
          <a:p>
            <a:pPr lvl="1"/>
            <a:endParaRPr lang="en-US" dirty="0"/>
          </a:p>
          <a:p>
            <a:r>
              <a:rPr lang="en-US" dirty="0"/>
              <a:t>Final comments will be </a:t>
            </a:r>
            <a:r>
              <a:rPr lang="en-US" dirty="0" err="1"/>
              <a:t>QC’d</a:t>
            </a:r>
            <a:r>
              <a:rPr lang="en-US" dirty="0"/>
              <a:t> later by PASS</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61</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48276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Golden Rules</a:t>
            </a:r>
          </a:p>
        </p:txBody>
      </p:sp>
      <p:sp>
        <p:nvSpPr>
          <p:cNvPr id="3" name="Content Placeholder 2"/>
          <p:cNvSpPr>
            <a:spLocks noGrp="1"/>
          </p:cNvSpPr>
          <p:nvPr>
            <p:ph sz="quarter" idx="13"/>
          </p:nvPr>
        </p:nvSpPr>
        <p:spPr/>
        <p:txBody>
          <a:bodyPr>
            <a:normAutofit/>
          </a:bodyPr>
          <a:lstStyle/>
          <a:p>
            <a:pPr>
              <a:spcBef>
                <a:spcPts val="600"/>
              </a:spcBef>
              <a:spcAft>
                <a:spcPts val="600"/>
              </a:spcAft>
            </a:pPr>
            <a:r>
              <a:rPr lang="en-US" sz="2800" dirty="0"/>
              <a:t>1. </a:t>
            </a:r>
            <a:r>
              <a:rPr lang="en-US" sz="2800" b="1" dirty="0"/>
              <a:t>Use a professional, courteous tone</a:t>
            </a:r>
            <a:r>
              <a:rPr lang="en-US" sz="2800" dirty="0"/>
              <a:t> </a:t>
            </a:r>
          </a:p>
          <a:p>
            <a:pPr lvl="1">
              <a:spcBef>
                <a:spcPts val="600"/>
              </a:spcBef>
              <a:spcAft>
                <a:spcPts val="600"/>
              </a:spcAft>
            </a:pPr>
            <a:r>
              <a:rPr lang="en-US" sz="2400" dirty="0"/>
              <a:t>Hint:  avoid 2</a:t>
            </a:r>
            <a:r>
              <a:rPr lang="en-US" sz="2400" baseline="30000" dirty="0"/>
              <a:t>nd</a:t>
            </a:r>
            <a:r>
              <a:rPr lang="en-US" sz="2400" dirty="0"/>
              <a:t>-person pronouns (e.g., you)</a:t>
            </a:r>
            <a:endParaRPr lang="en-US" sz="1400" dirty="0"/>
          </a:p>
          <a:p>
            <a:pPr>
              <a:spcBef>
                <a:spcPts val="1800"/>
              </a:spcBef>
              <a:spcAft>
                <a:spcPts val="600"/>
              </a:spcAft>
            </a:pPr>
            <a:r>
              <a:rPr lang="en-US" sz="2800" dirty="0"/>
              <a:t>2. </a:t>
            </a:r>
            <a:r>
              <a:rPr lang="en-US" sz="2800" b="1" dirty="0"/>
              <a:t>Frame feedback positively </a:t>
            </a:r>
          </a:p>
          <a:p>
            <a:pPr lvl="1">
              <a:spcBef>
                <a:spcPts val="600"/>
              </a:spcBef>
              <a:spcAft>
                <a:spcPts val="600"/>
              </a:spcAft>
            </a:pPr>
            <a:r>
              <a:rPr lang="en-US" sz="2400" dirty="0"/>
              <a:t>Nothing wrong with compliments!</a:t>
            </a:r>
          </a:p>
          <a:p>
            <a:pPr lvl="1">
              <a:spcBef>
                <a:spcPts val="600"/>
              </a:spcBef>
              <a:spcAft>
                <a:spcPts val="600"/>
              </a:spcAft>
            </a:pPr>
            <a:r>
              <a:rPr lang="en-US" sz="2400" dirty="0"/>
              <a:t>Can comment on positive aspects in conjunction with addressing flaws</a:t>
            </a:r>
          </a:p>
          <a:p>
            <a:endParaRPr lang="en-US" dirty="0"/>
          </a:p>
        </p:txBody>
      </p:sp>
      <p:sp>
        <p:nvSpPr>
          <p:cNvPr id="4" name="Content Placeholder 3"/>
          <p:cNvSpPr>
            <a:spLocks noGrp="1"/>
          </p:cNvSpPr>
          <p:nvPr>
            <p:ph sz="quarter" idx="14"/>
          </p:nvPr>
        </p:nvSpPr>
        <p:spPr/>
        <p:txBody>
          <a:bodyPr/>
          <a:lstStyle/>
          <a:p>
            <a:pPr>
              <a:spcBef>
                <a:spcPts val="600"/>
              </a:spcBef>
              <a:spcAft>
                <a:spcPts val="600"/>
              </a:spcAft>
            </a:pPr>
            <a:r>
              <a:rPr lang="en-US" sz="2800" dirty="0"/>
              <a:t>3. </a:t>
            </a:r>
            <a:r>
              <a:rPr lang="en-US" sz="2800" b="1" dirty="0"/>
              <a:t>Suggest, don’t prescribe</a:t>
            </a:r>
          </a:p>
          <a:p>
            <a:pPr lvl="1">
              <a:spcBef>
                <a:spcPts val="600"/>
              </a:spcBef>
              <a:spcAft>
                <a:spcPts val="600"/>
              </a:spcAft>
            </a:pPr>
            <a:r>
              <a:rPr lang="en-US" sz="2400" dirty="0"/>
              <a:t>“Consider adding validity information”, not “Add…” </a:t>
            </a:r>
          </a:p>
          <a:p>
            <a:pPr>
              <a:spcBef>
                <a:spcPts val="600"/>
              </a:spcBef>
              <a:spcAft>
                <a:spcPts val="600"/>
              </a:spcAft>
            </a:pPr>
            <a:r>
              <a:rPr lang="en-US" sz="2800" dirty="0"/>
              <a:t>4. </a:t>
            </a:r>
            <a:r>
              <a:rPr lang="en-US" sz="2800" b="1" dirty="0"/>
              <a:t>Be specific</a:t>
            </a:r>
            <a:r>
              <a:rPr lang="en-US" sz="2800" dirty="0"/>
              <a:t> </a:t>
            </a:r>
          </a:p>
          <a:p>
            <a:pPr lvl="1">
              <a:spcBef>
                <a:spcPts val="600"/>
              </a:spcBef>
              <a:spcAft>
                <a:spcPts val="600"/>
              </a:spcAft>
            </a:pPr>
            <a:r>
              <a:rPr lang="en-US" sz="2400" dirty="0"/>
              <a:t>Use illustrative examples; tie to rubric terms</a:t>
            </a:r>
          </a:p>
          <a:p>
            <a:endParaRPr lang="en-US" dirty="0"/>
          </a:p>
        </p:txBody>
      </p:sp>
      <p:sp>
        <p:nvSpPr>
          <p:cNvPr id="5" name="Slide Number Placeholder 4"/>
          <p:cNvSpPr>
            <a:spLocks noGrp="1"/>
          </p:cNvSpPr>
          <p:nvPr>
            <p:ph type="sldNum" sz="quarter" idx="17"/>
          </p:nvPr>
        </p:nvSpPr>
        <p:spPr/>
        <p:txBody>
          <a:bodyPr/>
          <a:lstStyle/>
          <a:p>
            <a:fld id="{8D4A329C-FA52-42D2-9B62-05EAA3082A6D}" type="slidenum">
              <a:rPr lang="en-US" smtClean="0"/>
              <a:pPr/>
              <a:t>62</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97247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1000"/>
                                        <p:tgtEl>
                                          <p:spTgt spid="4">
                                            <p:txEl>
                                              <p:pRg st="2" end="2"/>
                                            </p:txEl>
                                          </p:spTgt>
                                        </p:tgtEl>
                                      </p:cBhvr>
                                    </p:animEffect>
                                    <p:anim calcmode="lin" valueType="num">
                                      <p:cBhvr>
                                        <p:cTn id="5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000"/>
                                        <p:tgtEl>
                                          <p:spTgt spid="4">
                                            <p:txEl>
                                              <p:pRg st="3" end="3"/>
                                            </p:txEl>
                                          </p:spTgt>
                                        </p:tgtEl>
                                      </p:cBhvr>
                                    </p:animEffect>
                                    <p:anim calcmode="lin" valueType="num">
                                      <p:cBhvr>
                                        <p:cTn id="5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Professional, Courteous Tone</a:t>
            </a:r>
          </a:p>
        </p:txBody>
      </p:sp>
      <p:sp>
        <p:nvSpPr>
          <p:cNvPr id="3" name="Content Placeholder 2"/>
          <p:cNvSpPr>
            <a:spLocks noGrp="1"/>
          </p:cNvSpPr>
          <p:nvPr>
            <p:ph idx="1"/>
          </p:nvPr>
        </p:nvSpPr>
        <p:spPr/>
        <p:txBody>
          <a:bodyPr/>
          <a:lstStyle/>
          <a:p>
            <a:r>
              <a:rPr lang="en-US" dirty="0"/>
              <a:t>Not ideal: </a:t>
            </a:r>
          </a:p>
          <a:p>
            <a:pPr lvl="1"/>
            <a:r>
              <a:rPr lang="en-US" i="1" dirty="0">
                <a:solidFill>
                  <a:srgbClr val="0070C0"/>
                </a:solidFill>
              </a:rPr>
              <a:t>You failed to describe your data collection design.</a:t>
            </a:r>
          </a:p>
          <a:p>
            <a:r>
              <a:rPr lang="en-US" dirty="0"/>
              <a:t>Better:</a:t>
            </a:r>
          </a:p>
          <a:p>
            <a:pPr lvl="1"/>
            <a:r>
              <a:rPr lang="en-US" i="1" dirty="0">
                <a:solidFill>
                  <a:srgbClr val="0070C0"/>
                </a:solidFill>
              </a:rPr>
              <a:t>Limited information found about the data collection process in the current report. This part of the report could be strengthened by the inclusion of more data collection details (e.g., testing conditions, attendance, motivation).</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63</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334336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Positively-framed Feedback</a:t>
            </a:r>
          </a:p>
        </p:txBody>
      </p:sp>
      <p:sp>
        <p:nvSpPr>
          <p:cNvPr id="3" name="Content Placeholder 2"/>
          <p:cNvSpPr>
            <a:spLocks noGrp="1"/>
          </p:cNvSpPr>
          <p:nvPr>
            <p:ph idx="1"/>
          </p:nvPr>
        </p:nvSpPr>
        <p:spPr/>
        <p:txBody>
          <a:bodyPr>
            <a:normAutofit lnSpcReduction="10000"/>
          </a:bodyPr>
          <a:lstStyle/>
          <a:p>
            <a:r>
              <a:rPr lang="en-US" dirty="0"/>
              <a:t>Not ideal: </a:t>
            </a:r>
          </a:p>
          <a:p>
            <a:pPr lvl="1"/>
            <a:r>
              <a:rPr lang="en-US" i="1" dirty="0">
                <a:solidFill>
                  <a:srgbClr val="0070C0"/>
                </a:solidFill>
              </a:rPr>
              <a:t>No past results were provided.</a:t>
            </a:r>
          </a:p>
          <a:p>
            <a:r>
              <a:rPr lang="en-US" dirty="0"/>
              <a:t>Better:</a:t>
            </a:r>
          </a:p>
          <a:p>
            <a:pPr lvl="1"/>
            <a:r>
              <a:rPr lang="en-US" i="1" dirty="0">
                <a:solidFill>
                  <a:srgbClr val="0070C0"/>
                </a:solidFill>
              </a:rPr>
              <a:t>Good job clearly presenting the current year’s results. Could the results table be expanded to include data from past cohorts? The comparisons would be efficient/interesting. When multiple years of data are available, including them here will allow program faculty to see learning trends over time.</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64</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811990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Specificity</a:t>
            </a:r>
          </a:p>
        </p:txBody>
      </p:sp>
      <p:sp>
        <p:nvSpPr>
          <p:cNvPr id="3" name="Content Placeholder 2"/>
          <p:cNvSpPr>
            <a:spLocks noGrp="1"/>
          </p:cNvSpPr>
          <p:nvPr>
            <p:ph idx="1"/>
          </p:nvPr>
        </p:nvSpPr>
        <p:spPr>
          <a:xfrm>
            <a:off x="1097280" y="1845734"/>
            <a:ext cx="10058400" cy="4348031"/>
          </a:xfrm>
        </p:spPr>
        <p:txBody>
          <a:bodyPr>
            <a:normAutofit fontScale="92500" lnSpcReduction="20000"/>
          </a:bodyPr>
          <a:lstStyle/>
          <a:p>
            <a:r>
              <a:rPr lang="en-US" dirty="0"/>
              <a:t>Not ideal: </a:t>
            </a:r>
          </a:p>
          <a:p>
            <a:pPr lvl="1"/>
            <a:r>
              <a:rPr lang="en-US" i="1" dirty="0">
                <a:solidFill>
                  <a:srgbClr val="0070C0"/>
                </a:solidFill>
              </a:rPr>
              <a:t>Some of the objectives are poorly worded.</a:t>
            </a:r>
          </a:p>
          <a:p>
            <a:r>
              <a:rPr lang="en-US" dirty="0"/>
              <a:t>Better:</a:t>
            </a:r>
          </a:p>
          <a:p>
            <a:pPr lvl="1"/>
            <a:r>
              <a:rPr lang="en-US" i="1" dirty="0">
                <a:solidFill>
                  <a:srgbClr val="0070C0"/>
                </a:solidFill>
              </a:rPr>
              <a:t>Most objectives are clear and specific. A couple of them (e.g., #4 and #6) could be strengthened by changing the verb “understand” to something more active, like “summarize” or “explain.”</a:t>
            </a:r>
          </a:p>
          <a:p>
            <a:pPr marL="201163" lvl="1" indent="0">
              <a:buNone/>
            </a:pPr>
            <a:endParaRPr lang="en-US" i="1" dirty="0">
              <a:solidFill>
                <a:srgbClr val="0070C0"/>
              </a:solidFill>
            </a:endParaRPr>
          </a:p>
          <a:p>
            <a:pPr lvl="1"/>
            <a:r>
              <a:rPr lang="en-US" i="1" dirty="0">
                <a:solidFill>
                  <a:srgbClr val="0070C0"/>
                </a:solidFill>
              </a:rPr>
              <a:t>Generally strong objectives. Objective #5 might be clearer if a few examples of the “fundamental concepts of astronomy” were added. </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65</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155543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a:t>
            </a:r>
          </a:p>
        </p:txBody>
      </p:sp>
      <p:sp>
        <p:nvSpPr>
          <p:cNvPr id="3" name="Content Placeholder 2"/>
          <p:cNvSpPr>
            <a:spLocks noGrp="1"/>
          </p:cNvSpPr>
          <p:nvPr>
            <p:ph idx="1"/>
          </p:nvPr>
        </p:nvSpPr>
        <p:spPr>
          <a:xfrm>
            <a:off x="1097280" y="1845734"/>
            <a:ext cx="10058400" cy="4296273"/>
          </a:xfrm>
        </p:spPr>
        <p:txBody>
          <a:bodyPr>
            <a:normAutofit fontScale="92500" lnSpcReduction="10000"/>
          </a:bodyPr>
          <a:lstStyle/>
          <a:p>
            <a:r>
              <a:rPr lang="en-US" sz="2800" dirty="0"/>
              <a:t>You failed to include adequate reliability or validity information for some of your measures.</a:t>
            </a:r>
          </a:p>
          <a:p>
            <a:pPr lvl="1"/>
            <a:r>
              <a:rPr lang="en-US" sz="2400" dirty="0">
                <a:solidFill>
                  <a:srgbClr val="FF0000"/>
                </a:solidFill>
              </a:rPr>
              <a:t>Bad comment</a:t>
            </a:r>
          </a:p>
          <a:p>
            <a:pPr lvl="1"/>
            <a:r>
              <a:rPr lang="en-US" sz="2400" dirty="0"/>
              <a:t> Issues: accusatory (“you”); lacks specificity (which measures?); does not include suggestions for improvement (e.g., “contact PASS”)</a:t>
            </a:r>
          </a:p>
          <a:p>
            <a:r>
              <a:rPr lang="en-US" sz="2800" dirty="0"/>
              <a:t>There did not appear to be results presented for the program. Including results in tables can help identify patterns that may help improve program assessment.</a:t>
            </a:r>
          </a:p>
          <a:p>
            <a:pPr lvl="1"/>
            <a:r>
              <a:rPr lang="en-US" sz="2400" dirty="0">
                <a:solidFill>
                  <a:srgbClr val="00B050"/>
                </a:solidFill>
              </a:rPr>
              <a:t>Good comment</a:t>
            </a:r>
          </a:p>
          <a:p>
            <a:pPr lvl="1"/>
            <a:r>
              <a:rPr lang="en-US" sz="2400" dirty="0"/>
              <a:t>Strengths: “There did not appear to be” is a soft way of saying “You didn’t include this”; includes specific suggestions for how to improve; ties things back to improving assessment</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66</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958965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a:t>
            </a:r>
          </a:p>
        </p:txBody>
      </p:sp>
      <p:sp>
        <p:nvSpPr>
          <p:cNvPr id="3" name="Content Placeholder 2"/>
          <p:cNvSpPr>
            <a:spLocks noGrp="1"/>
          </p:cNvSpPr>
          <p:nvPr>
            <p:ph idx="1"/>
          </p:nvPr>
        </p:nvSpPr>
        <p:spPr/>
        <p:txBody>
          <a:bodyPr>
            <a:normAutofit/>
          </a:bodyPr>
          <a:lstStyle/>
          <a:p>
            <a:pPr marL="0" indent="0">
              <a:buClr>
                <a:srgbClr val="00B050"/>
              </a:buClr>
              <a:buNone/>
            </a:pPr>
            <a:r>
              <a:rPr lang="en-US" sz="4000" dirty="0">
                <a:solidFill>
                  <a:srgbClr val="00B050"/>
                </a:solidFill>
              </a:rPr>
              <a:t>Read the APTs carefully</a:t>
            </a:r>
          </a:p>
          <a:p>
            <a:pPr marL="0" indent="0">
              <a:buClr>
                <a:srgbClr val="00B050"/>
              </a:buClr>
              <a:buNone/>
            </a:pPr>
            <a:r>
              <a:rPr lang="en-US" sz="4000" dirty="0">
                <a:solidFill>
                  <a:srgbClr val="00B050"/>
                </a:solidFill>
              </a:rPr>
              <a:t>Use positive, professional language</a:t>
            </a:r>
          </a:p>
          <a:p>
            <a:pPr marL="0" indent="0">
              <a:buClr>
                <a:srgbClr val="00B050"/>
              </a:buClr>
              <a:buNone/>
            </a:pPr>
            <a:r>
              <a:rPr lang="en-US" sz="4000" dirty="0">
                <a:solidFill>
                  <a:srgbClr val="00B050"/>
                </a:solidFill>
              </a:rPr>
              <a:t>Give kudos where you can</a:t>
            </a:r>
          </a:p>
          <a:p>
            <a:pPr marL="0" indent="0">
              <a:buClr>
                <a:srgbClr val="00B050"/>
              </a:buClr>
              <a:buNone/>
            </a:pPr>
            <a:r>
              <a:rPr lang="en-US" sz="4000" dirty="0">
                <a:solidFill>
                  <a:srgbClr val="00B050"/>
                </a:solidFill>
              </a:rPr>
              <a:t>Be specific in identifying flaws (examples!)</a:t>
            </a:r>
          </a:p>
          <a:p>
            <a:pPr marL="0" indent="0">
              <a:buClr>
                <a:srgbClr val="00B050"/>
              </a:buClr>
              <a:buNone/>
            </a:pPr>
            <a:r>
              <a:rPr lang="en-US" sz="4000" dirty="0">
                <a:solidFill>
                  <a:srgbClr val="00B050"/>
                </a:solidFill>
              </a:rPr>
              <a:t>Provide helpful ideas for improvement</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67</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024479735"/>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not to…</a:t>
            </a:r>
          </a:p>
        </p:txBody>
      </p:sp>
      <p:sp>
        <p:nvSpPr>
          <p:cNvPr id="3" name="Content Placeholder 2"/>
          <p:cNvSpPr>
            <a:spLocks noGrp="1"/>
          </p:cNvSpPr>
          <p:nvPr>
            <p:ph idx="1"/>
          </p:nvPr>
        </p:nvSpPr>
        <p:spPr/>
        <p:txBody>
          <a:bodyPr/>
          <a:lstStyle/>
          <a:p>
            <a:pPr marL="0" indent="0">
              <a:buClr>
                <a:srgbClr val="FF0000"/>
              </a:buClr>
              <a:buNone/>
            </a:pPr>
            <a:r>
              <a:rPr lang="en-US" sz="3600" dirty="0">
                <a:solidFill>
                  <a:srgbClr val="FF0000"/>
                </a:solidFill>
              </a:rPr>
              <a:t>Use the phrase, “To get a higher score…”</a:t>
            </a:r>
          </a:p>
          <a:p>
            <a:pPr marL="0" indent="0">
              <a:buClr>
                <a:srgbClr val="FF0000"/>
              </a:buClr>
              <a:buNone/>
            </a:pPr>
            <a:r>
              <a:rPr lang="en-US" sz="3600" dirty="0">
                <a:solidFill>
                  <a:srgbClr val="FF0000"/>
                </a:solidFill>
              </a:rPr>
              <a:t>Give too many (or unrealistic) suggestions for improvement; focus on next logical step</a:t>
            </a:r>
          </a:p>
          <a:p>
            <a:pPr marL="0" indent="0">
              <a:buClr>
                <a:srgbClr val="FF0000"/>
              </a:buClr>
              <a:buNone/>
            </a:pPr>
            <a:r>
              <a:rPr lang="en-US" sz="3600" dirty="0">
                <a:solidFill>
                  <a:srgbClr val="FF0000"/>
                </a:solidFill>
              </a:rPr>
              <a:t>Forget to root your comments in rubric descriptors </a:t>
            </a:r>
          </a:p>
          <a:p>
            <a:pPr marL="0" indent="0">
              <a:buClr>
                <a:srgbClr val="FF0000"/>
              </a:buClr>
              <a:buNone/>
            </a:pPr>
            <a:r>
              <a:rPr lang="en-US" sz="3600" dirty="0">
                <a:solidFill>
                  <a:srgbClr val="FF0000"/>
                </a:solidFill>
              </a:rPr>
              <a:t>Create a mismatch between numerical ratings and comments</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68</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58434345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Comments</a:t>
            </a:r>
          </a:p>
        </p:txBody>
      </p:sp>
      <p:sp>
        <p:nvSpPr>
          <p:cNvPr id="3" name="Content Placeholder 2"/>
          <p:cNvSpPr>
            <a:spLocks noGrp="1"/>
          </p:cNvSpPr>
          <p:nvPr>
            <p:ph idx="1"/>
          </p:nvPr>
        </p:nvSpPr>
        <p:spPr/>
        <p:txBody>
          <a:bodyPr/>
          <a:lstStyle/>
          <a:p>
            <a:r>
              <a:rPr lang="en-US" dirty="0"/>
              <a:t>Brief summary: highlights, next logical steps</a:t>
            </a:r>
          </a:p>
          <a:p>
            <a:r>
              <a:rPr lang="en-US" dirty="0"/>
              <a:t>Give credit when programs point out their own weaknesses (e.g., </a:t>
            </a:r>
            <a:r>
              <a:rPr lang="en-US" i="1" dirty="0">
                <a:solidFill>
                  <a:srgbClr val="0070C0"/>
                </a:solidFill>
              </a:rPr>
              <a:t>We agree that it will be useful to estimate reliability in the future. In addition, PASS can suggest strategies for gathering validity evidence.</a:t>
            </a:r>
            <a:r>
              <a:rPr lang="en-US" dirty="0"/>
              <a:t>)</a:t>
            </a:r>
          </a:p>
          <a:p>
            <a:r>
              <a:rPr lang="en-US" dirty="0"/>
              <a:t>Sandwich technique (+, -, +)</a:t>
            </a:r>
          </a:p>
          <a:p>
            <a:r>
              <a:rPr lang="en-US" dirty="0"/>
              <a:t>Finish with a general summary sentence</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69</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7120856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Why do assessment?</a:t>
            </a:r>
          </a:p>
        </p:txBody>
      </p:sp>
      <p:sp>
        <p:nvSpPr>
          <p:cNvPr id="73731" name="Rectangle 3"/>
          <p:cNvSpPr>
            <a:spLocks noGrp="1" noChangeArrowheads="1"/>
          </p:cNvSpPr>
          <p:nvPr>
            <p:ph type="body" idx="1"/>
          </p:nvPr>
        </p:nvSpPr>
        <p:spPr/>
        <p:txBody>
          <a:bodyPr/>
          <a:lstStyle/>
          <a:p>
            <a:pPr marL="0" indent="0">
              <a:spcBef>
                <a:spcPts val="0"/>
              </a:spcBef>
              <a:buNone/>
            </a:pPr>
            <a:r>
              <a:rPr lang="en-US" dirty="0"/>
              <a:t>Three reasons:</a:t>
            </a:r>
          </a:p>
          <a:p>
            <a:pPr marL="0" indent="0">
              <a:spcBef>
                <a:spcPts val="0"/>
              </a:spcBef>
              <a:buNone/>
            </a:pPr>
            <a:r>
              <a:rPr lang="en-US" b="1" dirty="0"/>
              <a:t>Intrinsic Reasons</a:t>
            </a:r>
          </a:p>
          <a:p>
            <a:pPr marL="990600" lvl="1" indent="-533400">
              <a:spcBef>
                <a:spcPts val="0"/>
              </a:spcBef>
              <a:buFontTx/>
              <a:buAutoNum type="arabicPeriod"/>
            </a:pPr>
            <a:r>
              <a:rPr lang="en-US" dirty="0"/>
              <a:t>To improve the effectiveness of a program, particularly as it pertains to student learning</a:t>
            </a:r>
          </a:p>
          <a:p>
            <a:pPr marL="0" indent="0">
              <a:spcBef>
                <a:spcPts val="0"/>
              </a:spcBef>
              <a:buNone/>
            </a:pPr>
            <a:r>
              <a:rPr lang="en-US" b="1" dirty="0"/>
              <a:t>Extrinsic Reasons</a:t>
            </a:r>
          </a:p>
          <a:p>
            <a:pPr marL="990600" lvl="1" indent="-533400">
              <a:spcBef>
                <a:spcPts val="0"/>
              </a:spcBef>
              <a:buFont typeface="+mj-lt"/>
              <a:buAutoNum type="arabicPeriod" startAt="2"/>
            </a:pPr>
            <a:r>
              <a:rPr lang="en-US" dirty="0"/>
              <a:t>To be accountable to stakeholders</a:t>
            </a:r>
          </a:p>
          <a:p>
            <a:pPr marL="990600" lvl="1" indent="-533400">
              <a:spcBef>
                <a:spcPts val="0"/>
              </a:spcBef>
              <a:buFontTx/>
              <a:buAutoNum type="arabicPeriod" startAt="2"/>
            </a:pPr>
            <a:r>
              <a:rPr lang="en-US" dirty="0"/>
              <a:t>To justify programmatic changes and resource allocation</a:t>
            </a:r>
          </a:p>
        </p:txBody>
      </p:sp>
      <p:sp>
        <p:nvSpPr>
          <p:cNvPr id="2" name="Date Placeholder 1"/>
          <p:cNvSpPr>
            <a:spLocks noGrp="1"/>
          </p:cNvSpPr>
          <p:nvPr>
            <p:ph type="dt" sz="half" idx="4294967295"/>
          </p:nvPr>
        </p:nvSpPr>
        <p:spPr/>
        <p:txBody>
          <a:bodyPr/>
          <a:lstStyle/>
          <a:p>
            <a:pPr>
              <a:defRPr/>
            </a:pP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02BAA152-B3E5-43E5-918D-2A994B03767E}" type="slidenum">
              <a:rPr lang="en-US" smtClean="0"/>
              <a:pPr>
                <a:defRPr/>
              </a:pPr>
              <a:t>7</a:t>
            </a:fld>
            <a:endParaRPr lang="en-US"/>
          </a:p>
        </p:txBody>
      </p:sp>
      <p:sp>
        <p:nvSpPr>
          <p:cNvPr id="7"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734818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500"/>
                                        <p:tgtEl>
                                          <p:spTgt spid="737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500"/>
                                        <p:tgtEl>
                                          <p:spTgt spid="737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500"/>
                                        <p:tgtEl>
                                          <p:spTgt spid="73731">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3731">
                                            <p:txEl>
                                              <p:pRg st="4" end="4"/>
                                            </p:txEl>
                                          </p:spTgt>
                                        </p:tgtEl>
                                        <p:attrNameLst>
                                          <p:attrName>style.visibility</p:attrName>
                                        </p:attrNameLst>
                                      </p:cBhvr>
                                      <p:to>
                                        <p:strVal val="visible"/>
                                      </p:to>
                                    </p:set>
                                    <p:animEffect transition="in" filter="fade">
                                      <p:cBhvr>
                                        <p:cTn id="20" dur="500"/>
                                        <p:tgtEl>
                                          <p:spTgt spid="73731">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animEffect transition="in" filter="fade">
                                      <p:cBhvr>
                                        <p:cTn id="23"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Comments: Example</a:t>
            </a:r>
          </a:p>
        </p:txBody>
      </p:sp>
      <p:sp>
        <p:nvSpPr>
          <p:cNvPr id="3" name="Content Placeholder 2"/>
          <p:cNvSpPr>
            <a:spLocks noGrp="1"/>
          </p:cNvSpPr>
          <p:nvPr>
            <p:ph idx="1"/>
          </p:nvPr>
        </p:nvSpPr>
        <p:spPr>
          <a:xfrm>
            <a:off x="1097280" y="1845735"/>
            <a:ext cx="10058400" cy="4279020"/>
          </a:xfrm>
        </p:spPr>
        <p:txBody>
          <a:bodyPr>
            <a:normAutofit/>
          </a:bodyPr>
          <a:lstStyle/>
          <a:p>
            <a:r>
              <a:rPr lang="en-US" i="1" dirty="0">
                <a:solidFill>
                  <a:srgbClr val="0070C0"/>
                </a:solidFill>
              </a:rPr>
              <a:t>The program has a good foundation for assessment, especially in terms of student-learning objectives and faculty-developed direct measures. There are a few areas that could be strengthened with relative ease. Among these, the most important might be  (1) increased detail about the data collection process (IIID), and (2) evidence of reliability and validity (IIIE). The PASS office provides consultation help in these and other areas. Overall, the program’s assessment process is coming along nicely!</a:t>
            </a:r>
          </a:p>
          <a:p>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70</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87176888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Rating Example</a:t>
            </a:r>
          </a:p>
        </p:txBody>
      </p:sp>
      <p:sp>
        <p:nvSpPr>
          <p:cNvPr id="3" name="Text Placeholder 2"/>
          <p:cNvSpPr>
            <a:spLocks noGrp="1"/>
          </p:cNvSpPr>
          <p:nvPr>
            <p:ph type="body" idx="1"/>
          </p:nvPr>
        </p:nvSpPr>
        <p:spPr/>
        <p:txBody>
          <a:bodyPr/>
          <a:lstStyle/>
          <a:p>
            <a:r>
              <a:rPr lang="en-US" dirty="0"/>
              <a:t>2015-16 Independent Scholars program</a:t>
            </a:r>
          </a:p>
          <a:p>
            <a:r>
              <a:rPr lang="en-US" dirty="0"/>
              <a:t>Actual APT</a:t>
            </a:r>
          </a:p>
        </p:txBody>
      </p:sp>
      <p:sp>
        <p:nvSpPr>
          <p:cNvPr id="4" name="Slide Number Placeholder 3"/>
          <p:cNvSpPr>
            <a:spLocks noGrp="1"/>
          </p:cNvSpPr>
          <p:nvPr>
            <p:ph type="sldNum" sz="quarter" idx="12"/>
          </p:nvPr>
        </p:nvSpPr>
        <p:spPr/>
        <p:txBody>
          <a:bodyPr/>
          <a:lstStyle/>
          <a:p>
            <a:fld id="{098B3DDF-55FD-42E7-8027-CE601EFF49C5}" type="slidenum">
              <a:rPr lang="en-US" smtClean="0"/>
              <a:t>71</a:t>
            </a:fld>
            <a:endParaRPr lang="en-US"/>
          </a:p>
        </p:txBody>
      </p:sp>
      <p:sp>
        <p:nvSpPr>
          <p:cNvPr id="5" name="Footer Placeholder 4"/>
          <p:cNvSpPr>
            <a:spLocks noGrp="1"/>
          </p:cNvSpPr>
          <p:nvPr>
            <p:ph type="ftr" sz="quarter" idx="3"/>
          </p:nvPr>
        </p:nvSpPr>
        <p:spPr/>
        <p:txBody>
          <a:bodyPr/>
          <a:lstStyle/>
          <a:p>
            <a:r>
              <a:rPr lang="en-US" sz="1600"/>
              <a:t>The Center for Assessment and Research Studies, James Madison University</a:t>
            </a:r>
            <a:endParaRPr lang="en-US" sz="1600" dirty="0"/>
          </a:p>
        </p:txBody>
      </p:sp>
      <p:sp>
        <p:nvSpPr>
          <p:cNvPr id="6" name="TextBox 5"/>
          <p:cNvSpPr txBox="1"/>
          <p:nvPr/>
        </p:nvSpPr>
        <p:spPr>
          <a:xfrm>
            <a:off x="1053498" y="5953459"/>
            <a:ext cx="10015370" cy="369332"/>
          </a:xfrm>
          <a:prstGeom prst="rect">
            <a:avLst/>
          </a:prstGeom>
          <a:noFill/>
        </p:spPr>
        <p:txBody>
          <a:bodyPr wrap="none" rtlCol="0">
            <a:spAutoFit/>
          </a:bodyPr>
          <a:lstStyle/>
          <a:p>
            <a:r>
              <a:rPr lang="en-US" i="1" dirty="0"/>
              <a:t>Special thanks to Fletcher Linder, Assessment Coordinator of the IS program at James Madison University</a:t>
            </a:r>
          </a:p>
        </p:txBody>
      </p:sp>
    </p:spTree>
    <p:extLst>
      <p:ext uri="{BB962C8B-B14F-4D97-AF65-F5344CB8AC3E}">
        <p14:creationId xmlns:p14="http://schemas.microsoft.com/office/powerpoint/2010/main" val="361830466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72</a:t>
            </a:fld>
            <a:endParaRPr lang="en-US"/>
          </a:p>
        </p:txBody>
      </p:sp>
      <p:sp>
        <p:nvSpPr>
          <p:cNvPr id="10" name="TextBox 9"/>
          <p:cNvSpPr txBox="1"/>
          <p:nvPr/>
        </p:nvSpPr>
        <p:spPr>
          <a:xfrm>
            <a:off x="4276031" y="289196"/>
            <a:ext cx="6906058"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Independent Scholars</a:t>
            </a:r>
          </a:p>
        </p:txBody>
      </p:sp>
      <p:sp>
        <p:nvSpPr>
          <p:cNvPr id="11" name="TextBox 10"/>
          <p:cNvSpPr txBox="1"/>
          <p:nvPr/>
        </p:nvSpPr>
        <p:spPr>
          <a:xfrm>
            <a:off x="151074" y="4503"/>
            <a:ext cx="3927944" cy="1015663"/>
          </a:xfrm>
          <a:prstGeom prst="rect">
            <a:avLst/>
          </a:prstGeom>
          <a:noFill/>
        </p:spPr>
        <p:txBody>
          <a:bodyPr wrap="square" rtlCol="0">
            <a:spAutoFit/>
          </a:bodyPr>
          <a:lstStyle/>
          <a:p>
            <a:r>
              <a:rPr lang="en-US" sz="2000" dirty="0">
                <a:solidFill>
                  <a:schemeClr val="bg1"/>
                </a:solidFill>
              </a:rPr>
              <a:t>The report clearly states what level of student is being assessed. This is a component of Element I. A. </a:t>
            </a:r>
          </a:p>
        </p:txBody>
      </p:sp>
      <p:sp>
        <p:nvSpPr>
          <p:cNvPr id="12" name="TextBox 11"/>
          <p:cNvSpPr txBox="1"/>
          <p:nvPr/>
        </p:nvSpPr>
        <p:spPr>
          <a:xfrm>
            <a:off x="151074" y="1193412"/>
            <a:ext cx="3927944" cy="1631216"/>
          </a:xfrm>
          <a:prstGeom prst="rect">
            <a:avLst/>
          </a:prstGeom>
          <a:noFill/>
        </p:spPr>
        <p:txBody>
          <a:bodyPr wrap="square" rtlCol="0">
            <a:spAutoFit/>
          </a:bodyPr>
          <a:lstStyle/>
          <a:p>
            <a:r>
              <a:rPr lang="en-US" sz="2000" dirty="0">
                <a:solidFill>
                  <a:schemeClr val="bg1"/>
                </a:solidFill>
              </a:rPr>
              <a:t>This statement also indicates that the following learning objectives apply to students. Using student centered objectives is a component for Element IB. </a:t>
            </a:r>
          </a:p>
        </p:txBody>
      </p:sp>
      <p:sp>
        <p:nvSpPr>
          <p:cNvPr id="2" name="Rectangle 1"/>
          <p:cNvSpPr/>
          <p:nvPr/>
        </p:nvSpPr>
        <p:spPr>
          <a:xfrm>
            <a:off x="4170458" y="2270630"/>
            <a:ext cx="7916010" cy="461244"/>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76584" y="911570"/>
            <a:ext cx="7916010" cy="5560497"/>
          </a:xfrm>
          <a:prstGeom prst="rect">
            <a:avLst/>
          </a:prstGeom>
        </p:spPr>
        <p:txBody>
          <a:bodyPr wrap="square">
            <a:spAutoFit/>
          </a:bodyPr>
          <a:lstStyle/>
          <a:p>
            <a:pPr marL="63500" marR="0">
              <a:spcBef>
                <a:spcPts val="330"/>
              </a:spcBef>
              <a:spcAft>
                <a:spcPts val="0"/>
              </a:spcAft>
            </a:pPr>
            <a:r>
              <a:rPr lang="en-US" sz="2400" i="1" dirty="0">
                <a:latin typeface="Calibri" charset="0"/>
                <a:ea typeface="Calibri" charset="0"/>
                <a:cs typeface="Calibri" charset="0"/>
              </a:rPr>
              <a:t>Student</a:t>
            </a:r>
            <a:r>
              <a:rPr lang="en-US" sz="2400" i="1" spc="-20" dirty="0">
                <a:latin typeface="Calibri" charset="0"/>
                <a:ea typeface="Calibri" charset="0"/>
                <a:cs typeface="Calibri" charset="0"/>
              </a:rPr>
              <a:t> </a:t>
            </a:r>
            <a:r>
              <a:rPr lang="en-US" sz="2400" i="1" dirty="0">
                <a:latin typeface="Calibri" charset="0"/>
                <a:ea typeface="Calibri" charset="0"/>
                <a:cs typeface="Calibri" charset="0"/>
              </a:rPr>
              <a:t>learning</a:t>
            </a:r>
            <a:r>
              <a:rPr lang="en-US" sz="2400" i="1" spc="-20" dirty="0">
                <a:latin typeface="Calibri" charset="0"/>
                <a:ea typeface="Calibri" charset="0"/>
                <a:cs typeface="Calibri" charset="0"/>
              </a:rPr>
              <a:t> </a:t>
            </a:r>
            <a:r>
              <a:rPr lang="en-US" sz="2400" i="1" dirty="0">
                <a:latin typeface="Calibri" charset="0"/>
                <a:ea typeface="Calibri" charset="0"/>
                <a:cs typeface="Calibri" charset="0"/>
              </a:rPr>
              <a:t>objectives</a:t>
            </a:r>
          </a:p>
          <a:p>
            <a:pPr marL="63500" marR="0">
              <a:spcBef>
                <a:spcPts val="330"/>
              </a:spcBef>
              <a:spcAft>
                <a:spcPts val="0"/>
              </a:spcAft>
            </a:pPr>
            <a:endParaRPr lang="en-US" sz="100" dirty="0">
              <a:latin typeface="Calibri" charset="0"/>
              <a:ea typeface="Calibri" charset="0"/>
              <a:cs typeface="Times New Roman" charset="0"/>
            </a:endParaRPr>
          </a:p>
          <a:p>
            <a:pPr>
              <a:lnSpc>
                <a:spcPts val="1400"/>
              </a:lnSpc>
              <a:spcBef>
                <a:spcPts val="15"/>
              </a:spcBef>
            </a:pPr>
            <a:r>
              <a:rPr lang="en-US" dirty="0">
                <a:latin typeface="Calibri" charset="0"/>
                <a:ea typeface="Calibri" charset="0"/>
                <a:cs typeface="Times New Roman" charset="0"/>
              </a:rPr>
              <a:t> </a:t>
            </a:r>
            <a:endParaRPr lang="en-US" sz="1400" dirty="0">
              <a:latin typeface="Calibri" charset="0"/>
              <a:ea typeface="Calibri" charset="0"/>
              <a:cs typeface="Times New Roman" charset="0"/>
            </a:endParaRPr>
          </a:p>
          <a:p>
            <a:pPr marL="520700" marR="235585">
              <a:spcBef>
                <a:spcPts val="0"/>
              </a:spcBef>
              <a:spcAft>
                <a:spcPts val="0"/>
              </a:spcAft>
            </a:pPr>
            <a:r>
              <a:rPr lang="en-US" sz="1600" dirty="0">
                <a:latin typeface="Calibri" charset="0"/>
                <a:ea typeface="Calibri" charset="0"/>
                <a:cs typeface="Times New Roman" charset="0"/>
              </a:rPr>
              <a:t>IS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designed</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accommodate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5" dirty="0">
                <a:latin typeface="Calibri" charset="0"/>
                <a:ea typeface="Calibri" charset="0"/>
                <a:cs typeface="Times New Roman" charset="0"/>
              </a:rPr>
              <a:t>0</a:t>
            </a:r>
            <a:r>
              <a:rPr lang="en-US" sz="1600" dirty="0">
                <a:latin typeface="Calibri" charset="0"/>
                <a:ea typeface="Calibri" charset="0"/>
                <a:cs typeface="Times New Roman" charset="0"/>
              </a:rPr>
              <a:t>-15</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students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per</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year.</a:t>
            </a:r>
            <a:r>
              <a:rPr lang="en-US" sz="1600" spc="245" dirty="0">
                <a:latin typeface="Calibri" charset="0"/>
                <a:ea typeface="Calibri" charset="0"/>
                <a:cs typeface="Times New Roman" charset="0"/>
              </a:rPr>
              <a:t> </a:t>
            </a:r>
            <a:r>
              <a:rPr lang="en-US" sz="1600" dirty="0">
                <a:latin typeface="Calibri" charset="0"/>
                <a:ea typeface="Calibri" charset="0"/>
                <a:cs typeface="Times New Roman" charset="0"/>
              </a:rPr>
              <a:t>Because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relatively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low number</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majors,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will</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track</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learning</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each</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pursues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her/his individual</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curriculum</a:t>
            </a:r>
            <a:r>
              <a:rPr lang="en-US" sz="1600" spc="-25" dirty="0">
                <a:latin typeface="Calibri" charset="0"/>
                <a:ea typeface="Calibri" charset="0"/>
                <a:cs typeface="Times New Roman" charset="0"/>
              </a:rPr>
              <a:t> </a:t>
            </a:r>
            <a:r>
              <a:rPr lang="en-US" sz="1600" dirty="0">
                <a:latin typeface="Calibri" charset="0"/>
                <a:ea typeface="Calibri" charset="0"/>
                <a:cs typeface="Times New Roman" charset="0"/>
              </a:rPr>
              <a:t>through</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graduation.</a:t>
            </a:r>
          </a:p>
          <a:p>
            <a:pPr marL="520700" marR="235585">
              <a:spcBef>
                <a:spcPts val="0"/>
              </a:spcBef>
              <a:spcAft>
                <a:spcPts val="0"/>
              </a:spcAft>
            </a:pPr>
            <a:endParaRPr lang="en-US" sz="1050" dirty="0">
              <a:latin typeface="Calibri" charset="0"/>
              <a:ea typeface="Calibri" charset="0"/>
              <a:cs typeface="Times New Roman" charset="0"/>
            </a:endParaRPr>
          </a:p>
          <a:p>
            <a:pPr>
              <a:lnSpc>
                <a:spcPts val="1400"/>
              </a:lnSpc>
              <a:spcBef>
                <a:spcPts val="65"/>
              </a:spcBef>
            </a:pPr>
            <a:r>
              <a:rPr lang="en-US" dirty="0">
                <a:latin typeface="Calibri" charset="0"/>
                <a:ea typeface="Calibri" charset="0"/>
                <a:cs typeface="Times New Roman" charset="0"/>
              </a:rPr>
              <a:t> </a:t>
            </a:r>
            <a:r>
              <a:rPr lang="en-US" sz="1700" dirty="0">
                <a:latin typeface="Calibri" charset="0"/>
                <a:ea typeface="Calibri" charset="0"/>
                <a:cs typeface="Times New Roman" charset="0"/>
              </a:rPr>
              <a:t>Graduating</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seniors</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in</a:t>
            </a:r>
            <a:r>
              <a:rPr lang="en-US" sz="1700" spc="-10" dirty="0">
                <a:latin typeface="Calibri" charset="0"/>
                <a:ea typeface="Calibri" charset="0"/>
                <a:cs typeface="Times New Roman" charset="0"/>
              </a:rPr>
              <a:t> </a:t>
            </a:r>
            <a:r>
              <a:rPr lang="en-US" sz="1700" dirty="0">
                <a:latin typeface="Calibri" charset="0"/>
                <a:ea typeface="Calibri" charset="0"/>
                <a:cs typeface="Times New Roman" charset="0"/>
              </a:rPr>
              <a:t>IS</a:t>
            </a:r>
            <a:r>
              <a:rPr lang="en-US" sz="1700" spc="-15" dirty="0">
                <a:latin typeface="Calibri" charset="0"/>
                <a:ea typeface="Calibri" charset="0"/>
                <a:cs typeface="Times New Roman" charset="0"/>
              </a:rPr>
              <a:t> </a:t>
            </a:r>
            <a:r>
              <a:rPr lang="en-US" sz="1700" spc="-5" dirty="0">
                <a:latin typeface="Calibri" charset="0"/>
                <a:ea typeface="Calibri" charset="0"/>
                <a:cs typeface="Times New Roman" charset="0"/>
              </a:rPr>
              <a:t>w</a:t>
            </a:r>
            <a:r>
              <a:rPr lang="en-US" sz="1700" dirty="0">
                <a:latin typeface="Calibri" charset="0"/>
                <a:ea typeface="Calibri" charset="0"/>
                <a:cs typeface="Times New Roman" charset="0"/>
              </a:rPr>
              <a:t>ill</a:t>
            </a:r>
            <a:r>
              <a:rPr lang="en-US" sz="1700" spc="-20" dirty="0">
                <a:latin typeface="Calibri" charset="0"/>
                <a:ea typeface="Calibri" charset="0"/>
                <a:cs typeface="Times New Roman" charset="0"/>
              </a:rPr>
              <a:t> </a:t>
            </a:r>
            <a:r>
              <a:rPr lang="en-US" sz="1700" dirty="0">
                <a:latin typeface="Calibri" charset="0"/>
                <a:ea typeface="Calibri" charset="0"/>
                <a:cs typeface="Times New Roman" charset="0"/>
              </a:rPr>
              <a:t>demonstrate</a:t>
            </a:r>
            <a:r>
              <a:rPr lang="en-US" sz="1700" spc="-10" dirty="0">
                <a:latin typeface="Calibri" charset="0"/>
                <a:ea typeface="Calibri" charset="0"/>
                <a:cs typeface="Times New Roman" charset="0"/>
              </a:rPr>
              <a:t> </a:t>
            </a:r>
            <a:r>
              <a:rPr lang="en-US" sz="1700" dirty="0">
                <a:latin typeface="Calibri" charset="0"/>
                <a:ea typeface="Calibri" charset="0"/>
                <a:cs typeface="Times New Roman" charset="0"/>
              </a:rPr>
              <a:t>that</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they</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have</a:t>
            </a:r>
          </a:p>
          <a:p>
            <a:pPr>
              <a:lnSpc>
                <a:spcPts val="1400"/>
              </a:lnSpc>
              <a:spcBef>
                <a:spcPts val="65"/>
              </a:spcBef>
            </a:pPr>
            <a:endParaRPr lang="en-US" sz="1700" dirty="0">
              <a:latin typeface="Calibri" charset="0"/>
              <a:ea typeface="Calibri"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d</a:t>
            </a:r>
            <a:r>
              <a:rPr lang="en-US" sz="1700" spc="-5" dirty="0">
                <a:latin typeface="Calibri" charset="0"/>
                <a:ea typeface="Arial" charset="0"/>
                <a:cs typeface="Times New Roman" charset="0"/>
              </a:rPr>
              <a:t>eve</a:t>
            </a:r>
            <a:r>
              <a:rPr lang="en-US" sz="1700" dirty="0">
                <a:latin typeface="Calibri" charset="0"/>
                <a:ea typeface="Arial" charset="0"/>
                <a:cs typeface="Times New Roman" charset="0"/>
              </a:rPr>
              <a:t>lo</a:t>
            </a:r>
            <a:r>
              <a:rPr lang="en-US" sz="1700" spc="-5" dirty="0">
                <a:latin typeface="Calibri" charset="0"/>
                <a:ea typeface="Arial" charset="0"/>
                <a:cs typeface="Times New Roman" charset="0"/>
              </a:rPr>
              <a:t>pe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topic-based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interests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inquiry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strategies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pursue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those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interests.</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enhanc</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creativit</a:t>
            </a:r>
            <a:r>
              <a:rPr lang="en-US" sz="1700" spc="-5" dirty="0">
                <a:latin typeface="Calibri" charset="0"/>
                <a:ea typeface="Arial" charset="0"/>
                <a:cs typeface="Times New Roman" charset="0"/>
              </a:rPr>
              <a:t>y</a:t>
            </a:r>
            <a:r>
              <a:rPr lang="en-US" sz="1700" dirty="0">
                <a:latin typeface="Calibri" charset="0"/>
                <a:ea typeface="Arial" charset="0"/>
                <a:cs typeface="Times New Roman" charset="0"/>
              </a:rPr>
              <a:t>,</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s</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l</a:t>
            </a:r>
            <a:r>
              <a:rPr lang="en-US" sz="1700" spc="-5" dirty="0">
                <a:latin typeface="Calibri" charset="0"/>
                <a:ea typeface="Arial" charset="0"/>
                <a:cs typeface="Times New Roman" charset="0"/>
              </a:rPr>
              <a:t>f</a:t>
            </a:r>
            <a:r>
              <a:rPr lang="en-US" sz="1700" dirty="0">
                <a:latin typeface="Calibri" charset="0"/>
                <a:ea typeface="Arial" charset="0"/>
                <a:cs typeface="Times New Roman" charset="0"/>
              </a:rPr>
              <a:t>-directedness,</a:t>
            </a:r>
            <a:r>
              <a:rPr lang="en-US" sz="1700" spc="-30"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perseverance</a:t>
            </a:r>
            <a:r>
              <a:rPr lang="en-US" sz="1700" spc="-30" dirty="0">
                <a:latin typeface="Calibri" charset="0"/>
                <a:ea typeface="Arial" charset="0"/>
                <a:cs typeface="Times New Roman" charset="0"/>
              </a:rPr>
              <a:t> </a:t>
            </a:r>
            <a:r>
              <a:rPr lang="en-US" sz="1700" spc="-5" dirty="0">
                <a:latin typeface="Calibri" charset="0"/>
                <a:ea typeface="Arial" charset="0"/>
                <a:cs typeface="Times New Roman" charset="0"/>
              </a:rPr>
              <a:t>re</a:t>
            </a:r>
            <a:r>
              <a:rPr lang="en-US" sz="1700" dirty="0">
                <a:latin typeface="Calibri" charset="0"/>
                <a:ea typeface="Arial" charset="0"/>
                <a:cs typeface="Times New Roman" charset="0"/>
              </a:rPr>
              <a:t>qui</a:t>
            </a:r>
            <a:r>
              <a:rPr lang="en-US" sz="1700" spc="-5" dirty="0">
                <a:latin typeface="Calibri" charset="0"/>
                <a:ea typeface="Arial" charset="0"/>
                <a:cs typeface="Times New Roman" charset="0"/>
              </a:rPr>
              <a:t>re</a:t>
            </a:r>
            <a:r>
              <a:rPr lang="en-US" sz="1700" dirty="0">
                <a:latin typeface="Calibri" charset="0"/>
                <a:ea typeface="Arial" charset="0"/>
                <a:cs typeface="Times New Roman" charset="0"/>
              </a:rPr>
              <a:t>d</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for</a:t>
            </a:r>
            <a:r>
              <a:rPr lang="en-US" sz="1700" spc="-30" dirty="0">
                <a:latin typeface="Calibri" charset="0"/>
                <a:ea typeface="Arial" charset="0"/>
                <a:cs typeface="Times New Roman" charset="0"/>
              </a:rPr>
              <a:t> </a:t>
            </a:r>
            <a:r>
              <a:rPr lang="en-US" sz="1700" dirty="0">
                <a:latin typeface="Calibri" charset="0"/>
                <a:ea typeface="Arial" charset="0"/>
                <a:cs typeface="Times New Roman" charset="0"/>
              </a:rPr>
              <a:t>inqui</a:t>
            </a:r>
            <a:r>
              <a:rPr lang="en-US" sz="1700" spc="-5" dirty="0">
                <a:latin typeface="Calibri" charset="0"/>
                <a:ea typeface="Arial" charset="0"/>
                <a:cs typeface="Times New Roman" charset="0"/>
              </a:rPr>
              <a:t>ry</a:t>
            </a:r>
            <a:r>
              <a:rPr lang="en-US" sz="1700" dirty="0">
                <a:latin typeface="Calibri" charset="0"/>
                <a:ea typeface="Arial" charset="0"/>
                <a:cs typeface="Times New Roman" charset="0"/>
              </a:rPr>
              <a:t>.</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learn</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research,</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technical,</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communication</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skills</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relevant</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15" dirty="0">
                <a:latin typeface="Calibri" charset="0"/>
                <a:ea typeface="Arial" charset="0"/>
                <a:cs typeface="Times New Roman" charset="0"/>
              </a:rPr>
              <a:t> </a:t>
            </a:r>
            <a:r>
              <a:rPr lang="en-US" sz="1700" spc="-5" dirty="0">
                <a:latin typeface="Calibri" charset="0"/>
                <a:ea typeface="Arial" charset="0"/>
                <a:cs typeface="Times New Roman" charset="0"/>
              </a:rPr>
              <a:t>t</a:t>
            </a:r>
            <a:r>
              <a:rPr lang="en-US" sz="1700" dirty="0">
                <a:latin typeface="Calibri" charset="0"/>
                <a:ea typeface="Arial" charset="0"/>
                <a:cs typeface="Times New Roman" charset="0"/>
              </a:rPr>
              <a:t>h</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ir</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inqui</a:t>
            </a:r>
            <a:r>
              <a:rPr lang="en-US" sz="1700" spc="-5" dirty="0">
                <a:latin typeface="Calibri" charset="0"/>
                <a:ea typeface="Arial" charset="0"/>
                <a:cs typeface="Times New Roman" charset="0"/>
              </a:rPr>
              <a:t>ry</a:t>
            </a:r>
            <a:r>
              <a:rPr lang="en-US" sz="1700" dirty="0">
                <a:latin typeface="Calibri" charset="0"/>
                <a:ea typeface="Arial" charset="0"/>
                <a:cs typeface="Times New Roman" charset="0"/>
              </a:rPr>
              <a:t>.</a:t>
            </a:r>
          </a:p>
          <a:p>
            <a:pPr marL="742950" marR="0" lvl="1" indent="-285750">
              <a:spcBef>
                <a:spcPts val="70"/>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situated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their</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inquiry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relation</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contemporary</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notions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of</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disciplinary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thinking.</a:t>
            </a:r>
          </a:p>
          <a:p>
            <a:pPr marL="742950" marR="0" lvl="1" indent="-285750">
              <a:spcBef>
                <a:spcPts val="70"/>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enhanced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aptitude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confidence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5" dirty="0">
                <a:latin typeface="Calibri" charset="0"/>
                <a:ea typeface="Arial" charset="0"/>
                <a:cs typeface="Times New Roman" charset="0"/>
              </a:rPr>
              <a:t> </a:t>
            </a:r>
            <a:r>
              <a:rPr lang="en-US" sz="1700" spc="-5" dirty="0">
                <a:latin typeface="Calibri" charset="0"/>
                <a:ea typeface="Arial" charset="0"/>
                <a:cs typeface="Times New Roman" charset="0"/>
              </a:rPr>
              <a:t>w</a:t>
            </a:r>
            <a:r>
              <a:rPr lang="en-US" sz="1700" dirty="0">
                <a:latin typeface="Calibri" charset="0"/>
                <a:ea typeface="Arial" charset="0"/>
                <a:cs typeface="Times New Roman" charset="0"/>
              </a:rPr>
              <a:t>orking</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independently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collectivel</a:t>
            </a:r>
            <a:r>
              <a:rPr lang="en-US" sz="1700" spc="-5" dirty="0">
                <a:latin typeface="Calibri" charset="0"/>
                <a:ea typeface="Arial" charset="0"/>
                <a:cs typeface="Times New Roman" charset="0"/>
              </a:rPr>
              <a:t>y</a:t>
            </a:r>
            <a:r>
              <a:rPr lang="en-US" sz="1700" dirty="0">
                <a:latin typeface="Calibri" charset="0"/>
                <a:ea typeface="Arial" charset="0"/>
                <a:cs typeface="Times New Roman" charset="0"/>
              </a:rPr>
              <a:t>.</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appli</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knowledge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skills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experientia</a:t>
            </a:r>
            <a:r>
              <a:rPr lang="en-US" sz="1700" spc="-5" dirty="0">
                <a:latin typeface="Calibri" charset="0"/>
                <a:ea typeface="Arial" charset="0"/>
                <a:cs typeface="Times New Roman" charset="0"/>
              </a:rPr>
              <a:t>l</a:t>
            </a:r>
            <a:r>
              <a:rPr lang="en-US" sz="1700" dirty="0">
                <a:latin typeface="Calibri" charset="0"/>
                <a:ea typeface="Arial" charset="0"/>
                <a:cs typeface="Times New Roman" charset="0"/>
              </a:rPr>
              <a:t>-learning</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settings.</a:t>
            </a:r>
            <a:endParaRPr lang="en-US" sz="1700" dirty="0">
              <a:effectLst/>
              <a:latin typeface="Calibri" charset="0"/>
              <a:ea typeface="Arial" charset="0"/>
              <a:cs typeface="Times New Roman" charset="0"/>
            </a:endParaRPr>
          </a:p>
        </p:txBody>
      </p:sp>
      <p:sp>
        <p:nvSpPr>
          <p:cNvPr id="13" name="Rectangle 12"/>
          <p:cNvSpPr/>
          <p:nvPr/>
        </p:nvSpPr>
        <p:spPr>
          <a:xfrm>
            <a:off x="4182710" y="2766164"/>
            <a:ext cx="7916010" cy="370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76584" y="1291590"/>
            <a:ext cx="7916010" cy="97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64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73</a:t>
            </a:fld>
            <a:endParaRPr lang="en-US"/>
          </a:p>
        </p:txBody>
      </p:sp>
      <p:sp>
        <p:nvSpPr>
          <p:cNvPr id="10" name="TextBox 9"/>
          <p:cNvSpPr txBox="1"/>
          <p:nvPr/>
        </p:nvSpPr>
        <p:spPr>
          <a:xfrm>
            <a:off x="4276031" y="289196"/>
            <a:ext cx="6906058"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Independent Scholars</a:t>
            </a:r>
          </a:p>
        </p:txBody>
      </p:sp>
      <p:sp>
        <p:nvSpPr>
          <p:cNvPr id="11" name="TextBox 10"/>
          <p:cNvSpPr txBox="1"/>
          <p:nvPr/>
        </p:nvSpPr>
        <p:spPr>
          <a:xfrm>
            <a:off x="248640" y="3971081"/>
            <a:ext cx="3927944" cy="2554545"/>
          </a:xfrm>
          <a:prstGeom prst="rect">
            <a:avLst/>
          </a:prstGeom>
          <a:noFill/>
        </p:spPr>
        <p:txBody>
          <a:bodyPr wrap="square" rtlCol="0">
            <a:spAutoFit/>
          </a:bodyPr>
          <a:lstStyle/>
          <a:p>
            <a:r>
              <a:rPr lang="en-US" sz="2000" dirty="0">
                <a:solidFill>
                  <a:schemeClr val="bg1"/>
                </a:solidFill>
              </a:rPr>
              <a:t>These statements by themselves are more similar to goal statements than specific student learning objectives.</a:t>
            </a:r>
          </a:p>
          <a:p>
            <a:endParaRPr lang="en-US" sz="2000" dirty="0">
              <a:solidFill>
                <a:schemeClr val="bg1"/>
              </a:solidFill>
            </a:endParaRPr>
          </a:p>
          <a:p>
            <a:r>
              <a:rPr lang="en-US" sz="2000" dirty="0">
                <a:solidFill>
                  <a:schemeClr val="bg1"/>
                </a:solidFill>
              </a:rPr>
              <a:t>However, these statements are very helpful in supporting the SLOs on the next page</a:t>
            </a:r>
          </a:p>
        </p:txBody>
      </p:sp>
      <p:sp>
        <p:nvSpPr>
          <p:cNvPr id="2" name="Rectangle 1"/>
          <p:cNvSpPr/>
          <p:nvPr/>
        </p:nvSpPr>
        <p:spPr>
          <a:xfrm>
            <a:off x="4176584" y="2795634"/>
            <a:ext cx="7916010" cy="3582306"/>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76584" y="911570"/>
            <a:ext cx="7916010" cy="5560497"/>
          </a:xfrm>
          <a:prstGeom prst="rect">
            <a:avLst/>
          </a:prstGeom>
        </p:spPr>
        <p:txBody>
          <a:bodyPr wrap="square">
            <a:spAutoFit/>
          </a:bodyPr>
          <a:lstStyle/>
          <a:p>
            <a:pPr marL="63500" marR="0">
              <a:spcBef>
                <a:spcPts val="330"/>
              </a:spcBef>
              <a:spcAft>
                <a:spcPts val="0"/>
              </a:spcAft>
            </a:pPr>
            <a:r>
              <a:rPr lang="en-US" sz="2400" i="1" dirty="0">
                <a:latin typeface="Calibri" charset="0"/>
                <a:ea typeface="Calibri" charset="0"/>
                <a:cs typeface="Calibri" charset="0"/>
              </a:rPr>
              <a:t>Student</a:t>
            </a:r>
            <a:r>
              <a:rPr lang="en-US" sz="2400" i="1" spc="-20" dirty="0">
                <a:latin typeface="Calibri" charset="0"/>
                <a:ea typeface="Calibri" charset="0"/>
                <a:cs typeface="Calibri" charset="0"/>
              </a:rPr>
              <a:t> </a:t>
            </a:r>
            <a:r>
              <a:rPr lang="en-US" sz="2400" i="1" dirty="0">
                <a:latin typeface="Calibri" charset="0"/>
                <a:ea typeface="Calibri" charset="0"/>
                <a:cs typeface="Calibri" charset="0"/>
              </a:rPr>
              <a:t>learning</a:t>
            </a:r>
            <a:r>
              <a:rPr lang="en-US" sz="2400" i="1" spc="-20" dirty="0">
                <a:latin typeface="Calibri" charset="0"/>
                <a:ea typeface="Calibri" charset="0"/>
                <a:cs typeface="Calibri" charset="0"/>
              </a:rPr>
              <a:t> </a:t>
            </a:r>
            <a:r>
              <a:rPr lang="en-US" sz="2400" i="1" dirty="0">
                <a:latin typeface="Calibri" charset="0"/>
                <a:ea typeface="Calibri" charset="0"/>
                <a:cs typeface="Calibri" charset="0"/>
              </a:rPr>
              <a:t>objectives</a:t>
            </a:r>
          </a:p>
          <a:p>
            <a:pPr marL="63500" marR="0">
              <a:spcBef>
                <a:spcPts val="330"/>
              </a:spcBef>
              <a:spcAft>
                <a:spcPts val="0"/>
              </a:spcAft>
            </a:pPr>
            <a:endParaRPr lang="en-US" sz="100" dirty="0">
              <a:latin typeface="Calibri" charset="0"/>
              <a:ea typeface="Calibri" charset="0"/>
              <a:cs typeface="Times New Roman" charset="0"/>
            </a:endParaRPr>
          </a:p>
          <a:p>
            <a:pPr>
              <a:lnSpc>
                <a:spcPts val="1400"/>
              </a:lnSpc>
              <a:spcBef>
                <a:spcPts val="15"/>
              </a:spcBef>
            </a:pPr>
            <a:r>
              <a:rPr lang="en-US" dirty="0">
                <a:latin typeface="Calibri" charset="0"/>
                <a:ea typeface="Calibri" charset="0"/>
                <a:cs typeface="Times New Roman" charset="0"/>
              </a:rPr>
              <a:t> </a:t>
            </a:r>
            <a:endParaRPr lang="en-US" sz="1400" dirty="0">
              <a:latin typeface="Calibri" charset="0"/>
              <a:ea typeface="Calibri" charset="0"/>
              <a:cs typeface="Times New Roman" charset="0"/>
            </a:endParaRPr>
          </a:p>
          <a:p>
            <a:pPr marL="520700" marR="235585">
              <a:spcBef>
                <a:spcPts val="0"/>
              </a:spcBef>
              <a:spcAft>
                <a:spcPts val="0"/>
              </a:spcAft>
            </a:pPr>
            <a:r>
              <a:rPr lang="en-US" sz="1600" dirty="0">
                <a:latin typeface="Calibri" charset="0"/>
                <a:ea typeface="Calibri" charset="0"/>
                <a:cs typeface="Times New Roman" charset="0"/>
              </a:rPr>
              <a:t>IS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designed</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accommodate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5" dirty="0">
                <a:latin typeface="Calibri" charset="0"/>
                <a:ea typeface="Calibri" charset="0"/>
                <a:cs typeface="Times New Roman" charset="0"/>
              </a:rPr>
              <a:t>0</a:t>
            </a:r>
            <a:r>
              <a:rPr lang="en-US" sz="1600" dirty="0">
                <a:latin typeface="Calibri" charset="0"/>
                <a:ea typeface="Calibri" charset="0"/>
                <a:cs typeface="Times New Roman" charset="0"/>
              </a:rPr>
              <a:t>-15</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students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per</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year.</a:t>
            </a:r>
            <a:r>
              <a:rPr lang="en-US" sz="1600" spc="245" dirty="0">
                <a:latin typeface="Calibri" charset="0"/>
                <a:ea typeface="Calibri" charset="0"/>
                <a:cs typeface="Times New Roman" charset="0"/>
              </a:rPr>
              <a:t> </a:t>
            </a:r>
            <a:r>
              <a:rPr lang="en-US" sz="1600" dirty="0">
                <a:latin typeface="Calibri" charset="0"/>
                <a:ea typeface="Calibri" charset="0"/>
                <a:cs typeface="Times New Roman" charset="0"/>
              </a:rPr>
              <a:t>Because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relatively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low number</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majors,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will</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track</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learning</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each</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pursues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her/his individual</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curriculum</a:t>
            </a:r>
            <a:r>
              <a:rPr lang="en-US" sz="1600" spc="-25" dirty="0">
                <a:latin typeface="Calibri" charset="0"/>
                <a:ea typeface="Calibri" charset="0"/>
                <a:cs typeface="Times New Roman" charset="0"/>
              </a:rPr>
              <a:t> </a:t>
            </a:r>
            <a:r>
              <a:rPr lang="en-US" sz="1600" dirty="0">
                <a:latin typeface="Calibri" charset="0"/>
                <a:ea typeface="Calibri" charset="0"/>
                <a:cs typeface="Times New Roman" charset="0"/>
              </a:rPr>
              <a:t>through</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graduation.</a:t>
            </a:r>
          </a:p>
          <a:p>
            <a:pPr marL="520700" marR="235585">
              <a:spcBef>
                <a:spcPts val="0"/>
              </a:spcBef>
              <a:spcAft>
                <a:spcPts val="0"/>
              </a:spcAft>
            </a:pPr>
            <a:endParaRPr lang="en-US" sz="1050" dirty="0">
              <a:latin typeface="Calibri" charset="0"/>
              <a:ea typeface="Calibri" charset="0"/>
              <a:cs typeface="Times New Roman" charset="0"/>
            </a:endParaRPr>
          </a:p>
          <a:p>
            <a:pPr>
              <a:lnSpc>
                <a:spcPts val="1400"/>
              </a:lnSpc>
              <a:spcBef>
                <a:spcPts val="65"/>
              </a:spcBef>
            </a:pPr>
            <a:r>
              <a:rPr lang="en-US" dirty="0">
                <a:latin typeface="Calibri" charset="0"/>
                <a:ea typeface="Calibri" charset="0"/>
                <a:cs typeface="Times New Roman" charset="0"/>
              </a:rPr>
              <a:t> </a:t>
            </a:r>
            <a:r>
              <a:rPr lang="en-US" sz="1700" dirty="0">
                <a:latin typeface="Calibri" charset="0"/>
                <a:ea typeface="Calibri" charset="0"/>
                <a:cs typeface="Times New Roman" charset="0"/>
              </a:rPr>
              <a:t>Graduating</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seniors</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in</a:t>
            </a:r>
            <a:r>
              <a:rPr lang="en-US" sz="1700" spc="-10" dirty="0">
                <a:latin typeface="Calibri" charset="0"/>
                <a:ea typeface="Calibri" charset="0"/>
                <a:cs typeface="Times New Roman" charset="0"/>
              </a:rPr>
              <a:t> </a:t>
            </a:r>
            <a:r>
              <a:rPr lang="en-US" sz="1700" dirty="0">
                <a:latin typeface="Calibri" charset="0"/>
                <a:ea typeface="Calibri" charset="0"/>
                <a:cs typeface="Times New Roman" charset="0"/>
              </a:rPr>
              <a:t>IS</a:t>
            </a:r>
            <a:r>
              <a:rPr lang="en-US" sz="1700" spc="-15" dirty="0">
                <a:latin typeface="Calibri" charset="0"/>
                <a:ea typeface="Calibri" charset="0"/>
                <a:cs typeface="Times New Roman" charset="0"/>
              </a:rPr>
              <a:t> </a:t>
            </a:r>
            <a:r>
              <a:rPr lang="en-US" sz="1700" spc="-5" dirty="0">
                <a:latin typeface="Calibri" charset="0"/>
                <a:ea typeface="Calibri" charset="0"/>
                <a:cs typeface="Times New Roman" charset="0"/>
              </a:rPr>
              <a:t>w</a:t>
            </a:r>
            <a:r>
              <a:rPr lang="en-US" sz="1700" dirty="0">
                <a:latin typeface="Calibri" charset="0"/>
                <a:ea typeface="Calibri" charset="0"/>
                <a:cs typeface="Times New Roman" charset="0"/>
              </a:rPr>
              <a:t>ill</a:t>
            </a:r>
            <a:r>
              <a:rPr lang="en-US" sz="1700" spc="-20" dirty="0">
                <a:latin typeface="Calibri" charset="0"/>
                <a:ea typeface="Calibri" charset="0"/>
                <a:cs typeface="Times New Roman" charset="0"/>
              </a:rPr>
              <a:t> </a:t>
            </a:r>
            <a:r>
              <a:rPr lang="en-US" sz="1700" dirty="0">
                <a:latin typeface="Calibri" charset="0"/>
                <a:ea typeface="Calibri" charset="0"/>
                <a:cs typeface="Times New Roman" charset="0"/>
              </a:rPr>
              <a:t>demonstrate</a:t>
            </a:r>
            <a:r>
              <a:rPr lang="en-US" sz="1700" spc="-10" dirty="0">
                <a:latin typeface="Calibri" charset="0"/>
                <a:ea typeface="Calibri" charset="0"/>
                <a:cs typeface="Times New Roman" charset="0"/>
              </a:rPr>
              <a:t> </a:t>
            </a:r>
            <a:r>
              <a:rPr lang="en-US" sz="1700" dirty="0">
                <a:latin typeface="Calibri" charset="0"/>
                <a:ea typeface="Calibri" charset="0"/>
                <a:cs typeface="Times New Roman" charset="0"/>
              </a:rPr>
              <a:t>that</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they</a:t>
            </a:r>
            <a:r>
              <a:rPr lang="en-US" sz="1700" spc="-15" dirty="0">
                <a:latin typeface="Calibri" charset="0"/>
                <a:ea typeface="Calibri" charset="0"/>
                <a:cs typeface="Times New Roman" charset="0"/>
              </a:rPr>
              <a:t> </a:t>
            </a:r>
            <a:r>
              <a:rPr lang="en-US" sz="1700" dirty="0">
                <a:latin typeface="Calibri" charset="0"/>
                <a:ea typeface="Calibri" charset="0"/>
                <a:cs typeface="Times New Roman" charset="0"/>
              </a:rPr>
              <a:t>have</a:t>
            </a:r>
          </a:p>
          <a:p>
            <a:pPr>
              <a:lnSpc>
                <a:spcPts val="1400"/>
              </a:lnSpc>
              <a:spcBef>
                <a:spcPts val="65"/>
              </a:spcBef>
            </a:pPr>
            <a:endParaRPr lang="en-US" sz="1700" dirty="0">
              <a:latin typeface="Calibri" charset="0"/>
              <a:ea typeface="Calibri"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d</a:t>
            </a:r>
            <a:r>
              <a:rPr lang="en-US" sz="1700" spc="-5" dirty="0">
                <a:latin typeface="Calibri" charset="0"/>
                <a:ea typeface="Arial" charset="0"/>
                <a:cs typeface="Times New Roman" charset="0"/>
              </a:rPr>
              <a:t>eve</a:t>
            </a:r>
            <a:r>
              <a:rPr lang="en-US" sz="1700" dirty="0">
                <a:latin typeface="Calibri" charset="0"/>
                <a:ea typeface="Arial" charset="0"/>
                <a:cs typeface="Times New Roman" charset="0"/>
              </a:rPr>
              <a:t>lo</a:t>
            </a:r>
            <a:r>
              <a:rPr lang="en-US" sz="1700" spc="-5" dirty="0">
                <a:latin typeface="Calibri" charset="0"/>
                <a:ea typeface="Arial" charset="0"/>
                <a:cs typeface="Times New Roman" charset="0"/>
              </a:rPr>
              <a:t>pe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topic-based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interests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inquiry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strategies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pursue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those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interests.</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enhanc</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creativit</a:t>
            </a:r>
            <a:r>
              <a:rPr lang="en-US" sz="1700" spc="-5" dirty="0">
                <a:latin typeface="Calibri" charset="0"/>
                <a:ea typeface="Arial" charset="0"/>
                <a:cs typeface="Times New Roman" charset="0"/>
              </a:rPr>
              <a:t>y</a:t>
            </a:r>
            <a:r>
              <a:rPr lang="en-US" sz="1700" dirty="0">
                <a:latin typeface="Calibri" charset="0"/>
                <a:ea typeface="Arial" charset="0"/>
                <a:cs typeface="Times New Roman" charset="0"/>
              </a:rPr>
              <a:t>,</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s</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l</a:t>
            </a:r>
            <a:r>
              <a:rPr lang="en-US" sz="1700" spc="-5" dirty="0">
                <a:latin typeface="Calibri" charset="0"/>
                <a:ea typeface="Arial" charset="0"/>
                <a:cs typeface="Times New Roman" charset="0"/>
              </a:rPr>
              <a:t>f</a:t>
            </a:r>
            <a:r>
              <a:rPr lang="en-US" sz="1700" dirty="0">
                <a:latin typeface="Calibri" charset="0"/>
                <a:ea typeface="Arial" charset="0"/>
                <a:cs typeface="Times New Roman" charset="0"/>
              </a:rPr>
              <a:t>-directedness,</a:t>
            </a:r>
            <a:r>
              <a:rPr lang="en-US" sz="1700" spc="-30"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perseverance</a:t>
            </a:r>
            <a:r>
              <a:rPr lang="en-US" sz="1700" spc="-30" dirty="0">
                <a:latin typeface="Calibri" charset="0"/>
                <a:ea typeface="Arial" charset="0"/>
                <a:cs typeface="Times New Roman" charset="0"/>
              </a:rPr>
              <a:t> </a:t>
            </a:r>
            <a:r>
              <a:rPr lang="en-US" sz="1700" spc="-5" dirty="0">
                <a:latin typeface="Calibri" charset="0"/>
                <a:ea typeface="Arial" charset="0"/>
                <a:cs typeface="Times New Roman" charset="0"/>
              </a:rPr>
              <a:t>re</a:t>
            </a:r>
            <a:r>
              <a:rPr lang="en-US" sz="1700" dirty="0">
                <a:latin typeface="Calibri" charset="0"/>
                <a:ea typeface="Arial" charset="0"/>
                <a:cs typeface="Times New Roman" charset="0"/>
              </a:rPr>
              <a:t>qui</a:t>
            </a:r>
            <a:r>
              <a:rPr lang="en-US" sz="1700" spc="-5" dirty="0">
                <a:latin typeface="Calibri" charset="0"/>
                <a:ea typeface="Arial" charset="0"/>
                <a:cs typeface="Times New Roman" charset="0"/>
              </a:rPr>
              <a:t>re</a:t>
            </a:r>
            <a:r>
              <a:rPr lang="en-US" sz="1700" dirty="0">
                <a:latin typeface="Calibri" charset="0"/>
                <a:ea typeface="Arial" charset="0"/>
                <a:cs typeface="Times New Roman" charset="0"/>
              </a:rPr>
              <a:t>d</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for</a:t>
            </a:r>
            <a:r>
              <a:rPr lang="en-US" sz="1700" spc="-30" dirty="0">
                <a:latin typeface="Calibri" charset="0"/>
                <a:ea typeface="Arial" charset="0"/>
                <a:cs typeface="Times New Roman" charset="0"/>
              </a:rPr>
              <a:t> </a:t>
            </a:r>
            <a:r>
              <a:rPr lang="en-US" sz="1700" dirty="0">
                <a:latin typeface="Calibri" charset="0"/>
                <a:ea typeface="Arial" charset="0"/>
                <a:cs typeface="Times New Roman" charset="0"/>
              </a:rPr>
              <a:t>inqui</a:t>
            </a:r>
            <a:r>
              <a:rPr lang="en-US" sz="1700" spc="-5" dirty="0">
                <a:latin typeface="Calibri" charset="0"/>
                <a:ea typeface="Arial" charset="0"/>
                <a:cs typeface="Times New Roman" charset="0"/>
              </a:rPr>
              <a:t>ry</a:t>
            </a:r>
            <a:r>
              <a:rPr lang="en-US" sz="1700" dirty="0">
                <a:latin typeface="Calibri" charset="0"/>
                <a:ea typeface="Arial" charset="0"/>
                <a:cs typeface="Times New Roman" charset="0"/>
              </a:rPr>
              <a:t>.</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learn</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research,</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technical,</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communication</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skills</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relevant</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15" dirty="0">
                <a:latin typeface="Calibri" charset="0"/>
                <a:ea typeface="Arial" charset="0"/>
                <a:cs typeface="Times New Roman" charset="0"/>
              </a:rPr>
              <a:t> </a:t>
            </a:r>
            <a:r>
              <a:rPr lang="en-US" sz="1700" spc="-5" dirty="0">
                <a:latin typeface="Calibri" charset="0"/>
                <a:ea typeface="Arial" charset="0"/>
                <a:cs typeface="Times New Roman" charset="0"/>
              </a:rPr>
              <a:t>t</a:t>
            </a:r>
            <a:r>
              <a:rPr lang="en-US" sz="1700" dirty="0">
                <a:latin typeface="Calibri" charset="0"/>
                <a:ea typeface="Arial" charset="0"/>
                <a:cs typeface="Times New Roman" charset="0"/>
              </a:rPr>
              <a:t>h</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ir</a:t>
            </a:r>
            <a:r>
              <a:rPr lang="en-US" sz="1700" spc="-25" dirty="0">
                <a:latin typeface="Calibri" charset="0"/>
                <a:ea typeface="Arial" charset="0"/>
                <a:cs typeface="Times New Roman" charset="0"/>
              </a:rPr>
              <a:t> </a:t>
            </a:r>
            <a:r>
              <a:rPr lang="en-US" sz="1700" dirty="0">
                <a:latin typeface="Calibri" charset="0"/>
                <a:ea typeface="Arial" charset="0"/>
                <a:cs typeface="Times New Roman" charset="0"/>
              </a:rPr>
              <a:t>inqui</a:t>
            </a:r>
            <a:r>
              <a:rPr lang="en-US" sz="1700" spc="-5" dirty="0">
                <a:latin typeface="Calibri" charset="0"/>
                <a:ea typeface="Arial" charset="0"/>
                <a:cs typeface="Times New Roman" charset="0"/>
              </a:rPr>
              <a:t>ry</a:t>
            </a:r>
            <a:r>
              <a:rPr lang="en-US" sz="1700" dirty="0">
                <a:latin typeface="Calibri" charset="0"/>
                <a:ea typeface="Arial" charset="0"/>
                <a:cs typeface="Times New Roman" charset="0"/>
              </a:rPr>
              <a:t>.</a:t>
            </a:r>
          </a:p>
          <a:p>
            <a:pPr marL="742950" marR="0" lvl="1" indent="-285750">
              <a:spcBef>
                <a:spcPts val="70"/>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situated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their</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inquiry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relation</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to</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contemporary</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notions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of</a:t>
            </a:r>
            <a:r>
              <a:rPr lang="en-US" sz="1700" spc="-10" dirty="0">
                <a:latin typeface="Calibri" charset="0"/>
                <a:ea typeface="Arial" charset="0"/>
                <a:cs typeface="Times New Roman" charset="0"/>
              </a:rPr>
              <a:t> </a:t>
            </a:r>
            <a:r>
              <a:rPr lang="en-US" sz="1700" dirty="0">
                <a:latin typeface="Calibri" charset="0"/>
                <a:ea typeface="Arial" charset="0"/>
                <a:cs typeface="Times New Roman" charset="0"/>
              </a:rPr>
              <a:t>disciplinary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thinking.</a:t>
            </a:r>
          </a:p>
          <a:p>
            <a:pPr marL="742950" marR="0" lvl="1" indent="-285750">
              <a:spcBef>
                <a:spcPts val="70"/>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70"/>
              </a:spcBef>
              <a:spcAft>
                <a:spcPts val="0"/>
              </a:spcAft>
              <a:buSzPts val="1200"/>
              <a:buFont typeface="Arial" charset="0"/>
              <a:buChar char="•"/>
              <a:tabLst>
                <a:tab pos="977265" algn="l"/>
              </a:tabLst>
            </a:pPr>
            <a:r>
              <a:rPr lang="en-US" sz="1700" dirty="0">
                <a:latin typeface="Calibri" charset="0"/>
                <a:ea typeface="Arial" charset="0"/>
                <a:cs typeface="Times New Roman" charset="0"/>
              </a:rPr>
              <a:t>enhanced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aptitude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confidence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5" dirty="0">
                <a:latin typeface="Calibri" charset="0"/>
                <a:ea typeface="Arial" charset="0"/>
                <a:cs typeface="Times New Roman" charset="0"/>
              </a:rPr>
              <a:t> </a:t>
            </a:r>
            <a:r>
              <a:rPr lang="en-US" sz="1700" spc="-5" dirty="0">
                <a:latin typeface="Calibri" charset="0"/>
                <a:ea typeface="Arial" charset="0"/>
                <a:cs typeface="Times New Roman" charset="0"/>
              </a:rPr>
              <a:t>w</a:t>
            </a:r>
            <a:r>
              <a:rPr lang="en-US" sz="1700" dirty="0">
                <a:latin typeface="Calibri" charset="0"/>
                <a:ea typeface="Arial" charset="0"/>
                <a:cs typeface="Times New Roman" charset="0"/>
              </a:rPr>
              <a:t>orking</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independently</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collectivel</a:t>
            </a:r>
            <a:r>
              <a:rPr lang="en-US" sz="1700" spc="-5" dirty="0">
                <a:latin typeface="Calibri" charset="0"/>
                <a:ea typeface="Arial" charset="0"/>
                <a:cs typeface="Times New Roman" charset="0"/>
              </a:rPr>
              <a:t>y</a:t>
            </a:r>
            <a:r>
              <a:rPr lang="en-US" sz="1700" dirty="0">
                <a:latin typeface="Calibri" charset="0"/>
                <a:ea typeface="Arial" charset="0"/>
                <a:cs typeface="Times New Roman" charset="0"/>
              </a:rPr>
              <a:t>.</a:t>
            </a:r>
          </a:p>
          <a:p>
            <a:pPr marL="742950" marR="0" lvl="1" indent="-285750">
              <a:spcBef>
                <a:spcPts val="45"/>
              </a:spcBef>
              <a:spcAft>
                <a:spcPts val="0"/>
              </a:spcAft>
              <a:buSzPts val="1200"/>
              <a:buFont typeface="Arial" charset="0"/>
              <a:buChar char="•"/>
              <a:tabLst>
                <a:tab pos="977265" algn="l"/>
              </a:tabLst>
            </a:pPr>
            <a:endParaRPr lang="en-US" sz="1700" dirty="0">
              <a:latin typeface="Calibri" charset="0"/>
              <a:ea typeface="Arial" charset="0"/>
              <a:cs typeface="Times New Roman" charset="0"/>
            </a:endParaRPr>
          </a:p>
          <a:p>
            <a:pPr marL="742950" marR="0" lvl="1" indent="-285750">
              <a:spcBef>
                <a:spcPts val="45"/>
              </a:spcBef>
              <a:spcAft>
                <a:spcPts val="0"/>
              </a:spcAft>
              <a:buSzPts val="1200"/>
              <a:buFont typeface="Arial" charset="0"/>
              <a:buChar char="•"/>
              <a:tabLst>
                <a:tab pos="977265" algn="l"/>
              </a:tabLst>
            </a:pPr>
            <a:r>
              <a:rPr lang="en-US" sz="1700" dirty="0">
                <a:latin typeface="Calibri" charset="0"/>
                <a:ea typeface="Arial" charset="0"/>
                <a:cs typeface="Times New Roman" charset="0"/>
              </a:rPr>
              <a:t>appli</a:t>
            </a:r>
            <a:r>
              <a:rPr lang="en-US" sz="1700" spc="-5" dirty="0">
                <a:latin typeface="Calibri" charset="0"/>
                <a:ea typeface="Arial" charset="0"/>
                <a:cs typeface="Times New Roman" charset="0"/>
              </a:rPr>
              <a:t>e</a:t>
            </a:r>
            <a:r>
              <a:rPr lang="en-US" sz="1700" dirty="0">
                <a:latin typeface="Calibri" charset="0"/>
                <a:ea typeface="Arial" charset="0"/>
                <a:cs typeface="Times New Roman" charset="0"/>
              </a:rPr>
              <a:t>d</a:t>
            </a:r>
            <a:r>
              <a:rPr lang="en-US" sz="1700" spc="-20" dirty="0">
                <a:latin typeface="Calibri" charset="0"/>
                <a:ea typeface="Arial" charset="0"/>
                <a:cs typeface="Times New Roman" charset="0"/>
              </a:rPr>
              <a:t> </a:t>
            </a:r>
            <a:r>
              <a:rPr lang="en-US" sz="1700" dirty="0">
                <a:latin typeface="Calibri" charset="0"/>
                <a:ea typeface="Arial" charset="0"/>
                <a:cs typeface="Times New Roman" charset="0"/>
              </a:rPr>
              <a:t>knowledge</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and</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skills</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in</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experientia</a:t>
            </a:r>
            <a:r>
              <a:rPr lang="en-US" sz="1700" spc="-5" dirty="0">
                <a:latin typeface="Calibri" charset="0"/>
                <a:ea typeface="Arial" charset="0"/>
                <a:cs typeface="Times New Roman" charset="0"/>
              </a:rPr>
              <a:t>l</a:t>
            </a:r>
            <a:r>
              <a:rPr lang="en-US" sz="1700" dirty="0">
                <a:latin typeface="Calibri" charset="0"/>
                <a:ea typeface="Arial" charset="0"/>
                <a:cs typeface="Times New Roman" charset="0"/>
              </a:rPr>
              <a:t>-learning</a:t>
            </a:r>
            <a:r>
              <a:rPr lang="en-US" sz="1700" spc="-15" dirty="0">
                <a:latin typeface="Calibri" charset="0"/>
                <a:ea typeface="Arial" charset="0"/>
                <a:cs typeface="Times New Roman" charset="0"/>
              </a:rPr>
              <a:t> </a:t>
            </a:r>
            <a:r>
              <a:rPr lang="en-US" sz="1700" dirty="0">
                <a:latin typeface="Calibri" charset="0"/>
                <a:ea typeface="Arial" charset="0"/>
                <a:cs typeface="Times New Roman" charset="0"/>
              </a:rPr>
              <a:t>settings.</a:t>
            </a:r>
            <a:endParaRPr lang="en-US" sz="1700" dirty="0">
              <a:effectLst/>
              <a:latin typeface="Calibri" charset="0"/>
              <a:ea typeface="Arial" charset="0"/>
              <a:cs typeface="Times New Roman" charset="0"/>
            </a:endParaRPr>
          </a:p>
        </p:txBody>
      </p:sp>
      <p:sp>
        <p:nvSpPr>
          <p:cNvPr id="14" name="Rectangle 13"/>
          <p:cNvSpPr/>
          <p:nvPr/>
        </p:nvSpPr>
        <p:spPr>
          <a:xfrm>
            <a:off x="4176584" y="1291590"/>
            <a:ext cx="7916010" cy="97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015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74</a:t>
            </a:fld>
            <a:endParaRPr lang="en-US"/>
          </a:p>
        </p:txBody>
      </p:sp>
      <p:sp>
        <p:nvSpPr>
          <p:cNvPr id="10" name="TextBox 9"/>
          <p:cNvSpPr txBox="1"/>
          <p:nvPr/>
        </p:nvSpPr>
        <p:spPr>
          <a:xfrm>
            <a:off x="4246838" y="0"/>
            <a:ext cx="6906058" cy="353943"/>
          </a:xfrm>
          <a:prstGeom prst="rect">
            <a:avLst/>
          </a:prstGeom>
          <a:noFill/>
        </p:spPr>
        <p:txBody>
          <a:bodyPr wrap="none" rtlCol="0">
            <a:spAutoFit/>
          </a:bodyPr>
          <a:lstStyle/>
          <a:p>
            <a:r>
              <a:rPr lang="en-US" sz="1700" dirty="0">
                <a:latin typeface="Century Gothic" charset="0"/>
                <a:ea typeface="Century Gothic" charset="0"/>
                <a:cs typeface="Century Gothic" charset="0"/>
              </a:rPr>
              <a:t>Assessment Progress Template - Example: Independent Scholars</a:t>
            </a:r>
          </a:p>
        </p:txBody>
      </p:sp>
      <p:sp>
        <p:nvSpPr>
          <p:cNvPr id="11" name="TextBox 10"/>
          <p:cNvSpPr txBox="1"/>
          <p:nvPr/>
        </p:nvSpPr>
        <p:spPr>
          <a:xfrm>
            <a:off x="134340" y="2462321"/>
            <a:ext cx="3927944" cy="3785652"/>
          </a:xfrm>
          <a:prstGeom prst="rect">
            <a:avLst/>
          </a:prstGeom>
          <a:noFill/>
        </p:spPr>
        <p:txBody>
          <a:bodyPr wrap="square" rtlCol="0">
            <a:spAutoFit/>
          </a:bodyPr>
          <a:lstStyle/>
          <a:p>
            <a:r>
              <a:rPr lang="en-US" sz="2000" dirty="0">
                <a:solidFill>
                  <a:schemeClr val="bg1"/>
                </a:solidFill>
              </a:rPr>
              <a:t>These statements provide specific and measureable SLOs.</a:t>
            </a:r>
          </a:p>
          <a:p>
            <a:endParaRPr lang="en-US" sz="2000" dirty="0">
              <a:solidFill>
                <a:schemeClr val="bg1"/>
              </a:solidFill>
            </a:endParaRPr>
          </a:p>
          <a:p>
            <a:r>
              <a:rPr lang="en-US" sz="2000" dirty="0">
                <a:solidFill>
                  <a:schemeClr val="bg1"/>
                </a:solidFill>
              </a:rPr>
              <a:t>It is especially helpful to the program that these SLOs are explicitly linked to what employers are asking for.</a:t>
            </a:r>
          </a:p>
          <a:p>
            <a:endParaRPr lang="en-US" sz="2000" dirty="0">
              <a:solidFill>
                <a:schemeClr val="bg1"/>
              </a:solidFill>
            </a:endParaRPr>
          </a:p>
          <a:p>
            <a:r>
              <a:rPr lang="en-US" sz="2000" dirty="0">
                <a:solidFill>
                  <a:schemeClr val="bg1"/>
                </a:solidFill>
              </a:rPr>
              <a:t>These objectives could be improvement by adding more rich detail about the content of each SLO </a:t>
            </a:r>
          </a:p>
        </p:txBody>
      </p:sp>
      <p:graphicFrame>
        <p:nvGraphicFramePr>
          <p:cNvPr id="6" name="Table 5"/>
          <p:cNvGraphicFramePr>
            <a:graphicFrameLocks noGrp="1"/>
          </p:cNvGraphicFramePr>
          <p:nvPr>
            <p:extLst>
              <p:ext uri="{D42A27DB-BD31-4B8C-83A1-F6EECF244321}">
                <p14:modId xmlns:p14="http://schemas.microsoft.com/office/powerpoint/2010/main" val="3215274937"/>
              </p:ext>
            </p:extLst>
          </p:nvPr>
        </p:nvGraphicFramePr>
        <p:xfrm>
          <a:off x="4205826" y="486913"/>
          <a:ext cx="7927786" cy="6213854"/>
        </p:xfrm>
        <a:graphic>
          <a:graphicData uri="http://schemas.openxmlformats.org/drawingml/2006/table">
            <a:tbl>
              <a:tblPr firstRow="1" firstCol="1" lastRow="1" lastCol="1" bandRow="1" bandCol="1">
                <a:tableStyleId>{1E171933-4619-4E11-9A3F-F7608DF75F80}</a:tableStyleId>
              </a:tblPr>
              <a:tblGrid>
                <a:gridCol w="2389660">
                  <a:extLst>
                    <a:ext uri="{9D8B030D-6E8A-4147-A177-3AD203B41FA5}">
                      <a16:colId xmlns:a16="http://schemas.microsoft.com/office/drawing/2014/main" val="20000"/>
                    </a:ext>
                  </a:extLst>
                </a:gridCol>
                <a:gridCol w="3175172">
                  <a:extLst>
                    <a:ext uri="{9D8B030D-6E8A-4147-A177-3AD203B41FA5}">
                      <a16:colId xmlns:a16="http://schemas.microsoft.com/office/drawing/2014/main" val="20001"/>
                    </a:ext>
                  </a:extLst>
                </a:gridCol>
                <a:gridCol w="2362954">
                  <a:extLst>
                    <a:ext uri="{9D8B030D-6E8A-4147-A177-3AD203B41FA5}">
                      <a16:colId xmlns:a16="http://schemas.microsoft.com/office/drawing/2014/main" val="20002"/>
                    </a:ext>
                  </a:extLst>
                </a:gridCol>
              </a:tblGrid>
              <a:tr h="212909">
                <a:tc>
                  <a:txBody>
                    <a:bodyPr/>
                    <a:lstStyle/>
                    <a:p>
                      <a:pPr marL="621030" marR="156845" indent="-468630" algn="ctr">
                        <a:spcBef>
                          <a:spcPts val="5"/>
                        </a:spcBef>
                        <a:spcAft>
                          <a:spcPts val="0"/>
                        </a:spcAft>
                      </a:pPr>
                      <a:r>
                        <a:rPr lang="en-US" sz="1400" dirty="0">
                          <a:effectLst/>
                        </a:rPr>
                        <a:t>Learning</a:t>
                      </a:r>
                      <a:r>
                        <a:rPr lang="en-US" sz="1400" spc="-25" dirty="0">
                          <a:effectLst/>
                        </a:rPr>
                        <a:t> </a:t>
                      </a:r>
                      <a:r>
                        <a:rPr lang="en-US" sz="1400" dirty="0">
                          <a:effectLst/>
                        </a:rPr>
                        <a:t>Outcome</a:t>
                      </a:r>
                      <a:endParaRPr lang="en-US" sz="1400" dirty="0">
                        <a:effectLst/>
                        <a:latin typeface="Calibri" charset="0"/>
                        <a:ea typeface="Calibri" charset="0"/>
                        <a:cs typeface="Times New Roman" charset="0"/>
                      </a:endParaRPr>
                    </a:p>
                  </a:txBody>
                  <a:tcPr marL="0" marR="0" marT="0" marB="0" anchor="ctr">
                    <a:solidFill>
                      <a:srgbClr val="461784"/>
                    </a:solidFill>
                  </a:tcPr>
                </a:tc>
                <a:tc gridSpan="2">
                  <a:txBody>
                    <a:bodyPr/>
                    <a:lstStyle/>
                    <a:p>
                      <a:pPr marL="1129665" marR="346710" indent="-784860" algn="ctr">
                        <a:spcBef>
                          <a:spcPts val="5"/>
                        </a:spcBef>
                        <a:spcAft>
                          <a:spcPts val="0"/>
                        </a:spcAft>
                      </a:pPr>
                      <a:r>
                        <a:rPr lang="en-US" sz="1400" dirty="0">
                          <a:effectLst/>
                        </a:rPr>
                        <a:t>How</a:t>
                      </a:r>
                      <a:r>
                        <a:rPr lang="en-US" sz="1400" spc="-20" dirty="0">
                          <a:effectLst/>
                        </a:rPr>
                        <a:t> </a:t>
                      </a:r>
                      <a:r>
                        <a:rPr lang="en-US" sz="1400" dirty="0">
                          <a:effectLst/>
                        </a:rPr>
                        <a:t>the</a:t>
                      </a:r>
                      <a:r>
                        <a:rPr lang="en-US" sz="1400" spc="-20" dirty="0">
                          <a:effectLst/>
                        </a:rPr>
                        <a:t> </a:t>
                      </a:r>
                      <a:r>
                        <a:rPr lang="en-US" sz="1400" dirty="0">
                          <a:effectLst/>
                        </a:rPr>
                        <a:t>Major</a:t>
                      </a:r>
                      <a:r>
                        <a:rPr lang="en-US" sz="1400" spc="-20" dirty="0">
                          <a:effectLst/>
                        </a:rPr>
                        <a:t> </a:t>
                      </a:r>
                      <a:r>
                        <a:rPr lang="en-US" sz="1400" dirty="0">
                          <a:effectLst/>
                        </a:rPr>
                        <a:t>Meets</a:t>
                      </a:r>
                      <a:r>
                        <a:rPr lang="en-US" sz="1400" spc="-20" dirty="0">
                          <a:effectLst/>
                        </a:rPr>
                        <a:t> </a:t>
                      </a:r>
                      <a:r>
                        <a:rPr lang="en-US" sz="1400" dirty="0">
                          <a:effectLst/>
                        </a:rPr>
                        <a:t>the</a:t>
                      </a:r>
                      <a:r>
                        <a:rPr lang="en-US" sz="1400" spc="-15" dirty="0">
                          <a:effectLst/>
                        </a:rPr>
                        <a:t> </a:t>
                      </a:r>
                      <a:r>
                        <a:rPr lang="en-US" sz="1400" dirty="0">
                          <a:effectLst/>
                        </a:rPr>
                        <a:t>Learning O</a:t>
                      </a:r>
                      <a:r>
                        <a:rPr lang="en-US" sz="1400" spc="-5" dirty="0">
                          <a:effectLst/>
                        </a:rPr>
                        <a:t>ut</a:t>
                      </a:r>
                      <a:r>
                        <a:rPr lang="en-US" sz="1400" dirty="0">
                          <a:effectLst/>
                        </a:rPr>
                        <a:t>c</a:t>
                      </a:r>
                      <a:r>
                        <a:rPr lang="en-US" sz="1400" spc="-5" dirty="0">
                          <a:effectLst/>
                        </a:rPr>
                        <a:t>o</a:t>
                      </a:r>
                      <a:r>
                        <a:rPr lang="en-US" sz="1400" dirty="0">
                          <a:effectLst/>
                        </a:rPr>
                        <a:t>mes</a:t>
                      </a:r>
                      <a:endParaRPr lang="en-US" sz="1400" dirty="0">
                        <a:effectLst/>
                        <a:latin typeface="Calibri" charset="0"/>
                        <a:ea typeface="Calibri" charset="0"/>
                        <a:cs typeface="Times New Roman" charset="0"/>
                      </a:endParaRPr>
                    </a:p>
                  </a:txBody>
                  <a:tcPr marL="0" marR="0" marT="0" marB="0" anchor="ctr">
                    <a:solidFill>
                      <a:srgbClr val="461784"/>
                    </a:solidFill>
                  </a:tcPr>
                </a:tc>
                <a:tc hMerge="1">
                  <a:txBody>
                    <a:bodyPr/>
                    <a:lstStyle/>
                    <a:p>
                      <a:pPr marL="1129665" marR="346710" indent="-784860">
                        <a:spcBef>
                          <a:spcPts val="5"/>
                        </a:spcBef>
                        <a:spcAft>
                          <a:spcPts val="0"/>
                        </a:spcAft>
                      </a:pPr>
                      <a:endParaRPr lang="en-US" sz="1200" dirty="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0"/>
                  </a:ext>
                </a:extLst>
              </a:tr>
              <a:tr h="1123687">
                <a:tc>
                  <a:txBody>
                    <a:bodyPr/>
                    <a:lstStyle/>
                    <a:p>
                      <a:pPr marL="62865" marR="57150">
                        <a:lnSpc>
                          <a:spcPct val="105000"/>
                        </a:lnSpc>
                        <a:spcBef>
                          <a:spcPts val="25"/>
                        </a:spcBef>
                        <a:spcAft>
                          <a:spcPts val="0"/>
                        </a:spcAft>
                      </a:pPr>
                      <a:r>
                        <a:rPr lang="en-US" sz="1400" spc="5" dirty="0">
                          <a:effectLst/>
                        </a:rPr>
                        <a:t>Th</a:t>
                      </a:r>
                      <a:r>
                        <a:rPr lang="en-US" sz="1400" dirty="0">
                          <a:effectLst/>
                        </a:rPr>
                        <a:t>e</a:t>
                      </a:r>
                      <a:r>
                        <a:rPr lang="en-US" sz="1400" spc="-50" dirty="0">
                          <a:effectLst/>
                        </a:rPr>
                        <a:t> </a:t>
                      </a:r>
                      <a:r>
                        <a:rPr lang="en-US" sz="1400" spc="5" dirty="0">
                          <a:effectLst/>
                        </a:rPr>
                        <a:t>ab</a:t>
                      </a:r>
                      <a:r>
                        <a:rPr lang="en-US" sz="1400" dirty="0">
                          <a:effectLst/>
                        </a:rPr>
                        <a:t>ili</a:t>
                      </a:r>
                      <a:r>
                        <a:rPr lang="en-US" sz="1400" spc="5" dirty="0">
                          <a:effectLst/>
                        </a:rPr>
                        <a:t>t</a:t>
                      </a:r>
                      <a:r>
                        <a:rPr lang="en-US" sz="1400" dirty="0">
                          <a:effectLst/>
                        </a:rPr>
                        <a:t>y</a:t>
                      </a:r>
                      <a:r>
                        <a:rPr lang="en-US" sz="1400" spc="-50" dirty="0">
                          <a:effectLst/>
                        </a:rPr>
                        <a:t> </a:t>
                      </a:r>
                      <a:r>
                        <a:rPr lang="en-US" sz="1400" spc="5" dirty="0">
                          <a:effectLst/>
                        </a:rPr>
                        <a:t>t</a:t>
                      </a:r>
                      <a:r>
                        <a:rPr lang="en-US" sz="1400" dirty="0">
                          <a:effectLst/>
                        </a:rPr>
                        <a:t>o</a:t>
                      </a:r>
                      <a:r>
                        <a:rPr lang="en-US" sz="1400" spc="-40" dirty="0">
                          <a:effectLst/>
                        </a:rPr>
                        <a:t> </a:t>
                      </a:r>
                      <a:r>
                        <a:rPr lang="en-US" sz="1400" spc="5" dirty="0">
                          <a:effectLst/>
                        </a:rPr>
                        <a:t>effect</a:t>
                      </a:r>
                      <a:r>
                        <a:rPr lang="en-US" sz="1400" dirty="0">
                          <a:effectLst/>
                        </a:rPr>
                        <a:t>i</a:t>
                      </a:r>
                      <a:r>
                        <a:rPr lang="en-US" sz="1400" spc="5" dirty="0">
                          <a:effectLst/>
                        </a:rPr>
                        <a:t>ve</a:t>
                      </a:r>
                      <a:r>
                        <a:rPr lang="en-US" sz="1400" dirty="0">
                          <a:effectLst/>
                        </a:rPr>
                        <a:t>ly</a:t>
                      </a:r>
                      <a:r>
                        <a:rPr lang="en-US" sz="1400" spc="-50" dirty="0">
                          <a:effectLst/>
                        </a:rPr>
                        <a:t> </a:t>
                      </a:r>
                      <a:r>
                        <a:rPr lang="en-US" sz="1400" spc="5" dirty="0">
                          <a:effectLst/>
                        </a:rPr>
                        <a:t>co</a:t>
                      </a:r>
                      <a:r>
                        <a:rPr lang="en-US" sz="1400" spc="10" dirty="0">
                          <a:effectLst/>
                        </a:rPr>
                        <a:t>mm</a:t>
                      </a:r>
                      <a:r>
                        <a:rPr lang="en-US" sz="1400" spc="5" dirty="0">
                          <a:effectLst/>
                        </a:rPr>
                        <a:t>un</a:t>
                      </a:r>
                      <a:r>
                        <a:rPr lang="en-US" sz="1400" dirty="0">
                          <a:effectLst/>
                        </a:rPr>
                        <a:t>i</a:t>
                      </a:r>
                      <a:r>
                        <a:rPr lang="en-US" sz="1400" spc="5" dirty="0">
                          <a:effectLst/>
                        </a:rPr>
                        <a:t>cat</a:t>
                      </a:r>
                      <a:r>
                        <a:rPr lang="en-US" sz="1400" dirty="0">
                          <a:effectLst/>
                        </a:rPr>
                        <a:t>e</a:t>
                      </a:r>
                      <a:r>
                        <a:rPr lang="en-US" sz="1400" spc="-45" dirty="0">
                          <a:effectLst/>
                        </a:rPr>
                        <a:t> </a:t>
                      </a:r>
                      <a:r>
                        <a:rPr lang="en-US" sz="1400" spc="5" dirty="0">
                          <a:effectLst/>
                        </a:rPr>
                        <a:t>ora</a:t>
                      </a:r>
                      <a:r>
                        <a:rPr lang="en-US" sz="1400" dirty="0">
                          <a:effectLst/>
                        </a:rPr>
                        <a:t>lly</a:t>
                      </a:r>
                      <a:r>
                        <a:rPr lang="en-US" sz="1400" spc="-50" dirty="0">
                          <a:effectLst/>
                        </a:rPr>
                        <a:t> </a:t>
                      </a:r>
                      <a:r>
                        <a:rPr lang="en-US" sz="1400" spc="5" dirty="0">
                          <a:effectLst/>
                        </a:rPr>
                        <a:t>an</a:t>
                      </a:r>
                      <a:r>
                        <a:rPr lang="en-US" sz="1400" dirty="0">
                          <a:effectLst/>
                        </a:rPr>
                        <a:t>d</a:t>
                      </a:r>
                      <a:r>
                        <a:rPr lang="en-US" sz="1400" spc="-45" dirty="0">
                          <a:effectLst/>
                        </a:rPr>
                        <a:t> </a:t>
                      </a:r>
                      <a:r>
                        <a:rPr lang="en-US" sz="1400" dirty="0">
                          <a:effectLst/>
                        </a:rPr>
                        <a:t>in </a:t>
                      </a: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100" dirty="0">
                          <a:effectLst/>
                        </a:rPr>
                        <a:t> </a:t>
                      </a:r>
                      <a:r>
                        <a:rPr lang="en-US" sz="1400" spc="5" dirty="0">
                          <a:effectLst/>
                        </a:rPr>
                        <a:t>(89</a:t>
                      </a:r>
                      <a:r>
                        <a:rPr lang="en-US" sz="1400" spc="10" dirty="0">
                          <a:effectLst/>
                        </a:rPr>
                        <a:t>%</a:t>
                      </a:r>
                      <a:r>
                        <a:rPr lang="en-US" sz="1400" spc="5"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tc>
                <a:tc>
                  <a:txBody>
                    <a:bodyPr/>
                    <a:lstStyle/>
                    <a:p>
                      <a:pPr marL="350838" marR="0" lvl="0" indent="-339725" algn="l">
                        <a:spcBef>
                          <a:spcPts val="75"/>
                        </a:spcBef>
                        <a:spcAft>
                          <a:spcPts val="0"/>
                        </a:spcAft>
                        <a:buSzPts val="950"/>
                        <a:buFont typeface="Arial" charset="0"/>
                        <a:buChar char="•"/>
                        <a:tabLst>
                          <a:tab pos="112713" algn="l"/>
                        </a:tabLst>
                      </a:pPr>
                      <a:r>
                        <a:rPr lang="en-US" sz="1400" b="0" spc="10" dirty="0">
                          <a:effectLst/>
                        </a:rPr>
                        <a:t>w</a:t>
                      </a:r>
                      <a:r>
                        <a:rPr lang="en-US" sz="1400" b="0" spc="5" dirty="0">
                          <a:effectLst/>
                        </a:rPr>
                        <a:t>r</a:t>
                      </a:r>
                      <a:r>
                        <a:rPr lang="en-US" sz="1400" b="0" dirty="0">
                          <a:effectLst/>
                        </a:rPr>
                        <a:t>i</a:t>
                      </a:r>
                      <a:r>
                        <a:rPr lang="en-US" sz="1400" b="0" spc="5" dirty="0">
                          <a:effectLst/>
                        </a:rPr>
                        <a:t>t</a:t>
                      </a:r>
                      <a:r>
                        <a:rPr lang="en-US" sz="1400" b="0" dirty="0">
                          <a:effectLst/>
                        </a:rPr>
                        <a:t>i</a:t>
                      </a:r>
                      <a:r>
                        <a:rPr lang="en-US" sz="1400" b="0" spc="5" dirty="0">
                          <a:effectLst/>
                        </a:rPr>
                        <a:t>n</a:t>
                      </a:r>
                      <a:r>
                        <a:rPr lang="en-US" sz="1400" b="0" dirty="0">
                          <a:effectLst/>
                        </a:rPr>
                        <a:t>g</a:t>
                      </a:r>
                      <a:r>
                        <a:rPr lang="en-US" sz="1400" b="0" spc="-50" dirty="0">
                          <a:effectLst/>
                        </a:rPr>
                        <a:t> </a:t>
                      </a:r>
                      <a:r>
                        <a:rPr lang="en-US" sz="1400" b="0" spc="5" dirty="0">
                          <a:effectLst/>
                        </a:rPr>
                        <a:t>th</a:t>
                      </a:r>
                      <a:r>
                        <a:rPr lang="en-US" sz="1400" b="0" dirty="0">
                          <a:effectLst/>
                        </a:rPr>
                        <a:t>e</a:t>
                      </a:r>
                      <a:r>
                        <a:rPr lang="en-US" sz="1400" b="0" spc="-50" dirty="0">
                          <a:effectLst/>
                        </a:rPr>
                        <a:t> </a:t>
                      </a:r>
                      <a:r>
                        <a:rPr lang="en-US" sz="1400" b="0" dirty="0">
                          <a:effectLst/>
                        </a:rPr>
                        <a:t>IS</a:t>
                      </a:r>
                      <a:r>
                        <a:rPr lang="en-US" sz="1400" b="0" spc="-50" dirty="0">
                          <a:effectLst/>
                        </a:rPr>
                        <a:t> </a:t>
                      </a:r>
                      <a:r>
                        <a:rPr lang="en-US" sz="1400" b="0" dirty="0">
                          <a:effectLst/>
                        </a:rPr>
                        <a:t>i</a:t>
                      </a:r>
                      <a:r>
                        <a:rPr lang="en-US" sz="1400" b="0" spc="5" dirty="0">
                          <a:effectLst/>
                        </a:rPr>
                        <a:t>nqu</a:t>
                      </a:r>
                      <a:r>
                        <a:rPr lang="en-US" sz="1400" b="0" dirty="0">
                          <a:effectLst/>
                        </a:rPr>
                        <a:t>i</a:t>
                      </a:r>
                      <a:r>
                        <a:rPr lang="en-US" sz="1400" b="0" spc="5" dirty="0">
                          <a:effectLst/>
                        </a:rPr>
                        <a:t>r</a:t>
                      </a:r>
                      <a:r>
                        <a:rPr lang="en-US" sz="1400" b="0" dirty="0">
                          <a:effectLst/>
                        </a:rPr>
                        <a:t>y</a:t>
                      </a:r>
                      <a:r>
                        <a:rPr lang="en-US" sz="1400" b="0" spc="-50" dirty="0">
                          <a:effectLst/>
                        </a:rPr>
                        <a:t> </a:t>
                      </a:r>
                      <a:r>
                        <a:rPr lang="en-US" sz="1400" b="0" spc="5" dirty="0">
                          <a:effectLst/>
                        </a:rPr>
                        <a:t>proposa</a:t>
                      </a:r>
                      <a:r>
                        <a:rPr lang="en-US" sz="1400" b="0" dirty="0">
                          <a:effectLst/>
                        </a:rPr>
                        <a:t>l</a:t>
                      </a:r>
                    </a:p>
                    <a:p>
                      <a:pPr marL="350838" marR="0" lvl="0" indent="-339725" algn="l">
                        <a:spcBef>
                          <a:spcPts val="325"/>
                        </a:spcBef>
                        <a:spcAft>
                          <a:spcPts val="0"/>
                        </a:spcAft>
                        <a:buSzPts val="950"/>
                        <a:buFont typeface="Arial" charset="0"/>
                        <a:buChar char="•"/>
                        <a:tabLst>
                          <a:tab pos="112713" algn="l"/>
                        </a:tabLst>
                      </a:pPr>
                      <a:r>
                        <a:rPr lang="en-US" sz="1400" b="0" spc="10" dirty="0">
                          <a:effectLst/>
                        </a:rPr>
                        <a:t>w</a:t>
                      </a:r>
                      <a:r>
                        <a:rPr lang="en-US" sz="1400" b="0" spc="5" dirty="0">
                          <a:effectLst/>
                        </a:rPr>
                        <a:t>r</a:t>
                      </a:r>
                      <a:r>
                        <a:rPr lang="en-US" sz="1400" b="0" dirty="0">
                          <a:effectLst/>
                        </a:rPr>
                        <a:t>i</a:t>
                      </a:r>
                      <a:r>
                        <a:rPr lang="en-US" sz="1400" b="0" spc="5" dirty="0">
                          <a:effectLst/>
                        </a:rPr>
                        <a:t>t</a:t>
                      </a:r>
                      <a:r>
                        <a:rPr lang="en-US" sz="1400" b="0" dirty="0">
                          <a:effectLst/>
                        </a:rPr>
                        <a:t>i</a:t>
                      </a:r>
                      <a:r>
                        <a:rPr lang="en-US" sz="1400" b="0" spc="5" dirty="0">
                          <a:effectLst/>
                        </a:rPr>
                        <a:t>n</a:t>
                      </a:r>
                      <a:r>
                        <a:rPr lang="en-US" sz="1400" b="0" dirty="0">
                          <a:effectLst/>
                        </a:rPr>
                        <a:t>g</a:t>
                      </a:r>
                      <a:r>
                        <a:rPr lang="en-US" sz="1400" b="0" spc="-50" dirty="0">
                          <a:effectLst/>
                        </a:rPr>
                        <a:t> </a:t>
                      </a:r>
                      <a:r>
                        <a:rPr lang="en-US" sz="1400" b="0" spc="5" dirty="0">
                          <a:effectLst/>
                        </a:rPr>
                        <a:t>an</a:t>
                      </a:r>
                      <a:r>
                        <a:rPr lang="en-US" sz="1400" b="0" dirty="0">
                          <a:effectLst/>
                        </a:rPr>
                        <a:t>d</a:t>
                      </a:r>
                      <a:r>
                        <a:rPr lang="en-US" sz="1400" b="0" spc="-50" dirty="0">
                          <a:effectLst/>
                        </a:rPr>
                        <a:t> </a:t>
                      </a:r>
                      <a:r>
                        <a:rPr lang="en-US" sz="1400" b="0" spc="5" dirty="0">
                          <a:effectLst/>
                        </a:rPr>
                        <a:t>execut</a:t>
                      </a:r>
                      <a:r>
                        <a:rPr lang="en-US" sz="1400" b="0" dirty="0">
                          <a:effectLst/>
                        </a:rPr>
                        <a:t>i</a:t>
                      </a:r>
                      <a:r>
                        <a:rPr lang="en-US" sz="1400" b="0" spc="5" dirty="0">
                          <a:effectLst/>
                        </a:rPr>
                        <a:t>n</a:t>
                      </a:r>
                      <a:r>
                        <a:rPr lang="en-US" sz="1400" b="0" dirty="0">
                          <a:effectLst/>
                        </a:rPr>
                        <a:t>g</a:t>
                      </a:r>
                      <a:r>
                        <a:rPr lang="en-US" sz="1400" b="0" spc="-45" dirty="0">
                          <a:effectLst/>
                        </a:rPr>
                        <a:t> </a:t>
                      </a:r>
                      <a:r>
                        <a:rPr lang="en-US" sz="1400" b="0" spc="5" dirty="0">
                          <a:effectLst/>
                        </a:rPr>
                        <a:t>th</a:t>
                      </a:r>
                      <a:r>
                        <a:rPr lang="en-US" sz="1400" b="0" dirty="0">
                          <a:effectLst/>
                        </a:rPr>
                        <a:t>e</a:t>
                      </a:r>
                      <a:r>
                        <a:rPr lang="en-US" sz="1400" b="0" spc="-45" dirty="0">
                          <a:effectLst/>
                        </a:rPr>
                        <a:t> </a:t>
                      </a:r>
                      <a:r>
                        <a:rPr lang="en-US" sz="1400" b="0" dirty="0">
                          <a:effectLst/>
                        </a:rPr>
                        <a:t>IS</a:t>
                      </a:r>
                      <a:r>
                        <a:rPr lang="en-US" sz="1400" b="0" spc="-45" dirty="0">
                          <a:effectLst/>
                        </a:rPr>
                        <a:t> </a:t>
                      </a:r>
                      <a:r>
                        <a:rPr lang="en-US" sz="1400" b="0" spc="5" dirty="0">
                          <a:effectLst/>
                        </a:rPr>
                        <a:t>curr</a:t>
                      </a:r>
                      <a:r>
                        <a:rPr lang="en-US" sz="1400" b="0" dirty="0">
                          <a:effectLst/>
                        </a:rPr>
                        <a:t>i</a:t>
                      </a:r>
                      <a:r>
                        <a:rPr lang="en-US" sz="1400" b="0" spc="5" dirty="0">
                          <a:effectLst/>
                        </a:rPr>
                        <a:t>cu</a:t>
                      </a:r>
                      <a:r>
                        <a:rPr lang="en-US" sz="1400" b="0" dirty="0">
                          <a:effectLst/>
                        </a:rPr>
                        <a:t>l</a:t>
                      </a:r>
                      <a:r>
                        <a:rPr lang="en-US" sz="1400" b="0" spc="5" dirty="0">
                          <a:effectLst/>
                        </a:rPr>
                        <a:t>u</a:t>
                      </a:r>
                      <a:r>
                        <a:rPr lang="en-US" sz="1400" b="0" dirty="0">
                          <a:effectLst/>
                        </a:rPr>
                        <a:t>m</a:t>
                      </a:r>
                      <a:r>
                        <a:rPr lang="en-US" sz="1400" b="0" spc="-45" dirty="0">
                          <a:effectLst/>
                        </a:rPr>
                        <a:t> </a:t>
                      </a:r>
                      <a:r>
                        <a:rPr lang="en-US" sz="1400" b="0" spc="5" dirty="0">
                          <a:effectLst/>
                        </a:rPr>
                        <a:t>p</a:t>
                      </a:r>
                      <a:r>
                        <a:rPr lang="en-US" sz="1400" b="0" dirty="0">
                          <a:effectLst/>
                        </a:rPr>
                        <a:t>l</a:t>
                      </a:r>
                      <a:r>
                        <a:rPr lang="en-US" sz="1400" b="0" spc="5" dirty="0">
                          <a:effectLst/>
                        </a:rPr>
                        <a:t>a</a:t>
                      </a:r>
                      <a:r>
                        <a:rPr lang="en-US" sz="1400" b="0" dirty="0">
                          <a:effectLst/>
                        </a:rPr>
                        <a:t>n</a:t>
                      </a:r>
                    </a:p>
                    <a:p>
                      <a:pPr marL="350838" marR="0" lvl="0" indent="-339725" algn="l">
                        <a:spcBef>
                          <a:spcPts val="110"/>
                        </a:spcBef>
                        <a:spcAft>
                          <a:spcPts val="0"/>
                        </a:spcAft>
                        <a:buSzPts val="950"/>
                        <a:buFont typeface="Arial" charset="0"/>
                        <a:buChar char="•"/>
                        <a:tabLst>
                          <a:tab pos="112713" algn="l"/>
                        </a:tabLst>
                      </a:pPr>
                      <a:r>
                        <a:rPr lang="en-US" sz="1400" b="0" dirty="0">
                          <a:effectLst/>
                        </a:rPr>
                        <a:t>I</a:t>
                      </a:r>
                      <a:r>
                        <a:rPr lang="en-US" sz="1400" b="0" spc="10" dirty="0">
                          <a:effectLst/>
                        </a:rPr>
                        <a:t>N</a:t>
                      </a:r>
                      <a:r>
                        <a:rPr lang="en-US" sz="1400" b="0" dirty="0">
                          <a:effectLst/>
                        </a:rPr>
                        <a:t>D</a:t>
                      </a:r>
                      <a:r>
                        <a:rPr lang="en-US" sz="1400" b="0" spc="-65" dirty="0">
                          <a:effectLst/>
                        </a:rPr>
                        <a:t> </a:t>
                      </a:r>
                      <a:r>
                        <a:rPr lang="en-US" sz="1400" b="0" spc="5" dirty="0">
                          <a:effectLst/>
                        </a:rPr>
                        <a:t>30</a:t>
                      </a:r>
                      <a:r>
                        <a:rPr lang="en-US" sz="1400" b="0" dirty="0">
                          <a:effectLst/>
                        </a:rPr>
                        <a:t>0</a:t>
                      </a:r>
                      <a:r>
                        <a:rPr lang="en-US" sz="1400" b="0" spc="-65" dirty="0">
                          <a:effectLst/>
                        </a:rPr>
                        <a:t> </a:t>
                      </a:r>
                      <a:r>
                        <a:rPr lang="en-US" sz="1400" b="0" spc="10" dirty="0">
                          <a:effectLst/>
                        </a:rPr>
                        <a:t>w</a:t>
                      </a:r>
                      <a:r>
                        <a:rPr lang="en-US" sz="1400" b="0" spc="5" dirty="0">
                          <a:effectLst/>
                        </a:rPr>
                        <a:t>orkshop</a:t>
                      </a:r>
                      <a:r>
                        <a:rPr lang="en-US" sz="1400" b="0" dirty="0">
                          <a:effectLst/>
                        </a:rPr>
                        <a:t>s</a:t>
                      </a:r>
                    </a:p>
                  </a:txBody>
                  <a:tcPr marL="0" marR="0" marT="0" marB="0" anchor="ctr"/>
                </a:tc>
                <a:tc>
                  <a:txBody>
                    <a:bodyPr/>
                    <a:lstStyle/>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80" dirty="0">
                          <a:effectLst/>
                        </a:rPr>
                        <a:t> </a:t>
                      </a:r>
                      <a:r>
                        <a:rPr lang="en-US" sz="1400" b="0" spc="5" dirty="0">
                          <a:effectLst/>
                        </a:rPr>
                        <a:t>po</a:t>
                      </a:r>
                      <a:r>
                        <a:rPr lang="en-US" sz="1400" b="0" dirty="0">
                          <a:effectLst/>
                        </a:rPr>
                        <a:t>r</a:t>
                      </a:r>
                      <a:r>
                        <a:rPr lang="en-US" sz="1400" b="0" spc="5" dirty="0">
                          <a:effectLst/>
                        </a:rPr>
                        <a:t>t</a:t>
                      </a:r>
                      <a:r>
                        <a:rPr lang="en-US" sz="1400" b="0" dirty="0">
                          <a:effectLst/>
                        </a:rPr>
                        <a:t>f</a:t>
                      </a:r>
                      <a:r>
                        <a:rPr lang="en-US" sz="1400" b="0" spc="5" dirty="0">
                          <a:effectLst/>
                        </a:rPr>
                        <a:t>o</a:t>
                      </a:r>
                      <a:r>
                        <a:rPr lang="en-US" sz="1400" b="0" dirty="0">
                          <a:effectLst/>
                        </a:rPr>
                        <a:t>lio</a:t>
                      </a:r>
                    </a:p>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100" dirty="0">
                          <a:effectLst/>
                        </a:rPr>
                        <a:t> </a:t>
                      </a:r>
                      <a:r>
                        <a:rPr lang="en-US" sz="1400" b="0" spc="5" dirty="0">
                          <a:effectLst/>
                        </a:rPr>
                        <a:t>course</a:t>
                      </a:r>
                      <a:r>
                        <a:rPr lang="en-US" sz="1400" b="0" spc="10" dirty="0">
                          <a:effectLst/>
                        </a:rPr>
                        <a:t>w</a:t>
                      </a:r>
                      <a:r>
                        <a:rPr lang="en-US" sz="1400" b="0" spc="5" dirty="0">
                          <a:effectLst/>
                        </a:rPr>
                        <a:t>or</a:t>
                      </a:r>
                      <a:r>
                        <a:rPr lang="en-US" sz="1400" b="0" dirty="0">
                          <a:effectLst/>
                        </a:rPr>
                        <a:t>k</a:t>
                      </a:r>
                    </a:p>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55" dirty="0">
                          <a:effectLst/>
                        </a:rPr>
                        <a:t> </a:t>
                      </a:r>
                      <a:r>
                        <a:rPr lang="en-US" sz="1400" b="0" spc="5" dirty="0">
                          <a:effectLst/>
                        </a:rPr>
                        <a:t>sen</a:t>
                      </a:r>
                      <a:r>
                        <a:rPr lang="en-US" sz="1400" b="0" dirty="0">
                          <a:effectLst/>
                        </a:rPr>
                        <a:t>i</a:t>
                      </a:r>
                      <a:r>
                        <a:rPr lang="en-US" sz="1400" b="0" spc="5" dirty="0">
                          <a:effectLst/>
                        </a:rPr>
                        <a:t>o</a:t>
                      </a:r>
                      <a:r>
                        <a:rPr lang="en-US" sz="1400" b="0" dirty="0">
                          <a:effectLst/>
                        </a:rPr>
                        <a:t>r</a:t>
                      </a:r>
                      <a:r>
                        <a:rPr lang="en-US" sz="1400" b="0" spc="-55" dirty="0">
                          <a:effectLst/>
                        </a:rPr>
                        <a:t> </a:t>
                      </a:r>
                      <a:r>
                        <a:rPr lang="en-US" sz="1400" b="0" spc="5" dirty="0">
                          <a:effectLst/>
                        </a:rPr>
                        <a:t>pro</a:t>
                      </a:r>
                      <a:r>
                        <a:rPr lang="en-US" sz="1400" b="0" dirty="0">
                          <a:effectLst/>
                        </a:rPr>
                        <a:t>j</a:t>
                      </a:r>
                      <a:r>
                        <a:rPr lang="en-US" sz="1400" b="0" spc="5" dirty="0">
                          <a:effectLst/>
                        </a:rPr>
                        <a:t>ect</a:t>
                      </a:r>
                      <a:endParaRPr lang="en-US" sz="1400" b="0" dirty="0">
                        <a:effectLst/>
                      </a:endParaRPr>
                    </a:p>
                    <a:p>
                      <a:pPr marL="342900" marR="0" lvl="0" indent="-342900" algn="l">
                        <a:spcBef>
                          <a:spcPts val="110"/>
                        </a:spcBef>
                        <a:spcAft>
                          <a:spcPts val="0"/>
                        </a:spcAft>
                        <a:buSzPts val="950"/>
                        <a:buFont typeface="Arial" charset="0"/>
                        <a:buChar char="•"/>
                        <a:tabLst>
                          <a:tab pos="291465" algn="l"/>
                        </a:tabLst>
                      </a:pPr>
                      <a:r>
                        <a:rPr lang="en-US" sz="1400" b="0" spc="10" dirty="0">
                          <a:effectLst/>
                        </a:rPr>
                        <a:t>G</a:t>
                      </a:r>
                      <a:r>
                        <a:rPr lang="en-US" sz="1400" b="0" spc="5" dirty="0">
                          <a:effectLst/>
                        </a:rPr>
                        <a:t>enera</a:t>
                      </a:r>
                      <a:r>
                        <a:rPr lang="en-US" sz="1400" b="0" dirty="0">
                          <a:effectLst/>
                        </a:rPr>
                        <a:t>l</a:t>
                      </a:r>
                      <a:r>
                        <a:rPr lang="en-US" sz="1400" b="0" spc="-65" dirty="0">
                          <a:effectLst/>
                        </a:rPr>
                        <a:t> </a:t>
                      </a:r>
                      <a:r>
                        <a:rPr lang="en-US" sz="1400" b="0" spc="5" dirty="0">
                          <a:effectLst/>
                        </a:rPr>
                        <a:t>Educat</a:t>
                      </a:r>
                      <a:r>
                        <a:rPr lang="en-US" sz="1400" b="0" dirty="0">
                          <a:effectLst/>
                        </a:rPr>
                        <a:t>i</a:t>
                      </a:r>
                      <a:r>
                        <a:rPr lang="en-US" sz="1400" b="0" spc="5" dirty="0">
                          <a:effectLst/>
                        </a:rPr>
                        <a:t>on</a:t>
                      </a:r>
                      <a:r>
                        <a:rPr lang="en-US" sz="1400" b="0" dirty="0">
                          <a:effectLst/>
                        </a:rPr>
                        <a:t>,</a:t>
                      </a:r>
                      <a:r>
                        <a:rPr lang="en-US" sz="1400" b="0" spc="-65" dirty="0">
                          <a:effectLst/>
                        </a:rPr>
                        <a:t> </a:t>
                      </a:r>
                      <a:r>
                        <a:rPr lang="en-US" sz="1400" b="0" spc="5" dirty="0">
                          <a:effectLst/>
                        </a:rPr>
                        <a:t>c</a:t>
                      </a:r>
                      <a:r>
                        <a:rPr lang="en-US" sz="1400" b="0" dirty="0">
                          <a:effectLst/>
                        </a:rPr>
                        <a:t>l</a:t>
                      </a:r>
                      <a:r>
                        <a:rPr lang="en-US" sz="1400" b="0" spc="5" dirty="0">
                          <a:effectLst/>
                        </a:rPr>
                        <a:t>uste</a:t>
                      </a:r>
                      <a:r>
                        <a:rPr lang="en-US" sz="1400" b="0" dirty="0">
                          <a:effectLst/>
                        </a:rPr>
                        <a:t>r</a:t>
                      </a:r>
                      <a:r>
                        <a:rPr lang="en-US" sz="1400" b="0" spc="-65" dirty="0">
                          <a:effectLst/>
                        </a:rPr>
                        <a:t> </a:t>
                      </a:r>
                      <a:r>
                        <a:rPr lang="en-US" sz="1400" b="0" dirty="0">
                          <a:effectLst/>
                        </a:rPr>
                        <a:t>1</a:t>
                      </a:r>
                      <a:endParaRPr lang="en-US" sz="1400" b="0" dirty="0">
                        <a:effectLst/>
                        <a:latin typeface="Calibri" charset="0"/>
                        <a:ea typeface="Arial" charset="0"/>
                        <a:cs typeface="Times New Roman" charset="0"/>
                      </a:endParaRPr>
                    </a:p>
                    <a:p>
                      <a:pPr marL="342900" marR="0" lvl="0" indent="-342900" algn="l">
                        <a:spcBef>
                          <a:spcPts val="110"/>
                        </a:spcBef>
                        <a:spcAft>
                          <a:spcPts val="0"/>
                        </a:spcAft>
                        <a:buSzPts val="950"/>
                        <a:buFont typeface="Arial" charset="0"/>
                        <a:buChar char="•"/>
                        <a:tabLst>
                          <a:tab pos="291465" algn="l"/>
                        </a:tabLst>
                      </a:pPr>
                      <a:endParaRPr lang="en-US" sz="1400" b="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1"/>
                  </a:ext>
                </a:extLst>
              </a:tr>
              <a:tr h="895993">
                <a:tc>
                  <a:txBody>
                    <a:bodyPr/>
                    <a:lstStyle/>
                    <a:p>
                      <a:pPr marL="62865" marR="0">
                        <a:spcBef>
                          <a:spcPts val="25"/>
                        </a:spcBef>
                        <a:spcAft>
                          <a:spcPts val="0"/>
                        </a:spcAft>
                      </a:pPr>
                      <a:r>
                        <a:rPr lang="en-US" sz="1400" spc="5" dirty="0">
                          <a:effectLst/>
                        </a:rPr>
                        <a:t>Cr</a:t>
                      </a:r>
                      <a:r>
                        <a:rPr lang="en-US" sz="1400" dirty="0">
                          <a:effectLst/>
                        </a:rPr>
                        <a:t>i</a:t>
                      </a:r>
                      <a:r>
                        <a:rPr lang="en-US" sz="1400" spc="5" dirty="0">
                          <a:effectLst/>
                        </a:rPr>
                        <a:t>t</a:t>
                      </a:r>
                      <a:r>
                        <a:rPr lang="en-US" sz="1400" dirty="0">
                          <a:effectLst/>
                        </a:rPr>
                        <a:t>i</a:t>
                      </a:r>
                      <a:r>
                        <a:rPr lang="en-US" sz="1400" spc="5" dirty="0">
                          <a:effectLst/>
                        </a:rPr>
                        <a:t>ca</a:t>
                      </a:r>
                      <a:r>
                        <a:rPr lang="en-US" sz="1400" dirty="0">
                          <a:effectLst/>
                        </a:rPr>
                        <a:t>l</a:t>
                      </a:r>
                      <a:r>
                        <a:rPr lang="en-US" sz="1400" spc="-65" dirty="0">
                          <a:effectLst/>
                        </a:rPr>
                        <a:t> </a:t>
                      </a:r>
                      <a:r>
                        <a:rPr lang="en-US" sz="1400" spc="5" dirty="0">
                          <a:effectLst/>
                        </a:rPr>
                        <a:t>th</a:t>
                      </a:r>
                      <a:r>
                        <a:rPr lang="en-US" sz="1400" dirty="0">
                          <a:effectLst/>
                        </a:rPr>
                        <a:t>i</a:t>
                      </a:r>
                      <a:r>
                        <a:rPr lang="en-US" sz="1400" spc="5" dirty="0">
                          <a:effectLst/>
                        </a:rPr>
                        <a:t>nk</a:t>
                      </a:r>
                      <a:r>
                        <a:rPr lang="en-US" sz="1400" dirty="0">
                          <a:effectLst/>
                        </a:rPr>
                        <a:t>i</a:t>
                      </a:r>
                      <a:r>
                        <a:rPr lang="en-US" sz="1400" spc="5" dirty="0">
                          <a:effectLst/>
                        </a:rPr>
                        <a:t>n</a:t>
                      </a:r>
                      <a:r>
                        <a:rPr lang="en-US" sz="1400" dirty="0">
                          <a:effectLst/>
                        </a:rPr>
                        <a:t>g</a:t>
                      </a:r>
                      <a:r>
                        <a:rPr lang="en-US" sz="1400" spc="-60" dirty="0">
                          <a:effectLst/>
                        </a:rPr>
                        <a:t> </a:t>
                      </a:r>
                      <a:r>
                        <a:rPr lang="en-US" sz="1400" spc="5" dirty="0">
                          <a:effectLst/>
                        </a:rPr>
                        <a:t>an</a:t>
                      </a:r>
                      <a:r>
                        <a:rPr lang="en-US" sz="1400" dirty="0">
                          <a:effectLst/>
                        </a:rPr>
                        <a:t>d</a:t>
                      </a:r>
                      <a:r>
                        <a:rPr lang="en-US" sz="1400" spc="-60" dirty="0">
                          <a:effectLst/>
                        </a:rPr>
                        <a:t> </a:t>
                      </a:r>
                      <a:r>
                        <a:rPr lang="en-US" sz="1400" spc="5" dirty="0">
                          <a:effectLst/>
                        </a:rPr>
                        <a:t>ana</a:t>
                      </a:r>
                      <a:r>
                        <a:rPr lang="en-US" sz="1400" dirty="0">
                          <a:effectLst/>
                        </a:rPr>
                        <a:t>l</a:t>
                      </a:r>
                      <a:r>
                        <a:rPr lang="en-US" sz="1400" spc="5" dirty="0">
                          <a:effectLst/>
                        </a:rPr>
                        <a:t>yt</a:t>
                      </a:r>
                      <a:r>
                        <a:rPr lang="en-US" sz="1400" dirty="0">
                          <a:effectLst/>
                        </a:rPr>
                        <a:t>i</a:t>
                      </a:r>
                      <a:r>
                        <a:rPr lang="en-US" sz="1400" spc="5" dirty="0">
                          <a:effectLst/>
                        </a:rPr>
                        <a:t>ca</a:t>
                      </a:r>
                      <a:r>
                        <a:rPr lang="en-US" sz="1400" dirty="0">
                          <a:effectLst/>
                        </a:rPr>
                        <a:t>l</a:t>
                      </a:r>
                      <a:r>
                        <a:rPr lang="en-US" sz="1400" spc="-65" dirty="0">
                          <a:effectLst/>
                        </a:rPr>
                        <a:t> </a:t>
                      </a:r>
                      <a:r>
                        <a:rPr lang="en-US" sz="1400" spc="5" dirty="0">
                          <a:effectLst/>
                        </a:rPr>
                        <a:t>reason</a:t>
                      </a:r>
                      <a:r>
                        <a:rPr lang="en-US" sz="1400" dirty="0">
                          <a:effectLst/>
                        </a:rPr>
                        <a:t>i</a:t>
                      </a:r>
                      <a:r>
                        <a:rPr lang="en-US" sz="1400" spc="5" dirty="0">
                          <a:effectLst/>
                        </a:rPr>
                        <a:t>n</a:t>
                      </a:r>
                      <a:r>
                        <a:rPr lang="en-US" sz="1400" dirty="0">
                          <a:effectLst/>
                        </a:rPr>
                        <a:t>g</a:t>
                      </a:r>
                      <a:r>
                        <a:rPr lang="en-US" sz="1400" spc="-55" dirty="0">
                          <a:effectLst/>
                        </a:rPr>
                        <a:t> </a:t>
                      </a:r>
                      <a:r>
                        <a:rPr lang="en-US" sz="1400" spc="5" dirty="0">
                          <a:effectLst/>
                        </a:rPr>
                        <a:t>sk</a:t>
                      </a:r>
                      <a:r>
                        <a:rPr lang="en-US" sz="1400" dirty="0">
                          <a:effectLst/>
                        </a:rPr>
                        <a:t>ills</a:t>
                      </a:r>
                      <a:r>
                        <a:rPr lang="en-US" sz="1400" spc="-60" dirty="0">
                          <a:effectLst/>
                        </a:rPr>
                        <a:t> </a:t>
                      </a:r>
                      <a:r>
                        <a:rPr lang="en-US" sz="1400" dirty="0">
                          <a:effectLst/>
                        </a:rPr>
                        <a:t>(</a:t>
                      </a:r>
                      <a:r>
                        <a:rPr lang="en-US" sz="1400" spc="5" dirty="0">
                          <a:effectLst/>
                        </a:rPr>
                        <a:t>81</a:t>
                      </a:r>
                      <a:r>
                        <a:rPr lang="en-US" sz="1400" spc="10"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tc>
                <a:tc>
                  <a:txBody>
                    <a:bodyPr/>
                    <a:lstStyle/>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400" b="0" kern="1200" dirty="0">
                          <a:solidFill>
                            <a:schemeClr val="dk1"/>
                          </a:solidFill>
                          <a:effectLst/>
                          <a:latin typeface="+mn-lt"/>
                          <a:ea typeface="+mn-ea"/>
                          <a:cs typeface="+mn-cs"/>
                        </a:rPr>
                        <a:t>writing the IS inquiry proposal</a:t>
                      </a:r>
                    </a:p>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400" b="0" kern="1200" dirty="0">
                          <a:solidFill>
                            <a:schemeClr val="dk1"/>
                          </a:solidFill>
                          <a:effectLst/>
                          <a:latin typeface="+mn-lt"/>
                          <a:ea typeface="+mn-ea"/>
                          <a:cs typeface="+mn-cs"/>
                        </a:rPr>
                        <a:t>writing and executing the IS curriculum plan</a:t>
                      </a:r>
                    </a:p>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400" b="0" kern="1200" dirty="0">
                          <a:solidFill>
                            <a:schemeClr val="dk1"/>
                          </a:solidFill>
                          <a:effectLst/>
                          <a:latin typeface="+mn-lt"/>
                          <a:ea typeface="+mn-ea"/>
                          <a:cs typeface="+mn-cs"/>
                        </a:rPr>
                        <a:t>IND 300 workshops</a:t>
                      </a:r>
                    </a:p>
                  </a:txBody>
                  <a:tcPr marL="0" marR="0" marT="0" marB="0" anchor="ctr">
                    <a:solidFill>
                      <a:schemeClr val="bg1"/>
                    </a:solidFill>
                  </a:tcPr>
                </a:tc>
                <a:tc>
                  <a:txBody>
                    <a:bodyPr/>
                    <a:lstStyle/>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80" dirty="0">
                          <a:effectLst/>
                        </a:rPr>
                        <a:t> </a:t>
                      </a:r>
                      <a:r>
                        <a:rPr lang="en-US" sz="1400" b="0" spc="5" dirty="0">
                          <a:effectLst/>
                        </a:rPr>
                        <a:t>po</a:t>
                      </a:r>
                      <a:r>
                        <a:rPr lang="en-US" sz="1400" b="0" dirty="0">
                          <a:effectLst/>
                        </a:rPr>
                        <a:t>r</a:t>
                      </a:r>
                      <a:r>
                        <a:rPr lang="en-US" sz="1400" b="0" spc="5" dirty="0">
                          <a:effectLst/>
                        </a:rPr>
                        <a:t>t</a:t>
                      </a:r>
                      <a:r>
                        <a:rPr lang="en-US" sz="1400" b="0" dirty="0">
                          <a:effectLst/>
                        </a:rPr>
                        <a:t>f</a:t>
                      </a:r>
                      <a:r>
                        <a:rPr lang="en-US" sz="1400" b="0" spc="5" dirty="0">
                          <a:effectLst/>
                        </a:rPr>
                        <a:t>o</a:t>
                      </a:r>
                      <a:r>
                        <a:rPr lang="en-US" sz="1400" b="0" dirty="0">
                          <a:effectLst/>
                        </a:rPr>
                        <a:t>lio</a:t>
                      </a:r>
                    </a:p>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100" dirty="0">
                          <a:effectLst/>
                        </a:rPr>
                        <a:t> </a:t>
                      </a:r>
                      <a:r>
                        <a:rPr lang="en-US" sz="1400" b="0" spc="5" dirty="0">
                          <a:effectLst/>
                        </a:rPr>
                        <a:t>course</a:t>
                      </a:r>
                      <a:r>
                        <a:rPr lang="en-US" sz="1400" b="0" spc="10" dirty="0">
                          <a:effectLst/>
                        </a:rPr>
                        <a:t>w</a:t>
                      </a:r>
                      <a:r>
                        <a:rPr lang="en-US" sz="1400" b="0" spc="5" dirty="0">
                          <a:effectLst/>
                        </a:rPr>
                        <a:t>or</a:t>
                      </a:r>
                      <a:r>
                        <a:rPr lang="en-US" sz="1400" b="0" dirty="0">
                          <a:effectLst/>
                        </a:rPr>
                        <a:t>k</a:t>
                      </a:r>
                    </a:p>
                    <a:p>
                      <a:pPr marL="342900" marR="0" lvl="0" indent="-342900" algn="l">
                        <a:spcBef>
                          <a:spcPts val="110"/>
                        </a:spcBef>
                        <a:spcAft>
                          <a:spcPts val="0"/>
                        </a:spcAft>
                        <a:buSzPts val="950"/>
                        <a:buFont typeface="Arial" charset="0"/>
                        <a:buChar char="•"/>
                        <a:tabLst>
                          <a:tab pos="291465" algn="l"/>
                        </a:tabLst>
                      </a:pPr>
                      <a:r>
                        <a:rPr lang="en-US" sz="1400" b="0" dirty="0">
                          <a:effectLst/>
                        </a:rPr>
                        <a:t>IS</a:t>
                      </a:r>
                      <a:r>
                        <a:rPr lang="en-US" sz="1400" b="0" spc="-55" dirty="0">
                          <a:effectLst/>
                        </a:rPr>
                        <a:t> </a:t>
                      </a:r>
                      <a:r>
                        <a:rPr lang="en-US" sz="1400" b="0" spc="5" dirty="0">
                          <a:effectLst/>
                        </a:rPr>
                        <a:t>sen</a:t>
                      </a:r>
                      <a:r>
                        <a:rPr lang="en-US" sz="1400" b="0" dirty="0">
                          <a:effectLst/>
                        </a:rPr>
                        <a:t>i</a:t>
                      </a:r>
                      <a:r>
                        <a:rPr lang="en-US" sz="1400" b="0" spc="5" dirty="0">
                          <a:effectLst/>
                        </a:rPr>
                        <a:t>o</a:t>
                      </a:r>
                      <a:r>
                        <a:rPr lang="en-US" sz="1400" b="0" dirty="0">
                          <a:effectLst/>
                        </a:rPr>
                        <a:t>r</a:t>
                      </a:r>
                      <a:r>
                        <a:rPr lang="en-US" sz="1400" b="0" spc="-55" dirty="0">
                          <a:effectLst/>
                        </a:rPr>
                        <a:t> </a:t>
                      </a:r>
                      <a:r>
                        <a:rPr lang="en-US" sz="1400" b="0" spc="5" dirty="0">
                          <a:effectLst/>
                        </a:rPr>
                        <a:t>pro</a:t>
                      </a:r>
                      <a:r>
                        <a:rPr lang="en-US" sz="1400" b="0" dirty="0">
                          <a:effectLst/>
                        </a:rPr>
                        <a:t>j</a:t>
                      </a:r>
                      <a:r>
                        <a:rPr lang="en-US" sz="1400" b="0" spc="5" dirty="0">
                          <a:effectLst/>
                        </a:rPr>
                        <a:t>ect</a:t>
                      </a:r>
                      <a:endParaRPr lang="en-US" sz="1400" b="0" dirty="0">
                        <a:effectLst/>
                      </a:endParaRPr>
                    </a:p>
                    <a:p>
                      <a:pPr marL="342900" marR="0" lvl="0" indent="-342900" algn="l">
                        <a:spcBef>
                          <a:spcPts val="110"/>
                        </a:spcBef>
                        <a:spcAft>
                          <a:spcPts val="0"/>
                        </a:spcAft>
                        <a:buSzPts val="950"/>
                        <a:buFont typeface="Arial" charset="0"/>
                        <a:buChar char="•"/>
                        <a:tabLst>
                          <a:tab pos="291465" algn="l"/>
                        </a:tabLst>
                      </a:pPr>
                      <a:r>
                        <a:rPr lang="en-US" sz="1400" b="0" spc="10" dirty="0">
                          <a:effectLst/>
                        </a:rPr>
                        <a:t>G</a:t>
                      </a:r>
                      <a:r>
                        <a:rPr lang="en-US" sz="1400" b="0" spc="5" dirty="0">
                          <a:effectLst/>
                        </a:rPr>
                        <a:t>enera</a:t>
                      </a:r>
                      <a:r>
                        <a:rPr lang="en-US" sz="1400" b="0" dirty="0">
                          <a:effectLst/>
                        </a:rPr>
                        <a:t>l</a:t>
                      </a:r>
                      <a:r>
                        <a:rPr lang="en-US" sz="1400" b="0" spc="-65" dirty="0">
                          <a:effectLst/>
                        </a:rPr>
                        <a:t> </a:t>
                      </a:r>
                      <a:r>
                        <a:rPr lang="en-US" sz="1400" b="0" spc="5" dirty="0">
                          <a:effectLst/>
                        </a:rPr>
                        <a:t>Educat</a:t>
                      </a:r>
                      <a:r>
                        <a:rPr lang="en-US" sz="1400" b="0" dirty="0">
                          <a:effectLst/>
                        </a:rPr>
                        <a:t>i</a:t>
                      </a:r>
                      <a:r>
                        <a:rPr lang="en-US" sz="1400" b="0" spc="5" dirty="0">
                          <a:effectLst/>
                        </a:rPr>
                        <a:t>on</a:t>
                      </a:r>
                      <a:r>
                        <a:rPr lang="en-US" sz="1400" b="0" dirty="0">
                          <a:effectLst/>
                        </a:rPr>
                        <a:t>,</a:t>
                      </a:r>
                      <a:r>
                        <a:rPr lang="en-US" sz="1400" b="0" spc="-65" dirty="0">
                          <a:effectLst/>
                        </a:rPr>
                        <a:t> </a:t>
                      </a:r>
                      <a:r>
                        <a:rPr lang="en-US" sz="1400" b="0" spc="5" dirty="0">
                          <a:effectLst/>
                        </a:rPr>
                        <a:t>c</a:t>
                      </a:r>
                      <a:r>
                        <a:rPr lang="en-US" sz="1400" b="0" dirty="0">
                          <a:effectLst/>
                        </a:rPr>
                        <a:t>l</a:t>
                      </a:r>
                      <a:r>
                        <a:rPr lang="en-US" sz="1400" b="0" spc="5" dirty="0">
                          <a:effectLst/>
                        </a:rPr>
                        <a:t>uste</a:t>
                      </a:r>
                      <a:r>
                        <a:rPr lang="en-US" sz="1400" b="0" dirty="0">
                          <a:effectLst/>
                        </a:rPr>
                        <a:t>r</a:t>
                      </a:r>
                      <a:r>
                        <a:rPr lang="en-US" sz="1400" b="0" spc="-65" dirty="0">
                          <a:effectLst/>
                        </a:rPr>
                        <a:t> </a:t>
                      </a:r>
                      <a:r>
                        <a:rPr lang="en-US" sz="1400" b="0" dirty="0">
                          <a:effectLst/>
                        </a:rPr>
                        <a:t>1</a:t>
                      </a:r>
                      <a:endParaRPr lang="en-US" sz="1400" b="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2"/>
                  </a:ext>
                </a:extLst>
              </a:tr>
              <a:tr h="894218">
                <a:tc>
                  <a:txBody>
                    <a:bodyPr/>
                    <a:lstStyle/>
                    <a:p>
                      <a:pPr marL="62865" marR="243840">
                        <a:lnSpc>
                          <a:spcPct val="105000"/>
                        </a:lnSpc>
                        <a:spcBef>
                          <a:spcPts val="25"/>
                        </a:spcBef>
                        <a:spcAft>
                          <a:spcPts val="0"/>
                        </a:spcAft>
                      </a:pPr>
                      <a:r>
                        <a:rPr lang="en-US" sz="1400" spc="5" dirty="0">
                          <a:effectLst/>
                        </a:rPr>
                        <a:t>Th</a:t>
                      </a:r>
                      <a:r>
                        <a:rPr lang="en-US" sz="1400" dirty="0">
                          <a:effectLst/>
                        </a:rPr>
                        <a:t>e</a:t>
                      </a:r>
                      <a:r>
                        <a:rPr lang="en-US" sz="1400" spc="-45" dirty="0">
                          <a:effectLst/>
                        </a:rPr>
                        <a:t> </a:t>
                      </a:r>
                      <a:r>
                        <a:rPr lang="en-US" sz="1400" spc="5" dirty="0">
                          <a:effectLst/>
                        </a:rPr>
                        <a:t>ab</a:t>
                      </a:r>
                      <a:r>
                        <a:rPr lang="en-US" sz="1400" dirty="0">
                          <a:effectLst/>
                        </a:rPr>
                        <a:t>ili</a:t>
                      </a:r>
                      <a:r>
                        <a:rPr lang="en-US" sz="1400" spc="5" dirty="0">
                          <a:effectLst/>
                        </a:rPr>
                        <a:t>t</a:t>
                      </a:r>
                      <a:r>
                        <a:rPr lang="en-US" sz="1400" dirty="0">
                          <a:effectLst/>
                        </a:rPr>
                        <a:t>y</a:t>
                      </a:r>
                      <a:r>
                        <a:rPr lang="en-US" sz="1400" spc="-45" dirty="0">
                          <a:effectLst/>
                        </a:rPr>
                        <a:t> </a:t>
                      </a:r>
                      <a:r>
                        <a:rPr lang="en-US" sz="1400" spc="5" dirty="0">
                          <a:effectLst/>
                        </a:rPr>
                        <a:t>t</a:t>
                      </a:r>
                      <a:r>
                        <a:rPr lang="en-US" sz="1400" dirty="0">
                          <a:effectLst/>
                        </a:rPr>
                        <a:t>o</a:t>
                      </a:r>
                      <a:r>
                        <a:rPr lang="en-US" sz="1400" spc="-40" dirty="0">
                          <a:effectLst/>
                        </a:rPr>
                        <a:t> </a:t>
                      </a:r>
                      <a:r>
                        <a:rPr lang="en-US" sz="1400" spc="5" dirty="0">
                          <a:effectLst/>
                        </a:rPr>
                        <a:t>app</a:t>
                      </a:r>
                      <a:r>
                        <a:rPr lang="en-US" sz="1400" dirty="0">
                          <a:effectLst/>
                        </a:rPr>
                        <a:t>ly</a:t>
                      </a:r>
                      <a:r>
                        <a:rPr lang="en-US" sz="1400" spc="-40" dirty="0">
                          <a:effectLst/>
                        </a:rPr>
                        <a:t> </a:t>
                      </a:r>
                      <a:r>
                        <a:rPr lang="en-US" sz="1400" spc="5" dirty="0">
                          <a:effectLst/>
                        </a:rPr>
                        <a:t>kno</a:t>
                      </a:r>
                      <a:r>
                        <a:rPr lang="en-US" sz="1400" spc="10" dirty="0">
                          <a:effectLst/>
                        </a:rPr>
                        <a:t>w</a:t>
                      </a:r>
                      <a:r>
                        <a:rPr lang="en-US" sz="1400" dirty="0">
                          <a:effectLst/>
                        </a:rPr>
                        <a:t>l</a:t>
                      </a:r>
                      <a:r>
                        <a:rPr lang="en-US" sz="1400" spc="5" dirty="0">
                          <a:effectLst/>
                        </a:rPr>
                        <a:t>edg</a:t>
                      </a:r>
                      <a:r>
                        <a:rPr lang="en-US" sz="1400" dirty="0">
                          <a:effectLst/>
                        </a:rPr>
                        <a:t>e</a:t>
                      </a:r>
                      <a:r>
                        <a:rPr lang="en-US" sz="1400" spc="-45" dirty="0">
                          <a:effectLst/>
                        </a:rPr>
                        <a:t> </a:t>
                      </a:r>
                      <a:r>
                        <a:rPr lang="en-US" sz="1400" spc="5" dirty="0">
                          <a:effectLst/>
                        </a:rPr>
                        <a:t>an</a:t>
                      </a:r>
                      <a:r>
                        <a:rPr lang="en-US" sz="1400" dirty="0">
                          <a:effectLst/>
                        </a:rPr>
                        <a:t>d</a:t>
                      </a:r>
                      <a:r>
                        <a:rPr lang="en-US" sz="1400" spc="-40" dirty="0">
                          <a:effectLst/>
                        </a:rPr>
                        <a:t> </a:t>
                      </a:r>
                      <a:r>
                        <a:rPr lang="en-US" sz="1400" spc="5" dirty="0">
                          <a:effectLst/>
                        </a:rPr>
                        <a:t>sk</a:t>
                      </a:r>
                      <a:r>
                        <a:rPr lang="en-US" sz="1400" dirty="0">
                          <a:effectLst/>
                        </a:rPr>
                        <a:t>ills</a:t>
                      </a:r>
                      <a:r>
                        <a:rPr lang="en-US" sz="1400" spc="-45" dirty="0">
                          <a:effectLst/>
                        </a:rPr>
                        <a:t> </a:t>
                      </a:r>
                      <a:r>
                        <a:rPr lang="en-US" sz="1400" spc="5" dirty="0">
                          <a:effectLst/>
                        </a:rPr>
                        <a:t>t</a:t>
                      </a:r>
                      <a:r>
                        <a:rPr lang="en-US" sz="1400" dirty="0">
                          <a:effectLst/>
                        </a:rPr>
                        <a:t>o</a:t>
                      </a:r>
                      <a:r>
                        <a:rPr lang="en-US" sz="1400" spc="-45" dirty="0">
                          <a:effectLst/>
                        </a:rPr>
                        <a:t> </a:t>
                      </a:r>
                      <a:r>
                        <a:rPr lang="en-US" sz="1400" spc="5" dirty="0">
                          <a:effectLst/>
                        </a:rPr>
                        <a:t>rea</a:t>
                      </a:r>
                      <a:r>
                        <a:rPr lang="en-US" sz="1400" dirty="0">
                          <a:effectLst/>
                        </a:rPr>
                        <a:t>l-</a:t>
                      </a:r>
                      <a:r>
                        <a:rPr lang="en-US" sz="1400" spc="10" dirty="0">
                          <a:effectLst/>
                        </a:rPr>
                        <a:t>w</a:t>
                      </a:r>
                      <a:r>
                        <a:rPr lang="en-US" sz="1400" spc="5" dirty="0">
                          <a:effectLst/>
                        </a:rPr>
                        <a:t>or</a:t>
                      </a:r>
                      <a:r>
                        <a:rPr lang="en-US" sz="1400" dirty="0">
                          <a:effectLst/>
                        </a:rPr>
                        <a:t>ld </a:t>
                      </a:r>
                      <a:r>
                        <a:rPr lang="en-US" sz="1400" spc="5" dirty="0">
                          <a:effectLst/>
                        </a:rPr>
                        <a:t>sett</a:t>
                      </a:r>
                      <a:r>
                        <a:rPr lang="en-US" sz="1400" dirty="0">
                          <a:effectLst/>
                        </a:rPr>
                        <a:t>i</a:t>
                      </a:r>
                      <a:r>
                        <a:rPr lang="en-US" sz="1400" spc="5" dirty="0">
                          <a:effectLst/>
                        </a:rPr>
                        <a:t>ng</a:t>
                      </a:r>
                      <a:r>
                        <a:rPr lang="en-US" sz="1400" dirty="0">
                          <a:effectLst/>
                        </a:rPr>
                        <a:t>s</a:t>
                      </a:r>
                      <a:r>
                        <a:rPr lang="en-US" sz="1400" spc="-65" dirty="0">
                          <a:effectLst/>
                        </a:rPr>
                        <a:t> </a:t>
                      </a:r>
                      <a:r>
                        <a:rPr lang="en-US" sz="1400" spc="5" dirty="0">
                          <a:effectLst/>
                        </a:rPr>
                        <a:t>throug</a:t>
                      </a:r>
                      <a:r>
                        <a:rPr lang="en-US" sz="1400" dirty="0">
                          <a:effectLst/>
                        </a:rPr>
                        <a:t>h</a:t>
                      </a:r>
                      <a:r>
                        <a:rPr lang="en-US" sz="1400" spc="-65" dirty="0">
                          <a:effectLst/>
                        </a:rPr>
                        <a:t> </a:t>
                      </a:r>
                      <a:r>
                        <a:rPr lang="en-US" sz="1400" dirty="0">
                          <a:effectLst/>
                        </a:rPr>
                        <a:t>i</a:t>
                      </a:r>
                      <a:r>
                        <a:rPr lang="en-US" sz="1400" spc="5" dirty="0">
                          <a:effectLst/>
                        </a:rPr>
                        <a:t>nternsh</a:t>
                      </a:r>
                      <a:r>
                        <a:rPr lang="en-US" sz="1400" dirty="0">
                          <a:effectLst/>
                        </a:rPr>
                        <a:t>i</a:t>
                      </a:r>
                      <a:r>
                        <a:rPr lang="en-US" sz="1400" spc="5" dirty="0">
                          <a:effectLst/>
                        </a:rPr>
                        <a:t>p</a:t>
                      </a:r>
                      <a:r>
                        <a:rPr lang="en-US" sz="1400" dirty="0">
                          <a:effectLst/>
                        </a:rPr>
                        <a:t>s</a:t>
                      </a:r>
                      <a:r>
                        <a:rPr lang="en-US" sz="1400" spc="-65" dirty="0">
                          <a:effectLst/>
                        </a:rPr>
                        <a:t> </a:t>
                      </a:r>
                      <a:r>
                        <a:rPr lang="en-US" sz="1400" spc="5" dirty="0">
                          <a:effectLst/>
                        </a:rPr>
                        <a:t>o</a:t>
                      </a:r>
                      <a:r>
                        <a:rPr lang="en-US" sz="1400" dirty="0">
                          <a:effectLst/>
                        </a:rPr>
                        <a:t>r</a:t>
                      </a:r>
                      <a:r>
                        <a:rPr lang="en-US" sz="1400" spc="-60" dirty="0">
                          <a:effectLst/>
                        </a:rPr>
                        <a:t> </a:t>
                      </a:r>
                      <a:r>
                        <a:rPr lang="en-US" sz="1400" spc="5" dirty="0">
                          <a:effectLst/>
                        </a:rPr>
                        <a:t>othe</a:t>
                      </a:r>
                      <a:r>
                        <a:rPr lang="en-US" sz="1400" dirty="0">
                          <a:effectLst/>
                        </a:rPr>
                        <a:t>r</a:t>
                      </a:r>
                      <a:r>
                        <a:rPr lang="en-US" sz="1400" spc="-65" dirty="0">
                          <a:effectLst/>
                        </a:rPr>
                        <a:t> </a:t>
                      </a:r>
                      <a:r>
                        <a:rPr lang="en-US" sz="1400" spc="5" dirty="0">
                          <a:effectLst/>
                        </a:rPr>
                        <a:t>hand</a:t>
                      </a:r>
                      <a:r>
                        <a:rPr lang="en-US" sz="1400" spc="10" dirty="0">
                          <a:effectLst/>
                        </a:rPr>
                        <a:t>s</a:t>
                      </a:r>
                      <a:r>
                        <a:rPr lang="en-US" sz="1400" dirty="0">
                          <a:effectLst/>
                        </a:rPr>
                        <a:t>-</a:t>
                      </a:r>
                      <a:r>
                        <a:rPr lang="en-US" sz="1400" spc="5" dirty="0">
                          <a:effectLst/>
                        </a:rPr>
                        <a:t>on exper</a:t>
                      </a:r>
                      <a:r>
                        <a:rPr lang="en-US" sz="1400" dirty="0">
                          <a:effectLst/>
                        </a:rPr>
                        <a:t>i</a:t>
                      </a:r>
                      <a:r>
                        <a:rPr lang="en-US" sz="1400" spc="5" dirty="0">
                          <a:effectLst/>
                        </a:rPr>
                        <a:t>ence</a:t>
                      </a:r>
                      <a:r>
                        <a:rPr lang="en-US" sz="1400" dirty="0">
                          <a:effectLst/>
                        </a:rPr>
                        <a:t>s</a:t>
                      </a:r>
                      <a:r>
                        <a:rPr lang="en-US" sz="1400" spc="-140" dirty="0">
                          <a:effectLst/>
                        </a:rPr>
                        <a:t> </a:t>
                      </a:r>
                      <a:r>
                        <a:rPr lang="en-US" sz="1400" spc="5" dirty="0">
                          <a:effectLst/>
                        </a:rPr>
                        <a:t>(79</a:t>
                      </a:r>
                      <a:r>
                        <a:rPr lang="en-US" sz="1400" spc="10" dirty="0">
                          <a:effectLst/>
                        </a:rPr>
                        <a:t>%</a:t>
                      </a:r>
                      <a:r>
                        <a:rPr lang="en-US" sz="1400" spc="5"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r>
                        <a:rPr lang="en-US" sz="1400" spc="5" dirty="0">
                          <a:effectLst/>
                        </a:rPr>
                        <a:t>ou</a:t>
                      </a:r>
                      <a:r>
                        <a:rPr lang="en-US" sz="1400" dirty="0">
                          <a:effectLst/>
                        </a:rPr>
                        <a:t>t-</a:t>
                      </a:r>
                      <a:r>
                        <a:rPr lang="en-US" sz="1400" spc="5" dirty="0">
                          <a:effectLst/>
                        </a:rPr>
                        <a:t>o</a:t>
                      </a:r>
                      <a:r>
                        <a:rPr lang="en-US" sz="1400" dirty="0">
                          <a:effectLst/>
                        </a:rPr>
                        <a:t>f-</a:t>
                      </a:r>
                      <a:r>
                        <a:rPr lang="en-US" sz="1400" spc="5" dirty="0">
                          <a:effectLst/>
                        </a:rPr>
                        <a:t>c</a:t>
                      </a:r>
                      <a:r>
                        <a:rPr lang="en-US" sz="1400" dirty="0">
                          <a:effectLst/>
                        </a:rPr>
                        <a:t>l</a:t>
                      </a:r>
                      <a:r>
                        <a:rPr lang="en-US" sz="1400" spc="5" dirty="0">
                          <a:effectLst/>
                        </a:rPr>
                        <a:t>assroo</a:t>
                      </a:r>
                      <a:r>
                        <a:rPr lang="en-US" sz="1400" dirty="0">
                          <a:effectLst/>
                        </a:rPr>
                        <a:t>m</a:t>
                      </a:r>
                      <a:r>
                        <a:rPr lang="en-US" sz="1400" spc="-140" dirty="0">
                          <a:effectLst/>
                        </a:rPr>
                        <a:t> </a:t>
                      </a:r>
                      <a:r>
                        <a:rPr lang="en-US" sz="1400" spc="5" dirty="0">
                          <a:effectLst/>
                        </a:rPr>
                        <a:t>exper</a:t>
                      </a:r>
                      <a:r>
                        <a:rPr lang="en-US" sz="1400" dirty="0">
                          <a:effectLst/>
                        </a:rPr>
                        <a:t>i</a:t>
                      </a:r>
                      <a:r>
                        <a:rPr lang="en-US" sz="1400" spc="5" dirty="0">
                          <a:effectLst/>
                        </a:rPr>
                        <a:t>ent</a:t>
                      </a:r>
                      <a:r>
                        <a:rPr lang="en-US" sz="1400" dirty="0">
                          <a:effectLst/>
                        </a:rPr>
                        <a:t>i</a:t>
                      </a:r>
                      <a:r>
                        <a:rPr lang="en-US" sz="1400" spc="5" dirty="0">
                          <a:effectLst/>
                        </a:rPr>
                        <a:t>a</a:t>
                      </a:r>
                      <a:r>
                        <a:rPr lang="en-US" sz="1400" dirty="0">
                          <a:effectLst/>
                        </a:rPr>
                        <a:t>l</a:t>
                      </a:r>
                      <a:r>
                        <a:rPr lang="en-US" sz="1400" spc="-140" dirty="0">
                          <a:effectLst/>
                        </a:rPr>
                        <a:t> </a:t>
                      </a:r>
                      <a:r>
                        <a:rPr lang="en-US" sz="1400" dirty="0">
                          <a:effectLst/>
                        </a:rPr>
                        <a:t>l</a:t>
                      </a:r>
                      <a:r>
                        <a:rPr lang="en-US" sz="1400" spc="5" dirty="0">
                          <a:effectLst/>
                        </a:rPr>
                        <a:t>earn</a:t>
                      </a:r>
                      <a:r>
                        <a:rPr lang="en-US" sz="1400" dirty="0">
                          <a:effectLst/>
                        </a:rPr>
                        <a:t>i</a:t>
                      </a:r>
                      <a:r>
                        <a:rPr lang="en-US" sz="1400" spc="5" dirty="0">
                          <a:effectLst/>
                        </a:rPr>
                        <a:t>n</a:t>
                      </a:r>
                      <a:r>
                        <a:rPr lang="en-US" sz="1400" dirty="0">
                          <a:effectLst/>
                        </a:rPr>
                        <a:t>g</a:t>
                      </a:r>
                      <a:endParaRPr lang="en-US" sz="1400" dirty="0">
                        <a:effectLst/>
                        <a:latin typeface="Calibri" charset="0"/>
                        <a:ea typeface="Arial"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endParaRPr lang="en-US" sz="140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3"/>
                  </a:ext>
                </a:extLst>
              </a:tr>
              <a:tr h="668298">
                <a:tc>
                  <a:txBody>
                    <a:bodyPr/>
                    <a:lstStyle/>
                    <a:p>
                      <a:pPr marL="62865" marR="0">
                        <a:spcBef>
                          <a:spcPts val="25"/>
                        </a:spcBef>
                        <a:spcAft>
                          <a:spcPts val="0"/>
                        </a:spcAft>
                      </a:pPr>
                      <a:r>
                        <a:rPr lang="en-US" sz="1400" spc="5" dirty="0">
                          <a:effectLst/>
                        </a:rPr>
                        <a:t>Th</a:t>
                      </a:r>
                      <a:r>
                        <a:rPr lang="en-US" sz="1400" dirty="0">
                          <a:effectLst/>
                        </a:rPr>
                        <a:t>e</a:t>
                      </a:r>
                      <a:r>
                        <a:rPr lang="en-US" sz="1400" spc="-50" dirty="0">
                          <a:effectLst/>
                        </a:rPr>
                        <a:t> </a:t>
                      </a:r>
                      <a:r>
                        <a:rPr lang="en-US" sz="1400" spc="5" dirty="0">
                          <a:effectLst/>
                        </a:rPr>
                        <a:t>ab</a:t>
                      </a:r>
                      <a:r>
                        <a:rPr lang="en-US" sz="1400" dirty="0">
                          <a:effectLst/>
                        </a:rPr>
                        <a:t>ili</a:t>
                      </a:r>
                      <a:r>
                        <a:rPr lang="en-US" sz="1400" spc="5" dirty="0">
                          <a:effectLst/>
                        </a:rPr>
                        <a:t>t</a:t>
                      </a:r>
                      <a:r>
                        <a:rPr lang="en-US" sz="1400" dirty="0">
                          <a:effectLst/>
                        </a:rPr>
                        <a:t>y</a:t>
                      </a:r>
                      <a:r>
                        <a:rPr lang="en-US" sz="1400" spc="-45" dirty="0">
                          <a:effectLst/>
                        </a:rPr>
                        <a:t> </a:t>
                      </a:r>
                      <a:r>
                        <a:rPr lang="en-US" sz="1400" spc="5" dirty="0">
                          <a:effectLst/>
                        </a:rPr>
                        <a:t>t</a:t>
                      </a:r>
                      <a:r>
                        <a:rPr lang="en-US" sz="1400" dirty="0">
                          <a:effectLst/>
                        </a:rPr>
                        <a:t>o</a:t>
                      </a:r>
                      <a:r>
                        <a:rPr lang="en-US" sz="1400" spc="-40" dirty="0">
                          <a:effectLst/>
                        </a:rPr>
                        <a:t> </a:t>
                      </a:r>
                      <a:r>
                        <a:rPr lang="en-US" sz="1400" spc="5" dirty="0">
                          <a:effectLst/>
                        </a:rPr>
                        <a:t>ana</a:t>
                      </a:r>
                      <a:r>
                        <a:rPr lang="en-US" sz="1400" dirty="0">
                          <a:effectLst/>
                        </a:rPr>
                        <a:t>l</a:t>
                      </a:r>
                      <a:r>
                        <a:rPr lang="en-US" sz="1400" spc="5" dirty="0">
                          <a:effectLst/>
                        </a:rPr>
                        <a:t>yz</a:t>
                      </a:r>
                      <a:r>
                        <a:rPr lang="en-US" sz="1400" dirty="0">
                          <a:effectLst/>
                        </a:rPr>
                        <a:t>e</a:t>
                      </a:r>
                      <a:r>
                        <a:rPr lang="en-US" sz="1400" spc="-50" dirty="0">
                          <a:effectLst/>
                        </a:rPr>
                        <a:t> </a:t>
                      </a:r>
                      <a:r>
                        <a:rPr lang="en-US" sz="1400" spc="5" dirty="0">
                          <a:effectLst/>
                        </a:rPr>
                        <a:t>an</a:t>
                      </a:r>
                      <a:r>
                        <a:rPr lang="en-US" sz="1400" dirty="0">
                          <a:effectLst/>
                        </a:rPr>
                        <a:t>d</a:t>
                      </a:r>
                      <a:r>
                        <a:rPr lang="en-US" sz="1400" spc="-40" dirty="0">
                          <a:effectLst/>
                        </a:rPr>
                        <a:t> </a:t>
                      </a:r>
                      <a:r>
                        <a:rPr lang="en-US" sz="1400" spc="5" dirty="0">
                          <a:effectLst/>
                        </a:rPr>
                        <a:t>so</a:t>
                      </a:r>
                      <a:r>
                        <a:rPr lang="en-US" sz="1400" dirty="0">
                          <a:effectLst/>
                        </a:rPr>
                        <a:t>l</a:t>
                      </a:r>
                      <a:r>
                        <a:rPr lang="en-US" sz="1400" spc="5" dirty="0">
                          <a:effectLst/>
                        </a:rPr>
                        <a:t>v</a:t>
                      </a:r>
                      <a:r>
                        <a:rPr lang="en-US" sz="1400" dirty="0">
                          <a:effectLst/>
                        </a:rPr>
                        <a:t>e</a:t>
                      </a:r>
                      <a:r>
                        <a:rPr lang="en-US" sz="1400" spc="-45" dirty="0">
                          <a:effectLst/>
                        </a:rPr>
                        <a:t> </a:t>
                      </a:r>
                      <a:r>
                        <a:rPr lang="en-US" sz="1400" spc="5" dirty="0">
                          <a:effectLst/>
                        </a:rPr>
                        <a:t>co</a:t>
                      </a:r>
                      <a:r>
                        <a:rPr lang="en-US" sz="1400" spc="10" dirty="0">
                          <a:effectLst/>
                        </a:rPr>
                        <a:t>m</a:t>
                      </a:r>
                      <a:r>
                        <a:rPr lang="en-US" sz="1400" spc="5" dirty="0">
                          <a:effectLst/>
                        </a:rPr>
                        <a:t>p</a:t>
                      </a:r>
                      <a:r>
                        <a:rPr lang="en-US" sz="1400" dirty="0">
                          <a:effectLst/>
                        </a:rPr>
                        <a:t>l</a:t>
                      </a:r>
                      <a:r>
                        <a:rPr lang="en-US" sz="1400" spc="5" dirty="0">
                          <a:effectLst/>
                        </a:rPr>
                        <a:t>e</a:t>
                      </a:r>
                      <a:r>
                        <a:rPr lang="en-US" sz="1400" dirty="0">
                          <a:effectLst/>
                        </a:rPr>
                        <a:t>x</a:t>
                      </a:r>
                      <a:r>
                        <a:rPr lang="en-US" sz="1400" spc="-50" dirty="0">
                          <a:effectLst/>
                        </a:rPr>
                        <a:t> </a:t>
                      </a:r>
                      <a:r>
                        <a:rPr lang="en-US" sz="1400" spc="5" dirty="0">
                          <a:effectLst/>
                        </a:rPr>
                        <a:t>prob</a:t>
                      </a:r>
                      <a:r>
                        <a:rPr lang="en-US" sz="1400" dirty="0">
                          <a:effectLst/>
                        </a:rPr>
                        <a:t>l</a:t>
                      </a:r>
                      <a:r>
                        <a:rPr lang="en-US" sz="1400" spc="5" dirty="0">
                          <a:effectLst/>
                        </a:rPr>
                        <a:t>e</a:t>
                      </a:r>
                      <a:r>
                        <a:rPr lang="en-US" sz="1400" spc="10" dirty="0">
                          <a:effectLst/>
                        </a:rPr>
                        <a:t>m</a:t>
                      </a:r>
                      <a:r>
                        <a:rPr lang="en-US" sz="1400" dirty="0">
                          <a:effectLst/>
                        </a:rPr>
                        <a:t>s</a:t>
                      </a:r>
                      <a:r>
                        <a:rPr lang="en-US" sz="1400" spc="-45" dirty="0">
                          <a:effectLst/>
                        </a:rPr>
                        <a:t> </a:t>
                      </a:r>
                      <a:r>
                        <a:rPr lang="en-US" sz="1400" dirty="0">
                          <a:effectLst/>
                        </a:rPr>
                        <a:t>(</a:t>
                      </a:r>
                      <a:r>
                        <a:rPr lang="en-US" sz="1400" spc="5" dirty="0">
                          <a:effectLst/>
                        </a:rPr>
                        <a:t>75</a:t>
                      </a:r>
                      <a:r>
                        <a:rPr lang="en-US" sz="1400" spc="10"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th</a:t>
                      </a:r>
                      <a:r>
                        <a:rPr lang="en-US" sz="1400" dirty="0">
                          <a:effectLst/>
                        </a:rPr>
                        <a:t>e</a:t>
                      </a:r>
                      <a:r>
                        <a:rPr lang="en-US" sz="1400" spc="-50" dirty="0">
                          <a:effectLst/>
                        </a:rPr>
                        <a:t> </a:t>
                      </a:r>
                      <a:r>
                        <a:rPr lang="en-US" sz="1400" dirty="0">
                          <a:effectLst/>
                        </a:rPr>
                        <a:t>IS</a:t>
                      </a:r>
                      <a:r>
                        <a:rPr lang="en-US" sz="1400" spc="-50" dirty="0">
                          <a:effectLst/>
                        </a:rPr>
                        <a:t> </a:t>
                      </a:r>
                      <a:r>
                        <a:rPr lang="en-US" sz="1400" dirty="0">
                          <a:effectLst/>
                        </a:rPr>
                        <a:t>i</a:t>
                      </a:r>
                      <a:r>
                        <a:rPr lang="en-US" sz="1400" spc="5" dirty="0">
                          <a:effectLst/>
                        </a:rPr>
                        <a:t>nqu</a:t>
                      </a:r>
                      <a:r>
                        <a:rPr lang="en-US" sz="1400" dirty="0">
                          <a:effectLst/>
                        </a:rPr>
                        <a:t>i</a:t>
                      </a:r>
                      <a:r>
                        <a:rPr lang="en-US" sz="1400" spc="5" dirty="0">
                          <a:effectLst/>
                        </a:rPr>
                        <a:t>r</a:t>
                      </a:r>
                      <a:r>
                        <a:rPr lang="en-US" sz="1400" dirty="0">
                          <a:effectLst/>
                        </a:rPr>
                        <a:t>y</a:t>
                      </a:r>
                      <a:r>
                        <a:rPr lang="en-US" sz="1400" spc="-50" dirty="0">
                          <a:effectLst/>
                        </a:rPr>
                        <a:t> </a:t>
                      </a:r>
                      <a:r>
                        <a:rPr lang="en-US" sz="1400" spc="5" dirty="0">
                          <a:effectLst/>
                        </a:rPr>
                        <a:t>proposa</a:t>
                      </a:r>
                      <a:r>
                        <a:rPr lang="en-US" sz="1400" dirty="0">
                          <a:effectLst/>
                        </a:rPr>
                        <a:t>l</a:t>
                      </a:r>
                    </a:p>
                    <a:p>
                      <a:pPr marL="342900" marR="0" lvl="0" indent="-342900" algn="l">
                        <a:spcBef>
                          <a:spcPts val="110"/>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an</a:t>
                      </a:r>
                      <a:r>
                        <a:rPr lang="en-US" sz="1400" dirty="0">
                          <a:effectLst/>
                        </a:rPr>
                        <a:t>d</a:t>
                      </a:r>
                      <a:r>
                        <a:rPr lang="en-US" sz="1400" spc="-50" dirty="0">
                          <a:effectLst/>
                        </a:rPr>
                        <a:t> </a:t>
                      </a:r>
                      <a:r>
                        <a:rPr lang="en-US" sz="1400" spc="5" dirty="0">
                          <a:effectLst/>
                        </a:rPr>
                        <a:t>execut</a:t>
                      </a:r>
                      <a:r>
                        <a:rPr lang="en-US" sz="1400" dirty="0">
                          <a:effectLst/>
                        </a:rPr>
                        <a:t>i</a:t>
                      </a:r>
                      <a:r>
                        <a:rPr lang="en-US" sz="1400" spc="5" dirty="0">
                          <a:effectLst/>
                        </a:rPr>
                        <a:t>n</a:t>
                      </a:r>
                      <a:r>
                        <a:rPr lang="en-US" sz="1400" dirty="0">
                          <a:effectLst/>
                        </a:rPr>
                        <a:t>g</a:t>
                      </a:r>
                      <a:r>
                        <a:rPr lang="en-US" sz="1400" spc="-45" dirty="0">
                          <a:effectLst/>
                        </a:rPr>
                        <a:t> </a:t>
                      </a:r>
                      <a:r>
                        <a:rPr lang="en-US" sz="1400" spc="5" dirty="0">
                          <a:effectLst/>
                        </a:rPr>
                        <a:t>th</a:t>
                      </a:r>
                      <a:r>
                        <a:rPr lang="en-US" sz="1400" dirty="0">
                          <a:effectLst/>
                        </a:rPr>
                        <a:t>e</a:t>
                      </a:r>
                      <a:r>
                        <a:rPr lang="en-US" sz="1400" spc="-45" dirty="0">
                          <a:effectLst/>
                        </a:rPr>
                        <a:t> </a:t>
                      </a:r>
                      <a:r>
                        <a:rPr lang="en-US" sz="1400" dirty="0">
                          <a:effectLst/>
                        </a:rPr>
                        <a:t>IS</a:t>
                      </a:r>
                      <a:r>
                        <a:rPr lang="en-US" sz="1400" spc="-45" dirty="0">
                          <a:effectLst/>
                        </a:rPr>
                        <a:t> </a:t>
                      </a:r>
                      <a:r>
                        <a:rPr lang="en-US" sz="1400" spc="5" dirty="0">
                          <a:effectLst/>
                        </a:rPr>
                        <a:t>curr</a:t>
                      </a:r>
                      <a:r>
                        <a:rPr lang="en-US" sz="1400" dirty="0">
                          <a:effectLst/>
                        </a:rPr>
                        <a:t>i</a:t>
                      </a:r>
                      <a:r>
                        <a:rPr lang="en-US" sz="1400" spc="5" dirty="0">
                          <a:effectLst/>
                        </a:rPr>
                        <a:t>cu</a:t>
                      </a:r>
                      <a:r>
                        <a:rPr lang="en-US" sz="1400" dirty="0">
                          <a:effectLst/>
                        </a:rPr>
                        <a:t>l</a:t>
                      </a:r>
                      <a:r>
                        <a:rPr lang="en-US" sz="1400" spc="5" dirty="0">
                          <a:effectLst/>
                        </a:rPr>
                        <a:t>u</a:t>
                      </a:r>
                      <a:r>
                        <a:rPr lang="en-US" sz="1400" dirty="0">
                          <a:effectLst/>
                        </a:rPr>
                        <a:t>m</a:t>
                      </a:r>
                      <a:r>
                        <a:rPr lang="en-US" sz="1400" spc="-45" dirty="0">
                          <a:effectLst/>
                        </a:rPr>
                        <a:t> </a:t>
                      </a:r>
                      <a:r>
                        <a:rPr lang="en-US" sz="1400" spc="5" dirty="0">
                          <a:effectLst/>
                        </a:rPr>
                        <a:t>p</a:t>
                      </a:r>
                      <a:r>
                        <a:rPr lang="en-US" sz="1400" dirty="0">
                          <a:effectLst/>
                        </a:rPr>
                        <a:t>l</a:t>
                      </a:r>
                      <a:r>
                        <a:rPr lang="en-US" sz="1400" spc="5" dirty="0">
                          <a:effectLst/>
                        </a:rPr>
                        <a:t>a</a:t>
                      </a:r>
                      <a:r>
                        <a:rPr lang="en-US" sz="1400" dirty="0">
                          <a:effectLst/>
                        </a:rPr>
                        <a:t>n</a:t>
                      </a:r>
                    </a:p>
                    <a:p>
                      <a:pPr marL="342900" marR="0" lvl="0" indent="-342900" algn="l">
                        <a:spcBef>
                          <a:spcPts val="110"/>
                        </a:spcBef>
                        <a:spcAft>
                          <a:spcPts val="0"/>
                        </a:spcAft>
                        <a:buSzPts val="950"/>
                        <a:buFont typeface="Arial" charset="0"/>
                        <a:buChar char="•"/>
                        <a:tabLst>
                          <a:tab pos="291465" algn="l"/>
                        </a:tabLst>
                      </a:pPr>
                      <a:r>
                        <a:rPr lang="en-US" sz="1400" dirty="0">
                          <a:effectLst/>
                        </a:rPr>
                        <a:t>IS</a:t>
                      </a:r>
                      <a:r>
                        <a:rPr lang="en-US" sz="1400" spc="-55" dirty="0">
                          <a:effectLst/>
                        </a:rPr>
                        <a:t> </a:t>
                      </a:r>
                      <a:r>
                        <a:rPr lang="en-US" sz="1400" spc="5" dirty="0">
                          <a:effectLst/>
                        </a:rPr>
                        <a:t>sen</a:t>
                      </a:r>
                      <a:r>
                        <a:rPr lang="en-US" sz="1400" dirty="0">
                          <a:effectLst/>
                        </a:rPr>
                        <a:t>i</a:t>
                      </a:r>
                      <a:r>
                        <a:rPr lang="en-US" sz="1400" spc="5" dirty="0">
                          <a:effectLst/>
                        </a:rPr>
                        <a:t>o</a:t>
                      </a:r>
                      <a:r>
                        <a:rPr lang="en-US" sz="1400" dirty="0">
                          <a:effectLst/>
                        </a:rPr>
                        <a:t>r</a:t>
                      </a:r>
                      <a:r>
                        <a:rPr lang="en-US" sz="1400" spc="-55" dirty="0">
                          <a:effectLst/>
                        </a:rPr>
                        <a:t> </a:t>
                      </a:r>
                      <a:r>
                        <a:rPr lang="en-US" sz="1400" spc="5" dirty="0">
                          <a:effectLst/>
                        </a:rPr>
                        <a:t>pro</a:t>
                      </a:r>
                      <a:r>
                        <a:rPr lang="en-US" sz="1400" dirty="0">
                          <a:effectLst/>
                        </a:rPr>
                        <a:t>j</a:t>
                      </a:r>
                      <a:r>
                        <a:rPr lang="en-US" sz="1400" spc="5" dirty="0">
                          <a:effectLst/>
                        </a:rPr>
                        <a:t>ect</a:t>
                      </a:r>
                      <a:endParaRPr lang="en-US" sz="1400" dirty="0">
                        <a:effectLst/>
                        <a:latin typeface="Calibri" charset="0"/>
                        <a:ea typeface="Arial" charset="0"/>
                        <a:cs typeface="Times New Roman" charset="0"/>
                      </a:endParaRPr>
                    </a:p>
                  </a:txBody>
                  <a:tcPr marL="0" marR="0" marT="0" marB="0" anchor="ctr">
                    <a:solidFill>
                      <a:schemeClr val="bg1"/>
                    </a:solidFill>
                  </a:tcPr>
                </a:tc>
                <a:tc>
                  <a:txBody>
                    <a:bodyPr/>
                    <a:lstStyle/>
                    <a:p>
                      <a:pPr marL="342900" marR="0" lvl="0" indent="-342900" algn="l">
                        <a:spcBef>
                          <a:spcPts val="110"/>
                        </a:spcBef>
                        <a:spcAft>
                          <a:spcPts val="0"/>
                        </a:spcAft>
                        <a:buSzPts val="950"/>
                        <a:buFont typeface="Arial" charset="0"/>
                        <a:buChar char="•"/>
                        <a:tabLst>
                          <a:tab pos="291465" algn="l"/>
                        </a:tabLst>
                      </a:pPr>
                      <a:endParaRPr lang="en-US" sz="140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4"/>
                  </a:ext>
                </a:extLst>
              </a:tr>
              <a:tr h="1094116">
                <a:tc>
                  <a:txBody>
                    <a:bodyPr/>
                    <a:lstStyle/>
                    <a:p>
                      <a:pPr marL="62865" marR="125730">
                        <a:lnSpc>
                          <a:spcPct val="105000"/>
                        </a:lnSpc>
                        <a:spcBef>
                          <a:spcPts val="25"/>
                        </a:spcBef>
                        <a:spcAft>
                          <a:spcPts val="0"/>
                        </a:spcAft>
                      </a:pPr>
                      <a:r>
                        <a:rPr lang="en-US" sz="1400" spc="5" dirty="0">
                          <a:effectLst/>
                        </a:rPr>
                        <a:t>Tea</a:t>
                      </a:r>
                      <a:r>
                        <a:rPr lang="en-US" sz="1400" spc="10" dirty="0">
                          <a:effectLst/>
                        </a:rPr>
                        <a:t>mw</a:t>
                      </a:r>
                      <a:r>
                        <a:rPr lang="en-US" sz="1400" spc="5" dirty="0">
                          <a:effectLst/>
                        </a:rPr>
                        <a:t>or</a:t>
                      </a:r>
                      <a:r>
                        <a:rPr lang="en-US" sz="1400" dirty="0">
                          <a:effectLst/>
                        </a:rPr>
                        <a:t>k</a:t>
                      </a:r>
                      <a:r>
                        <a:rPr lang="en-US" sz="1400" spc="-50" dirty="0">
                          <a:effectLst/>
                        </a:rPr>
                        <a:t> </a:t>
                      </a:r>
                      <a:r>
                        <a:rPr lang="en-US" sz="1400" spc="5" dirty="0">
                          <a:effectLst/>
                        </a:rPr>
                        <a:t>sk</a:t>
                      </a:r>
                      <a:r>
                        <a:rPr lang="en-US" sz="1400" dirty="0">
                          <a:effectLst/>
                        </a:rPr>
                        <a:t>ills</a:t>
                      </a:r>
                      <a:r>
                        <a:rPr lang="en-US" sz="1400" spc="-45" dirty="0">
                          <a:effectLst/>
                        </a:rPr>
                        <a:t> </a:t>
                      </a:r>
                      <a:r>
                        <a:rPr lang="en-US" sz="1400" spc="5" dirty="0">
                          <a:effectLst/>
                        </a:rPr>
                        <a:t>an</a:t>
                      </a:r>
                      <a:r>
                        <a:rPr lang="en-US" sz="1400" dirty="0">
                          <a:effectLst/>
                        </a:rPr>
                        <a:t>d</a:t>
                      </a:r>
                      <a:r>
                        <a:rPr lang="en-US" sz="1400" spc="-45" dirty="0">
                          <a:effectLst/>
                        </a:rPr>
                        <a:t> </a:t>
                      </a:r>
                      <a:r>
                        <a:rPr lang="en-US" sz="1400" spc="5" dirty="0">
                          <a:effectLst/>
                        </a:rPr>
                        <a:t>th</a:t>
                      </a:r>
                      <a:r>
                        <a:rPr lang="en-US" sz="1400" dirty="0">
                          <a:effectLst/>
                        </a:rPr>
                        <a:t>e</a:t>
                      </a:r>
                      <a:r>
                        <a:rPr lang="en-US" sz="1400" spc="-45" dirty="0">
                          <a:effectLst/>
                        </a:rPr>
                        <a:t> </a:t>
                      </a:r>
                      <a:r>
                        <a:rPr lang="en-US" sz="1400" spc="5" dirty="0">
                          <a:effectLst/>
                        </a:rPr>
                        <a:t>ab</a:t>
                      </a:r>
                      <a:r>
                        <a:rPr lang="en-US" sz="1400" dirty="0">
                          <a:effectLst/>
                        </a:rPr>
                        <a:t>ili</a:t>
                      </a:r>
                      <a:r>
                        <a:rPr lang="en-US" sz="1400" spc="5" dirty="0">
                          <a:effectLst/>
                        </a:rPr>
                        <a:t>t</a:t>
                      </a:r>
                      <a:r>
                        <a:rPr lang="en-US" sz="1400" dirty="0">
                          <a:effectLst/>
                        </a:rPr>
                        <a:t>y</a:t>
                      </a:r>
                      <a:r>
                        <a:rPr lang="en-US" sz="1400" spc="-45" dirty="0">
                          <a:effectLst/>
                        </a:rPr>
                        <a:t> </a:t>
                      </a:r>
                      <a:r>
                        <a:rPr lang="en-US" sz="1400" spc="5" dirty="0">
                          <a:effectLst/>
                        </a:rPr>
                        <a:t>t</a:t>
                      </a:r>
                      <a:r>
                        <a:rPr lang="en-US" sz="1400" dirty="0">
                          <a:effectLst/>
                        </a:rPr>
                        <a:t>o</a:t>
                      </a:r>
                      <a:r>
                        <a:rPr lang="en-US" sz="1400" spc="-45" dirty="0">
                          <a:effectLst/>
                        </a:rPr>
                        <a:t> </a:t>
                      </a:r>
                      <a:r>
                        <a:rPr lang="en-US" sz="1400" spc="5" dirty="0">
                          <a:effectLst/>
                        </a:rPr>
                        <a:t>co</a:t>
                      </a:r>
                      <a:r>
                        <a:rPr lang="en-US" sz="1400" dirty="0">
                          <a:effectLst/>
                        </a:rPr>
                        <a:t>ll</a:t>
                      </a:r>
                      <a:r>
                        <a:rPr lang="en-US" sz="1400" spc="5" dirty="0">
                          <a:effectLst/>
                        </a:rPr>
                        <a:t>aborat</a:t>
                      </a:r>
                      <a:r>
                        <a:rPr lang="en-US" sz="1400" dirty="0">
                          <a:effectLst/>
                        </a:rPr>
                        <a:t>e</a:t>
                      </a:r>
                      <a:r>
                        <a:rPr lang="en-US" sz="1400" spc="-45" dirty="0">
                          <a:effectLst/>
                        </a:rPr>
                        <a:t> </a:t>
                      </a:r>
                      <a:r>
                        <a:rPr lang="en-US" sz="1400" spc="10" dirty="0">
                          <a:effectLst/>
                        </a:rPr>
                        <a:t>w</a:t>
                      </a:r>
                      <a:r>
                        <a:rPr lang="en-US" sz="1400" dirty="0">
                          <a:effectLst/>
                        </a:rPr>
                        <a:t>i</a:t>
                      </a:r>
                      <a:r>
                        <a:rPr lang="en-US" sz="1400" spc="5" dirty="0">
                          <a:effectLst/>
                        </a:rPr>
                        <a:t>t</a:t>
                      </a:r>
                      <a:r>
                        <a:rPr lang="en-US" sz="1400" dirty="0">
                          <a:effectLst/>
                        </a:rPr>
                        <a:t>h </a:t>
                      </a:r>
                      <a:r>
                        <a:rPr lang="en-US" sz="1400" spc="5" dirty="0">
                          <a:effectLst/>
                        </a:rPr>
                        <a:t>other</a:t>
                      </a:r>
                      <a:r>
                        <a:rPr lang="en-US" sz="1400" dirty="0">
                          <a:effectLst/>
                        </a:rPr>
                        <a:t>s</a:t>
                      </a:r>
                      <a:r>
                        <a:rPr lang="en-US" sz="1400" spc="-55" dirty="0">
                          <a:effectLst/>
                        </a:rPr>
                        <a:t> </a:t>
                      </a:r>
                      <a:r>
                        <a:rPr lang="en-US" sz="1400" dirty="0">
                          <a:effectLst/>
                        </a:rPr>
                        <a:t>in</a:t>
                      </a:r>
                      <a:r>
                        <a:rPr lang="en-US" sz="1400" spc="-50" dirty="0">
                          <a:effectLst/>
                        </a:rPr>
                        <a:t> </a:t>
                      </a:r>
                      <a:r>
                        <a:rPr lang="en-US" sz="1400" spc="5" dirty="0">
                          <a:effectLst/>
                        </a:rPr>
                        <a:t>d</a:t>
                      </a:r>
                      <a:r>
                        <a:rPr lang="en-US" sz="1400" dirty="0">
                          <a:effectLst/>
                        </a:rPr>
                        <a:t>i</a:t>
                      </a:r>
                      <a:r>
                        <a:rPr lang="en-US" sz="1400" spc="5" dirty="0">
                          <a:effectLst/>
                        </a:rPr>
                        <a:t>vers</a:t>
                      </a:r>
                      <a:r>
                        <a:rPr lang="en-US" sz="1400" dirty="0">
                          <a:effectLst/>
                        </a:rPr>
                        <a:t>e</a:t>
                      </a:r>
                      <a:r>
                        <a:rPr lang="en-US" sz="1400" spc="-50" dirty="0">
                          <a:effectLst/>
                        </a:rPr>
                        <a:t> </a:t>
                      </a:r>
                      <a:r>
                        <a:rPr lang="en-US" sz="1400" spc="5" dirty="0">
                          <a:effectLst/>
                        </a:rPr>
                        <a:t>grou</a:t>
                      </a:r>
                      <a:r>
                        <a:rPr lang="en-US" sz="1400" dirty="0">
                          <a:effectLst/>
                        </a:rPr>
                        <a:t>p</a:t>
                      </a:r>
                      <a:r>
                        <a:rPr lang="en-US" sz="1400" spc="-50" dirty="0">
                          <a:effectLst/>
                        </a:rPr>
                        <a:t> </a:t>
                      </a:r>
                      <a:r>
                        <a:rPr lang="en-US" sz="1400" spc="5" dirty="0">
                          <a:effectLst/>
                        </a:rPr>
                        <a:t>sett</a:t>
                      </a:r>
                      <a:r>
                        <a:rPr lang="en-US" sz="1400" dirty="0">
                          <a:effectLst/>
                        </a:rPr>
                        <a:t>i</a:t>
                      </a:r>
                      <a:r>
                        <a:rPr lang="en-US" sz="1400" spc="5" dirty="0">
                          <a:effectLst/>
                        </a:rPr>
                        <a:t>ng</a:t>
                      </a:r>
                      <a:r>
                        <a:rPr lang="en-US" sz="1400" dirty="0">
                          <a:effectLst/>
                        </a:rPr>
                        <a:t>s</a:t>
                      </a:r>
                      <a:r>
                        <a:rPr lang="en-US" sz="1400" spc="-50" dirty="0">
                          <a:effectLst/>
                        </a:rPr>
                        <a:t> </a:t>
                      </a:r>
                      <a:r>
                        <a:rPr lang="en-US" sz="1400" dirty="0">
                          <a:effectLst/>
                        </a:rPr>
                        <a:t>(</a:t>
                      </a:r>
                      <a:r>
                        <a:rPr lang="en-US" sz="1400" spc="5" dirty="0">
                          <a:effectLst/>
                        </a:rPr>
                        <a:t>71</a:t>
                      </a:r>
                      <a:r>
                        <a:rPr lang="en-US" sz="1400" spc="10"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42900" marR="0" lvl="0" indent="-342900" algn="l">
                        <a:spcBef>
                          <a:spcPts val="95"/>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th</a:t>
                      </a:r>
                      <a:r>
                        <a:rPr lang="en-US" sz="1400" dirty="0">
                          <a:effectLst/>
                        </a:rPr>
                        <a:t>e</a:t>
                      </a:r>
                      <a:r>
                        <a:rPr lang="en-US" sz="1400" spc="-50" dirty="0">
                          <a:effectLst/>
                        </a:rPr>
                        <a:t> </a:t>
                      </a:r>
                      <a:r>
                        <a:rPr lang="en-US" sz="1400" dirty="0">
                          <a:effectLst/>
                        </a:rPr>
                        <a:t>IS</a:t>
                      </a:r>
                      <a:r>
                        <a:rPr lang="en-US" sz="1400" spc="-50" dirty="0">
                          <a:effectLst/>
                        </a:rPr>
                        <a:t> </a:t>
                      </a:r>
                      <a:r>
                        <a:rPr lang="en-US" sz="1400" dirty="0">
                          <a:effectLst/>
                        </a:rPr>
                        <a:t>i</a:t>
                      </a:r>
                      <a:r>
                        <a:rPr lang="en-US" sz="1400" spc="5" dirty="0">
                          <a:effectLst/>
                        </a:rPr>
                        <a:t>nqu</a:t>
                      </a:r>
                      <a:r>
                        <a:rPr lang="en-US" sz="1400" dirty="0">
                          <a:effectLst/>
                        </a:rPr>
                        <a:t>i</a:t>
                      </a:r>
                      <a:r>
                        <a:rPr lang="en-US" sz="1400" spc="5" dirty="0">
                          <a:effectLst/>
                        </a:rPr>
                        <a:t>r</a:t>
                      </a:r>
                      <a:r>
                        <a:rPr lang="en-US" sz="1400" dirty="0">
                          <a:effectLst/>
                        </a:rPr>
                        <a:t>y</a:t>
                      </a:r>
                      <a:r>
                        <a:rPr lang="en-US" sz="1400" spc="-50" dirty="0">
                          <a:effectLst/>
                        </a:rPr>
                        <a:t> </a:t>
                      </a:r>
                      <a:r>
                        <a:rPr lang="en-US" sz="1400" spc="5" dirty="0">
                          <a:effectLst/>
                        </a:rPr>
                        <a:t>proposa</a:t>
                      </a:r>
                      <a:r>
                        <a:rPr lang="en-US" sz="1400" dirty="0">
                          <a:effectLst/>
                        </a:rPr>
                        <a:t>l</a:t>
                      </a:r>
                    </a:p>
                    <a:p>
                      <a:pPr marL="342900" marR="0" lvl="0" indent="-342900" algn="l">
                        <a:spcBef>
                          <a:spcPts val="110"/>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an</a:t>
                      </a:r>
                      <a:r>
                        <a:rPr lang="en-US" sz="1400" dirty="0">
                          <a:effectLst/>
                        </a:rPr>
                        <a:t>d</a:t>
                      </a:r>
                      <a:r>
                        <a:rPr lang="en-US" sz="1400" spc="-50" dirty="0">
                          <a:effectLst/>
                        </a:rPr>
                        <a:t> </a:t>
                      </a:r>
                      <a:r>
                        <a:rPr lang="en-US" sz="1400" spc="5" dirty="0">
                          <a:effectLst/>
                        </a:rPr>
                        <a:t>execut</a:t>
                      </a:r>
                      <a:r>
                        <a:rPr lang="en-US" sz="1400" dirty="0">
                          <a:effectLst/>
                        </a:rPr>
                        <a:t>i</a:t>
                      </a:r>
                      <a:r>
                        <a:rPr lang="en-US" sz="1400" spc="5" dirty="0">
                          <a:effectLst/>
                        </a:rPr>
                        <a:t>n</a:t>
                      </a:r>
                      <a:r>
                        <a:rPr lang="en-US" sz="1400" dirty="0">
                          <a:effectLst/>
                        </a:rPr>
                        <a:t>g</a:t>
                      </a:r>
                      <a:r>
                        <a:rPr lang="en-US" sz="1400" spc="-45" dirty="0">
                          <a:effectLst/>
                        </a:rPr>
                        <a:t> </a:t>
                      </a:r>
                      <a:r>
                        <a:rPr lang="en-US" sz="1400" spc="5" dirty="0">
                          <a:effectLst/>
                        </a:rPr>
                        <a:t>th</a:t>
                      </a:r>
                      <a:r>
                        <a:rPr lang="en-US" sz="1400" dirty="0">
                          <a:effectLst/>
                        </a:rPr>
                        <a:t>e</a:t>
                      </a:r>
                      <a:r>
                        <a:rPr lang="en-US" sz="1400" spc="-45" dirty="0">
                          <a:effectLst/>
                        </a:rPr>
                        <a:t> </a:t>
                      </a:r>
                      <a:r>
                        <a:rPr lang="en-US" sz="1400" dirty="0">
                          <a:effectLst/>
                        </a:rPr>
                        <a:t>IS</a:t>
                      </a:r>
                      <a:r>
                        <a:rPr lang="en-US" sz="1400" spc="-45" dirty="0">
                          <a:effectLst/>
                        </a:rPr>
                        <a:t> </a:t>
                      </a:r>
                      <a:r>
                        <a:rPr lang="en-US" sz="1400" spc="5" dirty="0">
                          <a:effectLst/>
                        </a:rPr>
                        <a:t>curr</a:t>
                      </a:r>
                      <a:r>
                        <a:rPr lang="en-US" sz="1400" dirty="0">
                          <a:effectLst/>
                        </a:rPr>
                        <a:t>i</a:t>
                      </a:r>
                      <a:r>
                        <a:rPr lang="en-US" sz="1400" spc="5" dirty="0">
                          <a:effectLst/>
                        </a:rPr>
                        <a:t>cu</a:t>
                      </a:r>
                      <a:r>
                        <a:rPr lang="en-US" sz="1400" dirty="0">
                          <a:effectLst/>
                        </a:rPr>
                        <a:t>l</a:t>
                      </a:r>
                      <a:r>
                        <a:rPr lang="en-US" sz="1400" spc="5" dirty="0">
                          <a:effectLst/>
                        </a:rPr>
                        <a:t>u</a:t>
                      </a:r>
                      <a:r>
                        <a:rPr lang="en-US" sz="1400" dirty="0">
                          <a:effectLst/>
                        </a:rPr>
                        <a:t>m</a:t>
                      </a:r>
                      <a:r>
                        <a:rPr lang="en-US" sz="1400" spc="-45" dirty="0">
                          <a:effectLst/>
                        </a:rPr>
                        <a:t> </a:t>
                      </a:r>
                      <a:r>
                        <a:rPr lang="en-US" sz="1400" spc="5" dirty="0">
                          <a:effectLst/>
                        </a:rPr>
                        <a:t>p</a:t>
                      </a:r>
                      <a:r>
                        <a:rPr lang="en-US" sz="1400" dirty="0">
                          <a:effectLst/>
                        </a:rPr>
                        <a:t>l</a:t>
                      </a:r>
                      <a:r>
                        <a:rPr lang="en-US" sz="1400" spc="5" dirty="0">
                          <a:effectLst/>
                        </a:rPr>
                        <a:t>a</a:t>
                      </a:r>
                      <a:r>
                        <a:rPr lang="en-US" sz="1400" dirty="0">
                          <a:effectLst/>
                        </a:rPr>
                        <a:t>n</a:t>
                      </a:r>
                    </a:p>
                    <a:p>
                      <a:pPr marL="342900" marR="0" lvl="0" indent="-342900" algn="l">
                        <a:spcBef>
                          <a:spcPts val="110"/>
                        </a:spcBef>
                        <a:spcAft>
                          <a:spcPts val="0"/>
                        </a:spcAft>
                        <a:buSzPts val="950"/>
                        <a:buFont typeface="Arial" charset="0"/>
                        <a:buChar char="•"/>
                        <a:tabLst>
                          <a:tab pos="291465" algn="l"/>
                        </a:tabLst>
                      </a:pPr>
                      <a:r>
                        <a:rPr lang="en-US" sz="1400" dirty="0">
                          <a:effectLst/>
                        </a:rPr>
                        <a:t>I</a:t>
                      </a:r>
                      <a:r>
                        <a:rPr lang="en-US" sz="1400" spc="10" dirty="0">
                          <a:effectLst/>
                        </a:rPr>
                        <a:t>N</a:t>
                      </a:r>
                      <a:r>
                        <a:rPr lang="en-US" sz="1400" dirty="0">
                          <a:effectLst/>
                        </a:rPr>
                        <a:t>D</a:t>
                      </a:r>
                      <a:r>
                        <a:rPr lang="en-US" sz="1400" spc="-65" dirty="0">
                          <a:effectLst/>
                        </a:rPr>
                        <a:t> </a:t>
                      </a:r>
                      <a:r>
                        <a:rPr lang="en-US" sz="1400" spc="5" dirty="0">
                          <a:effectLst/>
                        </a:rPr>
                        <a:t>30</a:t>
                      </a:r>
                      <a:r>
                        <a:rPr lang="en-US" sz="1400" dirty="0">
                          <a:effectLst/>
                        </a:rPr>
                        <a:t>0</a:t>
                      </a:r>
                      <a:r>
                        <a:rPr lang="en-US" sz="1400" spc="-65" dirty="0">
                          <a:effectLst/>
                        </a:rPr>
                        <a:t> </a:t>
                      </a:r>
                      <a:r>
                        <a:rPr lang="en-US" sz="1400" spc="10" dirty="0">
                          <a:effectLst/>
                        </a:rPr>
                        <a:t>w</a:t>
                      </a:r>
                      <a:r>
                        <a:rPr lang="en-US" sz="1400" spc="5" dirty="0">
                          <a:effectLst/>
                        </a:rPr>
                        <a:t>orkshop</a:t>
                      </a:r>
                      <a:r>
                        <a:rPr lang="en-US" sz="1400" dirty="0">
                          <a:effectLst/>
                        </a:rPr>
                        <a:t>s</a:t>
                      </a:r>
                    </a:p>
                  </a:txBody>
                  <a:tcPr marL="0" marR="0" marT="0" marB="0" anchor="ctr">
                    <a:lnB w="12700" cap="flat" cmpd="sng" algn="ctr">
                      <a:solidFill>
                        <a:schemeClr val="tx1"/>
                      </a:solidFill>
                      <a:prstDash val="solid"/>
                      <a:round/>
                      <a:headEnd type="none" w="med" len="med"/>
                      <a:tailEnd type="none" w="med" len="med"/>
                    </a:lnB>
                  </a:tcPr>
                </a:tc>
                <a:tc>
                  <a:txBody>
                    <a:bodyPr/>
                    <a:lstStyle/>
                    <a:p>
                      <a:pPr marL="342900" marR="0" lvl="0" indent="-342900" algn="l">
                        <a:spcBef>
                          <a:spcPts val="110"/>
                        </a:spcBef>
                        <a:spcAft>
                          <a:spcPts val="0"/>
                        </a:spcAft>
                        <a:buSzPts val="950"/>
                        <a:buFont typeface="Arial" charset="0"/>
                        <a:buChar char="•"/>
                        <a:tabLst>
                          <a:tab pos="291465" algn="l"/>
                        </a:tabLst>
                      </a:pPr>
                      <a:r>
                        <a:rPr lang="en-US" sz="1400" spc="10" dirty="0">
                          <a:effectLst/>
                        </a:rPr>
                        <a:t>w</a:t>
                      </a:r>
                      <a:r>
                        <a:rPr lang="en-US" sz="1400" spc="5" dirty="0">
                          <a:effectLst/>
                        </a:rPr>
                        <a:t>or</a:t>
                      </a:r>
                      <a:r>
                        <a:rPr lang="en-US" sz="1400" dirty="0">
                          <a:effectLst/>
                        </a:rPr>
                        <a:t>k</a:t>
                      </a:r>
                      <a:r>
                        <a:rPr lang="en-US" sz="1400" spc="-45" dirty="0">
                          <a:effectLst/>
                        </a:rPr>
                        <a:t> </a:t>
                      </a:r>
                      <a:r>
                        <a:rPr lang="en-US" sz="1400" spc="10" dirty="0">
                          <a:effectLst/>
                        </a:rPr>
                        <a:t>w</a:t>
                      </a:r>
                      <a:r>
                        <a:rPr lang="en-US" sz="1400" dirty="0">
                          <a:effectLst/>
                        </a:rPr>
                        <a:t>i</a:t>
                      </a:r>
                      <a:r>
                        <a:rPr lang="en-US" sz="1400" spc="5" dirty="0">
                          <a:effectLst/>
                        </a:rPr>
                        <a:t>t</a:t>
                      </a:r>
                      <a:r>
                        <a:rPr lang="en-US" sz="1400" dirty="0">
                          <a:effectLst/>
                        </a:rPr>
                        <a:t>h</a:t>
                      </a:r>
                      <a:r>
                        <a:rPr lang="en-US" sz="1400" spc="-40" dirty="0">
                          <a:effectLst/>
                        </a:rPr>
                        <a:t> </a:t>
                      </a:r>
                      <a:r>
                        <a:rPr lang="en-US" sz="1400" dirty="0">
                          <a:effectLst/>
                        </a:rPr>
                        <a:t>IS</a:t>
                      </a:r>
                      <a:r>
                        <a:rPr lang="en-US" sz="1400" spc="-40" dirty="0">
                          <a:effectLst/>
                        </a:rPr>
                        <a:t> </a:t>
                      </a:r>
                      <a:r>
                        <a:rPr lang="en-US" sz="1400" spc="5" dirty="0">
                          <a:effectLst/>
                        </a:rPr>
                        <a:t>coord</a:t>
                      </a:r>
                      <a:r>
                        <a:rPr lang="en-US" sz="1400" dirty="0">
                          <a:effectLst/>
                        </a:rPr>
                        <a:t>i</a:t>
                      </a:r>
                      <a:r>
                        <a:rPr lang="en-US" sz="1400" spc="5" dirty="0">
                          <a:effectLst/>
                        </a:rPr>
                        <a:t>nato</a:t>
                      </a:r>
                      <a:r>
                        <a:rPr lang="en-US" sz="1400" dirty="0">
                          <a:effectLst/>
                        </a:rPr>
                        <a:t>r</a:t>
                      </a:r>
                      <a:r>
                        <a:rPr lang="en-US" sz="1400" spc="-45" dirty="0">
                          <a:effectLst/>
                        </a:rPr>
                        <a:t> </a:t>
                      </a:r>
                      <a:r>
                        <a:rPr lang="en-US" sz="1400" dirty="0">
                          <a:effectLst/>
                        </a:rPr>
                        <a:t>&amp;</a:t>
                      </a:r>
                      <a:r>
                        <a:rPr lang="en-US" sz="1400" spc="-40" dirty="0">
                          <a:effectLst/>
                        </a:rPr>
                        <a:t> </a:t>
                      </a:r>
                      <a:r>
                        <a:rPr lang="en-US" sz="1400" spc="5" dirty="0">
                          <a:effectLst/>
                        </a:rPr>
                        <a:t>othe</a:t>
                      </a:r>
                      <a:r>
                        <a:rPr lang="en-US" sz="1400" dirty="0">
                          <a:effectLst/>
                        </a:rPr>
                        <a:t>r</a:t>
                      </a:r>
                      <a:r>
                        <a:rPr lang="en-US" sz="1400" spc="-40" dirty="0">
                          <a:effectLst/>
                        </a:rPr>
                        <a:t> </a:t>
                      </a:r>
                      <a:r>
                        <a:rPr lang="en-US" sz="1400" dirty="0">
                          <a:effectLst/>
                        </a:rPr>
                        <a:t>f</a:t>
                      </a:r>
                      <a:r>
                        <a:rPr lang="en-US" sz="1400" spc="5" dirty="0">
                          <a:effectLst/>
                        </a:rPr>
                        <a:t>acu</a:t>
                      </a:r>
                      <a:r>
                        <a:rPr lang="en-US" sz="1400" dirty="0">
                          <a:effectLst/>
                        </a:rPr>
                        <a:t>l</a:t>
                      </a:r>
                      <a:r>
                        <a:rPr lang="en-US" sz="1400" spc="5" dirty="0">
                          <a:effectLst/>
                        </a:rPr>
                        <a:t>t</a:t>
                      </a:r>
                      <a:r>
                        <a:rPr lang="en-US" sz="1400" dirty="0">
                          <a:effectLst/>
                        </a:rPr>
                        <a:t>y</a:t>
                      </a:r>
                    </a:p>
                    <a:p>
                      <a:pPr marL="342900" marR="0" lvl="0" indent="-342900" algn="l">
                        <a:spcBef>
                          <a:spcPts val="110"/>
                        </a:spcBef>
                        <a:spcAft>
                          <a:spcPts val="0"/>
                        </a:spcAft>
                        <a:buSzPts val="950"/>
                        <a:buFont typeface="Arial" charset="0"/>
                        <a:buChar char="•"/>
                        <a:tabLst>
                          <a:tab pos="291465" algn="l"/>
                        </a:tabLst>
                      </a:pPr>
                      <a:r>
                        <a:rPr lang="en-US" sz="1400" spc="10" dirty="0">
                          <a:effectLst/>
                        </a:rPr>
                        <a:t>w</a:t>
                      </a:r>
                      <a:r>
                        <a:rPr lang="en-US" sz="1400" spc="5" dirty="0">
                          <a:effectLst/>
                        </a:rPr>
                        <a:t>or</a:t>
                      </a:r>
                      <a:r>
                        <a:rPr lang="en-US" sz="1400" dirty="0">
                          <a:effectLst/>
                        </a:rPr>
                        <a:t>k</a:t>
                      </a:r>
                      <a:r>
                        <a:rPr lang="en-US" sz="1400" spc="-55" dirty="0">
                          <a:effectLst/>
                        </a:rPr>
                        <a:t> </a:t>
                      </a:r>
                      <a:r>
                        <a:rPr lang="en-US" sz="1400" spc="10" dirty="0">
                          <a:effectLst/>
                        </a:rPr>
                        <a:t>w</a:t>
                      </a:r>
                      <a:r>
                        <a:rPr lang="en-US" sz="1400" dirty="0">
                          <a:effectLst/>
                        </a:rPr>
                        <a:t>i</a:t>
                      </a:r>
                      <a:r>
                        <a:rPr lang="en-US" sz="1400" spc="5" dirty="0">
                          <a:effectLst/>
                        </a:rPr>
                        <a:t>t</a:t>
                      </a:r>
                      <a:r>
                        <a:rPr lang="en-US" sz="1400" dirty="0">
                          <a:effectLst/>
                        </a:rPr>
                        <a:t>h</a:t>
                      </a:r>
                      <a:r>
                        <a:rPr lang="en-US" sz="1400" spc="-45" dirty="0">
                          <a:effectLst/>
                        </a:rPr>
                        <a:t> </a:t>
                      </a:r>
                      <a:r>
                        <a:rPr lang="en-US" sz="1400" dirty="0">
                          <a:effectLst/>
                        </a:rPr>
                        <a:t>IS</a:t>
                      </a:r>
                      <a:r>
                        <a:rPr lang="en-US" sz="1400" spc="-50" dirty="0">
                          <a:effectLst/>
                        </a:rPr>
                        <a:t> </a:t>
                      </a:r>
                      <a:r>
                        <a:rPr lang="en-US" sz="1400" spc="5" dirty="0">
                          <a:effectLst/>
                        </a:rPr>
                        <a:t>sen</a:t>
                      </a:r>
                      <a:r>
                        <a:rPr lang="en-US" sz="1400" dirty="0">
                          <a:effectLst/>
                        </a:rPr>
                        <a:t>i</a:t>
                      </a:r>
                      <a:r>
                        <a:rPr lang="en-US" sz="1400" spc="5" dirty="0">
                          <a:effectLst/>
                        </a:rPr>
                        <a:t>o</a:t>
                      </a:r>
                      <a:r>
                        <a:rPr lang="en-US" sz="1400" dirty="0">
                          <a:effectLst/>
                        </a:rPr>
                        <a:t>r</a:t>
                      </a:r>
                      <a:r>
                        <a:rPr lang="en-US" sz="1400" spc="-50" dirty="0">
                          <a:effectLst/>
                        </a:rPr>
                        <a:t> </a:t>
                      </a:r>
                      <a:r>
                        <a:rPr lang="en-US" sz="1400" spc="5" dirty="0">
                          <a:effectLst/>
                        </a:rPr>
                        <a:t>pro</a:t>
                      </a:r>
                      <a:r>
                        <a:rPr lang="en-US" sz="1400" dirty="0">
                          <a:effectLst/>
                        </a:rPr>
                        <a:t>j</a:t>
                      </a:r>
                      <a:r>
                        <a:rPr lang="en-US" sz="1400" spc="5" dirty="0">
                          <a:effectLst/>
                        </a:rPr>
                        <a:t>ec</a:t>
                      </a:r>
                      <a:r>
                        <a:rPr lang="en-US" sz="1400" dirty="0">
                          <a:effectLst/>
                        </a:rPr>
                        <a:t>t</a:t>
                      </a:r>
                      <a:r>
                        <a:rPr lang="en-US" sz="1400" spc="-50" dirty="0">
                          <a:effectLst/>
                        </a:rPr>
                        <a:t> </a:t>
                      </a:r>
                      <a:r>
                        <a:rPr lang="en-US" sz="1400" spc="5" dirty="0">
                          <a:effectLst/>
                        </a:rPr>
                        <a:t>co</a:t>
                      </a:r>
                      <a:r>
                        <a:rPr lang="en-US" sz="1400" spc="10" dirty="0">
                          <a:effectLst/>
                        </a:rPr>
                        <a:t>mm</a:t>
                      </a:r>
                      <a:r>
                        <a:rPr lang="en-US" sz="1400" dirty="0">
                          <a:effectLst/>
                        </a:rPr>
                        <a:t>i</a:t>
                      </a:r>
                      <a:r>
                        <a:rPr lang="en-US" sz="1400" spc="5" dirty="0">
                          <a:effectLst/>
                        </a:rPr>
                        <a:t>tte</a:t>
                      </a:r>
                      <a:r>
                        <a:rPr lang="en-US" sz="1400" dirty="0">
                          <a:effectLst/>
                        </a:rPr>
                        <a:t>e</a:t>
                      </a:r>
                    </a:p>
                    <a:p>
                      <a:pPr marL="342900" marR="0" lvl="0" indent="-342900" algn="l">
                        <a:spcBef>
                          <a:spcPts val="135"/>
                        </a:spcBef>
                        <a:spcAft>
                          <a:spcPts val="0"/>
                        </a:spcAft>
                        <a:buSzPts val="950"/>
                        <a:buFont typeface="Arial" charset="0"/>
                        <a:buChar char="•"/>
                        <a:tabLst>
                          <a:tab pos="291465" algn="l"/>
                        </a:tabLst>
                      </a:pPr>
                      <a:r>
                        <a:rPr lang="en-US" sz="1400" dirty="0">
                          <a:effectLst/>
                        </a:rPr>
                        <a:t>i</a:t>
                      </a:r>
                      <a:r>
                        <a:rPr lang="en-US" sz="1400" spc="5" dirty="0">
                          <a:effectLst/>
                        </a:rPr>
                        <a:t>nternsh</a:t>
                      </a:r>
                      <a:r>
                        <a:rPr lang="en-US" sz="1400" dirty="0">
                          <a:effectLst/>
                        </a:rPr>
                        <a:t>ip</a:t>
                      </a:r>
                      <a:endParaRPr lang="en-US" sz="1400" dirty="0">
                        <a:effectLst/>
                        <a:latin typeface="Calibri" charset="0"/>
                        <a:ea typeface="Arial" charset="0"/>
                        <a:cs typeface="Times New Roman"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68298">
                <a:tc>
                  <a:txBody>
                    <a:bodyPr/>
                    <a:lstStyle/>
                    <a:p>
                      <a:pPr marL="62865" marR="0">
                        <a:spcBef>
                          <a:spcPts val="25"/>
                        </a:spcBef>
                        <a:spcAft>
                          <a:spcPts val="0"/>
                        </a:spcAft>
                      </a:pPr>
                      <a:r>
                        <a:rPr lang="en-US" sz="1400" spc="5" dirty="0">
                          <a:effectLst/>
                        </a:rPr>
                        <a:t>Th</a:t>
                      </a:r>
                      <a:r>
                        <a:rPr lang="en-US" sz="1400" dirty="0">
                          <a:effectLst/>
                        </a:rPr>
                        <a:t>e</a:t>
                      </a:r>
                      <a:r>
                        <a:rPr lang="en-US" sz="1400" spc="-45" dirty="0">
                          <a:effectLst/>
                        </a:rPr>
                        <a:t> </a:t>
                      </a:r>
                      <a:r>
                        <a:rPr lang="en-US" sz="1400" spc="5" dirty="0">
                          <a:effectLst/>
                        </a:rPr>
                        <a:t>ab</a:t>
                      </a:r>
                      <a:r>
                        <a:rPr lang="en-US" sz="1400" dirty="0">
                          <a:effectLst/>
                        </a:rPr>
                        <a:t>ili</a:t>
                      </a:r>
                      <a:r>
                        <a:rPr lang="en-US" sz="1400" spc="5" dirty="0">
                          <a:effectLst/>
                        </a:rPr>
                        <a:t>t</a:t>
                      </a:r>
                      <a:r>
                        <a:rPr lang="en-US" sz="1400" dirty="0">
                          <a:effectLst/>
                        </a:rPr>
                        <a:t>y</a:t>
                      </a:r>
                      <a:r>
                        <a:rPr lang="en-US" sz="1400" spc="-40" dirty="0">
                          <a:effectLst/>
                        </a:rPr>
                        <a:t> </a:t>
                      </a:r>
                      <a:r>
                        <a:rPr lang="en-US" sz="1400" spc="5" dirty="0">
                          <a:effectLst/>
                        </a:rPr>
                        <a:t>t</a:t>
                      </a:r>
                      <a:r>
                        <a:rPr lang="en-US" sz="1400" dirty="0">
                          <a:effectLst/>
                        </a:rPr>
                        <a:t>o</a:t>
                      </a:r>
                      <a:r>
                        <a:rPr lang="en-US" sz="1400" spc="-35" dirty="0">
                          <a:effectLst/>
                        </a:rPr>
                        <a:t> </a:t>
                      </a:r>
                      <a:r>
                        <a:rPr lang="en-US" sz="1400" dirty="0">
                          <a:effectLst/>
                        </a:rPr>
                        <a:t>i</a:t>
                      </a:r>
                      <a:r>
                        <a:rPr lang="en-US" sz="1400" spc="5" dirty="0">
                          <a:effectLst/>
                        </a:rPr>
                        <a:t>nnovat</a:t>
                      </a:r>
                      <a:r>
                        <a:rPr lang="en-US" sz="1400" dirty="0">
                          <a:effectLst/>
                        </a:rPr>
                        <a:t>e</a:t>
                      </a:r>
                      <a:r>
                        <a:rPr lang="en-US" sz="1400" spc="-45" dirty="0">
                          <a:effectLst/>
                        </a:rPr>
                        <a:t> </a:t>
                      </a:r>
                      <a:r>
                        <a:rPr lang="en-US" sz="1400" spc="5" dirty="0">
                          <a:effectLst/>
                        </a:rPr>
                        <a:t>an</a:t>
                      </a:r>
                      <a:r>
                        <a:rPr lang="en-US" sz="1400" dirty="0">
                          <a:effectLst/>
                        </a:rPr>
                        <a:t>d</a:t>
                      </a:r>
                      <a:r>
                        <a:rPr lang="en-US" sz="1400" spc="-35" dirty="0">
                          <a:effectLst/>
                        </a:rPr>
                        <a:t> </a:t>
                      </a:r>
                      <a:r>
                        <a:rPr lang="en-US" sz="1400" spc="5" dirty="0">
                          <a:effectLst/>
                        </a:rPr>
                        <a:t>b</a:t>
                      </a:r>
                      <a:r>
                        <a:rPr lang="en-US" sz="1400" dirty="0">
                          <a:effectLst/>
                        </a:rPr>
                        <a:t>e</a:t>
                      </a:r>
                      <a:r>
                        <a:rPr lang="en-US" sz="1400" spc="-40" dirty="0">
                          <a:effectLst/>
                        </a:rPr>
                        <a:t> </a:t>
                      </a:r>
                      <a:r>
                        <a:rPr lang="en-US" sz="1400" spc="5" dirty="0">
                          <a:effectLst/>
                        </a:rPr>
                        <a:t>creat</a:t>
                      </a:r>
                      <a:r>
                        <a:rPr lang="en-US" sz="1400" dirty="0">
                          <a:effectLst/>
                        </a:rPr>
                        <a:t>i</a:t>
                      </a:r>
                      <a:r>
                        <a:rPr lang="en-US" sz="1400" spc="5" dirty="0">
                          <a:effectLst/>
                        </a:rPr>
                        <a:t>v</a:t>
                      </a:r>
                      <a:r>
                        <a:rPr lang="en-US" sz="1400" dirty="0">
                          <a:effectLst/>
                        </a:rPr>
                        <a:t>e</a:t>
                      </a:r>
                      <a:r>
                        <a:rPr lang="en-US" sz="1400" spc="-40" dirty="0">
                          <a:effectLst/>
                        </a:rPr>
                        <a:t> </a:t>
                      </a:r>
                      <a:r>
                        <a:rPr lang="en-US" sz="1400" dirty="0">
                          <a:effectLst/>
                        </a:rPr>
                        <a:t>(</a:t>
                      </a:r>
                      <a:r>
                        <a:rPr lang="en-US" sz="1400" spc="5" dirty="0">
                          <a:effectLst/>
                        </a:rPr>
                        <a:t>70</a:t>
                      </a:r>
                      <a:r>
                        <a:rPr lang="en-US" sz="1400" spc="10" dirty="0">
                          <a:effectLst/>
                        </a:rPr>
                        <a:t>%</a:t>
                      </a:r>
                      <a:r>
                        <a:rPr lang="en-US" sz="1400" dirty="0">
                          <a:effectLst/>
                        </a:rPr>
                        <a:t>).</a:t>
                      </a:r>
                      <a:endParaRPr lang="en-US" sz="1400" dirty="0">
                        <a:effectLst/>
                        <a:latin typeface="Calibri" charset="0"/>
                        <a:ea typeface="Calibri"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42900" marR="0" lvl="0" indent="-342900" algn="l">
                        <a:spcBef>
                          <a:spcPts val="95"/>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th</a:t>
                      </a:r>
                      <a:r>
                        <a:rPr lang="en-US" sz="1400" dirty="0">
                          <a:effectLst/>
                        </a:rPr>
                        <a:t>e</a:t>
                      </a:r>
                      <a:r>
                        <a:rPr lang="en-US" sz="1400" spc="-50" dirty="0">
                          <a:effectLst/>
                        </a:rPr>
                        <a:t> </a:t>
                      </a:r>
                      <a:r>
                        <a:rPr lang="en-US" sz="1400" dirty="0">
                          <a:effectLst/>
                        </a:rPr>
                        <a:t>IS</a:t>
                      </a:r>
                      <a:r>
                        <a:rPr lang="en-US" sz="1400" spc="-50" dirty="0">
                          <a:effectLst/>
                        </a:rPr>
                        <a:t> </a:t>
                      </a:r>
                      <a:r>
                        <a:rPr lang="en-US" sz="1400" dirty="0">
                          <a:effectLst/>
                        </a:rPr>
                        <a:t>i</a:t>
                      </a:r>
                      <a:r>
                        <a:rPr lang="en-US" sz="1400" spc="5" dirty="0">
                          <a:effectLst/>
                        </a:rPr>
                        <a:t>nqu</a:t>
                      </a:r>
                      <a:r>
                        <a:rPr lang="en-US" sz="1400" dirty="0">
                          <a:effectLst/>
                        </a:rPr>
                        <a:t>i</a:t>
                      </a:r>
                      <a:r>
                        <a:rPr lang="en-US" sz="1400" spc="5" dirty="0">
                          <a:effectLst/>
                        </a:rPr>
                        <a:t>r</a:t>
                      </a:r>
                      <a:r>
                        <a:rPr lang="en-US" sz="1400" dirty="0">
                          <a:effectLst/>
                        </a:rPr>
                        <a:t>y</a:t>
                      </a:r>
                      <a:r>
                        <a:rPr lang="en-US" sz="1400" spc="-50" dirty="0">
                          <a:effectLst/>
                        </a:rPr>
                        <a:t> </a:t>
                      </a:r>
                      <a:r>
                        <a:rPr lang="en-US" sz="1400" spc="5" dirty="0">
                          <a:effectLst/>
                        </a:rPr>
                        <a:t>proposa</a:t>
                      </a:r>
                      <a:r>
                        <a:rPr lang="en-US" sz="1400" dirty="0">
                          <a:effectLst/>
                        </a:rPr>
                        <a:t>l</a:t>
                      </a:r>
                    </a:p>
                    <a:p>
                      <a:pPr marL="342900" marR="0" lvl="0" indent="-342900" algn="l">
                        <a:spcBef>
                          <a:spcPts val="110"/>
                        </a:spcBef>
                        <a:spcAft>
                          <a:spcPts val="0"/>
                        </a:spcAft>
                        <a:buSzPts val="950"/>
                        <a:buFont typeface="Arial" charset="0"/>
                        <a:buChar char="•"/>
                        <a:tabLst>
                          <a:tab pos="291465" algn="l"/>
                        </a:tabLst>
                      </a:pPr>
                      <a:r>
                        <a:rPr lang="en-US" sz="1400" spc="10" dirty="0">
                          <a:effectLst/>
                        </a:rPr>
                        <a:t>w</a:t>
                      </a:r>
                      <a:r>
                        <a:rPr lang="en-US" sz="1400" spc="5" dirty="0">
                          <a:effectLst/>
                        </a:rPr>
                        <a:t>r</a:t>
                      </a:r>
                      <a:r>
                        <a:rPr lang="en-US" sz="1400" dirty="0">
                          <a:effectLst/>
                        </a:rPr>
                        <a:t>i</a:t>
                      </a:r>
                      <a:r>
                        <a:rPr lang="en-US" sz="1400" spc="5" dirty="0">
                          <a:effectLst/>
                        </a:rPr>
                        <a:t>t</a:t>
                      </a:r>
                      <a:r>
                        <a:rPr lang="en-US" sz="1400" dirty="0">
                          <a:effectLst/>
                        </a:rPr>
                        <a:t>i</a:t>
                      </a:r>
                      <a:r>
                        <a:rPr lang="en-US" sz="1400" spc="5" dirty="0">
                          <a:effectLst/>
                        </a:rPr>
                        <a:t>n</a:t>
                      </a:r>
                      <a:r>
                        <a:rPr lang="en-US" sz="1400" dirty="0">
                          <a:effectLst/>
                        </a:rPr>
                        <a:t>g</a:t>
                      </a:r>
                      <a:r>
                        <a:rPr lang="en-US" sz="1400" spc="-50" dirty="0">
                          <a:effectLst/>
                        </a:rPr>
                        <a:t> </a:t>
                      </a:r>
                      <a:r>
                        <a:rPr lang="en-US" sz="1400" spc="5" dirty="0">
                          <a:effectLst/>
                        </a:rPr>
                        <a:t>an</a:t>
                      </a:r>
                      <a:r>
                        <a:rPr lang="en-US" sz="1400" dirty="0">
                          <a:effectLst/>
                        </a:rPr>
                        <a:t>d</a:t>
                      </a:r>
                      <a:r>
                        <a:rPr lang="en-US" sz="1400" spc="-50" dirty="0">
                          <a:effectLst/>
                        </a:rPr>
                        <a:t> </a:t>
                      </a:r>
                      <a:r>
                        <a:rPr lang="en-US" sz="1400" spc="5" dirty="0">
                          <a:effectLst/>
                        </a:rPr>
                        <a:t>execut</a:t>
                      </a:r>
                      <a:r>
                        <a:rPr lang="en-US" sz="1400" dirty="0">
                          <a:effectLst/>
                        </a:rPr>
                        <a:t>i</a:t>
                      </a:r>
                      <a:r>
                        <a:rPr lang="en-US" sz="1400" spc="5" dirty="0">
                          <a:effectLst/>
                        </a:rPr>
                        <a:t>n</a:t>
                      </a:r>
                      <a:r>
                        <a:rPr lang="en-US" sz="1400" dirty="0">
                          <a:effectLst/>
                        </a:rPr>
                        <a:t>g</a:t>
                      </a:r>
                      <a:r>
                        <a:rPr lang="en-US" sz="1400" spc="-45" dirty="0">
                          <a:effectLst/>
                        </a:rPr>
                        <a:t> </a:t>
                      </a:r>
                      <a:r>
                        <a:rPr lang="en-US" sz="1400" spc="5" dirty="0">
                          <a:effectLst/>
                        </a:rPr>
                        <a:t>th</a:t>
                      </a:r>
                      <a:r>
                        <a:rPr lang="en-US" sz="1400" dirty="0">
                          <a:effectLst/>
                        </a:rPr>
                        <a:t>e</a:t>
                      </a:r>
                      <a:r>
                        <a:rPr lang="en-US" sz="1400" spc="-45" dirty="0">
                          <a:effectLst/>
                        </a:rPr>
                        <a:t> </a:t>
                      </a:r>
                      <a:r>
                        <a:rPr lang="en-US" sz="1400" dirty="0">
                          <a:effectLst/>
                        </a:rPr>
                        <a:t>IS</a:t>
                      </a:r>
                      <a:r>
                        <a:rPr lang="en-US" sz="1400" spc="-45" dirty="0">
                          <a:effectLst/>
                        </a:rPr>
                        <a:t> </a:t>
                      </a:r>
                      <a:r>
                        <a:rPr lang="en-US" sz="1400" spc="5" dirty="0">
                          <a:effectLst/>
                        </a:rPr>
                        <a:t>curr</a:t>
                      </a:r>
                      <a:r>
                        <a:rPr lang="en-US" sz="1400" dirty="0">
                          <a:effectLst/>
                        </a:rPr>
                        <a:t>i</a:t>
                      </a:r>
                      <a:r>
                        <a:rPr lang="en-US" sz="1400" spc="5" dirty="0">
                          <a:effectLst/>
                        </a:rPr>
                        <a:t>cu</a:t>
                      </a:r>
                      <a:r>
                        <a:rPr lang="en-US" sz="1400" dirty="0">
                          <a:effectLst/>
                        </a:rPr>
                        <a:t>l</a:t>
                      </a:r>
                      <a:r>
                        <a:rPr lang="en-US" sz="1400" spc="5" dirty="0">
                          <a:effectLst/>
                        </a:rPr>
                        <a:t>u</a:t>
                      </a:r>
                      <a:r>
                        <a:rPr lang="en-US" sz="1400" dirty="0">
                          <a:effectLst/>
                        </a:rPr>
                        <a:t>m</a:t>
                      </a:r>
                      <a:r>
                        <a:rPr lang="en-US" sz="1400" spc="-45" dirty="0">
                          <a:effectLst/>
                        </a:rPr>
                        <a:t> </a:t>
                      </a:r>
                      <a:r>
                        <a:rPr lang="en-US" sz="1400" spc="5" dirty="0">
                          <a:effectLst/>
                        </a:rPr>
                        <a:t>p</a:t>
                      </a:r>
                      <a:r>
                        <a:rPr lang="en-US" sz="1400" dirty="0">
                          <a:effectLst/>
                        </a:rPr>
                        <a:t>l</a:t>
                      </a:r>
                      <a:r>
                        <a:rPr lang="en-US" sz="1400" spc="5" dirty="0">
                          <a:effectLst/>
                        </a:rPr>
                        <a:t>a</a:t>
                      </a:r>
                      <a:r>
                        <a:rPr lang="en-US" sz="1400" dirty="0">
                          <a:effectLst/>
                        </a:rPr>
                        <a:t>n</a:t>
                      </a:r>
                    </a:p>
                    <a:p>
                      <a:pPr marL="342900" marR="0" lvl="0" indent="-342900" algn="l">
                        <a:spcBef>
                          <a:spcPts val="110"/>
                        </a:spcBef>
                        <a:spcAft>
                          <a:spcPts val="0"/>
                        </a:spcAft>
                        <a:buSzPts val="950"/>
                        <a:buFont typeface="Arial" charset="0"/>
                        <a:buChar char="•"/>
                        <a:tabLst>
                          <a:tab pos="291465" algn="l"/>
                        </a:tabLst>
                      </a:pPr>
                      <a:r>
                        <a:rPr lang="en-US" sz="1400" dirty="0">
                          <a:effectLst/>
                        </a:rPr>
                        <a:t>IS</a:t>
                      </a:r>
                      <a:r>
                        <a:rPr lang="en-US" sz="1400" spc="-55" dirty="0">
                          <a:effectLst/>
                        </a:rPr>
                        <a:t> </a:t>
                      </a:r>
                      <a:r>
                        <a:rPr lang="en-US" sz="1400" spc="5" dirty="0">
                          <a:effectLst/>
                        </a:rPr>
                        <a:t>sen</a:t>
                      </a:r>
                      <a:r>
                        <a:rPr lang="en-US" sz="1400" dirty="0">
                          <a:effectLst/>
                        </a:rPr>
                        <a:t>i</a:t>
                      </a:r>
                      <a:r>
                        <a:rPr lang="en-US" sz="1400" spc="5" dirty="0">
                          <a:effectLst/>
                        </a:rPr>
                        <a:t>o</a:t>
                      </a:r>
                      <a:r>
                        <a:rPr lang="en-US" sz="1400" dirty="0">
                          <a:effectLst/>
                        </a:rPr>
                        <a:t>r</a:t>
                      </a:r>
                      <a:r>
                        <a:rPr lang="en-US" sz="1400" spc="-55" dirty="0">
                          <a:effectLst/>
                        </a:rPr>
                        <a:t> </a:t>
                      </a:r>
                      <a:r>
                        <a:rPr lang="en-US" sz="1400" spc="5" dirty="0">
                          <a:effectLst/>
                        </a:rPr>
                        <a:t>pro</a:t>
                      </a:r>
                      <a:r>
                        <a:rPr lang="en-US" sz="1400" dirty="0">
                          <a:effectLst/>
                        </a:rPr>
                        <a:t>j</a:t>
                      </a:r>
                      <a:r>
                        <a:rPr lang="en-US" sz="1400" spc="5" dirty="0">
                          <a:effectLst/>
                        </a:rPr>
                        <a:t>ect</a:t>
                      </a:r>
                      <a:endParaRPr lang="en-US" sz="1400" dirty="0">
                        <a:effectLst/>
                        <a:latin typeface="Calibri" charset="0"/>
                        <a:ea typeface="Arial"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42900" marR="0" lvl="0" indent="-342900" algn="l">
                        <a:spcBef>
                          <a:spcPts val="110"/>
                        </a:spcBef>
                        <a:spcAft>
                          <a:spcPts val="0"/>
                        </a:spcAft>
                        <a:buSzPts val="950"/>
                        <a:buFont typeface="Arial" charset="0"/>
                        <a:buChar char="•"/>
                        <a:tabLst>
                          <a:tab pos="291465" algn="l"/>
                        </a:tabLst>
                      </a:pPr>
                      <a:endParaRPr lang="en-US" sz="1400" dirty="0">
                        <a:effectLst/>
                        <a:latin typeface="Calibri" charset="0"/>
                        <a:ea typeface="Arial"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5691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8B3DDF-55FD-42E7-8027-CE601EFF49C5}" type="slidenum">
              <a:rPr lang="en-US" smtClean="0"/>
              <a:pPr/>
              <a:t>75</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966" y="4281338"/>
            <a:ext cx="9309100" cy="2082800"/>
          </a:xfrm>
          <a:prstGeom prst="rect">
            <a:avLst/>
          </a:prstGeom>
        </p:spPr>
      </p:pic>
      <p:sp>
        <p:nvSpPr>
          <p:cNvPr id="12" name="Oval 11"/>
          <p:cNvSpPr/>
          <p:nvPr/>
        </p:nvSpPr>
        <p:spPr>
          <a:xfrm>
            <a:off x="7627803" y="4792951"/>
            <a:ext cx="1558213"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10164" y="5751969"/>
            <a:ext cx="2621902"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75107716"/>
              </p:ext>
            </p:extLst>
          </p:nvPr>
        </p:nvGraphicFramePr>
        <p:xfrm>
          <a:off x="164964" y="126175"/>
          <a:ext cx="11825105" cy="4085185"/>
        </p:xfrm>
        <a:graphic>
          <a:graphicData uri="http://schemas.openxmlformats.org/drawingml/2006/table">
            <a:tbl>
              <a:tblPr firstRow="1" firstCol="1" lastRow="1" lastCol="1" bandRow="1" bandCol="1">
                <a:tableStyleId>{1E171933-4619-4E11-9A3F-F7608DF75F80}</a:tableStyleId>
              </a:tblPr>
              <a:tblGrid>
                <a:gridCol w="3564423">
                  <a:extLst>
                    <a:ext uri="{9D8B030D-6E8A-4147-A177-3AD203B41FA5}">
                      <a16:colId xmlns:a16="http://schemas.microsoft.com/office/drawing/2014/main" val="20000"/>
                    </a:ext>
                  </a:extLst>
                </a:gridCol>
                <a:gridCol w="4736094">
                  <a:extLst>
                    <a:ext uri="{9D8B030D-6E8A-4147-A177-3AD203B41FA5}">
                      <a16:colId xmlns:a16="http://schemas.microsoft.com/office/drawing/2014/main" val="20001"/>
                    </a:ext>
                  </a:extLst>
                </a:gridCol>
                <a:gridCol w="3524588">
                  <a:extLst>
                    <a:ext uri="{9D8B030D-6E8A-4147-A177-3AD203B41FA5}">
                      <a16:colId xmlns:a16="http://schemas.microsoft.com/office/drawing/2014/main" val="20002"/>
                    </a:ext>
                  </a:extLst>
                </a:gridCol>
              </a:tblGrid>
              <a:tr h="128876">
                <a:tc>
                  <a:txBody>
                    <a:bodyPr/>
                    <a:lstStyle/>
                    <a:p>
                      <a:pPr marL="621030" marR="156845" indent="-468630" algn="ctr">
                        <a:spcBef>
                          <a:spcPts val="5"/>
                        </a:spcBef>
                        <a:spcAft>
                          <a:spcPts val="0"/>
                        </a:spcAft>
                      </a:pPr>
                      <a:r>
                        <a:rPr lang="en-US" sz="1400" dirty="0">
                          <a:effectLst/>
                        </a:rPr>
                        <a:t>Learning</a:t>
                      </a:r>
                      <a:r>
                        <a:rPr lang="en-US" sz="1400" spc="-25" dirty="0">
                          <a:effectLst/>
                        </a:rPr>
                        <a:t> </a:t>
                      </a:r>
                      <a:r>
                        <a:rPr lang="en-US" sz="1400" dirty="0">
                          <a:effectLst/>
                        </a:rPr>
                        <a:t>Outcome</a:t>
                      </a:r>
                      <a:endParaRPr lang="en-US" sz="1400" dirty="0">
                        <a:effectLst/>
                        <a:latin typeface="Calibri" charset="0"/>
                        <a:ea typeface="Calibri" charset="0"/>
                        <a:cs typeface="Times New Roman" charset="0"/>
                      </a:endParaRPr>
                    </a:p>
                  </a:txBody>
                  <a:tcPr marL="0" marR="0" marT="0" marB="0" anchor="ctr"/>
                </a:tc>
                <a:tc gridSpan="2">
                  <a:txBody>
                    <a:bodyPr/>
                    <a:lstStyle/>
                    <a:p>
                      <a:pPr marL="1129665" marR="346710" indent="-784860" algn="ctr">
                        <a:spcBef>
                          <a:spcPts val="5"/>
                        </a:spcBef>
                        <a:spcAft>
                          <a:spcPts val="0"/>
                        </a:spcAft>
                      </a:pPr>
                      <a:r>
                        <a:rPr lang="en-US" sz="1400" dirty="0">
                          <a:effectLst/>
                        </a:rPr>
                        <a:t>How</a:t>
                      </a:r>
                      <a:r>
                        <a:rPr lang="en-US" sz="1400" spc="-20" dirty="0">
                          <a:effectLst/>
                        </a:rPr>
                        <a:t> </a:t>
                      </a:r>
                      <a:r>
                        <a:rPr lang="en-US" sz="1400" dirty="0">
                          <a:effectLst/>
                        </a:rPr>
                        <a:t>the</a:t>
                      </a:r>
                      <a:r>
                        <a:rPr lang="en-US" sz="1400" spc="-20" dirty="0">
                          <a:effectLst/>
                        </a:rPr>
                        <a:t> </a:t>
                      </a:r>
                      <a:r>
                        <a:rPr lang="en-US" sz="1400" dirty="0">
                          <a:effectLst/>
                        </a:rPr>
                        <a:t>Major</a:t>
                      </a:r>
                      <a:r>
                        <a:rPr lang="en-US" sz="1400" spc="-20" dirty="0">
                          <a:effectLst/>
                        </a:rPr>
                        <a:t> </a:t>
                      </a:r>
                      <a:r>
                        <a:rPr lang="en-US" sz="1400" dirty="0">
                          <a:effectLst/>
                        </a:rPr>
                        <a:t>Meets</a:t>
                      </a:r>
                      <a:r>
                        <a:rPr lang="en-US" sz="1400" spc="-20" dirty="0">
                          <a:effectLst/>
                        </a:rPr>
                        <a:t> </a:t>
                      </a:r>
                      <a:r>
                        <a:rPr lang="en-US" sz="1400" dirty="0">
                          <a:effectLst/>
                        </a:rPr>
                        <a:t>the</a:t>
                      </a:r>
                      <a:r>
                        <a:rPr lang="en-US" sz="1400" spc="-15" dirty="0">
                          <a:effectLst/>
                        </a:rPr>
                        <a:t> </a:t>
                      </a:r>
                      <a:r>
                        <a:rPr lang="en-US" sz="1400" dirty="0">
                          <a:effectLst/>
                        </a:rPr>
                        <a:t>Learning O</a:t>
                      </a:r>
                      <a:r>
                        <a:rPr lang="en-US" sz="1400" spc="-5" dirty="0">
                          <a:effectLst/>
                        </a:rPr>
                        <a:t>ut</a:t>
                      </a:r>
                      <a:r>
                        <a:rPr lang="en-US" sz="1400" dirty="0">
                          <a:effectLst/>
                        </a:rPr>
                        <a:t>c</a:t>
                      </a:r>
                      <a:r>
                        <a:rPr lang="en-US" sz="1400" spc="-5" dirty="0">
                          <a:effectLst/>
                        </a:rPr>
                        <a:t>o</a:t>
                      </a:r>
                      <a:r>
                        <a:rPr lang="en-US" sz="1400" dirty="0">
                          <a:effectLst/>
                        </a:rPr>
                        <a:t>mes</a:t>
                      </a:r>
                      <a:endParaRPr lang="en-US" sz="1400" dirty="0">
                        <a:effectLst/>
                        <a:latin typeface="Calibri" charset="0"/>
                        <a:ea typeface="Calibri" charset="0"/>
                        <a:cs typeface="Times New Roman" charset="0"/>
                      </a:endParaRPr>
                    </a:p>
                  </a:txBody>
                  <a:tcPr marL="0" marR="0" marT="0" marB="0" anchor="ctr"/>
                </a:tc>
                <a:tc hMerge="1">
                  <a:txBody>
                    <a:bodyPr/>
                    <a:lstStyle/>
                    <a:p>
                      <a:pPr marL="1129665" marR="346710" indent="-784860">
                        <a:spcBef>
                          <a:spcPts val="5"/>
                        </a:spcBef>
                        <a:spcAft>
                          <a:spcPts val="0"/>
                        </a:spcAft>
                      </a:pPr>
                      <a:endParaRPr lang="en-US" sz="1200" dirty="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0"/>
                  </a:ext>
                </a:extLst>
              </a:tr>
              <a:tr h="680177">
                <a:tc>
                  <a:txBody>
                    <a:bodyPr/>
                    <a:lstStyle/>
                    <a:p>
                      <a:pPr marL="62865" marR="57150">
                        <a:lnSpc>
                          <a:spcPct val="105000"/>
                        </a:lnSpc>
                        <a:spcBef>
                          <a:spcPts val="25"/>
                        </a:spcBef>
                        <a:spcAft>
                          <a:spcPts val="0"/>
                        </a:spcAft>
                      </a:pPr>
                      <a:r>
                        <a:rPr lang="en-US" sz="1100" spc="5" dirty="0">
                          <a:effectLst/>
                        </a:rPr>
                        <a:t>Th</a:t>
                      </a:r>
                      <a:r>
                        <a:rPr lang="en-US" sz="1100" dirty="0">
                          <a:effectLst/>
                        </a:rPr>
                        <a:t>e</a:t>
                      </a:r>
                      <a:r>
                        <a:rPr lang="en-US" sz="1100" spc="-50" dirty="0">
                          <a:effectLst/>
                        </a:rPr>
                        <a:t> </a:t>
                      </a:r>
                      <a:r>
                        <a:rPr lang="en-US" sz="1100" spc="5" dirty="0">
                          <a:effectLst/>
                        </a:rPr>
                        <a:t>ab</a:t>
                      </a:r>
                      <a:r>
                        <a:rPr lang="en-US" sz="1100" dirty="0">
                          <a:effectLst/>
                        </a:rPr>
                        <a:t>ili</a:t>
                      </a:r>
                      <a:r>
                        <a:rPr lang="en-US" sz="1100" spc="5" dirty="0">
                          <a:effectLst/>
                        </a:rPr>
                        <a:t>t</a:t>
                      </a:r>
                      <a:r>
                        <a:rPr lang="en-US" sz="1100" dirty="0">
                          <a:effectLst/>
                        </a:rPr>
                        <a:t>y</a:t>
                      </a:r>
                      <a:r>
                        <a:rPr lang="en-US" sz="1100" spc="-50" dirty="0">
                          <a:effectLst/>
                        </a:rPr>
                        <a:t> </a:t>
                      </a:r>
                      <a:r>
                        <a:rPr lang="en-US" sz="1100" spc="5" dirty="0">
                          <a:effectLst/>
                        </a:rPr>
                        <a:t>t</a:t>
                      </a:r>
                      <a:r>
                        <a:rPr lang="en-US" sz="1100" dirty="0">
                          <a:effectLst/>
                        </a:rPr>
                        <a:t>o</a:t>
                      </a:r>
                      <a:r>
                        <a:rPr lang="en-US" sz="1100" spc="-40" dirty="0">
                          <a:effectLst/>
                        </a:rPr>
                        <a:t> </a:t>
                      </a:r>
                      <a:r>
                        <a:rPr lang="en-US" sz="1100" spc="5" dirty="0">
                          <a:effectLst/>
                        </a:rPr>
                        <a:t>effect</a:t>
                      </a:r>
                      <a:r>
                        <a:rPr lang="en-US" sz="1100" dirty="0">
                          <a:effectLst/>
                        </a:rPr>
                        <a:t>i</a:t>
                      </a:r>
                      <a:r>
                        <a:rPr lang="en-US" sz="1100" spc="5" dirty="0">
                          <a:effectLst/>
                        </a:rPr>
                        <a:t>ve</a:t>
                      </a:r>
                      <a:r>
                        <a:rPr lang="en-US" sz="1100" dirty="0">
                          <a:effectLst/>
                        </a:rPr>
                        <a:t>ly</a:t>
                      </a:r>
                      <a:r>
                        <a:rPr lang="en-US" sz="1100" spc="-50" dirty="0">
                          <a:effectLst/>
                        </a:rPr>
                        <a:t> </a:t>
                      </a:r>
                      <a:r>
                        <a:rPr lang="en-US" sz="1100" spc="5" dirty="0">
                          <a:effectLst/>
                        </a:rPr>
                        <a:t>co</a:t>
                      </a:r>
                      <a:r>
                        <a:rPr lang="en-US" sz="1100" spc="10" dirty="0">
                          <a:effectLst/>
                        </a:rPr>
                        <a:t>mm</a:t>
                      </a:r>
                      <a:r>
                        <a:rPr lang="en-US" sz="1100" spc="5" dirty="0">
                          <a:effectLst/>
                        </a:rPr>
                        <a:t>un</a:t>
                      </a:r>
                      <a:r>
                        <a:rPr lang="en-US" sz="1100" dirty="0">
                          <a:effectLst/>
                        </a:rPr>
                        <a:t>i</a:t>
                      </a:r>
                      <a:r>
                        <a:rPr lang="en-US" sz="1100" spc="5" dirty="0">
                          <a:effectLst/>
                        </a:rPr>
                        <a:t>cat</a:t>
                      </a:r>
                      <a:r>
                        <a:rPr lang="en-US" sz="1100" dirty="0">
                          <a:effectLst/>
                        </a:rPr>
                        <a:t>e</a:t>
                      </a:r>
                      <a:r>
                        <a:rPr lang="en-US" sz="1100" spc="-45" dirty="0">
                          <a:effectLst/>
                        </a:rPr>
                        <a:t> </a:t>
                      </a:r>
                      <a:r>
                        <a:rPr lang="en-US" sz="1100" spc="5" dirty="0">
                          <a:effectLst/>
                        </a:rPr>
                        <a:t>ora</a:t>
                      </a:r>
                      <a:r>
                        <a:rPr lang="en-US" sz="1100" dirty="0">
                          <a:effectLst/>
                        </a:rPr>
                        <a:t>lly</a:t>
                      </a:r>
                      <a:r>
                        <a:rPr lang="en-US" sz="1100" spc="-50" dirty="0">
                          <a:effectLst/>
                        </a:rPr>
                        <a:t> </a:t>
                      </a:r>
                      <a:r>
                        <a:rPr lang="en-US" sz="1100" spc="5" dirty="0">
                          <a:effectLst/>
                        </a:rPr>
                        <a:t>an</a:t>
                      </a:r>
                      <a:r>
                        <a:rPr lang="en-US" sz="1100" dirty="0">
                          <a:effectLst/>
                        </a:rPr>
                        <a:t>d</a:t>
                      </a:r>
                      <a:r>
                        <a:rPr lang="en-US" sz="1100" spc="-45" dirty="0">
                          <a:effectLst/>
                        </a:rPr>
                        <a:t> </a:t>
                      </a:r>
                      <a:r>
                        <a:rPr lang="en-US" sz="1100" dirty="0">
                          <a:effectLst/>
                        </a:rPr>
                        <a:t>in </a:t>
                      </a:r>
                      <a:r>
                        <a:rPr lang="en-US" sz="1100" spc="10" dirty="0">
                          <a:effectLst/>
                        </a:rPr>
                        <a:t>w</a:t>
                      </a:r>
                      <a:r>
                        <a:rPr lang="en-US" sz="1100" spc="5" dirty="0">
                          <a:effectLst/>
                        </a:rPr>
                        <a:t>r</a:t>
                      </a:r>
                      <a:r>
                        <a:rPr lang="en-US" sz="1100" dirty="0">
                          <a:effectLst/>
                        </a:rPr>
                        <a:t>i</a:t>
                      </a:r>
                      <a:r>
                        <a:rPr lang="en-US" sz="1100" spc="5" dirty="0">
                          <a:effectLst/>
                        </a:rPr>
                        <a:t>t</a:t>
                      </a:r>
                      <a:r>
                        <a:rPr lang="en-US" sz="1100" dirty="0">
                          <a:effectLst/>
                        </a:rPr>
                        <a:t>i</a:t>
                      </a:r>
                      <a:r>
                        <a:rPr lang="en-US" sz="1100" spc="5" dirty="0">
                          <a:effectLst/>
                        </a:rPr>
                        <a:t>n</a:t>
                      </a:r>
                      <a:r>
                        <a:rPr lang="en-US" sz="1100" dirty="0">
                          <a:effectLst/>
                        </a:rPr>
                        <a:t>g</a:t>
                      </a:r>
                      <a:r>
                        <a:rPr lang="en-US" sz="1100" spc="-100" dirty="0">
                          <a:effectLst/>
                        </a:rPr>
                        <a:t> </a:t>
                      </a:r>
                      <a:r>
                        <a:rPr lang="en-US" sz="1100" spc="5" dirty="0">
                          <a:effectLst/>
                        </a:rPr>
                        <a:t>(89</a:t>
                      </a:r>
                      <a:r>
                        <a:rPr lang="en-US" sz="1100" spc="10" dirty="0">
                          <a:effectLst/>
                        </a:rPr>
                        <a:t>%</a:t>
                      </a:r>
                      <a:r>
                        <a:rPr lang="en-US" sz="1100" spc="5"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tc>
                <a:tc>
                  <a:txBody>
                    <a:bodyPr/>
                    <a:lstStyle/>
                    <a:p>
                      <a:pPr marL="350838" marR="0" lvl="0" indent="-339725" algn="l">
                        <a:spcBef>
                          <a:spcPts val="75"/>
                        </a:spcBef>
                        <a:spcAft>
                          <a:spcPts val="0"/>
                        </a:spcAft>
                        <a:buSzPts val="950"/>
                        <a:buFont typeface="Arial" charset="0"/>
                        <a:buChar char="•"/>
                        <a:tabLst>
                          <a:tab pos="112713" algn="l"/>
                        </a:tabLst>
                      </a:pPr>
                      <a:r>
                        <a:rPr lang="en-US" sz="1100" b="0" spc="10" dirty="0">
                          <a:effectLst/>
                        </a:rPr>
                        <a:t>w</a:t>
                      </a:r>
                      <a:r>
                        <a:rPr lang="en-US" sz="1100" b="0" spc="5" dirty="0">
                          <a:effectLst/>
                        </a:rPr>
                        <a:t>r</a:t>
                      </a:r>
                      <a:r>
                        <a:rPr lang="en-US" sz="1100" b="0" dirty="0">
                          <a:effectLst/>
                        </a:rPr>
                        <a:t>i</a:t>
                      </a:r>
                      <a:r>
                        <a:rPr lang="en-US" sz="1100" b="0" spc="5" dirty="0">
                          <a:effectLst/>
                        </a:rPr>
                        <a:t>t</a:t>
                      </a:r>
                      <a:r>
                        <a:rPr lang="en-US" sz="1100" b="0" dirty="0">
                          <a:effectLst/>
                        </a:rPr>
                        <a:t>i</a:t>
                      </a:r>
                      <a:r>
                        <a:rPr lang="en-US" sz="1100" b="0" spc="5" dirty="0">
                          <a:effectLst/>
                        </a:rPr>
                        <a:t>n</a:t>
                      </a:r>
                      <a:r>
                        <a:rPr lang="en-US" sz="1100" b="0" dirty="0">
                          <a:effectLst/>
                        </a:rPr>
                        <a:t>g</a:t>
                      </a:r>
                      <a:r>
                        <a:rPr lang="en-US" sz="1100" b="0" spc="-50" dirty="0">
                          <a:effectLst/>
                        </a:rPr>
                        <a:t> </a:t>
                      </a:r>
                      <a:r>
                        <a:rPr lang="en-US" sz="1100" b="0" spc="5" dirty="0">
                          <a:effectLst/>
                        </a:rPr>
                        <a:t>th</a:t>
                      </a:r>
                      <a:r>
                        <a:rPr lang="en-US" sz="1100" b="0" dirty="0">
                          <a:effectLst/>
                        </a:rPr>
                        <a:t>e</a:t>
                      </a:r>
                      <a:r>
                        <a:rPr lang="en-US" sz="1100" b="0" spc="-50" dirty="0">
                          <a:effectLst/>
                        </a:rPr>
                        <a:t> </a:t>
                      </a:r>
                      <a:r>
                        <a:rPr lang="en-US" sz="1100" b="0" dirty="0">
                          <a:effectLst/>
                        </a:rPr>
                        <a:t>IS</a:t>
                      </a:r>
                      <a:r>
                        <a:rPr lang="en-US" sz="1100" b="0" spc="-50" dirty="0">
                          <a:effectLst/>
                        </a:rPr>
                        <a:t> </a:t>
                      </a:r>
                      <a:r>
                        <a:rPr lang="en-US" sz="1100" b="0" dirty="0">
                          <a:effectLst/>
                        </a:rPr>
                        <a:t>i</a:t>
                      </a:r>
                      <a:r>
                        <a:rPr lang="en-US" sz="1100" b="0" spc="5" dirty="0">
                          <a:effectLst/>
                        </a:rPr>
                        <a:t>nqu</a:t>
                      </a:r>
                      <a:r>
                        <a:rPr lang="en-US" sz="1100" b="0" dirty="0">
                          <a:effectLst/>
                        </a:rPr>
                        <a:t>i</a:t>
                      </a:r>
                      <a:r>
                        <a:rPr lang="en-US" sz="1100" b="0" spc="5" dirty="0">
                          <a:effectLst/>
                        </a:rPr>
                        <a:t>r</a:t>
                      </a:r>
                      <a:r>
                        <a:rPr lang="en-US" sz="1100" b="0" dirty="0">
                          <a:effectLst/>
                        </a:rPr>
                        <a:t>y</a:t>
                      </a:r>
                      <a:r>
                        <a:rPr lang="en-US" sz="1100" b="0" spc="-50" dirty="0">
                          <a:effectLst/>
                        </a:rPr>
                        <a:t> </a:t>
                      </a:r>
                      <a:r>
                        <a:rPr lang="en-US" sz="1100" b="0" spc="5" dirty="0">
                          <a:effectLst/>
                        </a:rPr>
                        <a:t>proposa</a:t>
                      </a:r>
                      <a:r>
                        <a:rPr lang="en-US" sz="1100" b="0" dirty="0">
                          <a:effectLst/>
                        </a:rPr>
                        <a:t>l</a:t>
                      </a:r>
                    </a:p>
                    <a:p>
                      <a:pPr marL="350838" marR="0" lvl="0" indent="-339725" algn="l">
                        <a:spcBef>
                          <a:spcPts val="325"/>
                        </a:spcBef>
                        <a:spcAft>
                          <a:spcPts val="0"/>
                        </a:spcAft>
                        <a:buSzPts val="950"/>
                        <a:buFont typeface="Arial" charset="0"/>
                        <a:buChar char="•"/>
                        <a:tabLst>
                          <a:tab pos="112713" algn="l"/>
                        </a:tabLst>
                      </a:pPr>
                      <a:r>
                        <a:rPr lang="en-US" sz="1100" b="0" spc="10" dirty="0">
                          <a:effectLst/>
                        </a:rPr>
                        <a:t>w</a:t>
                      </a:r>
                      <a:r>
                        <a:rPr lang="en-US" sz="1100" b="0" spc="5" dirty="0">
                          <a:effectLst/>
                        </a:rPr>
                        <a:t>r</a:t>
                      </a:r>
                      <a:r>
                        <a:rPr lang="en-US" sz="1100" b="0" dirty="0">
                          <a:effectLst/>
                        </a:rPr>
                        <a:t>i</a:t>
                      </a:r>
                      <a:r>
                        <a:rPr lang="en-US" sz="1100" b="0" spc="5" dirty="0">
                          <a:effectLst/>
                        </a:rPr>
                        <a:t>t</a:t>
                      </a:r>
                      <a:r>
                        <a:rPr lang="en-US" sz="1100" b="0" dirty="0">
                          <a:effectLst/>
                        </a:rPr>
                        <a:t>i</a:t>
                      </a:r>
                      <a:r>
                        <a:rPr lang="en-US" sz="1100" b="0" spc="5" dirty="0">
                          <a:effectLst/>
                        </a:rPr>
                        <a:t>n</a:t>
                      </a:r>
                      <a:r>
                        <a:rPr lang="en-US" sz="1100" b="0" dirty="0">
                          <a:effectLst/>
                        </a:rPr>
                        <a:t>g</a:t>
                      </a:r>
                      <a:r>
                        <a:rPr lang="en-US" sz="1100" b="0" spc="-50" dirty="0">
                          <a:effectLst/>
                        </a:rPr>
                        <a:t> </a:t>
                      </a:r>
                      <a:r>
                        <a:rPr lang="en-US" sz="1100" b="0" spc="5" dirty="0">
                          <a:effectLst/>
                        </a:rPr>
                        <a:t>an</a:t>
                      </a:r>
                      <a:r>
                        <a:rPr lang="en-US" sz="1100" b="0" dirty="0">
                          <a:effectLst/>
                        </a:rPr>
                        <a:t>d</a:t>
                      </a:r>
                      <a:r>
                        <a:rPr lang="en-US" sz="1100" b="0" spc="-50" dirty="0">
                          <a:effectLst/>
                        </a:rPr>
                        <a:t> </a:t>
                      </a:r>
                      <a:r>
                        <a:rPr lang="en-US" sz="1100" b="0" spc="5" dirty="0">
                          <a:effectLst/>
                        </a:rPr>
                        <a:t>execut</a:t>
                      </a:r>
                      <a:r>
                        <a:rPr lang="en-US" sz="1100" b="0" dirty="0">
                          <a:effectLst/>
                        </a:rPr>
                        <a:t>i</a:t>
                      </a:r>
                      <a:r>
                        <a:rPr lang="en-US" sz="1100" b="0" spc="5" dirty="0">
                          <a:effectLst/>
                        </a:rPr>
                        <a:t>n</a:t>
                      </a:r>
                      <a:r>
                        <a:rPr lang="en-US" sz="1100" b="0" dirty="0">
                          <a:effectLst/>
                        </a:rPr>
                        <a:t>g</a:t>
                      </a:r>
                      <a:r>
                        <a:rPr lang="en-US" sz="1100" b="0" spc="-45" dirty="0">
                          <a:effectLst/>
                        </a:rPr>
                        <a:t> </a:t>
                      </a:r>
                      <a:r>
                        <a:rPr lang="en-US" sz="1100" b="0" spc="5" dirty="0">
                          <a:effectLst/>
                        </a:rPr>
                        <a:t>th</a:t>
                      </a:r>
                      <a:r>
                        <a:rPr lang="en-US" sz="1100" b="0" dirty="0">
                          <a:effectLst/>
                        </a:rPr>
                        <a:t>e</a:t>
                      </a:r>
                      <a:r>
                        <a:rPr lang="en-US" sz="1100" b="0" spc="-45" dirty="0">
                          <a:effectLst/>
                        </a:rPr>
                        <a:t> </a:t>
                      </a:r>
                      <a:r>
                        <a:rPr lang="en-US" sz="1100" b="0" dirty="0">
                          <a:effectLst/>
                        </a:rPr>
                        <a:t>IS</a:t>
                      </a:r>
                      <a:r>
                        <a:rPr lang="en-US" sz="1100" b="0" spc="-45" dirty="0">
                          <a:effectLst/>
                        </a:rPr>
                        <a:t> </a:t>
                      </a:r>
                      <a:r>
                        <a:rPr lang="en-US" sz="1100" b="0" spc="5" dirty="0">
                          <a:effectLst/>
                        </a:rPr>
                        <a:t>curr</a:t>
                      </a:r>
                      <a:r>
                        <a:rPr lang="en-US" sz="1100" b="0" dirty="0">
                          <a:effectLst/>
                        </a:rPr>
                        <a:t>i</a:t>
                      </a:r>
                      <a:r>
                        <a:rPr lang="en-US" sz="1100" b="0" spc="5" dirty="0">
                          <a:effectLst/>
                        </a:rPr>
                        <a:t>cu</a:t>
                      </a:r>
                      <a:r>
                        <a:rPr lang="en-US" sz="1100" b="0" dirty="0">
                          <a:effectLst/>
                        </a:rPr>
                        <a:t>l</a:t>
                      </a:r>
                      <a:r>
                        <a:rPr lang="en-US" sz="1100" b="0" spc="5" dirty="0">
                          <a:effectLst/>
                        </a:rPr>
                        <a:t>u</a:t>
                      </a:r>
                      <a:r>
                        <a:rPr lang="en-US" sz="1100" b="0" dirty="0">
                          <a:effectLst/>
                        </a:rPr>
                        <a:t>m</a:t>
                      </a:r>
                      <a:r>
                        <a:rPr lang="en-US" sz="1100" b="0" spc="-45" dirty="0">
                          <a:effectLst/>
                        </a:rPr>
                        <a:t> </a:t>
                      </a:r>
                      <a:r>
                        <a:rPr lang="en-US" sz="1100" b="0" spc="5" dirty="0">
                          <a:effectLst/>
                        </a:rPr>
                        <a:t>p</a:t>
                      </a:r>
                      <a:r>
                        <a:rPr lang="en-US" sz="1100" b="0" dirty="0">
                          <a:effectLst/>
                        </a:rPr>
                        <a:t>l</a:t>
                      </a:r>
                      <a:r>
                        <a:rPr lang="en-US" sz="1100" b="0" spc="5" dirty="0">
                          <a:effectLst/>
                        </a:rPr>
                        <a:t>a</a:t>
                      </a:r>
                      <a:r>
                        <a:rPr lang="en-US" sz="1100" b="0" dirty="0">
                          <a:effectLst/>
                        </a:rPr>
                        <a:t>n</a:t>
                      </a:r>
                    </a:p>
                    <a:p>
                      <a:pPr marL="350838" marR="0" lvl="0" indent="-339725" algn="l">
                        <a:spcBef>
                          <a:spcPts val="110"/>
                        </a:spcBef>
                        <a:spcAft>
                          <a:spcPts val="0"/>
                        </a:spcAft>
                        <a:buSzPts val="950"/>
                        <a:buFont typeface="Arial" charset="0"/>
                        <a:buChar char="•"/>
                        <a:tabLst>
                          <a:tab pos="112713" algn="l"/>
                        </a:tabLst>
                      </a:pPr>
                      <a:r>
                        <a:rPr lang="en-US" sz="1100" b="0" dirty="0">
                          <a:effectLst/>
                        </a:rPr>
                        <a:t>I</a:t>
                      </a:r>
                      <a:r>
                        <a:rPr lang="en-US" sz="1100" b="0" spc="10" dirty="0">
                          <a:effectLst/>
                        </a:rPr>
                        <a:t>N</a:t>
                      </a:r>
                      <a:r>
                        <a:rPr lang="en-US" sz="1100" b="0" dirty="0">
                          <a:effectLst/>
                        </a:rPr>
                        <a:t>D</a:t>
                      </a:r>
                      <a:r>
                        <a:rPr lang="en-US" sz="1100" b="0" spc="-65" dirty="0">
                          <a:effectLst/>
                        </a:rPr>
                        <a:t> </a:t>
                      </a:r>
                      <a:r>
                        <a:rPr lang="en-US" sz="1100" b="0" spc="5" dirty="0">
                          <a:effectLst/>
                        </a:rPr>
                        <a:t>30</a:t>
                      </a:r>
                      <a:r>
                        <a:rPr lang="en-US" sz="1100" b="0" dirty="0">
                          <a:effectLst/>
                        </a:rPr>
                        <a:t>0</a:t>
                      </a:r>
                      <a:r>
                        <a:rPr lang="en-US" sz="1100" b="0" spc="-65" dirty="0">
                          <a:effectLst/>
                        </a:rPr>
                        <a:t> </a:t>
                      </a:r>
                      <a:r>
                        <a:rPr lang="en-US" sz="1100" b="0" spc="10" dirty="0">
                          <a:effectLst/>
                        </a:rPr>
                        <a:t>w</a:t>
                      </a:r>
                      <a:r>
                        <a:rPr lang="en-US" sz="1100" b="0" spc="5" dirty="0">
                          <a:effectLst/>
                        </a:rPr>
                        <a:t>orkshop</a:t>
                      </a:r>
                      <a:r>
                        <a:rPr lang="en-US" sz="1100" b="0" dirty="0">
                          <a:effectLst/>
                        </a:rPr>
                        <a:t>s</a:t>
                      </a:r>
                    </a:p>
                  </a:txBody>
                  <a:tcPr marL="0" marR="0" marT="0" marB="0" anchor="ctr"/>
                </a:tc>
                <a:tc>
                  <a:txBody>
                    <a:bodyPr/>
                    <a:lstStyle/>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80" dirty="0">
                          <a:effectLst/>
                        </a:rPr>
                        <a:t> </a:t>
                      </a:r>
                      <a:r>
                        <a:rPr lang="en-US" sz="1100" b="0" spc="5" dirty="0">
                          <a:effectLst/>
                        </a:rPr>
                        <a:t>po</a:t>
                      </a:r>
                      <a:r>
                        <a:rPr lang="en-US" sz="1100" b="0" dirty="0">
                          <a:effectLst/>
                        </a:rPr>
                        <a:t>r</a:t>
                      </a:r>
                      <a:r>
                        <a:rPr lang="en-US" sz="1100" b="0" spc="5" dirty="0">
                          <a:effectLst/>
                        </a:rPr>
                        <a:t>t</a:t>
                      </a:r>
                      <a:r>
                        <a:rPr lang="en-US" sz="1100" b="0" dirty="0">
                          <a:effectLst/>
                        </a:rPr>
                        <a:t>f</a:t>
                      </a:r>
                      <a:r>
                        <a:rPr lang="en-US" sz="1100" b="0" spc="5" dirty="0">
                          <a:effectLst/>
                        </a:rPr>
                        <a:t>o</a:t>
                      </a:r>
                      <a:r>
                        <a:rPr lang="en-US" sz="1100" b="0" dirty="0">
                          <a:effectLst/>
                        </a:rPr>
                        <a:t>lio</a:t>
                      </a:r>
                    </a:p>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100" dirty="0">
                          <a:effectLst/>
                        </a:rPr>
                        <a:t> </a:t>
                      </a:r>
                      <a:r>
                        <a:rPr lang="en-US" sz="1100" b="0" spc="5" dirty="0">
                          <a:effectLst/>
                        </a:rPr>
                        <a:t>course</a:t>
                      </a:r>
                      <a:r>
                        <a:rPr lang="en-US" sz="1100" b="0" spc="10" dirty="0">
                          <a:effectLst/>
                        </a:rPr>
                        <a:t>w</a:t>
                      </a:r>
                      <a:r>
                        <a:rPr lang="en-US" sz="1100" b="0" spc="5" dirty="0">
                          <a:effectLst/>
                        </a:rPr>
                        <a:t>or</a:t>
                      </a:r>
                      <a:r>
                        <a:rPr lang="en-US" sz="1100" b="0" dirty="0">
                          <a:effectLst/>
                        </a:rPr>
                        <a:t>k</a:t>
                      </a:r>
                    </a:p>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55" dirty="0">
                          <a:effectLst/>
                        </a:rPr>
                        <a:t> </a:t>
                      </a:r>
                      <a:r>
                        <a:rPr lang="en-US" sz="1100" b="0" spc="5" dirty="0">
                          <a:effectLst/>
                        </a:rPr>
                        <a:t>sen</a:t>
                      </a:r>
                      <a:r>
                        <a:rPr lang="en-US" sz="1100" b="0" dirty="0">
                          <a:effectLst/>
                        </a:rPr>
                        <a:t>i</a:t>
                      </a:r>
                      <a:r>
                        <a:rPr lang="en-US" sz="1100" b="0" spc="5" dirty="0">
                          <a:effectLst/>
                        </a:rPr>
                        <a:t>o</a:t>
                      </a:r>
                      <a:r>
                        <a:rPr lang="en-US" sz="1100" b="0" dirty="0">
                          <a:effectLst/>
                        </a:rPr>
                        <a:t>r</a:t>
                      </a:r>
                      <a:r>
                        <a:rPr lang="en-US" sz="1100" b="0" spc="-55" dirty="0">
                          <a:effectLst/>
                        </a:rPr>
                        <a:t> </a:t>
                      </a:r>
                      <a:r>
                        <a:rPr lang="en-US" sz="1100" b="0" spc="5" dirty="0">
                          <a:effectLst/>
                        </a:rPr>
                        <a:t>pro</a:t>
                      </a:r>
                      <a:r>
                        <a:rPr lang="en-US" sz="1100" b="0" dirty="0">
                          <a:effectLst/>
                        </a:rPr>
                        <a:t>j</a:t>
                      </a:r>
                      <a:r>
                        <a:rPr lang="en-US" sz="1100" b="0" spc="5" dirty="0">
                          <a:effectLst/>
                        </a:rPr>
                        <a:t>ect</a:t>
                      </a:r>
                      <a:endParaRPr lang="en-US" sz="1100" b="0" dirty="0">
                        <a:effectLst/>
                      </a:endParaRPr>
                    </a:p>
                    <a:p>
                      <a:pPr marL="342900" marR="0" lvl="0" indent="-342900" algn="l">
                        <a:spcBef>
                          <a:spcPts val="110"/>
                        </a:spcBef>
                        <a:spcAft>
                          <a:spcPts val="0"/>
                        </a:spcAft>
                        <a:buSzPts val="950"/>
                        <a:buFont typeface="Arial" charset="0"/>
                        <a:buChar char="•"/>
                        <a:tabLst>
                          <a:tab pos="291465" algn="l"/>
                        </a:tabLst>
                      </a:pPr>
                      <a:r>
                        <a:rPr lang="en-US" sz="1100" b="0" spc="10" dirty="0">
                          <a:effectLst/>
                        </a:rPr>
                        <a:t>G</a:t>
                      </a:r>
                      <a:r>
                        <a:rPr lang="en-US" sz="1100" b="0" spc="5" dirty="0">
                          <a:effectLst/>
                        </a:rPr>
                        <a:t>enera</a:t>
                      </a:r>
                      <a:r>
                        <a:rPr lang="en-US" sz="1100" b="0" dirty="0">
                          <a:effectLst/>
                        </a:rPr>
                        <a:t>l</a:t>
                      </a:r>
                      <a:r>
                        <a:rPr lang="en-US" sz="1100" b="0" spc="-65" dirty="0">
                          <a:effectLst/>
                        </a:rPr>
                        <a:t> </a:t>
                      </a:r>
                      <a:r>
                        <a:rPr lang="en-US" sz="1100" b="0" spc="5" dirty="0">
                          <a:effectLst/>
                        </a:rPr>
                        <a:t>Educat</a:t>
                      </a:r>
                      <a:r>
                        <a:rPr lang="en-US" sz="1100" b="0" dirty="0">
                          <a:effectLst/>
                        </a:rPr>
                        <a:t>i</a:t>
                      </a:r>
                      <a:r>
                        <a:rPr lang="en-US" sz="1100" b="0" spc="5" dirty="0">
                          <a:effectLst/>
                        </a:rPr>
                        <a:t>on</a:t>
                      </a:r>
                      <a:r>
                        <a:rPr lang="en-US" sz="1100" b="0" dirty="0">
                          <a:effectLst/>
                        </a:rPr>
                        <a:t>,</a:t>
                      </a:r>
                      <a:r>
                        <a:rPr lang="en-US" sz="1100" b="0" spc="-65" dirty="0">
                          <a:effectLst/>
                        </a:rPr>
                        <a:t> </a:t>
                      </a:r>
                      <a:r>
                        <a:rPr lang="en-US" sz="1100" b="0" spc="5" dirty="0">
                          <a:effectLst/>
                        </a:rPr>
                        <a:t>c</a:t>
                      </a:r>
                      <a:r>
                        <a:rPr lang="en-US" sz="1100" b="0" dirty="0">
                          <a:effectLst/>
                        </a:rPr>
                        <a:t>l</a:t>
                      </a:r>
                      <a:r>
                        <a:rPr lang="en-US" sz="1100" b="0" spc="5" dirty="0">
                          <a:effectLst/>
                        </a:rPr>
                        <a:t>uste</a:t>
                      </a:r>
                      <a:r>
                        <a:rPr lang="en-US" sz="1100" b="0" dirty="0">
                          <a:effectLst/>
                        </a:rPr>
                        <a:t>r</a:t>
                      </a:r>
                      <a:r>
                        <a:rPr lang="en-US" sz="1100" b="0" spc="-65" dirty="0">
                          <a:effectLst/>
                        </a:rPr>
                        <a:t> </a:t>
                      </a:r>
                      <a:r>
                        <a:rPr lang="en-US" sz="1100" b="0" dirty="0">
                          <a:effectLst/>
                        </a:rPr>
                        <a:t>1</a:t>
                      </a:r>
                      <a:endParaRPr lang="en-US" sz="1100" b="0" dirty="0">
                        <a:effectLst/>
                        <a:latin typeface="Calibri" charset="0"/>
                        <a:ea typeface="Arial" charset="0"/>
                        <a:cs typeface="Times New Roman" charset="0"/>
                      </a:endParaRPr>
                    </a:p>
                    <a:p>
                      <a:pPr marL="342900" marR="0" lvl="0" indent="-342900" algn="l">
                        <a:spcBef>
                          <a:spcPts val="110"/>
                        </a:spcBef>
                        <a:spcAft>
                          <a:spcPts val="0"/>
                        </a:spcAft>
                        <a:buSzPts val="950"/>
                        <a:buFont typeface="Arial" charset="0"/>
                        <a:buChar char="•"/>
                        <a:tabLst>
                          <a:tab pos="291465" algn="l"/>
                        </a:tabLst>
                      </a:pPr>
                      <a:endParaRPr lang="en-US" sz="1100" b="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1"/>
                  </a:ext>
                </a:extLst>
              </a:tr>
              <a:tr h="542352">
                <a:tc>
                  <a:txBody>
                    <a:bodyPr/>
                    <a:lstStyle/>
                    <a:p>
                      <a:pPr marL="62865" marR="0">
                        <a:spcBef>
                          <a:spcPts val="25"/>
                        </a:spcBef>
                        <a:spcAft>
                          <a:spcPts val="0"/>
                        </a:spcAft>
                      </a:pPr>
                      <a:r>
                        <a:rPr lang="en-US" sz="1100" spc="5" dirty="0">
                          <a:effectLst/>
                        </a:rPr>
                        <a:t>Cr</a:t>
                      </a:r>
                      <a:r>
                        <a:rPr lang="en-US" sz="1100" dirty="0">
                          <a:effectLst/>
                        </a:rPr>
                        <a:t>i</a:t>
                      </a:r>
                      <a:r>
                        <a:rPr lang="en-US" sz="1100" spc="5" dirty="0">
                          <a:effectLst/>
                        </a:rPr>
                        <a:t>t</a:t>
                      </a:r>
                      <a:r>
                        <a:rPr lang="en-US" sz="1100" dirty="0">
                          <a:effectLst/>
                        </a:rPr>
                        <a:t>i</a:t>
                      </a:r>
                      <a:r>
                        <a:rPr lang="en-US" sz="1100" spc="5" dirty="0">
                          <a:effectLst/>
                        </a:rPr>
                        <a:t>ca</a:t>
                      </a:r>
                      <a:r>
                        <a:rPr lang="en-US" sz="1100" dirty="0">
                          <a:effectLst/>
                        </a:rPr>
                        <a:t>l</a:t>
                      </a:r>
                      <a:r>
                        <a:rPr lang="en-US" sz="1100" spc="-65" dirty="0">
                          <a:effectLst/>
                        </a:rPr>
                        <a:t> </a:t>
                      </a:r>
                      <a:r>
                        <a:rPr lang="en-US" sz="1100" spc="5" dirty="0">
                          <a:effectLst/>
                        </a:rPr>
                        <a:t>th</a:t>
                      </a:r>
                      <a:r>
                        <a:rPr lang="en-US" sz="1100" dirty="0">
                          <a:effectLst/>
                        </a:rPr>
                        <a:t>i</a:t>
                      </a:r>
                      <a:r>
                        <a:rPr lang="en-US" sz="1100" spc="5" dirty="0">
                          <a:effectLst/>
                        </a:rPr>
                        <a:t>nk</a:t>
                      </a:r>
                      <a:r>
                        <a:rPr lang="en-US" sz="1100" dirty="0">
                          <a:effectLst/>
                        </a:rPr>
                        <a:t>i</a:t>
                      </a:r>
                      <a:r>
                        <a:rPr lang="en-US" sz="1100" spc="5" dirty="0">
                          <a:effectLst/>
                        </a:rPr>
                        <a:t>n</a:t>
                      </a:r>
                      <a:r>
                        <a:rPr lang="en-US" sz="1100" dirty="0">
                          <a:effectLst/>
                        </a:rPr>
                        <a:t>g</a:t>
                      </a:r>
                      <a:r>
                        <a:rPr lang="en-US" sz="1100" spc="-60" dirty="0">
                          <a:effectLst/>
                        </a:rPr>
                        <a:t> </a:t>
                      </a:r>
                      <a:r>
                        <a:rPr lang="en-US" sz="1100" spc="5" dirty="0">
                          <a:effectLst/>
                        </a:rPr>
                        <a:t>an</a:t>
                      </a:r>
                      <a:r>
                        <a:rPr lang="en-US" sz="1100" dirty="0">
                          <a:effectLst/>
                        </a:rPr>
                        <a:t>d</a:t>
                      </a:r>
                      <a:r>
                        <a:rPr lang="en-US" sz="1100" spc="-60" dirty="0">
                          <a:effectLst/>
                        </a:rPr>
                        <a:t> </a:t>
                      </a:r>
                      <a:r>
                        <a:rPr lang="en-US" sz="1100" spc="5" dirty="0">
                          <a:effectLst/>
                        </a:rPr>
                        <a:t>ana</a:t>
                      </a:r>
                      <a:r>
                        <a:rPr lang="en-US" sz="1100" dirty="0">
                          <a:effectLst/>
                        </a:rPr>
                        <a:t>l</a:t>
                      </a:r>
                      <a:r>
                        <a:rPr lang="en-US" sz="1100" spc="5" dirty="0">
                          <a:effectLst/>
                        </a:rPr>
                        <a:t>yt</a:t>
                      </a:r>
                      <a:r>
                        <a:rPr lang="en-US" sz="1100" dirty="0">
                          <a:effectLst/>
                        </a:rPr>
                        <a:t>i</a:t>
                      </a:r>
                      <a:r>
                        <a:rPr lang="en-US" sz="1100" spc="5" dirty="0">
                          <a:effectLst/>
                        </a:rPr>
                        <a:t>ca</a:t>
                      </a:r>
                      <a:r>
                        <a:rPr lang="en-US" sz="1100" dirty="0">
                          <a:effectLst/>
                        </a:rPr>
                        <a:t>l</a:t>
                      </a:r>
                      <a:r>
                        <a:rPr lang="en-US" sz="1100" spc="-65" dirty="0">
                          <a:effectLst/>
                        </a:rPr>
                        <a:t> </a:t>
                      </a:r>
                      <a:r>
                        <a:rPr lang="en-US" sz="1100" spc="5" dirty="0">
                          <a:effectLst/>
                        </a:rPr>
                        <a:t>reason</a:t>
                      </a:r>
                      <a:r>
                        <a:rPr lang="en-US" sz="1100" dirty="0">
                          <a:effectLst/>
                        </a:rPr>
                        <a:t>i</a:t>
                      </a:r>
                      <a:r>
                        <a:rPr lang="en-US" sz="1100" spc="5" dirty="0">
                          <a:effectLst/>
                        </a:rPr>
                        <a:t>n</a:t>
                      </a:r>
                      <a:r>
                        <a:rPr lang="en-US" sz="1100" dirty="0">
                          <a:effectLst/>
                        </a:rPr>
                        <a:t>g</a:t>
                      </a:r>
                      <a:r>
                        <a:rPr lang="en-US" sz="1100" spc="-55" dirty="0">
                          <a:effectLst/>
                        </a:rPr>
                        <a:t> </a:t>
                      </a:r>
                      <a:r>
                        <a:rPr lang="en-US" sz="1100" spc="5" dirty="0">
                          <a:effectLst/>
                        </a:rPr>
                        <a:t>sk</a:t>
                      </a:r>
                      <a:r>
                        <a:rPr lang="en-US" sz="1100" dirty="0">
                          <a:effectLst/>
                        </a:rPr>
                        <a:t>ills</a:t>
                      </a:r>
                      <a:r>
                        <a:rPr lang="en-US" sz="1100" spc="-60" dirty="0">
                          <a:effectLst/>
                        </a:rPr>
                        <a:t> </a:t>
                      </a:r>
                      <a:r>
                        <a:rPr lang="en-US" sz="1100" dirty="0">
                          <a:effectLst/>
                        </a:rPr>
                        <a:t>(</a:t>
                      </a:r>
                      <a:r>
                        <a:rPr lang="en-US" sz="1100" spc="5" dirty="0">
                          <a:effectLst/>
                        </a:rPr>
                        <a:t>81</a:t>
                      </a:r>
                      <a:r>
                        <a:rPr lang="en-US" sz="1100" spc="10"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tc>
                <a:tc>
                  <a:txBody>
                    <a:bodyPr/>
                    <a:lstStyle/>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100" b="0" kern="1200" dirty="0">
                          <a:solidFill>
                            <a:schemeClr val="dk1"/>
                          </a:solidFill>
                          <a:effectLst/>
                          <a:latin typeface="+mn-lt"/>
                          <a:ea typeface="+mn-ea"/>
                          <a:cs typeface="+mn-cs"/>
                        </a:rPr>
                        <a:t>writing the IS inquiry proposal</a:t>
                      </a:r>
                    </a:p>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100" b="0" kern="1200" dirty="0">
                          <a:solidFill>
                            <a:schemeClr val="dk1"/>
                          </a:solidFill>
                          <a:effectLst/>
                          <a:latin typeface="+mn-lt"/>
                          <a:ea typeface="+mn-ea"/>
                          <a:cs typeface="+mn-cs"/>
                        </a:rPr>
                        <a:t>writing and executing the IS curriculum plan</a:t>
                      </a:r>
                    </a:p>
                    <a:p>
                      <a:pPr marL="342900" marR="0" lvl="0" indent="-342900" algn="l" defTabSz="914377" rtl="0" eaLnBrk="1" latinLnBrk="0" hangingPunct="1">
                        <a:spcBef>
                          <a:spcPts val="110"/>
                        </a:spcBef>
                        <a:spcAft>
                          <a:spcPts val="0"/>
                        </a:spcAft>
                        <a:buSzPts val="950"/>
                        <a:buFont typeface="Arial" charset="0"/>
                        <a:buChar char="•"/>
                        <a:tabLst>
                          <a:tab pos="291465" algn="l"/>
                        </a:tabLst>
                      </a:pPr>
                      <a:r>
                        <a:rPr lang="en-US" sz="1100" b="0" kern="1200" dirty="0">
                          <a:solidFill>
                            <a:schemeClr val="dk1"/>
                          </a:solidFill>
                          <a:effectLst/>
                          <a:latin typeface="+mn-lt"/>
                          <a:ea typeface="+mn-ea"/>
                          <a:cs typeface="+mn-cs"/>
                        </a:rPr>
                        <a:t>IND 300 workshops</a:t>
                      </a:r>
                    </a:p>
                  </a:txBody>
                  <a:tcPr marL="0" marR="0" marT="0" marB="0" anchor="ctr">
                    <a:solidFill>
                      <a:schemeClr val="bg1"/>
                    </a:solidFill>
                  </a:tcPr>
                </a:tc>
                <a:tc>
                  <a:txBody>
                    <a:bodyPr/>
                    <a:lstStyle/>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80" dirty="0">
                          <a:effectLst/>
                        </a:rPr>
                        <a:t> </a:t>
                      </a:r>
                      <a:r>
                        <a:rPr lang="en-US" sz="1100" b="0" spc="5" dirty="0">
                          <a:effectLst/>
                        </a:rPr>
                        <a:t>po</a:t>
                      </a:r>
                      <a:r>
                        <a:rPr lang="en-US" sz="1100" b="0" dirty="0">
                          <a:effectLst/>
                        </a:rPr>
                        <a:t>r</a:t>
                      </a:r>
                      <a:r>
                        <a:rPr lang="en-US" sz="1100" b="0" spc="5" dirty="0">
                          <a:effectLst/>
                        </a:rPr>
                        <a:t>t</a:t>
                      </a:r>
                      <a:r>
                        <a:rPr lang="en-US" sz="1100" b="0" dirty="0">
                          <a:effectLst/>
                        </a:rPr>
                        <a:t>f</a:t>
                      </a:r>
                      <a:r>
                        <a:rPr lang="en-US" sz="1100" b="0" spc="5" dirty="0">
                          <a:effectLst/>
                        </a:rPr>
                        <a:t>o</a:t>
                      </a:r>
                      <a:r>
                        <a:rPr lang="en-US" sz="1100" b="0" dirty="0">
                          <a:effectLst/>
                        </a:rPr>
                        <a:t>lio</a:t>
                      </a:r>
                    </a:p>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100" dirty="0">
                          <a:effectLst/>
                        </a:rPr>
                        <a:t> </a:t>
                      </a:r>
                      <a:r>
                        <a:rPr lang="en-US" sz="1100" b="0" spc="5" dirty="0">
                          <a:effectLst/>
                        </a:rPr>
                        <a:t>course</a:t>
                      </a:r>
                      <a:r>
                        <a:rPr lang="en-US" sz="1100" b="0" spc="10" dirty="0">
                          <a:effectLst/>
                        </a:rPr>
                        <a:t>w</a:t>
                      </a:r>
                      <a:r>
                        <a:rPr lang="en-US" sz="1100" b="0" spc="5" dirty="0">
                          <a:effectLst/>
                        </a:rPr>
                        <a:t>or</a:t>
                      </a:r>
                      <a:r>
                        <a:rPr lang="en-US" sz="1100" b="0" dirty="0">
                          <a:effectLst/>
                        </a:rPr>
                        <a:t>k</a:t>
                      </a:r>
                    </a:p>
                    <a:p>
                      <a:pPr marL="342900" marR="0" lvl="0" indent="-342900" algn="l">
                        <a:spcBef>
                          <a:spcPts val="110"/>
                        </a:spcBef>
                        <a:spcAft>
                          <a:spcPts val="0"/>
                        </a:spcAft>
                        <a:buSzPts val="950"/>
                        <a:buFont typeface="Arial" charset="0"/>
                        <a:buChar char="•"/>
                        <a:tabLst>
                          <a:tab pos="291465" algn="l"/>
                        </a:tabLst>
                      </a:pPr>
                      <a:r>
                        <a:rPr lang="en-US" sz="1100" b="0" dirty="0">
                          <a:effectLst/>
                        </a:rPr>
                        <a:t>IS</a:t>
                      </a:r>
                      <a:r>
                        <a:rPr lang="en-US" sz="1100" b="0" spc="-55" dirty="0">
                          <a:effectLst/>
                        </a:rPr>
                        <a:t> </a:t>
                      </a:r>
                      <a:r>
                        <a:rPr lang="en-US" sz="1100" b="0" spc="5" dirty="0">
                          <a:effectLst/>
                        </a:rPr>
                        <a:t>sen</a:t>
                      </a:r>
                      <a:r>
                        <a:rPr lang="en-US" sz="1100" b="0" dirty="0">
                          <a:effectLst/>
                        </a:rPr>
                        <a:t>i</a:t>
                      </a:r>
                      <a:r>
                        <a:rPr lang="en-US" sz="1100" b="0" spc="5" dirty="0">
                          <a:effectLst/>
                        </a:rPr>
                        <a:t>o</a:t>
                      </a:r>
                      <a:r>
                        <a:rPr lang="en-US" sz="1100" b="0" dirty="0">
                          <a:effectLst/>
                        </a:rPr>
                        <a:t>r</a:t>
                      </a:r>
                      <a:r>
                        <a:rPr lang="en-US" sz="1100" b="0" spc="-55" dirty="0">
                          <a:effectLst/>
                        </a:rPr>
                        <a:t> </a:t>
                      </a:r>
                      <a:r>
                        <a:rPr lang="en-US" sz="1100" b="0" spc="5" dirty="0">
                          <a:effectLst/>
                        </a:rPr>
                        <a:t>pro</a:t>
                      </a:r>
                      <a:r>
                        <a:rPr lang="en-US" sz="1100" b="0" dirty="0">
                          <a:effectLst/>
                        </a:rPr>
                        <a:t>j</a:t>
                      </a:r>
                      <a:r>
                        <a:rPr lang="en-US" sz="1100" b="0" spc="5" dirty="0">
                          <a:effectLst/>
                        </a:rPr>
                        <a:t>ect</a:t>
                      </a:r>
                      <a:endParaRPr lang="en-US" sz="1100" b="0" dirty="0">
                        <a:effectLst/>
                      </a:endParaRPr>
                    </a:p>
                    <a:p>
                      <a:pPr marL="342900" marR="0" lvl="0" indent="-342900" algn="l">
                        <a:spcBef>
                          <a:spcPts val="110"/>
                        </a:spcBef>
                        <a:spcAft>
                          <a:spcPts val="0"/>
                        </a:spcAft>
                        <a:buSzPts val="950"/>
                        <a:buFont typeface="Arial" charset="0"/>
                        <a:buChar char="•"/>
                        <a:tabLst>
                          <a:tab pos="291465" algn="l"/>
                        </a:tabLst>
                      </a:pPr>
                      <a:r>
                        <a:rPr lang="en-US" sz="1100" b="0" spc="10" dirty="0">
                          <a:effectLst/>
                        </a:rPr>
                        <a:t>G</a:t>
                      </a:r>
                      <a:r>
                        <a:rPr lang="en-US" sz="1100" b="0" spc="5" dirty="0">
                          <a:effectLst/>
                        </a:rPr>
                        <a:t>enera</a:t>
                      </a:r>
                      <a:r>
                        <a:rPr lang="en-US" sz="1100" b="0" dirty="0">
                          <a:effectLst/>
                        </a:rPr>
                        <a:t>l</a:t>
                      </a:r>
                      <a:r>
                        <a:rPr lang="en-US" sz="1100" b="0" spc="-65" dirty="0">
                          <a:effectLst/>
                        </a:rPr>
                        <a:t> </a:t>
                      </a:r>
                      <a:r>
                        <a:rPr lang="en-US" sz="1100" b="0" spc="5" dirty="0">
                          <a:effectLst/>
                        </a:rPr>
                        <a:t>Educat</a:t>
                      </a:r>
                      <a:r>
                        <a:rPr lang="en-US" sz="1100" b="0" dirty="0">
                          <a:effectLst/>
                        </a:rPr>
                        <a:t>i</a:t>
                      </a:r>
                      <a:r>
                        <a:rPr lang="en-US" sz="1100" b="0" spc="5" dirty="0">
                          <a:effectLst/>
                        </a:rPr>
                        <a:t>on</a:t>
                      </a:r>
                      <a:r>
                        <a:rPr lang="en-US" sz="1100" b="0" dirty="0">
                          <a:effectLst/>
                        </a:rPr>
                        <a:t>,</a:t>
                      </a:r>
                      <a:r>
                        <a:rPr lang="en-US" sz="1100" b="0" spc="-65" dirty="0">
                          <a:effectLst/>
                        </a:rPr>
                        <a:t> </a:t>
                      </a:r>
                      <a:r>
                        <a:rPr lang="en-US" sz="1100" b="0" spc="5" dirty="0">
                          <a:effectLst/>
                        </a:rPr>
                        <a:t>c</a:t>
                      </a:r>
                      <a:r>
                        <a:rPr lang="en-US" sz="1100" b="0" dirty="0">
                          <a:effectLst/>
                        </a:rPr>
                        <a:t>l</a:t>
                      </a:r>
                      <a:r>
                        <a:rPr lang="en-US" sz="1100" b="0" spc="5" dirty="0">
                          <a:effectLst/>
                        </a:rPr>
                        <a:t>uste</a:t>
                      </a:r>
                      <a:r>
                        <a:rPr lang="en-US" sz="1100" b="0" dirty="0">
                          <a:effectLst/>
                        </a:rPr>
                        <a:t>r</a:t>
                      </a:r>
                      <a:r>
                        <a:rPr lang="en-US" sz="1100" b="0" spc="-65" dirty="0">
                          <a:effectLst/>
                        </a:rPr>
                        <a:t> </a:t>
                      </a:r>
                      <a:r>
                        <a:rPr lang="en-US" sz="1100" b="0" dirty="0">
                          <a:effectLst/>
                        </a:rPr>
                        <a:t>1</a:t>
                      </a:r>
                      <a:endParaRPr lang="en-US" sz="1100" b="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2"/>
                  </a:ext>
                </a:extLst>
              </a:tr>
              <a:tr h="541278">
                <a:tc>
                  <a:txBody>
                    <a:bodyPr/>
                    <a:lstStyle/>
                    <a:p>
                      <a:pPr marL="62865" marR="243840">
                        <a:lnSpc>
                          <a:spcPct val="105000"/>
                        </a:lnSpc>
                        <a:spcBef>
                          <a:spcPts val="25"/>
                        </a:spcBef>
                        <a:spcAft>
                          <a:spcPts val="0"/>
                        </a:spcAft>
                      </a:pPr>
                      <a:r>
                        <a:rPr lang="en-US" sz="1100" spc="5" dirty="0">
                          <a:effectLst/>
                        </a:rPr>
                        <a:t>Th</a:t>
                      </a:r>
                      <a:r>
                        <a:rPr lang="en-US" sz="1100" dirty="0">
                          <a:effectLst/>
                        </a:rPr>
                        <a:t>e</a:t>
                      </a:r>
                      <a:r>
                        <a:rPr lang="en-US" sz="1100" spc="-45" dirty="0">
                          <a:effectLst/>
                        </a:rPr>
                        <a:t> </a:t>
                      </a:r>
                      <a:r>
                        <a:rPr lang="en-US" sz="1100" spc="5" dirty="0">
                          <a:effectLst/>
                        </a:rPr>
                        <a:t>ab</a:t>
                      </a:r>
                      <a:r>
                        <a:rPr lang="en-US" sz="1100" dirty="0">
                          <a:effectLst/>
                        </a:rPr>
                        <a:t>ili</a:t>
                      </a:r>
                      <a:r>
                        <a:rPr lang="en-US" sz="1100" spc="5" dirty="0">
                          <a:effectLst/>
                        </a:rPr>
                        <a:t>t</a:t>
                      </a:r>
                      <a:r>
                        <a:rPr lang="en-US" sz="1100" dirty="0">
                          <a:effectLst/>
                        </a:rPr>
                        <a:t>y</a:t>
                      </a:r>
                      <a:r>
                        <a:rPr lang="en-US" sz="1100" spc="-45" dirty="0">
                          <a:effectLst/>
                        </a:rPr>
                        <a:t> </a:t>
                      </a:r>
                      <a:r>
                        <a:rPr lang="en-US" sz="1100" spc="5" dirty="0">
                          <a:effectLst/>
                        </a:rPr>
                        <a:t>t</a:t>
                      </a:r>
                      <a:r>
                        <a:rPr lang="en-US" sz="1100" dirty="0">
                          <a:effectLst/>
                        </a:rPr>
                        <a:t>o</a:t>
                      </a:r>
                      <a:r>
                        <a:rPr lang="en-US" sz="1100" spc="-40" dirty="0">
                          <a:effectLst/>
                        </a:rPr>
                        <a:t> </a:t>
                      </a:r>
                      <a:r>
                        <a:rPr lang="en-US" sz="1100" spc="5" dirty="0">
                          <a:effectLst/>
                        </a:rPr>
                        <a:t>app</a:t>
                      </a:r>
                      <a:r>
                        <a:rPr lang="en-US" sz="1100" dirty="0">
                          <a:effectLst/>
                        </a:rPr>
                        <a:t>ly</a:t>
                      </a:r>
                      <a:r>
                        <a:rPr lang="en-US" sz="1100" spc="-40" dirty="0">
                          <a:effectLst/>
                        </a:rPr>
                        <a:t> </a:t>
                      </a:r>
                      <a:r>
                        <a:rPr lang="en-US" sz="1100" spc="5" dirty="0">
                          <a:effectLst/>
                        </a:rPr>
                        <a:t>kno</a:t>
                      </a:r>
                      <a:r>
                        <a:rPr lang="en-US" sz="1100" spc="10" dirty="0">
                          <a:effectLst/>
                        </a:rPr>
                        <a:t>w</a:t>
                      </a:r>
                      <a:r>
                        <a:rPr lang="en-US" sz="1100" dirty="0">
                          <a:effectLst/>
                        </a:rPr>
                        <a:t>l</a:t>
                      </a:r>
                      <a:r>
                        <a:rPr lang="en-US" sz="1100" spc="5" dirty="0">
                          <a:effectLst/>
                        </a:rPr>
                        <a:t>edg</a:t>
                      </a:r>
                      <a:r>
                        <a:rPr lang="en-US" sz="1100" dirty="0">
                          <a:effectLst/>
                        </a:rPr>
                        <a:t>e</a:t>
                      </a:r>
                      <a:r>
                        <a:rPr lang="en-US" sz="1100" spc="-45" dirty="0">
                          <a:effectLst/>
                        </a:rPr>
                        <a:t> </a:t>
                      </a:r>
                      <a:r>
                        <a:rPr lang="en-US" sz="1100" spc="5" dirty="0">
                          <a:effectLst/>
                        </a:rPr>
                        <a:t>an</a:t>
                      </a:r>
                      <a:r>
                        <a:rPr lang="en-US" sz="1100" dirty="0">
                          <a:effectLst/>
                        </a:rPr>
                        <a:t>d</a:t>
                      </a:r>
                      <a:r>
                        <a:rPr lang="en-US" sz="1100" spc="-40" dirty="0">
                          <a:effectLst/>
                        </a:rPr>
                        <a:t> </a:t>
                      </a:r>
                      <a:r>
                        <a:rPr lang="en-US" sz="1100" spc="5" dirty="0">
                          <a:effectLst/>
                        </a:rPr>
                        <a:t>sk</a:t>
                      </a:r>
                      <a:r>
                        <a:rPr lang="en-US" sz="1100" dirty="0">
                          <a:effectLst/>
                        </a:rPr>
                        <a:t>ills</a:t>
                      </a:r>
                      <a:r>
                        <a:rPr lang="en-US" sz="1100" spc="-45" dirty="0">
                          <a:effectLst/>
                        </a:rPr>
                        <a:t> </a:t>
                      </a:r>
                      <a:r>
                        <a:rPr lang="en-US" sz="1100" spc="5" dirty="0">
                          <a:effectLst/>
                        </a:rPr>
                        <a:t>t</a:t>
                      </a:r>
                      <a:r>
                        <a:rPr lang="en-US" sz="1100" dirty="0">
                          <a:effectLst/>
                        </a:rPr>
                        <a:t>o</a:t>
                      </a:r>
                      <a:r>
                        <a:rPr lang="en-US" sz="1100" spc="-45" dirty="0">
                          <a:effectLst/>
                        </a:rPr>
                        <a:t> </a:t>
                      </a:r>
                      <a:r>
                        <a:rPr lang="en-US" sz="1100" spc="5" dirty="0">
                          <a:effectLst/>
                        </a:rPr>
                        <a:t>rea</a:t>
                      </a:r>
                      <a:r>
                        <a:rPr lang="en-US" sz="1100" dirty="0">
                          <a:effectLst/>
                        </a:rPr>
                        <a:t>l-</a:t>
                      </a:r>
                      <a:r>
                        <a:rPr lang="en-US" sz="1100" spc="10" dirty="0">
                          <a:effectLst/>
                        </a:rPr>
                        <a:t>w</a:t>
                      </a:r>
                      <a:r>
                        <a:rPr lang="en-US" sz="1100" spc="5" dirty="0">
                          <a:effectLst/>
                        </a:rPr>
                        <a:t>or</a:t>
                      </a:r>
                      <a:r>
                        <a:rPr lang="en-US" sz="1100" dirty="0">
                          <a:effectLst/>
                        </a:rPr>
                        <a:t>ld </a:t>
                      </a:r>
                      <a:r>
                        <a:rPr lang="en-US" sz="1100" spc="5" dirty="0">
                          <a:effectLst/>
                        </a:rPr>
                        <a:t>sett</a:t>
                      </a:r>
                      <a:r>
                        <a:rPr lang="en-US" sz="1100" dirty="0">
                          <a:effectLst/>
                        </a:rPr>
                        <a:t>i</a:t>
                      </a:r>
                      <a:r>
                        <a:rPr lang="en-US" sz="1100" spc="5" dirty="0">
                          <a:effectLst/>
                        </a:rPr>
                        <a:t>ng</a:t>
                      </a:r>
                      <a:r>
                        <a:rPr lang="en-US" sz="1100" dirty="0">
                          <a:effectLst/>
                        </a:rPr>
                        <a:t>s</a:t>
                      </a:r>
                      <a:r>
                        <a:rPr lang="en-US" sz="1100" spc="-65" dirty="0">
                          <a:effectLst/>
                        </a:rPr>
                        <a:t> </a:t>
                      </a:r>
                      <a:r>
                        <a:rPr lang="en-US" sz="1100" spc="5" dirty="0">
                          <a:effectLst/>
                        </a:rPr>
                        <a:t>throug</a:t>
                      </a:r>
                      <a:r>
                        <a:rPr lang="en-US" sz="1100" dirty="0">
                          <a:effectLst/>
                        </a:rPr>
                        <a:t>h</a:t>
                      </a:r>
                      <a:r>
                        <a:rPr lang="en-US" sz="1100" spc="-65" dirty="0">
                          <a:effectLst/>
                        </a:rPr>
                        <a:t> </a:t>
                      </a:r>
                      <a:r>
                        <a:rPr lang="en-US" sz="1100" dirty="0">
                          <a:effectLst/>
                        </a:rPr>
                        <a:t>i</a:t>
                      </a:r>
                      <a:r>
                        <a:rPr lang="en-US" sz="1100" spc="5" dirty="0">
                          <a:effectLst/>
                        </a:rPr>
                        <a:t>nternsh</a:t>
                      </a:r>
                      <a:r>
                        <a:rPr lang="en-US" sz="1100" dirty="0">
                          <a:effectLst/>
                        </a:rPr>
                        <a:t>i</a:t>
                      </a:r>
                      <a:r>
                        <a:rPr lang="en-US" sz="1100" spc="5" dirty="0">
                          <a:effectLst/>
                        </a:rPr>
                        <a:t>p</a:t>
                      </a:r>
                      <a:r>
                        <a:rPr lang="en-US" sz="1100" dirty="0">
                          <a:effectLst/>
                        </a:rPr>
                        <a:t>s</a:t>
                      </a:r>
                      <a:r>
                        <a:rPr lang="en-US" sz="1100" spc="-65" dirty="0">
                          <a:effectLst/>
                        </a:rPr>
                        <a:t> </a:t>
                      </a:r>
                      <a:r>
                        <a:rPr lang="en-US" sz="1100" spc="5" dirty="0">
                          <a:effectLst/>
                        </a:rPr>
                        <a:t>o</a:t>
                      </a:r>
                      <a:r>
                        <a:rPr lang="en-US" sz="1100" dirty="0">
                          <a:effectLst/>
                        </a:rPr>
                        <a:t>r</a:t>
                      </a:r>
                      <a:r>
                        <a:rPr lang="en-US" sz="1100" spc="-60" dirty="0">
                          <a:effectLst/>
                        </a:rPr>
                        <a:t> </a:t>
                      </a:r>
                      <a:r>
                        <a:rPr lang="en-US" sz="1100" spc="5" dirty="0">
                          <a:effectLst/>
                        </a:rPr>
                        <a:t>othe</a:t>
                      </a:r>
                      <a:r>
                        <a:rPr lang="en-US" sz="1100" dirty="0">
                          <a:effectLst/>
                        </a:rPr>
                        <a:t>r</a:t>
                      </a:r>
                      <a:r>
                        <a:rPr lang="en-US" sz="1100" spc="-65" dirty="0">
                          <a:effectLst/>
                        </a:rPr>
                        <a:t> </a:t>
                      </a:r>
                      <a:r>
                        <a:rPr lang="en-US" sz="1100" spc="5" dirty="0">
                          <a:effectLst/>
                        </a:rPr>
                        <a:t>hand</a:t>
                      </a:r>
                      <a:r>
                        <a:rPr lang="en-US" sz="1100" spc="10" dirty="0">
                          <a:effectLst/>
                        </a:rPr>
                        <a:t>s</a:t>
                      </a:r>
                      <a:r>
                        <a:rPr lang="en-US" sz="1100" dirty="0">
                          <a:effectLst/>
                        </a:rPr>
                        <a:t>-</a:t>
                      </a:r>
                      <a:r>
                        <a:rPr lang="en-US" sz="1100" spc="5" dirty="0">
                          <a:effectLst/>
                        </a:rPr>
                        <a:t>on exper</a:t>
                      </a:r>
                      <a:r>
                        <a:rPr lang="en-US" sz="1100" dirty="0">
                          <a:effectLst/>
                        </a:rPr>
                        <a:t>i</a:t>
                      </a:r>
                      <a:r>
                        <a:rPr lang="en-US" sz="1100" spc="5" dirty="0">
                          <a:effectLst/>
                        </a:rPr>
                        <a:t>ence</a:t>
                      </a:r>
                      <a:r>
                        <a:rPr lang="en-US" sz="1100" dirty="0">
                          <a:effectLst/>
                        </a:rPr>
                        <a:t>s</a:t>
                      </a:r>
                      <a:r>
                        <a:rPr lang="en-US" sz="1100" spc="-140" dirty="0">
                          <a:effectLst/>
                        </a:rPr>
                        <a:t> </a:t>
                      </a:r>
                      <a:r>
                        <a:rPr lang="en-US" sz="1100" spc="5" dirty="0">
                          <a:effectLst/>
                        </a:rPr>
                        <a:t>(79</a:t>
                      </a:r>
                      <a:r>
                        <a:rPr lang="en-US" sz="1100" spc="10" dirty="0">
                          <a:effectLst/>
                        </a:rPr>
                        <a:t>%</a:t>
                      </a:r>
                      <a:r>
                        <a:rPr lang="en-US" sz="1100" spc="5"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r>
                        <a:rPr lang="en-US" sz="1100" spc="5" dirty="0">
                          <a:effectLst/>
                        </a:rPr>
                        <a:t>ou</a:t>
                      </a:r>
                      <a:r>
                        <a:rPr lang="en-US" sz="1100" dirty="0">
                          <a:effectLst/>
                        </a:rPr>
                        <a:t>t-</a:t>
                      </a:r>
                      <a:r>
                        <a:rPr lang="en-US" sz="1100" spc="5" dirty="0">
                          <a:effectLst/>
                        </a:rPr>
                        <a:t>o</a:t>
                      </a:r>
                      <a:r>
                        <a:rPr lang="en-US" sz="1100" dirty="0">
                          <a:effectLst/>
                        </a:rPr>
                        <a:t>f-</a:t>
                      </a:r>
                      <a:r>
                        <a:rPr lang="en-US" sz="1100" spc="5" dirty="0">
                          <a:effectLst/>
                        </a:rPr>
                        <a:t>c</a:t>
                      </a:r>
                      <a:r>
                        <a:rPr lang="en-US" sz="1100" dirty="0">
                          <a:effectLst/>
                        </a:rPr>
                        <a:t>l</a:t>
                      </a:r>
                      <a:r>
                        <a:rPr lang="en-US" sz="1100" spc="5" dirty="0">
                          <a:effectLst/>
                        </a:rPr>
                        <a:t>assroo</a:t>
                      </a:r>
                      <a:r>
                        <a:rPr lang="en-US" sz="1100" dirty="0">
                          <a:effectLst/>
                        </a:rPr>
                        <a:t>m</a:t>
                      </a:r>
                      <a:r>
                        <a:rPr lang="en-US" sz="1100" spc="-140" dirty="0">
                          <a:effectLst/>
                        </a:rPr>
                        <a:t> </a:t>
                      </a:r>
                      <a:r>
                        <a:rPr lang="en-US" sz="1100" spc="5" dirty="0">
                          <a:effectLst/>
                        </a:rPr>
                        <a:t>exper</a:t>
                      </a:r>
                      <a:r>
                        <a:rPr lang="en-US" sz="1100" dirty="0">
                          <a:effectLst/>
                        </a:rPr>
                        <a:t>i</a:t>
                      </a:r>
                      <a:r>
                        <a:rPr lang="en-US" sz="1100" spc="5" dirty="0">
                          <a:effectLst/>
                        </a:rPr>
                        <a:t>ent</a:t>
                      </a:r>
                      <a:r>
                        <a:rPr lang="en-US" sz="1100" dirty="0">
                          <a:effectLst/>
                        </a:rPr>
                        <a:t>i</a:t>
                      </a:r>
                      <a:r>
                        <a:rPr lang="en-US" sz="1100" spc="5" dirty="0">
                          <a:effectLst/>
                        </a:rPr>
                        <a:t>a</a:t>
                      </a:r>
                      <a:r>
                        <a:rPr lang="en-US" sz="1100" dirty="0">
                          <a:effectLst/>
                        </a:rPr>
                        <a:t>l</a:t>
                      </a:r>
                      <a:r>
                        <a:rPr lang="en-US" sz="1100" spc="-140" dirty="0">
                          <a:effectLst/>
                        </a:rPr>
                        <a:t> </a:t>
                      </a:r>
                      <a:r>
                        <a:rPr lang="en-US" sz="1100" dirty="0">
                          <a:effectLst/>
                        </a:rPr>
                        <a:t>l</a:t>
                      </a:r>
                      <a:r>
                        <a:rPr lang="en-US" sz="1100" spc="5" dirty="0">
                          <a:effectLst/>
                        </a:rPr>
                        <a:t>earn</a:t>
                      </a:r>
                      <a:r>
                        <a:rPr lang="en-US" sz="1100" dirty="0">
                          <a:effectLst/>
                        </a:rPr>
                        <a:t>i</a:t>
                      </a:r>
                      <a:r>
                        <a:rPr lang="en-US" sz="1100" spc="5" dirty="0">
                          <a:effectLst/>
                        </a:rPr>
                        <a:t>n</a:t>
                      </a:r>
                      <a:r>
                        <a:rPr lang="en-US" sz="1100" dirty="0">
                          <a:effectLst/>
                        </a:rPr>
                        <a:t>g</a:t>
                      </a:r>
                      <a:endParaRPr lang="en-US" sz="1100" dirty="0">
                        <a:effectLst/>
                        <a:latin typeface="Calibri" charset="0"/>
                        <a:ea typeface="Arial"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endParaRPr lang="en-US" sz="1100" dirty="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3"/>
                  </a:ext>
                </a:extLst>
              </a:tr>
              <a:tr h="404526">
                <a:tc>
                  <a:txBody>
                    <a:bodyPr/>
                    <a:lstStyle/>
                    <a:p>
                      <a:pPr marL="62865" marR="0">
                        <a:spcBef>
                          <a:spcPts val="25"/>
                        </a:spcBef>
                        <a:spcAft>
                          <a:spcPts val="0"/>
                        </a:spcAft>
                      </a:pPr>
                      <a:r>
                        <a:rPr lang="en-US" sz="1100" spc="5" dirty="0">
                          <a:effectLst/>
                        </a:rPr>
                        <a:t>Th</a:t>
                      </a:r>
                      <a:r>
                        <a:rPr lang="en-US" sz="1100" dirty="0">
                          <a:effectLst/>
                        </a:rPr>
                        <a:t>e</a:t>
                      </a:r>
                      <a:r>
                        <a:rPr lang="en-US" sz="1100" spc="-50" dirty="0">
                          <a:effectLst/>
                        </a:rPr>
                        <a:t> </a:t>
                      </a:r>
                      <a:r>
                        <a:rPr lang="en-US" sz="1100" spc="5" dirty="0">
                          <a:effectLst/>
                        </a:rPr>
                        <a:t>ab</a:t>
                      </a:r>
                      <a:r>
                        <a:rPr lang="en-US" sz="1100" dirty="0">
                          <a:effectLst/>
                        </a:rPr>
                        <a:t>ili</a:t>
                      </a:r>
                      <a:r>
                        <a:rPr lang="en-US" sz="1100" spc="5" dirty="0">
                          <a:effectLst/>
                        </a:rPr>
                        <a:t>t</a:t>
                      </a:r>
                      <a:r>
                        <a:rPr lang="en-US" sz="1100" dirty="0">
                          <a:effectLst/>
                        </a:rPr>
                        <a:t>y</a:t>
                      </a:r>
                      <a:r>
                        <a:rPr lang="en-US" sz="1100" spc="-45" dirty="0">
                          <a:effectLst/>
                        </a:rPr>
                        <a:t> </a:t>
                      </a:r>
                      <a:r>
                        <a:rPr lang="en-US" sz="1100" spc="5" dirty="0">
                          <a:effectLst/>
                        </a:rPr>
                        <a:t>t</a:t>
                      </a:r>
                      <a:r>
                        <a:rPr lang="en-US" sz="1100" dirty="0">
                          <a:effectLst/>
                        </a:rPr>
                        <a:t>o</a:t>
                      </a:r>
                      <a:r>
                        <a:rPr lang="en-US" sz="1100" spc="-40" dirty="0">
                          <a:effectLst/>
                        </a:rPr>
                        <a:t> </a:t>
                      </a:r>
                      <a:r>
                        <a:rPr lang="en-US" sz="1100" spc="5" dirty="0">
                          <a:effectLst/>
                        </a:rPr>
                        <a:t>ana</a:t>
                      </a:r>
                      <a:r>
                        <a:rPr lang="en-US" sz="1100" dirty="0">
                          <a:effectLst/>
                        </a:rPr>
                        <a:t>l</a:t>
                      </a:r>
                      <a:r>
                        <a:rPr lang="en-US" sz="1100" spc="5" dirty="0">
                          <a:effectLst/>
                        </a:rPr>
                        <a:t>yz</a:t>
                      </a:r>
                      <a:r>
                        <a:rPr lang="en-US" sz="1100" dirty="0">
                          <a:effectLst/>
                        </a:rPr>
                        <a:t>e</a:t>
                      </a:r>
                      <a:r>
                        <a:rPr lang="en-US" sz="1100" spc="-50" dirty="0">
                          <a:effectLst/>
                        </a:rPr>
                        <a:t> </a:t>
                      </a:r>
                      <a:r>
                        <a:rPr lang="en-US" sz="1100" spc="5" dirty="0">
                          <a:effectLst/>
                        </a:rPr>
                        <a:t>an</a:t>
                      </a:r>
                      <a:r>
                        <a:rPr lang="en-US" sz="1100" dirty="0">
                          <a:effectLst/>
                        </a:rPr>
                        <a:t>d</a:t>
                      </a:r>
                      <a:r>
                        <a:rPr lang="en-US" sz="1100" spc="-40" dirty="0">
                          <a:effectLst/>
                        </a:rPr>
                        <a:t> </a:t>
                      </a:r>
                      <a:r>
                        <a:rPr lang="en-US" sz="1100" spc="5" dirty="0">
                          <a:effectLst/>
                        </a:rPr>
                        <a:t>so</a:t>
                      </a:r>
                      <a:r>
                        <a:rPr lang="en-US" sz="1100" dirty="0">
                          <a:effectLst/>
                        </a:rPr>
                        <a:t>l</a:t>
                      </a:r>
                      <a:r>
                        <a:rPr lang="en-US" sz="1100" spc="5" dirty="0">
                          <a:effectLst/>
                        </a:rPr>
                        <a:t>v</a:t>
                      </a:r>
                      <a:r>
                        <a:rPr lang="en-US" sz="1100" dirty="0">
                          <a:effectLst/>
                        </a:rPr>
                        <a:t>e</a:t>
                      </a:r>
                      <a:r>
                        <a:rPr lang="en-US" sz="1100" spc="-45" dirty="0">
                          <a:effectLst/>
                        </a:rPr>
                        <a:t> </a:t>
                      </a:r>
                      <a:r>
                        <a:rPr lang="en-US" sz="1100" spc="5" dirty="0">
                          <a:effectLst/>
                        </a:rPr>
                        <a:t>co</a:t>
                      </a:r>
                      <a:r>
                        <a:rPr lang="en-US" sz="1100" spc="10" dirty="0">
                          <a:effectLst/>
                        </a:rPr>
                        <a:t>m</a:t>
                      </a:r>
                      <a:r>
                        <a:rPr lang="en-US" sz="1100" spc="5" dirty="0">
                          <a:effectLst/>
                        </a:rPr>
                        <a:t>p</a:t>
                      </a:r>
                      <a:r>
                        <a:rPr lang="en-US" sz="1100" dirty="0">
                          <a:effectLst/>
                        </a:rPr>
                        <a:t>l</a:t>
                      </a:r>
                      <a:r>
                        <a:rPr lang="en-US" sz="1100" spc="5" dirty="0">
                          <a:effectLst/>
                        </a:rPr>
                        <a:t>e</a:t>
                      </a:r>
                      <a:r>
                        <a:rPr lang="en-US" sz="1100" dirty="0">
                          <a:effectLst/>
                        </a:rPr>
                        <a:t>x</a:t>
                      </a:r>
                      <a:r>
                        <a:rPr lang="en-US" sz="1100" spc="-50" dirty="0">
                          <a:effectLst/>
                        </a:rPr>
                        <a:t> </a:t>
                      </a:r>
                      <a:r>
                        <a:rPr lang="en-US" sz="1100" spc="5" dirty="0">
                          <a:effectLst/>
                        </a:rPr>
                        <a:t>prob</a:t>
                      </a:r>
                      <a:r>
                        <a:rPr lang="en-US" sz="1100" dirty="0">
                          <a:effectLst/>
                        </a:rPr>
                        <a:t>l</a:t>
                      </a:r>
                      <a:r>
                        <a:rPr lang="en-US" sz="1100" spc="5" dirty="0">
                          <a:effectLst/>
                        </a:rPr>
                        <a:t>e</a:t>
                      </a:r>
                      <a:r>
                        <a:rPr lang="en-US" sz="1100" spc="10" dirty="0">
                          <a:effectLst/>
                        </a:rPr>
                        <a:t>m</a:t>
                      </a:r>
                      <a:r>
                        <a:rPr lang="en-US" sz="1100" dirty="0">
                          <a:effectLst/>
                        </a:rPr>
                        <a:t>s</a:t>
                      </a:r>
                      <a:r>
                        <a:rPr lang="en-US" sz="1100" spc="-45" dirty="0">
                          <a:effectLst/>
                        </a:rPr>
                        <a:t> </a:t>
                      </a:r>
                      <a:r>
                        <a:rPr lang="en-US" sz="1100" dirty="0">
                          <a:effectLst/>
                        </a:rPr>
                        <a:t>(</a:t>
                      </a:r>
                      <a:r>
                        <a:rPr lang="en-US" sz="1100" spc="5" dirty="0">
                          <a:effectLst/>
                        </a:rPr>
                        <a:t>75</a:t>
                      </a:r>
                      <a:r>
                        <a:rPr lang="en-US" sz="1100" spc="10"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tc>
                <a:tc>
                  <a:txBody>
                    <a:bodyPr/>
                    <a:lstStyle/>
                    <a:p>
                      <a:pPr marL="342900" marR="0" lvl="0" indent="-342900" algn="l">
                        <a:spcBef>
                          <a:spcPts val="95"/>
                        </a:spcBef>
                        <a:spcAft>
                          <a:spcPts val="0"/>
                        </a:spcAft>
                        <a:buSzPts val="950"/>
                        <a:buFont typeface="Arial" charset="0"/>
                        <a:buChar char="•"/>
                        <a:tabLst>
                          <a:tab pos="291465" algn="l"/>
                        </a:tabLst>
                      </a:pPr>
                      <a:r>
                        <a:rPr lang="en-US" sz="1100" spc="10" dirty="0">
                          <a:effectLst/>
                        </a:rPr>
                        <a:t>w</a:t>
                      </a:r>
                      <a:r>
                        <a:rPr lang="en-US" sz="1100" spc="5" dirty="0">
                          <a:effectLst/>
                        </a:rPr>
                        <a:t>r</a:t>
                      </a:r>
                      <a:r>
                        <a:rPr lang="en-US" sz="1100" dirty="0">
                          <a:effectLst/>
                        </a:rPr>
                        <a:t>i</a:t>
                      </a:r>
                      <a:r>
                        <a:rPr lang="en-US" sz="1100" spc="5" dirty="0">
                          <a:effectLst/>
                        </a:rPr>
                        <a:t>t</a:t>
                      </a:r>
                      <a:r>
                        <a:rPr lang="en-US" sz="1100" dirty="0">
                          <a:effectLst/>
                        </a:rPr>
                        <a:t>i</a:t>
                      </a:r>
                      <a:r>
                        <a:rPr lang="en-US" sz="1100" spc="5" dirty="0">
                          <a:effectLst/>
                        </a:rPr>
                        <a:t>n</a:t>
                      </a:r>
                      <a:r>
                        <a:rPr lang="en-US" sz="1100" dirty="0">
                          <a:effectLst/>
                        </a:rPr>
                        <a:t>g</a:t>
                      </a:r>
                      <a:r>
                        <a:rPr lang="en-US" sz="1100" spc="-50" dirty="0">
                          <a:effectLst/>
                        </a:rPr>
                        <a:t> </a:t>
                      </a:r>
                      <a:r>
                        <a:rPr lang="en-US" sz="1100" spc="5" dirty="0">
                          <a:effectLst/>
                        </a:rPr>
                        <a:t>th</a:t>
                      </a:r>
                      <a:r>
                        <a:rPr lang="en-US" sz="1100" dirty="0">
                          <a:effectLst/>
                        </a:rPr>
                        <a:t>e</a:t>
                      </a:r>
                      <a:r>
                        <a:rPr lang="en-US" sz="1100" spc="-50" dirty="0">
                          <a:effectLst/>
                        </a:rPr>
                        <a:t> </a:t>
                      </a:r>
                      <a:r>
                        <a:rPr lang="en-US" sz="1100" dirty="0">
                          <a:effectLst/>
                        </a:rPr>
                        <a:t>IS</a:t>
                      </a:r>
                      <a:r>
                        <a:rPr lang="en-US" sz="1100" spc="-50" dirty="0">
                          <a:effectLst/>
                        </a:rPr>
                        <a:t> </a:t>
                      </a:r>
                      <a:r>
                        <a:rPr lang="en-US" sz="1100" dirty="0">
                          <a:effectLst/>
                        </a:rPr>
                        <a:t>i</a:t>
                      </a:r>
                      <a:r>
                        <a:rPr lang="en-US" sz="1100" spc="5" dirty="0">
                          <a:effectLst/>
                        </a:rPr>
                        <a:t>nqu</a:t>
                      </a:r>
                      <a:r>
                        <a:rPr lang="en-US" sz="1100" dirty="0">
                          <a:effectLst/>
                        </a:rPr>
                        <a:t>i</a:t>
                      </a:r>
                      <a:r>
                        <a:rPr lang="en-US" sz="1100" spc="5" dirty="0">
                          <a:effectLst/>
                        </a:rPr>
                        <a:t>r</a:t>
                      </a:r>
                      <a:r>
                        <a:rPr lang="en-US" sz="1100" dirty="0">
                          <a:effectLst/>
                        </a:rPr>
                        <a:t>y</a:t>
                      </a:r>
                      <a:r>
                        <a:rPr lang="en-US" sz="1100" spc="-50" dirty="0">
                          <a:effectLst/>
                        </a:rPr>
                        <a:t> </a:t>
                      </a:r>
                      <a:r>
                        <a:rPr lang="en-US" sz="1100" spc="5" dirty="0">
                          <a:effectLst/>
                        </a:rPr>
                        <a:t>proposa</a:t>
                      </a:r>
                      <a:r>
                        <a:rPr lang="en-US" sz="1100" dirty="0">
                          <a:effectLst/>
                        </a:rPr>
                        <a:t>l</a:t>
                      </a:r>
                    </a:p>
                    <a:p>
                      <a:pPr marL="342900" marR="0" lvl="0" indent="-342900" algn="l">
                        <a:spcBef>
                          <a:spcPts val="110"/>
                        </a:spcBef>
                        <a:spcAft>
                          <a:spcPts val="0"/>
                        </a:spcAft>
                        <a:buSzPts val="950"/>
                        <a:buFont typeface="Arial" charset="0"/>
                        <a:buChar char="•"/>
                        <a:tabLst>
                          <a:tab pos="291465" algn="l"/>
                        </a:tabLst>
                      </a:pPr>
                      <a:r>
                        <a:rPr lang="en-US" sz="1100" spc="10" dirty="0">
                          <a:effectLst/>
                        </a:rPr>
                        <a:t>w</a:t>
                      </a:r>
                      <a:r>
                        <a:rPr lang="en-US" sz="1100" spc="5" dirty="0">
                          <a:effectLst/>
                        </a:rPr>
                        <a:t>r</a:t>
                      </a:r>
                      <a:r>
                        <a:rPr lang="en-US" sz="1100" dirty="0">
                          <a:effectLst/>
                        </a:rPr>
                        <a:t>i</a:t>
                      </a:r>
                      <a:r>
                        <a:rPr lang="en-US" sz="1100" spc="5" dirty="0">
                          <a:effectLst/>
                        </a:rPr>
                        <a:t>t</a:t>
                      </a:r>
                      <a:r>
                        <a:rPr lang="en-US" sz="1100" dirty="0">
                          <a:effectLst/>
                        </a:rPr>
                        <a:t>i</a:t>
                      </a:r>
                      <a:r>
                        <a:rPr lang="en-US" sz="1100" spc="5" dirty="0">
                          <a:effectLst/>
                        </a:rPr>
                        <a:t>n</a:t>
                      </a:r>
                      <a:r>
                        <a:rPr lang="en-US" sz="1100" dirty="0">
                          <a:effectLst/>
                        </a:rPr>
                        <a:t>g</a:t>
                      </a:r>
                      <a:r>
                        <a:rPr lang="en-US" sz="1100" spc="-50" dirty="0">
                          <a:effectLst/>
                        </a:rPr>
                        <a:t> </a:t>
                      </a:r>
                      <a:r>
                        <a:rPr lang="en-US" sz="1100" spc="5" dirty="0">
                          <a:effectLst/>
                        </a:rPr>
                        <a:t>an</a:t>
                      </a:r>
                      <a:r>
                        <a:rPr lang="en-US" sz="1100" dirty="0">
                          <a:effectLst/>
                        </a:rPr>
                        <a:t>d</a:t>
                      </a:r>
                      <a:r>
                        <a:rPr lang="en-US" sz="1100" spc="-50" dirty="0">
                          <a:effectLst/>
                        </a:rPr>
                        <a:t> </a:t>
                      </a:r>
                      <a:r>
                        <a:rPr lang="en-US" sz="1100" spc="5" dirty="0">
                          <a:effectLst/>
                        </a:rPr>
                        <a:t>execut</a:t>
                      </a:r>
                      <a:r>
                        <a:rPr lang="en-US" sz="1100" dirty="0">
                          <a:effectLst/>
                        </a:rPr>
                        <a:t>i</a:t>
                      </a:r>
                      <a:r>
                        <a:rPr lang="en-US" sz="1100" spc="5" dirty="0">
                          <a:effectLst/>
                        </a:rPr>
                        <a:t>n</a:t>
                      </a:r>
                      <a:r>
                        <a:rPr lang="en-US" sz="1100" dirty="0">
                          <a:effectLst/>
                        </a:rPr>
                        <a:t>g</a:t>
                      </a:r>
                      <a:r>
                        <a:rPr lang="en-US" sz="1100" spc="-45" dirty="0">
                          <a:effectLst/>
                        </a:rPr>
                        <a:t> </a:t>
                      </a:r>
                      <a:r>
                        <a:rPr lang="en-US" sz="1100" spc="5" dirty="0">
                          <a:effectLst/>
                        </a:rPr>
                        <a:t>th</a:t>
                      </a:r>
                      <a:r>
                        <a:rPr lang="en-US" sz="1100" dirty="0">
                          <a:effectLst/>
                        </a:rPr>
                        <a:t>e</a:t>
                      </a:r>
                      <a:r>
                        <a:rPr lang="en-US" sz="1100" spc="-45" dirty="0">
                          <a:effectLst/>
                        </a:rPr>
                        <a:t> </a:t>
                      </a:r>
                      <a:r>
                        <a:rPr lang="en-US" sz="1100" dirty="0">
                          <a:effectLst/>
                        </a:rPr>
                        <a:t>IS</a:t>
                      </a:r>
                      <a:r>
                        <a:rPr lang="en-US" sz="1100" spc="-45" dirty="0">
                          <a:effectLst/>
                        </a:rPr>
                        <a:t> </a:t>
                      </a:r>
                      <a:r>
                        <a:rPr lang="en-US" sz="1100" spc="5" dirty="0">
                          <a:effectLst/>
                        </a:rPr>
                        <a:t>curr</a:t>
                      </a:r>
                      <a:r>
                        <a:rPr lang="en-US" sz="1100" dirty="0">
                          <a:effectLst/>
                        </a:rPr>
                        <a:t>i</a:t>
                      </a:r>
                      <a:r>
                        <a:rPr lang="en-US" sz="1100" spc="5" dirty="0">
                          <a:effectLst/>
                        </a:rPr>
                        <a:t>cu</a:t>
                      </a:r>
                      <a:r>
                        <a:rPr lang="en-US" sz="1100" dirty="0">
                          <a:effectLst/>
                        </a:rPr>
                        <a:t>l</a:t>
                      </a:r>
                      <a:r>
                        <a:rPr lang="en-US" sz="1100" spc="5" dirty="0">
                          <a:effectLst/>
                        </a:rPr>
                        <a:t>u</a:t>
                      </a:r>
                      <a:r>
                        <a:rPr lang="en-US" sz="1100" dirty="0">
                          <a:effectLst/>
                        </a:rPr>
                        <a:t>m</a:t>
                      </a:r>
                      <a:r>
                        <a:rPr lang="en-US" sz="1100" spc="-45" dirty="0">
                          <a:effectLst/>
                        </a:rPr>
                        <a:t> </a:t>
                      </a:r>
                      <a:r>
                        <a:rPr lang="en-US" sz="1100" spc="5" dirty="0">
                          <a:effectLst/>
                        </a:rPr>
                        <a:t>p</a:t>
                      </a:r>
                      <a:r>
                        <a:rPr lang="en-US" sz="1100" dirty="0">
                          <a:effectLst/>
                        </a:rPr>
                        <a:t>l</a:t>
                      </a:r>
                      <a:r>
                        <a:rPr lang="en-US" sz="1100" spc="5" dirty="0">
                          <a:effectLst/>
                        </a:rPr>
                        <a:t>a</a:t>
                      </a:r>
                      <a:r>
                        <a:rPr lang="en-US" sz="1100" dirty="0">
                          <a:effectLst/>
                        </a:rPr>
                        <a:t>n</a:t>
                      </a:r>
                    </a:p>
                    <a:p>
                      <a:pPr marL="342900" marR="0" lvl="0" indent="-342900" algn="l">
                        <a:spcBef>
                          <a:spcPts val="110"/>
                        </a:spcBef>
                        <a:spcAft>
                          <a:spcPts val="0"/>
                        </a:spcAft>
                        <a:buSzPts val="950"/>
                        <a:buFont typeface="Arial" charset="0"/>
                        <a:buChar char="•"/>
                        <a:tabLst>
                          <a:tab pos="291465" algn="l"/>
                        </a:tabLst>
                      </a:pPr>
                      <a:r>
                        <a:rPr lang="en-US" sz="1100" dirty="0">
                          <a:effectLst/>
                        </a:rPr>
                        <a:t>IS</a:t>
                      </a:r>
                      <a:r>
                        <a:rPr lang="en-US" sz="1100" spc="-55" dirty="0">
                          <a:effectLst/>
                        </a:rPr>
                        <a:t> </a:t>
                      </a:r>
                      <a:r>
                        <a:rPr lang="en-US" sz="1100" spc="5" dirty="0">
                          <a:effectLst/>
                        </a:rPr>
                        <a:t>sen</a:t>
                      </a:r>
                      <a:r>
                        <a:rPr lang="en-US" sz="1100" dirty="0">
                          <a:effectLst/>
                        </a:rPr>
                        <a:t>i</a:t>
                      </a:r>
                      <a:r>
                        <a:rPr lang="en-US" sz="1100" spc="5" dirty="0">
                          <a:effectLst/>
                        </a:rPr>
                        <a:t>o</a:t>
                      </a:r>
                      <a:r>
                        <a:rPr lang="en-US" sz="1100" dirty="0">
                          <a:effectLst/>
                        </a:rPr>
                        <a:t>r</a:t>
                      </a:r>
                      <a:r>
                        <a:rPr lang="en-US" sz="1100" spc="-55" dirty="0">
                          <a:effectLst/>
                        </a:rPr>
                        <a:t> </a:t>
                      </a:r>
                      <a:r>
                        <a:rPr lang="en-US" sz="1100" spc="5" dirty="0">
                          <a:effectLst/>
                        </a:rPr>
                        <a:t>pro</a:t>
                      </a:r>
                      <a:r>
                        <a:rPr lang="en-US" sz="1100" dirty="0">
                          <a:effectLst/>
                        </a:rPr>
                        <a:t>j</a:t>
                      </a:r>
                      <a:r>
                        <a:rPr lang="en-US" sz="1100" spc="5" dirty="0">
                          <a:effectLst/>
                        </a:rPr>
                        <a:t>ect</a:t>
                      </a:r>
                      <a:endParaRPr lang="en-US" sz="1100" dirty="0">
                        <a:effectLst/>
                        <a:latin typeface="Calibri" charset="0"/>
                        <a:ea typeface="Arial" charset="0"/>
                        <a:cs typeface="Times New Roman" charset="0"/>
                      </a:endParaRPr>
                    </a:p>
                  </a:txBody>
                  <a:tcPr marL="0" marR="0" marT="0" marB="0" anchor="ctr">
                    <a:solidFill>
                      <a:schemeClr val="bg1"/>
                    </a:solidFill>
                  </a:tcPr>
                </a:tc>
                <a:tc>
                  <a:txBody>
                    <a:bodyPr/>
                    <a:lstStyle/>
                    <a:p>
                      <a:pPr marL="342900" marR="0" lvl="0" indent="-342900" algn="l">
                        <a:spcBef>
                          <a:spcPts val="110"/>
                        </a:spcBef>
                        <a:spcAft>
                          <a:spcPts val="0"/>
                        </a:spcAft>
                        <a:buSzPts val="950"/>
                        <a:buFont typeface="Arial" charset="0"/>
                        <a:buChar char="•"/>
                        <a:tabLst>
                          <a:tab pos="291465" algn="l"/>
                        </a:tabLst>
                      </a:pPr>
                      <a:endParaRPr lang="en-US" sz="1100">
                        <a:effectLst/>
                        <a:latin typeface="Calibri" charset="0"/>
                        <a:ea typeface="Arial" charset="0"/>
                        <a:cs typeface="Times New Roman" charset="0"/>
                      </a:endParaRPr>
                    </a:p>
                  </a:txBody>
                  <a:tcPr marL="0" marR="0" marT="0" marB="0" anchor="ctr"/>
                </a:tc>
                <a:extLst>
                  <a:ext uri="{0D108BD9-81ED-4DB2-BD59-A6C34878D82A}">
                    <a16:rowId xmlns:a16="http://schemas.microsoft.com/office/drawing/2014/main" val="10004"/>
                  </a:ext>
                </a:extLst>
              </a:tr>
              <a:tr h="662277">
                <a:tc>
                  <a:txBody>
                    <a:bodyPr/>
                    <a:lstStyle/>
                    <a:p>
                      <a:pPr marL="62865" marR="125730">
                        <a:lnSpc>
                          <a:spcPct val="105000"/>
                        </a:lnSpc>
                        <a:spcBef>
                          <a:spcPts val="25"/>
                        </a:spcBef>
                        <a:spcAft>
                          <a:spcPts val="0"/>
                        </a:spcAft>
                      </a:pPr>
                      <a:r>
                        <a:rPr lang="en-US" sz="1100" spc="5" dirty="0">
                          <a:effectLst/>
                        </a:rPr>
                        <a:t>Tea</a:t>
                      </a:r>
                      <a:r>
                        <a:rPr lang="en-US" sz="1100" spc="10" dirty="0">
                          <a:effectLst/>
                        </a:rPr>
                        <a:t>mw</a:t>
                      </a:r>
                      <a:r>
                        <a:rPr lang="en-US" sz="1100" spc="5" dirty="0">
                          <a:effectLst/>
                        </a:rPr>
                        <a:t>or</a:t>
                      </a:r>
                      <a:r>
                        <a:rPr lang="en-US" sz="1100" dirty="0">
                          <a:effectLst/>
                        </a:rPr>
                        <a:t>k</a:t>
                      </a:r>
                      <a:r>
                        <a:rPr lang="en-US" sz="1100" spc="-50" dirty="0">
                          <a:effectLst/>
                        </a:rPr>
                        <a:t> </a:t>
                      </a:r>
                      <a:r>
                        <a:rPr lang="en-US" sz="1100" spc="5" dirty="0">
                          <a:effectLst/>
                        </a:rPr>
                        <a:t>sk</a:t>
                      </a:r>
                      <a:r>
                        <a:rPr lang="en-US" sz="1100" dirty="0">
                          <a:effectLst/>
                        </a:rPr>
                        <a:t>ills</a:t>
                      </a:r>
                      <a:r>
                        <a:rPr lang="en-US" sz="1100" spc="-45" dirty="0">
                          <a:effectLst/>
                        </a:rPr>
                        <a:t> </a:t>
                      </a:r>
                      <a:r>
                        <a:rPr lang="en-US" sz="1100" spc="5" dirty="0">
                          <a:effectLst/>
                        </a:rPr>
                        <a:t>an</a:t>
                      </a:r>
                      <a:r>
                        <a:rPr lang="en-US" sz="1100" dirty="0">
                          <a:effectLst/>
                        </a:rPr>
                        <a:t>d</a:t>
                      </a:r>
                      <a:r>
                        <a:rPr lang="en-US" sz="1100" spc="-45" dirty="0">
                          <a:effectLst/>
                        </a:rPr>
                        <a:t> </a:t>
                      </a:r>
                      <a:r>
                        <a:rPr lang="en-US" sz="1100" spc="5" dirty="0">
                          <a:effectLst/>
                        </a:rPr>
                        <a:t>th</a:t>
                      </a:r>
                      <a:r>
                        <a:rPr lang="en-US" sz="1100" dirty="0">
                          <a:effectLst/>
                        </a:rPr>
                        <a:t>e</a:t>
                      </a:r>
                      <a:r>
                        <a:rPr lang="en-US" sz="1100" spc="-45" dirty="0">
                          <a:effectLst/>
                        </a:rPr>
                        <a:t> </a:t>
                      </a:r>
                      <a:r>
                        <a:rPr lang="en-US" sz="1100" spc="5" dirty="0">
                          <a:effectLst/>
                        </a:rPr>
                        <a:t>ab</a:t>
                      </a:r>
                      <a:r>
                        <a:rPr lang="en-US" sz="1100" dirty="0">
                          <a:effectLst/>
                        </a:rPr>
                        <a:t>ili</a:t>
                      </a:r>
                      <a:r>
                        <a:rPr lang="en-US" sz="1100" spc="5" dirty="0">
                          <a:effectLst/>
                        </a:rPr>
                        <a:t>t</a:t>
                      </a:r>
                      <a:r>
                        <a:rPr lang="en-US" sz="1100" dirty="0">
                          <a:effectLst/>
                        </a:rPr>
                        <a:t>y</a:t>
                      </a:r>
                      <a:r>
                        <a:rPr lang="en-US" sz="1100" spc="-45" dirty="0">
                          <a:effectLst/>
                        </a:rPr>
                        <a:t> </a:t>
                      </a:r>
                      <a:r>
                        <a:rPr lang="en-US" sz="1100" spc="5" dirty="0">
                          <a:effectLst/>
                        </a:rPr>
                        <a:t>t</a:t>
                      </a:r>
                      <a:r>
                        <a:rPr lang="en-US" sz="1100" dirty="0">
                          <a:effectLst/>
                        </a:rPr>
                        <a:t>o</a:t>
                      </a:r>
                      <a:r>
                        <a:rPr lang="en-US" sz="1100" spc="-45" dirty="0">
                          <a:effectLst/>
                        </a:rPr>
                        <a:t> </a:t>
                      </a:r>
                      <a:r>
                        <a:rPr lang="en-US" sz="1100" spc="5" dirty="0">
                          <a:effectLst/>
                        </a:rPr>
                        <a:t>co</a:t>
                      </a:r>
                      <a:r>
                        <a:rPr lang="en-US" sz="1100" dirty="0">
                          <a:effectLst/>
                        </a:rPr>
                        <a:t>ll</a:t>
                      </a:r>
                      <a:r>
                        <a:rPr lang="en-US" sz="1100" spc="5" dirty="0">
                          <a:effectLst/>
                        </a:rPr>
                        <a:t>aborat</a:t>
                      </a:r>
                      <a:r>
                        <a:rPr lang="en-US" sz="1100" dirty="0">
                          <a:effectLst/>
                        </a:rPr>
                        <a:t>e</a:t>
                      </a:r>
                      <a:r>
                        <a:rPr lang="en-US" sz="1100" spc="-45" dirty="0">
                          <a:effectLst/>
                        </a:rPr>
                        <a:t> </a:t>
                      </a:r>
                      <a:r>
                        <a:rPr lang="en-US" sz="1100" spc="10" dirty="0">
                          <a:effectLst/>
                        </a:rPr>
                        <a:t>w</a:t>
                      </a:r>
                      <a:r>
                        <a:rPr lang="en-US" sz="1100" dirty="0">
                          <a:effectLst/>
                        </a:rPr>
                        <a:t>i</a:t>
                      </a:r>
                      <a:r>
                        <a:rPr lang="en-US" sz="1100" spc="5" dirty="0">
                          <a:effectLst/>
                        </a:rPr>
                        <a:t>t</a:t>
                      </a:r>
                      <a:r>
                        <a:rPr lang="en-US" sz="1100" dirty="0">
                          <a:effectLst/>
                        </a:rPr>
                        <a:t>h </a:t>
                      </a:r>
                      <a:r>
                        <a:rPr lang="en-US" sz="1100" spc="5" dirty="0">
                          <a:effectLst/>
                        </a:rPr>
                        <a:t>other</a:t>
                      </a:r>
                      <a:r>
                        <a:rPr lang="en-US" sz="1100" dirty="0">
                          <a:effectLst/>
                        </a:rPr>
                        <a:t>s</a:t>
                      </a:r>
                      <a:r>
                        <a:rPr lang="en-US" sz="1100" spc="-55" dirty="0">
                          <a:effectLst/>
                        </a:rPr>
                        <a:t> </a:t>
                      </a:r>
                      <a:r>
                        <a:rPr lang="en-US" sz="1100" dirty="0">
                          <a:effectLst/>
                        </a:rPr>
                        <a:t>in</a:t>
                      </a:r>
                      <a:r>
                        <a:rPr lang="en-US" sz="1100" spc="-50" dirty="0">
                          <a:effectLst/>
                        </a:rPr>
                        <a:t> </a:t>
                      </a:r>
                      <a:r>
                        <a:rPr lang="en-US" sz="1100" spc="5" dirty="0">
                          <a:effectLst/>
                        </a:rPr>
                        <a:t>d</a:t>
                      </a:r>
                      <a:r>
                        <a:rPr lang="en-US" sz="1100" dirty="0">
                          <a:effectLst/>
                        </a:rPr>
                        <a:t>i</a:t>
                      </a:r>
                      <a:r>
                        <a:rPr lang="en-US" sz="1100" spc="5" dirty="0">
                          <a:effectLst/>
                        </a:rPr>
                        <a:t>vers</a:t>
                      </a:r>
                      <a:r>
                        <a:rPr lang="en-US" sz="1100" dirty="0">
                          <a:effectLst/>
                        </a:rPr>
                        <a:t>e</a:t>
                      </a:r>
                      <a:r>
                        <a:rPr lang="en-US" sz="1100" spc="-50" dirty="0">
                          <a:effectLst/>
                        </a:rPr>
                        <a:t> </a:t>
                      </a:r>
                      <a:r>
                        <a:rPr lang="en-US" sz="1100" spc="5" dirty="0">
                          <a:effectLst/>
                        </a:rPr>
                        <a:t>grou</a:t>
                      </a:r>
                      <a:r>
                        <a:rPr lang="en-US" sz="1100" dirty="0">
                          <a:effectLst/>
                        </a:rPr>
                        <a:t>p</a:t>
                      </a:r>
                      <a:r>
                        <a:rPr lang="en-US" sz="1100" spc="-50" dirty="0">
                          <a:effectLst/>
                        </a:rPr>
                        <a:t> </a:t>
                      </a:r>
                      <a:r>
                        <a:rPr lang="en-US" sz="1100" spc="5" dirty="0">
                          <a:effectLst/>
                        </a:rPr>
                        <a:t>sett</a:t>
                      </a:r>
                      <a:r>
                        <a:rPr lang="en-US" sz="1100" dirty="0">
                          <a:effectLst/>
                        </a:rPr>
                        <a:t>i</a:t>
                      </a:r>
                      <a:r>
                        <a:rPr lang="en-US" sz="1100" spc="5" dirty="0">
                          <a:effectLst/>
                        </a:rPr>
                        <a:t>ng</a:t>
                      </a:r>
                      <a:r>
                        <a:rPr lang="en-US" sz="1100" dirty="0">
                          <a:effectLst/>
                        </a:rPr>
                        <a:t>s</a:t>
                      </a:r>
                      <a:r>
                        <a:rPr lang="en-US" sz="1100" spc="-50" dirty="0">
                          <a:effectLst/>
                        </a:rPr>
                        <a:t> </a:t>
                      </a:r>
                      <a:r>
                        <a:rPr lang="en-US" sz="1100" dirty="0">
                          <a:effectLst/>
                        </a:rPr>
                        <a:t>(</a:t>
                      </a:r>
                      <a:r>
                        <a:rPr lang="en-US" sz="1100" spc="5" dirty="0">
                          <a:effectLst/>
                        </a:rPr>
                        <a:t>71</a:t>
                      </a:r>
                      <a:r>
                        <a:rPr lang="en-US" sz="1100" spc="10"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42900" marR="0" lvl="0" indent="-342900" algn="l">
                        <a:spcBef>
                          <a:spcPts val="95"/>
                        </a:spcBef>
                        <a:spcAft>
                          <a:spcPts val="0"/>
                        </a:spcAft>
                        <a:buSzPts val="950"/>
                        <a:buFont typeface="Arial" charset="0"/>
                        <a:buChar char="•"/>
                        <a:tabLst>
                          <a:tab pos="291465" algn="l"/>
                        </a:tabLst>
                      </a:pPr>
                      <a:r>
                        <a:rPr lang="en-US" sz="1100" spc="10" dirty="0">
                          <a:effectLst/>
                        </a:rPr>
                        <a:t>w</a:t>
                      </a:r>
                      <a:r>
                        <a:rPr lang="en-US" sz="1100" spc="5" dirty="0">
                          <a:effectLst/>
                        </a:rPr>
                        <a:t>r</a:t>
                      </a:r>
                      <a:r>
                        <a:rPr lang="en-US" sz="1100" dirty="0">
                          <a:effectLst/>
                        </a:rPr>
                        <a:t>i</a:t>
                      </a:r>
                      <a:r>
                        <a:rPr lang="en-US" sz="1100" spc="5" dirty="0">
                          <a:effectLst/>
                        </a:rPr>
                        <a:t>t</a:t>
                      </a:r>
                      <a:r>
                        <a:rPr lang="en-US" sz="1100" dirty="0">
                          <a:effectLst/>
                        </a:rPr>
                        <a:t>i</a:t>
                      </a:r>
                      <a:r>
                        <a:rPr lang="en-US" sz="1100" spc="5" dirty="0">
                          <a:effectLst/>
                        </a:rPr>
                        <a:t>n</a:t>
                      </a:r>
                      <a:r>
                        <a:rPr lang="en-US" sz="1100" dirty="0">
                          <a:effectLst/>
                        </a:rPr>
                        <a:t>g</a:t>
                      </a:r>
                      <a:r>
                        <a:rPr lang="en-US" sz="1100" spc="-50" dirty="0">
                          <a:effectLst/>
                        </a:rPr>
                        <a:t> </a:t>
                      </a:r>
                      <a:r>
                        <a:rPr lang="en-US" sz="1100" spc="5" dirty="0">
                          <a:effectLst/>
                        </a:rPr>
                        <a:t>th</a:t>
                      </a:r>
                      <a:r>
                        <a:rPr lang="en-US" sz="1100" dirty="0">
                          <a:effectLst/>
                        </a:rPr>
                        <a:t>e</a:t>
                      </a:r>
                      <a:r>
                        <a:rPr lang="en-US" sz="1100" spc="-50" dirty="0">
                          <a:effectLst/>
                        </a:rPr>
                        <a:t> </a:t>
                      </a:r>
                      <a:r>
                        <a:rPr lang="en-US" sz="1100" dirty="0">
                          <a:effectLst/>
                        </a:rPr>
                        <a:t>IS</a:t>
                      </a:r>
                      <a:r>
                        <a:rPr lang="en-US" sz="1100" spc="-50" dirty="0">
                          <a:effectLst/>
                        </a:rPr>
                        <a:t> </a:t>
                      </a:r>
                      <a:r>
                        <a:rPr lang="en-US" sz="1100" dirty="0">
                          <a:effectLst/>
                        </a:rPr>
                        <a:t>i</a:t>
                      </a:r>
                      <a:r>
                        <a:rPr lang="en-US" sz="1100" spc="5" dirty="0">
                          <a:effectLst/>
                        </a:rPr>
                        <a:t>nqu</a:t>
                      </a:r>
                      <a:r>
                        <a:rPr lang="en-US" sz="1100" dirty="0">
                          <a:effectLst/>
                        </a:rPr>
                        <a:t>i</a:t>
                      </a:r>
                      <a:r>
                        <a:rPr lang="en-US" sz="1100" spc="5" dirty="0">
                          <a:effectLst/>
                        </a:rPr>
                        <a:t>r</a:t>
                      </a:r>
                      <a:r>
                        <a:rPr lang="en-US" sz="1100" dirty="0">
                          <a:effectLst/>
                        </a:rPr>
                        <a:t>y</a:t>
                      </a:r>
                      <a:r>
                        <a:rPr lang="en-US" sz="1100" spc="-50" dirty="0">
                          <a:effectLst/>
                        </a:rPr>
                        <a:t> </a:t>
                      </a:r>
                      <a:r>
                        <a:rPr lang="en-US" sz="1100" spc="5" dirty="0">
                          <a:effectLst/>
                        </a:rPr>
                        <a:t>proposa</a:t>
                      </a:r>
                      <a:r>
                        <a:rPr lang="en-US" sz="1100" dirty="0">
                          <a:effectLst/>
                        </a:rPr>
                        <a:t>l</a:t>
                      </a:r>
                    </a:p>
                    <a:p>
                      <a:pPr marL="342900" marR="0" lvl="0" indent="-342900" algn="l">
                        <a:spcBef>
                          <a:spcPts val="110"/>
                        </a:spcBef>
                        <a:spcAft>
                          <a:spcPts val="0"/>
                        </a:spcAft>
                        <a:buSzPts val="950"/>
                        <a:buFont typeface="Arial" charset="0"/>
                        <a:buChar char="•"/>
                        <a:tabLst>
                          <a:tab pos="291465" algn="l"/>
                        </a:tabLst>
                      </a:pPr>
                      <a:r>
                        <a:rPr lang="en-US" sz="1100" spc="10" dirty="0">
                          <a:effectLst/>
                        </a:rPr>
                        <a:t>w</a:t>
                      </a:r>
                      <a:r>
                        <a:rPr lang="en-US" sz="1100" spc="5" dirty="0">
                          <a:effectLst/>
                        </a:rPr>
                        <a:t>r</a:t>
                      </a:r>
                      <a:r>
                        <a:rPr lang="en-US" sz="1100" dirty="0">
                          <a:effectLst/>
                        </a:rPr>
                        <a:t>i</a:t>
                      </a:r>
                      <a:r>
                        <a:rPr lang="en-US" sz="1100" spc="5" dirty="0">
                          <a:effectLst/>
                        </a:rPr>
                        <a:t>t</a:t>
                      </a:r>
                      <a:r>
                        <a:rPr lang="en-US" sz="1100" dirty="0">
                          <a:effectLst/>
                        </a:rPr>
                        <a:t>i</a:t>
                      </a:r>
                      <a:r>
                        <a:rPr lang="en-US" sz="1100" spc="5" dirty="0">
                          <a:effectLst/>
                        </a:rPr>
                        <a:t>n</a:t>
                      </a:r>
                      <a:r>
                        <a:rPr lang="en-US" sz="1100" dirty="0">
                          <a:effectLst/>
                        </a:rPr>
                        <a:t>g</a:t>
                      </a:r>
                      <a:r>
                        <a:rPr lang="en-US" sz="1100" spc="-50" dirty="0">
                          <a:effectLst/>
                        </a:rPr>
                        <a:t> </a:t>
                      </a:r>
                      <a:r>
                        <a:rPr lang="en-US" sz="1100" spc="5" dirty="0">
                          <a:effectLst/>
                        </a:rPr>
                        <a:t>an</a:t>
                      </a:r>
                      <a:r>
                        <a:rPr lang="en-US" sz="1100" dirty="0">
                          <a:effectLst/>
                        </a:rPr>
                        <a:t>d</a:t>
                      </a:r>
                      <a:r>
                        <a:rPr lang="en-US" sz="1100" spc="-50" dirty="0">
                          <a:effectLst/>
                        </a:rPr>
                        <a:t> </a:t>
                      </a:r>
                      <a:r>
                        <a:rPr lang="en-US" sz="1100" spc="5" dirty="0">
                          <a:effectLst/>
                        </a:rPr>
                        <a:t>execut</a:t>
                      </a:r>
                      <a:r>
                        <a:rPr lang="en-US" sz="1100" dirty="0">
                          <a:effectLst/>
                        </a:rPr>
                        <a:t>i</a:t>
                      </a:r>
                      <a:r>
                        <a:rPr lang="en-US" sz="1100" spc="5" dirty="0">
                          <a:effectLst/>
                        </a:rPr>
                        <a:t>n</a:t>
                      </a:r>
                      <a:r>
                        <a:rPr lang="en-US" sz="1100" dirty="0">
                          <a:effectLst/>
                        </a:rPr>
                        <a:t>g</a:t>
                      </a:r>
                      <a:r>
                        <a:rPr lang="en-US" sz="1100" spc="-45" dirty="0">
                          <a:effectLst/>
                        </a:rPr>
                        <a:t> </a:t>
                      </a:r>
                      <a:r>
                        <a:rPr lang="en-US" sz="1100" spc="5" dirty="0">
                          <a:effectLst/>
                        </a:rPr>
                        <a:t>th</a:t>
                      </a:r>
                      <a:r>
                        <a:rPr lang="en-US" sz="1100" dirty="0">
                          <a:effectLst/>
                        </a:rPr>
                        <a:t>e</a:t>
                      </a:r>
                      <a:r>
                        <a:rPr lang="en-US" sz="1100" spc="-45" dirty="0">
                          <a:effectLst/>
                        </a:rPr>
                        <a:t> </a:t>
                      </a:r>
                      <a:r>
                        <a:rPr lang="en-US" sz="1100" dirty="0">
                          <a:effectLst/>
                        </a:rPr>
                        <a:t>IS</a:t>
                      </a:r>
                      <a:r>
                        <a:rPr lang="en-US" sz="1100" spc="-45" dirty="0">
                          <a:effectLst/>
                        </a:rPr>
                        <a:t> </a:t>
                      </a:r>
                      <a:r>
                        <a:rPr lang="en-US" sz="1100" spc="5" dirty="0">
                          <a:effectLst/>
                        </a:rPr>
                        <a:t>curr</a:t>
                      </a:r>
                      <a:r>
                        <a:rPr lang="en-US" sz="1100" dirty="0">
                          <a:effectLst/>
                        </a:rPr>
                        <a:t>i</a:t>
                      </a:r>
                      <a:r>
                        <a:rPr lang="en-US" sz="1100" spc="5" dirty="0">
                          <a:effectLst/>
                        </a:rPr>
                        <a:t>cu</a:t>
                      </a:r>
                      <a:r>
                        <a:rPr lang="en-US" sz="1100" dirty="0">
                          <a:effectLst/>
                        </a:rPr>
                        <a:t>l</a:t>
                      </a:r>
                      <a:r>
                        <a:rPr lang="en-US" sz="1100" spc="5" dirty="0">
                          <a:effectLst/>
                        </a:rPr>
                        <a:t>u</a:t>
                      </a:r>
                      <a:r>
                        <a:rPr lang="en-US" sz="1100" dirty="0">
                          <a:effectLst/>
                        </a:rPr>
                        <a:t>m</a:t>
                      </a:r>
                      <a:r>
                        <a:rPr lang="en-US" sz="1100" spc="-45" dirty="0">
                          <a:effectLst/>
                        </a:rPr>
                        <a:t> </a:t>
                      </a:r>
                      <a:r>
                        <a:rPr lang="en-US" sz="1100" spc="5" dirty="0">
                          <a:effectLst/>
                        </a:rPr>
                        <a:t>p</a:t>
                      </a:r>
                      <a:r>
                        <a:rPr lang="en-US" sz="1100" dirty="0">
                          <a:effectLst/>
                        </a:rPr>
                        <a:t>l</a:t>
                      </a:r>
                      <a:r>
                        <a:rPr lang="en-US" sz="1100" spc="5" dirty="0">
                          <a:effectLst/>
                        </a:rPr>
                        <a:t>a</a:t>
                      </a:r>
                      <a:r>
                        <a:rPr lang="en-US" sz="1100" dirty="0">
                          <a:effectLst/>
                        </a:rPr>
                        <a:t>n</a:t>
                      </a:r>
                    </a:p>
                    <a:p>
                      <a:pPr marL="342900" marR="0" lvl="0" indent="-342900" algn="l">
                        <a:spcBef>
                          <a:spcPts val="110"/>
                        </a:spcBef>
                        <a:spcAft>
                          <a:spcPts val="0"/>
                        </a:spcAft>
                        <a:buSzPts val="950"/>
                        <a:buFont typeface="Arial" charset="0"/>
                        <a:buChar char="•"/>
                        <a:tabLst>
                          <a:tab pos="291465" algn="l"/>
                        </a:tabLst>
                      </a:pPr>
                      <a:r>
                        <a:rPr lang="en-US" sz="1100" dirty="0">
                          <a:effectLst/>
                        </a:rPr>
                        <a:t>I</a:t>
                      </a:r>
                      <a:r>
                        <a:rPr lang="en-US" sz="1100" spc="10" dirty="0">
                          <a:effectLst/>
                        </a:rPr>
                        <a:t>N</a:t>
                      </a:r>
                      <a:r>
                        <a:rPr lang="en-US" sz="1100" dirty="0">
                          <a:effectLst/>
                        </a:rPr>
                        <a:t>D</a:t>
                      </a:r>
                      <a:r>
                        <a:rPr lang="en-US" sz="1100" spc="-65" dirty="0">
                          <a:effectLst/>
                        </a:rPr>
                        <a:t> </a:t>
                      </a:r>
                      <a:r>
                        <a:rPr lang="en-US" sz="1100" spc="5" dirty="0">
                          <a:effectLst/>
                        </a:rPr>
                        <a:t>30</a:t>
                      </a:r>
                      <a:r>
                        <a:rPr lang="en-US" sz="1100" dirty="0">
                          <a:effectLst/>
                        </a:rPr>
                        <a:t>0</a:t>
                      </a:r>
                      <a:r>
                        <a:rPr lang="en-US" sz="1100" spc="-65" dirty="0">
                          <a:effectLst/>
                        </a:rPr>
                        <a:t> </a:t>
                      </a:r>
                      <a:r>
                        <a:rPr lang="en-US" sz="1100" spc="10" dirty="0">
                          <a:effectLst/>
                        </a:rPr>
                        <a:t>w</a:t>
                      </a:r>
                      <a:r>
                        <a:rPr lang="en-US" sz="1100" spc="5" dirty="0">
                          <a:effectLst/>
                        </a:rPr>
                        <a:t>orkshop</a:t>
                      </a:r>
                      <a:r>
                        <a:rPr lang="en-US" sz="1100" dirty="0">
                          <a:effectLst/>
                        </a:rPr>
                        <a:t>s</a:t>
                      </a:r>
                    </a:p>
                  </a:txBody>
                  <a:tcPr marL="0" marR="0" marT="0" marB="0" anchor="ctr">
                    <a:lnB w="12700" cap="flat" cmpd="sng" algn="ctr">
                      <a:solidFill>
                        <a:schemeClr val="tx1"/>
                      </a:solidFill>
                      <a:prstDash val="solid"/>
                      <a:round/>
                      <a:headEnd type="none" w="med" len="med"/>
                      <a:tailEnd type="none" w="med" len="med"/>
                    </a:lnB>
                  </a:tcPr>
                </a:tc>
                <a:tc>
                  <a:txBody>
                    <a:bodyPr/>
                    <a:lstStyle/>
                    <a:p>
                      <a:pPr marL="342900" marR="0" lvl="0" indent="-342900" algn="l">
                        <a:spcBef>
                          <a:spcPts val="110"/>
                        </a:spcBef>
                        <a:spcAft>
                          <a:spcPts val="0"/>
                        </a:spcAft>
                        <a:buSzPts val="950"/>
                        <a:buFont typeface="Arial" charset="0"/>
                        <a:buChar char="•"/>
                        <a:tabLst>
                          <a:tab pos="291465" algn="l"/>
                        </a:tabLst>
                      </a:pPr>
                      <a:r>
                        <a:rPr lang="en-US" sz="1100" spc="10" dirty="0">
                          <a:effectLst/>
                        </a:rPr>
                        <a:t>w</a:t>
                      </a:r>
                      <a:r>
                        <a:rPr lang="en-US" sz="1100" spc="5" dirty="0">
                          <a:effectLst/>
                        </a:rPr>
                        <a:t>or</a:t>
                      </a:r>
                      <a:r>
                        <a:rPr lang="en-US" sz="1100" dirty="0">
                          <a:effectLst/>
                        </a:rPr>
                        <a:t>k</a:t>
                      </a:r>
                      <a:r>
                        <a:rPr lang="en-US" sz="1100" spc="-45" dirty="0">
                          <a:effectLst/>
                        </a:rPr>
                        <a:t> </a:t>
                      </a:r>
                      <a:r>
                        <a:rPr lang="en-US" sz="1100" spc="10" dirty="0">
                          <a:effectLst/>
                        </a:rPr>
                        <a:t>w</a:t>
                      </a:r>
                      <a:r>
                        <a:rPr lang="en-US" sz="1100" dirty="0">
                          <a:effectLst/>
                        </a:rPr>
                        <a:t>i</a:t>
                      </a:r>
                      <a:r>
                        <a:rPr lang="en-US" sz="1100" spc="5" dirty="0">
                          <a:effectLst/>
                        </a:rPr>
                        <a:t>t</a:t>
                      </a:r>
                      <a:r>
                        <a:rPr lang="en-US" sz="1100" dirty="0">
                          <a:effectLst/>
                        </a:rPr>
                        <a:t>h</a:t>
                      </a:r>
                      <a:r>
                        <a:rPr lang="en-US" sz="1100" spc="-40" dirty="0">
                          <a:effectLst/>
                        </a:rPr>
                        <a:t> </a:t>
                      </a:r>
                      <a:r>
                        <a:rPr lang="en-US" sz="1100" dirty="0">
                          <a:effectLst/>
                        </a:rPr>
                        <a:t>IS</a:t>
                      </a:r>
                      <a:r>
                        <a:rPr lang="en-US" sz="1100" spc="-40" dirty="0">
                          <a:effectLst/>
                        </a:rPr>
                        <a:t> </a:t>
                      </a:r>
                      <a:r>
                        <a:rPr lang="en-US" sz="1100" spc="5" dirty="0">
                          <a:effectLst/>
                        </a:rPr>
                        <a:t>coord</a:t>
                      </a:r>
                      <a:r>
                        <a:rPr lang="en-US" sz="1100" dirty="0">
                          <a:effectLst/>
                        </a:rPr>
                        <a:t>i</a:t>
                      </a:r>
                      <a:r>
                        <a:rPr lang="en-US" sz="1100" spc="5" dirty="0">
                          <a:effectLst/>
                        </a:rPr>
                        <a:t>nato</a:t>
                      </a:r>
                      <a:r>
                        <a:rPr lang="en-US" sz="1100" dirty="0">
                          <a:effectLst/>
                        </a:rPr>
                        <a:t>r</a:t>
                      </a:r>
                      <a:r>
                        <a:rPr lang="en-US" sz="1100" spc="-45" dirty="0">
                          <a:effectLst/>
                        </a:rPr>
                        <a:t> </a:t>
                      </a:r>
                      <a:r>
                        <a:rPr lang="en-US" sz="1100" dirty="0">
                          <a:effectLst/>
                        </a:rPr>
                        <a:t>&amp;</a:t>
                      </a:r>
                      <a:r>
                        <a:rPr lang="en-US" sz="1100" spc="-40" dirty="0">
                          <a:effectLst/>
                        </a:rPr>
                        <a:t> </a:t>
                      </a:r>
                      <a:r>
                        <a:rPr lang="en-US" sz="1100" spc="5" dirty="0">
                          <a:effectLst/>
                        </a:rPr>
                        <a:t>othe</a:t>
                      </a:r>
                      <a:r>
                        <a:rPr lang="en-US" sz="1100" dirty="0">
                          <a:effectLst/>
                        </a:rPr>
                        <a:t>r</a:t>
                      </a:r>
                      <a:r>
                        <a:rPr lang="en-US" sz="1100" spc="-40" dirty="0">
                          <a:effectLst/>
                        </a:rPr>
                        <a:t> </a:t>
                      </a:r>
                      <a:r>
                        <a:rPr lang="en-US" sz="1100" dirty="0">
                          <a:effectLst/>
                        </a:rPr>
                        <a:t>f</a:t>
                      </a:r>
                      <a:r>
                        <a:rPr lang="en-US" sz="1100" spc="5" dirty="0">
                          <a:effectLst/>
                        </a:rPr>
                        <a:t>acu</a:t>
                      </a:r>
                      <a:r>
                        <a:rPr lang="en-US" sz="1100" dirty="0">
                          <a:effectLst/>
                        </a:rPr>
                        <a:t>l</a:t>
                      </a:r>
                      <a:r>
                        <a:rPr lang="en-US" sz="1100" spc="5" dirty="0">
                          <a:effectLst/>
                        </a:rPr>
                        <a:t>t</a:t>
                      </a:r>
                      <a:r>
                        <a:rPr lang="en-US" sz="1100" dirty="0">
                          <a:effectLst/>
                        </a:rPr>
                        <a:t>y</a:t>
                      </a:r>
                    </a:p>
                    <a:p>
                      <a:pPr marL="342900" marR="0" lvl="0" indent="-342900" algn="l">
                        <a:spcBef>
                          <a:spcPts val="110"/>
                        </a:spcBef>
                        <a:spcAft>
                          <a:spcPts val="0"/>
                        </a:spcAft>
                        <a:buSzPts val="950"/>
                        <a:buFont typeface="Arial" charset="0"/>
                        <a:buChar char="•"/>
                        <a:tabLst>
                          <a:tab pos="291465" algn="l"/>
                        </a:tabLst>
                      </a:pPr>
                      <a:r>
                        <a:rPr lang="en-US" sz="1100" spc="10" dirty="0">
                          <a:effectLst/>
                        </a:rPr>
                        <a:t>w</a:t>
                      </a:r>
                      <a:r>
                        <a:rPr lang="en-US" sz="1100" spc="5" dirty="0">
                          <a:effectLst/>
                        </a:rPr>
                        <a:t>or</a:t>
                      </a:r>
                      <a:r>
                        <a:rPr lang="en-US" sz="1100" dirty="0">
                          <a:effectLst/>
                        </a:rPr>
                        <a:t>k</a:t>
                      </a:r>
                      <a:r>
                        <a:rPr lang="en-US" sz="1100" spc="-55" dirty="0">
                          <a:effectLst/>
                        </a:rPr>
                        <a:t> </a:t>
                      </a:r>
                      <a:r>
                        <a:rPr lang="en-US" sz="1100" spc="10" dirty="0">
                          <a:effectLst/>
                        </a:rPr>
                        <a:t>w</a:t>
                      </a:r>
                      <a:r>
                        <a:rPr lang="en-US" sz="1100" dirty="0">
                          <a:effectLst/>
                        </a:rPr>
                        <a:t>i</a:t>
                      </a:r>
                      <a:r>
                        <a:rPr lang="en-US" sz="1100" spc="5" dirty="0">
                          <a:effectLst/>
                        </a:rPr>
                        <a:t>t</a:t>
                      </a:r>
                      <a:r>
                        <a:rPr lang="en-US" sz="1100" dirty="0">
                          <a:effectLst/>
                        </a:rPr>
                        <a:t>h</a:t>
                      </a:r>
                      <a:r>
                        <a:rPr lang="en-US" sz="1100" spc="-45" dirty="0">
                          <a:effectLst/>
                        </a:rPr>
                        <a:t> </a:t>
                      </a:r>
                      <a:r>
                        <a:rPr lang="en-US" sz="1100" dirty="0">
                          <a:effectLst/>
                        </a:rPr>
                        <a:t>IS</a:t>
                      </a:r>
                      <a:r>
                        <a:rPr lang="en-US" sz="1100" spc="-50" dirty="0">
                          <a:effectLst/>
                        </a:rPr>
                        <a:t> </a:t>
                      </a:r>
                      <a:r>
                        <a:rPr lang="en-US" sz="1100" spc="5" dirty="0">
                          <a:effectLst/>
                        </a:rPr>
                        <a:t>sen</a:t>
                      </a:r>
                      <a:r>
                        <a:rPr lang="en-US" sz="1100" dirty="0">
                          <a:effectLst/>
                        </a:rPr>
                        <a:t>i</a:t>
                      </a:r>
                      <a:r>
                        <a:rPr lang="en-US" sz="1100" spc="5" dirty="0">
                          <a:effectLst/>
                        </a:rPr>
                        <a:t>o</a:t>
                      </a:r>
                      <a:r>
                        <a:rPr lang="en-US" sz="1100" dirty="0">
                          <a:effectLst/>
                        </a:rPr>
                        <a:t>r</a:t>
                      </a:r>
                      <a:r>
                        <a:rPr lang="en-US" sz="1100" spc="-50" dirty="0">
                          <a:effectLst/>
                        </a:rPr>
                        <a:t> </a:t>
                      </a:r>
                      <a:r>
                        <a:rPr lang="en-US" sz="1100" spc="5" dirty="0">
                          <a:effectLst/>
                        </a:rPr>
                        <a:t>pro</a:t>
                      </a:r>
                      <a:r>
                        <a:rPr lang="en-US" sz="1100" dirty="0">
                          <a:effectLst/>
                        </a:rPr>
                        <a:t>j</a:t>
                      </a:r>
                      <a:r>
                        <a:rPr lang="en-US" sz="1100" spc="5" dirty="0">
                          <a:effectLst/>
                        </a:rPr>
                        <a:t>ec</a:t>
                      </a:r>
                      <a:r>
                        <a:rPr lang="en-US" sz="1100" dirty="0">
                          <a:effectLst/>
                        </a:rPr>
                        <a:t>t</a:t>
                      </a:r>
                      <a:r>
                        <a:rPr lang="en-US" sz="1100" spc="-50" dirty="0">
                          <a:effectLst/>
                        </a:rPr>
                        <a:t> </a:t>
                      </a:r>
                      <a:r>
                        <a:rPr lang="en-US" sz="1100" spc="5" dirty="0">
                          <a:effectLst/>
                        </a:rPr>
                        <a:t>co</a:t>
                      </a:r>
                      <a:r>
                        <a:rPr lang="en-US" sz="1100" spc="10" dirty="0">
                          <a:effectLst/>
                        </a:rPr>
                        <a:t>mm</a:t>
                      </a:r>
                      <a:r>
                        <a:rPr lang="en-US" sz="1100" dirty="0">
                          <a:effectLst/>
                        </a:rPr>
                        <a:t>i</a:t>
                      </a:r>
                      <a:r>
                        <a:rPr lang="en-US" sz="1100" spc="5" dirty="0">
                          <a:effectLst/>
                        </a:rPr>
                        <a:t>tte</a:t>
                      </a:r>
                      <a:r>
                        <a:rPr lang="en-US" sz="1100" dirty="0">
                          <a:effectLst/>
                        </a:rPr>
                        <a:t>e</a:t>
                      </a:r>
                    </a:p>
                    <a:p>
                      <a:pPr marL="342900" marR="0" lvl="0" indent="-342900" algn="l">
                        <a:spcBef>
                          <a:spcPts val="135"/>
                        </a:spcBef>
                        <a:spcAft>
                          <a:spcPts val="0"/>
                        </a:spcAft>
                        <a:buSzPts val="950"/>
                        <a:buFont typeface="Arial" charset="0"/>
                        <a:buChar char="•"/>
                        <a:tabLst>
                          <a:tab pos="291465" algn="l"/>
                        </a:tabLst>
                      </a:pPr>
                      <a:r>
                        <a:rPr lang="en-US" sz="1100" dirty="0">
                          <a:effectLst/>
                        </a:rPr>
                        <a:t>i</a:t>
                      </a:r>
                      <a:r>
                        <a:rPr lang="en-US" sz="1100" spc="5" dirty="0">
                          <a:effectLst/>
                        </a:rPr>
                        <a:t>nternsh</a:t>
                      </a:r>
                      <a:r>
                        <a:rPr lang="en-US" sz="1100" dirty="0">
                          <a:effectLst/>
                        </a:rPr>
                        <a:t>ip</a:t>
                      </a:r>
                      <a:endParaRPr lang="en-US" sz="1100" dirty="0">
                        <a:effectLst/>
                        <a:latin typeface="Calibri" charset="0"/>
                        <a:ea typeface="Arial" charset="0"/>
                        <a:cs typeface="Times New Roman"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4526">
                <a:tc>
                  <a:txBody>
                    <a:bodyPr/>
                    <a:lstStyle/>
                    <a:p>
                      <a:pPr marL="62865" marR="0">
                        <a:spcBef>
                          <a:spcPts val="25"/>
                        </a:spcBef>
                        <a:spcAft>
                          <a:spcPts val="0"/>
                        </a:spcAft>
                      </a:pPr>
                      <a:r>
                        <a:rPr lang="en-US" sz="1100" spc="5" dirty="0">
                          <a:effectLst/>
                        </a:rPr>
                        <a:t>Th</a:t>
                      </a:r>
                      <a:r>
                        <a:rPr lang="en-US" sz="1100" dirty="0">
                          <a:effectLst/>
                        </a:rPr>
                        <a:t>e</a:t>
                      </a:r>
                      <a:r>
                        <a:rPr lang="en-US" sz="1100" spc="-45" dirty="0">
                          <a:effectLst/>
                        </a:rPr>
                        <a:t> </a:t>
                      </a:r>
                      <a:r>
                        <a:rPr lang="en-US" sz="1100" spc="5" dirty="0">
                          <a:effectLst/>
                        </a:rPr>
                        <a:t>ab</a:t>
                      </a:r>
                      <a:r>
                        <a:rPr lang="en-US" sz="1100" dirty="0">
                          <a:effectLst/>
                        </a:rPr>
                        <a:t>ili</a:t>
                      </a:r>
                      <a:r>
                        <a:rPr lang="en-US" sz="1100" spc="5" dirty="0">
                          <a:effectLst/>
                        </a:rPr>
                        <a:t>t</a:t>
                      </a:r>
                      <a:r>
                        <a:rPr lang="en-US" sz="1100" dirty="0">
                          <a:effectLst/>
                        </a:rPr>
                        <a:t>y</a:t>
                      </a:r>
                      <a:r>
                        <a:rPr lang="en-US" sz="1100" spc="-40" dirty="0">
                          <a:effectLst/>
                        </a:rPr>
                        <a:t> </a:t>
                      </a:r>
                      <a:r>
                        <a:rPr lang="en-US" sz="1100" spc="5" dirty="0">
                          <a:effectLst/>
                        </a:rPr>
                        <a:t>t</a:t>
                      </a:r>
                      <a:r>
                        <a:rPr lang="en-US" sz="1100" dirty="0">
                          <a:effectLst/>
                        </a:rPr>
                        <a:t>o</a:t>
                      </a:r>
                      <a:r>
                        <a:rPr lang="en-US" sz="1100" spc="-35" dirty="0">
                          <a:effectLst/>
                        </a:rPr>
                        <a:t> </a:t>
                      </a:r>
                      <a:r>
                        <a:rPr lang="en-US" sz="1100" dirty="0">
                          <a:effectLst/>
                        </a:rPr>
                        <a:t>i</a:t>
                      </a:r>
                      <a:r>
                        <a:rPr lang="en-US" sz="1100" spc="5" dirty="0">
                          <a:effectLst/>
                        </a:rPr>
                        <a:t>nnovat</a:t>
                      </a:r>
                      <a:r>
                        <a:rPr lang="en-US" sz="1100" dirty="0">
                          <a:effectLst/>
                        </a:rPr>
                        <a:t>e</a:t>
                      </a:r>
                      <a:r>
                        <a:rPr lang="en-US" sz="1100" spc="-45" dirty="0">
                          <a:effectLst/>
                        </a:rPr>
                        <a:t> </a:t>
                      </a:r>
                      <a:r>
                        <a:rPr lang="en-US" sz="1100" spc="5" dirty="0">
                          <a:effectLst/>
                        </a:rPr>
                        <a:t>an</a:t>
                      </a:r>
                      <a:r>
                        <a:rPr lang="en-US" sz="1100" dirty="0">
                          <a:effectLst/>
                        </a:rPr>
                        <a:t>d</a:t>
                      </a:r>
                      <a:r>
                        <a:rPr lang="en-US" sz="1100" spc="-35" dirty="0">
                          <a:effectLst/>
                        </a:rPr>
                        <a:t> </a:t>
                      </a:r>
                      <a:r>
                        <a:rPr lang="en-US" sz="1100" spc="5" dirty="0">
                          <a:effectLst/>
                        </a:rPr>
                        <a:t>b</a:t>
                      </a:r>
                      <a:r>
                        <a:rPr lang="en-US" sz="1100" dirty="0">
                          <a:effectLst/>
                        </a:rPr>
                        <a:t>e</a:t>
                      </a:r>
                      <a:r>
                        <a:rPr lang="en-US" sz="1100" spc="-40" dirty="0">
                          <a:effectLst/>
                        </a:rPr>
                        <a:t> </a:t>
                      </a:r>
                      <a:r>
                        <a:rPr lang="en-US" sz="1100" spc="5" dirty="0">
                          <a:effectLst/>
                        </a:rPr>
                        <a:t>creat</a:t>
                      </a:r>
                      <a:r>
                        <a:rPr lang="en-US" sz="1100" dirty="0">
                          <a:effectLst/>
                        </a:rPr>
                        <a:t>i</a:t>
                      </a:r>
                      <a:r>
                        <a:rPr lang="en-US" sz="1100" spc="5" dirty="0">
                          <a:effectLst/>
                        </a:rPr>
                        <a:t>v</a:t>
                      </a:r>
                      <a:r>
                        <a:rPr lang="en-US" sz="1100" dirty="0">
                          <a:effectLst/>
                        </a:rPr>
                        <a:t>e</a:t>
                      </a:r>
                      <a:r>
                        <a:rPr lang="en-US" sz="1100" spc="-40" dirty="0">
                          <a:effectLst/>
                        </a:rPr>
                        <a:t> </a:t>
                      </a:r>
                      <a:r>
                        <a:rPr lang="en-US" sz="1100" dirty="0">
                          <a:effectLst/>
                        </a:rPr>
                        <a:t>(</a:t>
                      </a:r>
                      <a:r>
                        <a:rPr lang="en-US" sz="1100" spc="5" dirty="0">
                          <a:effectLst/>
                        </a:rPr>
                        <a:t>70</a:t>
                      </a:r>
                      <a:r>
                        <a:rPr lang="en-US" sz="1100" spc="10" dirty="0">
                          <a:effectLst/>
                        </a:rPr>
                        <a:t>%</a:t>
                      </a:r>
                      <a:r>
                        <a:rPr lang="en-US" sz="1100" dirty="0">
                          <a:effectLst/>
                        </a:rPr>
                        <a:t>).</a:t>
                      </a:r>
                      <a:endParaRPr lang="en-US" sz="1100" dirty="0">
                        <a:effectLst/>
                        <a:latin typeface="Calibri" charset="0"/>
                        <a:ea typeface="Calibri"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42900" marR="0" lvl="0" indent="-342900" algn="l">
                        <a:spcBef>
                          <a:spcPts val="95"/>
                        </a:spcBef>
                        <a:spcAft>
                          <a:spcPts val="0"/>
                        </a:spcAft>
                        <a:buSzPts val="950"/>
                        <a:buFont typeface="Arial" charset="0"/>
                        <a:buChar char="•"/>
                        <a:tabLst>
                          <a:tab pos="291465" algn="l"/>
                        </a:tabLst>
                      </a:pPr>
                      <a:r>
                        <a:rPr lang="en-US" sz="1100" spc="10">
                          <a:effectLst/>
                        </a:rPr>
                        <a:t>w</a:t>
                      </a:r>
                      <a:r>
                        <a:rPr lang="en-US" sz="1100" spc="5">
                          <a:effectLst/>
                        </a:rPr>
                        <a:t>r</a:t>
                      </a:r>
                      <a:r>
                        <a:rPr lang="en-US" sz="1100">
                          <a:effectLst/>
                        </a:rPr>
                        <a:t>i</a:t>
                      </a:r>
                      <a:r>
                        <a:rPr lang="en-US" sz="1100" spc="5">
                          <a:effectLst/>
                        </a:rPr>
                        <a:t>t</a:t>
                      </a:r>
                      <a:r>
                        <a:rPr lang="en-US" sz="1100">
                          <a:effectLst/>
                        </a:rPr>
                        <a:t>i</a:t>
                      </a:r>
                      <a:r>
                        <a:rPr lang="en-US" sz="1100" spc="5">
                          <a:effectLst/>
                        </a:rPr>
                        <a:t>n</a:t>
                      </a:r>
                      <a:r>
                        <a:rPr lang="en-US" sz="1100">
                          <a:effectLst/>
                        </a:rPr>
                        <a:t>g</a:t>
                      </a:r>
                      <a:r>
                        <a:rPr lang="en-US" sz="1100" spc="-50">
                          <a:effectLst/>
                        </a:rPr>
                        <a:t> </a:t>
                      </a:r>
                      <a:r>
                        <a:rPr lang="en-US" sz="1100" spc="5">
                          <a:effectLst/>
                        </a:rPr>
                        <a:t>th</a:t>
                      </a:r>
                      <a:r>
                        <a:rPr lang="en-US" sz="1100">
                          <a:effectLst/>
                        </a:rPr>
                        <a:t>e</a:t>
                      </a:r>
                      <a:r>
                        <a:rPr lang="en-US" sz="1100" spc="-50">
                          <a:effectLst/>
                        </a:rPr>
                        <a:t> </a:t>
                      </a:r>
                      <a:r>
                        <a:rPr lang="en-US" sz="1100">
                          <a:effectLst/>
                        </a:rPr>
                        <a:t>IS</a:t>
                      </a:r>
                      <a:r>
                        <a:rPr lang="en-US" sz="1100" spc="-50">
                          <a:effectLst/>
                        </a:rPr>
                        <a:t> </a:t>
                      </a:r>
                      <a:r>
                        <a:rPr lang="en-US" sz="1100">
                          <a:effectLst/>
                        </a:rPr>
                        <a:t>i</a:t>
                      </a:r>
                      <a:r>
                        <a:rPr lang="en-US" sz="1100" spc="5">
                          <a:effectLst/>
                        </a:rPr>
                        <a:t>nqu</a:t>
                      </a:r>
                      <a:r>
                        <a:rPr lang="en-US" sz="1100">
                          <a:effectLst/>
                        </a:rPr>
                        <a:t>i</a:t>
                      </a:r>
                      <a:r>
                        <a:rPr lang="en-US" sz="1100" spc="5">
                          <a:effectLst/>
                        </a:rPr>
                        <a:t>r</a:t>
                      </a:r>
                      <a:r>
                        <a:rPr lang="en-US" sz="1100">
                          <a:effectLst/>
                        </a:rPr>
                        <a:t>y</a:t>
                      </a:r>
                      <a:r>
                        <a:rPr lang="en-US" sz="1100" spc="-50">
                          <a:effectLst/>
                        </a:rPr>
                        <a:t> </a:t>
                      </a:r>
                      <a:r>
                        <a:rPr lang="en-US" sz="1100" spc="5">
                          <a:effectLst/>
                        </a:rPr>
                        <a:t>proposa</a:t>
                      </a:r>
                      <a:r>
                        <a:rPr lang="en-US" sz="1100">
                          <a:effectLst/>
                        </a:rPr>
                        <a:t>l</a:t>
                      </a:r>
                    </a:p>
                    <a:p>
                      <a:pPr marL="342900" marR="0" lvl="0" indent="-342900" algn="l">
                        <a:spcBef>
                          <a:spcPts val="110"/>
                        </a:spcBef>
                        <a:spcAft>
                          <a:spcPts val="0"/>
                        </a:spcAft>
                        <a:buSzPts val="950"/>
                        <a:buFont typeface="Arial" charset="0"/>
                        <a:buChar char="•"/>
                        <a:tabLst>
                          <a:tab pos="291465" algn="l"/>
                        </a:tabLst>
                      </a:pPr>
                      <a:r>
                        <a:rPr lang="en-US" sz="1100" spc="10">
                          <a:effectLst/>
                        </a:rPr>
                        <a:t>w</a:t>
                      </a:r>
                      <a:r>
                        <a:rPr lang="en-US" sz="1100" spc="5">
                          <a:effectLst/>
                        </a:rPr>
                        <a:t>r</a:t>
                      </a:r>
                      <a:r>
                        <a:rPr lang="en-US" sz="1100">
                          <a:effectLst/>
                        </a:rPr>
                        <a:t>i</a:t>
                      </a:r>
                      <a:r>
                        <a:rPr lang="en-US" sz="1100" spc="5">
                          <a:effectLst/>
                        </a:rPr>
                        <a:t>t</a:t>
                      </a:r>
                      <a:r>
                        <a:rPr lang="en-US" sz="1100">
                          <a:effectLst/>
                        </a:rPr>
                        <a:t>i</a:t>
                      </a:r>
                      <a:r>
                        <a:rPr lang="en-US" sz="1100" spc="5">
                          <a:effectLst/>
                        </a:rPr>
                        <a:t>n</a:t>
                      </a:r>
                      <a:r>
                        <a:rPr lang="en-US" sz="1100">
                          <a:effectLst/>
                        </a:rPr>
                        <a:t>g</a:t>
                      </a:r>
                      <a:r>
                        <a:rPr lang="en-US" sz="1100" spc="-50">
                          <a:effectLst/>
                        </a:rPr>
                        <a:t> </a:t>
                      </a:r>
                      <a:r>
                        <a:rPr lang="en-US" sz="1100" spc="5">
                          <a:effectLst/>
                        </a:rPr>
                        <a:t>an</a:t>
                      </a:r>
                      <a:r>
                        <a:rPr lang="en-US" sz="1100">
                          <a:effectLst/>
                        </a:rPr>
                        <a:t>d</a:t>
                      </a:r>
                      <a:r>
                        <a:rPr lang="en-US" sz="1100" spc="-50">
                          <a:effectLst/>
                        </a:rPr>
                        <a:t> </a:t>
                      </a:r>
                      <a:r>
                        <a:rPr lang="en-US" sz="1100" spc="5">
                          <a:effectLst/>
                        </a:rPr>
                        <a:t>execut</a:t>
                      </a:r>
                      <a:r>
                        <a:rPr lang="en-US" sz="1100">
                          <a:effectLst/>
                        </a:rPr>
                        <a:t>i</a:t>
                      </a:r>
                      <a:r>
                        <a:rPr lang="en-US" sz="1100" spc="5">
                          <a:effectLst/>
                        </a:rPr>
                        <a:t>n</a:t>
                      </a:r>
                      <a:r>
                        <a:rPr lang="en-US" sz="1100">
                          <a:effectLst/>
                        </a:rPr>
                        <a:t>g</a:t>
                      </a:r>
                      <a:r>
                        <a:rPr lang="en-US" sz="1100" spc="-45">
                          <a:effectLst/>
                        </a:rPr>
                        <a:t> </a:t>
                      </a:r>
                      <a:r>
                        <a:rPr lang="en-US" sz="1100" spc="5">
                          <a:effectLst/>
                        </a:rPr>
                        <a:t>th</a:t>
                      </a:r>
                      <a:r>
                        <a:rPr lang="en-US" sz="1100">
                          <a:effectLst/>
                        </a:rPr>
                        <a:t>e</a:t>
                      </a:r>
                      <a:r>
                        <a:rPr lang="en-US" sz="1100" spc="-45">
                          <a:effectLst/>
                        </a:rPr>
                        <a:t> </a:t>
                      </a:r>
                      <a:r>
                        <a:rPr lang="en-US" sz="1100">
                          <a:effectLst/>
                        </a:rPr>
                        <a:t>IS</a:t>
                      </a:r>
                      <a:r>
                        <a:rPr lang="en-US" sz="1100" spc="-45">
                          <a:effectLst/>
                        </a:rPr>
                        <a:t> </a:t>
                      </a:r>
                      <a:r>
                        <a:rPr lang="en-US" sz="1100" spc="5">
                          <a:effectLst/>
                        </a:rPr>
                        <a:t>curr</a:t>
                      </a:r>
                      <a:r>
                        <a:rPr lang="en-US" sz="1100">
                          <a:effectLst/>
                        </a:rPr>
                        <a:t>i</a:t>
                      </a:r>
                      <a:r>
                        <a:rPr lang="en-US" sz="1100" spc="5">
                          <a:effectLst/>
                        </a:rPr>
                        <a:t>cu</a:t>
                      </a:r>
                      <a:r>
                        <a:rPr lang="en-US" sz="1100">
                          <a:effectLst/>
                        </a:rPr>
                        <a:t>l</a:t>
                      </a:r>
                      <a:r>
                        <a:rPr lang="en-US" sz="1100" spc="5">
                          <a:effectLst/>
                        </a:rPr>
                        <a:t>u</a:t>
                      </a:r>
                      <a:r>
                        <a:rPr lang="en-US" sz="1100">
                          <a:effectLst/>
                        </a:rPr>
                        <a:t>m</a:t>
                      </a:r>
                      <a:r>
                        <a:rPr lang="en-US" sz="1100" spc="-45">
                          <a:effectLst/>
                        </a:rPr>
                        <a:t> </a:t>
                      </a:r>
                      <a:r>
                        <a:rPr lang="en-US" sz="1100" spc="5">
                          <a:effectLst/>
                        </a:rPr>
                        <a:t>p</a:t>
                      </a:r>
                      <a:r>
                        <a:rPr lang="en-US" sz="1100">
                          <a:effectLst/>
                        </a:rPr>
                        <a:t>l</a:t>
                      </a:r>
                      <a:r>
                        <a:rPr lang="en-US" sz="1100" spc="5">
                          <a:effectLst/>
                        </a:rPr>
                        <a:t>a</a:t>
                      </a:r>
                      <a:r>
                        <a:rPr lang="en-US" sz="1100">
                          <a:effectLst/>
                        </a:rPr>
                        <a:t>n</a:t>
                      </a:r>
                    </a:p>
                    <a:p>
                      <a:pPr marL="342900" marR="0" lvl="0" indent="-342900" algn="l">
                        <a:spcBef>
                          <a:spcPts val="110"/>
                        </a:spcBef>
                        <a:spcAft>
                          <a:spcPts val="0"/>
                        </a:spcAft>
                        <a:buSzPts val="950"/>
                        <a:buFont typeface="Arial" charset="0"/>
                        <a:buChar char="•"/>
                        <a:tabLst>
                          <a:tab pos="291465" algn="l"/>
                        </a:tabLst>
                      </a:pPr>
                      <a:r>
                        <a:rPr lang="en-US" sz="1100">
                          <a:effectLst/>
                        </a:rPr>
                        <a:t>IS</a:t>
                      </a:r>
                      <a:r>
                        <a:rPr lang="en-US" sz="1100" spc="-55">
                          <a:effectLst/>
                        </a:rPr>
                        <a:t> </a:t>
                      </a:r>
                      <a:r>
                        <a:rPr lang="en-US" sz="1100" spc="5">
                          <a:effectLst/>
                        </a:rPr>
                        <a:t>sen</a:t>
                      </a:r>
                      <a:r>
                        <a:rPr lang="en-US" sz="1100">
                          <a:effectLst/>
                        </a:rPr>
                        <a:t>i</a:t>
                      </a:r>
                      <a:r>
                        <a:rPr lang="en-US" sz="1100" spc="5">
                          <a:effectLst/>
                        </a:rPr>
                        <a:t>o</a:t>
                      </a:r>
                      <a:r>
                        <a:rPr lang="en-US" sz="1100">
                          <a:effectLst/>
                        </a:rPr>
                        <a:t>r</a:t>
                      </a:r>
                      <a:r>
                        <a:rPr lang="en-US" sz="1100" spc="-55">
                          <a:effectLst/>
                        </a:rPr>
                        <a:t> </a:t>
                      </a:r>
                      <a:r>
                        <a:rPr lang="en-US" sz="1100" spc="5">
                          <a:effectLst/>
                        </a:rPr>
                        <a:t>pro</a:t>
                      </a:r>
                      <a:r>
                        <a:rPr lang="en-US" sz="1100">
                          <a:effectLst/>
                        </a:rPr>
                        <a:t>j</a:t>
                      </a:r>
                      <a:r>
                        <a:rPr lang="en-US" sz="1100" spc="5">
                          <a:effectLst/>
                        </a:rPr>
                        <a:t>ect</a:t>
                      </a:r>
                      <a:endParaRPr lang="en-US" sz="1100">
                        <a:effectLst/>
                        <a:latin typeface="Calibri" charset="0"/>
                        <a:ea typeface="Arial"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42900" marR="0" lvl="0" indent="-342900" algn="l">
                        <a:spcBef>
                          <a:spcPts val="110"/>
                        </a:spcBef>
                        <a:spcAft>
                          <a:spcPts val="0"/>
                        </a:spcAft>
                        <a:buSzPts val="950"/>
                        <a:buFont typeface="Arial" charset="0"/>
                        <a:buChar char="•"/>
                        <a:tabLst>
                          <a:tab pos="291465" algn="l"/>
                        </a:tabLst>
                      </a:pPr>
                      <a:endParaRPr lang="en-US" sz="1100" dirty="0">
                        <a:effectLst/>
                        <a:latin typeface="Calibri" charset="0"/>
                        <a:ea typeface="Arial" charset="0"/>
                        <a:cs typeface="Times New Roman"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9"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500229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76</a:t>
            </a:fld>
            <a:endParaRPr lang="en-US"/>
          </a:p>
        </p:txBody>
      </p:sp>
      <p:sp>
        <p:nvSpPr>
          <p:cNvPr id="9" name="TextBox 8"/>
          <p:cNvSpPr txBox="1"/>
          <p:nvPr/>
        </p:nvSpPr>
        <p:spPr>
          <a:xfrm>
            <a:off x="113752" y="1784111"/>
            <a:ext cx="3927944" cy="1631216"/>
          </a:xfrm>
          <a:prstGeom prst="rect">
            <a:avLst/>
          </a:prstGeom>
          <a:noFill/>
        </p:spPr>
        <p:txBody>
          <a:bodyPr wrap="square" rtlCol="0">
            <a:spAutoFit/>
          </a:bodyPr>
          <a:lstStyle/>
          <a:p>
            <a:r>
              <a:rPr lang="en-US" sz="2000" dirty="0">
                <a:solidFill>
                  <a:schemeClr val="bg1"/>
                </a:solidFill>
              </a:rPr>
              <a:t>This chart shows what courses map to which objectives. In addition, the chart also indicates the degree to which the objectives are covered in each course. </a:t>
            </a:r>
          </a:p>
        </p:txBody>
      </p:sp>
      <p:sp>
        <p:nvSpPr>
          <p:cNvPr id="10" name="TextBox 9"/>
          <p:cNvSpPr txBox="1"/>
          <p:nvPr/>
        </p:nvSpPr>
        <p:spPr>
          <a:xfrm>
            <a:off x="113752" y="3706684"/>
            <a:ext cx="3927944" cy="1323439"/>
          </a:xfrm>
          <a:prstGeom prst="rect">
            <a:avLst/>
          </a:prstGeom>
          <a:noFill/>
        </p:spPr>
        <p:txBody>
          <a:bodyPr wrap="square" rtlCol="0">
            <a:spAutoFit/>
          </a:bodyPr>
          <a:lstStyle/>
          <a:p>
            <a:r>
              <a:rPr lang="en-US" sz="2000" dirty="0">
                <a:solidFill>
                  <a:schemeClr val="bg1"/>
                </a:solidFill>
              </a:rPr>
              <a:t>Including the degree of alignment between the student learning outcomes corresponds to Element II of rubric. </a:t>
            </a:r>
          </a:p>
        </p:txBody>
      </p:sp>
      <p:sp>
        <p:nvSpPr>
          <p:cNvPr id="4" name="Rectangle 3"/>
          <p:cNvSpPr/>
          <p:nvPr/>
        </p:nvSpPr>
        <p:spPr>
          <a:xfrm>
            <a:off x="4176584" y="566222"/>
            <a:ext cx="8015416" cy="954107"/>
          </a:xfrm>
          <a:prstGeom prst="rect">
            <a:avLst/>
          </a:prstGeom>
        </p:spPr>
        <p:txBody>
          <a:bodyPr wrap="square">
            <a:spAutoFit/>
          </a:bodyPr>
          <a:lstStyle/>
          <a:p>
            <a:r>
              <a:rPr lang="en-US" sz="1400" dirty="0">
                <a:latin typeface="Calibri" charset="0"/>
                <a:ea typeface="Calibri" charset="0"/>
                <a:cs typeface="Times New Roman" charset="0"/>
              </a:rPr>
              <a:t>The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curriculum</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map</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below</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links</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IS</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learning</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objectives</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to</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IS</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learning</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experiences.</a:t>
            </a:r>
            <a:r>
              <a:rPr lang="en-US" sz="1400" spc="245" dirty="0">
                <a:latin typeface="Calibri" charset="0"/>
                <a:ea typeface="Calibri" charset="0"/>
                <a:cs typeface="Times New Roman" charset="0"/>
              </a:rPr>
              <a:t> </a:t>
            </a:r>
            <a:r>
              <a:rPr lang="en-US" sz="1400" dirty="0">
                <a:latin typeface="Calibri" charset="0"/>
                <a:ea typeface="Calibri" charset="0"/>
                <a:cs typeface="Times New Roman" charset="0"/>
              </a:rPr>
              <a:t>The number</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of</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checks</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in</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each</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cell</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indicates</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the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estimated</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relative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importance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of</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each learning</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experienc</a:t>
            </a:r>
            <a:r>
              <a:rPr lang="en-US" sz="1400" spc="-5" dirty="0">
                <a:latin typeface="Calibri" charset="0"/>
                <a:ea typeface="Calibri" charset="0"/>
                <a:cs typeface="Times New Roman" charset="0"/>
              </a:rPr>
              <a:t>e</a:t>
            </a:r>
            <a:r>
              <a:rPr lang="en-US" sz="1400" dirty="0">
                <a:latin typeface="Calibri" charset="0"/>
                <a:ea typeface="Calibri" charset="0"/>
                <a:cs typeface="Times New Roman" charset="0"/>
              </a:rPr>
              <a:t>.</a:t>
            </a:r>
            <a:r>
              <a:rPr lang="en-US" sz="1400" spc="245" dirty="0">
                <a:latin typeface="Calibri" charset="0"/>
                <a:ea typeface="Calibri" charset="0"/>
                <a:cs typeface="Times New Roman" charset="0"/>
              </a:rPr>
              <a:t> </a:t>
            </a:r>
            <a:r>
              <a:rPr lang="en-US" sz="1400" dirty="0">
                <a:latin typeface="Calibri" charset="0"/>
                <a:ea typeface="Calibri" charset="0"/>
                <a:cs typeface="Times New Roman" charset="0"/>
              </a:rPr>
              <a:t>No</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checks</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indicate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almost</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no</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contribution,</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one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check</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indicates</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a modest</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contribution,</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two</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checks</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indicate</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a</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moderate</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contribution,</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and</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three</a:t>
            </a:r>
            <a:r>
              <a:rPr lang="en-US" sz="1400" spc="-20" dirty="0">
                <a:latin typeface="Calibri" charset="0"/>
                <a:ea typeface="Calibri" charset="0"/>
                <a:cs typeface="Times New Roman" charset="0"/>
              </a:rPr>
              <a:t> </a:t>
            </a:r>
            <a:r>
              <a:rPr lang="en-US" sz="1400" dirty="0">
                <a:latin typeface="Calibri" charset="0"/>
                <a:ea typeface="Calibri" charset="0"/>
                <a:cs typeface="Times New Roman" charset="0"/>
              </a:rPr>
              <a:t>checks indicate</a:t>
            </a:r>
            <a:r>
              <a:rPr lang="en-US" sz="1400" spc="-15" dirty="0">
                <a:latin typeface="Calibri" charset="0"/>
                <a:ea typeface="Calibri" charset="0"/>
                <a:cs typeface="Times New Roman" charset="0"/>
              </a:rPr>
              <a:t> </a:t>
            </a:r>
            <a:r>
              <a:rPr lang="en-US" sz="1400" dirty="0">
                <a:latin typeface="Calibri" charset="0"/>
                <a:ea typeface="Calibri" charset="0"/>
                <a:cs typeface="Times New Roman" charset="0"/>
              </a:rPr>
              <a:t>a</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substantial</a:t>
            </a:r>
            <a:r>
              <a:rPr lang="en-US" sz="1400" spc="-10" dirty="0">
                <a:latin typeface="Calibri" charset="0"/>
                <a:ea typeface="Calibri" charset="0"/>
                <a:cs typeface="Times New Roman" charset="0"/>
              </a:rPr>
              <a:t> </a:t>
            </a:r>
            <a:r>
              <a:rPr lang="en-US" sz="1400" dirty="0">
                <a:latin typeface="Calibri" charset="0"/>
                <a:ea typeface="Calibri" charset="0"/>
                <a:cs typeface="Times New Roman" charset="0"/>
              </a:rPr>
              <a:t>contribution.</a:t>
            </a:r>
            <a:r>
              <a:rPr lang="en-US" sz="1400" dirty="0"/>
              <a:t> </a:t>
            </a:r>
          </a:p>
        </p:txBody>
      </p:sp>
      <p:graphicFrame>
        <p:nvGraphicFramePr>
          <p:cNvPr id="5" name="Table 4"/>
          <p:cNvGraphicFramePr>
            <a:graphicFrameLocks noGrp="1"/>
          </p:cNvGraphicFramePr>
          <p:nvPr/>
        </p:nvGraphicFramePr>
        <p:xfrm>
          <a:off x="4244930" y="1520469"/>
          <a:ext cx="7779195" cy="4939456"/>
        </p:xfrm>
        <a:graphic>
          <a:graphicData uri="http://schemas.openxmlformats.org/drawingml/2006/table">
            <a:tbl>
              <a:tblPr firstRow="1" firstCol="1" lastRow="1" lastCol="1" bandRow="1" bandCol="1">
                <a:tableStyleId>{17292A2E-F333-43FB-9621-5CBBE7FDCDCB}</a:tableStyleId>
              </a:tblPr>
              <a:tblGrid>
                <a:gridCol w="1214934">
                  <a:extLst>
                    <a:ext uri="{9D8B030D-6E8A-4147-A177-3AD203B41FA5}">
                      <a16:colId xmlns:a16="http://schemas.microsoft.com/office/drawing/2014/main" val="20000"/>
                    </a:ext>
                  </a:extLst>
                </a:gridCol>
                <a:gridCol w="1214934">
                  <a:extLst>
                    <a:ext uri="{9D8B030D-6E8A-4147-A177-3AD203B41FA5}">
                      <a16:colId xmlns:a16="http://schemas.microsoft.com/office/drawing/2014/main" val="20001"/>
                    </a:ext>
                  </a:extLst>
                </a:gridCol>
                <a:gridCol w="855276">
                  <a:extLst>
                    <a:ext uri="{9D8B030D-6E8A-4147-A177-3AD203B41FA5}">
                      <a16:colId xmlns:a16="http://schemas.microsoft.com/office/drawing/2014/main" val="20002"/>
                    </a:ext>
                  </a:extLst>
                </a:gridCol>
                <a:gridCol w="855276">
                  <a:extLst>
                    <a:ext uri="{9D8B030D-6E8A-4147-A177-3AD203B41FA5}">
                      <a16:colId xmlns:a16="http://schemas.microsoft.com/office/drawing/2014/main" val="20003"/>
                    </a:ext>
                  </a:extLst>
                </a:gridCol>
                <a:gridCol w="758832">
                  <a:extLst>
                    <a:ext uri="{9D8B030D-6E8A-4147-A177-3AD203B41FA5}">
                      <a16:colId xmlns:a16="http://schemas.microsoft.com/office/drawing/2014/main" val="20004"/>
                    </a:ext>
                  </a:extLst>
                </a:gridCol>
                <a:gridCol w="1054193">
                  <a:extLst>
                    <a:ext uri="{9D8B030D-6E8A-4147-A177-3AD203B41FA5}">
                      <a16:colId xmlns:a16="http://schemas.microsoft.com/office/drawing/2014/main" val="20005"/>
                    </a:ext>
                  </a:extLst>
                </a:gridCol>
                <a:gridCol w="1054193">
                  <a:extLst>
                    <a:ext uri="{9D8B030D-6E8A-4147-A177-3AD203B41FA5}">
                      <a16:colId xmlns:a16="http://schemas.microsoft.com/office/drawing/2014/main" val="20006"/>
                    </a:ext>
                  </a:extLst>
                </a:gridCol>
                <a:gridCol w="771557">
                  <a:extLst>
                    <a:ext uri="{9D8B030D-6E8A-4147-A177-3AD203B41FA5}">
                      <a16:colId xmlns:a16="http://schemas.microsoft.com/office/drawing/2014/main" val="20007"/>
                    </a:ext>
                  </a:extLst>
                </a:gridCol>
              </a:tblGrid>
              <a:tr h="193753">
                <a:tc rowSpan="2" gridSpan="2">
                  <a:txBody>
                    <a:bodyPr/>
                    <a:lstStyle/>
                    <a:p>
                      <a:pPr marL="0" marR="0">
                        <a:spcBef>
                          <a:spcPts val="0"/>
                        </a:spcBef>
                        <a:spcAft>
                          <a:spcPts val="0"/>
                        </a:spcAft>
                      </a:pPr>
                      <a:r>
                        <a:rPr lang="en-US" sz="900" dirty="0">
                          <a:effectLst/>
                        </a:rPr>
                        <a:t> </a:t>
                      </a:r>
                      <a:endParaRPr lang="en-US" sz="900" dirty="0">
                        <a:effectLst/>
                        <a:latin typeface="Calibri" charset="0"/>
                        <a:ea typeface="Calibri" charset="0"/>
                        <a:cs typeface="Times New Roman" charset="0"/>
                      </a:endParaRPr>
                    </a:p>
                  </a:txBody>
                  <a:tcPr marL="0" marR="0" marT="0" marB="0">
                    <a:solidFill>
                      <a:srgbClr val="461784"/>
                    </a:solidFill>
                  </a:tcPr>
                </a:tc>
                <a:tc rowSpan="2" hMerge="1">
                  <a:txBody>
                    <a:bodyPr/>
                    <a:lstStyle/>
                    <a:p>
                      <a:endParaRPr lang="en-US"/>
                    </a:p>
                  </a:txBody>
                  <a:tcPr/>
                </a:tc>
                <a:tc gridSpan="6">
                  <a:txBody>
                    <a:bodyPr/>
                    <a:lstStyle/>
                    <a:p>
                      <a:pPr marL="0" marR="1905" algn="ctr">
                        <a:lnSpc>
                          <a:spcPts val="1450"/>
                        </a:lnSpc>
                        <a:spcBef>
                          <a:spcPts val="5"/>
                        </a:spcBef>
                        <a:spcAft>
                          <a:spcPts val="0"/>
                        </a:spcAft>
                      </a:pPr>
                      <a:r>
                        <a:rPr lang="en-US" sz="1000" dirty="0">
                          <a:effectLst/>
                        </a:rPr>
                        <a:t>Learning</a:t>
                      </a:r>
                      <a:r>
                        <a:rPr lang="en-US" sz="1000" spc="-50" dirty="0">
                          <a:effectLst/>
                        </a:rPr>
                        <a:t> </a:t>
                      </a:r>
                      <a:r>
                        <a:rPr lang="en-US" sz="1000" dirty="0">
                          <a:effectLst/>
                        </a:rPr>
                        <a:t>Experiences</a:t>
                      </a:r>
                      <a:endParaRPr lang="en-US" sz="900" dirty="0">
                        <a:effectLst/>
                        <a:latin typeface="Calibri" charset="0"/>
                        <a:ea typeface="Calibri" charset="0"/>
                        <a:cs typeface="Times New Roman" charset="0"/>
                      </a:endParaRPr>
                    </a:p>
                  </a:txBody>
                  <a:tcPr marL="0" marR="0" marT="0" marB="0">
                    <a:solidFill>
                      <a:srgbClr val="4617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6947">
                <a:tc gridSpan="2" vMerge="1">
                  <a:txBody>
                    <a:bodyPr/>
                    <a:lstStyle/>
                    <a:p>
                      <a:endParaRPr lang="en-US"/>
                    </a:p>
                  </a:txBody>
                  <a:tcPr/>
                </a:tc>
                <a:tc hMerge="1" vMerge="1">
                  <a:txBody>
                    <a:bodyPr/>
                    <a:lstStyle/>
                    <a:p>
                      <a:endParaRPr lang="en-US"/>
                    </a:p>
                  </a:txBody>
                  <a:tcPr/>
                </a:tc>
                <a:tc>
                  <a:txBody>
                    <a:bodyPr/>
                    <a:lstStyle/>
                    <a:p>
                      <a:pPr marL="62865" marR="221615" algn="ctr">
                        <a:spcBef>
                          <a:spcPts val="5"/>
                        </a:spcBef>
                        <a:spcAft>
                          <a:spcPts val="0"/>
                        </a:spcAft>
                      </a:pPr>
                      <a:r>
                        <a:rPr lang="en-US" sz="1000" dirty="0">
                          <a:effectLst/>
                        </a:rPr>
                        <a:t>IND </a:t>
                      </a:r>
                      <a:r>
                        <a:rPr lang="en-US" sz="1000" spc="-5" dirty="0">
                          <a:effectLst/>
                        </a:rPr>
                        <a:t>200</a:t>
                      </a:r>
                      <a:endParaRPr lang="en-US" sz="900" dirty="0">
                        <a:effectLst/>
                        <a:latin typeface="Calibri" charset="0"/>
                        <a:ea typeface="Calibri" charset="0"/>
                        <a:cs typeface="Times New Roman" charset="0"/>
                      </a:endParaRPr>
                    </a:p>
                  </a:txBody>
                  <a:tcPr marL="0" marR="0" marT="0" marB="0" anchor="ctr"/>
                </a:tc>
                <a:tc>
                  <a:txBody>
                    <a:bodyPr/>
                    <a:lstStyle/>
                    <a:p>
                      <a:pPr marL="66040" marR="0" algn="ctr">
                        <a:spcBef>
                          <a:spcPts val="5"/>
                        </a:spcBef>
                        <a:spcAft>
                          <a:spcPts val="0"/>
                        </a:spcAft>
                      </a:pPr>
                      <a:r>
                        <a:rPr lang="en-US" sz="1000" dirty="0">
                          <a:effectLst/>
                        </a:rPr>
                        <a:t>IND</a:t>
                      </a:r>
                      <a:r>
                        <a:rPr lang="en-US" sz="1000" spc="-30" dirty="0">
                          <a:effectLst/>
                        </a:rPr>
                        <a:t> </a:t>
                      </a:r>
                      <a:r>
                        <a:rPr lang="en-US" sz="1000" dirty="0">
                          <a:effectLst/>
                        </a:rPr>
                        <a:t>300</a:t>
                      </a:r>
                      <a:endParaRPr lang="en-US" sz="900" dirty="0">
                        <a:effectLst/>
                      </a:endParaRPr>
                    </a:p>
                    <a:p>
                      <a:pPr marL="66040" marR="0" algn="ctr">
                        <a:spcBef>
                          <a:spcPts val="0"/>
                        </a:spcBef>
                        <a:spcAft>
                          <a:spcPts val="0"/>
                        </a:spcAft>
                      </a:pPr>
                      <a:r>
                        <a:rPr lang="en-US" sz="1000" spc="-5" dirty="0">
                          <a:effectLst/>
                        </a:rPr>
                        <a:t>w</a:t>
                      </a:r>
                      <a:r>
                        <a:rPr lang="en-US" sz="1000" dirty="0">
                          <a:effectLst/>
                        </a:rPr>
                        <a:t>o</a:t>
                      </a:r>
                      <a:r>
                        <a:rPr lang="en-US" sz="1000" spc="-5" dirty="0">
                          <a:effectLst/>
                        </a:rPr>
                        <a:t>rks</a:t>
                      </a:r>
                      <a:r>
                        <a:rPr lang="en-US" sz="1000" dirty="0">
                          <a:effectLst/>
                        </a:rPr>
                        <a:t>hops</a:t>
                      </a:r>
                      <a:endParaRPr lang="en-US" sz="900" dirty="0">
                        <a:effectLst/>
                        <a:latin typeface="Calibri" charset="0"/>
                        <a:ea typeface="Calibri" charset="0"/>
                        <a:cs typeface="Times New Roman" charset="0"/>
                      </a:endParaRPr>
                    </a:p>
                  </a:txBody>
                  <a:tcPr marL="0" marR="0" marT="0" marB="0" anchor="ctr"/>
                </a:tc>
                <a:tc>
                  <a:txBody>
                    <a:bodyPr/>
                    <a:lstStyle/>
                    <a:p>
                      <a:pPr marL="62865" marR="0" algn="ctr">
                        <a:spcBef>
                          <a:spcPts val="5"/>
                        </a:spcBef>
                        <a:spcAft>
                          <a:spcPts val="0"/>
                        </a:spcAft>
                      </a:pPr>
                      <a:r>
                        <a:rPr lang="en-US" sz="1000" dirty="0">
                          <a:effectLst/>
                        </a:rPr>
                        <a:t>IS</a:t>
                      </a:r>
                      <a:endParaRPr lang="en-US" sz="900" dirty="0">
                        <a:effectLst/>
                      </a:endParaRPr>
                    </a:p>
                    <a:p>
                      <a:pPr marL="62865" marR="0" algn="ctr">
                        <a:spcBef>
                          <a:spcPts val="0"/>
                        </a:spcBef>
                        <a:spcAft>
                          <a:spcPts val="0"/>
                        </a:spcAft>
                      </a:pPr>
                      <a:r>
                        <a:rPr lang="en-US" sz="1000" spc="-5" dirty="0">
                          <a:effectLst/>
                        </a:rPr>
                        <a:t>c</a:t>
                      </a:r>
                      <a:r>
                        <a:rPr lang="en-US" sz="1000" dirty="0">
                          <a:effectLst/>
                        </a:rPr>
                        <a:t>u</a:t>
                      </a:r>
                      <a:r>
                        <a:rPr lang="en-US" sz="1000" spc="-5" dirty="0">
                          <a:effectLst/>
                        </a:rPr>
                        <a:t>rr</a:t>
                      </a:r>
                      <a:r>
                        <a:rPr lang="en-US" sz="1000" dirty="0">
                          <a:effectLst/>
                        </a:rPr>
                        <a:t>i</a:t>
                      </a:r>
                      <a:r>
                        <a:rPr lang="en-US" sz="1000" spc="-5" dirty="0">
                          <a:effectLst/>
                        </a:rPr>
                        <a:t>c</a:t>
                      </a:r>
                      <a:r>
                        <a:rPr lang="en-US" sz="1000" dirty="0">
                          <a:effectLst/>
                        </a:rPr>
                        <a:t>ula</a:t>
                      </a:r>
                      <a:endParaRPr lang="en-US" sz="900" dirty="0">
                        <a:effectLst/>
                        <a:latin typeface="Calibri" charset="0"/>
                        <a:ea typeface="Calibri" charset="0"/>
                        <a:cs typeface="Times New Roman" charset="0"/>
                      </a:endParaRPr>
                    </a:p>
                  </a:txBody>
                  <a:tcPr marL="0" marR="0" marT="0" marB="0" anchor="ctr"/>
                </a:tc>
                <a:tc>
                  <a:txBody>
                    <a:bodyPr/>
                    <a:lstStyle/>
                    <a:p>
                      <a:pPr marL="66040" marR="0" algn="ctr">
                        <a:spcBef>
                          <a:spcPts val="5"/>
                        </a:spcBef>
                        <a:spcAft>
                          <a:spcPts val="0"/>
                        </a:spcAft>
                      </a:pPr>
                      <a:r>
                        <a:rPr lang="en-US" sz="1000" dirty="0">
                          <a:effectLst/>
                        </a:rPr>
                        <a:t>IS</a:t>
                      </a:r>
                      <a:endParaRPr lang="en-US" sz="900" dirty="0">
                        <a:effectLst/>
                      </a:endParaRPr>
                    </a:p>
                    <a:p>
                      <a:pPr marL="66040" marR="0" algn="ctr">
                        <a:spcBef>
                          <a:spcPts val="0"/>
                        </a:spcBef>
                        <a:spcAft>
                          <a:spcPts val="0"/>
                        </a:spcAft>
                      </a:pPr>
                      <a:r>
                        <a:rPr lang="en-US" sz="1000" dirty="0">
                          <a:effectLst/>
                        </a:rPr>
                        <a:t>portfolio</a:t>
                      </a:r>
                      <a:endParaRPr lang="en-US" sz="900" dirty="0">
                        <a:effectLst/>
                        <a:latin typeface="Calibri" charset="0"/>
                        <a:ea typeface="Calibri" charset="0"/>
                        <a:cs typeface="Times New Roman" charset="0"/>
                      </a:endParaRPr>
                    </a:p>
                  </a:txBody>
                  <a:tcPr marL="0" marR="0" marT="0" marB="0" anchor="ctr"/>
                </a:tc>
                <a:tc>
                  <a:txBody>
                    <a:bodyPr/>
                    <a:lstStyle/>
                    <a:p>
                      <a:pPr marL="66040" marR="65405" algn="ctr">
                        <a:spcBef>
                          <a:spcPts val="5"/>
                        </a:spcBef>
                        <a:spcAft>
                          <a:spcPts val="0"/>
                        </a:spcAft>
                      </a:pPr>
                      <a:r>
                        <a:rPr lang="en-US" sz="1000" dirty="0">
                          <a:effectLst/>
                        </a:rPr>
                        <a:t>Internships, study away/abroad, fi</a:t>
                      </a:r>
                      <a:r>
                        <a:rPr lang="en-US" sz="1000" spc="-5" dirty="0">
                          <a:effectLst/>
                        </a:rPr>
                        <a:t>e</a:t>
                      </a:r>
                      <a:r>
                        <a:rPr lang="en-US" sz="1000" dirty="0">
                          <a:effectLst/>
                        </a:rPr>
                        <a:t>ld </a:t>
                      </a:r>
                      <a:r>
                        <a:rPr lang="en-US" sz="1000" spc="-5" dirty="0">
                          <a:effectLst/>
                        </a:rPr>
                        <a:t>e</a:t>
                      </a:r>
                      <a:r>
                        <a:rPr lang="en-US" sz="1000" dirty="0">
                          <a:effectLst/>
                        </a:rPr>
                        <a:t>xp</a:t>
                      </a:r>
                      <a:r>
                        <a:rPr lang="en-US" sz="1000" spc="-5" dirty="0">
                          <a:effectLst/>
                        </a:rPr>
                        <a:t>er</a:t>
                      </a:r>
                      <a:r>
                        <a:rPr lang="en-US" sz="1000" dirty="0">
                          <a:effectLst/>
                        </a:rPr>
                        <a:t>i</a:t>
                      </a:r>
                      <a:r>
                        <a:rPr lang="en-US" sz="1000" spc="-5" dirty="0">
                          <a:effectLst/>
                        </a:rPr>
                        <a:t>e</a:t>
                      </a:r>
                      <a:r>
                        <a:rPr lang="en-US" sz="1000" dirty="0">
                          <a:effectLst/>
                        </a:rPr>
                        <a:t>n</a:t>
                      </a:r>
                      <a:r>
                        <a:rPr lang="en-US" sz="1000" spc="-5" dirty="0">
                          <a:effectLst/>
                        </a:rPr>
                        <a:t>ces</a:t>
                      </a:r>
                      <a:endParaRPr lang="en-US" sz="900" dirty="0">
                        <a:effectLst/>
                        <a:latin typeface="Calibri" charset="0"/>
                        <a:ea typeface="Calibri" charset="0"/>
                        <a:cs typeface="Times New Roman" charset="0"/>
                      </a:endParaRPr>
                    </a:p>
                  </a:txBody>
                  <a:tcPr marL="0" marR="0" marT="0" marB="0" anchor="ctr"/>
                </a:tc>
                <a:tc>
                  <a:txBody>
                    <a:bodyPr/>
                    <a:lstStyle/>
                    <a:p>
                      <a:pPr marL="62865" marR="133350" algn="ctr">
                        <a:spcBef>
                          <a:spcPts val="5"/>
                        </a:spcBef>
                        <a:spcAft>
                          <a:spcPts val="0"/>
                        </a:spcAft>
                      </a:pPr>
                      <a:r>
                        <a:rPr lang="en-US" sz="1000" dirty="0">
                          <a:effectLst/>
                        </a:rPr>
                        <a:t>IS</a:t>
                      </a:r>
                      <a:r>
                        <a:rPr lang="en-US" sz="1000" spc="-15" dirty="0">
                          <a:effectLst/>
                        </a:rPr>
                        <a:t> </a:t>
                      </a:r>
                      <a:r>
                        <a:rPr lang="en-US" sz="1000" dirty="0">
                          <a:effectLst/>
                        </a:rPr>
                        <a:t>senior p</a:t>
                      </a:r>
                      <a:r>
                        <a:rPr lang="en-US" sz="1000" spc="-5" dirty="0">
                          <a:effectLst/>
                        </a:rPr>
                        <a:t>r</a:t>
                      </a:r>
                      <a:r>
                        <a:rPr lang="en-US" sz="1000" dirty="0">
                          <a:effectLst/>
                        </a:rPr>
                        <a:t>oj</a:t>
                      </a:r>
                      <a:r>
                        <a:rPr lang="en-US" sz="1000" spc="-5" dirty="0">
                          <a:effectLst/>
                        </a:rPr>
                        <a:t>ec</a:t>
                      </a:r>
                      <a:r>
                        <a:rPr lang="en-US" sz="1000" dirty="0">
                          <a:effectLst/>
                        </a:rPr>
                        <a:t>t</a:t>
                      </a:r>
                      <a:endParaRPr lang="en-US" sz="900" dirty="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val="10001"/>
                  </a:ext>
                </a:extLst>
              </a:tr>
              <a:tr h="837994">
                <a:tc rowSpan="5">
                  <a:txBody>
                    <a:bodyPr/>
                    <a:lstStyle/>
                    <a:p>
                      <a:pPr marL="0" marR="0">
                        <a:lnSpc>
                          <a:spcPts val="500"/>
                        </a:lnSpc>
                        <a:spcBef>
                          <a:spcPts val="30"/>
                        </a:spcBef>
                        <a:spcAft>
                          <a:spcPts val="0"/>
                        </a:spcAft>
                      </a:pPr>
                      <a:r>
                        <a:rPr lang="en-US" sz="400" dirty="0">
                          <a:effectLst/>
                        </a:rPr>
                        <a:t> </a:t>
                      </a:r>
                      <a:endParaRPr lang="en-US" sz="900" dirty="0">
                        <a:effectLst/>
                      </a:endParaRPr>
                    </a:p>
                    <a:p>
                      <a:pPr marL="1273810" marR="0">
                        <a:spcBef>
                          <a:spcPts val="0"/>
                        </a:spcBef>
                        <a:spcAft>
                          <a:spcPts val="0"/>
                        </a:spcAft>
                      </a:pPr>
                      <a:r>
                        <a:rPr lang="en-US" sz="1000" dirty="0">
                          <a:effectLst/>
                        </a:rPr>
                        <a:t>IS</a:t>
                      </a:r>
                      <a:r>
                        <a:rPr lang="en-US" sz="1000" spc="-25" dirty="0">
                          <a:effectLst/>
                        </a:rPr>
                        <a:t> </a:t>
                      </a:r>
                      <a:r>
                        <a:rPr lang="en-US" sz="1000" dirty="0">
                          <a:effectLst/>
                        </a:rPr>
                        <a:t>Learning</a:t>
                      </a:r>
                      <a:r>
                        <a:rPr lang="en-US" sz="1000" spc="-20" dirty="0">
                          <a:effectLst/>
                        </a:rPr>
                        <a:t> </a:t>
                      </a:r>
                      <a:r>
                        <a:rPr lang="en-US" sz="1000" dirty="0">
                          <a:effectLst/>
                        </a:rPr>
                        <a:t>Objectives</a:t>
                      </a:r>
                      <a:endParaRPr lang="en-US" sz="900" dirty="0">
                        <a:effectLst/>
                        <a:latin typeface="Calibri" charset="0"/>
                        <a:ea typeface="Calibri" charset="0"/>
                        <a:cs typeface="Times New Roman" charset="0"/>
                      </a:endParaRPr>
                    </a:p>
                  </a:txBody>
                  <a:tcPr marL="0" marR="0" marT="0" marB="0" vert="vert270">
                    <a:lnR w="12700" cap="flat" cmpd="sng" algn="ctr">
                      <a:solidFill>
                        <a:schemeClr val="accent4">
                          <a:lumMod val="75000"/>
                        </a:schemeClr>
                      </a:solidFill>
                      <a:prstDash val="solid"/>
                      <a:round/>
                      <a:headEnd type="none" w="med" len="med"/>
                      <a:tailEnd type="none" w="med" len="med"/>
                    </a:lnR>
                  </a:tcPr>
                </a:tc>
                <a:tc>
                  <a:txBody>
                    <a:bodyPr/>
                    <a:lstStyle/>
                    <a:p>
                      <a:pPr marL="66040" marR="67945" algn="ctr">
                        <a:lnSpc>
                          <a:spcPct val="105000"/>
                        </a:lnSpc>
                        <a:spcBef>
                          <a:spcPts val="50"/>
                        </a:spcBef>
                        <a:spcAft>
                          <a:spcPts val="0"/>
                        </a:spcAft>
                      </a:pPr>
                      <a:r>
                        <a:rPr lang="en-US" sz="800" spc="5" dirty="0">
                          <a:effectLst/>
                        </a:rPr>
                        <a:t>deve</a:t>
                      </a:r>
                      <a:r>
                        <a:rPr lang="en-US" sz="800" dirty="0">
                          <a:effectLst/>
                        </a:rPr>
                        <a:t>l</a:t>
                      </a:r>
                      <a:r>
                        <a:rPr lang="en-US" sz="800" spc="5" dirty="0">
                          <a:effectLst/>
                        </a:rPr>
                        <a:t>o</a:t>
                      </a:r>
                      <a:r>
                        <a:rPr lang="en-US" sz="800" dirty="0">
                          <a:effectLst/>
                        </a:rPr>
                        <a:t>p</a:t>
                      </a:r>
                      <a:r>
                        <a:rPr lang="en-US" sz="800" spc="-105" dirty="0">
                          <a:effectLst/>
                        </a:rPr>
                        <a:t> </a:t>
                      </a:r>
                      <a:r>
                        <a:rPr lang="en-US" sz="800" spc="5" dirty="0">
                          <a:effectLst/>
                        </a:rPr>
                        <a:t>top</a:t>
                      </a:r>
                      <a:r>
                        <a:rPr lang="en-US" sz="800" dirty="0">
                          <a:effectLst/>
                        </a:rPr>
                        <a:t>i</a:t>
                      </a:r>
                      <a:r>
                        <a:rPr lang="en-US" sz="800" spc="5" dirty="0">
                          <a:effectLst/>
                        </a:rPr>
                        <a:t>c</a:t>
                      </a:r>
                      <a:r>
                        <a:rPr lang="en-US" sz="800" dirty="0">
                          <a:effectLst/>
                        </a:rPr>
                        <a:t>- </a:t>
                      </a:r>
                      <a:r>
                        <a:rPr lang="en-US" sz="800" spc="5" dirty="0">
                          <a:effectLst/>
                        </a:rPr>
                        <a:t>base</a:t>
                      </a:r>
                      <a:r>
                        <a:rPr lang="en-US" sz="800" dirty="0">
                          <a:effectLst/>
                        </a:rPr>
                        <a:t>d</a:t>
                      </a:r>
                      <a:r>
                        <a:rPr lang="en-US" sz="800" spc="-70" dirty="0">
                          <a:effectLst/>
                        </a:rPr>
                        <a:t> </a:t>
                      </a:r>
                      <a:r>
                        <a:rPr lang="en-US" sz="800" dirty="0">
                          <a:effectLst/>
                        </a:rPr>
                        <a:t>i</a:t>
                      </a:r>
                      <a:r>
                        <a:rPr lang="en-US" sz="800" spc="5" dirty="0">
                          <a:effectLst/>
                        </a:rPr>
                        <a:t>nterest</a:t>
                      </a:r>
                      <a:r>
                        <a:rPr lang="en-US" sz="800" dirty="0">
                          <a:effectLst/>
                        </a:rPr>
                        <a:t>s</a:t>
                      </a:r>
                      <a:r>
                        <a:rPr lang="en-US" sz="800" spc="-65" dirty="0">
                          <a:effectLst/>
                        </a:rPr>
                        <a:t> </a:t>
                      </a:r>
                      <a:r>
                        <a:rPr lang="en-US" sz="800" spc="5" dirty="0">
                          <a:effectLst/>
                        </a:rPr>
                        <a:t>and </a:t>
                      </a:r>
                      <a:r>
                        <a:rPr lang="en-US" sz="800" dirty="0">
                          <a:effectLst/>
                        </a:rPr>
                        <a:t>i</a:t>
                      </a:r>
                      <a:r>
                        <a:rPr lang="en-US" sz="800" spc="5" dirty="0">
                          <a:effectLst/>
                        </a:rPr>
                        <a:t>nqu</a:t>
                      </a:r>
                      <a:r>
                        <a:rPr lang="en-US" sz="800" dirty="0">
                          <a:effectLst/>
                        </a:rPr>
                        <a:t>i</a:t>
                      </a:r>
                      <a:r>
                        <a:rPr lang="en-US" sz="800" spc="5" dirty="0">
                          <a:effectLst/>
                        </a:rPr>
                        <a:t>r</a:t>
                      </a:r>
                      <a:r>
                        <a:rPr lang="en-US" sz="800" dirty="0">
                          <a:effectLst/>
                        </a:rPr>
                        <a:t>y</a:t>
                      </a:r>
                      <a:r>
                        <a:rPr lang="en-US" sz="800" spc="-130" dirty="0">
                          <a:effectLst/>
                        </a:rPr>
                        <a:t> </a:t>
                      </a:r>
                      <a:r>
                        <a:rPr lang="en-US" sz="800" spc="5" dirty="0">
                          <a:effectLst/>
                        </a:rPr>
                        <a:t>strateg</a:t>
                      </a:r>
                      <a:r>
                        <a:rPr lang="en-US" sz="800" dirty="0">
                          <a:effectLst/>
                        </a:rPr>
                        <a:t>i</a:t>
                      </a:r>
                      <a:r>
                        <a:rPr lang="en-US" sz="800" spc="5" dirty="0">
                          <a:effectLst/>
                        </a:rPr>
                        <a:t>e</a:t>
                      </a:r>
                      <a:r>
                        <a:rPr lang="en-US" sz="800" dirty="0">
                          <a:effectLst/>
                        </a:rPr>
                        <a:t>s </a:t>
                      </a:r>
                      <a:r>
                        <a:rPr lang="en-US" sz="800" spc="5" dirty="0">
                          <a:effectLst/>
                        </a:rPr>
                        <a:t>t</a:t>
                      </a:r>
                      <a:r>
                        <a:rPr lang="en-US" sz="800" dirty="0">
                          <a:effectLst/>
                        </a:rPr>
                        <a:t>o</a:t>
                      </a:r>
                      <a:r>
                        <a:rPr lang="en-US" sz="800" spc="-55" dirty="0">
                          <a:effectLst/>
                        </a:rPr>
                        <a:t> </a:t>
                      </a:r>
                      <a:r>
                        <a:rPr lang="en-US" sz="800" spc="5" dirty="0">
                          <a:effectLst/>
                        </a:rPr>
                        <a:t>pursu</a:t>
                      </a:r>
                      <a:r>
                        <a:rPr lang="en-US" sz="800" dirty="0">
                          <a:effectLst/>
                        </a:rPr>
                        <a:t>e</a:t>
                      </a:r>
                      <a:r>
                        <a:rPr lang="en-US" sz="800" spc="-50" dirty="0">
                          <a:effectLst/>
                        </a:rPr>
                        <a:t> </a:t>
                      </a:r>
                      <a:r>
                        <a:rPr lang="en-US" sz="800" spc="5" dirty="0">
                          <a:effectLst/>
                        </a:rPr>
                        <a:t>thos</a:t>
                      </a:r>
                      <a:r>
                        <a:rPr lang="en-US" sz="800" dirty="0">
                          <a:effectLst/>
                        </a:rPr>
                        <a:t>e i</a:t>
                      </a:r>
                      <a:r>
                        <a:rPr lang="en-US" sz="800" spc="5" dirty="0">
                          <a:effectLst/>
                        </a:rPr>
                        <a:t>nterest</a:t>
                      </a:r>
                      <a:r>
                        <a:rPr lang="en-US" sz="800" dirty="0">
                          <a:effectLst/>
                        </a:rPr>
                        <a:t>s</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50"/>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900">
                          <a:effectLst/>
                        </a:rPr>
                        <a:t> </a:t>
                      </a:r>
                      <a:endParaRPr lang="en-US" sz="900">
                        <a:effectLst/>
                        <a:latin typeface="Calibri" charset="0"/>
                        <a:ea typeface="Calibri" charset="0"/>
                        <a:cs typeface="Times New Roman" charset="0"/>
                      </a:endParaRPr>
                    </a:p>
                  </a:txBody>
                  <a:tcPr marL="0" marR="0" marT="0" marB="0"/>
                </a:tc>
                <a:tc>
                  <a:txBody>
                    <a:bodyPr/>
                    <a:lstStyle/>
                    <a:p>
                      <a:pPr marL="62865" marR="0">
                        <a:lnSpc>
                          <a:spcPts val="1150"/>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2"/>
                  </a:ext>
                </a:extLst>
              </a:tr>
              <a:tr h="697387">
                <a:tc vMerge="1">
                  <a:txBody>
                    <a:bodyPr/>
                    <a:lstStyle/>
                    <a:p>
                      <a:endParaRPr lang="en-US"/>
                    </a:p>
                  </a:txBody>
                  <a:tcPr/>
                </a:tc>
                <a:tc>
                  <a:txBody>
                    <a:bodyPr/>
                    <a:lstStyle/>
                    <a:p>
                      <a:pPr marL="66040" marR="66040" algn="ctr">
                        <a:lnSpc>
                          <a:spcPct val="105000"/>
                        </a:lnSpc>
                        <a:spcBef>
                          <a:spcPts val="25"/>
                        </a:spcBef>
                        <a:spcAft>
                          <a:spcPts val="0"/>
                        </a:spcAft>
                      </a:pPr>
                      <a:r>
                        <a:rPr lang="en-US" sz="800" spc="5" dirty="0">
                          <a:effectLst/>
                        </a:rPr>
                        <a:t>enhanc</a:t>
                      </a:r>
                      <a:r>
                        <a:rPr lang="en-US" sz="800" dirty="0">
                          <a:effectLst/>
                        </a:rPr>
                        <a:t>e</a:t>
                      </a:r>
                      <a:r>
                        <a:rPr lang="en-US" sz="800" spc="-140" dirty="0">
                          <a:effectLst/>
                        </a:rPr>
                        <a:t> </a:t>
                      </a:r>
                      <a:r>
                        <a:rPr lang="en-US" sz="800" spc="5" dirty="0">
                          <a:effectLst/>
                        </a:rPr>
                        <a:t>creat</a:t>
                      </a:r>
                      <a:r>
                        <a:rPr lang="en-US" sz="800" dirty="0">
                          <a:effectLst/>
                        </a:rPr>
                        <a:t>i</a:t>
                      </a:r>
                      <a:r>
                        <a:rPr lang="en-US" sz="800" spc="5" dirty="0">
                          <a:effectLst/>
                        </a:rPr>
                        <a:t>v</a:t>
                      </a:r>
                      <a:r>
                        <a:rPr lang="en-US" sz="800" dirty="0">
                          <a:effectLst/>
                        </a:rPr>
                        <a:t>i</a:t>
                      </a:r>
                      <a:r>
                        <a:rPr lang="en-US" sz="800" spc="5" dirty="0">
                          <a:effectLst/>
                        </a:rPr>
                        <a:t>ty</a:t>
                      </a:r>
                      <a:r>
                        <a:rPr lang="en-US" sz="800" dirty="0">
                          <a:effectLst/>
                        </a:rPr>
                        <a:t>, </a:t>
                      </a:r>
                      <a:r>
                        <a:rPr lang="en-US" sz="800" spc="5" dirty="0">
                          <a:effectLst/>
                        </a:rPr>
                        <a:t>se</a:t>
                      </a:r>
                      <a:r>
                        <a:rPr lang="en-US" sz="800" dirty="0">
                          <a:effectLst/>
                        </a:rPr>
                        <a:t>lf-</a:t>
                      </a:r>
                      <a:r>
                        <a:rPr lang="en-US" sz="800" spc="5" dirty="0">
                          <a:effectLst/>
                        </a:rPr>
                        <a:t>d</a:t>
                      </a:r>
                      <a:r>
                        <a:rPr lang="en-US" sz="800" dirty="0">
                          <a:effectLst/>
                        </a:rPr>
                        <a:t>i</a:t>
                      </a:r>
                      <a:r>
                        <a:rPr lang="en-US" sz="800" spc="5" dirty="0">
                          <a:effectLst/>
                        </a:rPr>
                        <a:t>rectedness</a:t>
                      </a:r>
                      <a:r>
                        <a:rPr lang="en-US" sz="800" dirty="0">
                          <a:effectLst/>
                        </a:rPr>
                        <a:t>, </a:t>
                      </a:r>
                      <a:r>
                        <a:rPr lang="en-US" sz="800" spc="5" dirty="0">
                          <a:effectLst/>
                        </a:rPr>
                        <a:t>an</a:t>
                      </a:r>
                      <a:r>
                        <a:rPr lang="en-US" sz="800" dirty="0">
                          <a:effectLst/>
                        </a:rPr>
                        <a:t>d</a:t>
                      </a:r>
                      <a:r>
                        <a:rPr lang="en-US" sz="800" spc="-130" dirty="0">
                          <a:effectLst/>
                        </a:rPr>
                        <a:t> </a:t>
                      </a:r>
                      <a:r>
                        <a:rPr lang="en-US" sz="800" spc="5" dirty="0">
                          <a:effectLst/>
                        </a:rPr>
                        <a:t>perseveranc</a:t>
                      </a:r>
                      <a:r>
                        <a:rPr lang="en-US" sz="800" dirty="0">
                          <a:effectLst/>
                        </a:rPr>
                        <a:t>e </a:t>
                      </a:r>
                      <a:r>
                        <a:rPr lang="en-US" sz="800" spc="5" dirty="0">
                          <a:effectLst/>
                        </a:rPr>
                        <a:t>requ</a:t>
                      </a:r>
                      <a:r>
                        <a:rPr lang="en-US" sz="800" dirty="0">
                          <a:effectLst/>
                        </a:rPr>
                        <a:t>i</a:t>
                      </a:r>
                      <a:r>
                        <a:rPr lang="en-US" sz="800" spc="5" dirty="0">
                          <a:effectLst/>
                        </a:rPr>
                        <a:t>re</a:t>
                      </a:r>
                      <a:r>
                        <a:rPr lang="en-US" sz="800" dirty="0">
                          <a:effectLst/>
                        </a:rPr>
                        <a:t>d</a:t>
                      </a:r>
                      <a:r>
                        <a:rPr lang="en-US" sz="800" spc="-70" dirty="0">
                          <a:effectLst/>
                        </a:rPr>
                        <a:t> </a:t>
                      </a:r>
                      <a:r>
                        <a:rPr lang="en-US" sz="800" spc="5" dirty="0">
                          <a:effectLst/>
                        </a:rPr>
                        <a:t>fo</a:t>
                      </a:r>
                      <a:r>
                        <a:rPr lang="en-US" sz="800" dirty="0">
                          <a:effectLst/>
                        </a:rPr>
                        <a:t>r</a:t>
                      </a:r>
                      <a:r>
                        <a:rPr lang="en-US" sz="800" spc="-65" dirty="0">
                          <a:effectLst/>
                        </a:rPr>
                        <a:t> </a:t>
                      </a:r>
                      <a:r>
                        <a:rPr lang="en-US" sz="800" dirty="0">
                          <a:effectLst/>
                        </a:rPr>
                        <a:t>i</a:t>
                      </a:r>
                      <a:r>
                        <a:rPr lang="en-US" sz="800" spc="5" dirty="0">
                          <a:effectLst/>
                        </a:rPr>
                        <a:t>nqu</a:t>
                      </a:r>
                      <a:r>
                        <a:rPr lang="en-US" sz="800" dirty="0">
                          <a:effectLst/>
                        </a:rPr>
                        <a:t>i</a:t>
                      </a:r>
                      <a:r>
                        <a:rPr lang="en-US" sz="800" spc="5" dirty="0">
                          <a:effectLst/>
                        </a:rPr>
                        <a:t>ry</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3"/>
                  </a:ext>
                </a:extLst>
              </a:tr>
              <a:tr h="837994">
                <a:tc vMerge="1">
                  <a:txBody>
                    <a:bodyPr/>
                    <a:lstStyle/>
                    <a:p>
                      <a:endParaRPr lang="en-US"/>
                    </a:p>
                  </a:txBody>
                  <a:tcPr/>
                </a:tc>
                <a:tc>
                  <a:txBody>
                    <a:bodyPr/>
                    <a:lstStyle/>
                    <a:p>
                      <a:pPr marL="66040" marR="240030" algn="ctr">
                        <a:lnSpc>
                          <a:spcPct val="105000"/>
                        </a:lnSpc>
                        <a:spcBef>
                          <a:spcPts val="25"/>
                        </a:spcBef>
                        <a:spcAft>
                          <a:spcPts val="0"/>
                        </a:spcAft>
                      </a:pPr>
                      <a:r>
                        <a:rPr lang="en-US" sz="800" dirty="0">
                          <a:effectLst/>
                        </a:rPr>
                        <a:t>l</a:t>
                      </a:r>
                      <a:r>
                        <a:rPr lang="en-US" sz="800" spc="5" dirty="0">
                          <a:effectLst/>
                        </a:rPr>
                        <a:t>ear</a:t>
                      </a:r>
                      <a:r>
                        <a:rPr lang="en-US" sz="800" dirty="0">
                          <a:effectLst/>
                        </a:rPr>
                        <a:t>n</a:t>
                      </a:r>
                      <a:r>
                        <a:rPr lang="en-US" sz="800" spc="-105" dirty="0">
                          <a:effectLst/>
                        </a:rPr>
                        <a:t> </a:t>
                      </a:r>
                      <a:r>
                        <a:rPr lang="en-US" sz="800" spc="5" dirty="0">
                          <a:effectLst/>
                        </a:rPr>
                        <a:t>research</a:t>
                      </a:r>
                      <a:r>
                        <a:rPr lang="en-US" sz="800" dirty="0">
                          <a:effectLst/>
                        </a:rPr>
                        <a:t>, </a:t>
                      </a:r>
                      <a:r>
                        <a:rPr lang="en-US" sz="800" spc="5" dirty="0">
                          <a:effectLst/>
                        </a:rPr>
                        <a:t>techn</a:t>
                      </a:r>
                      <a:r>
                        <a:rPr lang="en-US" sz="800" dirty="0">
                          <a:effectLst/>
                        </a:rPr>
                        <a:t>i</a:t>
                      </a:r>
                      <a:r>
                        <a:rPr lang="en-US" sz="800" spc="5" dirty="0">
                          <a:effectLst/>
                        </a:rPr>
                        <a:t>ca</a:t>
                      </a:r>
                      <a:r>
                        <a:rPr lang="en-US" sz="800" dirty="0">
                          <a:effectLst/>
                        </a:rPr>
                        <a:t>l,</a:t>
                      </a:r>
                      <a:r>
                        <a:rPr lang="en-US" sz="800" spc="-105" dirty="0">
                          <a:effectLst/>
                        </a:rPr>
                        <a:t> </a:t>
                      </a:r>
                      <a:r>
                        <a:rPr lang="en-US" sz="800" spc="5" dirty="0">
                          <a:effectLst/>
                        </a:rPr>
                        <a:t>an</a:t>
                      </a:r>
                      <a:r>
                        <a:rPr lang="en-US" sz="800" dirty="0">
                          <a:effectLst/>
                        </a:rPr>
                        <a:t>d </a:t>
                      </a:r>
                      <a:r>
                        <a:rPr lang="en-US" sz="800" spc="5" dirty="0">
                          <a:effectLst/>
                        </a:rPr>
                        <a:t>co</a:t>
                      </a:r>
                      <a:r>
                        <a:rPr lang="en-US" sz="800" spc="10" dirty="0">
                          <a:effectLst/>
                        </a:rPr>
                        <a:t>mm</a:t>
                      </a:r>
                      <a:r>
                        <a:rPr lang="en-US" sz="800" spc="5" dirty="0">
                          <a:effectLst/>
                        </a:rPr>
                        <a:t>un</a:t>
                      </a:r>
                      <a:r>
                        <a:rPr lang="en-US" sz="800" dirty="0">
                          <a:effectLst/>
                        </a:rPr>
                        <a:t>i</a:t>
                      </a:r>
                      <a:r>
                        <a:rPr lang="en-US" sz="800" spc="5" dirty="0">
                          <a:effectLst/>
                        </a:rPr>
                        <a:t>cat</a:t>
                      </a:r>
                      <a:r>
                        <a:rPr lang="en-US" sz="800" dirty="0">
                          <a:effectLst/>
                        </a:rPr>
                        <a:t>i</a:t>
                      </a:r>
                      <a:r>
                        <a:rPr lang="en-US" sz="800" spc="5" dirty="0">
                          <a:effectLst/>
                        </a:rPr>
                        <a:t>o</a:t>
                      </a:r>
                      <a:r>
                        <a:rPr lang="en-US" sz="800" dirty="0">
                          <a:effectLst/>
                        </a:rPr>
                        <a:t>n </a:t>
                      </a:r>
                      <a:r>
                        <a:rPr lang="en-US" sz="800" spc="5" dirty="0">
                          <a:effectLst/>
                        </a:rPr>
                        <a:t>sk</a:t>
                      </a:r>
                      <a:r>
                        <a:rPr lang="en-US" sz="800" dirty="0">
                          <a:effectLst/>
                        </a:rPr>
                        <a:t>ills</a:t>
                      </a:r>
                      <a:r>
                        <a:rPr lang="en-US" sz="800" spc="-55" dirty="0">
                          <a:effectLst/>
                        </a:rPr>
                        <a:t> </a:t>
                      </a:r>
                      <a:r>
                        <a:rPr lang="en-US" sz="800" spc="5" dirty="0">
                          <a:effectLst/>
                        </a:rPr>
                        <a:t>re</a:t>
                      </a:r>
                      <a:r>
                        <a:rPr lang="en-US" sz="800" dirty="0">
                          <a:effectLst/>
                        </a:rPr>
                        <a:t>l</a:t>
                      </a:r>
                      <a:r>
                        <a:rPr lang="en-US" sz="800" spc="5" dirty="0">
                          <a:effectLst/>
                        </a:rPr>
                        <a:t>evan</a:t>
                      </a:r>
                      <a:r>
                        <a:rPr lang="en-US" sz="800" dirty="0">
                          <a:effectLst/>
                        </a:rPr>
                        <a:t>t</a:t>
                      </a:r>
                      <a:r>
                        <a:rPr lang="en-US" sz="800" spc="-55" dirty="0">
                          <a:effectLst/>
                        </a:rPr>
                        <a:t> </a:t>
                      </a:r>
                      <a:r>
                        <a:rPr lang="en-US" sz="800" spc="5" dirty="0">
                          <a:effectLst/>
                        </a:rPr>
                        <a:t>t</a:t>
                      </a:r>
                      <a:r>
                        <a:rPr lang="en-US" sz="800" dirty="0">
                          <a:effectLst/>
                        </a:rPr>
                        <a:t>o i</a:t>
                      </a:r>
                      <a:r>
                        <a:rPr lang="en-US" sz="800" spc="5" dirty="0">
                          <a:effectLst/>
                        </a:rPr>
                        <a:t>nqu</a:t>
                      </a:r>
                      <a:r>
                        <a:rPr lang="en-US" sz="800" dirty="0">
                          <a:effectLst/>
                        </a:rPr>
                        <a:t>i</a:t>
                      </a:r>
                      <a:r>
                        <a:rPr lang="en-US" sz="800" spc="5" dirty="0">
                          <a:effectLst/>
                        </a:rPr>
                        <a:t>r</a:t>
                      </a:r>
                      <a:r>
                        <a:rPr lang="en-US" sz="800" dirty="0">
                          <a:effectLst/>
                        </a:rPr>
                        <a:t>y</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4"/>
                  </a:ext>
                </a:extLst>
              </a:tr>
              <a:tr h="837994">
                <a:tc vMerge="1">
                  <a:txBody>
                    <a:bodyPr/>
                    <a:lstStyle/>
                    <a:p>
                      <a:endParaRPr lang="en-US"/>
                    </a:p>
                  </a:txBody>
                  <a:tcPr/>
                </a:tc>
                <a:tc>
                  <a:txBody>
                    <a:bodyPr/>
                    <a:lstStyle/>
                    <a:p>
                      <a:pPr marL="66040" marR="210820" algn="ctr">
                        <a:lnSpc>
                          <a:spcPct val="105000"/>
                        </a:lnSpc>
                        <a:spcBef>
                          <a:spcPts val="25"/>
                        </a:spcBef>
                        <a:spcAft>
                          <a:spcPts val="0"/>
                        </a:spcAft>
                      </a:pPr>
                      <a:r>
                        <a:rPr lang="en-US" sz="800" spc="5" dirty="0">
                          <a:effectLst/>
                        </a:rPr>
                        <a:t>s</a:t>
                      </a:r>
                      <a:r>
                        <a:rPr lang="en-US" sz="800" dirty="0">
                          <a:effectLst/>
                        </a:rPr>
                        <a:t>i</a:t>
                      </a:r>
                      <a:r>
                        <a:rPr lang="en-US" sz="800" spc="5" dirty="0">
                          <a:effectLst/>
                        </a:rPr>
                        <a:t>tuat</a:t>
                      </a:r>
                      <a:r>
                        <a:rPr lang="en-US" sz="800" dirty="0">
                          <a:effectLst/>
                        </a:rPr>
                        <a:t>e</a:t>
                      </a:r>
                      <a:r>
                        <a:rPr lang="en-US" sz="800" spc="-60" dirty="0">
                          <a:effectLst/>
                        </a:rPr>
                        <a:t> </a:t>
                      </a:r>
                      <a:r>
                        <a:rPr lang="en-US" sz="800" dirty="0">
                          <a:effectLst/>
                        </a:rPr>
                        <a:t>i</a:t>
                      </a:r>
                      <a:r>
                        <a:rPr lang="en-US" sz="800" spc="5" dirty="0">
                          <a:effectLst/>
                        </a:rPr>
                        <a:t>nqu</a:t>
                      </a:r>
                      <a:r>
                        <a:rPr lang="en-US" sz="800" dirty="0">
                          <a:effectLst/>
                        </a:rPr>
                        <a:t>i</a:t>
                      </a:r>
                      <a:r>
                        <a:rPr lang="en-US" sz="800" spc="5" dirty="0">
                          <a:effectLst/>
                        </a:rPr>
                        <a:t>r</a:t>
                      </a:r>
                      <a:r>
                        <a:rPr lang="en-US" sz="800" dirty="0">
                          <a:effectLst/>
                        </a:rPr>
                        <a:t>y</a:t>
                      </a:r>
                      <a:r>
                        <a:rPr lang="en-US" sz="800" spc="-55" dirty="0">
                          <a:effectLst/>
                        </a:rPr>
                        <a:t> </a:t>
                      </a:r>
                      <a:r>
                        <a:rPr lang="en-US" sz="800" dirty="0">
                          <a:effectLst/>
                        </a:rPr>
                        <a:t>in </a:t>
                      </a:r>
                      <a:r>
                        <a:rPr lang="en-US" sz="800" spc="5" dirty="0">
                          <a:effectLst/>
                        </a:rPr>
                        <a:t>re</a:t>
                      </a:r>
                      <a:r>
                        <a:rPr lang="en-US" sz="800" dirty="0">
                          <a:effectLst/>
                        </a:rPr>
                        <a:t>l</a:t>
                      </a:r>
                      <a:r>
                        <a:rPr lang="en-US" sz="800" spc="5" dirty="0">
                          <a:effectLst/>
                        </a:rPr>
                        <a:t>at</a:t>
                      </a:r>
                      <a:r>
                        <a:rPr lang="en-US" sz="800" dirty="0">
                          <a:effectLst/>
                        </a:rPr>
                        <a:t>i</a:t>
                      </a:r>
                      <a:r>
                        <a:rPr lang="en-US" sz="800" spc="5" dirty="0">
                          <a:effectLst/>
                        </a:rPr>
                        <a:t>o</a:t>
                      </a:r>
                      <a:r>
                        <a:rPr lang="en-US" sz="800" dirty="0">
                          <a:effectLst/>
                        </a:rPr>
                        <a:t>n</a:t>
                      </a:r>
                      <a:r>
                        <a:rPr lang="en-US" sz="800" spc="-75" dirty="0">
                          <a:effectLst/>
                        </a:rPr>
                        <a:t> </a:t>
                      </a:r>
                      <a:r>
                        <a:rPr lang="en-US" sz="800" spc="5" dirty="0">
                          <a:effectLst/>
                        </a:rPr>
                        <a:t>to conte</a:t>
                      </a:r>
                      <a:r>
                        <a:rPr lang="en-US" sz="800" spc="10" dirty="0">
                          <a:effectLst/>
                        </a:rPr>
                        <a:t>m</a:t>
                      </a:r>
                      <a:r>
                        <a:rPr lang="en-US" sz="800" spc="5" dirty="0">
                          <a:effectLst/>
                        </a:rPr>
                        <a:t>porar</a:t>
                      </a:r>
                      <a:r>
                        <a:rPr lang="en-US" sz="800" dirty="0">
                          <a:effectLst/>
                        </a:rPr>
                        <a:t>y </a:t>
                      </a:r>
                      <a:r>
                        <a:rPr lang="en-US" sz="800" spc="5" dirty="0">
                          <a:effectLst/>
                        </a:rPr>
                        <a:t>not</a:t>
                      </a:r>
                      <a:r>
                        <a:rPr lang="en-US" sz="800" dirty="0">
                          <a:effectLst/>
                        </a:rPr>
                        <a:t>i</a:t>
                      </a:r>
                      <a:r>
                        <a:rPr lang="en-US" sz="800" spc="5" dirty="0">
                          <a:effectLst/>
                        </a:rPr>
                        <a:t>on</a:t>
                      </a:r>
                      <a:r>
                        <a:rPr lang="en-US" sz="800" dirty="0">
                          <a:effectLst/>
                        </a:rPr>
                        <a:t>s</a:t>
                      </a:r>
                      <a:r>
                        <a:rPr lang="en-US" sz="800" spc="-70" dirty="0">
                          <a:effectLst/>
                        </a:rPr>
                        <a:t> </a:t>
                      </a:r>
                      <a:r>
                        <a:rPr lang="en-US" sz="800" spc="5" dirty="0">
                          <a:effectLst/>
                        </a:rPr>
                        <a:t>of d</a:t>
                      </a:r>
                      <a:r>
                        <a:rPr lang="en-US" sz="800" dirty="0">
                          <a:effectLst/>
                        </a:rPr>
                        <a:t>i</a:t>
                      </a:r>
                      <a:r>
                        <a:rPr lang="en-US" sz="800" spc="5" dirty="0">
                          <a:effectLst/>
                        </a:rPr>
                        <a:t>sc</a:t>
                      </a:r>
                      <a:r>
                        <a:rPr lang="en-US" sz="800" dirty="0">
                          <a:effectLst/>
                        </a:rPr>
                        <a:t>i</a:t>
                      </a:r>
                      <a:r>
                        <a:rPr lang="en-US" sz="800" spc="5" dirty="0">
                          <a:effectLst/>
                        </a:rPr>
                        <a:t>p</a:t>
                      </a:r>
                      <a:r>
                        <a:rPr lang="en-US" sz="800" dirty="0">
                          <a:effectLst/>
                        </a:rPr>
                        <a:t>li</a:t>
                      </a:r>
                      <a:r>
                        <a:rPr lang="en-US" sz="800" spc="5" dirty="0">
                          <a:effectLst/>
                        </a:rPr>
                        <a:t>nar</a:t>
                      </a:r>
                      <a:r>
                        <a:rPr lang="en-US" sz="800" dirty="0">
                          <a:effectLst/>
                        </a:rPr>
                        <a:t>y </a:t>
                      </a:r>
                      <a:r>
                        <a:rPr lang="en-US" sz="800" spc="5" dirty="0">
                          <a:effectLst/>
                        </a:rPr>
                        <a:t>th</a:t>
                      </a:r>
                      <a:r>
                        <a:rPr lang="en-US" sz="800" dirty="0">
                          <a:effectLst/>
                        </a:rPr>
                        <a:t>i</a:t>
                      </a:r>
                      <a:r>
                        <a:rPr lang="en-US" sz="800" spc="5" dirty="0">
                          <a:effectLst/>
                        </a:rPr>
                        <a:t>nk</a:t>
                      </a:r>
                      <a:r>
                        <a:rPr lang="en-US" sz="800" dirty="0">
                          <a:effectLst/>
                        </a:rPr>
                        <a:t>i</a:t>
                      </a:r>
                      <a:r>
                        <a:rPr lang="en-US" sz="800" spc="5" dirty="0">
                          <a:effectLst/>
                        </a:rPr>
                        <a:t>n</a:t>
                      </a:r>
                      <a:r>
                        <a:rPr lang="en-US" sz="800" dirty="0">
                          <a:effectLst/>
                        </a:rPr>
                        <a:t>g</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900" dirty="0">
                          <a:effectLst/>
                        </a:rPr>
                        <a:t> </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r>
                        <a:rPr lang="en-US" sz="1000" spc="-5" dirty="0">
                          <a:effectLst/>
                        </a:rPr>
                        <a:t>✔</a:t>
                      </a: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97387">
                <a:tc vMerge="1">
                  <a:txBody>
                    <a:bodyPr/>
                    <a:lstStyle/>
                    <a:p>
                      <a:endParaRPr lang="en-US"/>
                    </a:p>
                  </a:txBody>
                  <a:tcPr/>
                </a:tc>
                <a:tc>
                  <a:txBody>
                    <a:bodyPr/>
                    <a:lstStyle/>
                    <a:p>
                      <a:pPr marL="66040" marR="107950" algn="ctr">
                        <a:lnSpc>
                          <a:spcPct val="105000"/>
                        </a:lnSpc>
                        <a:spcBef>
                          <a:spcPts val="25"/>
                        </a:spcBef>
                        <a:spcAft>
                          <a:spcPts val="0"/>
                        </a:spcAft>
                      </a:pPr>
                      <a:r>
                        <a:rPr lang="en-US" sz="800" spc="5" dirty="0">
                          <a:solidFill>
                            <a:srgbClr val="461784"/>
                          </a:solidFill>
                          <a:effectLst/>
                        </a:rPr>
                        <a:t>enhanc</a:t>
                      </a:r>
                      <a:r>
                        <a:rPr lang="en-US" sz="800" dirty="0">
                          <a:solidFill>
                            <a:srgbClr val="461784"/>
                          </a:solidFill>
                          <a:effectLst/>
                        </a:rPr>
                        <a:t>e</a:t>
                      </a:r>
                      <a:r>
                        <a:rPr lang="en-US" sz="800" spc="-130" dirty="0">
                          <a:solidFill>
                            <a:srgbClr val="461784"/>
                          </a:solidFill>
                          <a:effectLst/>
                        </a:rPr>
                        <a:t> </a:t>
                      </a:r>
                      <a:r>
                        <a:rPr lang="en-US" sz="800" spc="5" dirty="0">
                          <a:solidFill>
                            <a:srgbClr val="461784"/>
                          </a:solidFill>
                          <a:effectLst/>
                        </a:rPr>
                        <a:t>apt</a:t>
                      </a:r>
                      <a:r>
                        <a:rPr lang="en-US" sz="800" dirty="0">
                          <a:solidFill>
                            <a:srgbClr val="461784"/>
                          </a:solidFill>
                          <a:effectLst/>
                        </a:rPr>
                        <a:t>i</a:t>
                      </a:r>
                      <a:r>
                        <a:rPr lang="en-US" sz="800" spc="5" dirty="0">
                          <a:solidFill>
                            <a:srgbClr val="461784"/>
                          </a:solidFill>
                          <a:effectLst/>
                        </a:rPr>
                        <a:t>tud</a:t>
                      </a:r>
                      <a:r>
                        <a:rPr lang="en-US" sz="800" dirty="0">
                          <a:solidFill>
                            <a:srgbClr val="461784"/>
                          </a:solidFill>
                          <a:effectLst/>
                        </a:rPr>
                        <a:t>e </a:t>
                      </a:r>
                      <a:r>
                        <a:rPr lang="en-US" sz="800" spc="5" dirty="0">
                          <a:solidFill>
                            <a:srgbClr val="461784"/>
                          </a:solidFill>
                          <a:effectLst/>
                        </a:rPr>
                        <a:t>an</a:t>
                      </a:r>
                      <a:r>
                        <a:rPr lang="en-US" sz="800" dirty="0">
                          <a:solidFill>
                            <a:srgbClr val="461784"/>
                          </a:solidFill>
                          <a:effectLst/>
                        </a:rPr>
                        <a:t>d</a:t>
                      </a:r>
                      <a:r>
                        <a:rPr lang="en-US" sz="800" spc="-60" dirty="0">
                          <a:solidFill>
                            <a:srgbClr val="461784"/>
                          </a:solidFill>
                          <a:effectLst/>
                        </a:rPr>
                        <a:t> </a:t>
                      </a:r>
                      <a:r>
                        <a:rPr lang="en-US" sz="800" spc="5" dirty="0">
                          <a:solidFill>
                            <a:srgbClr val="461784"/>
                          </a:solidFill>
                          <a:effectLst/>
                        </a:rPr>
                        <a:t>con</a:t>
                      </a:r>
                      <a:r>
                        <a:rPr lang="en-US" sz="800" dirty="0">
                          <a:solidFill>
                            <a:srgbClr val="461784"/>
                          </a:solidFill>
                          <a:effectLst/>
                        </a:rPr>
                        <a:t>fi</a:t>
                      </a:r>
                      <a:r>
                        <a:rPr lang="en-US" sz="800" spc="5" dirty="0">
                          <a:solidFill>
                            <a:srgbClr val="461784"/>
                          </a:solidFill>
                          <a:effectLst/>
                        </a:rPr>
                        <a:t>denc</a:t>
                      </a:r>
                      <a:r>
                        <a:rPr lang="en-US" sz="800" dirty="0">
                          <a:solidFill>
                            <a:srgbClr val="461784"/>
                          </a:solidFill>
                          <a:effectLst/>
                        </a:rPr>
                        <a:t>e</a:t>
                      </a:r>
                      <a:r>
                        <a:rPr lang="en-US" sz="800" spc="-60" dirty="0">
                          <a:solidFill>
                            <a:srgbClr val="461784"/>
                          </a:solidFill>
                          <a:effectLst/>
                        </a:rPr>
                        <a:t> </a:t>
                      </a:r>
                      <a:r>
                        <a:rPr lang="en-US" sz="800" dirty="0">
                          <a:solidFill>
                            <a:srgbClr val="461784"/>
                          </a:solidFill>
                          <a:effectLst/>
                        </a:rPr>
                        <a:t>in </a:t>
                      </a:r>
                      <a:r>
                        <a:rPr lang="en-US" sz="800" spc="10" dirty="0">
                          <a:solidFill>
                            <a:srgbClr val="461784"/>
                          </a:solidFill>
                          <a:effectLst/>
                        </a:rPr>
                        <a:t>w</a:t>
                      </a:r>
                      <a:r>
                        <a:rPr lang="en-US" sz="800" spc="5" dirty="0">
                          <a:solidFill>
                            <a:srgbClr val="461784"/>
                          </a:solidFill>
                          <a:effectLst/>
                        </a:rPr>
                        <a:t>ork</a:t>
                      </a:r>
                      <a:r>
                        <a:rPr lang="en-US" sz="800" dirty="0">
                          <a:solidFill>
                            <a:srgbClr val="461784"/>
                          </a:solidFill>
                          <a:effectLst/>
                        </a:rPr>
                        <a:t>i</a:t>
                      </a:r>
                      <a:r>
                        <a:rPr lang="en-US" sz="800" spc="5" dirty="0">
                          <a:solidFill>
                            <a:srgbClr val="461784"/>
                          </a:solidFill>
                          <a:effectLst/>
                        </a:rPr>
                        <a:t>n</a:t>
                      </a:r>
                      <a:r>
                        <a:rPr lang="en-US" sz="800" dirty="0">
                          <a:solidFill>
                            <a:srgbClr val="461784"/>
                          </a:solidFill>
                          <a:effectLst/>
                        </a:rPr>
                        <a:t>g i</a:t>
                      </a:r>
                      <a:r>
                        <a:rPr lang="en-US" sz="800" spc="5" dirty="0">
                          <a:solidFill>
                            <a:srgbClr val="461784"/>
                          </a:solidFill>
                          <a:effectLst/>
                        </a:rPr>
                        <a:t>ndependent</a:t>
                      </a:r>
                      <a:r>
                        <a:rPr lang="en-US" sz="800" dirty="0">
                          <a:solidFill>
                            <a:srgbClr val="461784"/>
                          </a:solidFill>
                          <a:effectLst/>
                        </a:rPr>
                        <a:t>ly</a:t>
                      </a:r>
                      <a:r>
                        <a:rPr lang="en-US" sz="800" spc="-140" dirty="0">
                          <a:solidFill>
                            <a:srgbClr val="461784"/>
                          </a:solidFill>
                          <a:effectLst/>
                        </a:rPr>
                        <a:t> </a:t>
                      </a:r>
                      <a:r>
                        <a:rPr lang="en-US" sz="800" spc="5" dirty="0">
                          <a:solidFill>
                            <a:srgbClr val="461784"/>
                          </a:solidFill>
                          <a:effectLst/>
                        </a:rPr>
                        <a:t>an</a:t>
                      </a:r>
                      <a:r>
                        <a:rPr lang="en-US" sz="800" dirty="0">
                          <a:solidFill>
                            <a:srgbClr val="461784"/>
                          </a:solidFill>
                          <a:effectLst/>
                        </a:rPr>
                        <a:t>d </a:t>
                      </a:r>
                      <a:r>
                        <a:rPr lang="en-US" sz="800" spc="5" dirty="0">
                          <a:solidFill>
                            <a:srgbClr val="461784"/>
                          </a:solidFill>
                          <a:effectLst/>
                        </a:rPr>
                        <a:t>co</a:t>
                      </a:r>
                      <a:r>
                        <a:rPr lang="en-US" sz="800" dirty="0">
                          <a:solidFill>
                            <a:srgbClr val="461784"/>
                          </a:solidFill>
                          <a:effectLst/>
                        </a:rPr>
                        <a:t>ll</a:t>
                      </a:r>
                      <a:r>
                        <a:rPr lang="en-US" sz="800" spc="5" dirty="0">
                          <a:solidFill>
                            <a:srgbClr val="461784"/>
                          </a:solidFill>
                          <a:effectLst/>
                        </a:rPr>
                        <a:t>ect</a:t>
                      </a:r>
                      <a:r>
                        <a:rPr lang="en-US" sz="800" dirty="0">
                          <a:solidFill>
                            <a:srgbClr val="461784"/>
                          </a:solidFill>
                          <a:effectLst/>
                        </a:rPr>
                        <a:t>i</a:t>
                      </a:r>
                      <a:r>
                        <a:rPr lang="en-US" sz="800" spc="5" dirty="0">
                          <a:solidFill>
                            <a:srgbClr val="461784"/>
                          </a:solidFill>
                          <a:effectLst/>
                        </a:rPr>
                        <a:t>ve</a:t>
                      </a:r>
                      <a:r>
                        <a:rPr lang="en-US" sz="800" dirty="0">
                          <a:solidFill>
                            <a:srgbClr val="461784"/>
                          </a:solidFill>
                          <a:effectLst/>
                        </a:rPr>
                        <a:t>ly</a:t>
                      </a:r>
                      <a:endParaRPr lang="en-US" sz="900" dirty="0">
                        <a:solidFill>
                          <a:srgbClr val="461784"/>
                        </a:solidFill>
                        <a:effectLst/>
                        <a:latin typeface="Calibri" charset="0"/>
                        <a:ea typeface="Calibri" charset="0"/>
                        <a:cs typeface="Times New Roman" charset="0"/>
                      </a:endParaRPr>
                    </a:p>
                  </a:txBody>
                  <a:tcPr marL="0" marR="0" marT="0" marB="0" anchor="ctr">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r>
                        <a:rPr lang="en-US" sz="1000" spc="-5" dirty="0">
                          <a:solidFill>
                            <a:srgbClr val="461784"/>
                          </a:solidFill>
                          <a:effectLst/>
                        </a:rPr>
                        <a:t>✔</a:t>
                      </a: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4802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77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065" y="4559132"/>
            <a:ext cx="9296400" cy="736600"/>
          </a:xfrm>
          <a:prstGeom prst="rect">
            <a:avLst/>
          </a:prstGeom>
        </p:spPr>
      </p:pic>
      <p:sp>
        <p:nvSpPr>
          <p:cNvPr id="10" name="Oval 9"/>
          <p:cNvSpPr/>
          <p:nvPr/>
        </p:nvSpPr>
        <p:spPr>
          <a:xfrm>
            <a:off x="8402217" y="4614157"/>
            <a:ext cx="2621902" cy="75524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50" b="91334"/>
          <a:stretch/>
        </p:blipFill>
        <p:spPr>
          <a:xfrm>
            <a:off x="1542032" y="4406153"/>
            <a:ext cx="9304433" cy="180492"/>
          </a:xfrm>
          <a:prstGeom prst="rect">
            <a:avLst/>
          </a:prstGeom>
        </p:spPr>
      </p:pic>
      <p:graphicFrame>
        <p:nvGraphicFramePr>
          <p:cNvPr id="12" name="Table 11"/>
          <p:cNvGraphicFramePr>
            <a:graphicFrameLocks noGrp="1"/>
          </p:cNvGraphicFramePr>
          <p:nvPr/>
        </p:nvGraphicFramePr>
        <p:xfrm>
          <a:off x="445368" y="160299"/>
          <a:ext cx="11338962" cy="4049423"/>
        </p:xfrm>
        <a:graphic>
          <a:graphicData uri="http://schemas.openxmlformats.org/drawingml/2006/table">
            <a:tbl>
              <a:tblPr firstRow="1" firstCol="1" lastRow="1" lastCol="1" bandRow="1" bandCol="1">
                <a:tableStyleId>{17292A2E-F333-43FB-9621-5CBBE7FDCDCB}</a:tableStyleId>
              </a:tblPr>
              <a:tblGrid>
                <a:gridCol w="1770889">
                  <a:extLst>
                    <a:ext uri="{9D8B030D-6E8A-4147-A177-3AD203B41FA5}">
                      <a16:colId xmlns:a16="http://schemas.microsoft.com/office/drawing/2014/main" val="20000"/>
                    </a:ext>
                  </a:extLst>
                </a:gridCol>
                <a:gridCol w="1770889">
                  <a:extLst>
                    <a:ext uri="{9D8B030D-6E8A-4147-A177-3AD203B41FA5}">
                      <a16:colId xmlns:a16="http://schemas.microsoft.com/office/drawing/2014/main" val="20001"/>
                    </a:ext>
                  </a:extLst>
                </a:gridCol>
                <a:gridCol w="1246651">
                  <a:extLst>
                    <a:ext uri="{9D8B030D-6E8A-4147-A177-3AD203B41FA5}">
                      <a16:colId xmlns:a16="http://schemas.microsoft.com/office/drawing/2014/main" val="20002"/>
                    </a:ext>
                  </a:extLst>
                </a:gridCol>
                <a:gridCol w="1246651">
                  <a:extLst>
                    <a:ext uri="{9D8B030D-6E8A-4147-A177-3AD203B41FA5}">
                      <a16:colId xmlns:a16="http://schemas.microsoft.com/office/drawing/2014/main" val="20003"/>
                    </a:ext>
                  </a:extLst>
                </a:gridCol>
                <a:gridCol w="1106074">
                  <a:extLst>
                    <a:ext uri="{9D8B030D-6E8A-4147-A177-3AD203B41FA5}">
                      <a16:colId xmlns:a16="http://schemas.microsoft.com/office/drawing/2014/main" val="20004"/>
                    </a:ext>
                  </a:extLst>
                </a:gridCol>
                <a:gridCol w="1536593">
                  <a:extLst>
                    <a:ext uri="{9D8B030D-6E8A-4147-A177-3AD203B41FA5}">
                      <a16:colId xmlns:a16="http://schemas.microsoft.com/office/drawing/2014/main" val="20005"/>
                    </a:ext>
                  </a:extLst>
                </a:gridCol>
                <a:gridCol w="1536593">
                  <a:extLst>
                    <a:ext uri="{9D8B030D-6E8A-4147-A177-3AD203B41FA5}">
                      <a16:colId xmlns:a16="http://schemas.microsoft.com/office/drawing/2014/main" val="20006"/>
                    </a:ext>
                  </a:extLst>
                </a:gridCol>
                <a:gridCol w="1124622">
                  <a:extLst>
                    <a:ext uri="{9D8B030D-6E8A-4147-A177-3AD203B41FA5}">
                      <a16:colId xmlns:a16="http://schemas.microsoft.com/office/drawing/2014/main" val="20007"/>
                    </a:ext>
                  </a:extLst>
                </a:gridCol>
              </a:tblGrid>
              <a:tr h="157808">
                <a:tc rowSpan="2" gridSpan="2">
                  <a:txBody>
                    <a:bodyPr/>
                    <a:lstStyle/>
                    <a:p>
                      <a:pPr marL="0" marR="0">
                        <a:spcBef>
                          <a:spcPts val="0"/>
                        </a:spcBef>
                        <a:spcAft>
                          <a:spcPts val="0"/>
                        </a:spcAft>
                      </a:pPr>
                      <a:r>
                        <a:rPr lang="en-US" sz="900" dirty="0">
                          <a:effectLst/>
                        </a:rPr>
                        <a:t> </a:t>
                      </a:r>
                      <a:endParaRPr lang="en-US" sz="900" dirty="0">
                        <a:effectLst/>
                        <a:latin typeface="Calibri" charset="0"/>
                        <a:ea typeface="Calibri" charset="0"/>
                        <a:cs typeface="Times New Roman" charset="0"/>
                      </a:endParaRPr>
                    </a:p>
                  </a:txBody>
                  <a:tcPr marL="0" marR="0" marT="0" marB="0">
                    <a:solidFill>
                      <a:srgbClr val="461784"/>
                    </a:solidFill>
                  </a:tcPr>
                </a:tc>
                <a:tc rowSpan="2" hMerge="1">
                  <a:txBody>
                    <a:bodyPr/>
                    <a:lstStyle/>
                    <a:p>
                      <a:endParaRPr lang="en-US"/>
                    </a:p>
                  </a:txBody>
                  <a:tcPr/>
                </a:tc>
                <a:tc gridSpan="6">
                  <a:txBody>
                    <a:bodyPr/>
                    <a:lstStyle/>
                    <a:p>
                      <a:pPr marL="0" marR="1905" algn="ctr">
                        <a:lnSpc>
                          <a:spcPts val="1450"/>
                        </a:lnSpc>
                        <a:spcBef>
                          <a:spcPts val="5"/>
                        </a:spcBef>
                        <a:spcAft>
                          <a:spcPts val="0"/>
                        </a:spcAft>
                      </a:pPr>
                      <a:r>
                        <a:rPr lang="en-US" sz="1000" dirty="0">
                          <a:effectLst/>
                        </a:rPr>
                        <a:t>Learning</a:t>
                      </a:r>
                      <a:r>
                        <a:rPr lang="en-US" sz="1000" spc="-50" dirty="0">
                          <a:effectLst/>
                        </a:rPr>
                        <a:t> </a:t>
                      </a:r>
                      <a:r>
                        <a:rPr lang="en-US" sz="1000" dirty="0">
                          <a:effectLst/>
                        </a:rPr>
                        <a:t>Experiences</a:t>
                      </a:r>
                      <a:endParaRPr lang="en-US" sz="900" dirty="0">
                        <a:effectLst/>
                        <a:latin typeface="Calibri" charset="0"/>
                        <a:ea typeface="Calibri" charset="0"/>
                        <a:cs typeface="Times New Roman" charset="0"/>
                      </a:endParaRPr>
                    </a:p>
                  </a:txBody>
                  <a:tcPr marL="0" marR="0" marT="0" marB="0">
                    <a:solidFill>
                      <a:srgbClr val="4617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675">
                <a:tc gridSpan="2" vMerge="1">
                  <a:txBody>
                    <a:bodyPr/>
                    <a:lstStyle/>
                    <a:p>
                      <a:endParaRPr lang="en-US"/>
                    </a:p>
                  </a:txBody>
                  <a:tcPr/>
                </a:tc>
                <a:tc hMerge="1" vMerge="1">
                  <a:txBody>
                    <a:bodyPr/>
                    <a:lstStyle/>
                    <a:p>
                      <a:endParaRPr lang="en-US"/>
                    </a:p>
                  </a:txBody>
                  <a:tcPr/>
                </a:tc>
                <a:tc>
                  <a:txBody>
                    <a:bodyPr/>
                    <a:lstStyle/>
                    <a:p>
                      <a:pPr marL="62865" marR="221615" algn="ctr">
                        <a:spcBef>
                          <a:spcPts val="5"/>
                        </a:spcBef>
                        <a:spcAft>
                          <a:spcPts val="0"/>
                        </a:spcAft>
                      </a:pPr>
                      <a:r>
                        <a:rPr lang="en-US" sz="1000" dirty="0">
                          <a:effectLst/>
                        </a:rPr>
                        <a:t>IND </a:t>
                      </a:r>
                      <a:r>
                        <a:rPr lang="en-US" sz="1000" spc="-5" dirty="0">
                          <a:effectLst/>
                        </a:rPr>
                        <a:t>200</a:t>
                      </a:r>
                      <a:endParaRPr lang="en-US" sz="900" dirty="0">
                        <a:effectLst/>
                        <a:latin typeface="Calibri" charset="0"/>
                        <a:ea typeface="Calibri" charset="0"/>
                        <a:cs typeface="Times New Roman" charset="0"/>
                      </a:endParaRPr>
                    </a:p>
                  </a:txBody>
                  <a:tcPr marL="0" marR="0" marT="0" marB="0" anchor="ctr"/>
                </a:tc>
                <a:tc>
                  <a:txBody>
                    <a:bodyPr/>
                    <a:lstStyle/>
                    <a:p>
                      <a:pPr marL="66040" marR="0" algn="ctr">
                        <a:spcBef>
                          <a:spcPts val="5"/>
                        </a:spcBef>
                        <a:spcAft>
                          <a:spcPts val="0"/>
                        </a:spcAft>
                      </a:pPr>
                      <a:r>
                        <a:rPr lang="en-US" sz="1000" dirty="0">
                          <a:effectLst/>
                        </a:rPr>
                        <a:t>IND</a:t>
                      </a:r>
                      <a:r>
                        <a:rPr lang="en-US" sz="1000" spc="-30" dirty="0">
                          <a:effectLst/>
                        </a:rPr>
                        <a:t> </a:t>
                      </a:r>
                      <a:r>
                        <a:rPr lang="en-US" sz="1000" dirty="0">
                          <a:effectLst/>
                        </a:rPr>
                        <a:t>300</a:t>
                      </a:r>
                      <a:endParaRPr lang="en-US" sz="900" dirty="0">
                        <a:effectLst/>
                      </a:endParaRPr>
                    </a:p>
                    <a:p>
                      <a:pPr marL="66040" marR="0" algn="ctr">
                        <a:spcBef>
                          <a:spcPts val="0"/>
                        </a:spcBef>
                        <a:spcAft>
                          <a:spcPts val="0"/>
                        </a:spcAft>
                      </a:pPr>
                      <a:r>
                        <a:rPr lang="en-US" sz="1000" spc="-5" dirty="0">
                          <a:effectLst/>
                        </a:rPr>
                        <a:t>w</a:t>
                      </a:r>
                      <a:r>
                        <a:rPr lang="en-US" sz="1000" dirty="0">
                          <a:effectLst/>
                        </a:rPr>
                        <a:t>o</a:t>
                      </a:r>
                      <a:r>
                        <a:rPr lang="en-US" sz="1000" spc="-5" dirty="0">
                          <a:effectLst/>
                        </a:rPr>
                        <a:t>rks</a:t>
                      </a:r>
                      <a:r>
                        <a:rPr lang="en-US" sz="1000" dirty="0">
                          <a:effectLst/>
                        </a:rPr>
                        <a:t>hops</a:t>
                      </a:r>
                      <a:endParaRPr lang="en-US" sz="900" dirty="0">
                        <a:effectLst/>
                        <a:latin typeface="Calibri" charset="0"/>
                        <a:ea typeface="Calibri" charset="0"/>
                        <a:cs typeface="Times New Roman" charset="0"/>
                      </a:endParaRPr>
                    </a:p>
                  </a:txBody>
                  <a:tcPr marL="0" marR="0" marT="0" marB="0" anchor="ctr"/>
                </a:tc>
                <a:tc>
                  <a:txBody>
                    <a:bodyPr/>
                    <a:lstStyle/>
                    <a:p>
                      <a:pPr marL="62865" marR="0" algn="ctr">
                        <a:spcBef>
                          <a:spcPts val="5"/>
                        </a:spcBef>
                        <a:spcAft>
                          <a:spcPts val="0"/>
                        </a:spcAft>
                      </a:pPr>
                      <a:r>
                        <a:rPr lang="en-US" sz="1000" dirty="0">
                          <a:effectLst/>
                        </a:rPr>
                        <a:t>IS</a:t>
                      </a:r>
                      <a:endParaRPr lang="en-US" sz="900" dirty="0">
                        <a:effectLst/>
                      </a:endParaRPr>
                    </a:p>
                    <a:p>
                      <a:pPr marL="62865" marR="0" algn="ctr">
                        <a:spcBef>
                          <a:spcPts val="0"/>
                        </a:spcBef>
                        <a:spcAft>
                          <a:spcPts val="0"/>
                        </a:spcAft>
                      </a:pPr>
                      <a:r>
                        <a:rPr lang="en-US" sz="1000" spc="-5" dirty="0">
                          <a:effectLst/>
                        </a:rPr>
                        <a:t>c</a:t>
                      </a:r>
                      <a:r>
                        <a:rPr lang="en-US" sz="1000" dirty="0">
                          <a:effectLst/>
                        </a:rPr>
                        <a:t>u</a:t>
                      </a:r>
                      <a:r>
                        <a:rPr lang="en-US" sz="1000" spc="-5" dirty="0">
                          <a:effectLst/>
                        </a:rPr>
                        <a:t>rr</a:t>
                      </a:r>
                      <a:r>
                        <a:rPr lang="en-US" sz="1000" dirty="0">
                          <a:effectLst/>
                        </a:rPr>
                        <a:t>i</a:t>
                      </a:r>
                      <a:r>
                        <a:rPr lang="en-US" sz="1000" spc="-5" dirty="0">
                          <a:effectLst/>
                        </a:rPr>
                        <a:t>c</a:t>
                      </a:r>
                      <a:r>
                        <a:rPr lang="en-US" sz="1000" dirty="0">
                          <a:effectLst/>
                        </a:rPr>
                        <a:t>ula</a:t>
                      </a:r>
                      <a:endParaRPr lang="en-US" sz="900" dirty="0">
                        <a:effectLst/>
                        <a:latin typeface="Calibri" charset="0"/>
                        <a:ea typeface="Calibri" charset="0"/>
                        <a:cs typeface="Times New Roman" charset="0"/>
                      </a:endParaRPr>
                    </a:p>
                  </a:txBody>
                  <a:tcPr marL="0" marR="0" marT="0" marB="0" anchor="ctr"/>
                </a:tc>
                <a:tc>
                  <a:txBody>
                    <a:bodyPr/>
                    <a:lstStyle/>
                    <a:p>
                      <a:pPr marL="66040" marR="0" algn="ctr">
                        <a:spcBef>
                          <a:spcPts val="5"/>
                        </a:spcBef>
                        <a:spcAft>
                          <a:spcPts val="0"/>
                        </a:spcAft>
                      </a:pPr>
                      <a:r>
                        <a:rPr lang="en-US" sz="1000" dirty="0">
                          <a:effectLst/>
                        </a:rPr>
                        <a:t>IS</a:t>
                      </a:r>
                      <a:endParaRPr lang="en-US" sz="900" dirty="0">
                        <a:effectLst/>
                      </a:endParaRPr>
                    </a:p>
                    <a:p>
                      <a:pPr marL="66040" marR="0" algn="ctr">
                        <a:spcBef>
                          <a:spcPts val="0"/>
                        </a:spcBef>
                        <a:spcAft>
                          <a:spcPts val="0"/>
                        </a:spcAft>
                      </a:pPr>
                      <a:r>
                        <a:rPr lang="en-US" sz="1000" dirty="0">
                          <a:effectLst/>
                        </a:rPr>
                        <a:t>portfolio</a:t>
                      </a:r>
                      <a:endParaRPr lang="en-US" sz="900" dirty="0">
                        <a:effectLst/>
                        <a:latin typeface="Calibri" charset="0"/>
                        <a:ea typeface="Calibri" charset="0"/>
                        <a:cs typeface="Times New Roman" charset="0"/>
                      </a:endParaRPr>
                    </a:p>
                  </a:txBody>
                  <a:tcPr marL="0" marR="0" marT="0" marB="0" anchor="ctr"/>
                </a:tc>
                <a:tc>
                  <a:txBody>
                    <a:bodyPr/>
                    <a:lstStyle/>
                    <a:p>
                      <a:pPr marL="66040" marR="65405" algn="ctr">
                        <a:spcBef>
                          <a:spcPts val="5"/>
                        </a:spcBef>
                        <a:spcAft>
                          <a:spcPts val="0"/>
                        </a:spcAft>
                      </a:pPr>
                      <a:r>
                        <a:rPr lang="en-US" sz="1000" dirty="0">
                          <a:effectLst/>
                        </a:rPr>
                        <a:t>Internships, study away/abroad, fi</a:t>
                      </a:r>
                      <a:r>
                        <a:rPr lang="en-US" sz="1000" spc="-5" dirty="0">
                          <a:effectLst/>
                        </a:rPr>
                        <a:t>e</a:t>
                      </a:r>
                      <a:r>
                        <a:rPr lang="en-US" sz="1000" dirty="0">
                          <a:effectLst/>
                        </a:rPr>
                        <a:t>ld </a:t>
                      </a:r>
                      <a:r>
                        <a:rPr lang="en-US" sz="1000" spc="-5" dirty="0">
                          <a:effectLst/>
                        </a:rPr>
                        <a:t>e</a:t>
                      </a:r>
                      <a:r>
                        <a:rPr lang="en-US" sz="1000" dirty="0">
                          <a:effectLst/>
                        </a:rPr>
                        <a:t>xp</a:t>
                      </a:r>
                      <a:r>
                        <a:rPr lang="en-US" sz="1000" spc="-5" dirty="0">
                          <a:effectLst/>
                        </a:rPr>
                        <a:t>er</a:t>
                      </a:r>
                      <a:r>
                        <a:rPr lang="en-US" sz="1000" dirty="0">
                          <a:effectLst/>
                        </a:rPr>
                        <a:t>i</a:t>
                      </a:r>
                      <a:r>
                        <a:rPr lang="en-US" sz="1000" spc="-5" dirty="0">
                          <a:effectLst/>
                        </a:rPr>
                        <a:t>e</a:t>
                      </a:r>
                      <a:r>
                        <a:rPr lang="en-US" sz="1000" dirty="0">
                          <a:effectLst/>
                        </a:rPr>
                        <a:t>n</a:t>
                      </a:r>
                      <a:r>
                        <a:rPr lang="en-US" sz="1000" spc="-5" dirty="0">
                          <a:effectLst/>
                        </a:rPr>
                        <a:t>ces</a:t>
                      </a:r>
                      <a:endParaRPr lang="en-US" sz="900" dirty="0">
                        <a:effectLst/>
                        <a:latin typeface="Calibri" charset="0"/>
                        <a:ea typeface="Calibri" charset="0"/>
                        <a:cs typeface="Times New Roman" charset="0"/>
                      </a:endParaRPr>
                    </a:p>
                  </a:txBody>
                  <a:tcPr marL="0" marR="0" marT="0" marB="0" anchor="ctr"/>
                </a:tc>
                <a:tc>
                  <a:txBody>
                    <a:bodyPr/>
                    <a:lstStyle/>
                    <a:p>
                      <a:pPr marL="62865" marR="133350" algn="ctr">
                        <a:spcBef>
                          <a:spcPts val="5"/>
                        </a:spcBef>
                        <a:spcAft>
                          <a:spcPts val="0"/>
                        </a:spcAft>
                      </a:pPr>
                      <a:r>
                        <a:rPr lang="en-US" sz="1000" dirty="0">
                          <a:effectLst/>
                        </a:rPr>
                        <a:t>IS</a:t>
                      </a:r>
                      <a:r>
                        <a:rPr lang="en-US" sz="1000" spc="-15" dirty="0">
                          <a:effectLst/>
                        </a:rPr>
                        <a:t> </a:t>
                      </a:r>
                      <a:r>
                        <a:rPr lang="en-US" sz="1000" dirty="0">
                          <a:effectLst/>
                        </a:rPr>
                        <a:t>senior p</a:t>
                      </a:r>
                      <a:r>
                        <a:rPr lang="en-US" sz="1000" spc="-5" dirty="0">
                          <a:effectLst/>
                        </a:rPr>
                        <a:t>r</a:t>
                      </a:r>
                      <a:r>
                        <a:rPr lang="en-US" sz="1000" dirty="0">
                          <a:effectLst/>
                        </a:rPr>
                        <a:t>oj</a:t>
                      </a:r>
                      <a:r>
                        <a:rPr lang="en-US" sz="1000" spc="-5" dirty="0">
                          <a:effectLst/>
                        </a:rPr>
                        <a:t>ec</a:t>
                      </a:r>
                      <a:r>
                        <a:rPr lang="en-US" sz="1000" dirty="0">
                          <a:effectLst/>
                        </a:rPr>
                        <a:t>t</a:t>
                      </a:r>
                      <a:endParaRPr lang="en-US" sz="900" dirty="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val="10001"/>
                  </a:ext>
                </a:extLst>
              </a:tr>
              <a:tr h="682528">
                <a:tc rowSpan="5">
                  <a:txBody>
                    <a:bodyPr/>
                    <a:lstStyle/>
                    <a:p>
                      <a:pPr marL="0" marR="0">
                        <a:lnSpc>
                          <a:spcPts val="500"/>
                        </a:lnSpc>
                        <a:spcBef>
                          <a:spcPts val="30"/>
                        </a:spcBef>
                        <a:spcAft>
                          <a:spcPts val="0"/>
                        </a:spcAft>
                      </a:pPr>
                      <a:r>
                        <a:rPr lang="en-US" sz="400" dirty="0">
                          <a:effectLst/>
                        </a:rPr>
                        <a:t> </a:t>
                      </a:r>
                      <a:endParaRPr lang="en-US" sz="900" dirty="0">
                        <a:effectLst/>
                      </a:endParaRPr>
                    </a:p>
                    <a:p>
                      <a:pPr marL="1273810" marR="0">
                        <a:spcBef>
                          <a:spcPts val="0"/>
                        </a:spcBef>
                        <a:spcAft>
                          <a:spcPts val="0"/>
                        </a:spcAft>
                      </a:pPr>
                      <a:r>
                        <a:rPr lang="en-US" sz="1000" dirty="0">
                          <a:effectLst/>
                        </a:rPr>
                        <a:t>IS</a:t>
                      </a:r>
                      <a:r>
                        <a:rPr lang="en-US" sz="1000" spc="-25" dirty="0">
                          <a:effectLst/>
                        </a:rPr>
                        <a:t> </a:t>
                      </a:r>
                      <a:r>
                        <a:rPr lang="en-US" sz="1000" dirty="0">
                          <a:effectLst/>
                        </a:rPr>
                        <a:t>Learning</a:t>
                      </a:r>
                      <a:r>
                        <a:rPr lang="en-US" sz="1000" spc="-20" dirty="0">
                          <a:effectLst/>
                        </a:rPr>
                        <a:t> </a:t>
                      </a:r>
                      <a:r>
                        <a:rPr lang="en-US" sz="1000" dirty="0">
                          <a:effectLst/>
                        </a:rPr>
                        <a:t>Objectives</a:t>
                      </a:r>
                      <a:endParaRPr lang="en-US" sz="900" dirty="0">
                        <a:effectLst/>
                        <a:latin typeface="Calibri" charset="0"/>
                        <a:ea typeface="Calibri" charset="0"/>
                        <a:cs typeface="Times New Roman" charset="0"/>
                      </a:endParaRPr>
                    </a:p>
                  </a:txBody>
                  <a:tcPr marL="0" marR="0" marT="0" marB="0" vert="vert270">
                    <a:lnR w="12700" cap="flat" cmpd="sng" algn="ctr">
                      <a:solidFill>
                        <a:schemeClr val="accent4">
                          <a:lumMod val="75000"/>
                        </a:schemeClr>
                      </a:solidFill>
                      <a:prstDash val="solid"/>
                      <a:round/>
                      <a:headEnd type="none" w="med" len="med"/>
                      <a:tailEnd type="none" w="med" len="med"/>
                    </a:lnR>
                  </a:tcPr>
                </a:tc>
                <a:tc>
                  <a:txBody>
                    <a:bodyPr/>
                    <a:lstStyle/>
                    <a:p>
                      <a:pPr marL="66040" marR="67945" algn="ctr">
                        <a:lnSpc>
                          <a:spcPct val="105000"/>
                        </a:lnSpc>
                        <a:spcBef>
                          <a:spcPts val="50"/>
                        </a:spcBef>
                        <a:spcAft>
                          <a:spcPts val="0"/>
                        </a:spcAft>
                      </a:pPr>
                      <a:r>
                        <a:rPr lang="en-US" sz="800" spc="5" dirty="0">
                          <a:effectLst/>
                        </a:rPr>
                        <a:t>deve</a:t>
                      </a:r>
                      <a:r>
                        <a:rPr lang="en-US" sz="800" dirty="0">
                          <a:effectLst/>
                        </a:rPr>
                        <a:t>l</a:t>
                      </a:r>
                      <a:r>
                        <a:rPr lang="en-US" sz="800" spc="5" dirty="0">
                          <a:effectLst/>
                        </a:rPr>
                        <a:t>o</a:t>
                      </a:r>
                      <a:r>
                        <a:rPr lang="en-US" sz="800" dirty="0">
                          <a:effectLst/>
                        </a:rPr>
                        <a:t>p</a:t>
                      </a:r>
                      <a:r>
                        <a:rPr lang="en-US" sz="800" spc="-105" dirty="0">
                          <a:effectLst/>
                        </a:rPr>
                        <a:t> </a:t>
                      </a:r>
                      <a:r>
                        <a:rPr lang="en-US" sz="800" spc="5" dirty="0">
                          <a:effectLst/>
                        </a:rPr>
                        <a:t>top</a:t>
                      </a:r>
                      <a:r>
                        <a:rPr lang="en-US" sz="800" dirty="0">
                          <a:effectLst/>
                        </a:rPr>
                        <a:t>i</a:t>
                      </a:r>
                      <a:r>
                        <a:rPr lang="en-US" sz="800" spc="5" dirty="0">
                          <a:effectLst/>
                        </a:rPr>
                        <a:t>c</a:t>
                      </a:r>
                      <a:r>
                        <a:rPr lang="en-US" sz="800" dirty="0">
                          <a:effectLst/>
                        </a:rPr>
                        <a:t>- </a:t>
                      </a:r>
                      <a:r>
                        <a:rPr lang="en-US" sz="800" spc="5" dirty="0">
                          <a:effectLst/>
                        </a:rPr>
                        <a:t>base</a:t>
                      </a:r>
                      <a:r>
                        <a:rPr lang="en-US" sz="800" dirty="0">
                          <a:effectLst/>
                        </a:rPr>
                        <a:t>d</a:t>
                      </a:r>
                      <a:r>
                        <a:rPr lang="en-US" sz="800" spc="-70" dirty="0">
                          <a:effectLst/>
                        </a:rPr>
                        <a:t> </a:t>
                      </a:r>
                      <a:r>
                        <a:rPr lang="en-US" sz="800" dirty="0">
                          <a:effectLst/>
                        </a:rPr>
                        <a:t>i</a:t>
                      </a:r>
                      <a:r>
                        <a:rPr lang="en-US" sz="800" spc="5" dirty="0">
                          <a:effectLst/>
                        </a:rPr>
                        <a:t>nterest</a:t>
                      </a:r>
                      <a:r>
                        <a:rPr lang="en-US" sz="800" dirty="0">
                          <a:effectLst/>
                        </a:rPr>
                        <a:t>s</a:t>
                      </a:r>
                      <a:r>
                        <a:rPr lang="en-US" sz="800" spc="-65" dirty="0">
                          <a:effectLst/>
                        </a:rPr>
                        <a:t> </a:t>
                      </a:r>
                      <a:r>
                        <a:rPr lang="en-US" sz="800" spc="5" dirty="0">
                          <a:effectLst/>
                        </a:rPr>
                        <a:t>and </a:t>
                      </a:r>
                      <a:r>
                        <a:rPr lang="en-US" sz="800" dirty="0">
                          <a:effectLst/>
                        </a:rPr>
                        <a:t>i</a:t>
                      </a:r>
                      <a:r>
                        <a:rPr lang="en-US" sz="800" spc="5" dirty="0">
                          <a:effectLst/>
                        </a:rPr>
                        <a:t>nqu</a:t>
                      </a:r>
                      <a:r>
                        <a:rPr lang="en-US" sz="800" dirty="0">
                          <a:effectLst/>
                        </a:rPr>
                        <a:t>i</a:t>
                      </a:r>
                      <a:r>
                        <a:rPr lang="en-US" sz="800" spc="5" dirty="0">
                          <a:effectLst/>
                        </a:rPr>
                        <a:t>r</a:t>
                      </a:r>
                      <a:r>
                        <a:rPr lang="en-US" sz="800" dirty="0">
                          <a:effectLst/>
                        </a:rPr>
                        <a:t>y</a:t>
                      </a:r>
                      <a:r>
                        <a:rPr lang="en-US" sz="800" spc="-130" dirty="0">
                          <a:effectLst/>
                        </a:rPr>
                        <a:t> </a:t>
                      </a:r>
                      <a:r>
                        <a:rPr lang="en-US" sz="800" spc="5" dirty="0">
                          <a:effectLst/>
                        </a:rPr>
                        <a:t>strateg</a:t>
                      </a:r>
                      <a:r>
                        <a:rPr lang="en-US" sz="800" dirty="0">
                          <a:effectLst/>
                        </a:rPr>
                        <a:t>i</a:t>
                      </a:r>
                      <a:r>
                        <a:rPr lang="en-US" sz="800" spc="5" dirty="0">
                          <a:effectLst/>
                        </a:rPr>
                        <a:t>e</a:t>
                      </a:r>
                      <a:r>
                        <a:rPr lang="en-US" sz="800" dirty="0">
                          <a:effectLst/>
                        </a:rPr>
                        <a:t>s </a:t>
                      </a:r>
                      <a:r>
                        <a:rPr lang="en-US" sz="800" spc="5" dirty="0">
                          <a:effectLst/>
                        </a:rPr>
                        <a:t>t</a:t>
                      </a:r>
                      <a:r>
                        <a:rPr lang="en-US" sz="800" dirty="0">
                          <a:effectLst/>
                        </a:rPr>
                        <a:t>o</a:t>
                      </a:r>
                      <a:r>
                        <a:rPr lang="en-US" sz="800" spc="-55" dirty="0">
                          <a:effectLst/>
                        </a:rPr>
                        <a:t> </a:t>
                      </a:r>
                      <a:r>
                        <a:rPr lang="en-US" sz="800" spc="5" dirty="0">
                          <a:effectLst/>
                        </a:rPr>
                        <a:t>pursu</a:t>
                      </a:r>
                      <a:r>
                        <a:rPr lang="en-US" sz="800" dirty="0">
                          <a:effectLst/>
                        </a:rPr>
                        <a:t>e</a:t>
                      </a:r>
                      <a:r>
                        <a:rPr lang="en-US" sz="800" spc="-50" dirty="0">
                          <a:effectLst/>
                        </a:rPr>
                        <a:t> </a:t>
                      </a:r>
                      <a:r>
                        <a:rPr lang="en-US" sz="800" spc="5" dirty="0">
                          <a:effectLst/>
                        </a:rPr>
                        <a:t>thos</a:t>
                      </a:r>
                      <a:r>
                        <a:rPr lang="en-US" sz="800" dirty="0">
                          <a:effectLst/>
                        </a:rPr>
                        <a:t>e i</a:t>
                      </a:r>
                      <a:r>
                        <a:rPr lang="en-US" sz="800" spc="5" dirty="0">
                          <a:effectLst/>
                        </a:rPr>
                        <a:t>nterest</a:t>
                      </a:r>
                      <a:r>
                        <a:rPr lang="en-US" sz="800" dirty="0">
                          <a:effectLst/>
                        </a:rPr>
                        <a:t>s</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50"/>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50"/>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900">
                          <a:effectLst/>
                        </a:rPr>
                        <a:t> </a:t>
                      </a:r>
                      <a:endParaRPr lang="en-US" sz="900">
                        <a:effectLst/>
                        <a:latin typeface="Calibri" charset="0"/>
                        <a:ea typeface="Calibri" charset="0"/>
                        <a:cs typeface="Times New Roman" charset="0"/>
                      </a:endParaRPr>
                    </a:p>
                  </a:txBody>
                  <a:tcPr marL="0" marR="0" marT="0" marB="0"/>
                </a:tc>
                <a:tc>
                  <a:txBody>
                    <a:bodyPr/>
                    <a:lstStyle/>
                    <a:p>
                      <a:pPr marL="62865" marR="0">
                        <a:lnSpc>
                          <a:spcPts val="1150"/>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2"/>
                  </a:ext>
                </a:extLst>
              </a:tr>
              <a:tr h="568007">
                <a:tc vMerge="1">
                  <a:txBody>
                    <a:bodyPr/>
                    <a:lstStyle/>
                    <a:p>
                      <a:endParaRPr lang="en-US"/>
                    </a:p>
                  </a:txBody>
                  <a:tcPr/>
                </a:tc>
                <a:tc>
                  <a:txBody>
                    <a:bodyPr/>
                    <a:lstStyle/>
                    <a:p>
                      <a:pPr marL="66040" marR="66040" algn="ctr">
                        <a:lnSpc>
                          <a:spcPct val="105000"/>
                        </a:lnSpc>
                        <a:spcBef>
                          <a:spcPts val="25"/>
                        </a:spcBef>
                        <a:spcAft>
                          <a:spcPts val="0"/>
                        </a:spcAft>
                      </a:pPr>
                      <a:r>
                        <a:rPr lang="en-US" sz="800" spc="5" dirty="0">
                          <a:effectLst/>
                        </a:rPr>
                        <a:t>enhanc</a:t>
                      </a:r>
                      <a:r>
                        <a:rPr lang="en-US" sz="800" dirty="0">
                          <a:effectLst/>
                        </a:rPr>
                        <a:t>e</a:t>
                      </a:r>
                      <a:r>
                        <a:rPr lang="en-US" sz="800" spc="-140" dirty="0">
                          <a:effectLst/>
                        </a:rPr>
                        <a:t> </a:t>
                      </a:r>
                      <a:r>
                        <a:rPr lang="en-US" sz="800" spc="5" dirty="0">
                          <a:effectLst/>
                        </a:rPr>
                        <a:t>creat</a:t>
                      </a:r>
                      <a:r>
                        <a:rPr lang="en-US" sz="800" dirty="0">
                          <a:effectLst/>
                        </a:rPr>
                        <a:t>i</a:t>
                      </a:r>
                      <a:r>
                        <a:rPr lang="en-US" sz="800" spc="5" dirty="0">
                          <a:effectLst/>
                        </a:rPr>
                        <a:t>v</a:t>
                      </a:r>
                      <a:r>
                        <a:rPr lang="en-US" sz="800" dirty="0">
                          <a:effectLst/>
                        </a:rPr>
                        <a:t>i</a:t>
                      </a:r>
                      <a:r>
                        <a:rPr lang="en-US" sz="800" spc="5" dirty="0">
                          <a:effectLst/>
                        </a:rPr>
                        <a:t>ty</a:t>
                      </a:r>
                      <a:r>
                        <a:rPr lang="en-US" sz="800" dirty="0">
                          <a:effectLst/>
                        </a:rPr>
                        <a:t>, </a:t>
                      </a:r>
                      <a:r>
                        <a:rPr lang="en-US" sz="800" spc="5" dirty="0">
                          <a:effectLst/>
                        </a:rPr>
                        <a:t>se</a:t>
                      </a:r>
                      <a:r>
                        <a:rPr lang="en-US" sz="800" dirty="0">
                          <a:effectLst/>
                        </a:rPr>
                        <a:t>lf-</a:t>
                      </a:r>
                      <a:r>
                        <a:rPr lang="en-US" sz="800" spc="5" dirty="0">
                          <a:effectLst/>
                        </a:rPr>
                        <a:t>d</a:t>
                      </a:r>
                      <a:r>
                        <a:rPr lang="en-US" sz="800" dirty="0">
                          <a:effectLst/>
                        </a:rPr>
                        <a:t>i</a:t>
                      </a:r>
                      <a:r>
                        <a:rPr lang="en-US" sz="800" spc="5" dirty="0">
                          <a:effectLst/>
                        </a:rPr>
                        <a:t>rectedness</a:t>
                      </a:r>
                      <a:r>
                        <a:rPr lang="en-US" sz="800" dirty="0">
                          <a:effectLst/>
                        </a:rPr>
                        <a:t>, </a:t>
                      </a:r>
                      <a:r>
                        <a:rPr lang="en-US" sz="800" spc="5" dirty="0">
                          <a:effectLst/>
                        </a:rPr>
                        <a:t>an</a:t>
                      </a:r>
                      <a:r>
                        <a:rPr lang="en-US" sz="800" dirty="0">
                          <a:effectLst/>
                        </a:rPr>
                        <a:t>d</a:t>
                      </a:r>
                      <a:r>
                        <a:rPr lang="en-US" sz="800" spc="-130" dirty="0">
                          <a:effectLst/>
                        </a:rPr>
                        <a:t> </a:t>
                      </a:r>
                      <a:r>
                        <a:rPr lang="en-US" sz="800" spc="5" dirty="0">
                          <a:effectLst/>
                        </a:rPr>
                        <a:t>perseveranc</a:t>
                      </a:r>
                      <a:r>
                        <a:rPr lang="en-US" sz="800" dirty="0">
                          <a:effectLst/>
                        </a:rPr>
                        <a:t>e </a:t>
                      </a:r>
                      <a:r>
                        <a:rPr lang="en-US" sz="800" spc="5" dirty="0">
                          <a:effectLst/>
                        </a:rPr>
                        <a:t>requ</a:t>
                      </a:r>
                      <a:r>
                        <a:rPr lang="en-US" sz="800" dirty="0">
                          <a:effectLst/>
                        </a:rPr>
                        <a:t>i</a:t>
                      </a:r>
                      <a:r>
                        <a:rPr lang="en-US" sz="800" spc="5" dirty="0">
                          <a:effectLst/>
                        </a:rPr>
                        <a:t>re</a:t>
                      </a:r>
                      <a:r>
                        <a:rPr lang="en-US" sz="800" dirty="0">
                          <a:effectLst/>
                        </a:rPr>
                        <a:t>d</a:t>
                      </a:r>
                      <a:r>
                        <a:rPr lang="en-US" sz="800" spc="-70" dirty="0">
                          <a:effectLst/>
                        </a:rPr>
                        <a:t> </a:t>
                      </a:r>
                      <a:r>
                        <a:rPr lang="en-US" sz="800" spc="5" dirty="0">
                          <a:effectLst/>
                        </a:rPr>
                        <a:t>fo</a:t>
                      </a:r>
                      <a:r>
                        <a:rPr lang="en-US" sz="800" dirty="0">
                          <a:effectLst/>
                        </a:rPr>
                        <a:t>r</a:t>
                      </a:r>
                      <a:r>
                        <a:rPr lang="en-US" sz="800" spc="-65" dirty="0">
                          <a:effectLst/>
                        </a:rPr>
                        <a:t> </a:t>
                      </a:r>
                      <a:r>
                        <a:rPr lang="en-US" sz="800" dirty="0">
                          <a:effectLst/>
                        </a:rPr>
                        <a:t>i</a:t>
                      </a:r>
                      <a:r>
                        <a:rPr lang="en-US" sz="800" spc="5" dirty="0">
                          <a:effectLst/>
                        </a:rPr>
                        <a:t>nqu</a:t>
                      </a:r>
                      <a:r>
                        <a:rPr lang="en-US" sz="800" dirty="0">
                          <a:effectLst/>
                        </a:rPr>
                        <a:t>i</a:t>
                      </a:r>
                      <a:r>
                        <a:rPr lang="en-US" sz="800" spc="5" dirty="0">
                          <a:effectLst/>
                        </a:rPr>
                        <a:t>ry</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3"/>
                  </a:ext>
                </a:extLst>
              </a:tr>
              <a:tr h="682528">
                <a:tc vMerge="1">
                  <a:txBody>
                    <a:bodyPr/>
                    <a:lstStyle/>
                    <a:p>
                      <a:endParaRPr lang="en-US"/>
                    </a:p>
                  </a:txBody>
                  <a:tcPr/>
                </a:tc>
                <a:tc>
                  <a:txBody>
                    <a:bodyPr/>
                    <a:lstStyle/>
                    <a:p>
                      <a:pPr marL="66040" marR="240030" algn="ctr">
                        <a:lnSpc>
                          <a:spcPct val="105000"/>
                        </a:lnSpc>
                        <a:spcBef>
                          <a:spcPts val="25"/>
                        </a:spcBef>
                        <a:spcAft>
                          <a:spcPts val="0"/>
                        </a:spcAft>
                      </a:pPr>
                      <a:r>
                        <a:rPr lang="en-US" sz="800" dirty="0">
                          <a:effectLst/>
                        </a:rPr>
                        <a:t>l</a:t>
                      </a:r>
                      <a:r>
                        <a:rPr lang="en-US" sz="800" spc="5" dirty="0">
                          <a:effectLst/>
                        </a:rPr>
                        <a:t>ear</a:t>
                      </a:r>
                      <a:r>
                        <a:rPr lang="en-US" sz="800" dirty="0">
                          <a:effectLst/>
                        </a:rPr>
                        <a:t>n</a:t>
                      </a:r>
                      <a:r>
                        <a:rPr lang="en-US" sz="800" spc="-105" dirty="0">
                          <a:effectLst/>
                        </a:rPr>
                        <a:t> </a:t>
                      </a:r>
                      <a:r>
                        <a:rPr lang="en-US" sz="800" spc="5" dirty="0">
                          <a:effectLst/>
                        </a:rPr>
                        <a:t>research</a:t>
                      </a:r>
                      <a:r>
                        <a:rPr lang="en-US" sz="800" dirty="0">
                          <a:effectLst/>
                        </a:rPr>
                        <a:t>, </a:t>
                      </a:r>
                      <a:r>
                        <a:rPr lang="en-US" sz="800" spc="5" dirty="0">
                          <a:effectLst/>
                        </a:rPr>
                        <a:t>techn</a:t>
                      </a:r>
                      <a:r>
                        <a:rPr lang="en-US" sz="800" dirty="0">
                          <a:effectLst/>
                        </a:rPr>
                        <a:t>i</a:t>
                      </a:r>
                      <a:r>
                        <a:rPr lang="en-US" sz="800" spc="5" dirty="0">
                          <a:effectLst/>
                        </a:rPr>
                        <a:t>ca</a:t>
                      </a:r>
                      <a:r>
                        <a:rPr lang="en-US" sz="800" dirty="0">
                          <a:effectLst/>
                        </a:rPr>
                        <a:t>l,</a:t>
                      </a:r>
                      <a:r>
                        <a:rPr lang="en-US" sz="800" spc="-105" dirty="0">
                          <a:effectLst/>
                        </a:rPr>
                        <a:t> </a:t>
                      </a:r>
                      <a:r>
                        <a:rPr lang="en-US" sz="800" spc="5" dirty="0">
                          <a:effectLst/>
                        </a:rPr>
                        <a:t>an</a:t>
                      </a:r>
                      <a:r>
                        <a:rPr lang="en-US" sz="800" dirty="0">
                          <a:effectLst/>
                        </a:rPr>
                        <a:t>d </a:t>
                      </a:r>
                      <a:r>
                        <a:rPr lang="en-US" sz="800" spc="5" dirty="0">
                          <a:effectLst/>
                        </a:rPr>
                        <a:t>co</a:t>
                      </a:r>
                      <a:r>
                        <a:rPr lang="en-US" sz="800" spc="10" dirty="0">
                          <a:effectLst/>
                        </a:rPr>
                        <a:t>mm</a:t>
                      </a:r>
                      <a:r>
                        <a:rPr lang="en-US" sz="800" spc="5" dirty="0">
                          <a:effectLst/>
                        </a:rPr>
                        <a:t>un</a:t>
                      </a:r>
                      <a:r>
                        <a:rPr lang="en-US" sz="800" dirty="0">
                          <a:effectLst/>
                        </a:rPr>
                        <a:t>i</a:t>
                      </a:r>
                      <a:r>
                        <a:rPr lang="en-US" sz="800" spc="5" dirty="0">
                          <a:effectLst/>
                        </a:rPr>
                        <a:t>cat</a:t>
                      </a:r>
                      <a:r>
                        <a:rPr lang="en-US" sz="800" dirty="0">
                          <a:effectLst/>
                        </a:rPr>
                        <a:t>i</a:t>
                      </a:r>
                      <a:r>
                        <a:rPr lang="en-US" sz="800" spc="5" dirty="0">
                          <a:effectLst/>
                        </a:rPr>
                        <a:t>o</a:t>
                      </a:r>
                      <a:r>
                        <a:rPr lang="en-US" sz="800" dirty="0">
                          <a:effectLst/>
                        </a:rPr>
                        <a:t>n </a:t>
                      </a:r>
                      <a:r>
                        <a:rPr lang="en-US" sz="800" spc="5" dirty="0">
                          <a:effectLst/>
                        </a:rPr>
                        <a:t>sk</a:t>
                      </a:r>
                      <a:r>
                        <a:rPr lang="en-US" sz="800" dirty="0">
                          <a:effectLst/>
                        </a:rPr>
                        <a:t>ills</a:t>
                      </a:r>
                      <a:r>
                        <a:rPr lang="en-US" sz="800" spc="-55" dirty="0">
                          <a:effectLst/>
                        </a:rPr>
                        <a:t> </a:t>
                      </a:r>
                      <a:r>
                        <a:rPr lang="en-US" sz="800" spc="5" dirty="0">
                          <a:effectLst/>
                        </a:rPr>
                        <a:t>re</a:t>
                      </a:r>
                      <a:r>
                        <a:rPr lang="en-US" sz="800" dirty="0">
                          <a:effectLst/>
                        </a:rPr>
                        <a:t>l</a:t>
                      </a:r>
                      <a:r>
                        <a:rPr lang="en-US" sz="800" spc="5" dirty="0">
                          <a:effectLst/>
                        </a:rPr>
                        <a:t>evan</a:t>
                      </a:r>
                      <a:r>
                        <a:rPr lang="en-US" sz="800" dirty="0">
                          <a:effectLst/>
                        </a:rPr>
                        <a:t>t</a:t>
                      </a:r>
                      <a:r>
                        <a:rPr lang="en-US" sz="800" spc="-55" dirty="0">
                          <a:effectLst/>
                        </a:rPr>
                        <a:t> </a:t>
                      </a:r>
                      <a:r>
                        <a:rPr lang="en-US" sz="800" spc="5" dirty="0">
                          <a:effectLst/>
                        </a:rPr>
                        <a:t>t</a:t>
                      </a:r>
                      <a:r>
                        <a:rPr lang="en-US" sz="800" dirty="0">
                          <a:effectLst/>
                        </a:rPr>
                        <a:t>o i</a:t>
                      </a:r>
                      <a:r>
                        <a:rPr lang="en-US" sz="800" spc="5" dirty="0">
                          <a:effectLst/>
                        </a:rPr>
                        <a:t>nqu</a:t>
                      </a:r>
                      <a:r>
                        <a:rPr lang="en-US" sz="800" dirty="0">
                          <a:effectLst/>
                        </a:rPr>
                        <a:t>i</a:t>
                      </a:r>
                      <a:r>
                        <a:rPr lang="en-US" sz="800" spc="5" dirty="0">
                          <a:effectLst/>
                        </a:rPr>
                        <a:t>r</a:t>
                      </a:r>
                      <a:r>
                        <a:rPr lang="en-US" sz="800" dirty="0">
                          <a:effectLst/>
                        </a:rPr>
                        <a:t>y</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tcPr>
                </a:tc>
                <a:tc>
                  <a:txBody>
                    <a:bodyPr/>
                    <a:lstStyle/>
                    <a:p>
                      <a:pPr marL="62865"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6040" marR="0">
                        <a:lnSpc>
                          <a:spcPts val="1125"/>
                        </a:lnSpc>
                        <a:spcBef>
                          <a:spcPts val="0"/>
                        </a:spcBef>
                        <a:spcAft>
                          <a:spcPts val="0"/>
                        </a:spcAft>
                      </a:pPr>
                      <a:r>
                        <a:rPr lang="en-US" sz="1000">
                          <a:effectLst/>
                        </a:rPr>
                        <a:t>✔</a:t>
                      </a:r>
                      <a:endParaRPr lang="en-US" sz="900">
                        <a:effectLst/>
                        <a:latin typeface="Calibri" charset="0"/>
                        <a:ea typeface="Calibri" charset="0"/>
                        <a:cs typeface="Times New Roman" charset="0"/>
                      </a:endParaRPr>
                    </a:p>
                  </a:txBody>
                  <a:tcPr marL="0" marR="0" marT="0" marB="0"/>
                </a:tc>
                <a:tc>
                  <a:txBody>
                    <a:bodyPr/>
                    <a:lstStyle/>
                    <a:p>
                      <a:pPr marL="62865" marR="0">
                        <a:lnSpc>
                          <a:spcPts val="1125"/>
                        </a:lnSpc>
                        <a:spcBef>
                          <a:spcPts val="0"/>
                        </a:spcBef>
                        <a:spcAft>
                          <a:spcPts val="0"/>
                        </a:spcAft>
                      </a:pPr>
                      <a:r>
                        <a:rPr lang="en-US" sz="1000">
                          <a:effectLst/>
                        </a:rPr>
                        <a:t>✔</a:t>
                      </a:r>
                      <a:r>
                        <a:rPr lang="en-US" sz="1000" spc="-5">
                          <a:effectLst/>
                        </a:rPr>
                        <a:t>✔</a:t>
                      </a:r>
                      <a:r>
                        <a:rPr lang="en-US" sz="1000">
                          <a:effectLst/>
                        </a:rPr>
                        <a:t>✔</a:t>
                      </a:r>
                      <a:endParaRPr lang="en-US" sz="9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4"/>
                  </a:ext>
                </a:extLst>
              </a:tr>
              <a:tr h="682528">
                <a:tc vMerge="1">
                  <a:txBody>
                    <a:bodyPr/>
                    <a:lstStyle/>
                    <a:p>
                      <a:endParaRPr lang="en-US"/>
                    </a:p>
                  </a:txBody>
                  <a:tcPr/>
                </a:tc>
                <a:tc>
                  <a:txBody>
                    <a:bodyPr/>
                    <a:lstStyle/>
                    <a:p>
                      <a:pPr marL="66040" marR="210820" algn="ctr">
                        <a:lnSpc>
                          <a:spcPct val="105000"/>
                        </a:lnSpc>
                        <a:spcBef>
                          <a:spcPts val="25"/>
                        </a:spcBef>
                        <a:spcAft>
                          <a:spcPts val="0"/>
                        </a:spcAft>
                      </a:pPr>
                      <a:r>
                        <a:rPr lang="en-US" sz="800" spc="5" dirty="0">
                          <a:effectLst/>
                        </a:rPr>
                        <a:t>s</a:t>
                      </a:r>
                      <a:r>
                        <a:rPr lang="en-US" sz="800" dirty="0">
                          <a:effectLst/>
                        </a:rPr>
                        <a:t>i</a:t>
                      </a:r>
                      <a:r>
                        <a:rPr lang="en-US" sz="800" spc="5" dirty="0">
                          <a:effectLst/>
                        </a:rPr>
                        <a:t>tuat</a:t>
                      </a:r>
                      <a:r>
                        <a:rPr lang="en-US" sz="800" dirty="0">
                          <a:effectLst/>
                        </a:rPr>
                        <a:t>e</a:t>
                      </a:r>
                      <a:r>
                        <a:rPr lang="en-US" sz="800" spc="-60" dirty="0">
                          <a:effectLst/>
                        </a:rPr>
                        <a:t> </a:t>
                      </a:r>
                      <a:r>
                        <a:rPr lang="en-US" sz="800" dirty="0">
                          <a:effectLst/>
                        </a:rPr>
                        <a:t>i</a:t>
                      </a:r>
                      <a:r>
                        <a:rPr lang="en-US" sz="800" spc="5" dirty="0">
                          <a:effectLst/>
                        </a:rPr>
                        <a:t>nqu</a:t>
                      </a:r>
                      <a:r>
                        <a:rPr lang="en-US" sz="800" dirty="0">
                          <a:effectLst/>
                        </a:rPr>
                        <a:t>i</a:t>
                      </a:r>
                      <a:r>
                        <a:rPr lang="en-US" sz="800" spc="5" dirty="0">
                          <a:effectLst/>
                        </a:rPr>
                        <a:t>r</a:t>
                      </a:r>
                      <a:r>
                        <a:rPr lang="en-US" sz="800" dirty="0">
                          <a:effectLst/>
                        </a:rPr>
                        <a:t>y</a:t>
                      </a:r>
                      <a:r>
                        <a:rPr lang="en-US" sz="800" spc="-55" dirty="0">
                          <a:effectLst/>
                        </a:rPr>
                        <a:t> </a:t>
                      </a:r>
                      <a:r>
                        <a:rPr lang="en-US" sz="800" dirty="0">
                          <a:effectLst/>
                        </a:rPr>
                        <a:t>in </a:t>
                      </a:r>
                      <a:r>
                        <a:rPr lang="en-US" sz="800" spc="5" dirty="0">
                          <a:effectLst/>
                        </a:rPr>
                        <a:t>re</a:t>
                      </a:r>
                      <a:r>
                        <a:rPr lang="en-US" sz="800" dirty="0">
                          <a:effectLst/>
                        </a:rPr>
                        <a:t>l</a:t>
                      </a:r>
                      <a:r>
                        <a:rPr lang="en-US" sz="800" spc="5" dirty="0">
                          <a:effectLst/>
                        </a:rPr>
                        <a:t>at</a:t>
                      </a:r>
                      <a:r>
                        <a:rPr lang="en-US" sz="800" dirty="0">
                          <a:effectLst/>
                        </a:rPr>
                        <a:t>i</a:t>
                      </a:r>
                      <a:r>
                        <a:rPr lang="en-US" sz="800" spc="5" dirty="0">
                          <a:effectLst/>
                        </a:rPr>
                        <a:t>o</a:t>
                      </a:r>
                      <a:r>
                        <a:rPr lang="en-US" sz="800" dirty="0">
                          <a:effectLst/>
                        </a:rPr>
                        <a:t>n</a:t>
                      </a:r>
                      <a:r>
                        <a:rPr lang="en-US" sz="800" spc="-75" dirty="0">
                          <a:effectLst/>
                        </a:rPr>
                        <a:t> </a:t>
                      </a:r>
                      <a:r>
                        <a:rPr lang="en-US" sz="800" spc="5" dirty="0">
                          <a:effectLst/>
                        </a:rPr>
                        <a:t>to conte</a:t>
                      </a:r>
                      <a:r>
                        <a:rPr lang="en-US" sz="800" spc="10" dirty="0">
                          <a:effectLst/>
                        </a:rPr>
                        <a:t>m</a:t>
                      </a:r>
                      <a:r>
                        <a:rPr lang="en-US" sz="800" spc="5" dirty="0">
                          <a:effectLst/>
                        </a:rPr>
                        <a:t>porar</a:t>
                      </a:r>
                      <a:r>
                        <a:rPr lang="en-US" sz="800" dirty="0">
                          <a:effectLst/>
                        </a:rPr>
                        <a:t>y </a:t>
                      </a:r>
                      <a:r>
                        <a:rPr lang="en-US" sz="800" spc="5" dirty="0">
                          <a:effectLst/>
                        </a:rPr>
                        <a:t>not</a:t>
                      </a:r>
                      <a:r>
                        <a:rPr lang="en-US" sz="800" dirty="0">
                          <a:effectLst/>
                        </a:rPr>
                        <a:t>i</a:t>
                      </a:r>
                      <a:r>
                        <a:rPr lang="en-US" sz="800" spc="5" dirty="0">
                          <a:effectLst/>
                        </a:rPr>
                        <a:t>on</a:t>
                      </a:r>
                      <a:r>
                        <a:rPr lang="en-US" sz="800" dirty="0">
                          <a:effectLst/>
                        </a:rPr>
                        <a:t>s</a:t>
                      </a:r>
                      <a:r>
                        <a:rPr lang="en-US" sz="800" spc="-70" dirty="0">
                          <a:effectLst/>
                        </a:rPr>
                        <a:t> </a:t>
                      </a:r>
                      <a:r>
                        <a:rPr lang="en-US" sz="800" spc="5" dirty="0">
                          <a:effectLst/>
                        </a:rPr>
                        <a:t>of d</a:t>
                      </a:r>
                      <a:r>
                        <a:rPr lang="en-US" sz="800" dirty="0">
                          <a:effectLst/>
                        </a:rPr>
                        <a:t>i</a:t>
                      </a:r>
                      <a:r>
                        <a:rPr lang="en-US" sz="800" spc="5" dirty="0">
                          <a:effectLst/>
                        </a:rPr>
                        <a:t>sc</a:t>
                      </a:r>
                      <a:r>
                        <a:rPr lang="en-US" sz="800" dirty="0">
                          <a:effectLst/>
                        </a:rPr>
                        <a:t>i</a:t>
                      </a:r>
                      <a:r>
                        <a:rPr lang="en-US" sz="800" spc="5" dirty="0">
                          <a:effectLst/>
                        </a:rPr>
                        <a:t>p</a:t>
                      </a:r>
                      <a:r>
                        <a:rPr lang="en-US" sz="800" dirty="0">
                          <a:effectLst/>
                        </a:rPr>
                        <a:t>li</a:t>
                      </a:r>
                      <a:r>
                        <a:rPr lang="en-US" sz="800" spc="5" dirty="0">
                          <a:effectLst/>
                        </a:rPr>
                        <a:t>nar</a:t>
                      </a:r>
                      <a:r>
                        <a:rPr lang="en-US" sz="800" dirty="0">
                          <a:effectLst/>
                        </a:rPr>
                        <a:t>y </a:t>
                      </a:r>
                      <a:r>
                        <a:rPr lang="en-US" sz="800" spc="5" dirty="0">
                          <a:effectLst/>
                        </a:rPr>
                        <a:t>th</a:t>
                      </a:r>
                      <a:r>
                        <a:rPr lang="en-US" sz="800" dirty="0">
                          <a:effectLst/>
                        </a:rPr>
                        <a:t>i</a:t>
                      </a:r>
                      <a:r>
                        <a:rPr lang="en-US" sz="800" spc="5" dirty="0">
                          <a:effectLst/>
                        </a:rPr>
                        <a:t>nk</a:t>
                      </a:r>
                      <a:r>
                        <a:rPr lang="en-US" sz="800" dirty="0">
                          <a:effectLst/>
                        </a:rPr>
                        <a:t>i</a:t>
                      </a:r>
                      <a:r>
                        <a:rPr lang="en-US" sz="800" spc="5" dirty="0">
                          <a:effectLst/>
                        </a:rPr>
                        <a:t>n</a:t>
                      </a:r>
                      <a:r>
                        <a:rPr lang="en-US" sz="800" dirty="0">
                          <a:effectLst/>
                        </a:rPr>
                        <a:t>g</a:t>
                      </a:r>
                      <a:endParaRPr lang="en-US" sz="900" dirty="0">
                        <a:effectLst/>
                        <a:latin typeface="Calibri" charset="0"/>
                        <a:ea typeface="Calibri" charset="0"/>
                        <a:cs typeface="Times New Roman" charset="0"/>
                      </a:endParaRPr>
                    </a:p>
                  </a:txBody>
                  <a:tcPr marL="0" marR="0" marT="0" marB="0" anchor="ct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6040" marR="0">
                        <a:lnSpc>
                          <a:spcPts val="1125"/>
                        </a:lnSpc>
                        <a:spcBef>
                          <a:spcPts val="0"/>
                        </a:spcBef>
                        <a:spcAft>
                          <a:spcPts val="0"/>
                        </a:spcAft>
                      </a:pP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900" dirty="0">
                          <a:effectLst/>
                        </a:rPr>
                        <a:t> </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62865" marR="0">
                        <a:lnSpc>
                          <a:spcPts val="1125"/>
                        </a:lnSpc>
                        <a:spcBef>
                          <a:spcPts val="0"/>
                        </a:spcBef>
                        <a:spcAft>
                          <a:spcPts val="0"/>
                        </a:spcAft>
                      </a:pPr>
                      <a:r>
                        <a:rPr lang="en-US" sz="1000" dirty="0">
                          <a:effectLst/>
                        </a:rPr>
                        <a:t>✔</a:t>
                      </a:r>
                      <a:r>
                        <a:rPr lang="en-US" sz="1000" spc="-5" dirty="0">
                          <a:effectLst/>
                        </a:rPr>
                        <a:t>✔</a:t>
                      </a:r>
                      <a:r>
                        <a:rPr lang="en-US" sz="1000" dirty="0">
                          <a:effectLst/>
                        </a:rPr>
                        <a:t>✔</a:t>
                      </a:r>
                      <a:endParaRPr lang="en-US" sz="9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68007">
                <a:tc vMerge="1">
                  <a:txBody>
                    <a:bodyPr/>
                    <a:lstStyle/>
                    <a:p>
                      <a:endParaRPr lang="en-US"/>
                    </a:p>
                  </a:txBody>
                  <a:tcPr/>
                </a:tc>
                <a:tc>
                  <a:txBody>
                    <a:bodyPr/>
                    <a:lstStyle/>
                    <a:p>
                      <a:pPr marL="66040" marR="107950" algn="ctr">
                        <a:lnSpc>
                          <a:spcPct val="105000"/>
                        </a:lnSpc>
                        <a:spcBef>
                          <a:spcPts val="25"/>
                        </a:spcBef>
                        <a:spcAft>
                          <a:spcPts val="0"/>
                        </a:spcAft>
                      </a:pPr>
                      <a:r>
                        <a:rPr lang="en-US" sz="800" spc="5" dirty="0">
                          <a:solidFill>
                            <a:srgbClr val="461784"/>
                          </a:solidFill>
                          <a:effectLst/>
                        </a:rPr>
                        <a:t>enhanc</a:t>
                      </a:r>
                      <a:r>
                        <a:rPr lang="en-US" sz="800" dirty="0">
                          <a:solidFill>
                            <a:srgbClr val="461784"/>
                          </a:solidFill>
                          <a:effectLst/>
                        </a:rPr>
                        <a:t>e</a:t>
                      </a:r>
                      <a:r>
                        <a:rPr lang="en-US" sz="800" spc="-130" dirty="0">
                          <a:solidFill>
                            <a:srgbClr val="461784"/>
                          </a:solidFill>
                          <a:effectLst/>
                        </a:rPr>
                        <a:t> </a:t>
                      </a:r>
                      <a:r>
                        <a:rPr lang="en-US" sz="800" spc="5" dirty="0">
                          <a:solidFill>
                            <a:srgbClr val="461784"/>
                          </a:solidFill>
                          <a:effectLst/>
                        </a:rPr>
                        <a:t>apt</a:t>
                      </a:r>
                      <a:r>
                        <a:rPr lang="en-US" sz="800" dirty="0">
                          <a:solidFill>
                            <a:srgbClr val="461784"/>
                          </a:solidFill>
                          <a:effectLst/>
                        </a:rPr>
                        <a:t>i</a:t>
                      </a:r>
                      <a:r>
                        <a:rPr lang="en-US" sz="800" spc="5" dirty="0">
                          <a:solidFill>
                            <a:srgbClr val="461784"/>
                          </a:solidFill>
                          <a:effectLst/>
                        </a:rPr>
                        <a:t>tud</a:t>
                      </a:r>
                      <a:r>
                        <a:rPr lang="en-US" sz="800" dirty="0">
                          <a:solidFill>
                            <a:srgbClr val="461784"/>
                          </a:solidFill>
                          <a:effectLst/>
                        </a:rPr>
                        <a:t>e </a:t>
                      </a:r>
                      <a:r>
                        <a:rPr lang="en-US" sz="800" spc="5" dirty="0">
                          <a:solidFill>
                            <a:srgbClr val="461784"/>
                          </a:solidFill>
                          <a:effectLst/>
                        </a:rPr>
                        <a:t>an</a:t>
                      </a:r>
                      <a:r>
                        <a:rPr lang="en-US" sz="800" dirty="0">
                          <a:solidFill>
                            <a:srgbClr val="461784"/>
                          </a:solidFill>
                          <a:effectLst/>
                        </a:rPr>
                        <a:t>d</a:t>
                      </a:r>
                      <a:r>
                        <a:rPr lang="en-US" sz="800" spc="-60" dirty="0">
                          <a:solidFill>
                            <a:srgbClr val="461784"/>
                          </a:solidFill>
                          <a:effectLst/>
                        </a:rPr>
                        <a:t> </a:t>
                      </a:r>
                      <a:r>
                        <a:rPr lang="en-US" sz="800" spc="5" dirty="0">
                          <a:solidFill>
                            <a:srgbClr val="461784"/>
                          </a:solidFill>
                          <a:effectLst/>
                        </a:rPr>
                        <a:t>con</a:t>
                      </a:r>
                      <a:r>
                        <a:rPr lang="en-US" sz="800" dirty="0">
                          <a:solidFill>
                            <a:srgbClr val="461784"/>
                          </a:solidFill>
                          <a:effectLst/>
                        </a:rPr>
                        <a:t>fi</a:t>
                      </a:r>
                      <a:r>
                        <a:rPr lang="en-US" sz="800" spc="5" dirty="0">
                          <a:solidFill>
                            <a:srgbClr val="461784"/>
                          </a:solidFill>
                          <a:effectLst/>
                        </a:rPr>
                        <a:t>denc</a:t>
                      </a:r>
                      <a:r>
                        <a:rPr lang="en-US" sz="800" dirty="0">
                          <a:solidFill>
                            <a:srgbClr val="461784"/>
                          </a:solidFill>
                          <a:effectLst/>
                        </a:rPr>
                        <a:t>e</a:t>
                      </a:r>
                      <a:r>
                        <a:rPr lang="en-US" sz="800" spc="-60" dirty="0">
                          <a:solidFill>
                            <a:srgbClr val="461784"/>
                          </a:solidFill>
                          <a:effectLst/>
                        </a:rPr>
                        <a:t> </a:t>
                      </a:r>
                      <a:r>
                        <a:rPr lang="en-US" sz="800" dirty="0">
                          <a:solidFill>
                            <a:srgbClr val="461784"/>
                          </a:solidFill>
                          <a:effectLst/>
                        </a:rPr>
                        <a:t>in </a:t>
                      </a:r>
                      <a:r>
                        <a:rPr lang="en-US" sz="800" spc="10" dirty="0">
                          <a:solidFill>
                            <a:srgbClr val="461784"/>
                          </a:solidFill>
                          <a:effectLst/>
                        </a:rPr>
                        <a:t>w</a:t>
                      </a:r>
                      <a:r>
                        <a:rPr lang="en-US" sz="800" spc="5" dirty="0">
                          <a:solidFill>
                            <a:srgbClr val="461784"/>
                          </a:solidFill>
                          <a:effectLst/>
                        </a:rPr>
                        <a:t>ork</a:t>
                      </a:r>
                      <a:r>
                        <a:rPr lang="en-US" sz="800" dirty="0">
                          <a:solidFill>
                            <a:srgbClr val="461784"/>
                          </a:solidFill>
                          <a:effectLst/>
                        </a:rPr>
                        <a:t>i</a:t>
                      </a:r>
                      <a:r>
                        <a:rPr lang="en-US" sz="800" spc="5" dirty="0">
                          <a:solidFill>
                            <a:srgbClr val="461784"/>
                          </a:solidFill>
                          <a:effectLst/>
                        </a:rPr>
                        <a:t>n</a:t>
                      </a:r>
                      <a:r>
                        <a:rPr lang="en-US" sz="800" dirty="0">
                          <a:solidFill>
                            <a:srgbClr val="461784"/>
                          </a:solidFill>
                          <a:effectLst/>
                        </a:rPr>
                        <a:t>g i</a:t>
                      </a:r>
                      <a:r>
                        <a:rPr lang="en-US" sz="800" spc="5" dirty="0">
                          <a:solidFill>
                            <a:srgbClr val="461784"/>
                          </a:solidFill>
                          <a:effectLst/>
                        </a:rPr>
                        <a:t>ndependent</a:t>
                      </a:r>
                      <a:r>
                        <a:rPr lang="en-US" sz="800" dirty="0">
                          <a:solidFill>
                            <a:srgbClr val="461784"/>
                          </a:solidFill>
                          <a:effectLst/>
                        </a:rPr>
                        <a:t>ly</a:t>
                      </a:r>
                      <a:r>
                        <a:rPr lang="en-US" sz="800" spc="-140" dirty="0">
                          <a:solidFill>
                            <a:srgbClr val="461784"/>
                          </a:solidFill>
                          <a:effectLst/>
                        </a:rPr>
                        <a:t> </a:t>
                      </a:r>
                      <a:r>
                        <a:rPr lang="en-US" sz="800" spc="5" dirty="0">
                          <a:solidFill>
                            <a:srgbClr val="461784"/>
                          </a:solidFill>
                          <a:effectLst/>
                        </a:rPr>
                        <a:t>an</a:t>
                      </a:r>
                      <a:r>
                        <a:rPr lang="en-US" sz="800" dirty="0">
                          <a:solidFill>
                            <a:srgbClr val="461784"/>
                          </a:solidFill>
                          <a:effectLst/>
                        </a:rPr>
                        <a:t>d </a:t>
                      </a:r>
                      <a:r>
                        <a:rPr lang="en-US" sz="800" spc="5" dirty="0">
                          <a:solidFill>
                            <a:srgbClr val="461784"/>
                          </a:solidFill>
                          <a:effectLst/>
                        </a:rPr>
                        <a:t>co</a:t>
                      </a:r>
                      <a:r>
                        <a:rPr lang="en-US" sz="800" dirty="0">
                          <a:solidFill>
                            <a:srgbClr val="461784"/>
                          </a:solidFill>
                          <a:effectLst/>
                        </a:rPr>
                        <a:t>ll</a:t>
                      </a:r>
                      <a:r>
                        <a:rPr lang="en-US" sz="800" spc="5" dirty="0">
                          <a:solidFill>
                            <a:srgbClr val="461784"/>
                          </a:solidFill>
                          <a:effectLst/>
                        </a:rPr>
                        <a:t>ect</a:t>
                      </a:r>
                      <a:r>
                        <a:rPr lang="en-US" sz="800" dirty="0">
                          <a:solidFill>
                            <a:srgbClr val="461784"/>
                          </a:solidFill>
                          <a:effectLst/>
                        </a:rPr>
                        <a:t>i</a:t>
                      </a:r>
                      <a:r>
                        <a:rPr lang="en-US" sz="800" spc="5" dirty="0">
                          <a:solidFill>
                            <a:srgbClr val="461784"/>
                          </a:solidFill>
                          <a:effectLst/>
                        </a:rPr>
                        <a:t>ve</a:t>
                      </a:r>
                      <a:r>
                        <a:rPr lang="en-US" sz="800" dirty="0">
                          <a:solidFill>
                            <a:srgbClr val="461784"/>
                          </a:solidFill>
                          <a:effectLst/>
                        </a:rPr>
                        <a:t>ly</a:t>
                      </a:r>
                      <a:endParaRPr lang="en-US" sz="900" dirty="0">
                        <a:solidFill>
                          <a:srgbClr val="461784"/>
                        </a:solidFill>
                        <a:effectLst/>
                        <a:latin typeface="Calibri" charset="0"/>
                        <a:ea typeface="Calibri" charset="0"/>
                        <a:cs typeface="Times New Roman" charset="0"/>
                      </a:endParaRPr>
                    </a:p>
                  </a:txBody>
                  <a:tcPr marL="0" marR="0" marT="0" marB="0" anchor="ctr">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6040" marR="0">
                        <a:lnSpc>
                          <a:spcPts val="1125"/>
                        </a:lnSpc>
                        <a:spcBef>
                          <a:spcPts val="0"/>
                        </a:spcBef>
                        <a:spcAft>
                          <a:spcPts val="0"/>
                        </a:spcAft>
                      </a:pP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62865" marR="0">
                        <a:lnSpc>
                          <a:spcPts val="1125"/>
                        </a:lnSpc>
                        <a:spcBef>
                          <a:spcPts val="0"/>
                        </a:spcBef>
                        <a:spcAft>
                          <a:spcPts val="0"/>
                        </a:spcAft>
                      </a:pPr>
                      <a:r>
                        <a:rPr lang="en-US" sz="1000" dirty="0">
                          <a:solidFill>
                            <a:srgbClr val="461784"/>
                          </a:solidFill>
                          <a:effectLst/>
                        </a:rPr>
                        <a:t>✔</a:t>
                      </a:r>
                      <a:r>
                        <a:rPr lang="en-US" sz="1000" spc="-5" dirty="0">
                          <a:solidFill>
                            <a:srgbClr val="461784"/>
                          </a:solidFill>
                          <a:effectLst/>
                        </a:rPr>
                        <a:t>✔</a:t>
                      </a:r>
                      <a:r>
                        <a:rPr lang="en-US" sz="1000" dirty="0">
                          <a:solidFill>
                            <a:srgbClr val="461784"/>
                          </a:solidFill>
                          <a:effectLst/>
                        </a:rPr>
                        <a:t>✔</a:t>
                      </a:r>
                      <a:endParaRPr lang="en-US" sz="900" dirty="0">
                        <a:solidFill>
                          <a:srgbClr val="461784"/>
                        </a:solidFill>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8"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487840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78</a:t>
            </a:fld>
            <a:endParaRPr lang="en-US"/>
          </a:p>
        </p:txBody>
      </p:sp>
      <p:sp>
        <p:nvSpPr>
          <p:cNvPr id="9" name="TextBox 8"/>
          <p:cNvSpPr txBox="1"/>
          <p:nvPr/>
        </p:nvSpPr>
        <p:spPr>
          <a:xfrm>
            <a:off x="239571" y="1291365"/>
            <a:ext cx="3768072" cy="1384995"/>
          </a:xfrm>
          <a:prstGeom prst="rect">
            <a:avLst/>
          </a:prstGeom>
          <a:noFill/>
        </p:spPr>
        <p:txBody>
          <a:bodyPr wrap="square" rtlCol="0">
            <a:spAutoFit/>
          </a:bodyPr>
          <a:lstStyle/>
          <a:p>
            <a:r>
              <a:rPr lang="en-US" sz="2800" dirty="0">
                <a:solidFill>
                  <a:schemeClr val="bg1"/>
                </a:solidFill>
              </a:rPr>
              <a:t>This section details the data collection process.  (element IIID)</a:t>
            </a:r>
          </a:p>
        </p:txBody>
      </p:sp>
      <p:sp>
        <p:nvSpPr>
          <p:cNvPr id="10" name="Rectangle 9"/>
          <p:cNvSpPr/>
          <p:nvPr/>
        </p:nvSpPr>
        <p:spPr>
          <a:xfrm>
            <a:off x="4168651" y="411480"/>
            <a:ext cx="7916010" cy="3451860"/>
          </a:xfrm>
          <a:prstGeom prst="rect">
            <a:avLst/>
          </a:prstGeom>
          <a:solidFill>
            <a:srgbClr val="CBB677"/>
          </a:solidFill>
          <a:ln>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61312" y="0"/>
            <a:ext cx="8130688" cy="4224233"/>
          </a:xfrm>
          <a:prstGeom prst="rect">
            <a:avLst/>
          </a:prstGeom>
        </p:spPr>
        <p:txBody>
          <a:bodyPr wrap="square">
            <a:spAutoFit/>
          </a:bodyPr>
          <a:lstStyle/>
          <a:p>
            <a:pPr marR="0" lvl="0">
              <a:spcBef>
                <a:spcPts val="290"/>
              </a:spcBef>
              <a:spcAft>
                <a:spcPts val="0"/>
              </a:spcAft>
              <a:buSzPts val="1200"/>
              <a:tabLst>
                <a:tab pos="289560" algn="l"/>
              </a:tabLst>
            </a:pPr>
            <a:r>
              <a:rPr lang="en-US" sz="1600" spc="-5" dirty="0">
                <a:latin typeface="Calibri" charset="0"/>
                <a:ea typeface="Calibri" charset="0"/>
                <a:cs typeface="Times New Roman" charset="0"/>
              </a:rPr>
              <a:t>Systematic</a:t>
            </a:r>
            <a:r>
              <a:rPr lang="en-US" sz="1600" spc="-20" dirty="0">
                <a:latin typeface="Calibri" charset="0"/>
                <a:ea typeface="Calibri" charset="0"/>
                <a:cs typeface="Times New Roman" charset="0"/>
              </a:rPr>
              <a:t> </a:t>
            </a:r>
            <a:r>
              <a:rPr lang="en-US" sz="1600" spc="-5" dirty="0">
                <a:latin typeface="Calibri" charset="0"/>
                <a:ea typeface="Calibri" charset="0"/>
                <a:cs typeface="Times New Roman" charset="0"/>
              </a:rPr>
              <a:t>method</a:t>
            </a:r>
            <a:r>
              <a:rPr lang="en-US" sz="1600" spc="-20" dirty="0">
                <a:latin typeface="Calibri" charset="0"/>
                <a:ea typeface="Calibri" charset="0"/>
                <a:cs typeface="Times New Roman" charset="0"/>
              </a:rPr>
              <a:t> </a:t>
            </a:r>
            <a:r>
              <a:rPr lang="en-US" sz="1600" spc="-5" dirty="0">
                <a:latin typeface="Calibri" charset="0"/>
                <a:ea typeface="Calibri" charset="0"/>
                <a:cs typeface="Times New Roman" charset="0"/>
              </a:rPr>
              <a:t>for</a:t>
            </a:r>
            <a:r>
              <a:rPr lang="en-US" sz="1600" spc="-15" dirty="0">
                <a:latin typeface="Calibri" charset="0"/>
                <a:ea typeface="Calibri" charset="0"/>
                <a:cs typeface="Times New Roman" charset="0"/>
              </a:rPr>
              <a:t> </a:t>
            </a:r>
            <a:r>
              <a:rPr lang="en-US" sz="1600" spc="-5" dirty="0">
                <a:latin typeface="Calibri" charset="0"/>
                <a:ea typeface="Calibri" charset="0"/>
                <a:cs typeface="Times New Roman" charset="0"/>
              </a:rPr>
              <a:t>evaluating</a:t>
            </a:r>
            <a:r>
              <a:rPr lang="en-US" sz="1600" spc="-20" dirty="0">
                <a:latin typeface="Calibri" charset="0"/>
                <a:ea typeface="Calibri" charset="0"/>
                <a:cs typeface="Times New Roman" charset="0"/>
              </a:rPr>
              <a:t> </a:t>
            </a:r>
            <a:r>
              <a:rPr lang="en-US" sz="1600" spc="-5" dirty="0">
                <a:latin typeface="Calibri" charset="0"/>
                <a:ea typeface="Calibri" charset="0"/>
                <a:cs typeface="Times New Roman" charset="0"/>
              </a:rPr>
              <a:t>progress</a:t>
            </a:r>
            <a:r>
              <a:rPr lang="en-US" sz="1600" spc="-20" dirty="0">
                <a:latin typeface="Calibri" charset="0"/>
                <a:ea typeface="Calibri" charset="0"/>
                <a:cs typeface="Times New Roman" charset="0"/>
              </a:rPr>
              <a:t> </a:t>
            </a:r>
            <a:r>
              <a:rPr lang="en-US" sz="1600" spc="-5" dirty="0">
                <a:latin typeface="Calibri" charset="0"/>
                <a:ea typeface="Calibri" charset="0"/>
                <a:cs typeface="Times New Roman" charset="0"/>
              </a:rPr>
              <a:t>on</a:t>
            </a:r>
            <a:r>
              <a:rPr lang="en-US" sz="1600" spc="-15" dirty="0">
                <a:latin typeface="Calibri" charset="0"/>
                <a:ea typeface="Calibri" charset="0"/>
                <a:cs typeface="Times New Roman" charset="0"/>
              </a:rPr>
              <a:t> </a:t>
            </a:r>
            <a:r>
              <a:rPr lang="en-US" sz="1600" spc="-5" dirty="0">
                <a:latin typeface="Calibri" charset="0"/>
                <a:ea typeface="Calibri" charset="0"/>
                <a:cs typeface="Times New Roman" charset="0"/>
              </a:rPr>
              <a:t>objectives.</a:t>
            </a:r>
          </a:p>
          <a:p>
            <a:pPr>
              <a:lnSpc>
                <a:spcPts val="1400"/>
              </a:lnSpc>
              <a:spcBef>
                <a:spcPts val="65"/>
              </a:spcBef>
            </a:pPr>
            <a:r>
              <a:rPr lang="en-US" dirty="0">
                <a:latin typeface="Calibri" charset="0"/>
                <a:ea typeface="Calibri" charset="0"/>
                <a:cs typeface="Times New Roman" charset="0"/>
              </a:rPr>
              <a:t> </a:t>
            </a:r>
            <a:endParaRPr lang="en-US" sz="1400" dirty="0">
              <a:latin typeface="Calibri" charset="0"/>
              <a:ea typeface="Calibri" charset="0"/>
              <a:cs typeface="Times New Roman" charset="0"/>
            </a:endParaRPr>
          </a:p>
          <a:p>
            <a:pPr marL="139700" marR="311785">
              <a:spcBef>
                <a:spcPts val="0"/>
              </a:spcBef>
              <a:spcAft>
                <a:spcPts val="0"/>
              </a:spcAft>
            </a:pPr>
            <a:r>
              <a:rPr lang="en-US" sz="1600" dirty="0">
                <a:latin typeface="Calibri" charset="0"/>
                <a:ea typeface="Calibri" charset="0"/>
                <a:cs typeface="Times New Roman" charset="0"/>
              </a:rPr>
              <a:t>To</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capture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growth</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over</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time,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and</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across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all</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learning</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objectives,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we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will</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use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repeated </a:t>
            </a:r>
            <a:r>
              <a:rPr lang="en-US" sz="1600" spc="-5" dirty="0">
                <a:latin typeface="Calibri" charset="0"/>
                <a:ea typeface="Calibri" charset="0"/>
                <a:cs typeface="Times New Roman" charset="0"/>
              </a:rPr>
              <a:t>m</a:t>
            </a:r>
            <a:r>
              <a:rPr lang="en-US" sz="1600" dirty="0">
                <a:latin typeface="Calibri" charset="0"/>
                <a:ea typeface="Calibri" charset="0"/>
                <a:cs typeface="Times New Roman" charset="0"/>
              </a:rPr>
              <a:t>easures</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design</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using</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direct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measures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KSAs.</a:t>
            </a:r>
            <a:r>
              <a:rPr lang="en-US" sz="1600" spc="240" dirty="0">
                <a:latin typeface="Calibri" charset="0"/>
                <a:ea typeface="Calibri" charset="0"/>
                <a:cs typeface="Times New Roman" charset="0"/>
              </a:rPr>
              <a:t> </a:t>
            </a:r>
            <a:r>
              <a:rPr lang="en-US" sz="1600" dirty="0">
                <a:latin typeface="Calibri" charset="0"/>
                <a:ea typeface="Calibri" charset="0"/>
                <a:cs typeface="Times New Roman" charset="0"/>
              </a:rPr>
              <a:t>We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will</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have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two</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primary</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assessment points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for</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all</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learning</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outcome</a:t>
            </a:r>
            <a:r>
              <a:rPr lang="en-US" sz="1600" spc="-5" dirty="0">
                <a:latin typeface="Calibri" charset="0"/>
                <a:ea typeface="Calibri" charset="0"/>
                <a:cs typeface="Times New Roman" charset="0"/>
              </a:rPr>
              <a:t>s</a:t>
            </a:r>
            <a:r>
              <a:rPr lang="en-US" sz="1600" dirty="0">
                <a:latin typeface="Calibri" charset="0"/>
                <a:ea typeface="Calibri" charset="0"/>
                <a:cs typeface="Times New Roman" charset="0"/>
              </a:rPr>
              <a: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one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when</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students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complete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IND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200</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(All</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Objectives Assessment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Time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and</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one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when</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students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complete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senior</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project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(All</a:t>
            </a:r>
            <a:r>
              <a:rPr lang="en-US" sz="1600" spc="-20" dirty="0">
                <a:latin typeface="Calibri" charset="0"/>
                <a:ea typeface="Calibri" charset="0"/>
                <a:cs typeface="Times New Roman" charset="0"/>
              </a:rPr>
              <a:t> </a:t>
            </a:r>
            <a:r>
              <a:rPr lang="en-US" sz="1600" dirty="0">
                <a:latin typeface="Calibri" charset="0"/>
                <a:ea typeface="Calibri" charset="0"/>
                <a:cs typeface="Times New Roman" charset="0"/>
              </a:rPr>
              <a:t>Objectives Assessment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Time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2).</a:t>
            </a:r>
            <a:r>
              <a:rPr lang="en-US" sz="1600" spc="240" dirty="0">
                <a:latin typeface="Calibri" charset="0"/>
                <a:ea typeface="Calibri" charset="0"/>
                <a:cs typeface="Times New Roman" charset="0"/>
              </a:rPr>
              <a:t> </a:t>
            </a:r>
            <a:r>
              <a:rPr lang="en-US" sz="1600" dirty="0">
                <a:latin typeface="Calibri" charset="0"/>
                <a:ea typeface="Calibri" charset="0"/>
                <a:cs typeface="Times New Roman" charset="0"/>
              </a:rPr>
              <a:t>Here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we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see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that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senior</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project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serves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both</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learning</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experience and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a:t>
            </a:r>
            <a:r>
              <a:rPr lang="en-US" sz="1600" spc="-5" dirty="0">
                <a:latin typeface="Calibri" charset="0"/>
                <a:ea typeface="Calibri" charset="0"/>
                <a:cs typeface="Times New Roman" charset="0"/>
              </a:rPr>
              <a:t>t</a:t>
            </a:r>
            <a:r>
              <a:rPr lang="en-US" sz="1600" dirty="0">
                <a:latin typeface="Calibri" charset="0"/>
                <a:ea typeface="Calibri" charset="0"/>
                <a:cs typeface="Times New Roman" charset="0"/>
              </a:rPr>
              <a:t>-generated</a:t>
            </a:r>
            <a:r>
              <a:rPr lang="en-US" sz="1600" spc="-10" dirty="0">
                <a:latin typeface="Calibri" charset="0"/>
                <a:ea typeface="Calibri" charset="0"/>
                <a:cs typeface="Times New Roman" charset="0"/>
              </a:rPr>
              <a:t> </a:t>
            </a:r>
            <a:r>
              <a:rPr lang="en-US" sz="1600" spc="-5" dirty="0">
                <a:latin typeface="Calibri" charset="0"/>
                <a:ea typeface="Calibri" charset="0"/>
                <a:cs typeface="Times New Roman" charset="0"/>
              </a:rPr>
              <a:t>“e</a:t>
            </a:r>
            <a:r>
              <a:rPr lang="en-US" sz="1600" dirty="0">
                <a:latin typeface="Calibri" charset="0"/>
                <a:ea typeface="Calibri" charset="0"/>
                <a:cs typeface="Times New Roman" charset="0"/>
              </a:rPr>
              <a:t>nd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p</a:t>
            </a:r>
            <a:r>
              <a:rPr lang="en-US" sz="1600" spc="-5" dirty="0">
                <a:latin typeface="Calibri" charset="0"/>
                <a:ea typeface="Calibri" charset="0"/>
                <a:cs typeface="Times New Roman" charset="0"/>
              </a:rPr>
              <a:t>r</a:t>
            </a:r>
            <a:r>
              <a:rPr lang="en-US" sz="1600" dirty="0">
                <a:latin typeface="Calibri" charset="0"/>
                <a:ea typeface="Calibri" charset="0"/>
                <a:cs typeface="Times New Roman" charset="0"/>
              </a:rPr>
              <a:t>odu</a:t>
            </a:r>
            <a:r>
              <a:rPr lang="en-US" sz="1600" spc="-5" dirty="0">
                <a:latin typeface="Calibri" charset="0"/>
                <a:ea typeface="Calibri" charset="0"/>
                <a:cs typeface="Times New Roman" charset="0"/>
              </a:rPr>
              <a:t>ct</a:t>
            </a:r>
            <a:r>
              <a:rPr lang="en-US" sz="1600" dirty="0">
                <a:latin typeface="Calibri" charset="0"/>
                <a:ea typeface="Calibri" charset="0"/>
                <a:cs typeface="Times New Roman" charset="0"/>
              </a:rPr>
              <a: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be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assesse</a:t>
            </a:r>
            <a:r>
              <a:rPr lang="en-US" sz="1600" spc="-5" dirty="0">
                <a:latin typeface="Calibri" charset="0"/>
                <a:ea typeface="Calibri" charset="0"/>
                <a:cs typeface="Times New Roman" charset="0"/>
              </a:rPr>
              <a:t>d</a:t>
            </a:r>
            <a:r>
              <a:rPr lang="en-US" sz="1600" dirty="0">
                <a:latin typeface="Calibri" charset="0"/>
                <a:ea typeface="Calibri" charset="0"/>
                <a:cs typeface="Times New Roman" charset="0"/>
              </a:rPr>
              <a:t>.</a:t>
            </a:r>
            <a:r>
              <a:rPr lang="en-US" sz="1600" spc="250"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instrument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be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used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in</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future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5" dirty="0">
                <a:latin typeface="Calibri" charset="0"/>
                <a:ea typeface="Calibri" charset="0"/>
                <a:cs typeface="Times New Roman" charset="0"/>
              </a:rPr>
              <a:t>l</a:t>
            </a:r>
            <a:r>
              <a:rPr lang="en-US" sz="1600" dirty="0">
                <a:latin typeface="Calibri" charset="0"/>
                <a:ea typeface="Calibri" charset="0"/>
                <a:cs typeface="Times New Roman" charset="0"/>
              </a:rPr>
              <a:t>l Objectives</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Assessment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Times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&amp;</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2</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will</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be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rubric</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app</a:t>
            </a:r>
            <a:r>
              <a:rPr lang="en-US" sz="1600" spc="-5" dirty="0">
                <a:latin typeface="Calibri" charset="0"/>
                <a:ea typeface="Calibri" charset="0"/>
                <a:cs typeface="Times New Roman" charset="0"/>
              </a:rPr>
              <a:t>l</a:t>
            </a:r>
            <a:r>
              <a:rPr lang="en-US" sz="1600" dirty="0">
                <a:latin typeface="Calibri" charset="0"/>
                <a:ea typeface="Calibri" charset="0"/>
                <a:cs typeface="Times New Roman" charset="0"/>
              </a:rPr>
              <a:t>ied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inqui</a:t>
            </a:r>
            <a:r>
              <a:rPr lang="en-US" sz="1600" spc="-5" dirty="0">
                <a:latin typeface="Calibri" charset="0"/>
                <a:ea typeface="Calibri" charset="0"/>
                <a:cs typeface="Times New Roman" charset="0"/>
              </a:rPr>
              <a:t>r</a:t>
            </a:r>
            <a:r>
              <a:rPr lang="en-US" sz="1600" dirty="0">
                <a:latin typeface="Calibri" charset="0"/>
                <a:ea typeface="Calibri" charset="0"/>
                <a:cs typeface="Times New Roman" charset="0"/>
              </a:rPr>
              <a:t>y proposals/curriculum</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plan</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Time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and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applied</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again</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to</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student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senior</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projects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Time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2).  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rubric</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under</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development,</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a</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beginning</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outline</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which</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is</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below.</a:t>
            </a:r>
            <a:r>
              <a:rPr lang="en-US" sz="1600" spc="250" dirty="0">
                <a:latin typeface="Calibri" charset="0"/>
                <a:ea typeface="Calibri" charset="0"/>
                <a:cs typeface="Times New Roman" charset="0"/>
              </a:rPr>
              <a:t> </a:t>
            </a:r>
          </a:p>
          <a:p>
            <a:pPr marL="139700" marR="311785">
              <a:spcBef>
                <a:spcPts val="0"/>
              </a:spcBef>
              <a:spcAft>
                <a:spcPts val="0"/>
              </a:spcAft>
            </a:pPr>
            <a:r>
              <a:rPr lang="en-US" sz="1600" dirty="0"/>
              <a:t>The rubric will be used by multiple raters (probably three IS faculty) at Times 1 and 2, and will follow a process involving individual raters rating each student’s work, followed by a group meeting of the raters to adjudicate discrepancies in rating scores. The relative low number IS students will make the assessment process feasible.</a:t>
            </a:r>
          </a:p>
          <a:p>
            <a:pPr marL="139700" marR="311785">
              <a:spcBef>
                <a:spcPts val="0"/>
              </a:spcBef>
              <a:spcAft>
                <a:spcPts val="0"/>
              </a:spcAft>
            </a:pPr>
            <a:endParaRPr lang="en-US" sz="1600" dirty="0"/>
          </a:p>
        </p:txBody>
      </p:sp>
      <p:graphicFrame>
        <p:nvGraphicFramePr>
          <p:cNvPr id="5" name="Table 4"/>
          <p:cNvGraphicFramePr>
            <a:graphicFrameLocks noGrp="1"/>
          </p:cNvGraphicFramePr>
          <p:nvPr/>
        </p:nvGraphicFramePr>
        <p:xfrm>
          <a:off x="4256941" y="3937642"/>
          <a:ext cx="7827719" cy="2455249"/>
        </p:xfrm>
        <a:graphic>
          <a:graphicData uri="http://schemas.openxmlformats.org/drawingml/2006/table">
            <a:tbl>
              <a:tblPr firstRow="1" firstCol="1" lastRow="1" lastCol="1" bandRow="1" bandCol="1">
                <a:tableStyleId>{17292A2E-F333-43FB-9621-5CBBE7FDCDCB}</a:tableStyleId>
              </a:tblPr>
              <a:tblGrid>
                <a:gridCol w="357266">
                  <a:extLst>
                    <a:ext uri="{9D8B030D-6E8A-4147-A177-3AD203B41FA5}">
                      <a16:colId xmlns:a16="http://schemas.microsoft.com/office/drawing/2014/main" val="20000"/>
                    </a:ext>
                  </a:extLst>
                </a:gridCol>
                <a:gridCol w="2843168">
                  <a:extLst>
                    <a:ext uri="{9D8B030D-6E8A-4147-A177-3AD203B41FA5}">
                      <a16:colId xmlns:a16="http://schemas.microsoft.com/office/drawing/2014/main" val="20001"/>
                    </a:ext>
                  </a:extLst>
                </a:gridCol>
                <a:gridCol w="1219024">
                  <a:extLst>
                    <a:ext uri="{9D8B030D-6E8A-4147-A177-3AD203B41FA5}">
                      <a16:colId xmlns:a16="http://schemas.microsoft.com/office/drawing/2014/main" val="20002"/>
                    </a:ext>
                  </a:extLst>
                </a:gridCol>
                <a:gridCol w="1330915">
                  <a:extLst>
                    <a:ext uri="{9D8B030D-6E8A-4147-A177-3AD203B41FA5}">
                      <a16:colId xmlns:a16="http://schemas.microsoft.com/office/drawing/2014/main" val="20003"/>
                    </a:ext>
                  </a:extLst>
                </a:gridCol>
                <a:gridCol w="807284">
                  <a:extLst>
                    <a:ext uri="{9D8B030D-6E8A-4147-A177-3AD203B41FA5}">
                      <a16:colId xmlns:a16="http://schemas.microsoft.com/office/drawing/2014/main" val="20004"/>
                    </a:ext>
                  </a:extLst>
                </a:gridCol>
                <a:gridCol w="1270062">
                  <a:extLst>
                    <a:ext uri="{9D8B030D-6E8A-4147-A177-3AD203B41FA5}">
                      <a16:colId xmlns:a16="http://schemas.microsoft.com/office/drawing/2014/main" val="20005"/>
                    </a:ext>
                  </a:extLst>
                </a:gridCol>
              </a:tblGrid>
              <a:tr h="190156">
                <a:tc gridSpan="2">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tc>
                <a:tc hMerge="1">
                  <a:txBody>
                    <a:bodyPr/>
                    <a:lstStyle/>
                    <a:p>
                      <a:endParaRPr lang="en-US"/>
                    </a:p>
                  </a:txBody>
                  <a:tcPr/>
                </a:tc>
                <a:tc>
                  <a:txBody>
                    <a:bodyPr/>
                    <a:lstStyle/>
                    <a:p>
                      <a:pPr marL="62865" marR="0">
                        <a:lnSpc>
                          <a:spcPts val="1450"/>
                        </a:lnSpc>
                        <a:spcBef>
                          <a:spcPts val="5"/>
                        </a:spcBef>
                        <a:spcAft>
                          <a:spcPts val="0"/>
                        </a:spcAft>
                      </a:pPr>
                      <a:r>
                        <a:rPr lang="en-US" sz="1100">
                          <a:effectLst/>
                        </a:rPr>
                        <a:t>1-</a:t>
                      </a:r>
                      <a:r>
                        <a:rPr lang="en-US" sz="1100" spc="-5">
                          <a:effectLst/>
                        </a:rPr>
                        <a:t>Beg</a:t>
                      </a:r>
                      <a:r>
                        <a:rPr lang="en-US" sz="1100">
                          <a:effectLst/>
                        </a:rPr>
                        <a:t>inning</a:t>
                      </a:r>
                      <a:endParaRPr lang="en-US" sz="1000">
                        <a:effectLst/>
                        <a:latin typeface="Calibri" charset="0"/>
                        <a:ea typeface="Calibri" charset="0"/>
                        <a:cs typeface="Times New Roman" charset="0"/>
                      </a:endParaRPr>
                    </a:p>
                  </a:txBody>
                  <a:tcPr marL="0" marR="0" marT="0" marB="0"/>
                </a:tc>
                <a:tc>
                  <a:txBody>
                    <a:bodyPr/>
                    <a:lstStyle/>
                    <a:p>
                      <a:pPr marL="62865" marR="0">
                        <a:lnSpc>
                          <a:spcPts val="1450"/>
                        </a:lnSpc>
                        <a:spcBef>
                          <a:spcPts val="5"/>
                        </a:spcBef>
                        <a:spcAft>
                          <a:spcPts val="0"/>
                        </a:spcAft>
                      </a:pPr>
                      <a:r>
                        <a:rPr lang="en-US" sz="1100">
                          <a:effectLst/>
                        </a:rPr>
                        <a:t>2-D</a:t>
                      </a:r>
                      <a:r>
                        <a:rPr lang="en-US" sz="1100" spc="-5">
                          <a:effectLst/>
                        </a:rPr>
                        <a:t>eve</a:t>
                      </a:r>
                      <a:r>
                        <a:rPr lang="en-US" sz="1100">
                          <a:effectLst/>
                        </a:rPr>
                        <a:t>loping</a:t>
                      </a:r>
                      <a:endParaRPr lang="en-US" sz="1000">
                        <a:effectLst/>
                        <a:latin typeface="Calibri" charset="0"/>
                        <a:ea typeface="Calibri" charset="0"/>
                        <a:cs typeface="Times New Roman" charset="0"/>
                      </a:endParaRPr>
                    </a:p>
                  </a:txBody>
                  <a:tcPr marL="0" marR="0" marT="0" marB="0"/>
                </a:tc>
                <a:tc>
                  <a:txBody>
                    <a:bodyPr/>
                    <a:lstStyle/>
                    <a:p>
                      <a:pPr marL="66040" marR="0">
                        <a:lnSpc>
                          <a:spcPts val="1450"/>
                        </a:lnSpc>
                        <a:spcBef>
                          <a:spcPts val="5"/>
                        </a:spcBef>
                        <a:spcAft>
                          <a:spcPts val="0"/>
                        </a:spcAft>
                      </a:pPr>
                      <a:r>
                        <a:rPr lang="en-US" sz="1100">
                          <a:effectLst/>
                        </a:rPr>
                        <a:t>3-</a:t>
                      </a:r>
                      <a:r>
                        <a:rPr lang="en-US" sz="1100" spc="-5">
                          <a:effectLst/>
                        </a:rPr>
                        <a:t>Good</a:t>
                      </a:r>
                      <a:endParaRPr lang="en-US" sz="1000">
                        <a:effectLst/>
                        <a:latin typeface="Calibri" charset="0"/>
                        <a:ea typeface="Calibri" charset="0"/>
                        <a:cs typeface="Times New Roman" charset="0"/>
                      </a:endParaRPr>
                    </a:p>
                  </a:txBody>
                  <a:tcPr marL="0" marR="0" marT="0" marB="0"/>
                </a:tc>
                <a:tc>
                  <a:txBody>
                    <a:bodyPr/>
                    <a:lstStyle/>
                    <a:p>
                      <a:pPr marL="66040" marR="0">
                        <a:lnSpc>
                          <a:spcPts val="1450"/>
                        </a:lnSpc>
                        <a:spcBef>
                          <a:spcPts val="5"/>
                        </a:spcBef>
                        <a:spcAft>
                          <a:spcPts val="0"/>
                        </a:spcAft>
                      </a:pPr>
                      <a:r>
                        <a:rPr lang="en-US" sz="1100">
                          <a:effectLst/>
                        </a:rPr>
                        <a:t>4-Exemplary</a:t>
                      </a:r>
                      <a:endParaRPr lang="en-US" sz="10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0"/>
                  </a:ext>
                </a:extLst>
              </a:tr>
              <a:tr h="486035">
                <a:tc rowSpan="5">
                  <a:txBody>
                    <a:bodyPr/>
                    <a:lstStyle/>
                    <a:p>
                      <a:pPr marL="0" marR="0">
                        <a:lnSpc>
                          <a:spcPts val="500"/>
                        </a:lnSpc>
                        <a:spcBef>
                          <a:spcPts val="10"/>
                        </a:spcBef>
                        <a:spcAft>
                          <a:spcPts val="0"/>
                        </a:spcAft>
                      </a:pPr>
                      <a:r>
                        <a:rPr lang="en-US" sz="400">
                          <a:effectLst/>
                        </a:rPr>
                        <a:t> </a:t>
                      </a:r>
                      <a:endParaRPr lang="en-US" sz="1000">
                        <a:effectLst/>
                      </a:endParaRPr>
                    </a:p>
                    <a:p>
                      <a:pPr marL="0" marR="1270" algn="ctr">
                        <a:spcBef>
                          <a:spcPts val="0"/>
                        </a:spcBef>
                        <a:spcAft>
                          <a:spcPts val="0"/>
                        </a:spcAft>
                      </a:pPr>
                      <a:r>
                        <a:rPr lang="en-US" sz="1100">
                          <a:effectLst/>
                        </a:rPr>
                        <a:t>IS</a:t>
                      </a:r>
                      <a:r>
                        <a:rPr lang="en-US" sz="1100" spc="-25">
                          <a:effectLst/>
                        </a:rPr>
                        <a:t> </a:t>
                      </a:r>
                      <a:r>
                        <a:rPr lang="en-US" sz="1100">
                          <a:effectLst/>
                        </a:rPr>
                        <a:t>Learning</a:t>
                      </a:r>
                      <a:r>
                        <a:rPr lang="en-US" sz="1100" spc="-20">
                          <a:effectLst/>
                        </a:rPr>
                        <a:t> </a:t>
                      </a:r>
                      <a:r>
                        <a:rPr lang="en-US" sz="1100">
                          <a:effectLst/>
                        </a:rPr>
                        <a:t>Objectives</a:t>
                      </a:r>
                      <a:endParaRPr lang="en-US" sz="1000">
                        <a:effectLst/>
                        <a:latin typeface="Calibri" charset="0"/>
                        <a:ea typeface="Calibri" charset="0"/>
                        <a:cs typeface="Times New Roman" charset="0"/>
                      </a:endParaRPr>
                    </a:p>
                  </a:txBody>
                  <a:tcPr marL="0" marR="0" marT="0" marB="0" vert="vert270">
                    <a:lnR w="12700" cap="flat" cmpd="sng" algn="ctr">
                      <a:solidFill>
                        <a:schemeClr val="accent4">
                          <a:lumMod val="75000"/>
                        </a:schemeClr>
                      </a:solidFill>
                      <a:prstDash val="solid"/>
                      <a:round/>
                      <a:headEnd type="none" w="med" len="med"/>
                      <a:tailEnd type="none" w="med" len="med"/>
                    </a:lnR>
                  </a:tcPr>
                </a:tc>
                <a:tc>
                  <a:txBody>
                    <a:bodyPr/>
                    <a:lstStyle/>
                    <a:p>
                      <a:pPr marL="62865" marR="97790">
                        <a:lnSpc>
                          <a:spcPct val="105000"/>
                        </a:lnSpc>
                        <a:spcBef>
                          <a:spcPts val="50"/>
                        </a:spcBef>
                        <a:spcAft>
                          <a:spcPts val="0"/>
                        </a:spcAft>
                      </a:pPr>
                      <a:r>
                        <a:rPr lang="en-US" sz="800" spc="5" dirty="0">
                          <a:effectLst/>
                        </a:rPr>
                        <a:t>deve</a:t>
                      </a:r>
                      <a:r>
                        <a:rPr lang="en-US" sz="800" dirty="0">
                          <a:effectLst/>
                        </a:rPr>
                        <a:t>l</a:t>
                      </a:r>
                      <a:r>
                        <a:rPr lang="en-US" sz="800" spc="5" dirty="0">
                          <a:effectLst/>
                        </a:rPr>
                        <a:t>o</a:t>
                      </a:r>
                      <a:r>
                        <a:rPr lang="en-US" sz="800" dirty="0">
                          <a:effectLst/>
                        </a:rPr>
                        <a:t>p</a:t>
                      </a:r>
                      <a:r>
                        <a:rPr lang="en-US" sz="800" spc="-105" dirty="0">
                          <a:effectLst/>
                        </a:rPr>
                        <a:t> </a:t>
                      </a:r>
                      <a:r>
                        <a:rPr lang="en-US" sz="800" spc="5" dirty="0">
                          <a:effectLst/>
                        </a:rPr>
                        <a:t>top</a:t>
                      </a:r>
                      <a:r>
                        <a:rPr lang="en-US" sz="800" dirty="0">
                          <a:effectLst/>
                        </a:rPr>
                        <a:t>i</a:t>
                      </a:r>
                      <a:r>
                        <a:rPr lang="en-US" sz="800" spc="5" dirty="0">
                          <a:effectLst/>
                        </a:rPr>
                        <a:t>c</a:t>
                      </a:r>
                      <a:r>
                        <a:rPr lang="en-US" sz="800" dirty="0">
                          <a:effectLst/>
                        </a:rPr>
                        <a:t>- </a:t>
                      </a:r>
                      <a:r>
                        <a:rPr lang="en-US" sz="800" spc="5" dirty="0">
                          <a:effectLst/>
                        </a:rPr>
                        <a:t>base</a:t>
                      </a:r>
                      <a:r>
                        <a:rPr lang="en-US" sz="800" dirty="0">
                          <a:effectLst/>
                        </a:rPr>
                        <a:t>d</a:t>
                      </a:r>
                      <a:r>
                        <a:rPr lang="en-US" sz="800" spc="-110" dirty="0">
                          <a:effectLst/>
                        </a:rPr>
                        <a:t> </a:t>
                      </a:r>
                      <a:r>
                        <a:rPr lang="en-US" sz="800" dirty="0">
                          <a:effectLst/>
                        </a:rPr>
                        <a:t>i</a:t>
                      </a:r>
                      <a:r>
                        <a:rPr lang="en-US" sz="800" spc="5" dirty="0">
                          <a:effectLst/>
                        </a:rPr>
                        <a:t>nterest</a:t>
                      </a:r>
                      <a:r>
                        <a:rPr lang="en-US" sz="800" dirty="0">
                          <a:effectLst/>
                        </a:rPr>
                        <a:t>s </a:t>
                      </a:r>
                      <a:r>
                        <a:rPr lang="en-US" sz="800" spc="5" dirty="0">
                          <a:effectLst/>
                        </a:rPr>
                        <a:t>an</a:t>
                      </a:r>
                      <a:r>
                        <a:rPr lang="en-US" sz="800" dirty="0">
                          <a:effectLst/>
                        </a:rPr>
                        <a:t>d</a:t>
                      </a:r>
                      <a:r>
                        <a:rPr lang="en-US" sz="800" spc="-80" dirty="0">
                          <a:effectLst/>
                        </a:rPr>
                        <a:t> </a:t>
                      </a:r>
                      <a:r>
                        <a:rPr lang="en-US" sz="800" dirty="0">
                          <a:effectLst/>
                        </a:rPr>
                        <a:t>i</a:t>
                      </a:r>
                      <a:r>
                        <a:rPr lang="en-US" sz="800" spc="5" dirty="0">
                          <a:effectLst/>
                        </a:rPr>
                        <a:t>nqu</a:t>
                      </a:r>
                      <a:r>
                        <a:rPr lang="en-US" sz="800" dirty="0">
                          <a:effectLst/>
                        </a:rPr>
                        <a:t>i</a:t>
                      </a:r>
                      <a:r>
                        <a:rPr lang="en-US" sz="800" spc="5" dirty="0">
                          <a:effectLst/>
                        </a:rPr>
                        <a:t>r</a:t>
                      </a:r>
                      <a:r>
                        <a:rPr lang="en-US" sz="800" dirty="0">
                          <a:effectLst/>
                        </a:rPr>
                        <a:t>y </a:t>
                      </a:r>
                      <a:r>
                        <a:rPr lang="en-US" sz="800" spc="5" dirty="0">
                          <a:effectLst/>
                        </a:rPr>
                        <a:t>strateg</a:t>
                      </a:r>
                      <a:r>
                        <a:rPr lang="en-US" sz="800" dirty="0">
                          <a:effectLst/>
                        </a:rPr>
                        <a:t>i</a:t>
                      </a:r>
                      <a:r>
                        <a:rPr lang="en-US" sz="800" spc="5" dirty="0">
                          <a:effectLst/>
                        </a:rPr>
                        <a:t>e</a:t>
                      </a:r>
                      <a:r>
                        <a:rPr lang="en-US" sz="800" dirty="0">
                          <a:effectLst/>
                        </a:rPr>
                        <a:t>s</a:t>
                      </a:r>
                      <a:r>
                        <a:rPr lang="en-US" sz="800" spc="-90" dirty="0">
                          <a:effectLst/>
                        </a:rPr>
                        <a:t> </a:t>
                      </a:r>
                      <a:r>
                        <a:rPr lang="en-US" sz="800" spc="5" dirty="0">
                          <a:effectLst/>
                        </a:rPr>
                        <a:t>t</a:t>
                      </a:r>
                      <a:r>
                        <a:rPr lang="en-US" sz="800" dirty="0">
                          <a:effectLst/>
                        </a:rPr>
                        <a:t>o </a:t>
                      </a:r>
                      <a:r>
                        <a:rPr lang="en-US" sz="800" spc="5" dirty="0">
                          <a:effectLst/>
                        </a:rPr>
                        <a:t>pu</a:t>
                      </a:r>
                      <a:r>
                        <a:rPr lang="en-US" sz="800" dirty="0">
                          <a:effectLst/>
                        </a:rPr>
                        <a:t>r</a:t>
                      </a:r>
                      <a:r>
                        <a:rPr lang="en-US" sz="800" spc="5" dirty="0">
                          <a:effectLst/>
                        </a:rPr>
                        <a:t>su</a:t>
                      </a:r>
                      <a:r>
                        <a:rPr lang="en-US" sz="800" dirty="0">
                          <a:effectLst/>
                        </a:rPr>
                        <a:t>e</a:t>
                      </a:r>
                      <a:r>
                        <a:rPr lang="en-US" sz="800" spc="-95" dirty="0">
                          <a:effectLst/>
                        </a:rPr>
                        <a:t> </a:t>
                      </a:r>
                      <a:r>
                        <a:rPr lang="en-US" sz="800" spc="5" dirty="0">
                          <a:effectLst/>
                        </a:rPr>
                        <a:t>thos</a:t>
                      </a:r>
                      <a:r>
                        <a:rPr lang="en-US" sz="800" dirty="0">
                          <a:effectLst/>
                        </a:rPr>
                        <a:t>e i</a:t>
                      </a:r>
                      <a:r>
                        <a:rPr lang="en-US" sz="800" spc="5" dirty="0">
                          <a:effectLst/>
                        </a:rPr>
                        <a:t>nterest</a:t>
                      </a:r>
                      <a:r>
                        <a:rPr lang="en-US" sz="800" dirty="0">
                          <a:effectLst/>
                        </a:rPr>
                        <a:t>s</a:t>
                      </a:r>
                      <a:endParaRPr lang="en-US" sz="10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1"/>
                  </a:ext>
                </a:extLst>
              </a:tr>
              <a:tr h="484719">
                <a:tc vMerge="1">
                  <a:txBody>
                    <a:bodyPr/>
                    <a:lstStyle/>
                    <a:p>
                      <a:endParaRPr lang="en-US"/>
                    </a:p>
                  </a:txBody>
                  <a:tcPr/>
                </a:tc>
                <a:tc>
                  <a:txBody>
                    <a:bodyPr/>
                    <a:lstStyle/>
                    <a:p>
                      <a:pPr marL="62865" marR="118745">
                        <a:lnSpc>
                          <a:spcPct val="105000"/>
                        </a:lnSpc>
                        <a:spcBef>
                          <a:spcPts val="25"/>
                        </a:spcBef>
                        <a:spcAft>
                          <a:spcPts val="0"/>
                        </a:spcAft>
                      </a:pPr>
                      <a:r>
                        <a:rPr lang="en-US" sz="800" spc="5" dirty="0">
                          <a:effectLst/>
                        </a:rPr>
                        <a:t>enhanc</a:t>
                      </a:r>
                      <a:r>
                        <a:rPr lang="en-US" sz="800" dirty="0">
                          <a:effectLst/>
                        </a:rPr>
                        <a:t>e </a:t>
                      </a:r>
                      <a:r>
                        <a:rPr lang="en-US" sz="800" spc="5" dirty="0">
                          <a:effectLst/>
                        </a:rPr>
                        <a:t>creat</a:t>
                      </a:r>
                      <a:r>
                        <a:rPr lang="en-US" sz="800" dirty="0">
                          <a:effectLst/>
                        </a:rPr>
                        <a:t>i</a:t>
                      </a:r>
                      <a:r>
                        <a:rPr lang="en-US" sz="800" spc="5" dirty="0">
                          <a:effectLst/>
                        </a:rPr>
                        <a:t>v</a:t>
                      </a:r>
                      <a:r>
                        <a:rPr lang="en-US" sz="800" dirty="0">
                          <a:effectLst/>
                        </a:rPr>
                        <a:t>i</a:t>
                      </a:r>
                      <a:r>
                        <a:rPr lang="en-US" sz="800" spc="5" dirty="0">
                          <a:effectLst/>
                        </a:rPr>
                        <a:t>ty</a:t>
                      </a:r>
                      <a:r>
                        <a:rPr lang="en-US" sz="800" dirty="0">
                          <a:effectLst/>
                        </a:rPr>
                        <a:t>,</a:t>
                      </a:r>
                      <a:r>
                        <a:rPr lang="en-US" sz="800" spc="-110" dirty="0">
                          <a:effectLst/>
                        </a:rPr>
                        <a:t> </a:t>
                      </a:r>
                      <a:r>
                        <a:rPr lang="en-US" sz="800" spc="5" dirty="0">
                          <a:effectLst/>
                        </a:rPr>
                        <a:t>se</a:t>
                      </a:r>
                      <a:r>
                        <a:rPr lang="en-US" sz="800" dirty="0">
                          <a:effectLst/>
                        </a:rPr>
                        <a:t>l</a:t>
                      </a:r>
                      <a:r>
                        <a:rPr lang="en-US" sz="800" spc="5" dirty="0">
                          <a:effectLst/>
                        </a:rPr>
                        <a:t>f</a:t>
                      </a:r>
                      <a:r>
                        <a:rPr lang="en-US" sz="800" dirty="0">
                          <a:effectLst/>
                        </a:rPr>
                        <a:t>- </a:t>
                      </a:r>
                      <a:r>
                        <a:rPr lang="en-US" sz="800" spc="5" dirty="0">
                          <a:effectLst/>
                        </a:rPr>
                        <a:t>d</a:t>
                      </a:r>
                      <a:r>
                        <a:rPr lang="en-US" sz="800" dirty="0">
                          <a:effectLst/>
                        </a:rPr>
                        <a:t>i</a:t>
                      </a:r>
                      <a:r>
                        <a:rPr lang="en-US" sz="800" spc="5" dirty="0">
                          <a:effectLst/>
                        </a:rPr>
                        <a:t>rectedness</a:t>
                      </a:r>
                      <a:r>
                        <a:rPr lang="en-US" sz="800" dirty="0">
                          <a:effectLst/>
                        </a:rPr>
                        <a:t>,</a:t>
                      </a:r>
                      <a:r>
                        <a:rPr lang="en-US" sz="800" spc="-130" dirty="0">
                          <a:effectLst/>
                        </a:rPr>
                        <a:t> </a:t>
                      </a:r>
                      <a:r>
                        <a:rPr lang="en-US" sz="800" spc="5" dirty="0">
                          <a:effectLst/>
                        </a:rPr>
                        <a:t>and perseveranc</a:t>
                      </a:r>
                      <a:r>
                        <a:rPr lang="en-US" sz="800" dirty="0">
                          <a:effectLst/>
                        </a:rPr>
                        <a:t>e </a:t>
                      </a:r>
                      <a:r>
                        <a:rPr lang="en-US" sz="800" spc="5" dirty="0">
                          <a:effectLst/>
                        </a:rPr>
                        <a:t>requ</a:t>
                      </a:r>
                      <a:r>
                        <a:rPr lang="en-US" sz="800" dirty="0">
                          <a:effectLst/>
                        </a:rPr>
                        <a:t>i</a:t>
                      </a:r>
                      <a:r>
                        <a:rPr lang="en-US" sz="800" spc="5" dirty="0">
                          <a:effectLst/>
                        </a:rPr>
                        <a:t>re</a:t>
                      </a:r>
                      <a:r>
                        <a:rPr lang="en-US" sz="800" dirty="0">
                          <a:effectLst/>
                        </a:rPr>
                        <a:t>d</a:t>
                      </a:r>
                      <a:r>
                        <a:rPr lang="en-US" sz="800" spc="-85" dirty="0">
                          <a:effectLst/>
                        </a:rPr>
                        <a:t> </a:t>
                      </a:r>
                      <a:r>
                        <a:rPr lang="en-US" sz="800" spc="5" dirty="0">
                          <a:effectLst/>
                        </a:rPr>
                        <a:t>fo</a:t>
                      </a:r>
                      <a:r>
                        <a:rPr lang="en-US" sz="800" dirty="0">
                          <a:effectLst/>
                        </a:rPr>
                        <a:t>r i</a:t>
                      </a:r>
                      <a:r>
                        <a:rPr lang="en-US" sz="800" spc="5" dirty="0">
                          <a:effectLst/>
                        </a:rPr>
                        <a:t>nqu</a:t>
                      </a:r>
                      <a:r>
                        <a:rPr lang="en-US" sz="800" dirty="0">
                          <a:effectLst/>
                        </a:rPr>
                        <a:t>i</a:t>
                      </a:r>
                      <a:r>
                        <a:rPr lang="en-US" sz="800" spc="5" dirty="0">
                          <a:effectLst/>
                        </a:rPr>
                        <a:t>r</a:t>
                      </a:r>
                      <a:r>
                        <a:rPr lang="en-US" sz="800" dirty="0">
                          <a:effectLst/>
                        </a:rPr>
                        <a:t>y</a:t>
                      </a:r>
                      <a:endParaRPr lang="en-US" sz="10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2"/>
                  </a:ext>
                </a:extLst>
              </a:tr>
              <a:tr h="404152">
                <a:tc vMerge="1">
                  <a:txBody>
                    <a:bodyPr/>
                    <a:lstStyle/>
                    <a:p>
                      <a:endParaRPr lang="en-US"/>
                    </a:p>
                  </a:txBody>
                  <a:tcPr/>
                </a:tc>
                <a:tc>
                  <a:txBody>
                    <a:bodyPr/>
                    <a:lstStyle/>
                    <a:p>
                      <a:pPr marL="62865" marR="194310">
                        <a:lnSpc>
                          <a:spcPct val="105000"/>
                        </a:lnSpc>
                        <a:spcBef>
                          <a:spcPts val="25"/>
                        </a:spcBef>
                        <a:spcAft>
                          <a:spcPts val="0"/>
                        </a:spcAft>
                      </a:pPr>
                      <a:r>
                        <a:rPr lang="en-US" sz="800" dirty="0">
                          <a:effectLst/>
                        </a:rPr>
                        <a:t>l</a:t>
                      </a:r>
                      <a:r>
                        <a:rPr lang="en-US" sz="800" spc="5" dirty="0">
                          <a:effectLst/>
                        </a:rPr>
                        <a:t>ear</a:t>
                      </a:r>
                      <a:r>
                        <a:rPr lang="en-US" sz="800" dirty="0">
                          <a:effectLst/>
                        </a:rPr>
                        <a:t>n</a:t>
                      </a:r>
                      <a:r>
                        <a:rPr lang="en-US" sz="800" spc="-105" dirty="0">
                          <a:effectLst/>
                        </a:rPr>
                        <a:t> </a:t>
                      </a:r>
                      <a:r>
                        <a:rPr lang="en-US" sz="800" spc="5" dirty="0">
                          <a:effectLst/>
                        </a:rPr>
                        <a:t>research</a:t>
                      </a:r>
                      <a:r>
                        <a:rPr lang="en-US" sz="800" dirty="0">
                          <a:effectLst/>
                        </a:rPr>
                        <a:t>, </a:t>
                      </a:r>
                      <a:r>
                        <a:rPr lang="en-US" sz="800" spc="5" dirty="0">
                          <a:effectLst/>
                        </a:rPr>
                        <a:t>techn</a:t>
                      </a:r>
                      <a:r>
                        <a:rPr lang="en-US" sz="800" dirty="0">
                          <a:effectLst/>
                        </a:rPr>
                        <a:t>i</a:t>
                      </a:r>
                      <a:r>
                        <a:rPr lang="en-US" sz="800" spc="5" dirty="0">
                          <a:effectLst/>
                        </a:rPr>
                        <a:t>ca</a:t>
                      </a:r>
                      <a:r>
                        <a:rPr lang="en-US" sz="800" dirty="0">
                          <a:effectLst/>
                        </a:rPr>
                        <a:t>l,</a:t>
                      </a:r>
                      <a:r>
                        <a:rPr lang="en-US" sz="800" spc="-105" dirty="0">
                          <a:effectLst/>
                        </a:rPr>
                        <a:t> </a:t>
                      </a:r>
                      <a:r>
                        <a:rPr lang="en-US" sz="800" spc="5" dirty="0">
                          <a:effectLst/>
                        </a:rPr>
                        <a:t>an</a:t>
                      </a:r>
                      <a:r>
                        <a:rPr lang="en-US" sz="800" dirty="0">
                          <a:effectLst/>
                        </a:rPr>
                        <a:t>d </a:t>
                      </a:r>
                      <a:r>
                        <a:rPr lang="en-US" sz="800" spc="5" dirty="0">
                          <a:effectLst/>
                        </a:rPr>
                        <a:t>co</a:t>
                      </a:r>
                      <a:r>
                        <a:rPr lang="en-US" sz="800" spc="10" dirty="0">
                          <a:effectLst/>
                        </a:rPr>
                        <a:t>mm</a:t>
                      </a:r>
                      <a:r>
                        <a:rPr lang="en-US" sz="800" spc="5" dirty="0">
                          <a:effectLst/>
                        </a:rPr>
                        <a:t>un</a:t>
                      </a:r>
                      <a:r>
                        <a:rPr lang="en-US" sz="800" dirty="0">
                          <a:effectLst/>
                        </a:rPr>
                        <a:t>i</a:t>
                      </a:r>
                      <a:r>
                        <a:rPr lang="en-US" sz="800" spc="5" dirty="0">
                          <a:effectLst/>
                        </a:rPr>
                        <a:t>cat</a:t>
                      </a:r>
                      <a:r>
                        <a:rPr lang="en-US" sz="800" dirty="0">
                          <a:effectLst/>
                        </a:rPr>
                        <a:t>i</a:t>
                      </a:r>
                      <a:r>
                        <a:rPr lang="en-US" sz="800" spc="5" dirty="0">
                          <a:effectLst/>
                        </a:rPr>
                        <a:t>o</a:t>
                      </a:r>
                      <a:r>
                        <a:rPr lang="en-US" sz="800" dirty="0">
                          <a:effectLst/>
                        </a:rPr>
                        <a:t>n </a:t>
                      </a:r>
                      <a:r>
                        <a:rPr lang="en-US" sz="800" spc="5" dirty="0">
                          <a:effectLst/>
                        </a:rPr>
                        <a:t>sk</a:t>
                      </a:r>
                      <a:r>
                        <a:rPr lang="en-US" sz="800" dirty="0">
                          <a:effectLst/>
                        </a:rPr>
                        <a:t>ills</a:t>
                      </a:r>
                      <a:r>
                        <a:rPr lang="en-US" sz="800" spc="-55" dirty="0">
                          <a:effectLst/>
                        </a:rPr>
                        <a:t> </a:t>
                      </a:r>
                      <a:r>
                        <a:rPr lang="en-US" sz="800" spc="5" dirty="0">
                          <a:effectLst/>
                        </a:rPr>
                        <a:t>re</a:t>
                      </a:r>
                      <a:r>
                        <a:rPr lang="en-US" sz="800" dirty="0">
                          <a:effectLst/>
                        </a:rPr>
                        <a:t>l</a:t>
                      </a:r>
                      <a:r>
                        <a:rPr lang="en-US" sz="800" spc="5" dirty="0">
                          <a:effectLst/>
                        </a:rPr>
                        <a:t>evan</a:t>
                      </a:r>
                      <a:r>
                        <a:rPr lang="en-US" sz="800" dirty="0">
                          <a:effectLst/>
                        </a:rPr>
                        <a:t>t</a:t>
                      </a:r>
                      <a:r>
                        <a:rPr lang="en-US" sz="800" spc="-55" dirty="0">
                          <a:effectLst/>
                        </a:rPr>
                        <a:t> </a:t>
                      </a:r>
                      <a:r>
                        <a:rPr lang="en-US" sz="800" spc="5" dirty="0">
                          <a:effectLst/>
                        </a:rPr>
                        <a:t>t</a:t>
                      </a:r>
                      <a:r>
                        <a:rPr lang="en-US" sz="800" dirty="0">
                          <a:effectLst/>
                        </a:rPr>
                        <a:t>o i</a:t>
                      </a:r>
                      <a:r>
                        <a:rPr lang="en-US" sz="800" spc="5" dirty="0">
                          <a:effectLst/>
                        </a:rPr>
                        <a:t>nqu</a:t>
                      </a:r>
                      <a:r>
                        <a:rPr lang="en-US" sz="800" dirty="0">
                          <a:effectLst/>
                        </a:rPr>
                        <a:t>i</a:t>
                      </a:r>
                      <a:r>
                        <a:rPr lang="en-US" sz="800" spc="5" dirty="0">
                          <a:effectLst/>
                        </a:rPr>
                        <a:t>r</a:t>
                      </a:r>
                      <a:r>
                        <a:rPr lang="en-US" sz="800" dirty="0">
                          <a:effectLst/>
                        </a:rPr>
                        <a:t>y</a:t>
                      </a:r>
                      <a:endParaRPr lang="en-US" sz="10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3"/>
                  </a:ext>
                </a:extLst>
              </a:tr>
              <a:tr h="486035">
                <a:tc vMerge="1">
                  <a:txBody>
                    <a:bodyPr/>
                    <a:lstStyle/>
                    <a:p>
                      <a:endParaRPr lang="en-US"/>
                    </a:p>
                  </a:txBody>
                  <a:tcPr/>
                </a:tc>
                <a:tc>
                  <a:txBody>
                    <a:bodyPr/>
                    <a:lstStyle/>
                    <a:p>
                      <a:pPr marL="62865" marR="165100">
                        <a:lnSpc>
                          <a:spcPct val="105000"/>
                        </a:lnSpc>
                        <a:spcBef>
                          <a:spcPts val="25"/>
                        </a:spcBef>
                        <a:spcAft>
                          <a:spcPts val="0"/>
                        </a:spcAft>
                      </a:pPr>
                      <a:r>
                        <a:rPr lang="en-US" sz="800" spc="5">
                          <a:effectLst/>
                        </a:rPr>
                        <a:t>s</a:t>
                      </a:r>
                      <a:r>
                        <a:rPr lang="en-US" sz="800">
                          <a:effectLst/>
                        </a:rPr>
                        <a:t>i</a:t>
                      </a:r>
                      <a:r>
                        <a:rPr lang="en-US" sz="800" spc="5">
                          <a:effectLst/>
                        </a:rPr>
                        <a:t>tuat</a:t>
                      </a:r>
                      <a:r>
                        <a:rPr lang="en-US" sz="800">
                          <a:effectLst/>
                        </a:rPr>
                        <a:t>e</a:t>
                      </a:r>
                      <a:r>
                        <a:rPr lang="en-US" sz="800" spc="-60">
                          <a:effectLst/>
                        </a:rPr>
                        <a:t> </a:t>
                      </a:r>
                      <a:r>
                        <a:rPr lang="en-US" sz="800">
                          <a:effectLst/>
                        </a:rPr>
                        <a:t>i</a:t>
                      </a:r>
                      <a:r>
                        <a:rPr lang="en-US" sz="800" spc="5">
                          <a:effectLst/>
                        </a:rPr>
                        <a:t>nqu</a:t>
                      </a:r>
                      <a:r>
                        <a:rPr lang="en-US" sz="800">
                          <a:effectLst/>
                        </a:rPr>
                        <a:t>i</a:t>
                      </a:r>
                      <a:r>
                        <a:rPr lang="en-US" sz="800" spc="5">
                          <a:effectLst/>
                        </a:rPr>
                        <a:t>r</a:t>
                      </a:r>
                      <a:r>
                        <a:rPr lang="en-US" sz="800">
                          <a:effectLst/>
                        </a:rPr>
                        <a:t>y</a:t>
                      </a:r>
                      <a:r>
                        <a:rPr lang="en-US" sz="800" spc="-55">
                          <a:effectLst/>
                        </a:rPr>
                        <a:t> </a:t>
                      </a:r>
                      <a:r>
                        <a:rPr lang="en-US" sz="800">
                          <a:effectLst/>
                        </a:rPr>
                        <a:t>in </a:t>
                      </a:r>
                      <a:r>
                        <a:rPr lang="en-US" sz="800" spc="5">
                          <a:effectLst/>
                        </a:rPr>
                        <a:t>re</a:t>
                      </a:r>
                      <a:r>
                        <a:rPr lang="en-US" sz="800">
                          <a:effectLst/>
                        </a:rPr>
                        <a:t>l</a:t>
                      </a:r>
                      <a:r>
                        <a:rPr lang="en-US" sz="800" spc="5">
                          <a:effectLst/>
                        </a:rPr>
                        <a:t>at</a:t>
                      </a:r>
                      <a:r>
                        <a:rPr lang="en-US" sz="800">
                          <a:effectLst/>
                        </a:rPr>
                        <a:t>i</a:t>
                      </a:r>
                      <a:r>
                        <a:rPr lang="en-US" sz="800" spc="5">
                          <a:effectLst/>
                        </a:rPr>
                        <a:t>o</a:t>
                      </a:r>
                      <a:r>
                        <a:rPr lang="en-US" sz="800">
                          <a:effectLst/>
                        </a:rPr>
                        <a:t>n</a:t>
                      </a:r>
                      <a:r>
                        <a:rPr lang="en-US" sz="800" spc="-75">
                          <a:effectLst/>
                        </a:rPr>
                        <a:t> </a:t>
                      </a:r>
                      <a:r>
                        <a:rPr lang="en-US" sz="800" spc="5">
                          <a:effectLst/>
                        </a:rPr>
                        <a:t>to conte</a:t>
                      </a:r>
                      <a:r>
                        <a:rPr lang="en-US" sz="800" spc="10">
                          <a:effectLst/>
                        </a:rPr>
                        <a:t>m</a:t>
                      </a:r>
                      <a:r>
                        <a:rPr lang="en-US" sz="800" spc="5">
                          <a:effectLst/>
                        </a:rPr>
                        <a:t>porar</a:t>
                      </a:r>
                      <a:r>
                        <a:rPr lang="en-US" sz="800">
                          <a:effectLst/>
                        </a:rPr>
                        <a:t>y </a:t>
                      </a:r>
                      <a:r>
                        <a:rPr lang="en-US" sz="800" spc="5">
                          <a:effectLst/>
                        </a:rPr>
                        <a:t>not</a:t>
                      </a:r>
                      <a:r>
                        <a:rPr lang="en-US" sz="800">
                          <a:effectLst/>
                        </a:rPr>
                        <a:t>i</a:t>
                      </a:r>
                      <a:r>
                        <a:rPr lang="en-US" sz="800" spc="5">
                          <a:effectLst/>
                        </a:rPr>
                        <a:t>on</a:t>
                      </a:r>
                      <a:r>
                        <a:rPr lang="en-US" sz="800">
                          <a:effectLst/>
                        </a:rPr>
                        <a:t>s</a:t>
                      </a:r>
                      <a:r>
                        <a:rPr lang="en-US" sz="800" spc="-70">
                          <a:effectLst/>
                        </a:rPr>
                        <a:t> </a:t>
                      </a:r>
                      <a:r>
                        <a:rPr lang="en-US" sz="800" spc="5">
                          <a:effectLst/>
                        </a:rPr>
                        <a:t>of d</a:t>
                      </a:r>
                      <a:r>
                        <a:rPr lang="en-US" sz="800">
                          <a:effectLst/>
                        </a:rPr>
                        <a:t>i</a:t>
                      </a:r>
                      <a:r>
                        <a:rPr lang="en-US" sz="800" spc="5">
                          <a:effectLst/>
                        </a:rPr>
                        <a:t>sc</a:t>
                      </a:r>
                      <a:r>
                        <a:rPr lang="en-US" sz="800">
                          <a:effectLst/>
                        </a:rPr>
                        <a:t>i</a:t>
                      </a:r>
                      <a:r>
                        <a:rPr lang="en-US" sz="800" spc="5">
                          <a:effectLst/>
                        </a:rPr>
                        <a:t>p</a:t>
                      </a:r>
                      <a:r>
                        <a:rPr lang="en-US" sz="800">
                          <a:effectLst/>
                        </a:rPr>
                        <a:t>li</a:t>
                      </a:r>
                      <a:r>
                        <a:rPr lang="en-US" sz="800" spc="5">
                          <a:effectLst/>
                        </a:rPr>
                        <a:t>nar</a:t>
                      </a:r>
                      <a:r>
                        <a:rPr lang="en-US" sz="800">
                          <a:effectLst/>
                        </a:rPr>
                        <a:t>y </a:t>
                      </a:r>
                      <a:r>
                        <a:rPr lang="en-US" sz="800" spc="5">
                          <a:effectLst/>
                        </a:rPr>
                        <a:t>th</a:t>
                      </a:r>
                      <a:r>
                        <a:rPr lang="en-US" sz="800">
                          <a:effectLst/>
                        </a:rPr>
                        <a:t>i</a:t>
                      </a:r>
                      <a:r>
                        <a:rPr lang="en-US" sz="800" spc="5">
                          <a:effectLst/>
                        </a:rPr>
                        <a:t>nk</a:t>
                      </a:r>
                      <a:r>
                        <a:rPr lang="en-US" sz="800">
                          <a:effectLst/>
                        </a:rPr>
                        <a:t>i</a:t>
                      </a:r>
                      <a:r>
                        <a:rPr lang="en-US" sz="800" spc="5">
                          <a:effectLst/>
                        </a:rPr>
                        <a:t>n</a:t>
                      </a:r>
                      <a:r>
                        <a:rPr lang="en-US" sz="800">
                          <a:effectLst/>
                        </a:rPr>
                        <a:t>g</a:t>
                      </a:r>
                      <a:endParaRPr lang="en-US" sz="100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4152">
                <a:tc vMerge="1">
                  <a:txBody>
                    <a:bodyPr/>
                    <a:lstStyle/>
                    <a:p>
                      <a:endParaRPr lang="en-US"/>
                    </a:p>
                  </a:txBody>
                  <a:tcPr/>
                </a:tc>
                <a:tc>
                  <a:txBody>
                    <a:bodyPr/>
                    <a:lstStyle/>
                    <a:p>
                      <a:pPr marL="62865" marR="97790">
                        <a:lnSpc>
                          <a:spcPct val="105000"/>
                        </a:lnSpc>
                        <a:spcBef>
                          <a:spcPts val="25"/>
                        </a:spcBef>
                        <a:spcAft>
                          <a:spcPts val="0"/>
                        </a:spcAft>
                      </a:pPr>
                      <a:r>
                        <a:rPr lang="en-US" sz="800" spc="5">
                          <a:effectLst/>
                        </a:rPr>
                        <a:t>enhanc</a:t>
                      </a:r>
                      <a:r>
                        <a:rPr lang="en-US" sz="800">
                          <a:effectLst/>
                        </a:rPr>
                        <a:t>e</a:t>
                      </a:r>
                      <a:r>
                        <a:rPr lang="en-US" sz="800" spc="-130">
                          <a:effectLst/>
                        </a:rPr>
                        <a:t> </a:t>
                      </a:r>
                      <a:r>
                        <a:rPr lang="en-US" sz="800" spc="5">
                          <a:effectLst/>
                        </a:rPr>
                        <a:t>apt</a:t>
                      </a:r>
                      <a:r>
                        <a:rPr lang="en-US" sz="800">
                          <a:effectLst/>
                        </a:rPr>
                        <a:t>i</a:t>
                      </a:r>
                      <a:r>
                        <a:rPr lang="en-US" sz="800" spc="5">
                          <a:effectLst/>
                        </a:rPr>
                        <a:t>tud</a:t>
                      </a:r>
                      <a:r>
                        <a:rPr lang="en-US" sz="800">
                          <a:effectLst/>
                        </a:rPr>
                        <a:t>e </a:t>
                      </a:r>
                      <a:r>
                        <a:rPr lang="en-US" sz="800" spc="5">
                          <a:effectLst/>
                        </a:rPr>
                        <a:t>an</a:t>
                      </a:r>
                      <a:r>
                        <a:rPr lang="en-US" sz="800">
                          <a:effectLst/>
                        </a:rPr>
                        <a:t>d</a:t>
                      </a:r>
                      <a:r>
                        <a:rPr lang="en-US" sz="800" spc="-60">
                          <a:effectLst/>
                        </a:rPr>
                        <a:t> </a:t>
                      </a:r>
                      <a:r>
                        <a:rPr lang="en-US" sz="800" spc="5">
                          <a:effectLst/>
                        </a:rPr>
                        <a:t>con</a:t>
                      </a:r>
                      <a:r>
                        <a:rPr lang="en-US" sz="800">
                          <a:effectLst/>
                        </a:rPr>
                        <a:t>fi</a:t>
                      </a:r>
                      <a:r>
                        <a:rPr lang="en-US" sz="800" spc="5">
                          <a:effectLst/>
                        </a:rPr>
                        <a:t>denc</a:t>
                      </a:r>
                      <a:r>
                        <a:rPr lang="en-US" sz="800">
                          <a:effectLst/>
                        </a:rPr>
                        <a:t>e</a:t>
                      </a:r>
                      <a:r>
                        <a:rPr lang="en-US" sz="800" spc="-60">
                          <a:effectLst/>
                        </a:rPr>
                        <a:t> </a:t>
                      </a:r>
                      <a:r>
                        <a:rPr lang="en-US" sz="800">
                          <a:effectLst/>
                        </a:rPr>
                        <a:t>in </a:t>
                      </a:r>
                      <a:r>
                        <a:rPr lang="en-US" sz="800" spc="10">
                          <a:effectLst/>
                        </a:rPr>
                        <a:t>w</a:t>
                      </a:r>
                      <a:r>
                        <a:rPr lang="en-US" sz="800" spc="5">
                          <a:effectLst/>
                        </a:rPr>
                        <a:t>ork</a:t>
                      </a:r>
                      <a:r>
                        <a:rPr lang="en-US" sz="800">
                          <a:effectLst/>
                        </a:rPr>
                        <a:t>i</a:t>
                      </a:r>
                      <a:r>
                        <a:rPr lang="en-US" sz="800" spc="5">
                          <a:effectLst/>
                        </a:rPr>
                        <a:t>n</a:t>
                      </a:r>
                      <a:r>
                        <a:rPr lang="en-US" sz="800">
                          <a:effectLst/>
                        </a:rPr>
                        <a:t>g i</a:t>
                      </a:r>
                      <a:r>
                        <a:rPr lang="en-US" sz="800" spc="5">
                          <a:effectLst/>
                        </a:rPr>
                        <a:t>ndependent</a:t>
                      </a:r>
                      <a:r>
                        <a:rPr lang="en-US" sz="800">
                          <a:effectLst/>
                        </a:rPr>
                        <a:t>ly </a:t>
                      </a:r>
                      <a:r>
                        <a:rPr lang="en-US" sz="800" spc="5">
                          <a:effectLst/>
                        </a:rPr>
                        <a:t>an</a:t>
                      </a:r>
                      <a:r>
                        <a:rPr lang="en-US" sz="800">
                          <a:effectLst/>
                        </a:rPr>
                        <a:t>d</a:t>
                      </a:r>
                      <a:r>
                        <a:rPr lang="en-US" sz="800" spc="-110">
                          <a:effectLst/>
                        </a:rPr>
                        <a:t> </a:t>
                      </a:r>
                      <a:r>
                        <a:rPr lang="en-US" sz="800" spc="5">
                          <a:effectLst/>
                        </a:rPr>
                        <a:t>co</a:t>
                      </a:r>
                      <a:r>
                        <a:rPr lang="en-US" sz="800">
                          <a:effectLst/>
                        </a:rPr>
                        <a:t>ll</a:t>
                      </a:r>
                      <a:r>
                        <a:rPr lang="en-US" sz="800" spc="5">
                          <a:effectLst/>
                        </a:rPr>
                        <a:t>ect</a:t>
                      </a:r>
                      <a:r>
                        <a:rPr lang="en-US" sz="800">
                          <a:effectLst/>
                        </a:rPr>
                        <a:t>i</a:t>
                      </a:r>
                      <a:r>
                        <a:rPr lang="en-US" sz="800" spc="5">
                          <a:effectLst/>
                        </a:rPr>
                        <a:t>ve</a:t>
                      </a:r>
                      <a:r>
                        <a:rPr lang="en-US" sz="800">
                          <a:effectLst/>
                        </a:rPr>
                        <a:t>ly</a:t>
                      </a:r>
                      <a:endParaRPr lang="en-US" sz="10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000">
                          <a:effectLst/>
                        </a:rPr>
                        <a:t> </a:t>
                      </a:r>
                      <a:endParaRPr lang="en-US" sz="10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000" dirty="0">
                          <a:effectLst/>
                        </a:rPr>
                        <a:t> </a:t>
                      </a:r>
                      <a:endParaRPr lang="en-US" sz="1000" dirty="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12" name="Rectangle 11"/>
          <p:cNvSpPr/>
          <p:nvPr/>
        </p:nvSpPr>
        <p:spPr>
          <a:xfrm>
            <a:off x="4168650" y="3930235"/>
            <a:ext cx="8023350" cy="252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53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79</a:t>
            </a:fld>
            <a:endParaRPr lang="en-US"/>
          </a:p>
        </p:txBody>
      </p:sp>
      <p:sp>
        <p:nvSpPr>
          <p:cNvPr id="9" name="TextBox 8"/>
          <p:cNvSpPr txBox="1"/>
          <p:nvPr/>
        </p:nvSpPr>
        <p:spPr>
          <a:xfrm>
            <a:off x="296721" y="1091480"/>
            <a:ext cx="3768072" cy="3170099"/>
          </a:xfrm>
          <a:prstGeom prst="rect">
            <a:avLst/>
          </a:prstGeom>
          <a:noFill/>
        </p:spPr>
        <p:txBody>
          <a:bodyPr wrap="square" rtlCol="0">
            <a:spAutoFit/>
          </a:bodyPr>
          <a:lstStyle/>
          <a:p>
            <a:r>
              <a:rPr lang="en-US" sz="2000" dirty="0">
                <a:solidFill>
                  <a:schemeClr val="bg1"/>
                </a:solidFill>
              </a:rPr>
              <a:t>This table is a draft of a rubric that will be used for IS program assessment.</a:t>
            </a:r>
          </a:p>
          <a:p>
            <a:endParaRPr lang="en-US" sz="2000" dirty="0">
              <a:solidFill>
                <a:schemeClr val="bg1"/>
              </a:solidFill>
            </a:endParaRPr>
          </a:p>
          <a:p>
            <a:r>
              <a:rPr lang="en-US" sz="2000" dirty="0">
                <a:solidFill>
                  <a:schemeClr val="bg1"/>
                </a:solidFill>
              </a:rPr>
              <a:t>This assessment instrument is clearly linked to objectives and represents a direct assessment of Student Learning.  </a:t>
            </a:r>
          </a:p>
          <a:p>
            <a:r>
              <a:rPr lang="en-US" sz="2000" dirty="0">
                <a:solidFill>
                  <a:schemeClr val="bg1"/>
                </a:solidFill>
              </a:rPr>
              <a:t>(Elements IIIA and IIIB)</a:t>
            </a:r>
          </a:p>
          <a:p>
            <a:endParaRPr lang="en-US" sz="2000" dirty="0">
              <a:solidFill>
                <a:schemeClr val="bg1"/>
              </a:solidFill>
            </a:endParaRPr>
          </a:p>
        </p:txBody>
      </p:sp>
      <p:graphicFrame>
        <p:nvGraphicFramePr>
          <p:cNvPr id="5" name="Table 4"/>
          <p:cNvGraphicFramePr>
            <a:graphicFrameLocks noGrp="1"/>
          </p:cNvGraphicFramePr>
          <p:nvPr/>
        </p:nvGraphicFramePr>
        <p:xfrm>
          <a:off x="4256941" y="788670"/>
          <a:ext cx="7827719" cy="4975571"/>
        </p:xfrm>
        <a:graphic>
          <a:graphicData uri="http://schemas.openxmlformats.org/drawingml/2006/table">
            <a:tbl>
              <a:tblPr firstRow="1" firstCol="1" lastRow="1" lastCol="1" bandRow="1" bandCol="1">
                <a:tableStyleId>{17292A2E-F333-43FB-9621-5CBBE7FDCDCB}</a:tableStyleId>
              </a:tblPr>
              <a:tblGrid>
                <a:gridCol w="357266">
                  <a:extLst>
                    <a:ext uri="{9D8B030D-6E8A-4147-A177-3AD203B41FA5}">
                      <a16:colId xmlns:a16="http://schemas.microsoft.com/office/drawing/2014/main" val="20000"/>
                    </a:ext>
                  </a:extLst>
                </a:gridCol>
                <a:gridCol w="2843168">
                  <a:extLst>
                    <a:ext uri="{9D8B030D-6E8A-4147-A177-3AD203B41FA5}">
                      <a16:colId xmlns:a16="http://schemas.microsoft.com/office/drawing/2014/main" val="20001"/>
                    </a:ext>
                  </a:extLst>
                </a:gridCol>
                <a:gridCol w="1219024">
                  <a:extLst>
                    <a:ext uri="{9D8B030D-6E8A-4147-A177-3AD203B41FA5}">
                      <a16:colId xmlns:a16="http://schemas.microsoft.com/office/drawing/2014/main" val="20002"/>
                    </a:ext>
                  </a:extLst>
                </a:gridCol>
                <a:gridCol w="1330915">
                  <a:extLst>
                    <a:ext uri="{9D8B030D-6E8A-4147-A177-3AD203B41FA5}">
                      <a16:colId xmlns:a16="http://schemas.microsoft.com/office/drawing/2014/main" val="20003"/>
                    </a:ext>
                  </a:extLst>
                </a:gridCol>
                <a:gridCol w="807284">
                  <a:extLst>
                    <a:ext uri="{9D8B030D-6E8A-4147-A177-3AD203B41FA5}">
                      <a16:colId xmlns:a16="http://schemas.microsoft.com/office/drawing/2014/main" val="20004"/>
                    </a:ext>
                  </a:extLst>
                </a:gridCol>
                <a:gridCol w="1270062">
                  <a:extLst>
                    <a:ext uri="{9D8B030D-6E8A-4147-A177-3AD203B41FA5}">
                      <a16:colId xmlns:a16="http://schemas.microsoft.com/office/drawing/2014/main" val="20005"/>
                    </a:ext>
                  </a:extLst>
                </a:gridCol>
              </a:tblGrid>
              <a:tr h="385352">
                <a:tc gridSpan="2">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solidFill>
                      <a:srgbClr val="450084"/>
                    </a:solidFill>
                  </a:tcPr>
                </a:tc>
                <a:tc hMerge="1">
                  <a:txBody>
                    <a:bodyPr/>
                    <a:lstStyle/>
                    <a:p>
                      <a:endParaRPr lang="en-US"/>
                    </a:p>
                  </a:txBody>
                  <a:tcPr/>
                </a:tc>
                <a:tc>
                  <a:txBody>
                    <a:bodyPr/>
                    <a:lstStyle/>
                    <a:p>
                      <a:pPr marL="62865" marR="0">
                        <a:lnSpc>
                          <a:spcPts val="1450"/>
                        </a:lnSpc>
                        <a:spcBef>
                          <a:spcPts val="5"/>
                        </a:spcBef>
                        <a:spcAft>
                          <a:spcPts val="0"/>
                        </a:spcAft>
                      </a:pPr>
                      <a:r>
                        <a:rPr lang="en-US" sz="1400" dirty="0">
                          <a:effectLst/>
                        </a:rPr>
                        <a:t>1-</a:t>
                      </a:r>
                      <a:r>
                        <a:rPr lang="en-US" sz="1400" spc="-5" dirty="0">
                          <a:effectLst/>
                        </a:rPr>
                        <a:t>Beg</a:t>
                      </a:r>
                      <a:r>
                        <a:rPr lang="en-US" sz="1400" dirty="0">
                          <a:effectLst/>
                        </a:rPr>
                        <a:t>inning</a:t>
                      </a:r>
                      <a:endParaRPr lang="en-US" sz="1100" dirty="0">
                        <a:effectLst/>
                        <a:latin typeface="Calibri" charset="0"/>
                        <a:ea typeface="Calibri" charset="0"/>
                        <a:cs typeface="Times New Roman" charset="0"/>
                      </a:endParaRPr>
                    </a:p>
                  </a:txBody>
                  <a:tcPr marL="0" marR="0" marT="0" marB="0">
                    <a:solidFill>
                      <a:srgbClr val="450084"/>
                    </a:solidFill>
                  </a:tcPr>
                </a:tc>
                <a:tc>
                  <a:txBody>
                    <a:bodyPr/>
                    <a:lstStyle/>
                    <a:p>
                      <a:pPr marL="62865" marR="0">
                        <a:lnSpc>
                          <a:spcPts val="1450"/>
                        </a:lnSpc>
                        <a:spcBef>
                          <a:spcPts val="5"/>
                        </a:spcBef>
                        <a:spcAft>
                          <a:spcPts val="0"/>
                        </a:spcAft>
                      </a:pPr>
                      <a:r>
                        <a:rPr lang="en-US" sz="1400" dirty="0">
                          <a:effectLst/>
                        </a:rPr>
                        <a:t>2-D</a:t>
                      </a:r>
                      <a:r>
                        <a:rPr lang="en-US" sz="1400" spc="-5" dirty="0">
                          <a:effectLst/>
                        </a:rPr>
                        <a:t>eve</a:t>
                      </a:r>
                      <a:r>
                        <a:rPr lang="en-US" sz="1400" dirty="0">
                          <a:effectLst/>
                        </a:rPr>
                        <a:t>loping</a:t>
                      </a:r>
                      <a:endParaRPr lang="en-US" sz="1100" dirty="0">
                        <a:effectLst/>
                        <a:latin typeface="Calibri" charset="0"/>
                        <a:ea typeface="Calibri" charset="0"/>
                        <a:cs typeface="Times New Roman" charset="0"/>
                      </a:endParaRPr>
                    </a:p>
                  </a:txBody>
                  <a:tcPr marL="0" marR="0" marT="0" marB="0">
                    <a:solidFill>
                      <a:srgbClr val="450084"/>
                    </a:solidFill>
                  </a:tcPr>
                </a:tc>
                <a:tc>
                  <a:txBody>
                    <a:bodyPr/>
                    <a:lstStyle/>
                    <a:p>
                      <a:pPr marL="66040" marR="0">
                        <a:lnSpc>
                          <a:spcPts val="1450"/>
                        </a:lnSpc>
                        <a:spcBef>
                          <a:spcPts val="5"/>
                        </a:spcBef>
                        <a:spcAft>
                          <a:spcPts val="0"/>
                        </a:spcAft>
                      </a:pPr>
                      <a:r>
                        <a:rPr lang="en-US" sz="1400" dirty="0">
                          <a:effectLst/>
                        </a:rPr>
                        <a:t>3-</a:t>
                      </a:r>
                      <a:r>
                        <a:rPr lang="en-US" sz="1400" spc="-5" dirty="0">
                          <a:effectLst/>
                        </a:rPr>
                        <a:t>Good</a:t>
                      </a:r>
                      <a:endParaRPr lang="en-US" sz="1100" dirty="0">
                        <a:effectLst/>
                        <a:latin typeface="Calibri" charset="0"/>
                        <a:ea typeface="Calibri" charset="0"/>
                        <a:cs typeface="Times New Roman" charset="0"/>
                      </a:endParaRPr>
                    </a:p>
                  </a:txBody>
                  <a:tcPr marL="0" marR="0" marT="0" marB="0">
                    <a:solidFill>
                      <a:srgbClr val="450084"/>
                    </a:solidFill>
                  </a:tcPr>
                </a:tc>
                <a:tc>
                  <a:txBody>
                    <a:bodyPr/>
                    <a:lstStyle/>
                    <a:p>
                      <a:pPr marL="66040" marR="0">
                        <a:lnSpc>
                          <a:spcPts val="1450"/>
                        </a:lnSpc>
                        <a:spcBef>
                          <a:spcPts val="5"/>
                        </a:spcBef>
                        <a:spcAft>
                          <a:spcPts val="0"/>
                        </a:spcAft>
                      </a:pPr>
                      <a:r>
                        <a:rPr lang="en-US" sz="1400" dirty="0">
                          <a:effectLst/>
                        </a:rPr>
                        <a:t>4-Exemplary</a:t>
                      </a:r>
                      <a:endParaRPr lang="en-US" sz="1100" dirty="0">
                        <a:effectLst/>
                        <a:latin typeface="Calibri" charset="0"/>
                        <a:ea typeface="Calibri" charset="0"/>
                        <a:cs typeface="Times New Roman" charset="0"/>
                      </a:endParaRPr>
                    </a:p>
                  </a:txBody>
                  <a:tcPr marL="0" marR="0" marT="0" marB="0">
                    <a:solidFill>
                      <a:srgbClr val="450084"/>
                    </a:solidFill>
                  </a:tcPr>
                </a:tc>
                <a:extLst>
                  <a:ext uri="{0D108BD9-81ED-4DB2-BD59-A6C34878D82A}">
                    <a16:rowId xmlns:a16="http://schemas.microsoft.com/office/drawing/2014/main" val="10000"/>
                  </a:ext>
                </a:extLst>
              </a:tr>
              <a:tr h="984952">
                <a:tc rowSpan="5">
                  <a:txBody>
                    <a:bodyPr/>
                    <a:lstStyle/>
                    <a:p>
                      <a:pPr marL="0" marR="0">
                        <a:lnSpc>
                          <a:spcPts val="500"/>
                        </a:lnSpc>
                        <a:spcBef>
                          <a:spcPts val="10"/>
                        </a:spcBef>
                        <a:spcAft>
                          <a:spcPts val="0"/>
                        </a:spcAft>
                      </a:pPr>
                      <a:r>
                        <a:rPr lang="en-US" sz="600">
                          <a:effectLst/>
                        </a:rPr>
                        <a:t> </a:t>
                      </a:r>
                      <a:endParaRPr lang="en-US" sz="1100">
                        <a:effectLst/>
                      </a:endParaRPr>
                    </a:p>
                    <a:p>
                      <a:pPr marL="0" marR="1270" algn="ctr">
                        <a:spcBef>
                          <a:spcPts val="0"/>
                        </a:spcBef>
                        <a:spcAft>
                          <a:spcPts val="0"/>
                        </a:spcAft>
                      </a:pPr>
                      <a:r>
                        <a:rPr lang="en-US" sz="1400">
                          <a:effectLst/>
                        </a:rPr>
                        <a:t>IS</a:t>
                      </a:r>
                      <a:r>
                        <a:rPr lang="en-US" sz="1400" spc="-25">
                          <a:effectLst/>
                        </a:rPr>
                        <a:t> </a:t>
                      </a:r>
                      <a:r>
                        <a:rPr lang="en-US" sz="1400">
                          <a:effectLst/>
                        </a:rPr>
                        <a:t>Learning</a:t>
                      </a:r>
                      <a:r>
                        <a:rPr lang="en-US" sz="1400" spc="-20">
                          <a:effectLst/>
                        </a:rPr>
                        <a:t> </a:t>
                      </a:r>
                      <a:r>
                        <a:rPr lang="en-US" sz="1400">
                          <a:effectLst/>
                        </a:rPr>
                        <a:t>Objectives</a:t>
                      </a:r>
                      <a:endParaRPr lang="en-US" sz="1100">
                        <a:effectLst/>
                        <a:latin typeface="Calibri" charset="0"/>
                        <a:ea typeface="Calibri" charset="0"/>
                        <a:cs typeface="Times New Roman" charset="0"/>
                      </a:endParaRPr>
                    </a:p>
                  </a:txBody>
                  <a:tcPr marL="0" marR="0" marT="0" marB="0" vert="vert270">
                    <a:lnR w="12700" cap="flat" cmpd="sng" algn="ctr">
                      <a:solidFill>
                        <a:schemeClr val="accent4">
                          <a:lumMod val="75000"/>
                        </a:schemeClr>
                      </a:solidFill>
                      <a:prstDash val="solid"/>
                      <a:round/>
                      <a:headEnd type="none" w="med" len="med"/>
                      <a:tailEnd type="none" w="med" len="med"/>
                    </a:lnR>
                  </a:tcPr>
                </a:tc>
                <a:tc>
                  <a:txBody>
                    <a:bodyPr/>
                    <a:lstStyle/>
                    <a:p>
                      <a:pPr marL="62865" marR="97790">
                        <a:lnSpc>
                          <a:spcPct val="105000"/>
                        </a:lnSpc>
                        <a:spcBef>
                          <a:spcPts val="50"/>
                        </a:spcBef>
                        <a:spcAft>
                          <a:spcPts val="0"/>
                        </a:spcAft>
                      </a:pPr>
                      <a:r>
                        <a:rPr lang="en-US" sz="1400" spc="5" dirty="0">
                          <a:effectLst/>
                        </a:rPr>
                        <a:t>deve</a:t>
                      </a:r>
                      <a:r>
                        <a:rPr lang="en-US" sz="1400" dirty="0">
                          <a:effectLst/>
                        </a:rPr>
                        <a:t>l</a:t>
                      </a:r>
                      <a:r>
                        <a:rPr lang="en-US" sz="1400" spc="5" dirty="0">
                          <a:effectLst/>
                        </a:rPr>
                        <a:t>o</a:t>
                      </a:r>
                      <a:r>
                        <a:rPr lang="en-US" sz="1400" dirty="0">
                          <a:effectLst/>
                        </a:rPr>
                        <a:t>p</a:t>
                      </a:r>
                      <a:r>
                        <a:rPr lang="en-US" sz="1400" spc="-105" dirty="0">
                          <a:effectLst/>
                        </a:rPr>
                        <a:t> </a:t>
                      </a:r>
                      <a:r>
                        <a:rPr lang="en-US" sz="1400" spc="5" dirty="0">
                          <a:effectLst/>
                        </a:rPr>
                        <a:t>top</a:t>
                      </a:r>
                      <a:r>
                        <a:rPr lang="en-US" sz="1400" dirty="0">
                          <a:effectLst/>
                        </a:rPr>
                        <a:t>i</a:t>
                      </a:r>
                      <a:r>
                        <a:rPr lang="en-US" sz="1400" spc="5" dirty="0">
                          <a:effectLst/>
                        </a:rPr>
                        <a:t>c</a:t>
                      </a:r>
                      <a:r>
                        <a:rPr lang="en-US" sz="1400" dirty="0">
                          <a:effectLst/>
                        </a:rPr>
                        <a:t>- </a:t>
                      </a:r>
                      <a:r>
                        <a:rPr lang="en-US" sz="1400" spc="5" dirty="0">
                          <a:effectLst/>
                        </a:rPr>
                        <a:t>base</a:t>
                      </a:r>
                      <a:r>
                        <a:rPr lang="en-US" sz="1400" dirty="0">
                          <a:effectLst/>
                        </a:rPr>
                        <a:t>d</a:t>
                      </a:r>
                      <a:r>
                        <a:rPr lang="en-US" sz="1400" spc="-110" dirty="0">
                          <a:effectLst/>
                        </a:rPr>
                        <a:t> </a:t>
                      </a:r>
                      <a:r>
                        <a:rPr lang="en-US" sz="1400" dirty="0">
                          <a:effectLst/>
                        </a:rPr>
                        <a:t>i</a:t>
                      </a:r>
                      <a:r>
                        <a:rPr lang="en-US" sz="1400" spc="5" dirty="0">
                          <a:effectLst/>
                        </a:rPr>
                        <a:t>nterest</a:t>
                      </a:r>
                      <a:r>
                        <a:rPr lang="en-US" sz="1400" dirty="0">
                          <a:effectLst/>
                        </a:rPr>
                        <a:t>s </a:t>
                      </a:r>
                      <a:r>
                        <a:rPr lang="en-US" sz="1400" spc="5" dirty="0">
                          <a:effectLst/>
                        </a:rPr>
                        <a:t>an</a:t>
                      </a:r>
                      <a:r>
                        <a:rPr lang="en-US" sz="1400" dirty="0">
                          <a:effectLst/>
                        </a:rPr>
                        <a:t>d</a:t>
                      </a:r>
                      <a:r>
                        <a:rPr lang="en-US" sz="1400" spc="-80" dirty="0">
                          <a:effectLst/>
                        </a:rPr>
                        <a:t> </a:t>
                      </a:r>
                      <a:r>
                        <a:rPr lang="en-US" sz="1400" dirty="0">
                          <a:effectLst/>
                        </a:rPr>
                        <a:t>i</a:t>
                      </a:r>
                      <a:r>
                        <a:rPr lang="en-US" sz="1400" spc="5" dirty="0">
                          <a:effectLst/>
                        </a:rPr>
                        <a:t>nqu</a:t>
                      </a:r>
                      <a:r>
                        <a:rPr lang="en-US" sz="1400" dirty="0">
                          <a:effectLst/>
                        </a:rPr>
                        <a:t>i</a:t>
                      </a:r>
                      <a:r>
                        <a:rPr lang="en-US" sz="1400" spc="5" dirty="0">
                          <a:effectLst/>
                        </a:rPr>
                        <a:t>r</a:t>
                      </a:r>
                      <a:r>
                        <a:rPr lang="en-US" sz="1400" dirty="0">
                          <a:effectLst/>
                        </a:rPr>
                        <a:t>y </a:t>
                      </a:r>
                      <a:r>
                        <a:rPr lang="en-US" sz="1400" spc="5" dirty="0">
                          <a:effectLst/>
                        </a:rPr>
                        <a:t>strateg</a:t>
                      </a:r>
                      <a:r>
                        <a:rPr lang="en-US" sz="1400" dirty="0">
                          <a:effectLst/>
                        </a:rPr>
                        <a:t>i</a:t>
                      </a:r>
                      <a:r>
                        <a:rPr lang="en-US" sz="1400" spc="5" dirty="0">
                          <a:effectLst/>
                        </a:rPr>
                        <a:t>e</a:t>
                      </a:r>
                      <a:r>
                        <a:rPr lang="en-US" sz="1400" dirty="0">
                          <a:effectLst/>
                        </a:rPr>
                        <a:t>s</a:t>
                      </a:r>
                      <a:r>
                        <a:rPr lang="en-US" sz="1400" spc="-90" dirty="0">
                          <a:effectLst/>
                        </a:rPr>
                        <a:t> </a:t>
                      </a:r>
                      <a:r>
                        <a:rPr lang="en-US" sz="1400" spc="5" dirty="0">
                          <a:effectLst/>
                        </a:rPr>
                        <a:t>t</a:t>
                      </a:r>
                      <a:r>
                        <a:rPr lang="en-US" sz="1400" dirty="0">
                          <a:effectLst/>
                        </a:rPr>
                        <a:t>o </a:t>
                      </a:r>
                      <a:r>
                        <a:rPr lang="en-US" sz="1400" spc="5" dirty="0">
                          <a:effectLst/>
                        </a:rPr>
                        <a:t>pu</a:t>
                      </a:r>
                      <a:r>
                        <a:rPr lang="en-US" sz="1400" dirty="0">
                          <a:effectLst/>
                        </a:rPr>
                        <a:t>r</a:t>
                      </a:r>
                      <a:r>
                        <a:rPr lang="en-US" sz="1400" spc="5" dirty="0">
                          <a:effectLst/>
                        </a:rPr>
                        <a:t>su</a:t>
                      </a:r>
                      <a:r>
                        <a:rPr lang="en-US" sz="1400" dirty="0">
                          <a:effectLst/>
                        </a:rPr>
                        <a:t>e</a:t>
                      </a:r>
                      <a:r>
                        <a:rPr lang="en-US" sz="1400" spc="-95" dirty="0">
                          <a:effectLst/>
                        </a:rPr>
                        <a:t> </a:t>
                      </a:r>
                      <a:r>
                        <a:rPr lang="en-US" sz="1400" spc="5" dirty="0">
                          <a:effectLst/>
                        </a:rPr>
                        <a:t>thos</a:t>
                      </a:r>
                      <a:r>
                        <a:rPr lang="en-US" sz="1400" dirty="0">
                          <a:effectLst/>
                        </a:rPr>
                        <a:t>e i</a:t>
                      </a:r>
                      <a:r>
                        <a:rPr lang="en-US" sz="1400" spc="5" dirty="0">
                          <a:effectLst/>
                        </a:rPr>
                        <a:t>nterest</a:t>
                      </a:r>
                      <a:r>
                        <a:rPr lang="en-US" sz="1400" dirty="0">
                          <a:effectLst/>
                        </a:rPr>
                        <a:t>s</a:t>
                      </a:r>
                      <a:endParaRPr lang="en-US" sz="18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1"/>
                  </a:ext>
                </a:extLst>
              </a:tr>
              <a:tr h="982285">
                <a:tc vMerge="1">
                  <a:txBody>
                    <a:bodyPr/>
                    <a:lstStyle/>
                    <a:p>
                      <a:endParaRPr lang="en-US"/>
                    </a:p>
                  </a:txBody>
                  <a:tcPr/>
                </a:tc>
                <a:tc>
                  <a:txBody>
                    <a:bodyPr/>
                    <a:lstStyle/>
                    <a:p>
                      <a:pPr marL="62865" marR="118745">
                        <a:lnSpc>
                          <a:spcPct val="105000"/>
                        </a:lnSpc>
                        <a:spcBef>
                          <a:spcPts val="25"/>
                        </a:spcBef>
                        <a:spcAft>
                          <a:spcPts val="0"/>
                        </a:spcAft>
                      </a:pPr>
                      <a:r>
                        <a:rPr lang="en-US" sz="1400" spc="5" dirty="0">
                          <a:effectLst/>
                        </a:rPr>
                        <a:t>enhanc</a:t>
                      </a:r>
                      <a:r>
                        <a:rPr lang="en-US" sz="1400" dirty="0">
                          <a:effectLst/>
                        </a:rPr>
                        <a:t>e </a:t>
                      </a:r>
                      <a:r>
                        <a:rPr lang="en-US" sz="1400" spc="5" dirty="0">
                          <a:effectLst/>
                        </a:rPr>
                        <a:t>creat</a:t>
                      </a:r>
                      <a:r>
                        <a:rPr lang="en-US" sz="1400" dirty="0">
                          <a:effectLst/>
                        </a:rPr>
                        <a:t>i</a:t>
                      </a:r>
                      <a:r>
                        <a:rPr lang="en-US" sz="1400" spc="5" dirty="0">
                          <a:effectLst/>
                        </a:rPr>
                        <a:t>v</a:t>
                      </a:r>
                      <a:r>
                        <a:rPr lang="en-US" sz="1400" dirty="0">
                          <a:effectLst/>
                        </a:rPr>
                        <a:t>i</a:t>
                      </a:r>
                      <a:r>
                        <a:rPr lang="en-US" sz="1400" spc="5" dirty="0">
                          <a:effectLst/>
                        </a:rPr>
                        <a:t>ty</a:t>
                      </a:r>
                      <a:r>
                        <a:rPr lang="en-US" sz="1400" dirty="0">
                          <a:effectLst/>
                        </a:rPr>
                        <a:t>,</a:t>
                      </a:r>
                      <a:r>
                        <a:rPr lang="en-US" sz="1400" spc="-110" dirty="0">
                          <a:effectLst/>
                        </a:rPr>
                        <a:t> </a:t>
                      </a:r>
                      <a:r>
                        <a:rPr lang="en-US" sz="1400" spc="5" dirty="0">
                          <a:effectLst/>
                        </a:rPr>
                        <a:t>se</a:t>
                      </a:r>
                      <a:r>
                        <a:rPr lang="en-US" sz="1400" dirty="0">
                          <a:effectLst/>
                        </a:rPr>
                        <a:t>l</a:t>
                      </a:r>
                      <a:r>
                        <a:rPr lang="en-US" sz="1400" spc="5" dirty="0">
                          <a:effectLst/>
                        </a:rPr>
                        <a:t>f</a:t>
                      </a:r>
                      <a:r>
                        <a:rPr lang="en-US" sz="1400" dirty="0">
                          <a:effectLst/>
                        </a:rPr>
                        <a:t>- </a:t>
                      </a:r>
                      <a:r>
                        <a:rPr lang="en-US" sz="1400" spc="5" dirty="0">
                          <a:effectLst/>
                        </a:rPr>
                        <a:t>d</a:t>
                      </a:r>
                      <a:r>
                        <a:rPr lang="en-US" sz="1400" dirty="0">
                          <a:effectLst/>
                        </a:rPr>
                        <a:t>i</a:t>
                      </a:r>
                      <a:r>
                        <a:rPr lang="en-US" sz="1400" spc="5" dirty="0">
                          <a:effectLst/>
                        </a:rPr>
                        <a:t>rectedness</a:t>
                      </a:r>
                      <a:r>
                        <a:rPr lang="en-US" sz="1400" dirty="0">
                          <a:effectLst/>
                        </a:rPr>
                        <a:t>,</a:t>
                      </a:r>
                      <a:r>
                        <a:rPr lang="en-US" sz="1400" spc="-130" dirty="0">
                          <a:effectLst/>
                        </a:rPr>
                        <a:t> </a:t>
                      </a:r>
                      <a:r>
                        <a:rPr lang="en-US" sz="1400" spc="5" dirty="0">
                          <a:effectLst/>
                        </a:rPr>
                        <a:t>and perseveranc</a:t>
                      </a:r>
                      <a:r>
                        <a:rPr lang="en-US" sz="1400" dirty="0">
                          <a:effectLst/>
                        </a:rPr>
                        <a:t>e </a:t>
                      </a:r>
                      <a:r>
                        <a:rPr lang="en-US" sz="1400" spc="5" dirty="0">
                          <a:effectLst/>
                        </a:rPr>
                        <a:t>requ</a:t>
                      </a:r>
                      <a:r>
                        <a:rPr lang="en-US" sz="1400" dirty="0">
                          <a:effectLst/>
                        </a:rPr>
                        <a:t>i</a:t>
                      </a:r>
                      <a:r>
                        <a:rPr lang="en-US" sz="1400" spc="5" dirty="0">
                          <a:effectLst/>
                        </a:rPr>
                        <a:t>re</a:t>
                      </a:r>
                      <a:r>
                        <a:rPr lang="en-US" sz="1400" dirty="0">
                          <a:effectLst/>
                        </a:rPr>
                        <a:t>d</a:t>
                      </a:r>
                      <a:r>
                        <a:rPr lang="en-US" sz="1400" spc="-85" dirty="0">
                          <a:effectLst/>
                        </a:rPr>
                        <a:t> </a:t>
                      </a:r>
                      <a:r>
                        <a:rPr lang="en-US" sz="1400" spc="5" dirty="0">
                          <a:effectLst/>
                        </a:rPr>
                        <a:t>fo</a:t>
                      </a:r>
                      <a:r>
                        <a:rPr lang="en-US" sz="1400" dirty="0">
                          <a:effectLst/>
                        </a:rPr>
                        <a:t>r i</a:t>
                      </a:r>
                      <a:r>
                        <a:rPr lang="en-US" sz="1400" spc="5" dirty="0">
                          <a:effectLst/>
                        </a:rPr>
                        <a:t>nqu</a:t>
                      </a:r>
                      <a:r>
                        <a:rPr lang="en-US" sz="1400" dirty="0">
                          <a:effectLst/>
                        </a:rPr>
                        <a:t>i</a:t>
                      </a:r>
                      <a:r>
                        <a:rPr lang="en-US" sz="1400" spc="5" dirty="0">
                          <a:effectLst/>
                        </a:rPr>
                        <a:t>r</a:t>
                      </a:r>
                      <a:r>
                        <a:rPr lang="en-US" sz="1400" dirty="0">
                          <a:effectLst/>
                        </a:rPr>
                        <a:t>y</a:t>
                      </a:r>
                      <a:endParaRPr lang="en-US" sz="18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2"/>
                  </a:ext>
                </a:extLst>
              </a:tr>
              <a:tr h="819015">
                <a:tc vMerge="1">
                  <a:txBody>
                    <a:bodyPr/>
                    <a:lstStyle/>
                    <a:p>
                      <a:endParaRPr lang="en-US"/>
                    </a:p>
                  </a:txBody>
                  <a:tcPr/>
                </a:tc>
                <a:tc>
                  <a:txBody>
                    <a:bodyPr/>
                    <a:lstStyle/>
                    <a:p>
                      <a:pPr marL="62865" marR="194310">
                        <a:lnSpc>
                          <a:spcPct val="105000"/>
                        </a:lnSpc>
                        <a:spcBef>
                          <a:spcPts val="25"/>
                        </a:spcBef>
                        <a:spcAft>
                          <a:spcPts val="0"/>
                        </a:spcAft>
                      </a:pPr>
                      <a:r>
                        <a:rPr lang="en-US" sz="1400" dirty="0">
                          <a:effectLst/>
                        </a:rPr>
                        <a:t>l</a:t>
                      </a:r>
                      <a:r>
                        <a:rPr lang="en-US" sz="1400" spc="5" dirty="0">
                          <a:effectLst/>
                        </a:rPr>
                        <a:t>ear</a:t>
                      </a:r>
                      <a:r>
                        <a:rPr lang="en-US" sz="1400" dirty="0">
                          <a:effectLst/>
                        </a:rPr>
                        <a:t>n</a:t>
                      </a:r>
                      <a:r>
                        <a:rPr lang="en-US" sz="1400" spc="-105" dirty="0">
                          <a:effectLst/>
                        </a:rPr>
                        <a:t> </a:t>
                      </a:r>
                      <a:r>
                        <a:rPr lang="en-US" sz="1400" spc="5" dirty="0">
                          <a:effectLst/>
                        </a:rPr>
                        <a:t>research</a:t>
                      </a:r>
                      <a:r>
                        <a:rPr lang="en-US" sz="1400" dirty="0">
                          <a:effectLst/>
                        </a:rPr>
                        <a:t>, </a:t>
                      </a:r>
                      <a:r>
                        <a:rPr lang="en-US" sz="1400" spc="5" dirty="0">
                          <a:effectLst/>
                        </a:rPr>
                        <a:t>techn</a:t>
                      </a:r>
                      <a:r>
                        <a:rPr lang="en-US" sz="1400" dirty="0">
                          <a:effectLst/>
                        </a:rPr>
                        <a:t>i</a:t>
                      </a:r>
                      <a:r>
                        <a:rPr lang="en-US" sz="1400" spc="5" dirty="0">
                          <a:effectLst/>
                        </a:rPr>
                        <a:t>ca</a:t>
                      </a:r>
                      <a:r>
                        <a:rPr lang="en-US" sz="1400" dirty="0">
                          <a:effectLst/>
                        </a:rPr>
                        <a:t>l,</a:t>
                      </a:r>
                      <a:r>
                        <a:rPr lang="en-US" sz="1400" spc="-105" dirty="0">
                          <a:effectLst/>
                        </a:rPr>
                        <a:t> </a:t>
                      </a:r>
                      <a:r>
                        <a:rPr lang="en-US" sz="1400" spc="5" dirty="0">
                          <a:effectLst/>
                        </a:rPr>
                        <a:t>an</a:t>
                      </a:r>
                      <a:r>
                        <a:rPr lang="en-US" sz="1400" dirty="0">
                          <a:effectLst/>
                        </a:rPr>
                        <a:t>d </a:t>
                      </a:r>
                      <a:r>
                        <a:rPr lang="en-US" sz="1400" spc="5" dirty="0">
                          <a:effectLst/>
                        </a:rPr>
                        <a:t>co</a:t>
                      </a:r>
                      <a:r>
                        <a:rPr lang="en-US" sz="1400" spc="10" dirty="0">
                          <a:effectLst/>
                        </a:rPr>
                        <a:t>mm</a:t>
                      </a:r>
                      <a:r>
                        <a:rPr lang="en-US" sz="1400" spc="5" dirty="0">
                          <a:effectLst/>
                        </a:rPr>
                        <a:t>un</a:t>
                      </a:r>
                      <a:r>
                        <a:rPr lang="en-US" sz="1400" dirty="0">
                          <a:effectLst/>
                        </a:rPr>
                        <a:t>i</a:t>
                      </a:r>
                      <a:r>
                        <a:rPr lang="en-US" sz="1400" spc="5" dirty="0">
                          <a:effectLst/>
                        </a:rPr>
                        <a:t>cat</a:t>
                      </a:r>
                      <a:r>
                        <a:rPr lang="en-US" sz="1400" dirty="0">
                          <a:effectLst/>
                        </a:rPr>
                        <a:t>i</a:t>
                      </a:r>
                      <a:r>
                        <a:rPr lang="en-US" sz="1400" spc="5" dirty="0">
                          <a:effectLst/>
                        </a:rPr>
                        <a:t>o</a:t>
                      </a:r>
                      <a:r>
                        <a:rPr lang="en-US" sz="1400" dirty="0">
                          <a:effectLst/>
                        </a:rPr>
                        <a:t>n </a:t>
                      </a:r>
                      <a:r>
                        <a:rPr lang="en-US" sz="1400" spc="5" dirty="0">
                          <a:effectLst/>
                        </a:rPr>
                        <a:t>sk</a:t>
                      </a:r>
                      <a:r>
                        <a:rPr lang="en-US" sz="1400" dirty="0">
                          <a:effectLst/>
                        </a:rPr>
                        <a:t>ills</a:t>
                      </a:r>
                      <a:r>
                        <a:rPr lang="en-US" sz="1400" spc="-55" dirty="0">
                          <a:effectLst/>
                        </a:rPr>
                        <a:t> </a:t>
                      </a:r>
                      <a:r>
                        <a:rPr lang="en-US" sz="1400" spc="5" dirty="0">
                          <a:effectLst/>
                        </a:rPr>
                        <a:t>re</a:t>
                      </a:r>
                      <a:r>
                        <a:rPr lang="en-US" sz="1400" dirty="0">
                          <a:effectLst/>
                        </a:rPr>
                        <a:t>l</a:t>
                      </a:r>
                      <a:r>
                        <a:rPr lang="en-US" sz="1400" spc="5" dirty="0">
                          <a:effectLst/>
                        </a:rPr>
                        <a:t>evan</a:t>
                      </a:r>
                      <a:r>
                        <a:rPr lang="en-US" sz="1400" dirty="0">
                          <a:effectLst/>
                        </a:rPr>
                        <a:t>t</a:t>
                      </a:r>
                      <a:r>
                        <a:rPr lang="en-US" sz="1400" spc="-55" dirty="0">
                          <a:effectLst/>
                        </a:rPr>
                        <a:t> </a:t>
                      </a:r>
                      <a:r>
                        <a:rPr lang="en-US" sz="1400" spc="5" dirty="0">
                          <a:effectLst/>
                        </a:rPr>
                        <a:t>t</a:t>
                      </a:r>
                      <a:r>
                        <a:rPr lang="en-US" sz="1400" dirty="0">
                          <a:effectLst/>
                        </a:rPr>
                        <a:t>o i</a:t>
                      </a:r>
                      <a:r>
                        <a:rPr lang="en-US" sz="1400" spc="5" dirty="0">
                          <a:effectLst/>
                        </a:rPr>
                        <a:t>nqu</a:t>
                      </a:r>
                      <a:r>
                        <a:rPr lang="en-US" sz="1400" dirty="0">
                          <a:effectLst/>
                        </a:rPr>
                        <a:t>i</a:t>
                      </a:r>
                      <a:r>
                        <a:rPr lang="en-US" sz="1400" spc="5" dirty="0">
                          <a:effectLst/>
                        </a:rPr>
                        <a:t>r</a:t>
                      </a:r>
                      <a:r>
                        <a:rPr lang="en-US" sz="1400" dirty="0">
                          <a:effectLst/>
                        </a:rPr>
                        <a:t>y</a:t>
                      </a:r>
                      <a:endParaRPr lang="en-US" sz="18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tcPr>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tc>
                <a:extLst>
                  <a:ext uri="{0D108BD9-81ED-4DB2-BD59-A6C34878D82A}">
                    <a16:rowId xmlns:a16="http://schemas.microsoft.com/office/drawing/2014/main" val="10003"/>
                  </a:ext>
                </a:extLst>
              </a:tr>
              <a:tr h="984952">
                <a:tc vMerge="1">
                  <a:txBody>
                    <a:bodyPr/>
                    <a:lstStyle/>
                    <a:p>
                      <a:endParaRPr lang="en-US"/>
                    </a:p>
                  </a:txBody>
                  <a:tcPr/>
                </a:tc>
                <a:tc>
                  <a:txBody>
                    <a:bodyPr/>
                    <a:lstStyle/>
                    <a:p>
                      <a:pPr marL="62865" marR="165100">
                        <a:lnSpc>
                          <a:spcPct val="105000"/>
                        </a:lnSpc>
                        <a:spcBef>
                          <a:spcPts val="25"/>
                        </a:spcBef>
                        <a:spcAft>
                          <a:spcPts val="0"/>
                        </a:spcAft>
                      </a:pPr>
                      <a:r>
                        <a:rPr lang="en-US" sz="1400" spc="5" dirty="0">
                          <a:effectLst/>
                        </a:rPr>
                        <a:t>s</a:t>
                      </a:r>
                      <a:r>
                        <a:rPr lang="en-US" sz="1400" dirty="0">
                          <a:effectLst/>
                        </a:rPr>
                        <a:t>i</a:t>
                      </a:r>
                      <a:r>
                        <a:rPr lang="en-US" sz="1400" spc="5" dirty="0">
                          <a:effectLst/>
                        </a:rPr>
                        <a:t>tuat</a:t>
                      </a:r>
                      <a:r>
                        <a:rPr lang="en-US" sz="1400" dirty="0">
                          <a:effectLst/>
                        </a:rPr>
                        <a:t>e</a:t>
                      </a:r>
                      <a:r>
                        <a:rPr lang="en-US" sz="1400" spc="-60" dirty="0">
                          <a:effectLst/>
                        </a:rPr>
                        <a:t> </a:t>
                      </a:r>
                      <a:r>
                        <a:rPr lang="en-US" sz="1400" dirty="0">
                          <a:effectLst/>
                        </a:rPr>
                        <a:t>i</a:t>
                      </a:r>
                      <a:r>
                        <a:rPr lang="en-US" sz="1400" spc="5" dirty="0">
                          <a:effectLst/>
                        </a:rPr>
                        <a:t>nqu</a:t>
                      </a:r>
                      <a:r>
                        <a:rPr lang="en-US" sz="1400" dirty="0">
                          <a:effectLst/>
                        </a:rPr>
                        <a:t>i</a:t>
                      </a:r>
                      <a:r>
                        <a:rPr lang="en-US" sz="1400" spc="5" dirty="0">
                          <a:effectLst/>
                        </a:rPr>
                        <a:t>r</a:t>
                      </a:r>
                      <a:r>
                        <a:rPr lang="en-US" sz="1400" dirty="0">
                          <a:effectLst/>
                        </a:rPr>
                        <a:t>y</a:t>
                      </a:r>
                      <a:r>
                        <a:rPr lang="en-US" sz="1400" spc="-55" dirty="0">
                          <a:effectLst/>
                        </a:rPr>
                        <a:t> </a:t>
                      </a:r>
                      <a:r>
                        <a:rPr lang="en-US" sz="1400" dirty="0">
                          <a:effectLst/>
                        </a:rPr>
                        <a:t>in </a:t>
                      </a:r>
                      <a:r>
                        <a:rPr lang="en-US" sz="1400" spc="5" dirty="0">
                          <a:effectLst/>
                        </a:rPr>
                        <a:t>re</a:t>
                      </a:r>
                      <a:r>
                        <a:rPr lang="en-US" sz="1400" dirty="0">
                          <a:effectLst/>
                        </a:rPr>
                        <a:t>l</a:t>
                      </a:r>
                      <a:r>
                        <a:rPr lang="en-US" sz="1400" spc="5" dirty="0">
                          <a:effectLst/>
                        </a:rPr>
                        <a:t>at</a:t>
                      </a:r>
                      <a:r>
                        <a:rPr lang="en-US" sz="1400" dirty="0">
                          <a:effectLst/>
                        </a:rPr>
                        <a:t>i</a:t>
                      </a:r>
                      <a:r>
                        <a:rPr lang="en-US" sz="1400" spc="5" dirty="0">
                          <a:effectLst/>
                        </a:rPr>
                        <a:t>o</a:t>
                      </a:r>
                      <a:r>
                        <a:rPr lang="en-US" sz="1400" dirty="0">
                          <a:effectLst/>
                        </a:rPr>
                        <a:t>n</a:t>
                      </a:r>
                      <a:r>
                        <a:rPr lang="en-US" sz="1400" spc="-75" dirty="0">
                          <a:effectLst/>
                        </a:rPr>
                        <a:t> </a:t>
                      </a:r>
                      <a:r>
                        <a:rPr lang="en-US" sz="1400" spc="5" dirty="0">
                          <a:effectLst/>
                        </a:rPr>
                        <a:t>to conte</a:t>
                      </a:r>
                      <a:r>
                        <a:rPr lang="en-US" sz="1400" spc="10" dirty="0">
                          <a:effectLst/>
                        </a:rPr>
                        <a:t>m</a:t>
                      </a:r>
                      <a:r>
                        <a:rPr lang="en-US" sz="1400" spc="5" dirty="0">
                          <a:effectLst/>
                        </a:rPr>
                        <a:t>porar</a:t>
                      </a:r>
                      <a:r>
                        <a:rPr lang="en-US" sz="1400" dirty="0">
                          <a:effectLst/>
                        </a:rPr>
                        <a:t>y </a:t>
                      </a:r>
                      <a:r>
                        <a:rPr lang="en-US" sz="1400" spc="5" dirty="0">
                          <a:effectLst/>
                        </a:rPr>
                        <a:t>not</a:t>
                      </a:r>
                      <a:r>
                        <a:rPr lang="en-US" sz="1400" dirty="0">
                          <a:effectLst/>
                        </a:rPr>
                        <a:t>i</a:t>
                      </a:r>
                      <a:r>
                        <a:rPr lang="en-US" sz="1400" spc="5" dirty="0">
                          <a:effectLst/>
                        </a:rPr>
                        <a:t>on</a:t>
                      </a:r>
                      <a:r>
                        <a:rPr lang="en-US" sz="1400" dirty="0">
                          <a:effectLst/>
                        </a:rPr>
                        <a:t>s</a:t>
                      </a:r>
                      <a:r>
                        <a:rPr lang="en-US" sz="1400" spc="-70" dirty="0">
                          <a:effectLst/>
                        </a:rPr>
                        <a:t> </a:t>
                      </a:r>
                      <a:r>
                        <a:rPr lang="en-US" sz="1400" spc="5" dirty="0">
                          <a:effectLst/>
                        </a:rPr>
                        <a:t>of d</a:t>
                      </a:r>
                      <a:r>
                        <a:rPr lang="en-US" sz="1400" dirty="0">
                          <a:effectLst/>
                        </a:rPr>
                        <a:t>i</a:t>
                      </a:r>
                      <a:r>
                        <a:rPr lang="en-US" sz="1400" spc="5" dirty="0">
                          <a:effectLst/>
                        </a:rPr>
                        <a:t>sc</a:t>
                      </a:r>
                      <a:r>
                        <a:rPr lang="en-US" sz="1400" dirty="0">
                          <a:effectLst/>
                        </a:rPr>
                        <a:t>i</a:t>
                      </a:r>
                      <a:r>
                        <a:rPr lang="en-US" sz="1400" spc="5" dirty="0">
                          <a:effectLst/>
                        </a:rPr>
                        <a:t>p</a:t>
                      </a:r>
                      <a:r>
                        <a:rPr lang="en-US" sz="1400" dirty="0">
                          <a:effectLst/>
                        </a:rPr>
                        <a:t>li</a:t>
                      </a:r>
                      <a:r>
                        <a:rPr lang="en-US" sz="1400" spc="5" dirty="0">
                          <a:effectLst/>
                        </a:rPr>
                        <a:t>nar</a:t>
                      </a:r>
                      <a:r>
                        <a:rPr lang="en-US" sz="1400" dirty="0">
                          <a:effectLst/>
                        </a:rPr>
                        <a:t>y </a:t>
                      </a:r>
                      <a:r>
                        <a:rPr lang="en-US" sz="1400" spc="5" dirty="0">
                          <a:effectLst/>
                        </a:rPr>
                        <a:t>th</a:t>
                      </a:r>
                      <a:r>
                        <a:rPr lang="en-US" sz="1400" dirty="0">
                          <a:effectLst/>
                        </a:rPr>
                        <a:t>i</a:t>
                      </a:r>
                      <a:r>
                        <a:rPr lang="en-US" sz="1400" spc="5" dirty="0">
                          <a:effectLst/>
                        </a:rPr>
                        <a:t>nk</a:t>
                      </a:r>
                      <a:r>
                        <a:rPr lang="en-US" sz="1400" dirty="0">
                          <a:effectLst/>
                        </a:rPr>
                        <a:t>i</a:t>
                      </a:r>
                      <a:r>
                        <a:rPr lang="en-US" sz="1400" spc="5" dirty="0">
                          <a:effectLst/>
                        </a:rPr>
                        <a:t>n</a:t>
                      </a:r>
                      <a:r>
                        <a:rPr lang="en-US" sz="1400" dirty="0">
                          <a:effectLst/>
                        </a:rPr>
                        <a:t>g</a:t>
                      </a:r>
                      <a:endParaRPr lang="en-US" sz="1800" dirty="0">
                        <a:effectLst/>
                        <a:latin typeface="Calibri" charset="0"/>
                        <a:ea typeface="Calibri" charset="0"/>
                        <a:cs typeface="Times New Roman" charset="0"/>
                      </a:endParaRPr>
                    </a:p>
                  </a:txBody>
                  <a:tcPr marL="0" marR="0" marT="0" marB="0">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819015">
                <a:tc vMerge="1">
                  <a:txBody>
                    <a:bodyPr/>
                    <a:lstStyle/>
                    <a:p>
                      <a:endParaRPr lang="en-US"/>
                    </a:p>
                  </a:txBody>
                  <a:tcPr/>
                </a:tc>
                <a:tc>
                  <a:txBody>
                    <a:bodyPr/>
                    <a:lstStyle/>
                    <a:p>
                      <a:pPr marL="62865" marR="97790">
                        <a:lnSpc>
                          <a:spcPct val="105000"/>
                        </a:lnSpc>
                        <a:spcBef>
                          <a:spcPts val="25"/>
                        </a:spcBef>
                        <a:spcAft>
                          <a:spcPts val="0"/>
                        </a:spcAft>
                      </a:pPr>
                      <a:r>
                        <a:rPr lang="en-US" sz="1400" b="0" spc="5" dirty="0">
                          <a:effectLst/>
                        </a:rPr>
                        <a:t>enhanc</a:t>
                      </a:r>
                      <a:r>
                        <a:rPr lang="en-US" sz="1400" b="0" dirty="0">
                          <a:effectLst/>
                        </a:rPr>
                        <a:t>e</a:t>
                      </a:r>
                      <a:r>
                        <a:rPr lang="en-US" sz="1400" b="0" spc="-130" dirty="0">
                          <a:effectLst/>
                        </a:rPr>
                        <a:t> </a:t>
                      </a:r>
                      <a:r>
                        <a:rPr lang="en-US" sz="1400" b="0" spc="5" dirty="0">
                          <a:effectLst/>
                        </a:rPr>
                        <a:t>apt</a:t>
                      </a:r>
                      <a:r>
                        <a:rPr lang="en-US" sz="1400" b="0" dirty="0">
                          <a:effectLst/>
                        </a:rPr>
                        <a:t>i</a:t>
                      </a:r>
                      <a:r>
                        <a:rPr lang="en-US" sz="1400" b="0" spc="5" dirty="0">
                          <a:effectLst/>
                        </a:rPr>
                        <a:t>tud</a:t>
                      </a:r>
                      <a:r>
                        <a:rPr lang="en-US" sz="1400" b="0" dirty="0">
                          <a:effectLst/>
                        </a:rPr>
                        <a:t>e </a:t>
                      </a:r>
                      <a:r>
                        <a:rPr lang="en-US" sz="1400" b="0" spc="5" dirty="0">
                          <a:effectLst/>
                        </a:rPr>
                        <a:t>an</a:t>
                      </a:r>
                      <a:r>
                        <a:rPr lang="en-US" sz="1400" b="0" dirty="0">
                          <a:effectLst/>
                        </a:rPr>
                        <a:t>d</a:t>
                      </a:r>
                      <a:r>
                        <a:rPr lang="en-US" sz="1400" b="0" spc="-60" dirty="0">
                          <a:effectLst/>
                        </a:rPr>
                        <a:t> </a:t>
                      </a:r>
                      <a:r>
                        <a:rPr lang="en-US" sz="1400" b="0" spc="5" dirty="0">
                          <a:effectLst/>
                        </a:rPr>
                        <a:t>con</a:t>
                      </a:r>
                      <a:r>
                        <a:rPr lang="en-US" sz="1400" b="0" dirty="0">
                          <a:effectLst/>
                        </a:rPr>
                        <a:t>fi</a:t>
                      </a:r>
                      <a:r>
                        <a:rPr lang="en-US" sz="1400" b="0" spc="5" dirty="0">
                          <a:effectLst/>
                        </a:rPr>
                        <a:t>denc</a:t>
                      </a:r>
                      <a:r>
                        <a:rPr lang="en-US" sz="1400" b="0" dirty="0">
                          <a:effectLst/>
                        </a:rPr>
                        <a:t>e</a:t>
                      </a:r>
                      <a:r>
                        <a:rPr lang="en-US" sz="1400" b="0" spc="-60" dirty="0">
                          <a:effectLst/>
                        </a:rPr>
                        <a:t> </a:t>
                      </a:r>
                      <a:r>
                        <a:rPr lang="en-US" sz="1400" b="0" dirty="0">
                          <a:effectLst/>
                        </a:rPr>
                        <a:t>in </a:t>
                      </a:r>
                      <a:r>
                        <a:rPr lang="en-US" sz="1400" b="0" spc="10" dirty="0">
                          <a:effectLst/>
                        </a:rPr>
                        <a:t>w</a:t>
                      </a:r>
                      <a:r>
                        <a:rPr lang="en-US" sz="1400" b="0" spc="5" dirty="0">
                          <a:effectLst/>
                        </a:rPr>
                        <a:t>ork</a:t>
                      </a:r>
                      <a:r>
                        <a:rPr lang="en-US" sz="1400" b="0" dirty="0">
                          <a:effectLst/>
                        </a:rPr>
                        <a:t>i</a:t>
                      </a:r>
                      <a:r>
                        <a:rPr lang="en-US" sz="1400" b="0" spc="5" dirty="0">
                          <a:effectLst/>
                        </a:rPr>
                        <a:t>n</a:t>
                      </a:r>
                      <a:r>
                        <a:rPr lang="en-US" sz="1400" b="0" dirty="0">
                          <a:effectLst/>
                        </a:rPr>
                        <a:t>g i</a:t>
                      </a:r>
                      <a:r>
                        <a:rPr lang="en-US" sz="1400" b="0" spc="5" dirty="0">
                          <a:effectLst/>
                        </a:rPr>
                        <a:t>ndependent</a:t>
                      </a:r>
                      <a:r>
                        <a:rPr lang="en-US" sz="1400" b="0" dirty="0">
                          <a:effectLst/>
                        </a:rPr>
                        <a:t>ly </a:t>
                      </a:r>
                      <a:r>
                        <a:rPr lang="en-US" sz="1400" b="0" spc="5" dirty="0">
                          <a:effectLst/>
                        </a:rPr>
                        <a:t>an</a:t>
                      </a:r>
                      <a:r>
                        <a:rPr lang="en-US" sz="1400" b="0" dirty="0">
                          <a:effectLst/>
                        </a:rPr>
                        <a:t>d</a:t>
                      </a:r>
                      <a:r>
                        <a:rPr lang="en-US" sz="1400" b="0" spc="-110" dirty="0">
                          <a:effectLst/>
                        </a:rPr>
                        <a:t> </a:t>
                      </a:r>
                      <a:r>
                        <a:rPr lang="en-US" sz="1400" b="0" spc="5" dirty="0">
                          <a:effectLst/>
                        </a:rPr>
                        <a:t>co</a:t>
                      </a:r>
                      <a:r>
                        <a:rPr lang="en-US" sz="1400" b="0" dirty="0">
                          <a:effectLst/>
                        </a:rPr>
                        <a:t>ll</a:t>
                      </a:r>
                      <a:r>
                        <a:rPr lang="en-US" sz="1400" b="0" spc="5" dirty="0">
                          <a:effectLst/>
                        </a:rPr>
                        <a:t>ect</a:t>
                      </a:r>
                      <a:r>
                        <a:rPr lang="en-US" sz="1400" b="0" dirty="0">
                          <a:effectLst/>
                        </a:rPr>
                        <a:t>i</a:t>
                      </a:r>
                      <a:r>
                        <a:rPr lang="en-US" sz="1400" b="0" spc="5" dirty="0">
                          <a:effectLst/>
                        </a:rPr>
                        <a:t>ve</a:t>
                      </a:r>
                      <a:r>
                        <a:rPr lang="en-US" sz="1400" b="0" dirty="0">
                          <a:effectLst/>
                        </a:rPr>
                        <a:t>ly</a:t>
                      </a:r>
                      <a:endParaRPr lang="en-US" sz="1800" b="0" dirty="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100">
                          <a:effectLst/>
                        </a:rPr>
                        <a:t> </a:t>
                      </a:r>
                      <a:endParaRPr lang="en-US" sz="110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tc>
                  <a:txBody>
                    <a:bodyPr/>
                    <a:lstStyle/>
                    <a:p>
                      <a:pPr marL="0" marR="0">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0" marR="0" marT="0" marB="0">
                    <a:lnT w="127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Rectangle 6"/>
          <p:cNvSpPr/>
          <p:nvPr/>
        </p:nvSpPr>
        <p:spPr>
          <a:xfrm>
            <a:off x="296721" y="4252797"/>
            <a:ext cx="3680919" cy="1631216"/>
          </a:xfrm>
          <a:prstGeom prst="rect">
            <a:avLst/>
          </a:prstGeom>
        </p:spPr>
        <p:txBody>
          <a:bodyPr wrap="square">
            <a:spAutoFit/>
          </a:bodyPr>
          <a:lstStyle/>
          <a:p>
            <a:pPr lvl="0"/>
            <a:r>
              <a:rPr lang="en-US" sz="2000" dirty="0">
                <a:solidFill>
                  <a:prstClr val="white"/>
                </a:solidFill>
              </a:rPr>
              <a:t>The rubric will be improved by adding behavioral anchors to define the statements of proficiency along the horizontal axis</a:t>
            </a:r>
          </a:p>
        </p:txBody>
      </p:sp>
    </p:spTree>
    <p:extLst>
      <p:ext uri="{BB962C8B-B14F-4D97-AF65-F5344CB8AC3E}">
        <p14:creationId xmlns:p14="http://schemas.microsoft.com/office/powerpoint/2010/main" val="2701376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grpId="1" nodeType="with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Quality: Two Big Questions</a:t>
            </a:r>
          </a:p>
        </p:txBody>
      </p:sp>
      <p:sp>
        <p:nvSpPr>
          <p:cNvPr id="3" name="Content Placeholder 2"/>
          <p:cNvSpPr>
            <a:spLocks noGrp="1"/>
          </p:cNvSpPr>
          <p:nvPr>
            <p:ph idx="1"/>
          </p:nvPr>
        </p:nvSpPr>
        <p:spPr/>
        <p:txBody>
          <a:bodyPr>
            <a:noAutofit/>
          </a:bodyPr>
          <a:lstStyle/>
          <a:p>
            <a:pPr marL="571500" indent="-514350">
              <a:buFont typeface="+mj-lt"/>
              <a:buAutoNum type="arabicPeriod"/>
            </a:pPr>
            <a:r>
              <a:rPr lang="en-US" sz="2400" b="1" dirty="0"/>
              <a:t>What criteria are used by academic programs regarding the validity of inferences made from their assessment results?</a:t>
            </a:r>
          </a:p>
          <a:p>
            <a:pPr marL="864100" lvl="1" indent="-514350">
              <a:buFont typeface="Arial" panose="020B0604020202020204" pitchFamily="34" charset="0"/>
              <a:buChar char="•"/>
            </a:pPr>
            <a:r>
              <a:rPr lang="en-US" sz="2400" dirty="0"/>
              <a:t>These criteria are based on an “assessment cycle” </a:t>
            </a:r>
          </a:p>
          <a:p>
            <a:pPr marL="864100" lvl="1" indent="-514350">
              <a:buFont typeface="Arial" panose="020B0604020202020204" pitchFamily="34" charset="0"/>
              <a:buChar char="•"/>
            </a:pPr>
            <a:r>
              <a:rPr lang="en-US" sz="2400" dirty="0"/>
              <a:t>Connects all the main stages of a comprehensive assessment plan </a:t>
            </a:r>
          </a:p>
          <a:p>
            <a:pPr marL="864100" lvl="1" indent="-514350">
              <a:buFont typeface="Arial" panose="020B0604020202020204" pitchFamily="34" charset="0"/>
              <a:buChar char="•"/>
            </a:pPr>
            <a:r>
              <a:rPr lang="en-US" sz="2400" dirty="0"/>
              <a:t>Quality indicators for each stage</a:t>
            </a:r>
          </a:p>
          <a:p>
            <a:pPr marL="571500" indent="-514350">
              <a:buFont typeface="+mj-lt"/>
              <a:buAutoNum type="arabicPeriod"/>
            </a:pPr>
            <a:r>
              <a:rPr lang="en-US" sz="2400" b="1" dirty="0"/>
              <a:t>Were these assessment results used logically to improve the program?</a:t>
            </a:r>
          </a:p>
          <a:p>
            <a:pPr marL="864100" lvl="1" indent="-514350">
              <a:buFont typeface="Arial" panose="020B0604020202020204" pitchFamily="34" charset="0"/>
              <a:buChar char="•"/>
            </a:pPr>
            <a:r>
              <a:rPr lang="en-US" sz="2400" dirty="0"/>
              <a:t>Because the end goals are program improvement and student learning, the assessment plan should also include logical, actionable improvements</a:t>
            </a:r>
          </a:p>
          <a:p>
            <a:pPr marL="864100" lvl="1" indent="-514350">
              <a:buFont typeface="Arial" panose="020B0604020202020204" pitchFamily="34" charset="0"/>
              <a:buChar char="•"/>
            </a:pPr>
            <a:r>
              <a:rPr lang="en-US" sz="2400" dirty="0"/>
              <a:t>“Closing the loop” </a:t>
            </a:r>
          </a:p>
        </p:txBody>
      </p:sp>
      <p:sp>
        <p:nvSpPr>
          <p:cNvPr id="5" name="Slide Number Placeholder 4"/>
          <p:cNvSpPr>
            <a:spLocks noGrp="1"/>
          </p:cNvSpPr>
          <p:nvPr>
            <p:ph type="sldNum" sz="quarter" idx="12"/>
          </p:nvPr>
        </p:nvSpPr>
        <p:spPr/>
        <p:txBody>
          <a:bodyPr/>
          <a:lstStyle/>
          <a:p>
            <a:pPr>
              <a:defRPr/>
            </a:pPr>
            <a:fld id="{02BAA152-B3E5-43E5-918D-2A994B03767E}" type="slidenum">
              <a:rPr lang="en-US" smtClean="0"/>
              <a:pPr>
                <a:defRPr/>
              </a:pPr>
              <a:t>8</a:t>
            </a:fld>
            <a:endParaRPr lang="en-US"/>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985187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80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756" y="314795"/>
            <a:ext cx="9283700" cy="28321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50" b="91334"/>
          <a:stretch/>
        </p:blipFill>
        <p:spPr>
          <a:xfrm>
            <a:off x="1355023" y="134303"/>
            <a:ext cx="9304433" cy="180492"/>
          </a:xfrm>
          <a:prstGeom prst="rect">
            <a:avLst/>
          </a:prstGeom>
        </p:spPr>
      </p:pic>
      <p:sp>
        <p:nvSpPr>
          <p:cNvPr id="11" name="Oval 10"/>
          <p:cNvSpPr/>
          <p:nvPr/>
        </p:nvSpPr>
        <p:spPr>
          <a:xfrm>
            <a:off x="5845636" y="528110"/>
            <a:ext cx="2565919" cy="969661"/>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37933" y="1563621"/>
            <a:ext cx="2621902" cy="523875"/>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11256" y="2024033"/>
            <a:ext cx="2615223" cy="1122862"/>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 r="-1" b="55132"/>
          <a:stretch/>
        </p:blipFill>
        <p:spPr>
          <a:xfrm>
            <a:off x="1686493" y="3357274"/>
            <a:ext cx="8785779" cy="2642383"/>
          </a:xfrm>
          <a:prstGeom prst="rect">
            <a:avLst/>
          </a:prstGeom>
        </p:spPr>
      </p:pic>
      <p:sp>
        <p:nvSpPr>
          <p:cNvPr id="15" name="Oval 14"/>
          <p:cNvSpPr/>
          <p:nvPr/>
        </p:nvSpPr>
        <p:spPr>
          <a:xfrm>
            <a:off x="5101343" y="3499432"/>
            <a:ext cx="2844899" cy="1310024"/>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88804" y="4821331"/>
            <a:ext cx="2029560" cy="1310024"/>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75376" y="18508"/>
            <a:ext cx="9674564" cy="320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8637" y="3146895"/>
            <a:ext cx="9265583" cy="314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524" y="0"/>
            <a:ext cx="10145909" cy="6201571"/>
          </a:xfrm>
          <a:prstGeom prst="rect">
            <a:avLst/>
          </a:prstGeom>
        </p:spPr>
      </p:pic>
      <p:sp>
        <p:nvSpPr>
          <p:cNvPr id="17"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225716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20"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81</a:t>
            </a:fld>
            <a:endParaRPr lang="en-US"/>
          </a:p>
        </p:txBody>
      </p:sp>
      <p:sp>
        <p:nvSpPr>
          <p:cNvPr id="9" name="TextBox 8"/>
          <p:cNvSpPr txBox="1"/>
          <p:nvPr/>
        </p:nvSpPr>
        <p:spPr>
          <a:xfrm>
            <a:off x="145359" y="777400"/>
            <a:ext cx="3927944" cy="1569660"/>
          </a:xfrm>
          <a:prstGeom prst="rect">
            <a:avLst/>
          </a:prstGeom>
          <a:noFill/>
        </p:spPr>
        <p:txBody>
          <a:bodyPr wrap="square" rtlCol="0">
            <a:spAutoFit/>
          </a:bodyPr>
          <a:lstStyle/>
          <a:p>
            <a:r>
              <a:rPr lang="en-US" sz="1600" dirty="0">
                <a:solidFill>
                  <a:schemeClr val="bg1"/>
                </a:solidFill>
              </a:rPr>
              <a:t>It is clear from this statement that only baseline data are available.</a:t>
            </a:r>
          </a:p>
          <a:p>
            <a:endParaRPr lang="en-US" sz="1600" dirty="0">
              <a:solidFill>
                <a:schemeClr val="bg1"/>
              </a:solidFill>
            </a:endParaRPr>
          </a:p>
          <a:p>
            <a:r>
              <a:rPr lang="en-US" sz="1600" dirty="0">
                <a:solidFill>
                  <a:schemeClr val="bg1"/>
                </a:solidFill>
              </a:rPr>
              <a:t>The link between the results and the objectives is not clear and would strengthen future assessment processes.  (Element IVA)</a:t>
            </a:r>
          </a:p>
        </p:txBody>
      </p:sp>
      <p:sp>
        <p:nvSpPr>
          <p:cNvPr id="5" name="Rectangle 4"/>
          <p:cNvSpPr/>
          <p:nvPr/>
        </p:nvSpPr>
        <p:spPr>
          <a:xfrm>
            <a:off x="4256941" y="777400"/>
            <a:ext cx="7951057" cy="4162678"/>
          </a:xfrm>
          <a:prstGeom prst="rect">
            <a:avLst/>
          </a:prstGeom>
        </p:spPr>
        <p:txBody>
          <a:bodyPr wrap="square">
            <a:spAutoFit/>
          </a:bodyPr>
          <a:lstStyle/>
          <a:p>
            <a:pPr marL="11113" marR="37465">
              <a:spcBef>
                <a:spcPts val="0"/>
              </a:spcBef>
              <a:spcAft>
                <a:spcPts val="0"/>
              </a:spcAft>
            </a:pPr>
            <a:r>
              <a:rPr lang="en-US" dirty="0">
                <a:latin typeface="Calibri" charset="0"/>
                <a:ea typeface="Calibri" charset="0"/>
                <a:cs typeface="Times New Roman" charset="0"/>
              </a:rPr>
              <a:t>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end</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course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0"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5" dirty="0">
                <a:latin typeface="Calibri" charset="0"/>
                <a:ea typeface="Calibri" charset="0"/>
                <a:cs typeface="Times New Roman" charset="0"/>
              </a:rPr>
              <a:t> </a:t>
            </a:r>
            <a:r>
              <a:rPr lang="en-US" dirty="0">
                <a:latin typeface="Calibri" charset="0"/>
                <a:ea typeface="Calibri" charset="0"/>
                <a:cs typeface="Times New Roman" charset="0"/>
              </a:rPr>
              <a:t>IS</a:t>
            </a:r>
            <a:r>
              <a:rPr lang="en-US" spc="-10" dirty="0">
                <a:latin typeface="Calibri" charset="0"/>
                <a:ea typeface="Calibri" charset="0"/>
                <a:cs typeface="Times New Roman" charset="0"/>
              </a:rPr>
              <a:t> </a:t>
            </a:r>
            <a:r>
              <a:rPr lang="en-US" dirty="0">
                <a:latin typeface="Calibri" charset="0"/>
                <a:ea typeface="Calibri" charset="0"/>
                <a:cs typeface="Times New Roman" charset="0"/>
              </a:rPr>
              <a:t>coordinators/IND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instructors (Chamberlin,</a:t>
            </a:r>
            <a:r>
              <a:rPr lang="en-US" spc="-15" dirty="0">
                <a:latin typeface="Calibri" charset="0"/>
                <a:ea typeface="Calibri" charset="0"/>
                <a:cs typeface="Times New Roman" charset="0"/>
              </a:rPr>
              <a:t> </a:t>
            </a:r>
            <a:r>
              <a:rPr lang="en-US" dirty="0" err="1">
                <a:latin typeface="Calibri" charset="0"/>
                <a:ea typeface="Calibri" charset="0"/>
                <a:cs typeface="Times New Roman" charset="0"/>
              </a:rPr>
              <a:t>Frana</a:t>
            </a:r>
            <a:r>
              <a:rPr lang="en-US" dirty="0">
                <a:latin typeface="Calibri" charset="0"/>
                <a:ea typeface="Calibri" charset="0"/>
                <a:cs typeface="Times New Roman" charset="0"/>
              </a:rPr>
              <a:t>,</a:t>
            </a:r>
            <a:r>
              <a:rPr lang="en-US" spc="-15" dirty="0">
                <a:latin typeface="Calibri" charset="0"/>
                <a:ea typeface="Calibri" charset="0"/>
                <a:cs typeface="Times New Roman" charset="0"/>
              </a:rPr>
              <a:t> </a:t>
            </a:r>
            <a:r>
              <a:rPr lang="en-US" dirty="0">
                <a:latin typeface="Calibri" charset="0"/>
                <a:ea typeface="Calibri" charset="0"/>
                <a:cs typeface="Times New Roman" charset="0"/>
              </a:rPr>
              <a:t>Linder)</a:t>
            </a:r>
            <a:r>
              <a:rPr lang="en-US" spc="-10" dirty="0">
                <a:latin typeface="Calibri" charset="0"/>
                <a:ea typeface="Calibri" charset="0"/>
                <a:cs typeface="Times New Roman" charset="0"/>
              </a:rPr>
              <a:t> </a:t>
            </a:r>
            <a:r>
              <a:rPr lang="en-US" dirty="0">
                <a:latin typeface="Calibri" charset="0"/>
                <a:ea typeface="Calibri" charset="0"/>
                <a:cs typeface="Times New Roman" charset="0"/>
              </a:rPr>
              <a:t>evaluated</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four</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 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plans.</a:t>
            </a:r>
            <a:r>
              <a:rPr lang="en-US" spc="245"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instructors</a:t>
            </a:r>
            <a:r>
              <a:rPr lang="en-US" spc="-10" dirty="0">
                <a:latin typeface="Calibri" charset="0"/>
                <a:ea typeface="Calibri" charset="0"/>
                <a:cs typeface="Times New Roman" charset="0"/>
              </a:rPr>
              <a:t> </a:t>
            </a:r>
            <a:r>
              <a:rPr lang="en-US" dirty="0">
                <a:latin typeface="Calibri" charset="0"/>
                <a:ea typeface="Calibri" charset="0"/>
                <a:cs typeface="Times New Roman" charset="0"/>
              </a:rPr>
              <a:t>determined</a:t>
            </a:r>
            <a:r>
              <a:rPr lang="en-US" spc="-15" dirty="0">
                <a:latin typeface="Calibri" charset="0"/>
                <a:ea typeface="Calibri" charset="0"/>
                <a:cs typeface="Times New Roman" charset="0"/>
              </a:rPr>
              <a:t> </a:t>
            </a:r>
            <a:r>
              <a:rPr lang="en-US" dirty="0">
                <a:latin typeface="Calibri" charset="0"/>
                <a:ea typeface="Calibri" charset="0"/>
                <a:cs typeface="Times New Roman" charset="0"/>
              </a:rPr>
              <a:t>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beg</a:t>
            </a:r>
            <a:r>
              <a:rPr lang="en-US" spc="-5" dirty="0">
                <a:latin typeface="Calibri" charset="0"/>
                <a:ea typeface="Calibri" charset="0"/>
                <a:cs typeface="Times New Roman" charset="0"/>
              </a:rPr>
              <a:t>i</a:t>
            </a:r>
            <a:r>
              <a:rPr lang="en-US" dirty="0">
                <a:latin typeface="Calibri" charset="0"/>
                <a:ea typeface="Calibri" charset="0"/>
                <a:cs typeface="Times New Roman" charset="0"/>
              </a:rPr>
              <a:t>nning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 course</a:t>
            </a:r>
            <a:r>
              <a:rPr lang="en-US" spc="-15" dirty="0">
                <a:latin typeface="Calibri" charset="0"/>
                <a:ea typeface="Calibri" charset="0"/>
                <a:cs typeface="Times New Roman" charset="0"/>
              </a:rPr>
              <a:t> </a:t>
            </a:r>
            <a:r>
              <a:rPr lang="en-US" dirty="0">
                <a:latin typeface="Calibri" charset="0"/>
                <a:ea typeface="Calibri" charset="0"/>
                <a:cs typeface="Times New Roman" charset="0"/>
              </a:rPr>
              <a:t>that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they</a:t>
            </a:r>
            <a:r>
              <a:rPr lang="en-US" spc="-10" dirty="0">
                <a:latin typeface="Calibri" charset="0"/>
                <a:ea typeface="Calibri" charset="0"/>
                <a:cs typeface="Times New Roman" charset="0"/>
              </a:rPr>
              <a:t> </a:t>
            </a:r>
            <a:r>
              <a:rPr lang="en-US" dirty="0">
                <a:latin typeface="Calibri" charset="0"/>
                <a:ea typeface="Calibri" charset="0"/>
                <a:cs typeface="Times New Roman" charset="0"/>
              </a:rPr>
              <a:t>would</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provide</a:t>
            </a:r>
            <a:r>
              <a:rPr lang="en-US" spc="-15" dirty="0">
                <a:latin typeface="Calibri" charset="0"/>
                <a:ea typeface="Calibri" charset="0"/>
                <a:cs typeface="Times New Roman" charset="0"/>
              </a:rPr>
              <a:t> </a:t>
            </a:r>
            <a:r>
              <a:rPr lang="en-US" dirty="0">
                <a:latin typeface="Calibri" charset="0"/>
                <a:ea typeface="Calibri" charset="0"/>
                <a:cs typeface="Times New Roman" charset="0"/>
              </a:rPr>
              <a:t>only</a:t>
            </a:r>
            <a:r>
              <a:rPr lang="en-US" spc="-10" dirty="0">
                <a:latin typeface="Calibri" charset="0"/>
                <a:ea typeface="Calibri" charset="0"/>
                <a:cs typeface="Times New Roman" charset="0"/>
              </a:rPr>
              <a:t> </a:t>
            </a:r>
            <a:r>
              <a:rPr lang="en-US" dirty="0">
                <a:latin typeface="Calibri" charset="0"/>
                <a:ea typeface="Calibri" charset="0"/>
                <a:cs typeface="Times New Roman" charset="0"/>
              </a:rPr>
              <a:t>minimal</a:t>
            </a:r>
            <a:r>
              <a:rPr lang="en-US" spc="-15" dirty="0">
                <a:latin typeface="Calibri" charset="0"/>
                <a:ea typeface="Calibri" charset="0"/>
                <a:cs typeface="Times New Roman" charset="0"/>
              </a:rPr>
              <a:t> </a:t>
            </a:r>
            <a:r>
              <a:rPr lang="en-US" dirty="0">
                <a:latin typeface="Calibri" charset="0"/>
                <a:ea typeface="Calibri" charset="0"/>
                <a:cs typeface="Times New Roman" charset="0"/>
              </a:rPr>
              <a:t>guidance</a:t>
            </a:r>
            <a:r>
              <a:rPr lang="en-US" spc="-15"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regarding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 structure</a:t>
            </a:r>
            <a:r>
              <a:rPr lang="en-US" spc="-15" dirty="0">
                <a:latin typeface="Calibri" charset="0"/>
                <a:ea typeface="Calibri" charset="0"/>
                <a:cs typeface="Times New Roman" charset="0"/>
              </a:rPr>
              <a:t> </a:t>
            </a:r>
            <a:r>
              <a:rPr lang="en-US" dirty="0">
                <a:latin typeface="Calibri" charset="0"/>
                <a:ea typeface="Calibri" charset="0"/>
                <a:cs typeface="Times New Roman" charset="0"/>
              </a:rPr>
              <a:t>required</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proposal</a:t>
            </a:r>
            <a:r>
              <a:rPr lang="en-US" spc="-5" dirty="0">
                <a:latin typeface="Calibri" charset="0"/>
                <a:ea typeface="Calibri" charset="0"/>
                <a:cs typeface="Times New Roman" charset="0"/>
              </a:rPr>
              <a:t>s</a:t>
            </a:r>
            <a:r>
              <a:rPr lang="en-US" dirty="0">
                <a:latin typeface="Calibri" charset="0"/>
                <a:ea typeface="Calibri" charset="0"/>
                <a:cs typeface="Times New Roman" charset="0"/>
              </a:rPr>
              <a:t>/curriculum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plans,</a:t>
            </a:r>
            <a:r>
              <a:rPr lang="en-US" spc="-15" dirty="0">
                <a:latin typeface="Calibri" charset="0"/>
                <a:ea typeface="Calibri" charset="0"/>
                <a:cs typeface="Times New Roman" charset="0"/>
              </a:rPr>
              <a:t> </a:t>
            </a:r>
            <a:r>
              <a:rPr lang="en-US" dirty="0">
                <a:latin typeface="Calibri" charset="0"/>
                <a:ea typeface="Calibri" charset="0"/>
                <a:cs typeface="Times New Roman" charset="0"/>
              </a:rPr>
              <a:t>opting</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5" dirty="0">
                <a:latin typeface="Calibri" charset="0"/>
                <a:ea typeface="Calibri" charset="0"/>
                <a:cs typeface="Times New Roman" charset="0"/>
              </a:rPr>
              <a:t> </a:t>
            </a:r>
            <a:r>
              <a:rPr lang="en-US" dirty="0">
                <a:latin typeface="Calibri" charset="0"/>
                <a:ea typeface="Calibri" charset="0"/>
                <a:cs typeface="Times New Roman" charset="0"/>
              </a:rPr>
              <a:t>see</a:t>
            </a:r>
            <a:r>
              <a:rPr lang="en-US" spc="-15" dirty="0">
                <a:latin typeface="Calibri" charset="0"/>
                <a:ea typeface="Calibri" charset="0"/>
                <a:cs typeface="Times New Roman" charset="0"/>
              </a:rPr>
              <a:t> </a:t>
            </a:r>
            <a:r>
              <a:rPr lang="en-US" dirty="0">
                <a:latin typeface="Calibri" charset="0"/>
                <a:ea typeface="Calibri" charset="0"/>
                <a:cs typeface="Times New Roman" charset="0"/>
              </a:rPr>
              <a:t>what</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students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themselves</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could</a:t>
            </a:r>
            <a:r>
              <a:rPr lang="en-US" spc="-15" dirty="0">
                <a:latin typeface="Calibri" charset="0"/>
                <a:ea typeface="Calibri" charset="0"/>
                <a:cs typeface="Times New Roman" charset="0"/>
              </a:rPr>
              <a:t> </a:t>
            </a:r>
            <a:r>
              <a:rPr lang="en-US" dirty="0">
                <a:latin typeface="Calibri" charset="0"/>
                <a:ea typeface="Calibri" charset="0"/>
                <a:cs typeface="Times New Roman" charset="0"/>
              </a:rPr>
              <a:t>came</a:t>
            </a:r>
            <a:r>
              <a:rPr lang="en-US" spc="-15" dirty="0">
                <a:latin typeface="Calibri" charset="0"/>
                <a:ea typeface="Calibri" charset="0"/>
                <a:cs typeface="Times New Roman" charset="0"/>
              </a:rPr>
              <a:t> </a:t>
            </a:r>
            <a:r>
              <a:rPr lang="en-US" dirty="0">
                <a:latin typeface="Calibri" charset="0"/>
                <a:ea typeface="Calibri" charset="0"/>
                <a:cs typeface="Times New Roman" charset="0"/>
              </a:rPr>
              <a:t>up</a:t>
            </a:r>
            <a:r>
              <a:rPr lang="en-US" spc="-10" dirty="0">
                <a:latin typeface="Calibri" charset="0"/>
                <a:ea typeface="Calibri" charset="0"/>
                <a:cs typeface="Times New Roman" charset="0"/>
              </a:rPr>
              <a:t> </a:t>
            </a:r>
            <a:r>
              <a:rPr lang="en-US" dirty="0">
                <a:latin typeface="Calibri" charset="0"/>
                <a:ea typeface="Calibri" charset="0"/>
                <a:cs typeface="Times New Roman" charset="0"/>
              </a:rPr>
              <a:t>with.</a:t>
            </a:r>
            <a:r>
              <a:rPr lang="en-US" spc="24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minimal</a:t>
            </a:r>
            <a:r>
              <a:rPr lang="en-US" spc="-10" dirty="0">
                <a:latin typeface="Calibri" charset="0"/>
                <a:ea typeface="Calibri" charset="0"/>
                <a:cs typeface="Times New Roman" charset="0"/>
              </a:rPr>
              <a:t> </a:t>
            </a:r>
            <a:r>
              <a:rPr lang="en-US" dirty="0">
                <a:latin typeface="Calibri" charset="0"/>
                <a:ea typeface="Calibri" charset="0"/>
                <a:cs typeface="Times New Roman" charset="0"/>
              </a:rPr>
              <a:t>gui</a:t>
            </a:r>
            <a:r>
              <a:rPr lang="en-US" spc="-5" dirty="0">
                <a:latin typeface="Calibri" charset="0"/>
                <a:ea typeface="Calibri" charset="0"/>
                <a:cs typeface="Times New Roman" charset="0"/>
              </a:rPr>
              <a:t>d</a:t>
            </a:r>
            <a:r>
              <a:rPr lang="en-US" dirty="0">
                <a:latin typeface="Calibri" charset="0"/>
                <a:ea typeface="Calibri" charset="0"/>
                <a:cs typeface="Times New Roman" charset="0"/>
              </a:rPr>
              <a:t>ance</a:t>
            </a:r>
            <a:r>
              <a:rPr lang="en-US" spc="-15" dirty="0">
                <a:latin typeface="Calibri" charset="0"/>
                <a:ea typeface="Calibri" charset="0"/>
                <a:cs typeface="Times New Roman" charset="0"/>
              </a:rPr>
              <a:t> </a:t>
            </a:r>
            <a:r>
              <a:rPr lang="en-US" dirty="0">
                <a:latin typeface="Calibri" charset="0"/>
                <a:ea typeface="Calibri" charset="0"/>
                <a:cs typeface="Times New Roman" charset="0"/>
              </a:rPr>
              <a:t>from</a:t>
            </a:r>
            <a:r>
              <a:rPr lang="en-US" spc="-10"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15" dirty="0">
                <a:latin typeface="Calibri" charset="0"/>
                <a:ea typeface="Calibri" charset="0"/>
                <a:cs typeface="Times New Roman" charset="0"/>
              </a:rPr>
              <a:t> </a:t>
            </a:r>
            <a:r>
              <a:rPr lang="en-US" dirty="0">
                <a:latin typeface="Calibri" charset="0"/>
                <a:ea typeface="Calibri" charset="0"/>
                <a:cs typeface="Times New Roman" charset="0"/>
              </a:rPr>
              <a:t>included</a:t>
            </a:r>
            <a:r>
              <a:rPr lang="en-US" spc="-10" dirty="0">
                <a:latin typeface="Calibri" charset="0"/>
                <a:ea typeface="Calibri" charset="0"/>
                <a:cs typeface="Times New Roman" charset="0"/>
              </a:rPr>
              <a:t> </a:t>
            </a:r>
            <a:r>
              <a:rPr lang="en-US" dirty="0">
                <a:latin typeface="Calibri" charset="0"/>
                <a:ea typeface="Calibri" charset="0"/>
                <a:cs typeface="Times New Roman" charset="0"/>
              </a:rPr>
              <a:t>a clear</a:t>
            </a:r>
            <a:r>
              <a:rPr lang="en-US" spc="-15" dirty="0">
                <a:latin typeface="Calibri" charset="0"/>
                <a:ea typeface="Calibri" charset="0"/>
                <a:cs typeface="Times New Roman" charset="0"/>
              </a:rPr>
              <a:t> </a:t>
            </a:r>
            <a:r>
              <a:rPr lang="en-US" dirty="0">
                <a:latin typeface="Calibri" charset="0"/>
                <a:ea typeface="Calibri" charset="0"/>
                <a:cs typeface="Times New Roman" charset="0"/>
              </a:rPr>
              <a:t>statement</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purpose</a:t>
            </a:r>
            <a:r>
              <a:rPr lang="en-US" spc="-20" dirty="0">
                <a:latin typeface="Calibri" charset="0"/>
                <a:ea typeface="Calibri" charset="0"/>
                <a:cs typeface="Times New Roman" charset="0"/>
              </a:rPr>
              <a:t> </a:t>
            </a:r>
            <a:r>
              <a:rPr lang="en-US" dirty="0">
                <a:latin typeface="Calibri" charset="0"/>
                <a:ea typeface="Calibri" charset="0"/>
                <a:cs typeface="Times New Roman" charset="0"/>
              </a:rPr>
              <a:t>and</a:t>
            </a:r>
            <a:r>
              <a:rPr lang="en-US" spc="-15" dirty="0">
                <a:latin typeface="Calibri" charset="0"/>
                <a:ea typeface="Calibri" charset="0"/>
                <a:cs typeface="Times New Roman" charset="0"/>
              </a:rPr>
              <a:t> </a:t>
            </a:r>
            <a:r>
              <a:rPr lang="en-US" dirty="0">
                <a:latin typeface="Calibri" charset="0"/>
                <a:ea typeface="Calibri" charset="0"/>
                <a:cs typeface="Times New Roman" charset="0"/>
              </a:rPr>
              <a:t>rationale</a:t>
            </a:r>
            <a:r>
              <a:rPr lang="en-US" spc="-10" dirty="0">
                <a:latin typeface="Calibri" charset="0"/>
                <a:ea typeface="Calibri" charset="0"/>
                <a:cs typeface="Times New Roman" charset="0"/>
              </a:rPr>
              <a:t> </a:t>
            </a:r>
            <a:r>
              <a:rPr lang="en-US" dirty="0">
                <a:latin typeface="Calibri" charset="0"/>
                <a:ea typeface="Calibri" charset="0"/>
                <a:cs typeface="Times New Roman" charset="0"/>
              </a:rPr>
              <a:t>regarding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proposed</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brief review</a:t>
            </a:r>
            <a:r>
              <a:rPr lang="en-US" spc="-20"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relevant</a:t>
            </a:r>
            <a:r>
              <a:rPr lang="en-US" spc="-15" dirty="0">
                <a:latin typeface="Calibri" charset="0"/>
                <a:ea typeface="Calibri" charset="0"/>
                <a:cs typeface="Times New Roman" charset="0"/>
              </a:rPr>
              <a:t> </a:t>
            </a:r>
            <a:r>
              <a:rPr lang="en-US" dirty="0">
                <a:latin typeface="Calibri" charset="0"/>
                <a:ea typeface="Calibri" charset="0"/>
                <a:cs typeface="Times New Roman" charset="0"/>
              </a:rPr>
              <a:t>literature,</a:t>
            </a:r>
            <a:r>
              <a:rPr lang="en-US" spc="-20"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complete</a:t>
            </a:r>
            <a:r>
              <a:rPr lang="en-US" spc="-15" dirty="0">
                <a:latin typeface="Calibri" charset="0"/>
                <a:ea typeface="Calibri" charset="0"/>
                <a:cs typeface="Times New Roman" charset="0"/>
              </a:rPr>
              <a:t> </a:t>
            </a:r>
            <a:r>
              <a:rPr lang="en-US" dirty="0">
                <a:latin typeface="Calibri" charset="0"/>
                <a:ea typeface="Calibri" charset="0"/>
                <a:cs typeface="Times New Roman" charset="0"/>
              </a:rPr>
              <a:t>with</a:t>
            </a:r>
            <a:r>
              <a:rPr lang="en-US" spc="-15" dirty="0">
                <a:latin typeface="Calibri" charset="0"/>
                <a:ea typeface="Calibri" charset="0"/>
                <a:cs typeface="Times New Roman" charset="0"/>
              </a:rPr>
              <a:t> </a:t>
            </a:r>
            <a:r>
              <a:rPr lang="en-US" dirty="0">
                <a:latin typeface="Calibri" charset="0"/>
                <a:ea typeface="Calibri" charset="0"/>
                <a:cs typeface="Times New Roman" charset="0"/>
              </a:rPr>
              <a:t>rationale,</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a:t>
            </a:r>
            <a:r>
              <a:rPr lang="en-US" spc="-20"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GANTT chart</a:t>
            </a:r>
            <a:r>
              <a:rPr lang="en-US" spc="-15"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map</a:t>
            </a:r>
            <a:r>
              <a:rPr lang="en-US" spc="-10" dirty="0">
                <a:latin typeface="Calibri" charset="0"/>
                <a:ea typeface="Calibri" charset="0"/>
                <a:cs typeface="Times New Roman" charset="0"/>
              </a:rPr>
              <a:t> </a:t>
            </a:r>
            <a:r>
              <a:rPr lang="en-US" dirty="0">
                <a:latin typeface="Calibri" charset="0"/>
                <a:ea typeface="Calibri" charset="0"/>
                <a:cs typeface="Times New Roman" charset="0"/>
              </a:rPr>
              <a:t>out</a:t>
            </a:r>
            <a:r>
              <a:rPr lang="en-US" spc="-10" dirty="0">
                <a:latin typeface="Calibri" charset="0"/>
                <a:ea typeface="Calibri" charset="0"/>
                <a:cs typeface="Times New Roman" charset="0"/>
              </a:rPr>
              <a:t> </a:t>
            </a:r>
            <a:r>
              <a:rPr lang="en-US" dirty="0">
                <a:latin typeface="Calibri" charset="0"/>
                <a:ea typeface="Calibri" charset="0"/>
                <a:cs typeface="Times New Roman" charset="0"/>
              </a:rPr>
              <a:t>how</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0" dirty="0">
                <a:latin typeface="Calibri" charset="0"/>
                <a:ea typeface="Calibri" charset="0"/>
                <a:cs typeface="Times New Roman" charset="0"/>
              </a:rPr>
              <a:t> </a:t>
            </a:r>
            <a:r>
              <a:rPr lang="en-US" dirty="0">
                <a:latin typeface="Calibri" charset="0"/>
                <a:ea typeface="Calibri" charset="0"/>
                <a:cs typeface="Times New Roman" charset="0"/>
              </a:rPr>
              <a:t>and</a:t>
            </a:r>
            <a:r>
              <a:rPr lang="en-US" spc="-10" dirty="0">
                <a:latin typeface="Calibri" charset="0"/>
                <a:ea typeface="Calibri" charset="0"/>
                <a:cs typeface="Times New Roman" charset="0"/>
              </a:rPr>
              <a:t> </a:t>
            </a:r>
            <a:r>
              <a:rPr lang="en-US" dirty="0">
                <a:latin typeface="Calibri" charset="0"/>
                <a:ea typeface="Calibri" charset="0"/>
                <a:cs typeface="Times New Roman" charset="0"/>
              </a:rPr>
              <a:t>curric</a:t>
            </a:r>
            <a:r>
              <a:rPr lang="en-US" spc="-5" dirty="0">
                <a:latin typeface="Calibri" charset="0"/>
                <a:ea typeface="Calibri" charset="0"/>
                <a:cs typeface="Times New Roman" charset="0"/>
              </a:rPr>
              <a:t>u</a:t>
            </a:r>
            <a:r>
              <a:rPr lang="en-US" dirty="0">
                <a:latin typeface="Calibri" charset="0"/>
                <a:ea typeface="Calibri" charset="0"/>
                <a:cs typeface="Times New Roman" charset="0"/>
              </a:rPr>
              <a:t>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would</a:t>
            </a:r>
            <a:r>
              <a:rPr lang="en-US" spc="-10" dirty="0">
                <a:latin typeface="Calibri" charset="0"/>
                <a:ea typeface="Calibri" charset="0"/>
                <a:cs typeface="Times New Roman" charset="0"/>
              </a:rPr>
              <a:t> </a:t>
            </a:r>
            <a:r>
              <a:rPr lang="en-US" dirty="0">
                <a:latin typeface="Calibri" charset="0"/>
                <a:ea typeface="Calibri" charset="0"/>
                <a:cs typeface="Times New Roman" charset="0"/>
              </a:rPr>
              <a:t>be</a:t>
            </a:r>
            <a:r>
              <a:rPr lang="en-US" spc="-10" dirty="0">
                <a:latin typeface="Calibri" charset="0"/>
                <a:ea typeface="Calibri" charset="0"/>
                <a:cs typeface="Times New Roman" charset="0"/>
              </a:rPr>
              <a:t> </a:t>
            </a:r>
            <a:r>
              <a:rPr lang="en-US" dirty="0">
                <a:latin typeface="Calibri" charset="0"/>
                <a:ea typeface="Calibri" charset="0"/>
                <a:cs typeface="Times New Roman" charset="0"/>
              </a:rPr>
              <a:t>completed</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20" dirty="0">
                <a:latin typeface="Calibri" charset="0"/>
                <a:ea typeface="Calibri" charset="0"/>
                <a:cs typeface="Times New Roman" charset="0"/>
              </a:rPr>
              <a:t> </a:t>
            </a:r>
            <a:r>
              <a:rPr lang="en-US" dirty="0">
                <a:latin typeface="Calibri" charset="0"/>
                <a:ea typeface="Calibri" charset="0"/>
                <a:cs typeface="Times New Roman" charset="0"/>
              </a:rPr>
              <a:t>the studen</a:t>
            </a:r>
            <a:r>
              <a:rPr lang="en-US" spc="-5" dirty="0">
                <a:latin typeface="Calibri" charset="0"/>
                <a:ea typeface="Calibri" charset="0"/>
                <a:cs typeface="Times New Roman" charset="0"/>
              </a:rPr>
              <a:t>t’</a:t>
            </a:r>
            <a:r>
              <a:rPr lang="en-US" dirty="0">
                <a:latin typeface="Calibri" charset="0"/>
                <a:ea typeface="Calibri" charset="0"/>
                <a:cs typeface="Times New Roman" charset="0"/>
              </a:rPr>
              <a:t>s</a:t>
            </a:r>
            <a:r>
              <a:rPr lang="en-US" spc="-25" dirty="0">
                <a:latin typeface="Calibri" charset="0"/>
                <a:ea typeface="Calibri" charset="0"/>
                <a:cs typeface="Times New Roman" charset="0"/>
              </a:rPr>
              <a:t> </a:t>
            </a:r>
            <a:r>
              <a:rPr lang="en-US" dirty="0">
                <a:latin typeface="Calibri" charset="0"/>
                <a:ea typeface="Calibri" charset="0"/>
                <a:cs typeface="Times New Roman" charset="0"/>
              </a:rPr>
              <a:t>time</a:t>
            </a:r>
            <a:r>
              <a:rPr lang="en-US" spc="-20" dirty="0">
                <a:latin typeface="Calibri" charset="0"/>
                <a:ea typeface="Calibri" charset="0"/>
                <a:cs typeface="Times New Roman" charset="0"/>
              </a:rPr>
              <a:t> </a:t>
            </a:r>
            <a:r>
              <a:rPr lang="en-US" dirty="0">
                <a:latin typeface="Calibri" charset="0"/>
                <a:ea typeface="Calibri" charset="0"/>
                <a:cs typeface="Times New Roman" charset="0"/>
              </a:rPr>
              <a:t>at</a:t>
            </a:r>
            <a:r>
              <a:rPr lang="en-US" spc="-20" dirty="0">
                <a:latin typeface="Calibri" charset="0"/>
                <a:ea typeface="Calibri" charset="0"/>
                <a:cs typeface="Times New Roman" charset="0"/>
              </a:rPr>
              <a:t> </a:t>
            </a:r>
            <a:r>
              <a:rPr lang="en-US" dirty="0">
                <a:latin typeface="Calibri" charset="0"/>
                <a:ea typeface="Calibri" charset="0"/>
                <a:cs typeface="Times New Roman" charset="0"/>
              </a:rPr>
              <a:t>JMU.</a:t>
            </a:r>
          </a:p>
          <a:p>
            <a:pPr marL="11113">
              <a:lnSpc>
                <a:spcPts val="1400"/>
              </a:lnSpc>
              <a:spcBef>
                <a:spcPts val="65"/>
              </a:spcBef>
            </a:pPr>
            <a:r>
              <a:rPr lang="en-US" sz="2000" dirty="0">
                <a:latin typeface="Calibri" charset="0"/>
                <a:ea typeface="Calibri" charset="0"/>
                <a:cs typeface="Times New Roman" charset="0"/>
              </a:rPr>
              <a:t> </a:t>
            </a:r>
            <a:endParaRPr lang="en-US" sz="1600" dirty="0">
              <a:latin typeface="Calibri" charset="0"/>
              <a:ea typeface="Calibri" charset="0"/>
              <a:cs typeface="Times New Roman" charset="0"/>
            </a:endParaRPr>
          </a:p>
          <a:p>
            <a:pPr marL="11113" marR="58420">
              <a:lnSpc>
                <a:spcPct val="100000"/>
              </a:lnSpc>
              <a:spcBef>
                <a:spcPts val="0"/>
              </a:spcBef>
              <a:spcAft>
                <a:spcPts val="0"/>
              </a:spcAft>
            </a:pPr>
            <a:r>
              <a:rPr lang="en-US" dirty="0">
                <a:latin typeface="Calibri" charset="0"/>
                <a:ea typeface="Calibri" charset="0"/>
                <a:cs typeface="Times New Roman" charset="0"/>
              </a:rPr>
              <a:t>While</a:t>
            </a:r>
            <a:r>
              <a:rPr lang="en-US" spc="-15" dirty="0">
                <a:latin typeface="Calibri" charset="0"/>
                <a:ea typeface="Calibri" charset="0"/>
                <a:cs typeface="Times New Roman" charset="0"/>
              </a:rPr>
              <a:t> </a:t>
            </a:r>
            <a:r>
              <a:rPr lang="en-US" dirty="0">
                <a:latin typeface="Calibri" charset="0"/>
                <a:ea typeface="Calibri" charset="0"/>
                <a:cs typeface="Times New Roman" charset="0"/>
              </a:rPr>
              <a:t>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four</a:t>
            </a:r>
            <a:r>
              <a:rPr lang="en-US" spc="-15"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demonstrated</a:t>
            </a:r>
            <a:r>
              <a:rPr lang="en-US" spc="-15" dirty="0">
                <a:latin typeface="Calibri" charset="0"/>
                <a:ea typeface="Calibri" charset="0"/>
                <a:cs typeface="Times New Roman" charset="0"/>
              </a:rPr>
              <a:t> </a:t>
            </a:r>
            <a:r>
              <a:rPr lang="en-US" dirty="0">
                <a:latin typeface="Calibri" charset="0"/>
                <a:ea typeface="Calibri" charset="0"/>
                <a:cs typeface="Times New Roman" charset="0"/>
              </a:rPr>
              <a:t>an</a:t>
            </a:r>
            <a:r>
              <a:rPr lang="en-US" spc="-15" dirty="0">
                <a:latin typeface="Calibri" charset="0"/>
                <a:ea typeface="Calibri" charset="0"/>
                <a:cs typeface="Times New Roman" charset="0"/>
              </a:rPr>
              <a:t> </a:t>
            </a:r>
            <a:r>
              <a:rPr lang="en-US" dirty="0">
                <a:latin typeface="Calibri" charset="0"/>
                <a:ea typeface="Calibri" charset="0"/>
                <a:cs typeface="Times New Roman" charset="0"/>
              </a:rPr>
              <a:t>acceptable</a:t>
            </a:r>
            <a:r>
              <a:rPr lang="en-US" spc="-15" dirty="0">
                <a:latin typeface="Calibri" charset="0"/>
                <a:ea typeface="Calibri" charset="0"/>
                <a:cs typeface="Times New Roman" charset="0"/>
              </a:rPr>
              <a:t> </a:t>
            </a:r>
            <a:r>
              <a:rPr lang="en-US" dirty="0">
                <a:latin typeface="Calibri" charset="0"/>
                <a:ea typeface="Calibri" charset="0"/>
                <a:cs typeface="Times New Roman" charset="0"/>
              </a:rPr>
              <a:t>l</a:t>
            </a:r>
            <a:r>
              <a:rPr lang="en-US" spc="-5" dirty="0">
                <a:latin typeface="Calibri" charset="0"/>
                <a:ea typeface="Calibri" charset="0"/>
                <a:cs typeface="Times New Roman" charset="0"/>
              </a:rPr>
              <a:t>ev</a:t>
            </a:r>
            <a:r>
              <a:rPr lang="en-US" dirty="0">
                <a:latin typeface="Calibri" charset="0"/>
                <a:ea typeface="Calibri" charset="0"/>
                <a:cs typeface="Times New Roman" charset="0"/>
              </a:rPr>
              <a:t>el</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development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to allow</a:t>
            </a:r>
            <a:r>
              <a:rPr lang="en-US" spc="-10" dirty="0">
                <a:latin typeface="Calibri" charset="0"/>
                <a:ea typeface="Calibri" charset="0"/>
                <a:cs typeface="Times New Roman" charset="0"/>
              </a:rPr>
              <a:t> </a:t>
            </a:r>
            <a:r>
              <a:rPr lang="en-US" dirty="0">
                <a:latin typeface="Calibri" charset="0"/>
                <a:ea typeface="Calibri" charset="0"/>
                <a:cs typeface="Times New Roman" charset="0"/>
              </a:rPr>
              <a:t>each</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them</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continue</a:t>
            </a:r>
            <a:r>
              <a:rPr lang="en-US" spc="-10" dirty="0">
                <a:latin typeface="Calibri" charset="0"/>
                <a:ea typeface="Calibri" charset="0"/>
                <a:cs typeface="Times New Roman" charset="0"/>
              </a:rPr>
              <a:t> </a:t>
            </a:r>
            <a:r>
              <a:rPr lang="en-US" dirty="0">
                <a:latin typeface="Calibri" charset="0"/>
                <a:ea typeface="Calibri" charset="0"/>
                <a:cs typeface="Times New Roman" charset="0"/>
              </a:rPr>
              <a:t>on</a:t>
            </a:r>
            <a:r>
              <a:rPr lang="en-US" spc="-5"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major,</a:t>
            </a:r>
            <a:r>
              <a:rPr lang="en-US" spc="-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could</a:t>
            </a:r>
            <a:r>
              <a:rPr lang="en-US" spc="-10" dirty="0">
                <a:latin typeface="Calibri" charset="0"/>
                <a:ea typeface="Calibri" charset="0"/>
                <a:cs typeface="Times New Roman" charset="0"/>
              </a:rPr>
              <a:t> </a:t>
            </a:r>
            <a:r>
              <a:rPr lang="en-US" dirty="0">
                <a:latin typeface="Calibri" charset="0"/>
                <a:ea typeface="Calibri" charset="0"/>
                <a:cs typeface="Times New Roman" charset="0"/>
              </a:rPr>
              <a:t>have</a:t>
            </a:r>
            <a:r>
              <a:rPr lang="en-US" spc="-5" dirty="0">
                <a:latin typeface="Calibri" charset="0"/>
                <a:ea typeface="Calibri" charset="0"/>
                <a:cs typeface="Times New Roman" charset="0"/>
              </a:rPr>
              <a:t> </a:t>
            </a:r>
            <a:r>
              <a:rPr lang="en-US" dirty="0">
                <a:latin typeface="Calibri" charset="0"/>
                <a:ea typeface="Calibri" charset="0"/>
                <a:cs typeface="Times New Roman" charset="0"/>
              </a:rPr>
              <a:t>been strengthened</a:t>
            </a:r>
            <a:r>
              <a:rPr lang="en-US" spc="-15" dirty="0">
                <a:latin typeface="Calibri" charset="0"/>
                <a:ea typeface="Calibri" charset="0"/>
                <a:cs typeface="Times New Roman" charset="0"/>
              </a:rPr>
              <a:t> </a:t>
            </a:r>
            <a:r>
              <a:rPr lang="en-US" dirty="0">
                <a:latin typeface="Calibri" charset="0"/>
                <a:ea typeface="Calibri" charset="0"/>
                <a:cs typeface="Times New Roman" charset="0"/>
              </a:rPr>
              <a:t>by</a:t>
            </a:r>
            <a:r>
              <a:rPr lang="en-US" spc="-15" dirty="0">
                <a:latin typeface="Calibri" charset="0"/>
                <a:ea typeface="Calibri" charset="0"/>
                <a:cs typeface="Times New Roman" charset="0"/>
              </a:rPr>
              <a:t> </a:t>
            </a:r>
            <a:r>
              <a:rPr lang="en-US" dirty="0">
                <a:latin typeface="Calibri" charset="0"/>
                <a:ea typeface="Calibri" charset="0"/>
                <a:cs typeface="Times New Roman" charset="0"/>
              </a:rPr>
              <a:t>more</a:t>
            </a:r>
            <a:r>
              <a:rPr lang="en-US" spc="-15" dirty="0">
                <a:latin typeface="Calibri" charset="0"/>
                <a:ea typeface="Calibri" charset="0"/>
                <a:cs typeface="Times New Roman" charset="0"/>
              </a:rPr>
              <a:t> </a:t>
            </a:r>
            <a:r>
              <a:rPr lang="en-US" dirty="0">
                <a:latin typeface="Calibri" charset="0"/>
                <a:ea typeface="Calibri" charset="0"/>
                <a:cs typeface="Times New Roman" charset="0"/>
              </a:rPr>
              <a:t>structure</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provided</a:t>
            </a:r>
            <a:r>
              <a:rPr lang="en-US" spc="-15" dirty="0">
                <a:latin typeface="Calibri" charset="0"/>
                <a:ea typeface="Calibri" charset="0"/>
                <a:cs typeface="Times New Roman" charset="0"/>
              </a:rPr>
              <a:t> </a:t>
            </a:r>
            <a:r>
              <a:rPr lang="en-US" dirty="0">
                <a:latin typeface="Calibri" charset="0"/>
                <a:ea typeface="Calibri" charset="0"/>
                <a:cs typeface="Times New Roman" charset="0"/>
              </a:rPr>
              <a:t>by</a:t>
            </a:r>
            <a:r>
              <a:rPr lang="en-US" spc="-15"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240" dirty="0">
                <a:latin typeface="Calibri" charset="0"/>
                <a:ea typeface="Calibri" charset="0"/>
                <a:cs typeface="Times New Roman" charset="0"/>
              </a:rPr>
              <a:t> </a:t>
            </a:r>
            <a:r>
              <a:rPr lang="en-US" dirty="0">
                <a:latin typeface="Calibri" charset="0"/>
                <a:ea typeface="Calibri" charset="0"/>
                <a:cs typeface="Times New Roman" charset="0"/>
              </a:rPr>
              <a:t>Detailed</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comments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on</a:t>
            </a:r>
            <a:r>
              <a:rPr lang="en-US" spc="-15" dirty="0">
                <a:latin typeface="Calibri" charset="0"/>
                <a:ea typeface="Calibri" charset="0"/>
                <a:cs typeface="Times New Roman" charset="0"/>
              </a:rPr>
              <a:t> </a:t>
            </a:r>
            <a:r>
              <a:rPr lang="en-US" dirty="0">
                <a:latin typeface="Calibri" charset="0"/>
                <a:ea typeface="Calibri" charset="0"/>
                <a:cs typeface="Times New Roman" charset="0"/>
              </a:rPr>
              <a:t>each</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 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was</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provided</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5" dirty="0">
                <a:latin typeface="Calibri" charset="0"/>
                <a:ea typeface="Calibri" charset="0"/>
                <a:cs typeface="Times New Roman" charset="0"/>
              </a:rPr>
              <a:t> </a:t>
            </a:r>
            <a:r>
              <a:rPr lang="en-US" dirty="0">
                <a:latin typeface="Calibri" charset="0"/>
                <a:ea typeface="Calibri" charset="0"/>
                <a:cs typeface="Times New Roman" charset="0"/>
              </a:rPr>
              <a:t>students.</a:t>
            </a:r>
            <a:endParaRPr lang="en-US" dirty="0">
              <a:effectLst/>
              <a:latin typeface="Calibri" charset="0"/>
              <a:ea typeface="Calibri" charset="0"/>
              <a:cs typeface="Times New Roman" charset="0"/>
            </a:endParaRPr>
          </a:p>
        </p:txBody>
      </p:sp>
      <p:sp>
        <p:nvSpPr>
          <p:cNvPr id="10" name="TextBox 9"/>
          <p:cNvSpPr txBox="1"/>
          <p:nvPr/>
        </p:nvSpPr>
        <p:spPr>
          <a:xfrm>
            <a:off x="145359" y="3204370"/>
            <a:ext cx="3927944" cy="1077218"/>
          </a:xfrm>
          <a:prstGeom prst="rect">
            <a:avLst/>
          </a:prstGeom>
          <a:noFill/>
        </p:spPr>
        <p:txBody>
          <a:bodyPr wrap="square" rtlCol="0">
            <a:spAutoFit/>
          </a:bodyPr>
          <a:lstStyle/>
          <a:p>
            <a:r>
              <a:rPr lang="en-US" sz="1600" dirty="0">
                <a:solidFill>
                  <a:schemeClr val="bg1"/>
                </a:solidFill>
              </a:rPr>
              <a:t>Because this is the first year collecting data, no history of results is available.  </a:t>
            </a:r>
          </a:p>
          <a:p>
            <a:r>
              <a:rPr lang="en-US" sz="1600" dirty="0">
                <a:solidFill>
                  <a:schemeClr val="bg1"/>
                </a:solidFill>
              </a:rPr>
              <a:t>(Element IVB)</a:t>
            </a:r>
          </a:p>
          <a:p>
            <a:endParaRPr lang="en-US" sz="1600" dirty="0">
              <a:solidFill>
                <a:schemeClr val="bg1"/>
              </a:solidFill>
            </a:endParaRPr>
          </a:p>
        </p:txBody>
      </p:sp>
      <p:sp>
        <p:nvSpPr>
          <p:cNvPr id="11" name="TextBox 10"/>
          <p:cNvSpPr txBox="1"/>
          <p:nvPr/>
        </p:nvSpPr>
        <p:spPr>
          <a:xfrm>
            <a:off x="145359" y="4857330"/>
            <a:ext cx="3927944" cy="1569660"/>
          </a:xfrm>
          <a:prstGeom prst="rect">
            <a:avLst/>
          </a:prstGeom>
          <a:noFill/>
        </p:spPr>
        <p:txBody>
          <a:bodyPr wrap="square" rtlCol="0">
            <a:spAutoFit/>
          </a:bodyPr>
          <a:lstStyle/>
          <a:p>
            <a:r>
              <a:rPr lang="en-US" sz="1600" dirty="0">
                <a:solidFill>
                  <a:schemeClr val="bg1"/>
                </a:solidFill>
              </a:rPr>
              <a:t>A brief interpretation of the baseline results is attempted.  A more in depth interpretation of future results will help with program improvement.</a:t>
            </a:r>
          </a:p>
          <a:p>
            <a:r>
              <a:rPr lang="en-US" sz="1600" dirty="0">
                <a:solidFill>
                  <a:schemeClr val="bg1"/>
                </a:solidFill>
              </a:rPr>
              <a:t>(Element IVC)</a:t>
            </a:r>
          </a:p>
          <a:p>
            <a:endParaRPr lang="en-US" sz="1600" dirty="0">
              <a:solidFill>
                <a:schemeClr val="bg1"/>
              </a:solidFill>
            </a:endParaRPr>
          </a:p>
        </p:txBody>
      </p:sp>
    </p:spTree>
    <p:extLst>
      <p:ext uri="{BB962C8B-B14F-4D97-AF65-F5344CB8AC3E}">
        <p14:creationId xmlns:p14="http://schemas.microsoft.com/office/powerpoint/2010/main" val="53729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xit" presetSubtype="0" fill="hold" grpId="1" nodeType="withEffect">
                                  <p:stCondLst>
                                    <p:cond delay="0"/>
                                  </p:stCondLst>
                                  <p:childTnLst>
                                    <p:animEffect transition="out" filter="dissolv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82</a:t>
            </a:fld>
            <a:endParaRPr lang="en-US"/>
          </a:p>
        </p:txBody>
      </p:sp>
      <p:sp>
        <p:nvSpPr>
          <p:cNvPr id="3"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22" t="45063" r="84" b="12045"/>
          <a:stretch/>
        </p:blipFill>
        <p:spPr>
          <a:xfrm>
            <a:off x="1618212" y="3691889"/>
            <a:ext cx="8938260" cy="2526031"/>
          </a:xfrm>
          <a:prstGeom prst="rect">
            <a:avLst/>
          </a:prstGeom>
        </p:spPr>
      </p:pic>
      <p:sp>
        <p:nvSpPr>
          <p:cNvPr id="8" name="Oval 7"/>
          <p:cNvSpPr/>
          <p:nvPr/>
        </p:nvSpPr>
        <p:spPr>
          <a:xfrm>
            <a:off x="3629026" y="3913354"/>
            <a:ext cx="1280160" cy="6858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37537" y="4599154"/>
            <a:ext cx="2154554" cy="584766"/>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00426" y="5183920"/>
            <a:ext cx="1800224" cy="103400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5009" y="273906"/>
            <a:ext cx="11687921" cy="3054682"/>
          </a:xfrm>
          <a:prstGeom prst="rect">
            <a:avLst/>
          </a:prstGeom>
        </p:spPr>
        <p:txBody>
          <a:bodyPr wrap="square">
            <a:spAutoFit/>
          </a:bodyPr>
          <a:lstStyle/>
          <a:p>
            <a:pPr marL="11113" marR="37465">
              <a:spcBef>
                <a:spcPts val="0"/>
              </a:spcBef>
              <a:spcAft>
                <a:spcPts val="0"/>
              </a:spcAft>
            </a:pPr>
            <a:r>
              <a:rPr lang="en-US" dirty="0">
                <a:latin typeface="Calibri" charset="0"/>
                <a:ea typeface="Calibri" charset="0"/>
                <a:cs typeface="Times New Roman" charset="0"/>
              </a:rPr>
              <a:t>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end</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course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0"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5" dirty="0">
                <a:latin typeface="Calibri" charset="0"/>
                <a:ea typeface="Calibri" charset="0"/>
                <a:cs typeface="Times New Roman" charset="0"/>
              </a:rPr>
              <a:t> </a:t>
            </a:r>
            <a:r>
              <a:rPr lang="en-US" dirty="0">
                <a:latin typeface="Calibri" charset="0"/>
                <a:ea typeface="Calibri" charset="0"/>
                <a:cs typeface="Times New Roman" charset="0"/>
              </a:rPr>
              <a:t>IS</a:t>
            </a:r>
            <a:r>
              <a:rPr lang="en-US" spc="-10" dirty="0">
                <a:latin typeface="Calibri" charset="0"/>
                <a:ea typeface="Calibri" charset="0"/>
                <a:cs typeface="Times New Roman" charset="0"/>
              </a:rPr>
              <a:t> </a:t>
            </a:r>
            <a:r>
              <a:rPr lang="en-US" dirty="0">
                <a:latin typeface="Calibri" charset="0"/>
                <a:ea typeface="Calibri" charset="0"/>
                <a:cs typeface="Times New Roman" charset="0"/>
              </a:rPr>
              <a:t>coordinators/IND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instructors (Chamberlin,</a:t>
            </a:r>
            <a:r>
              <a:rPr lang="en-US" spc="-15" dirty="0">
                <a:latin typeface="Calibri" charset="0"/>
                <a:ea typeface="Calibri" charset="0"/>
                <a:cs typeface="Times New Roman" charset="0"/>
              </a:rPr>
              <a:t> </a:t>
            </a:r>
            <a:r>
              <a:rPr lang="en-US" dirty="0" err="1">
                <a:latin typeface="Calibri" charset="0"/>
                <a:ea typeface="Calibri" charset="0"/>
                <a:cs typeface="Times New Roman" charset="0"/>
              </a:rPr>
              <a:t>Frana</a:t>
            </a:r>
            <a:r>
              <a:rPr lang="en-US" dirty="0">
                <a:latin typeface="Calibri" charset="0"/>
                <a:ea typeface="Calibri" charset="0"/>
                <a:cs typeface="Times New Roman" charset="0"/>
              </a:rPr>
              <a:t>,</a:t>
            </a:r>
            <a:r>
              <a:rPr lang="en-US" spc="-15" dirty="0">
                <a:latin typeface="Calibri" charset="0"/>
                <a:ea typeface="Calibri" charset="0"/>
                <a:cs typeface="Times New Roman" charset="0"/>
              </a:rPr>
              <a:t> </a:t>
            </a:r>
            <a:r>
              <a:rPr lang="en-US" dirty="0">
                <a:latin typeface="Calibri" charset="0"/>
                <a:ea typeface="Calibri" charset="0"/>
                <a:cs typeface="Times New Roman" charset="0"/>
              </a:rPr>
              <a:t>Linder)</a:t>
            </a:r>
            <a:r>
              <a:rPr lang="en-US" spc="-10" dirty="0">
                <a:latin typeface="Calibri" charset="0"/>
                <a:ea typeface="Calibri" charset="0"/>
                <a:cs typeface="Times New Roman" charset="0"/>
              </a:rPr>
              <a:t> </a:t>
            </a:r>
            <a:r>
              <a:rPr lang="en-US" dirty="0">
                <a:latin typeface="Calibri" charset="0"/>
                <a:ea typeface="Calibri" charset="0"/>
                <a:cs typeface="Times New Roman" charset="0"/>
              </a:rPr>
              <a:t>evaluated</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four</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 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plans.</a:t>
            </a:r>
            <a:r>
              <a:rPr lang="en-US" spc="245"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instructors</a:t>
            </a:r>
            <a:r>
              <a:rPr lang="en-US" spc="-10" dirty="0">
                <a:latin typeface="Calibri" charset="0"/>
                <a:ea typeface="Calibri" charset="0"/>
                <a:cs typeface="Times New Roman" charset="0"/>
              </a:rPr>
              <a:t> </a:t>
            </a:r>
            <a:r>
              <a:rPr lang="en-US" dirty="0">
                <a:latin typeface="Calibri" charset="0"/>
                <a:ea typeface="Calibri" charset="0"/>
                <a:cs typeface="Times New Roman" charset="0"/>
              </a:rPr>
              <a:t>determined</a:t>
            </a:r>
            <a:r>
              <a:rPr lang="en-US" spc="-15" dirty="0">
                <a:latin typeface="Calibri" charset="0"/>
                <a:ea typeface="Calibri" charset="0"/>
                <a:cs typeface="Times New Roman" charset="0"/>
              </a:rPr>
              <a:t> </a:t>
            </a:r>
            <a:r>
              <a:rPr lang="en-US" dirty="0">
                <a:latin typeface="Calibri" charset="0"/>
                <a:ea typeface="Calibri" charset="0"/>
                <a:cs typeface="Times New Roman" charset="0"/>
              </a:rPr>
              <a:t>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beg</a:t>
            </a:r>
            <a:r>
              <a:rPr lang="en-US" spc="-5" dirty="0">
                <a:latin typeface="Calibri" charset="0"/>
                <a:ea typeface="Calibri" charset="0"/>
                <a:cs typeface="Times New Roman" charset="0"/>
              </a:rPr>
              <a:t>i</a:t>
            </a:r>
            <a:r>
              <a:rPr lang="en-US" dirty="0">
                <a:latin typeface="Calibri" charset="0"/>
                <a:ea typeface="Calibri" charset="0"/>
                <a:cs typeface="Times New Roman" charset="0"/>
              </a:rPr>
              <a:t>nning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 course</a:t>
            </a:r>
            <a:r>
              <a:rPr lang="en-US" spc="-15" dirty="0">
                <a:latin typeface="Calibri" charset="0"/>
                <a:ea typeface="Calibri" charset="0"/>
                <a:cs typeface="Times New Roman" charset="0"/>
              </a:rPr>
              <a:t> </a:t>
            </a:r>
            <a:r>
              <a:rPr lang="en-US" dirty="0">
                <a:latin typeface="Calibri" charset="0"/>
                <a:ea typeface="Calibri" charset="0"/>
                <a:cs typeface="Times New Roman" charset="0"/>
              </a:rPr>
              <a:t>that</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they</a:t>
            </a:r>
            <a:r>
              <a:rPr lang="en-US" spc="-10" dirty="0">
                <a:latin typeface="Calibri" charset="0"/>
                <a:ea typeface="Calibri" charset="0"/>
                <a:cs typeface="Times New Roman" charset="0"/>
              </a:rPr>
              <a:t> </a:t>
            </a:r>
            <a:r>
              <a:rPr lang="en-US" dirty="0">
                <a:latin typeface="Calibri" charset="0"/>
                <a:ea typeface="Calibri" charset="0"/>
                <a:cs typeface="Times New Roman" charset="0"/>
              </a:rPr>
              <a:t>would</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provide</a:t>
            </a:r>
            <a:r>
              <a:rPr lang="en-US" spc="-15" dirty="0">
                <a:latin typeface="Calibri" charset="0"/>
                <a:ea typeface="Calibri" charset="0"/>
                <a:cs typeface="Times New Roman" charset="0"/>
              </a:rPr>
              <a:t> </a:t>
            </a:r>
            <a:r>
              <a:rPr lang="en-US" dirty="0">
                <a:latin typeface="Calibri" charset="0"/>
                <a:ea typeface="Calibri" charset="0"/>
                <a:cs typeface="Times New Roman" charset="0"/>
              </a:rPr>
              <a:t>only</a:t>
            </a:r>
            <a:r>
              <a:rPr lang="en-US" spc="-10" dirty="0">
                <a:latin typeface="Calibri" charset="0"/>
                <a:ea typeface="Calibri" charset="0"/>
                <a:cs typeface="Times New Roman" charset="0"/>
              </a:rPr>
              <a:t> </a:t>
            </a:r>
            <a:r>
              <a:rPr lang="en-US" dirty="0">
                <a:latin typeface="Calibri" charset="0"/>
                <a:ea typeface="Calibri" charset="0"/>
                <a:cs typeface="Times New Roman" charset="0"/>
              </a:rPr>
              <a:t>minimal</a:t>
            </a:r>
            <a:r>
              <a:rPr lang="en-US" spc="-15" dirty="0">
                <a:latin typeface="Calibri" charset="0"/>
                <a:ea typeface="Calibri" charset="0"/>
                <a:cs typeface="Times New Roman" charset="0"/>
              </a:rPr>
              <a:t> </a:t>
            </a:r>
            <a:r>
              <a:rPr lang="en-US" dirty="0">
                <a:latin typeface="Calibri" charset="0"/>
                <a:ea typeface="Calibri" charset="0"/>
                <a:cs typeface="Times New Roman" charset="0"/>
              </a:rPr>
              <a:t>guidance</a:t>
            </a:r>
            <a:r>
              <a:rPr lang="en-US" spc="-15"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regarding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 structure</a:t>
            </a:r>
            <a:r>
              <a:rPr lang="en-US" spc="-15" dirty="0">
                <a:latin typeface="Calibri" charset="0"/>
                <a:ea typeface="Calibri" charset="0"/>
                <a:cs typeface="Times New Roman" charset="0"/>
              </a:rPr>
              <a:t> </a:t>
            </a:r>
            <a:r>
              <a:rPr lang="en-US" dirty="0">
                <a:latin typeface="Calibri" charset="0"/>
                <a:ea typeface="Calibri" charset="0"/>
                <a:cs typeface="Times New Roman" charset="0"/>
              </a:rPr>
              <a:t>required</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proposal</a:t>
            </a:r>
            <a:r>
              <a:rPr lang="en-US" spc="-5" dirty="0">
                <a:latin typeface="Calibri" charset="0"/>
                <a:ea typeface="Calibri" charset="0"/>
                <a:cs typeface="Times New Roman" charset="0"/>
              </a:rPr>
              <a:t>s</a:t>
            </a:r>
            <a:r>
              <a:rPr lang="en-US" dirty="0">
                <a:latin typeface="Calibri" charset="0"/>
                <a:ea typeface="Calibri" charset="0"/>
                <a:cs typeface="Times New Roman" charset="0"/>
              </a:rPr>
              <a:t>/curriculum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plans,</a:t>
            </a:r>
            <a:r>
              <a:rPr lang="en-US" spc="-15" dirty="0">
                <a:latin typeface="Calibri" charset="0"/>
                <a:ea typeface="Calibri" charset="0"/>
                <a:cs typeface="Times New Roman" charset="0"/>
              </a:rPr>
              <a:t> </a:t>
            </a:r>
            <a:r>
              <a:rPr lang="en-US" dirty="0">
                <a:latin typeface="Calibri" charset="0"/>
                <a:ea typeface="Calibri" charset="0"/>
                <a:cs typeface="Times New Roman" charset="0"/>
              </a:rPr>
              <a:t>opting</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5" dirty="0">
                <a:latin typeface="Calibri" charset="0"/>
                <a:ea typeface="Calibri" charset="0"/>
                <a:cs typeface="Times New Roman" charset="0"/>
              </a:rPr>
              <a:t> </a:t>
            </a:r>
            <a:r>
              <a:rPr lang="en-US" dirty="0">
                <a:latin typeface="Calibri" charset="0"/>
                <a:ea typeface="Calibri" charset="0"/>
                <a:cs typeface="Times New Roman" charset="0"/>
              </a:rPr>
              <a:t>see</a:t>
            </a:r>
            <a:r>
              <a:rPr lang="en-US" spc="-15" dirty="0">
                <a:latin typeface="Calibri" charset="0"/>
                <a:ea typeface="Calibri" charset="0"/>
                <a:cs typeface="Times New Roman" charset="0"/>
              </a:rPr>
              <a:t> </a:t>
            </a:r>
            <a:r>
              <a:rPr lang="en-US" dirty="0">
                <a:latin typeface="Calibri" charset="0"/>
                <a:ea typeface="Calibri" charset="0"/>
                <a:cs typeface="Times New Roman" charset="0"/>
              </a:rPr>
              <a:t>what</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students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themselves</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could</a:t>
            </a:r>
            <a:r>
              <a:rPr lang="en-US" spc="-15" dirty="0">
                <a:latin typeface="Calibri" charset="0"/>
                <a:ea typeface="Calibri" charset="0"/>
                <a:cs typeface="Times New Roman" charset="0"/>
              </a:rPr>
              <a:t> </a:t>
            </a:r>
            <a:r>
              <a:rPr lang="en-US" dirty="0">
                <a:latin typeface="Calibri" charset="0"/>
                <a:ea typeface="Calibri" charset="0"/>
                <a:cs typeface="Times New Roman" charset="0"/>
              </a:rPr>
              <a:t>came</a:t>
            </a:r>
            <a:r>
              <a:rPr lang="en-US" spc="-15" dirty="0">
                <a:latin typeface="Calibri" charset="0"/>
                <a:ea typeface="Calibri" charset="0"/>
                <a:cs typeface="Times New Roman" charset="0"/>
              </a:rPr>
              <a:t> </a:t>
            </a:r>
            <a:r>
              <a:rPr lang="en-US" dirty="0">
                <a:latin typeface="Calibri" charset="0"/>
                <a:ea typeface="Calibri" charset="0"/>
                <a:cs typeface="Times New Roman" charset="0"/>
              </a:rPr>
              <a:t>up</a:t>
            </a:r>
            <a:r>
              <a:rPr lang="en-US" spc="-10" dirty="0">
                <a:latin typeface="Calibri" charset="0"/>
                <a:ea typeface="Calibri" charset="0"/>
                <a:cs typeface="Times New Roman" charset="0"/>
              </a:rPr>
              <a:t> </a:t>
            </a:r>
            <a:r>
              <a:rPr lang="en-US" dirty="0">
                <a:latin typeface="Calibri" charset="0"/>
                <a:ea typeface="Calibri" charset="0"/>
                <a:cs typeface="Times New Roman" charset="0"/>
              </a:rPr>
              <a:t>with.</a:t>
            </a:r>
            <a:r>
              <a:rPr lang="en-US" spc="24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minimal</a:t>
            </a:r>
            <a:r>
              <a:rPr lang="en-US" spc="-10" dirty="0">
                <a:latin typeface="Calibri" charset="0"/>
                <a:ea typeface="Calibri" charset="0"/>
                <a:cs typeface="Times New Roman" charset="0"/>
              </a:rPr>
              <a:t> </a:t>
            </a:r>
            <a:r>
              <a:rPr lang="en-US" dirty="0">
                <a:latin typeface="Calibri" charset="0"/>
                <a:ea typeface="Calibri" charset="0"/>
                <a:cs typeface="Times New Roman" charset="0"/>
              </a:rPr>
              <a:t>gui</a:t>
            </a:r>
            <a:r>
              <a:rPr lang="en-US" spc="-5" dirty="0">
                <a:latin typeface="Calibri" charset="0"/>
                <a:ea typeface="Calibri" charset="0"/>
                <a:cs typeface="Times New Roman" charset="0"/>
              </a:rPr>
              <a:t>d</a:t>
            </a:r>
            <a:r>
              <a:rPr lang="en-US" dirty="0">
                <a:latin typeface="Calibri" charset="0"/>
                <a:ea typeface="Calibri" charset="0"/>
                <a:cs typeface="Times New Roman" charset="0"/>
              </a:rPr>
              <a:t>ance</a:t>
            </a:r>
            <a:r>
              <a:rPr lang="en-US" spc="-15" dirty="0">
                <a:latin typeface="Calibri" charset="0"/>
                <a:ea typeface="Calibri" charset="0"/>
                <a:cs typeface="Times New Roman" charset="0"/>
              </a:rPr>
              <a:t> </a:t>
            </a:r>
            <a:r>
              <a:rPr lang="en-US" dirty="0">
                <a:latin typeface="Calibri" charset="0"/>
                <a:ea typeface="Calibri" charset="0"/>
                <a:cs typeface="Times New Roman" charset="0"/>
              </a:rPr>
              <a:t>from</a:t>
            </a:r>
            <a:r>
              <a:rPr lang="en-US" spc="-10"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15" dirty="0">
                <a:latin typeface="Calibri" charset="0"/>
                <a:ea typeface="Calibri" charset="0"/>
                <a:cs typeface="Times New Roman" charset="0"/>
              </a:rPr>
              <a:t> </a:t>
            </a:r>
            <a:r>
              <a:rPr lang="en-US" dirty="0">
                <a:latin typeface="Calibri" charset="0"/>
                <a:ea typeface="Calibri" charset="0"/>
                <a:cs typeface="Times New Roman" charset="0"/>
              </a:rPr>
              <a:t>included</a:t>
            </a:r>
            <a:r>
              <a:rPr lang="en-US" spc="-10" dirty="0">
                <a:latin typeface="Calibri" charset="0"/>
                <a:ea typeface="Calibri" charset="0"/>
                <a:cs typeface="Times New Roman" charset="0"/>
              </a:rPr>
              <a:t> </a:t>
            </a:r>
            <a:r>
              <a:rPr lang="en-US" dirty="0">
                <a:latin typeface="Calibri" charset="0"/>
                <a:ea typeface="Calibri" charset="0"/>
                <a:cs typeface="Times New Roman" charset="0"/>
              </a:rPr>
              <a:t>a clear</a:t>
            </a:r>
            <a:r>
              <a:rPr lang="en-US" spc="-15" dirty="0">
                <a:latin typeface="Calibri" charset="0"/>
                <a:ea typeface="Calibri" charset="0"/>
                <a:cs typeface="Times New Roman" charset="0"/>
              </a:rPr>
              <a:t> </a:t>
            </a:r>
            <a:r>
              <a:rPr lang="en-US" dirty="0">
                <a:latin typeface="Calibri" charset="0"/>
                <a:ea typeface="Calibri" charset="0"/>
                <a:cs typeface="Times New Roman" charset="0"/>
              </a:rPr>
              <a:t>statement</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purpose</a:t>
            </a:r>
            <a:r>
              <a:rPr lang="en-US" spc="-20" dirty="0">
                <a:latin typeface="Calibri" charset="0"/>
                <a:ea typeface="Calibri" charset="0"/>
                <a:cs typeface="Times New Roman" charset="0"/>
              </a:rPr>
              <a:t> </a:t>
            </a:r>
            <a:r>
              <a:rPr lang="en-US" dirty="0">
                <a:latin typeface="Calibri" charset="0"/>
                <a:ea typeface="Calibri" charset="0"/>
                <a:cs typeface="Times New Roman" charset="0"/>
              </a:rPr>
              <a:t>and</a:t>
            </a:r>
            <a:r>
              <a:rPr lang="en-US" spc="-15" dirty="0">
                <a:latin typeface="Calibri" charset="0"/>
                <a:ea typeface="Calibri" charset="0"/>
                <a:cs typeface="Times New Roman" charset="0"/>
              </a:rPr>
              <a:t> </a:t>
            </a:r>
            <a:r>
              <a:rPr lang="en-US" dirty="0">
                <a:latin typeface="Calibri" charset="0"/>
                <a:ea typeface="Calibri" charset="0"/>
                <a:cs typeface="Times New Roman" charset="0"/>
              </a:rPr>
              <a:t>rationale</a:t>
            </a:r>
            <a:r>
              <a:rPr lang="en-US" spc="-10" dirty="0">
                <a:latin typeface="Calibri" charset="0"/>
                <a:ea typeface="Calibri" charset="0"/>
                <a:cs typeface="Times New Roman" charset="0"/>
              </a:rPr>
              <a:t> </a:t>
            </a:r>
            <a:r>
              <a:rPr lang="en-US" dirty="0">
                <a:latin typeface="Calibri" charset="0"/>
                <a:ea typeface="Calibri" charset="0"/>
                <a:cs typeface="Times New Roman" charset="0"/>
              </a:rPr>
              <a:t>regarding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proposed</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brief review</a:t>
            </a:r>
            <a:r>
              <a:rPr lang="en-US" spc="-20"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relevant</a:t>
            </a:r>
            <a:r>
              <a:rPr lang="en-US" spc="-15" dirty="0">
                <a:latin typeface="Calibri" charset="0"/>
                <a:ea typeface="Calibri" charset="0"/>
                <a:cs typeface="Times New Roman" charset="0"/>
              </a:rPr>
              <a:t> </a:t>
            </a:r>
            <a:r>
              <a:rPr lang="en-US" dirty="0">
                <a:latin typeface="Calibri" charset="0"/>
                <a:ea typeface="Calibri" charset="0"/>
                <a:cs typeface="Times New Roman" charset="0"/>
              </a:rPr>
              <a:t>literature,</a:t>
            </a:r>
            <a:r>
              <a:rPr lang="en-US" spc="-20"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curriculum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plan</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complete</a:t>
            </a:r>
            <a:r>
              <a:rPr lang="en-US" spc="-15" dirty="0">
                <a:latin typeface="Calibri" charset="0"/>
                <a:ea typeface="Calibri" charset="0"/>
                <a:cs typeface="Times New Roman" charset="0"/>
              </a:rPr>
              <a:t> </a:t>
            </a:r>
            <a:r>
              <a:rPr lang="en-US" dirty="0">
                <a:latin typeface="Calibri" charset="0"/>
                <a:ea typeface="Calibri" charset="0"/>
                <a:cs typeface="Times New Roman" charset="0"/>
              </a:rPr>
              <a:t>with</a:t>
            </a:r>
            <a:r>
              <a:rPr lang="en-US" spc="-15" dirty="0">
                <a:latin typeface="Calibri" charset="0"/>
                <a:ea typeface="Calibri" charset="0"/>
                <a:cs typeface="Times New Roman" charset="0"/>
              </a:rPr>
              <a:t> </a:t>
            </a:r>
            <a:r>
              <a:rPr lang="en-US" dirty="0">
                <a:latin typeface="Calibri" charset="0"/>
                <a:ea typeface="Calibri" charset="0"/>
                <a:cs typeface="Times New Roman" charset="0"/>
              </a:rPr>
              <a:t>rationale,</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a:t>
            </a:r>
            <a:r>
              <a:rPr lang="en-US" spc="-20"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GANTT chart</a:t>
            </a:r>
            <a:r>
              <a:rPr lang="en-US" spc="-15"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map</a:t>
            </a:r>
            <a:r>
              <a:rPr lang="en-US" spc="-10" dirty="0">
                <a:latin typeface="Calibri" charset="0"/>
                <a:ea typeface="Calibri" charset="0"/>
                <a:cs typeface="Times New Roman" charset="0"/>
              </a:rPr>
              <a:t> </a:t>
            </a:r>
            <a:r>
              <a:rPr lang="en-US" dirty="0">
                <a:latin typeface="Calibri" charset="0"/>
                <a:ea typeface="Calibri" charset="0"/>
                <a:cs typeface="Times New Roman" charset="0"/>
              </a:rPr>
              <a:t>out</a:t>
            </a:r>
            <a:r>
              <a:rPr lang="en-US" spc="-10" dirty="0">
                <a:latin typeface="Calibri" charset="0"/>
                <a:ea typeface="Calibri" charset="0"/>
                <a:cs typeface="Times New Roman" charset="0"/>
              </a:rPr>
              <a:t> </a:t>
            </a:r>
            <a:r>
              <a:rPr lang="en-US" dirty="0">
                <a:latin typeface="Calibri" charset="0"/>
                <a:ea typeface="Calibri" charset="0"/>
                <a:cs typeface="Times New Roman" charset="0"/>
              </a:rPr>
              <a:t>how</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0" dirty="0">
                <a:latin typeface="Calibri" charset="0"/>
                <a:ea typeface="Calibri" charset="0"/>
                <a:cs typeface="Times New Roman" charset="0"/>
              </a:rPr>
              <a:t> </a:t>
            </a:r>
            <a:r>
              <a:rPr lang="en-US" dirty="0">
                <a:latin typeface="Calibri" charset="0"/>
                <a:ea typeface="Calibri" charset="0"/>
                <a:cs typeface="Times New Roman" charset="0"/>
              </a:rPr>
              <a:t>and</a:t>
            </a:r>
            <a:r>
              <a:rPr lang="en-US" spc="-10" dirty="0">
                <a:latin typeface="Calibri" charset="0"/>
                <a:ea typeface="Calibri" charset="0"/>
                <a:cs typeface="Times New Roman" charset="0"/>
              </a:rPr>
              <a:t> </a:t>
            </a:r>
            <a:r>
              <a:rPr lang="en-US" dirty="0">
                <a:latin typeface="Calibri" charset="0"/>
                <a:ea typeface="Calibri" charset="0"/>
                <a:cs typeface="Times New Roman" charset="0"/>
              </a:rPr>
              <a:t>curric</a:t>
            </a:r>
            <a:r>
              <a:rPr lang="en-US" spc="-5" dirty="0">
                <a:latin typeface="Calibri" charset="0"/>
                <a:ea typeface="Calibri" charset="0"/>
                <a:cs typeface="Times New Roman" charset="0"/>
              </a:rPr>
              <a:t>u</a:t>
            </a:r>
            <a:r>
              <a:rPr lang="en-US" dirty="0">
                <a:latin typeface="Calibri" charset="0"/>
                <a:ea typeface="Calibri" charset="0"/>
                <a:cs typeface="Times New Roman" charset="0"/>
              </a:rPr>
              <a:t>lum</a:t>
            </a:r>
            <a:r>
              <a:rPr lang="en-US" spc="-15" dirty="0">
                <a:latin typeface="Calibri" charset="0"/>
                <a:ea typeface="Calibri" charset="0"/>
                <a:cs typeface="Times New Roman" charset="0"/>
              </a:rPr>
              <a:t> </a:t>
            </a:r>
            <a:r>
              <a:rPr lang="en-US" dirty="0">
                <a:latin typeface="Calibri" charset="0"/>
                <a:ea typeface="Calibri" charset="0"/>
                <a:cs typeface="Times New Roman" charset="0"/>
              </a:rPr>
              <a:t>would</a:t>
            </a:r>
            <a:r>
              <a:rPr lang="en-US" spc="-10" dirty="0">
                <a:latin typeface="Calibri" charset="0"/>
                <a:ea typeface="Calibri" charset="0"/>
                <a:cs typeface="Times New Roman" charset="0"/>
              </a:rPr>
              <a:t> </a:t>
            </a:r>
            <a:r>
              <a:rPr lang="en-US" dirty="0">
                <a:latin typeface="Calibri" charset="0"/>
                <a:ea typeface="Calibri" charset="0"/>
                <a:cs typeface="Times New Roman" charset="0"/>
              </a:rPr>
              <a:t>be</a:t>
            </a:r>
            <a:r>
              <a:rPr lang="en-US" spc="-10" dirty="0">
                <a:latin typeface="Calibri" charset="0"/>
                <a:ea typeface="Calibri" charset="0"/>
                <a:cs typeface="Times New Roman" charset="0"/>
              </a:rPr>
              <a:t> </a:t>
            </a:r>
            <a:r>
              <a:rPr lang="en-US" dirty="0">
                <a:latin typeface="Calibri" charset="0"/>
                <a:ea typeface="Calibri" charset="0"/>
                <a:cs typeface="Times New Roman" charset="0"/>
              </a:rPr>
              <a:t>completed</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20" dirty="0">
                <a:latin typeface="Calibri" charset="0"/>
                <a:ea typeface="Calibri" charset="0"/>
                <a:cs typeface="Times New Roman" charset="0"/>
              </a:rPr>
              <a:t> </a:t>
            </a:r>
            <a:r>
              <a:rPr lang="en-US" dirty="0">
                <a:latin typeface="Calibri" charset="0"/>
                <a:ea typeface="Calibri" charset="0"/>
                <a:cs typeface="Times New Roman" charset="0"/>
              </a:rPr>
              <a:t>the studen</a:t>
            </a:r>
            <a:r>
              <a:rPr lang="en-US" spc="-5" dirty="0">
                <a:latin typeface="Calibri" charset="0"/>
                <a:ea typeface="Calibri" charset="0"/>
                <a:cs typeface="Times New Roman" charset="0"/>
              </a:rPr>
              <a:t>t’</a:t>
            </a:r>
            <a:r>
              <a:rPr lang="en-US" dirty="0">
                <a:latin typeface="Calibri" charset="0"/>
                <a:ea typeface="Calibri" charset="0"/>
                <a:cs typeface="Times New Roman" charset="0"/>
              </a:rPr>
              <a:t>s</a:t>
            </a:r>
            <a:r>
              <a:rPr lang="en-US" spc="-25" dirty="0">
                <a:latin typeface="Calibri" charset="0"/>
                <a:ea typeface="Calibri" charset="0"/>
                <a:cs typeface="Times New Roman" charset="0"/>
              </a:rPr>
              <a:t> </a:t>
            </a:r>
            <a:r>
              <a:rPr lang="en-US" dirty="0">
                <a:latin typeface="Calibri" charset="0"/>
                <a:ea typeface="Calibri" charset="0"/>
                <a:cs typeface="Times New Roman" charset="0"/>
              </a:rPr>
              <a:t>time</a:t>
            </a:r>
            <a:r>
              <a:rPr lang="en-US" spc="-20" dirty="0">
                <a:latin typeface="Calibri" charset="0"/>
                <a:ea typeface="Calibri" charset="0"/>
                <a:cs typeface="Times New Roman" charset="0"/>
              </a:rPr>
              <a:t> </a:t>
            </a:r>
            <a:r>
              <a:rPr lang="en-US" dirty="0">
                <a:latin typeface="Calibri" charset="0"/>
                <a:ea typeface="Calibri" charset="0"/>
                <a:cs typeface="Times New Roman" charset="0"/>
              </a:rPr>
              <a:t>at</a:t>
            </a:r>
            <a:r>
              <a:rPr lang="en-US" spc="-20" dirty="0">
                <a:latin typeface="Calibri" charset="0"/>
                <a:ea typeface="Calibri" charset="0"/>
                <a:cs typeface="Times New Roman" charset="0"/>
              </a:rPr>
              <a:t> </a:t>
            </a:r>
            <a:r>
              <a:rPr lang="en-US" dirty="0">
                <a:latin typeface="Calibri" charset="0"/>
                <a:ea typeface="Calibri" charset="0"/>
                <a:cs typeface="Times New Roman" charset="0"/>
              </a:rPr>
              <a:t>JMU.</a:t>
            </a:r>
          </a:p>
          <a:p>
            <a:pPr marL="11113">
              <a:lnSpc>
                <a:spcPts val="1400"/>
              </a:lnSpc>
              <a:spcBef>
                <a:spcPts val="65"/>
              </a:spcBef>
            </a:pPr>
            <a:r>
              <a:rPr lang="en-US" sz="2000" dirty="0">
                <a:latin typeface="Calibri" charset="0"/>
                <a:ea typeface="Calibri" charset="0"/>
                <a:cs typeface="Times New Roman" charset="0"/>
              </a:rPr>
              <a:t> </a:t>
            </a:r>
            <a:endParaRPr lang="en-US" sz="1600" dirty="0">
              <a:latin typeface="Calibri" charset="0"/>
              <a:ea typeface="Calibri" charset="0"/>
              <a:cs typeface="Times New Roman" charset="0"/>
            </a:endParaRPr>
          </a:p>
          <a:p>
            <a:pPr marL="11113" marR="58420">
              <a:lnSpc>
                <a:spcPct val="100000"/>
              </a:lnSpc>
              <a:spcBef>
                <a:spcPts val="0"/>
              </a:spcBef>
              <a:spcAft>
                <a:spcPts val="0"/>
              </a:spcAft>
            </a:pPr>
            <a:r>
              <a:rPr lang="en-US" dirty="0">
                <a:latin typeface="Calibri" charset="0"/>
                <a:ea typeface="Calibri" charset="0"/>
                <a:cs typeface="Times New Roman" charset="0"/>
              </a:rPr>
              <a:t>While</a:t>
            </a:r>
            <a:r>
              <a:rPr lang="en-US" spc="-15" dirty="0">
                <a:latin typeface="Calibri" charset="0"/>
                <a:ea typeface="Calibri" charset="0"/>
                <a:cs typeface="Times New Roman" charset="0"/>
              </a:rPr>
              <a:t> </a:t>
            </a:r>
            <a:r>
              <a:rPr lang="en-US" dirty="0">
                <a:latin typeface="Calibri" charset="0"/>
                <a:ea typeface="Calibri" charset="0"/>
                <a:cs typeface="Times New Roman" charset="0"/>
              </a:rPr>
              <a:t>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four</a:t>
            </a:r>
            <a:r>
              <a:rPr lang="en-US" spc="-15"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demonstrated</a:t>
            </a:r>
            <a:r>
              <a:rPr lang="en-US" spc="-15" dirty="0">
                <a:latin typeface="Calibri" charset="0"/>
                <a:ea typeface="Calibri" charset="0"/>
                <a:cs typeface="Times New Roman" charset="0"/>
              </a:rPr>
              <a:t> </a:t>
            </a:r>
            <a:r>
              <a:rPr lang="en-US" dirty="0">
                <a:latin typeface="Calibri" charset="0"/>
                <a:ea typeface="Calibri" charset="0"/>
                <a:cs typeface="Times New Roman" charset="0"/>
              </a:rPr>
              <a:t>an</a:t>
            </a:r>
            <a:r>
              <a:rPr lang="en-US" spc="-15" dirty="0">
                <a:latin typeface="Calibri" charset="0"/>
                <a:ea typeface="Calibri" charset="0"/>
                <a:cs typeface="Times New Roman" charset="0"/>
              </a:rPr>
              <a:t> </a:t>
            </a:r>
            <a:r>
              <a:rPr lang="en-US" dirty="0">
                <a:latin typeface="Calibri" charset="0"/>
                <a:ea typeface="Calibri" charset="0"/>
                <a:cs typeface="Times New Roman" charset="0"/>
              </a:rPr>
              <a:t>acceptable</a:t>
            </a:r>
            <a:r>
              <a:rPr lang="en-US" spc="-15" dirty="0">
                <a:latin typeface="Calibri" charset="0"/>
                <a:ea typeface="Calibri" charset="0"/>
                <a:cs typeface="Times New Roman" charset="0"/>
              </a:rPr>
              <a:t> </a:t>
            </a:r>
            <a:r>
              <a:rPr lang="en-US" dirty="0">
                <a:latin typeface="Calibri" charset="0"/>
                <a:ea typeface="Calibri" charset="0"/>
                <a:cs typeface="Times New Roman" charset="0"/>
              </a:rPr>
              <a:t>l</a:t>
            </a:r>
            <a:r>
              <a:rPr lang="en-US" spc="-5" dirty="0">
                <a:latin typeface="Calibri" charset="0"/>
                <a:ea typeface="Calibri" charset="0"/>
                <a:cs typeface="Times New Roman" charset="0"/>
              </a:rPr>
              <a:t>ev</a:t>
            </a:r>
            <a:r>
              <a:rPr lang="en-US" dirty="0">
                <a:latin typeface="Calibri" charset="0"/>
                <a:ea typeface="Calibri" charset="0"/>
                <a:cs typeface="Times New Roman" charset="0"/>
              </a:rPr>
              <a:t>el</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development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to allow</a:t>
            </a:r>
            <a:r>
              <a:rPr lang="en-US" spc="-10" dirty="0">
                <a:latin typeface="Calibri" charset="0"/>
                <a:ea typeface="Calibri" charset="0"/>
                <a:cs typeface="Times New Roman" charset="0"/>
              </a:rPr>
              <a:t> </a:t>
            </a:r>
            <a:r>
              <a:rPr lang="en-US" dirty="0">
                <a:latin typeface="Calibri" charset="0"/>
                <a:ea typeface="Calibri" charset="0"/>
                <a:cs typeface="Times New Roman" charset="0"/>
              </a:rPr>
              <a:t>each</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them</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0" dirty="0">
                <a:latin typeface="Calibri" charset="0"/>
                <a:ea typeface="Calibri" charset="0"/>
                <a:cs typeface="Times New Roman" charset="0"/>
              </a:rPr>
              <a:t> </a:t>
            </a:r>
            <a:r>
              <a:rPr lang="en-US" dirty="0">
                <a:latin typeface="Calibri" charset="0"/>
                <a:ea typeface="Calibri" charset="0"/>
                <a:cs typeface="Times New Roman" charset="0"/>
              </a:rPr>
              <a:t>continue</a:t>
            </a:r>
            <a:r>
              <a:rPr lang="en-US" spc="-10" dirty="0">
                <a:latin typeface="Calibri" charset="0"/>
                <a:ea typeface="Calibri" charset="0"/>
                <a:cs typeface="Times New Roman" charset="0"/>
              </a:rPr>
              <a:t> </a:t>
            </a:r>
            <a:r>
              <a:rPr lang="en-US" dirty="0">
                <a:latin typeface="Calibri" charset="0"/>
                <a:ea typeface="Calibri" charset="0"/>
                <a:cs typeface="Times New Roman" charset="0"/>
              </a:rPr>
              <a:t>on</a:t>
            </a:r>
            <a:r>
              <a:rPr lang="en-US" spc="-5"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major,</a:t>
            </a:r>
            <a:r>
              <a:rPr lang="en-US" spc="-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could</a:t>
            </a:r>
            <a:r>
              <a:rPr lang="en-US" spc="-10" dirty="0">
                <a:latin typeface="Calibri" charset="0"/>
                <a:ea typeface="Calibri" charset="0"/>
                <a:cs typeface="Times New Roman" charset="0"/>
              </a:rPr>
              <a:t> </a:t>
            </a:r>
            <a:r>
              <a:rPr lang="en-US" dirty="0">
                <a:latin typeface="Calibri" charset="0"/>
                <a:ea typeface="Calibri" charset="0"/>
                <a:cs typeface="Times New Roman" charset="0"/>
              </a:rPr>
              <a:t>have</a:t>
            </a:r>
            <a:r>
              <a:rPr lang="en-US" spc="-5" dirty="0">
                <a:latin typeface="Calibri" charset="0"/>
                <a:ea typeface="Calibri" charset="0"/>
                <a:cs typeface="Times New Roman" charset="0"/>
              </a:rPr>
              <a:t> </a:t>
            </a:r>
            <a:r>
              <a:rPr lang="en-US" dirty="0">
                <a:latin typeface="Calibri" charset="0"/>
                <a:ea typeface="Calibri" charset="0"/>
                <a:cs typeface="Times New Roman" charset="0"/>
              </a:rPr>
              <a:t>been strengthened</a:t>
            </a:r>
            <a:r>
              <a:rPr lang="en-US" spc="-15" dirty="0">
                <a:latin typeface="Calibri" charset="0"/>
                <a:ea typeface="Calibri" charset="0"/>
                <a:cs typeface="Times New Roman" charset="0"/>
              </a:rPr>
              <a:t> </a:t>
            </a:r>
            <a:r>
              <a:rPr lang="en-US" dirty="0">
                <a:latin typeface="Calibri" charset="0"/>
                <a:ea typeface="Calibri" charset="0"/>
                <a:cs typeface="Times New Roman" charset="0"/>
              </a:rPr>
              <a:t>by</a:t>
            </a:r>
            <a:r>
              <a:rPr lang="en-US" spc="-15" dirty="0">
                <a:latin typeface="Calibri" charset="0"/>
                <a:ea typeface="Calibri" charset="0"/>
                <a:cs typeface="Times New Roman" charset="0"/>
              </a:rPr>
              <a:t> </a:t>
            </a:r>
            <a:r>
              <a:rPr lang="en-US" dirty="0">
                <a:latin typeface="Calibri" charset="0"/>
                <a:ea typeface="Calibri" charset="0"/>
                <a:cs typeface="Times New Roman" charset="0"/>
              </a:rPr>
              <a:t>more</a:t>
            </a:r>
            <a:r>
              <a:rPr lang="en-US" spc="-15" dirty="0">
                <a:latin typeface="Calibri" charset="0"/>
                <a:ea typeface="Calibri" charset="0"/>
                <a:cs typeface="Times New Roman" charset="0"/>
              </a:rPr>
              <a:t> </a:t>
            </a:r>
            <a:r>
              <a:rPr lang="en-US" dirty="0">
                <a:latin typeface="Calibri" charset="0"/>
                <a:ea typeface="Calibri" charset="0"/>
                <a:cs typeface="Times New Roman" charset="0"/>
              </a:rPr>
              <a:t>structure</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provided</a:t>
            </a:r>
            <a:r>
              <a:rPr lang="en-US" spc="-15" dirty="0">
                <a:latin typeface="Calibri" charset="0"/>
                <a:ea typeface="Calibri" charset="0"/>
                <a:cs typeface="Times New Roman" charset="0"/>
              </a:rPr>
              <a:t> </a:t>
            </a:r>
            <a:r>
              <a:rPr lang="en-US" dirty="0">
                <a:latin typeface="Calibri" charset="0"/>
                <a:ea typeface="Calibri" charset="0"/>
                <a:cs typeface="Times New Roman" charset="0"/>
              </a:rPr>
              <a:t>by</a:t>
            </a:r>
            <a:r>
              <a:rPr lang="en-US" spc="-15"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240" dirty="0">
                <a:latin typeface="Calibri" charset="0"/>
                <a:ea typeface="Calibri" charset="0"/>
                <a:cs typeface="Times New Roman" charset="0"/>
              </a:rPr>
              <a:t> </a:t>
            </a:r>
            <a:r>
              <a:rPr lang="en-US" dirty="0">
                <a:latin typeface="Calibri" charset="0"/>
                <a:ea typeface="Calibri" charset="0"/>
                <a:cs typeface="Times New Roman" charset="0"/>
              </a:rPr>
              <a:t>Detailed</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comments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on</a:t>
            </a:r>
            <a:r>
              <a:rPr lang="en-US" spc="-15" dirty="0">
                <a:latin typeface="Calibri" charset="0"/>
                <a:ea typeface="Calibri" charset="0"/>
                <a:cs typeface="Times New Roman" charset="0"/>
              </a:rPr>
              <a:t> </a:t>
            </a:r>
            <a:r>
              <a:rPr lang="en-US" dirty="0">
                <a:latin typeface="Calibri" charset="0"/>
                <a:ea typeface="Calibri" charset="0"/>
                <a:cs typeface="Times New Roman" charset="0"/>
              </a:rPr>
              <a:t>each</a:t>
            </a:r>
            <a:r>
              <a:rPr lang="en-US" spc="-15" dirty="0">
                <a:latin typeface="Calibri" charset="0"/>
                <a:ea typeface="Calibri" charset="0"/>
                <a:cs typeface="Times New Roman" charset="0"/>
              </a:rPr>
              <a:t> </a:t>
            </a:r>
            <a:r>
              <a:rPr lang="en-US" dirty="0">
                <a:latin typeface="Calibri" charset="0"/>
                <a:ea typeface="Calibri" charset="0"/>
                <a:cs typeface="Times New Roman" charset="0"/>
              </a:rPr>
              <a:t>of</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 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was</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provided</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5" dirty="0">
                <a:latin typeface="Calibri" charset="0"/>
                <a:ea typeface="Calibri" charset="0"/>
                <a:cs typeface="Times New Roman" charset="0"/>
              </a:rPr>
              <a:t> </a:t>
            </a:r>
            <a:r>
              <a:rPr lang="en-US" dirty="0">
                <a:latin typeface="Calibri" charset="0"/>
                <a:ea typeface="Calibri" charset="0"/>
                <a:cs typeface="Times New Roman" charset="0"/>
              </a:rPr>
              <a:t>students.</a:t>
            </a: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2880854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56941" y="6534431"/>
            <a:ext cx="5723875" cy="365125"/>
          </a:xfrm>
        </p:spPr>
        <p:txBody>
          <a:bodyPr/>
          <a:lstStyle/>
          <a:p>
            <a:r>
              <a:rPr lang="en-US" dirty="0"/>
              <a:t>The Center for Assessment and Research Studies, James Madison University</a:t>
            </a:r>
          </a:p>
        </p:txBody>
      </p:sp>
      <p:sp>
        <p:nvSpPr>
          <p:cNvPr id="2" name="Slide Number Placeholder 1"/>
          <p:cNvSpPr>
            <a:spLocks noGrp="1"/>
          </p:cNvSpPr>
          <p:nvPr>
            <p:ph type="sldNum" sz="quarter" idx="12"/>
          </p:nvPr>
        </p:nvSpPr>
        <p:spPr/>
        <p:txBody>
          <a:bodyPr/>
          <a:lstStyle/>
          <a:p>
            <a:fld id="{098B3DDF-55FD-42E7-8027-CE601EFF49C5}" type="slidenum">
              <a:rPr lang="en-US" smtClean="0"/>
              <a:t>83</a:t>
            </a:fld>
            <a:endParaRPr lang="en-US"/>
          </a:p>
        </p:txBody>
      </p:sp>
      <p:sp>
        <p:nvSpPr>
          <p:cNvPr id="4" name="Rectangle 3"/>
          <p:cNvSpPr/>
          <p:nvPr/>
        </p:nvSpPr>
        <p:spPr>
          <a:xfrm>
            <a:off x="4102947" y="628650"/>
            <a:ext cx="7650480" cy="5086008"/>
          </a:xfrm>
          <a:prstGeom prst="rect">
            <a:avLst/>
          </a:prstGeom>
        </p:spPr>
        <p:txBody>
          <a:bodyPr wrap="square">
            <a:spAutoFit/>
          </a:bodyPr>
          <a:lstStyle/>
          <a:p>
            <a:pPr marL="520700" marR="109220">
              <a:spcBef>
                <a:spcPts val="0"/>
              </a:spcBef>
              <a:spcAft>
                <a:spcPts val="0"/>
              </a:spcAft>
            </a:pPr>
            <a:r>
              <a:rPr lang="en-US" sz="2400" dirty="0">
                <a:latin typeface="Calibri" charset="0"/>
                <a:ea typeface="Calibri" charset="0"/>
                <a:cs typeface="Times New Roman" charset="0"/>
              </a:rPr>
              <a:t>On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January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26,</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2016,</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IND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200</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instructors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shared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four</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student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proposals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and </a:t>
            </a:r>
            <a:r>
              <a:rPr lang="en-US" sz="2400" spc="-5" dirty="0">
                <a:latin typeface="Calibri" charset="0"/>
                <a:ea typeface="Calibri" charset="0"/>
                <a:cs typeface="Times New Roman" charset="0"/>
              </a:rPr>
              <a:t>c</a:t>
            </a:r>
            <a:r>
              <a:rPr lang="en-US" sz="2400" dirty="0">
                <a:latin typeface="Calibri" charset="0"/>
                <a:ea typeface="Calibri" charset="0"/>
                <a:cs typeface="Times New Roman" charset="0"/>
              </a:rPr>
              <a:t>u</a:t>
            </a:r>
            <a:r>
              <a:rPr lang="en-US" sz="2400" spc="-5" dirty="0">
                <a:latin typeface="Calibri" charset="0"/>
                <a:ea typeface="Calibri" charset="0"/>
                <a:cs typeface="Times New Roman" charset="0"/>
              </a:rPr>
              <a:t>rr</a:t>
            </a:r>
            <a:r>
              <a:rPr lang="en-US" sz="2400" dirty="0">
                <a:latin typeface="Calibri" charset="0"/>
                <a:ea typeface="Calibri" charset="0"/>
                <a:cs typeface="Times New Roman" charset="0"/>
              </a:rPr>
              <a:t>i</a:t>
            </a:r>
            <a:r>
              <a:rPr lang="en-US" sz="2400" spc="-5" dirty="0">
                <a:latin typeface="Calibri" charset="0"/>
                <a:ea typeface="Calibri" charset="0"/>
                <a:cs typeface="Times New Roman" charset="0"/>
              </a:rPr>
              <a:t>c</a:t>
            </a:r>
            <a:r>
              <a:rPr lang="en-US" sz="2400" dirty="0">
                <a:latin typeface="Calibri" charset="0"/>
                <a:ea typeface="Calibri" charset="0"/>
                <a:cs typeface="Times New Roman" charset="0"/>
              </a:rPr>
              <a:t>ulum</a:t>
            </a:r>
            <a:r>
              <a:rPr lang="en-US" sz="2400" spc="-25" dirty="0">
                <a:latin typeface="Calibri" charset="0"/>
                <a:ea typeface="Calibri" charset="0"/>
                <a:cs typeface="Times New Roman" charset="0"/>
              </a:rPr>
              <a:t> </a:t>
            </a:r>
            <a:r>
              <a:rPr lang="en-US" sz="2400" dirty="0">
                <a:latin typeface="Calibri" charset="0"/>
                <a:ea typeface="Calibri" charset="0"/>
                <a:cs typeface="Times New Roman" charset="0"/>
              </a:rPr>
              <a:t>plans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with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faculty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adviso</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y</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committee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consisting</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Brad</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Newcomer (honors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&amp;</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physics),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a:t>
            </a:r>
            <a:r>
              <a:rPr lang="en-US" sz="2400" spc="-10" dirty="0">
                <a:latin typeface="Calibri" charset="0"/>
                <a:ea typeface="Calibri" charset="0"/>
                <a:cs typeface="Times New Roman" charset="0"/>
              </a:rPr>
              <a:t> </a:t>
            </a:r>
            <a:r>
              <a:rPr lang="en-US" sz="2400" dirty="0" err="1">
                <a:latin typeface="Calibri" charset="0"/>
                <a:ea typeface="Calibri" charset="0"/>
                <a:cs typeface="Times New Roman" charset="0"/>
              </a:rPr>
              <a:t>Gelfand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(history),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Erica</a:t>
            </a:r>
            <a:r>
              <a:rPr lang="en-US" sz="2400" spc="-10" dirty="0">
                <a:latin typeface="Calibri" charset="0"/>
                <a:ea typeface="Calibri" charset="0"/>
                <a:cs typeface="Times New Roman" charset="0"/>
              </a:rPr>
              <a:t> </a:t>
            </a:r>
            <a:r>
              <a:rPr lang="en-US" sz="2400" dirty="0" err="1">
                <a:latin typeface="Calibri" charset="0"/>
                <a:ea typeface="Calibri" charset="0"/>
                <a:cs typeface="Times New Roman" charset="0"/>
              </a:rPr>
              <a:t>Cavanah</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(En</a:t>
            </a:r>
            <a:r>
              <a:rPr lang="en-US" sz="2400" spc="-5" dirty="0">
                <a:latin typeface="Calibri" charset="0"/>
                <a:ea typeface="Calibri" charset="0"/>
                <a:cs typeface="Times New Roman" charset="0"/>
              </a:rPr>
              <a:t>g</a:t>
            </a:r>
            <a:r>
              <a:rPr lang="en-US" sz="2400" dirty="0">
                <a:latin typeface="Calibri" charset="0"/>
                <a:ea typeface="Calibri" charset="0"/>
                <a:cs typeface="Times New Roman" charset="0"/>
              </a:rPr>
              <a:t>lish),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and</a:t>
            </a:r>
            <a:r>
              <a:rPr lang="en-US" sz="2400" spc="-5" dirty="0">
                <a:latin typeface="Calibri" charset="0"/>
                <a:ea typeface="Calibri" charset="0"/>
                <a:cs typeface="Times New Roman" charset="0"/>
              </a:rPr>
              <a:t> </a:t>
            </a:r>
            <a:r>
              <a:rPr lang="en-US" sz="2400" dirty="0">
                <a:latin typeface="Calibri" charset="0"/>
                <a:ea typeface="Calibri" charset="0"/>
                <a:cs typeface="Times New Roman" charset="0"/>
              </a:rPr>
              <a:t>Mikaela</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Schmit</a:t>
            </a:r>
            <a:r>
              <a:rPr lang="en-US" sz="2400" spc="-5" dirty="0">
                <a:latin typeface="Calibri" charset="0"/>
                <a:ea typeface="Calibri" charset="0"/>
                <a:cs typeface="Times New Roman" charset="0"/>
              </a:rPr>
              <a:t>t</a:t>
            </a:r>
            <a:r>
              <a:rPr lang="en-US" sz="2400" dirty="0">
                <a:latin typeface="Calibri" charset="0"/>
                <a:ea typeface="Calibri" charset="0"/>
                <a:cs typeface="Times New Roman" charset="0"/>
              </a:rPr>
              <a:t>- Ha</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sh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t>
            </a:r>
            <a:r>
              <a:rPr lang="en-US" sz="2400" dirty="0" err="1">
                <a:latin typeface="Calibri" charset="0"/>
                <a:ea typeface="Calibri" charset="0"/>
                <a:cs typeface="Times New Roman" charset="0"/>
              </a:rPr>
              <a:t>IdLS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&amp;</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biolo</a:t>
            </a:r>
            <a:r>
              <a:rPr lang="en-US" sz="2400" spc="-5" dirty="0">
                <a:latin typeface="Calibri" charset="0"/>
                <a:ea typeface="Calibri" charset="0"/>
                <a:cs typeface="Times New Roman" charset="0"/>
              </a:rPr>
              <a:t>gy</a:t>
            </a:r>
            <a:r>
              <a:rPr lang="en-US" sz="2400" dirty="0">
                <a:latin typeface="Calibri" charset="0"/>
                <a:ea typeface="Calibri" charset="0"/>
                <a:cs typeface="Times New Roman" charset="0"/>
              </a:rPr>
              <a:t>).</a:t>
            </a:r>
            <a:r>
              <a:rPr lang="en-US" sz="2400" spc="250" dirty="0">
                <a:latin typeface="Calibri" charset="0"/>
                <a:ea typeface="Calibri" charset="0"/>
                <a:cs typeface="Times New Roman" charset="0"/>
              </a:rPr>
              <a:t> </a:t>
            </a:r>
            <a:r>
              <a:rPr lang="en-US" sz="2400" dirty="0">
                <a:latin typeface="Calibri" charset="0"/>
                <a:ea typeface="Calibri" charset="0"/>
                <a:cs typeface="Times New Roman" charset="0"/>
              </a:rPr>
              <a:t>Based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on</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evaluations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recommendations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from</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IND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200 instructors,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faculty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adviso</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committee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agreed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to</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allow</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all</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four</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students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to</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pursue the</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Independent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Scholars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major.</a:t>
            </a:r>
          </a:p>
          <a:p>
            <a:pPr>
              <a:lnSpc>
                <a:spcPts val="1400"/>
              </a:lnSpc>
              <a:spcBef>
                <a:spcPts val="65"/>
              </a:spcBef>
            </a:pPr>
            <a:r>
              <a:rPr lang="en-US" sz="2400" dirty="0">
                <a:latin typeface="Calibri" charset="0"/>
                <a:ea typeface="Calibri" charset="0"/>
                <a:cs typeface="Times New Roman" charset="0"/>
              </a:rPr>
              <a:t> </a:t>
            </a:r>
          </a:p>
          <a:p>
            <a:pPr marL="520700" marR="427355">
              <a:spcBef>
                <a:spcPts val="0"/>
              </a:spcBef>
              <a:spcAft>
                <a:spcPts val="0"/>
              </a:spcAft>
            </a:pPr>
            <a:r>
              <a:rPr lang="en-US" sz="2400" dirty="0">
                <a:latin typeface="Calibri" charset="0"/>
                <a:ea typeface="Calibri" charset="0"/>
                <a:cs typeface="Times New Roman" charset="0"/>
              </a:rPr>
              <a:t>These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assessments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were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also</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shared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with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Linda</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Halpern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(Vice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Provost</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U</a:t>
            </a:r>
            <a:r>
              <a:rPr lang="en-US" sz="2400" spc="-5" dirty="0">
                <a:latin typeface="Calibri" charset="0"/>
                <a:ea typeface="Calibri" charset="0"/>
                <a:cs typeface="Times New Roman" charset="0"/>
              </a:rPr>
              <a:t>n</a:t>
            </a:r>
            <a:r>
              <a:rPr lang="en-US" sz="2400" dirty="0">
                <a:latin typeface="Calibri" charset="0"/>
                <a:ea typeface="Calibri" charset="0"/>
                <a:cs typeface="Times New Roman" charset="0"/>
              </a:rPr>
              <a:t>iversity Programs)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January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27,</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2016,</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part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normal</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administrative</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oversight.</a:t>
            </a:r>
            <a:endParaRPr lang="en-US" sz="2400" dirty="0">
              <a:effectLst/>
              <a:latin typeface="Calibri" charset="0"/>
              <a:ea typeface="Calibri" charset="0"/>
              <a:cs typeface="Times New Roman" charset="0"/>
            </a:endParaRPr>
          </a:p>
        </p:txBody>
      </p:sp>
      <p:sp>
        <p:nvSpPr>
          <p:cNvPr id="5" name="TextBox 4"/>
          <p:cNvSpPr txBox="1"/>
          <p:nvPr/>
        </p:nvSpPr>
        <p:spPr>
          <a:xfrm>
            <a:off x="175003" y="1955943"/>
            <a:ext cx="3927944" cy="2554545"/>
          </a:xfrm>
          <a:prstGeom prst="rect">
            <a:avLst/>
          </a:prstGeom>
          <a:noFill/>
        </p:spPr>
        <p:txBody>
          <a:bodyPr wrap="square" rtlCol="0">
            <a:spAutoFit/>
          </a:bodyPr>
          <a:lstStyle/>
          <a:p>
            <a:r>
              <a:rPr lang="en-US" sz="1600" dirty="0">
                <a:solidFill>
                  <a:schemeClr val="bg1"/>
                </a:solidFill>
              </a:rPr>
              <a:t>This section states that the report was shared with faculty and administration.  </a:t>
            </a:r>
          </a:p>
          <a:p>
            <a:endParaRPr lang="en-US" sz="1600" dirty="0">
              <a:solidFill>
                <a:schemeClr val="bg1"/>
              </a:solidFill>
            </a:endParaRPr>
          </a:p>
          <a:p>
            <a:r>
              <a:rPr lang="en-US" sz="1600" dirty="0">
                <a:solidFill>
                  <a:schemeClr val="bg1"/>
                </a:solidFill>
              </a:rPr>
              <a:t>However, the dissemination method is not clear (meetings/blackboard/email, etc.)</a:t>
            </a:r>
          </a:p>
          <a:p>
            <a:endParaRPr lang="en-US" sz="1600" dirty="0">
              <a:solidFill>
                <a:schemeClr val="bg1"/>
              </a:solidFill>
            </a:endParaRPr>
          </a:p>
          <a:p>
            <a:r>
              <a:rPr lang="en-US" sz="1600" dirty="0">
                <a:solidFill>
                  <a:schemeClr val="bg1"/>
                </a:solidFill>
              </a:rPr>
              <a:t>This section could be strengthened by disseminating results to other stakeholders such as students, advisory committees, or conference attendees.  (Element V)</a:t>
            </a:r>
          </a:p>
        </p:txBody>
      </p:sp>
    </p:spTree>
    <p:extLst>
      <p:ext uri="{BB962C8B-B14F-4D97-AF65-F5344CB8AC3E}">
        <p14:creationId xmlns:p14="http://schemas.microsoft.com/office/powerpoint/2010/main" val="3074575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t>84</a:t>
            </a:fld>
            <a:endParaRPr lang="en-US"/>
          </a:p>
        </p:txBody>
      </p:sp>
      <p:sp>
        <p:nvSpPr>
          <p:cNvPr id="3" name="Footer Placeholder 2"/>
          <p:cNvSpPr>
            <a:spLocks noGrp="1"/>
          </p:cNvSpPr>
          <p:nvPr>
            <p:ph type="ftr" sz="quarter" idx="3"/>
          </p:nvPr>
        </p:nvSpPr>
        <p:spPr/>
        <p:txBody>
          <a:bodyPr/>
          <a:lstStyle/>
          <a:p>
            <a:r>
              <a:rPr lang="en-US" sz="1600"/>
              <a:t>The Center for Assessment and Research Studies, James Madison University</a:t>
            </a:r>
            <a:endParaRPr lang="en-US"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21" t="87761"/>
          <a:stretch/>
        </p:blipFill>
        <p:spPr>
          <a:xfrm>
            <a:off x="1641937" y="4297680"/>
            <a:ext cx="8831499" cy="812208"/>
          </a:xfrm>
          <a:prstGeom prst="rect">
            <a:avLst/>
          </a:prstGeom>
        </p:spPr>
      </p:pic>
      <p:sp>
        <p:nvSpPr>
          <p:cNvPr id="6" name="Oval 5"/>
          <p:cNvSpPr/>
          <p:nvPr/>
        </p:nvSpPr>
        <p:spPr>
          <a:xfrm>
            <a:off x="4389120" y="4217670"/>
            <a:ext cx="1337310" cy="1005840"/>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336" y="285750"/>
            <a:ext cx="11384703" cy="3239348"/>
          </a:xfrm>
          <a:prstGeom prst="rect">
            <a:avLst/>
          </a:prstGeom>
        </p:spPr>
        <p:txBody>
          <a:bodyPr wrap="square">
            <a:spAutoFit/>
          </a:bodyPr>
          <a:lstStyle/>
          <a:p>
            <a:pPr marL="520700" marR="109220">
              <a:spcBef>
                <a:spcPts val="0"/>
              </a:spcBef>
              <a:spcAft>
                <a:spcPts val="0"/>
              </a:spcAft>
            </a:pPr>
            <a:r>
              <a:rPr lang="en-US" sz="2400" dirty="0">
                <a:latin typeface="Calibri" charset="0"/>
                <a:ea typeface="Calibri" charset="0"/>
                <a:cs typeface="Times New Roman" charset="0"/>
              </a:rPr>
              <a:t>On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January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26,</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2016,</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IND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200</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instructors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shared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four</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student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proposals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and </a:t>
            </a:r>
            <a:r>
              <a:rPr lang="en-US" sz="2400" spc="-5" dirty="0">
                <a:latin typeface="Calibri" charset="0"/>
                <a:ea typeface="Calibri" charset="0"/>
                <a:cs typeface="Times New Roman" charset="0"/>
              </a:rPr>
              <a:t>c</a:t>
            </a:r>
            <a:r>
              <a:rPr lang="en-US" sz="2400" dirty="0">
                <a:latin typeface="Calibri" charset="0"/>
                <a:ea typeface="Calibri" charset="0"/>
                <a:cs typeface="Times New Roman" charset="0"/>
              </a:rPr>
              <a:t>u</a:t>
            </a:r>
            <a:r>
              <a:rPr lang="en-US" sz="2400" spc="-5" dirty="0">
                <a:latin typeface="Calibri" charset="0"/>
                <a:ea typeface="Calibri" charset="0"/>
                <a:cs typeface="Times New Roman" charset="0"/>
              </a:rPr>
              <a:t>rr</a:t>
            </a:r>
            <a:r>
              <a:rPr lang="en-US" sz="2400" dirty="0">
                <a:latin typeface="Calibri" charset="0"/>
                <a:ea typeface="Calibri" charset="0"/>
                <a:cs typeface="Times New Roman" charset="0"/>
              </a:rPr>
              <a:t>i</a:t>
            </a:r>
            <a:r>
              <a:rPr lang="en-US" sz="2400" spc="-5" dirty="0">
                <a:latin typeface="Calibri" charset="0"/>
                <a:ea typeface="Calibri" charset="0"/>
                <a:cs typeface="Times New Roman" charset="0"/>
              </a:rPr>
              <a:t>c</a:t>
            </a:r>
            <a:r>
              <a:rPr lang="en-US" sz="2400" dirty="0">
                <a:latin typeface="Calibri" charset="0"/>
                <a:ea typeface="Calibri" charset="0"/>
                <a:cs typeface="Times New Roman" charset="0"/>
              </a:rPr>
              <a:t>ulum</a:t>
            </a:r>
            <a:r>
              <a:rPr lang="en-US" sz="2400" spc="-25" dirty="0">
                <a:latin typeface="Calibri" charset="0"/>
                <a:ea typeface="Calibri" charset="0"/>
                <a:cs typeface="Times New Roman" charset="0"/>
              </a:rPr>
              <a:t> </a:t>
            </a:r>
            <a:r>
              <a:rPr lang="en-US" sz="2400" dirty="0">
                <a:latin typeface="Calibri" charset="0"/>
                <a:ea typeface="Calibri" charset="0"/>
                <a:cs typeface="Times New Roman" charset="0"/>
              </a:rPr>
              <a:t>plans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with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faculty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adviso</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y</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committee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consisting</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Brad</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Newcomer (honors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&amp;</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physics),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a:t>
            </a:r>
            <a:r>
              <a:rPr lang="en-US" sz="2400" spc="-10" dirty="0">
                <a:latin typeface="Calibri" charset="0"/>
                <a:ea typeface="Calibri" charset="0"/>
                <a:cs typeface="Times New Roman" charset="0"/>
              </a:rPr>
              <a:t> </a:t>
            </a:r>
            <a:r>
              <a:rPr lang="en-US" sz="2400" dirty="0" err="1">
                <a:latin typeface="Calibri" charset="0"/>
                <a:ea typeface="Calibri" charset="0"/>
                <a:cs typeface="Times New Roman" charset="0"/>
              </a:rPr>
              <a:t>Gelfand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(history),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Erica</a:t>
            </a:r>
            <a:r>
              <a:rPr lang="en-US" sz="2400" spc="-10" dirty="0">
                <a:latin typeface="Calibri" charset="0"/>
                <a:ea typeface="Calibri" charset="0"/>
                <a:cs typeface="Times New Roman" charset="0"/>
              </a:rPr>
              <a:t> </a:t>
            </a:r>
            <a:r>
              <a:rPr lang="en-US" sz="2400" dirty="0" err="1">
                <a:latin typeface="Calibri" charset="0"/>
                <a:ea typeface="Calibri" charset="0"/>
                <a:cs typeface="Times New Roman" charset="0"/>
              </a:rPr>
              <a:t>Cavanah</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(En</a:t>
            </a:r>
            <a:r>
              <a:rPr lang="en-US" sz="2400" spc="-5" dirty="0">
                <a:latin typeface="Calibri" charset="0"/>
                <a:ea typeface="Calibri" charset="0"/>
                <a:cs typeface="Times New Roman" charset="0"/>
              </a:rPr>
              <a:t>g</a:t>
            </a:r>
            <a:r>
              <a:rPr lang="en-US" sz="2400" dirty="0">
                <a:latin typeface="Calibri" charset="0"/>
                <a:ea typeface="Calibri" charset="0"/>
                <a:cs typeface="Times New Roman" charset="0"/>
              </a:rPr>
              <a:t>lish),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and</a:t>
            </a:r>
            <a:r>
              <a:rPr lang="en-US" sz="2400" spc="-5" dirty="0">
                <a:latin typeface="Calibri" charset="0"/>
                <a:ea typeface="Calibri" charset="0"/>
                <a:cs typeface="Times New Roman" charset="0"/>
              </a:rPr>
              <a:t> </a:t>
            </a:r>
            <a:r>
              <a:rPr lang="en-US" sz="2400" dirty="0">
                <a:latin typeface="Calibri" charset="0"/>
                <a:ea typeface="Calibri" charset="0"/>
                <a:cs typeface="Times New Roman" charset="0"/>
              </a:rPr>
              <a:t>Mikaela</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Schmit</a:t>
            </a:r>
            <a:r>
              <a:rPr lang="en-US" sz="2400" spc="-5" dirty="0">
                <a:latin typeface="Calibri" charset="0"/>
                <a:ea typeface="Calibri" charset="0"/>
                <a:cs typeface="Times New Roman" charset="0"/>
              </a:rPr>
              <a:t>t</a:t>
            </a:r>
            <a:r>
              <a:rPr lang="en-US" sz="2400" dirty="0">
                <a:latin typeface="Calibri" charset="0"/>
                <a:ea typeface="Calibri" charset="0"/>
                <a:cs typeface="Times New Roman" charset="0"/>
              </a:rPr>
              <a:t>- Ha</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sh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t>
            </a:r>
            <a:r>
              <a:rPr lang="en-US" sz="2400" dirty="0" err="1">
                <a:latin typeface="Calibri" charset="0"/>
                <a:ea typeface="Calibri" charset="0"/>
                <a:cs typeface="Times New Roman" charset="0"/>
              </a:rPr>
              <a:t>IdLS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&amp;</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biolo</a:t>
            </a:r>
            <a:r>
              <a:rPr lang="en-US" sz="2400" spc="-5" dirty="0">
                <a:latin typeface="Calibri" charset="0"/>
                <a:ea typeface="Calibri" charset="0"/>
                <a:cs typeface="Times New Roman" charset="0"/>
              </a:rPr>
              <a:t>gy</a:t>
            </a:r>
            <a:r>
              <a:rPr lang="en-US" sz="2400" dirty="0">
                <a:latin typeface="Calibri" charset="0"/>
                <a:ea typeface="Calibri" charset="0"/>
                <a:cs typeface="Times New Roman" charset="0"/>
              </a:rPr>
              <a:t>).</a:t>
            </a:r>
            <a:r>
              <a:rPr lang="en-US" sz="2400" spc="250" dirty="0">
                <a:latin typeface="Calibri" charset="0"/>
                <a:ea typeface="Calibri" charset="0"/>
                <a:cs typeface="Times New Roman" charset="0"/>
              </a:rPr>
              <a:t> </a:t>
            </a:r>
            <a:r>
              <a:rPr lang="en-US" sz="2400" dirty="0">
                <a:latin typeface="Calibri" charset="0"/>
                <a:ea typeface="Calibri" charset="0"/>
                <a:cs typeface="Times New Roman" charset="0"/>
              </a:rPr>
              <a:t>Based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on</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evaluations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and</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recommendations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from</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IND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200 instructors,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faculty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adviso</a:t>
            </a:r>
            <a:r>
              <a:rPr lang="en-US" sz="2400" spc="-5" dirty="0">
                <a:latin typeface="Calibri" charset="0"/>
                <a:ea typeface="Calibri" charset="0"/>
                <a:cs typeface="Times New Roman" charset="0"/>
              </a:rPr>
              <a:t>r</a:t>
            </a:r>
            <a:r>
              <a:rPr lang="en-US" sz="2400" dirty="0">
                <a:latin typeface="Calibri" charset="0"/>
                <a:ea typeface="Calibri" charset="0"/>
                <a:cs typeface="Times New Roman" charset="0"/>
              </a:rPr>
              <a:t>y</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committee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agreed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to</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allow</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all</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four</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students</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to</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pursue the</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Independent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Scholars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major.</a:t>
            </a:r>
          </a:p>
          <a:p>
            <a:pPr>
              <a:lnSpc>
                <a:spcPts val="1400"/>
              </a:lnSpc>
              <a:spcBef>
                <a:spcPts val="65"/>
              </a:spcBef>
            </a:pPr>
            <a:r>
              <a:rPr lang="en-US" sz="2400" dirty="0">
                <a:latin typeface="Calibri" charset="0"/>
                <a:ea typeface="Calibri" charset="0"/>
                <a:cs typeface="Times New Roman" charset="0"/>
              </a:rPr>
              <a:t> </a:t>
            </a:r>
          </a:p>
          <a:p>
            <a:pPr marL="520700" marR="427355">
              <a:spcBef>
                <a:spcPts val="0"/>
              </a:spcBef>
              <a:spcAft>
                <a:spcPts val="0"/>
              </a:spcAft>
            </a:pPr>
            <a:r>
              <a:rPr lang="en-US" sz="2400" dirty="0">
                <a:latin typeface="Calibri" charset="0"/>
                <a:ea typeface="Calibri" charset="0"/>
                <a:cs typeface="Times New Roman" charset="0"/>
              </a:rPr>
              <a:t>These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assessments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were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also</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shared</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with</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Linda</a:t>
            </a:r>
            <a:r>
              <a:rPr lang="en-US" sz="2400" spc="-10" dirty="0">
                <a:latin typeface="Calibri" charset="0"/>
                <a:ea typeface="Calibri" charset="0"/>
                <a:cs typeface="Times New Roman" charset="0"/>
              </a:rPr>
              <a:t> </a:t>
            </a:r>
            <a:r>
              <a:rPr lang="en-US" sz="2400" dirty="0">
                <a:latin typeface="Calibri" charset="0"/>
                <a:ea typeface="Calibri" charset="0"/>
                <a:cs typeface="Times New Roman" charset="0"/>
              </a:rPr>
              <a:t>Halpern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(Vice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Provost</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U</a:t>
            </a:r>
            <a:r>
              <a:rPr lang="en-US" sz="2400" spc="-5" dirty="0">
                <a:latin typeface="Calibri" charset="0"/>
                <a:ea typeface="Calibri" charset="0"/>
                <a:cs typeface="Times New Roman" charset="0"/>
              </a:rPr>
              <a:t>n</a:t>
            </a:r>
            <a:r>
              <a:rPr lang="en-US" sz="2400" dirty="0">
                <a:latin typeface="Calibri" charset="0"/>
                <a:ea typeface="Calibri" charset="0"/>
                <a:cs typeface="Times New Roman" charset="0"/>
              </a:rPr>
              <a:t>iversity Programs)</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on</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January</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27,</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2016,</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as</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part</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of</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the</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normal</a:t>
            </a:r>
            <a:r>
              <a:rPr lang="en-US" sz="2400" spc="-15" dirty="0">
                <a:latin typeface="Calibri" charset="0"/>
                <a:ea typeface="Calibri" charset="0"/>
                <a:cs typeface="Times New Roman" charset="0"/>
              </a:rPr>
              <a:t> </a:t>
            </a:r>
            <a:r>
              <a:rPr lang="en-US" sz="2400" dirty="0">
                <a:latin typeface="Calibri" charset="0"/>
                <a:ea typeface="Calibri" charset="0"/>
                <a:cs typeface="Times New Roman" charset="0"/>
              </a:rPr>
              <a:t>administrative</a:t>
            </a:r>
            <a:r>
              <a:rPr lang="en-US" sz="2400" spc="-20" dirty="0">
                <a:latin typeface="Calibri" charset="0"/>
                <a:ea typeface="Calibri" charset="0"/>
                <a:cs typeface="Times New Roman" charset="0"/>
              </a:rPr>
              <a:t> </a:t>
            </a:r>
            <a:r>
              <a:rPr lang="en-US" sz="2400" dirty="0">
                <a:latin typeface="Calibri" charset="0"/>
                <a:ea typeface="Calibri" charset="0"/>
                <a:cs typeface="Times New Roman" charset="0"/>
              </a:rPr>
              <a:t>oversight.</a:t>
            </a:r>
            <a:endParaRPr lang="en-US" sz="2400" dirty="0">
              <a:effectLst/>
              <a:latin typeface="Calibri" charset="0"/>
              <a:ea typeface="Calibri" charset="0"/>
              <a:cs typeface="Times New Roman" charset="0"/>
            </a:endParaRPr>
          </a:p>
        </p:txBody>
      </p:sp>
    </p:spTree>
    <p:extLst>
      <p:ext uri="{BB962C8B-B14F-4D97-AF65-F5344CB8AC3E}">
        <p14:creationId xmlns:p14="http://schemas.microsoft.com/office/powerpoint/2010/main" val="3467321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38484" y="6518772"/>
            <a:ext cx="5723875" cy="365125"/>
          </a:xfrm>
        </p:spPr>
        <p:txBody>
          <a:bodyPr/>
          <a:lstStyle/>
          <a:p>
            <a:r>
              <a:rPr lang="en-US"/>
              <a:t>The Center for Assessment and Research Studies, James Madison University</a:t>
            </a:r>
            <a:endParaRPr lang="en-US" dirty="0"/>
          </a:p>
        </p:txBody>
      </p:sp>
      <p:sp>
        <p:nvSpPr>
          <p:cNvPr id="2" name="Slide Number Placeholder 1"/>
          <p:cNvSpPr>
            <a:spLocks noGrp="1"/>
          </p:cNvSpPr>
          <p:nvPr>
            <p:ph type="sldNum" sz="quarter" idx="12"/>
          </p:nvPr>
        </p:nvSpPr>
        <p:spPr/>
        <p:txBody>
          <a:bodyPr/>
          <a:lstStyle/>
          <a:p>
            <a:fld id="{098B3DDF-55FD-42E7-8027-CE601EFF49C5}" type="slidenum">
              <a:rPr lang="en-US" smtClean="0"/>
              <a:pPr/>
              <a:t>85</a:t>
            </a:fld>
            <a:endParaRPr lang="en-US"/>
          </a:p>
        </p:txBody>
      </p:sp>
      <p:sp>
        <p:nvSpPr>
          <p:cNvPr id="6" name="TextBox 5"/>
          <p:cNvSpPr txBox="1"/>
          <p:nvPr/>
        </p:nvSpPr>
        <p:spPr>
          <a:xfrm>
            <a:off x="210540" y="1464457"/>
            <a:ext cx="3927944" cy="1077218"/>
          </a:xfrm>
          <a:prstGeom prst="rect">
            <a:avLst/>
          </a:prstGeom>
          <a:noFill/>
        </p:spPr>
        <p:txBody>
          <a:bodyPr wrap="square" rtlCol="0">
            <a:spAutoFit/>
          </a:bodyPr>
          <a:lstStyle/>
          <a:p>
            <a:r>
              <a:rPr lang="en-US" sz="1600" dirty="0">
                <a:solidFill>
                  <a:schemeClr val="bg1"/>
                </a:solidFill>
              </a:rPr>
              <a:t>Improvements to the program are noted.</a:t>
            </a:r>
          </a:p>
          <a:p>
            <a:endParaRPr lang="en-US" sz="1600" dirty="0">
              <a:solidFill>
                <a:schemeClr val="bg1"/>
              </a:solidFill>
            </a:endParaRPr>
          </a:p>
          <a:p>
            <a:r>
              <a:rPr lang="en-US" sz="1600" dirty="0">
                <a:solidFill>
                  <a:schemeClr val="bg1"/>
                </a:solidFill>
              </a:rPr>
              <a:t>However, it is unclear they explicitly link to the assessment results</a:t>
            </a:r>
          </a:p>
        </p:txBody>
      </p:sp>
      <p:sp>
        <p:nvSpPr>
          <p:cNvPr id="9" name="TextBox 8"/>
          <p:cNvSpPr txBox="1"/>
          <p:nvPr/>
        </p:nvSpPr>
        <p:spPr>
          <a:xfrm>
            <a:off x="210540" y="3775118"/>
            <a:ext cx="3927944" cy="1815882"/>
          </a:xfrm>
          <a:prstGeom prst="rect">
            <a:avLst/>
          </a:prstGeom>
          <a:noFill/>
        </p:spPr>
        <p:txBody>
          <a:bodyPr wrap="square" rtlCol="0">
            <a:spAutoFit/>
          </a:bodyPr>
          <a:lstStyle/>
          <a:p>
            <a:r>
              <a:rPr lang="en-US" sz="1600" dirty="0">
                <a:solidFill>
                  <a:schemeClr val="bg1"/>
                </a:solidFill>
              </a:rPr>
              <a:t>Critical evaluation of the prior implementation of assessment in the IND 200 class and plans to improve the assessment process noted</a:t>
            </a:r>
          </a:p>
          <a:p>
            <a:endParaRPr lang="en-US" sz="1600" dirty="0">
              <a:solidFill>
                <a:schemeClr val="bg1"/>
              </a:solidFill>
            </a:endParaRPr>
          </a:p>
          <a:p>
            <a:r>
              <a:rPr lang="en-US" sz="1600" dirty="0">
                <a:solidFill>
                  <a:schemeClr val="bg1"/>
                </a:solidFill>
              </a:rPr>
              <a:t>More detail about proposed changes would make this area stronger</a:t>
            </a:r>
          </a:p>
        </p:txBody>
      </p:sp>
      <p:sp>
        <p:nvSpPr>
          <p:cNvPr id="12" name="Rectangle 11"/>
          <p:cNvSpPr/>
          <p:nvPr/>
        </p:nvSpPr>
        <p:spPr>
          <a:xfrm>
            <a:off x="4138484" y="51021"/>
            <a:ext cx="8053516" cy="923330"/>
          </a:xfrm>
          <a:prstGeom prst="rect">
            <a:avLst/>
          </a:prstGeom>
        </p:spPr>
        <p:txBody>
          <a:bodyPr wrap="square">
            <a:spAutoFit/>
          </a:bodyPr>
          <a:lstStyle/>
          <a:p>
            <a:pPr marL="11113" marR="0">
              <a:spcBef>
                <a:spcPts val="0"/>
              </a:spcBef>
              <a:spcAft>
                <a:spcPts val="0"/>
              </a:spcAft>
            </a:pPr>
            <a:r>
              <a:rPr lang="en-US" dirty="0">
                <a:latin typeface="Calibri" charset="0"/>
                <a:ea typeface="Calibri" charset="0"/>
                <a:cs typeface="Times New Roman" charset="0"/>
              </a:rPr>
              <a:t>As</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0" dirty="0">
                <a:latin typeface="Calibri" charset="0"/>
                <a:ea typeface="Calibri" charset="0"/>
                <a:cs typeface="Times New Roman" charset="0"/>
              </a:rPr>
              <a:t> </a:t>
            </a:r>
            <a:r>
              <a:rPr lang="en-US" dirty="0">
                <a:latin typeface="Calibri" charset="0"/>
                <a:ea typeface="Calibri" charset="0"/>
                <a:cs typeface="Times New Roman" charset="0"/>
              </a:rPr>
              <a:t>result</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a:t>
            </a:r>
            <a:r>
              <a:rPr lang="en-US" spc="-10" dirty="0">
                <a:latin typeface="Calibri" charset="0"/>
                <a:ea typeface="Calibri" charset="0"/>
                <a:cs typeface="Times New Roman" charset="0"/>
              </a:rPr>
              <a:t> </a:t>
            </a:r>
            <a:r>
              <a:rPr lang="en-US" dirty="0">
                <a:latin typeface="Calibri" charset="0"/>
                <a:ea typeface="Calibri" charset="0"/>
                <a:cs typeface="Times New Roman" charset="0"/>
              </a:rPr>
              <a:t>assessment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process</a:t>
            </a:r>
            <a:r>
              <a:rPr lang="en-US" spc="-10" dirty="0">
                <a:latin typeface="Calibri" charset="0"/>
                <a:ea typeface="Calibri" charset="0"/>
                <a:cs typeface="Times New Roman" charset="0"/>
              </a:rPr>
              <a:t> </a:t>
            </a:r>
            <a:r>
              <a:rPr lang="en-US" dirty="0">
                <a:latin typeface="Calibri" charset="0"/>
                <a:ea typeface="Calibri" charset="0"/>
                <a:cs typeface="Times New Roman" charset="0"/>
              </a:rPr>
              <a:t>described</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point</a:t>
            </a:r>
            <a:r>
              <a:rPr lang="en-US" spc="-10" dirty="0">
                <a:latin typeface="Calibri" charset="0"/>
                <a:ea typeface="Calibri" charset="0"/>
                <a:cs typeface="Times New Roman" charset="0"/>
              </a:rPr>
              <a:t> </a:t>
            </a:r>
            <a:r>
              <a:rPr lang="en-US" dirty="0">
                <a:latin typeface="Calibri" charset="0"/>
                <a:ea typeface="Calibri" charset="0"/>
                <a:cs typeface="Times New Roman" charset="0"/>
              </a:rPr>
              <a:t>4,</a:t>
            </a:r>
            <a:r>
              <a:rPr lang="en-US" spc="-15" dirty="0">
                <a:latin typeface="Calibri" charset="0"/>
                <a:ea typeface="Calibri" charset="0"/>
                <a:cs typeface="Times New Roman" charset="0"/>
              </a:rPr>
              <a:t> </a:t>
            </a:r>
            <a:r>
              <a:rPr lang="en-US" dirty="0">
                <a:latin typeface="Calibri" charset="0"/>
                <a:ea typeface="Calibri" charset="0"/>
                <a:cs typeface="Times New Roman" charset="0"/>
              </a:rPr>
              <a:t>above,</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following</a:t>
            </a:r>
            <a:r>
              <a:rPr lang="en-US" spc="-20" dirty="0">
                <a:latin typeface="Calibri" charset="0"/>
                <a:ea typeface="Calibri" charset="0"/>
                <a:cs typeface="Times New Roman" charset="0"/>
              </a:rPr>
              <a:t> </a:t>
            </a:r>
            <a:r>
              <a:rPr lang="en-US" dirty="0">
                <a:latin typeface="Calibri" charset="0"/>
                <a:ea typeface="Calibri" charset="0"/>
                <a:cs typeface="Times New Roman" charset="0"/>
              </a:rPr>
              <a:t>requirements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have</a:t>
            </a:r>
            <a:r>
              <a:rPr lang="en-US" spc="-20" dirty="0">
                <a:latin typeface="Calibri" charset="0"/>
                <a:ea typeface="Calibri" charset="0"/>
                <a:cs typeface="Times New Roman" charset="0"/>
              </a:rPr>
              <a:t> </a:t>
            </a:r>
            <a:r>
              <a:rPr lang="en-US" dirty="0">
                <a:latin typeface="Calibri" charset="0"/>
                <a:ea typeface="Calibri" charset="0"/>
                <a:cs typeface="Times New Roman" charset="0"/>
              </a:rPr>
              <a:t>been</a:t>
            </a:r>
            <a:r>
              <a:rPr lang="en-US" spc="-15" dirty="0">
                <a:latin typeface="Calibri" charset="0"/>
                <a:ea typeface="Calibri" charset="0"/>
                <a:cs typeface="Times New Roman" charset="0"/>
              </a:rPr>
              <a:t> </a:t>
            </a:r>
            <a:r>
              <a:rPr lang="en-US" dirty="0">
                <a:latin typeface="Calibri" charset="0"/>
                <a:ea typeface="Calibri" charset="0"/>
                <a:cs typeface="Times New Roman" charset="0"/>
              </a:rPr>
              <a:t>developed</a:t>
            </a:r>
            <a:r>
              <a:rPr lang="en-US" spc="-15" dirty="0">
                <a:latin typeface="Calibri" charset="0"/>
                <a:ea typeface="Calibri" charset="0"/>
                <a:cs typeface="Times New Roman" charset="0"/>
              </a:rPr>
              <a:t> </a:t>
            </a:r>
            <a:r>
              <a:rPr lang="en-US" dirty="0">
                <a:latin typeface="Calibri" charset="0"/>
                <a:ea typeface="Calibri" charset="0"/>
                <a:cs typeface="Times New Roman" charset="0"/>
              </a:rPr>
              <a:t>for</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&amp; </a:t>
            </a:r>
            <a:r>
              <a:rPr lang="en-US" spc="-5" dirty="0">
                <a:latin typeface="Calibri" charset="0"/>
                <a:ea typeface="Calibri" charset="0"/>
                <a:cs typeface="Times New Roman" charset="0"/>
              </a:rPr>
              <a:t>c</a:t>
            </a:r>
            <a:r>
              <a:rPr lang="en-US" dirty="0">
                <a:latin typeface="Calibri" charset="0"/>
                <a:ea typeface="Calibri" charset="0"/>
                <a:cs typeface="Times New Roman" charset="0"/>
              </a:rPr>
              <a:t>u</a:t>
            </a:r>
            <a:r>
              <a:rPr lang="en-US" spc="-5" dirty="0">
                <a:latin typeface="Calibri" charset="0"/>
                <a:ea typeface="Calibri" charset="0"/>
                <a:cs typeface="Times New Roman" charset="0"/>
              </a:rPr>
              <a:t>rr</a:t>
            </a:r>
            <a:r>
              <a:rPr lang="en-US" dirty="0">
                <a:latin typeface="Calibri" charset="0"/>
                <a:ea typeface="Calibri" charset="0"/>
                <a:cs typeface="Times New Roman" charset="0"/>
              </a:rPr>
              <a:t>i</a:t>
            </a:r>
            <a:r>
              <a:rPr lang="en-US" spc="-5" dirty="0">
                <a:latin typeface="Calibri" charset="0"/>
                <a:ea typeface="Calibri" charset="0"/>
                <a:cs typeface="Times New Roman" charset="0"/>
              </a:rPr>
              <a:t>c</a:t>
            </a:r>
            <a:r>
              <a:rPr lang="en-US" dirty="0">
                <a:latin typeface="Calibri" charset="0"/>
                <a:ea typeface="Calibri" charset="0"/>
                <a:cs typeface="Times New Roman" charset="0"/>
              </a:rPr>
              <a:t>ulum</a:t>
            </a:r>
            <a:r>
              <a:rPr lang="en-US" spc="-30" dirty="0">
                <a:latin typeface="Calibri" charset="0"/>
                <a:ea typeface="Calibri" charset="0"/>
                <a:cs typeface="Times New Roman" charset="0"/>
              </a:rPr>
              <a:t> </a:t>
            </a:r>
            <a:r>
              <a:rPr lang="en-US" dirty="0">
                <a:latin typeface="Calibri" charset="0"/>
                <a:ea typeface="Calibri" charset="0"/>
                <a:cs typeface="Times New Roman" charset="0"/>
              </a:rPr>
              <a:t>plan.</a:t>
            </a:r>
            <a:endParaRPr lang="en-US" dirty="0">
              <a:effectLst/>
              <a:latin typeface="Calibri" charset="0"/>
              <a:ea typeface="Calibri" charset="0"/>
              <a:cs typeface="Times New Roman" charset="0"/>
            </a:endParaRPr>
          </a:p>
        </p:txBody>
      </p:sp>
      <p:sp>
        <p:nvSpPr>
          <p:cNvPr id="13" name="Rectangle 12"/>
          <p:cNvSpPr/>
          <p:nvPr/>
        </p:nvSpPr>
        <p:spPr>
          <a:xfrm>
            <a:off x="4812854" y="974351"/>
            <a:ext cx="8053516" cy="2800767"/>
          </a:xfrm>
          <a:prstGeom prst="rect">
            <a:avLst/>
          </a:prstGeom>
        </p:spPr>
        <p:txBody>
          <a:bodyPr wrap="square">
            <a:spAutoFit/>
          </a:bodyPr>
          <a:lstStyle/>
          <a:p>
            <a:pPr marL="11113" marR="0">
              <a:spcBef>
                <a:spcPts val="0"/>
              </a:spcBef>
              <a:spcAft>
                <a:spcPts val="0"/>
              </a:spcAft>
            </a:pPr>
            <a:r>
              <a:rPr lang="en-US" sz="1600" dirty="0">
                <a:latin typeface="Calibri" charset="0"/>
                <a:ea typeface="Calibri" charset="0"/>
                <a:cs typeface="Times New Roman" charset="0"/>
              </a:rPr>
              <a:t>part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Summary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inquiry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project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plan</a:t>
            </a:r>
          </a:p>
          <a:p>
            <a:pPr marL="285750" lvl="1" indent="-285750">
              <a:buFont typeface="Arial" charset="0"/>
              <a:buChar char="•"/>
            </a:pPr>
            <a:r>
              <a:rPr lang="en-US" sz="1600" dirty="0">
                <a:latin typeface="Calibri" charset="0"/>
                <a:ea typeface="Arial" charset="0"/>
                <a:cs typeface="Times New Roman" charset="0"/>
              </a:rPr>
              <a:t>(see full report)</a:t>
            </a:r>
          </a:p>
          <a:p>
            <a:endParaRPr lang="en-US" sz="1600" dirty="0"/>
          </a:p>
          <a:p>
            <a:r>
              <a:rPr lang="en-US" sz="1600" dirty="0"/>
              <a:t>part 2: Curriculum</a:t>
            </a:r>
          </a:p>
          <a:p>
            <a:pPr marL="285750" lvl="1" indent="-285750">
              <a:buFont typeface="Arial" charset="0"/>
              <a:buChar char="•"/>
            </a:pPr>
            <a:r>
              <a:rPr lang="en-US" sz="1600" dirty="0">
                <a:latin typeface="Calibri" charset="0"/>
                <a:ea typeface="Arial" charset="0"/>
                <a:cs typeface="Times New Roman" charset="0"/>
              </a:rPr>
              <a:t>(see full report)</a:t>
            </a:r>
          </a:p>
          <a:p>
            <a:pPr marL="285750" indent="-285750">
              <a:buFont typeface="Arial" charset="0"/>
              <a:buChar char="•"/>
            </a:pPr>
            <a:endParaRPr lang="en-US" sz="1600" dirty="0"/>
          </a:p>
          <a:p>
            <a:r>
              <a:rPr lang="en-US" sz="1600" dirty="0"/>
              <a:t>part 3: Independent work/research</a:t>
            </a:r>
          </a:p>
          <a:p>
            <a:pPr marL="285750" lvl="1" indent="-285750">
              <a:buFont typeface="Arial" charset="0"/>
              <a:buChar char="•"/>
            </a:pPr>
            <a:r>
              <a:rPr lang="en-US" sz="1600" dirty="0">
                <a:latin typeface="Calibri" charset="0"/>
                <a:ea typeface="Arial" charset="0"/>
                <a:cs typeface="Times New Roman" charset="0"/>
              </a:rPr>
              <a:t>(see full report)</a:t>
            </a:r>
          </a:p>
          <a:p>
            <a:pPr marL="285750" indent="-285750">
              <a:buFont typeface="Arial" charset="0"/>
              <a:buChar char="•"/>
            </a:pPr>
            <a:endParaRPr lang="en-US" sz="1600" dirty="0"/>
          </a:p>
          <a:p>
            <a:r>
              <a:rPr lang="en-US" sz="1600" dirty="0"/>
              <a:t>part 4: Reflection and assessment</a:t>
            </a:r>
          </a:p>
          <a:p>
            <a:pPr marL="285750" lvl="1" indent="-285750">
              <a:buFont typeface="Arial" charset="0"/>
              <a:buChar char="•"/>
            </a:pPr>
            <a:r>
              <a:rPr lang="en-US" sz="1600" dirty="0">
                <a:latin typeface="Calibri" charset="0"/>
                <a:ea typeface="Arial" charset="0"/>
                <a:cs typeface="Times New Roman" charset="0"/>
              </a:rPr>
              <a:t>(see full report)</a:t>
            </a:r>
          </a:p>
        </p:txBody>
      </p:sp>
      <p:sp>
        <p:nvSpPr>
          <p:cNvPr id="14" name="Rectangle 13"/>
          <p:cNvSpPr/>
          <p:nvPr/>
        </p:nvSpPr>
        <p:spPr>
          <a:xfrm>
            <a:off x="4138484" y="4109000"/>
            <a:ext cx="7931596" cy="1754326"/>
          </a:xfrm>
          <a:prstGeom prst="rect">
            <a:avLst/>
          </a:prstGeom>
        </p:spPr>
        <p:txBody>
          <a:bodyPr wrap="square">
            <a:spAutoFit/>
          </a:bodyPr>
          <a:lstStyle/>
          <a:p>
            <a:pPr marL="11113" marR="118110">
              <a:spcBef>
                <a:spcPts val="0"/>
              </a:spcBef>
              <a:spcAft>
                <a:spcPts val="0"/>
              </a:spcAft>
            </a:pPr>
            <a:r>
              <a:rPr lang="en-US" dirty="0">
                <a:latin typeface="Calibri" charset="0"/>
                <a:ea typeface="Calibri" charset="0"/>
                <a:cs typeface="Times New Roman" charset="0"/>
              </a:rPr>
              <a:t>Beginning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0" dirty="0">
                <a:latin typeface="Calibri" charset="0"/>
                <a:ea typeface="Calibri" charset="0"/>
                <a:cs typeface="Times New Roman" charset="0"/>
              </a:rPr>
              <a:t> </a:t>
            </a:r>
            <a:r>
              <a:rPr lang="en-US" dirty="0">
                <a:latin typeface="Calibri" charset="0"/>
                <a:ea typeface="Calibri" charset="0"/>
                <a:cs typeface="Times New Roman" charset="0"/>
              </a:rPr>
              <a:t>2016,</a:t>
            </a:r>
            <a:r>
              <a:rPr lang="en-US" spc="-15"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will</a:t>
            </a:r>
            <a:r>
              <a:rPr lang="en-US" spc="-10" dirty="0">
                <a:latin typeface="Calibri" charset="0"/>
                <a:ea typeface="Calibri" charset="0"/>
                <a:cs typeface="Times New Roman" charset="0"/>
              </a:rPr>
              <a:t> </a:t>
            </a:r>
            <a:r>
              <a:rPr lang="en-US" dirty="0">
                <a:latin typeface="Calibri" charset="0"/>
                <a:ea typeface="Calibri" charset="0"/>
                <a:cs typeface="Times New Roman" charset="0"/>
              </a:rPr>
              <a:t>submit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following</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outline</a:t>
            </a:r>
            <a:r>
              <a:rPr lang="en-US" spc="-10" dirty="0">
                <a:latin typeface="Calibri" charset="0"/>
                <a:ea typeface="Calibri" charset="0"/>
                <a:cs typeface="Times New Roman" charset="0"/>
              </a:rPr>
              <a:t> </a:t>
            </a:r>
            <a:r>
              <a:rPr lang="en-US" dirty="0">
                <a:latin typeface="Calibri" charset="0"/>
                <a:ea typeface="Calibri" charset="0"/>
                <a:cs typeface="Times New Roman" charset="0"/>
              </a:rPr>
              <a:t>above</a:t>
            </a:r>
            <a:r>
              <a:rPr lang="en-US" spc="-5" dirty="0">
                <a:latin typeface="Calibri" charset="0"/>
                <a:ea typeface="Calibri" charset="0"/>
                <a:cs typeface="Times New Roman" charset="0"/>
              </a:rPr>
              <a:t> </a:t>
            </a:r>
            <a:r>
              <a:rPr lang="en-US" dirty="0">
                <a:latin typeface="Calibri" charset="0"/>
                <a:ea typeface="Calibri" charset="0"/>
                <a:cs typeface="Times New Roman" charset="0"/>
              </a:rPr>
              <a:t>and</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5" dirty="0">
                <a:latin typeface="Calibri" charset="0"/>
                <a:ea typeface="Calibri" charset="0"/>
                <a:cs typeface="Times New Roman" charset="0"/>
              </a:rPr>
              <a:t> </a:t>
            </a:r>
            <a:r>
              <a:rPr lang="en-US" dirty="0">
                <a:latin typeface="Calibri" charset="0"/>
                <a:ea typeface="Calibri" charset="0"/>
                <a:cs typeface="Times New Roman" charset="0"/>
              </a:rPr>
              <a:t>will</a:t>
            </a:r>
            <a:r>
              <a:rPr lang="en-US" spc="-10" dirty="0">
                <a:latin typeface="Calibri" charset="0"/>
                <a:ea typeface="Calibri" charset="0"/>
                <a:cs typeface="Times New Roman" charset="0"/>
              </a:rPr>
              <a:t> </a:t>
            </a:r>
            <a:r>
              <a:rPr lang="en-US" dirty="0">
                <a:latin typeface="Calibri" charset="0"/>
                <a:ea typeface="Calibri" charset="0"/>
                <a:cs typeface="Times New Roman" charset="0"/>
              </a:rPr>
              <a:t>present</a:t>
            </a:r>
            <a:r>
              <a:rPr lang="en-US" spc="-5" dirty="0">
                <a:latin typeface="Calibri" charset="0"/>
                <a:ea typeface="Calibri" charset="0"/>
                <a:cs typeface="Times New Roman" charset="0"/>
              </a:rPr>
              <a:t> </a:t>
            </a:r>
            <a:r>
              <a:rPr lang="en-US" dirty="0">
                <a:latin typeface="Calibri" charset="0"/>
                <a:ea typeface="Calibri" charset="0"/>
                <a:cs typeface="Times New Roman" charset="0"/>
              </a:rPr>
              <a:t>and</a:t>
            </a:r>
            <a:r>
              <a:rPr lang="en-US" spc="-5" dirty="0">
                <a:latin typeface="Calibri" charset="0"/>
                <a:ea typeface="Calibri" charset="0"/>
                <a:cs typeface="Times New Roman" charset="0"/>
              </a:rPr>
              <a:t> </a:t>
            </a:r>
            <a:r>
              <a:rPr lang="en-US" dirty="0">
                <a:latin typeface="Calibri" charset="0"/>
                <a:ea typeface="Calibri" charset="0"/>
                <a:cs typeface="Times New Roman" charset="0"/>
              </a:rPr>
              <a:t>defend</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5"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5" dirty="0">
                <a:latin typeface="Calibri" charset="0"/>
                <a:ea typeface="Calibri" charset="0"/>
                <a:cs typeface="Times New Roman" charset="0"/>
              </a:rPr>
              <a:t> </a:t>
            </a:r>
            <a:r>
              <a:rPr lang="en-US" dirty="0">
                <a:latin typeface="Calibri" charset="0"/>
                <a:ea typeface="Calibri" charset="0"/>
                <a:cs typeface="Times New Roman" charset="0"/>
              </a:rPr>
              <a:t>IS</a:t>
            </a:r>
            <a:r>
              <a:rPr lang="en-US" spc="-5" dirty="0">
                <a:latin typeface="Calibri" charset="0"/>
                <a:ea typeface="Calibri" charset="0"/>
                <a:cs typeface="Times New Roman" charset="0"/>
              </a:rPr>
              <a:t> </a:t>
            </a:r>
            <a:r>
              <a:rPr lang="en-US" dirty="0">
                <a:latin typeface="Calibri" charset="0"/>
                <a:ea typeface="Calibri" charset="0"/>
                <a:cs typeface="Times New Roman" charset="0"/>
              </a:rPr>
              <a:t>instructors</a:t>
            </a:r>
            <a:r>
              <a:rPr lang="en-US" spc="-10" dirty="0">
                <a:latin typeface="Calibri" charset="0"/>
                <a:ea typeface="Calibri" charset="0"/>
                <a:cs typeface="Times New Roman" charset="0"/>
              </a:rPr>
              <a:t> </a:t>
            </a:r>
            <a:r>
              <a:rPr lang="en-US" dirty="0">
                <a:latin typeface="Calibri" charset="0"/>
                <a:ea typeface="Calibri" charset="0"/>
                <a:cs typeface="Times New Roman" charset="0"/>
              </a:rPr>
              <a:t>and the</a:t>
            </a:r>
            <a:r>
              <a:rPr lang="en-US" spc="-20"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15" dirty="0">
                <a:latin typeface="Calibri" charset="0"/>
                <a:ea typeface="Calibri" charset="0"/>
                <a:cs typeface="Times New Roman" charset="0"/>
              </a:rPr>
              <a:t> </a:t>
            </a:r>
            <a:r>
              <a:rPr lang="en-US" dirty="0">
                <a:latin typeface="Calibri" charset="0"/>
                <a:ea typeface="Calibri" charset="0"/>
                <a:cs typeface="Times New Roman" charset="0"/>
              </a:rPr>
              <a:t>advisory</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committee</a:t>
            </a:r>
            <a:r>
              <a:rPr lang="en-US" spc="-15" dirty="0">
                <a:latin typeface="Calibri" charset="0"/>
                <a:ea typeface="Calibri" charset="0"/>
                <a:cs typeface="Times New Roman" charset="0"/>
              </a:rPr>
              <a:t> </a:t>
            </a:r>
            <a:r>
              <a:rPr lang="en-US" dirty="0">
                <a:latin typeface="Calibri" charset="0"/>
                <a:ea typeface="Calibri" charset="0"/>
                <a:cs typeface="Times New Roman" charset="0"/>
              </a:rPr>
              <a:t>before</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course</a:t>
            </a:r>
            <a:r>
              <a:rPr lang="en-US" spc="-15" dirty="0">
                <a:latin typeface="Calibri" charset="0"/>
                <a:ea typeface="Calibri" charset="0"/>
                <a:cs typeface="Times New Roman" charset="0"/>
              </a:rPr>
              <a:t> </a:t>
            </a:r>
            <a:r>
              <a:rPr lang="en-US" dirty="0">
                <a:latin typeface="Calibri" charset="0"/>
                <a:ea typeface="Calibri" charset="0"/>
                <a:cs typeface="Times New Roman" charset="0"/>
              </a:rPr>
              <a:t>ends</a:t>
            </a:r>
            <a:r>
              <a:rPr lang="en-US" spc="-15" dirty="0">
                <a:latin typeface="Calibri" charset="0"/>
                <a:ea typeface="Calibri" charset="0"/>
                <a:cs typeface="Times New Roman" charset="0"/>
              </a:rPr>
              <a:t> </a:t>
            </a:r>
            <a:r>
              <a:rPr lang="en-US" dirty="0">
                <a:latin typeface="Calibri" charset="0"/>
                <a:ea typeface="Calibri" charset="0"/>
                <a:cs typeface="Times New Roman" charset="0"/>
              </a:rPr>
              <a:t>in</a:t>
            </a:r>
            <a:r>
              <a:rPr lang="en-US" spc="-15" dirty="0">
                <a:latin typeface="Calibri" charset="0"/>
                <a:ea typeface="Calibri" charset="0"/>
                <a:cs typeface="Times New Roman" charset="0"/>
              </a:rPr>
              <a:t> </a:t>
            </a:r>
            <a:r>
              <a:rPr lang="en-US" dirty="0">
                <a:latin typeface="Calibri" charset="0"/>
                <a:ea typeface="Calibri" charset="0"/>
                <a:cs typeface="Times New Roman" charset="0"/>
              </a:rPr>
              <a:t>December.</a:t>
            </a:r>
            <a:r>
              <a:rPr lang="en-US" spc="240" dirty="0">
                <a:latin typeface="Calibri" charset="0"/>
                <a:ea typeface="Calibri" charset="0"/>
                <a:cs typeface="Times New Roman" charset="0"/>
              </a:rPr>
              <a:t> </a:t>
            </a:r>
            <a:r>
              <a:rPr lang="en-US" dirty="0">
                <a:latin typeface="Calibri" charset="0"/>
                <a:ea typeface="Calibri" charset="0"/>
                <a:cs typeface="Times New Roman" charset="0"/>
              </a:rPr>
              <a:t>This</a:t>
            </a:r>
            <a:r>
              <a:rPr lang="en-US" spc="-15" dirty="0">
                <a:latin typeface="Calibri" charset="0"/>
                <a:ea typeface="Calibri" charset="0"/>
                <a:cs typeface="Times New Roman" charset="0"/>
              </a:rPr>
              <a:t> </a:t>
            </a:r>
            <a:r>
              <a:rPr lang="en-US" dirty="0">
                <a:latin typeface="Calibri" charset="0"/>
                <a:ea typeface="Calibri" charset="0"/>
                <a:cs typeface="Times New Roman" charset="0"/>
              </a:rPr>
              <a:t>schedule represents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improvement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from</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20" dirty="0">
                <a:latin typeface="Calibri" charset="0"/>
                <a:ea typeface="Calibri" charset="0"/>
                <a:cs typeface="Times New Roman" charset="0"/>
              </a:rPr>
              <a:t> </a:t>
            </a:r>
            <a:r>
              <a:rPr lang="en-US" dirty="0">
                <a:latin typeface="Calibri" charset="0"/>
                <a:ea typeface="Calibri" charset="0"/>
                <a:cs typeface="Times New Roman" charset="0"/>
              </a:rPr>
              <a:t>first</a:t>
            </a:r>
            <a:r>
              <a:rPr lang="en-US" spc="-10" dirty="0">
                <a:latin typeface="Calibri" charset="0"/>
                <a:ea typeface="Calibri" charset="0"/>
                <a:cs typeface="Times New Roman" charset="0"/>
              </a:rPr>
              <a:t> </a:t>
            </a:r>
            <a:r>
              <a:rPr lang="en-US" dirty="0">
                <a:latin typeface="Calibri" charset="0"/>
                <a:ea typeface="Calibri" charset="0"/>
                <a:cs typeface="Times New Roman" charset="0"/>
              </a:rPr>
              <a:t>time</a:t>
            </a:r>
            <a:r>
              <a:rPr lang="en-US" spc="-15"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was</a:t>
            </a:r>
            <a:r>
              <a:rPr lang="en-US" spc="-15" dirty="0">
                <a:latin typeface="Calibri" charset="0"/>
                <a:ea typeface="Calibri" charset="0"/>
                <a:cs typeface="Times New Roman" charset="0"/>
              </a:rPr>
              <a:t> </a:t>
            </a:r>
            <a:r>
              <a:rPr lang="en-US" dirty="0">
                <a:latin typeface="Calibri" charset="0"/>
                <a:ea typeface="Calibri" charset="0"/>
                <a:cs typeface="Times New Roman" charset="0"/>
              </a:rPr>
              <a:t>taught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 moves</a:t>
            </a:r>
            <a:r>
              <a:rPr lang="en-US" spc="-15" dirty="0">
                <a:latin typeface="Calibri" charset="0"/>
                <a:ea typeface="Calibri" charset="0"/>
                <a:cs typeface="Times New Roman" charset="0"/>
              </a:rPr>
              <a:t> </a:t>
            </a:r>
            <a:r>
              <a:rPr lang="en-US" dirty="0">
                <a:latin typeface="Calibri" charset="0"/>
                <a:ea typeface="Calibri" charset="0"/>
                <a:cs typeface="Times New Roman" charset="0"/>
              </a:rPr>
              <a:t>forward</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evaluation</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process</a:t>
            </a:r>
            <a:r>
              <a:rPr lang="en-US" spc="-10" dirty="0">
                <a:latin typeface="Calibri" charset="0"/>
                <a:ea typeface="Calibri" charset="0"/>
                <a:cs typeface="Times New Roman" charset="0"/>
              </a:rPr>
              <a:t> </a:t>
            </a:r>
            <a:r>
              <a:rPr lang="en-US" dirty="0">
                <a:latin typeface="Calibri" charset="0"/>
                <a:ea typeface="Calibri" charset="0"/>
                <a:cs typeface="Times New Roman" charset="0"/>
              </a:rPr>
              <a:t>required</a:t>
            </a:r>
            <a:r>
              <a:rPr lang="en-US" spc="-10" dirty="0">
                <a:latin typeface="Calibri" charset="0"/>
                <a:ea typeface="Calibri" charset="0"/>
                <a:cs typeface="Times New Roman" charset="0"/>
              </a:rPr>
              <a:t> </a:t>
            </a:r>
            <a:r>
              <a:rPr lang="en-US" dirty="0">
                <a:latin typeface="Calibri" charset="0"/>
                <a:ea typeface="Calibri" charset="0"/>
                <a:cs typeface="Times New Roman" charset="0"/>
              </a:rPr>
              <a:t>for</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5" dirty="0">
                <a:latin typeface="Calibri" charset="0"/>
                <a:ea typeface="Calibri" charset="0"/>
                <a:cs typeface="Times New Roman" charset="0"/>
              </a:rPr>
              <a:t> </a:t>
            </a:r>
            <a:r>
              <a:rPr lang="en-US" dirty="0">
                <a:latin typeface="Calibri" charset="0"/>
                <a:ea typeface="Calibri" charset="0"/>
                <a:cs typeface="Times New Roman" charset="0"/>
              </a:rPr>
              <a:t>continue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IS</a:t>
            </a:r>
            <a:r>
              <a:rPr lang="en-US" spc="-10" dirty="0">
                <a:latin typeface="Calibri" charset="0"/>
                <a:ea typeface="Calibri" charset="0"/>
                <a:cs typeface="Times New Roman" charset="0"/>
              </a:rPr>
              <a:t> </a:t>
            </a:r>
            <a:r>
              <a:rPr lang="en-US" dirty="0">
                <a:latin typeface="Calibri" charset="0"/>
                <a:ea typeface="Calibri" charset="0"/>
                <a:cs typeface="Times New Roman" charset="0"/>
              </a:rPr>
              <a:t>major.</a:t>
            </a: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39286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8B3DDF-55FD-42E7-8027-CE601EFF49C5}" type="slidenum">
              <a:rPr lang="en-US" smtClean="0"/>
              <a:pPr/>
              <a:t>86</a:t>
            </a:fld>
            <a:endParaRPr lang="en-US"/>
          </a:p>
        </p:txBody>
      </p:sp>
      <p:grpSp>
        <p:nvGrpSpPr>
          <p:cNvPr id="18" name="Group 17"/>
          <p:cNvGrpSpPr/>
          <p:nvPr/>
        </p:nvGrpSpPr>
        <p:grpSpPr>
          <a:xfrm>
            <a:off x="383657" y="3871082"/>
            <a:ext cx="5511800" cy="1860548"/>
            <a:chOff x="130175" y="3875678"/>
            <a:chExt cx="5511800" cy="1860548"/>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346" b="71206"/>
            <a:stretch/>
          </p:blipFill>
          <p:spPr>
            <a:xfrm>
              <a:off x="130175" y="4158251"/>
              <a:ext cx="5511800" cy="1577975"/>
            </a:xfrm>
            <a:prstGeom prst="rect">
              <a:avLst/>
            </a:prstGeom>
            <a:ln>
              <a:solidFill>
                <a:schemeClr val="tx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75" y="3875678"/>
              <a:ext cx="5511800" cy="279400"/>
            </a:xfrm>
            <a:prstGeom prst="rect">
              <a:avLst/>
            </a:prstGeom>
            <a:ln>
              <a:solidFill>
                <a:schemeClr val="tx1"/>
              </a:solidFill>
            </a:ln>
          </p:spPr>
        </p:pic>
      </p:grpSp>
      <p:grpSp>
        <p:nvGrpSpPr>
          <p:cNvPr id="19" name="Group 18"/>
          <p:cNvGrpSpPr/>
          <p:nvPr/>
        </p:nvGrpSpPr>
        <p:grpSpPr>
          <a:xfrm>
            <a:off x="6356350" y="3871082"/>
            <a:ext cx="5511800" cy="2008018"/>
            <a:chOff x="6356350" y="3871082"/>
            <a:chExt cx="5511800" cy="2008018"/>
          </a:xfrm>
        </p:grpSpPr>
        <p:grpSp>
          <p:nvGrpSpPr>
            <p:cNvPr id="14" name="Group 13"/>
            <p:cNvGrpSpPr/>
            <p:nvPr/>
          </p:nvGrpSpPr>
          <p:grpSpPr>
            <a:xfrm>
              <a:off x="6356350" y="4158251"/>
              <a:ext cx="5511800" cy="1720849"/>
              <a:chOff x="6356350" y="4158251"/>
              <a:chExt cx="5511800" cy="1720849"/>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27" t="68090" r="-572" b="3116"/>
              <a:stretch/>
            </p:blipFill>
            <p:spPr>
              <a:xfrm>
                <a:off x="6356350" y="4301125"/>
                <a:ext cx="5511800" cy="1577975"/>
              </a:xfrm>
              <a:prstGeom prst="rect">
                <a:avLst/>
              </a:prstGeom>
              <a:ln>
                <a:solidFill>
                  <a:schemeClr val="tx1"/>
                </a:solidFill>
              </a:ln>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 r="-346" b="97143"/>
              <a:stretch/>
            </p:blipFill>
            <p:spPr>
              <a:xfrm>
                <a:off x="6356350" y="4158251"/>
                <a:ext cx="5511800" cy="156574"/>
              </a:xfrm>
              <a:prstGeom prst="rect">
                <a:avLst/>
              </a:prstGeom>
              <a:ln>
                <a:solidFill>
                  <a:schemeClr val="tx1"/>
                </a:solidFill>
              </a:ln>
            </p:spPr>
          </p:pic>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350" y="3871082"/>
              <a:ext cx="5511800" cy="279400"/>
            </a:xfrm>
            <a:prstGeom prst="rect">
              <a:avLst/>
            </a:prstGeom>
            <a:ln>
              <a:solidFill>
                <a:schemeClr val="tx1"/>
              </a:solidFill>
            </a:ln>
          </p:spPr>
        </p:pic>
      </p:grpSp>
      <p:sp>
        <p:nvSpPr>
          <p:cNvPr id="20" name="Oval 19"/>
          <p:cNvSpPr/>
          <p:nvPr/>
        </p:nvSpPr>
        <p:spPr>
          <a:xfrm>
            <a:off x="1294620" y="4314825"/>
            <a:ext cx="1709047" cy="1461457"/>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62309" y="4268298"/>
            <a:ext cx="1842801" cy="1680188"/>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 y="63434"/>
            <a:ext cx="12191999" cy="646331"/>
          </a:xfrm>
          <a:prstGeom prst="rect">
            <a:avLst/>
          </a:prstGeom>
        </p:spPr>
        <p:txBody>
          <a:bodyPr wrap="square">
            <a:spAutoFit/>
          </a:bodyPr>
          <a:lstStyle/>
          <a:p>
            <a:pPr marL="11113" marR="0">
              <a:spcBef>
                <a:spcPts val="0"/>
              </a:spcBef>
              <a:spcAft>
                <a:spcPts val="0"/>
              </a:spcAft>
            </a:pPr>
            <a:r>
              <a:rPr lang="en-US" dirty="0">
                <a:latin typeface="Calibri" charset="0"/>
                <a:ea typeface="Calibri" charset="0"/>
                <a:cs typeface="Times New Roman" charset="0"/>
              </a:rPr>
              <a:t>As</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0" dirty="0">
                <a:latin typeface="Calibri" charset="0"/>
                <a:ea typeface="Calibri" charset="0"/>
                <a:cs typeface="Times New Roman" charset="0"/>
              </a:rPr>
              <a:t> </a:t>
            </a:r>
            <a:r>
              <a:rPr lang="en-US" dirty="0">
                <a:latin typeface="Calibri" charset="0"/>
                <a:ea typeface="Calibri" charset="0"/>
                <a:cs typeface="Times New Roman" charset="0"/>
              </a:rPr>
              <a:t>result</a:t>
            </a:r>
            <a:r>
              <a:rPr lang="en-US" spc="-10" dirty="0">
                <a:latin typeface="Calibri" charset="0"/>
                <a:ea typeface="Calibri" charset="0"/>
                <a:cs typeface="Times New Roman" charset="0"/>
              </a:rPr>
              <a:t> </a:t>
            </a:r>
            <a:r>
              <a:rPr lang="en-US" dirty="0">
                <a:latin typeface="Calibri" charset="0"/>
                <a:ea typeface="Calibri" charset="0"/>
                <a:cs typeface="Times New Roman" charset="0"/>
              </a:rPr>
              <a:t>of</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0"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a:t>
            </a:r>
            <a:r>
              <a:rPr lang="en-US" spc="-10" dirty="0">
                <a:latin typeface="Calibri" charset="0"/>
                <a:ea typeface="Calibri" charset="0"/>
                <a:cs typeface="Times New Roman" charset="0"/>
              </a:rPr>
              <a:t> </a:t>
            </a:r>
            <a:r>
              <a:rPr lang="en-US" dirty="0">
                <a:latin typeface="Calibri" charset="0"/>
                <a:ea typeface="Calibri" charset="0"/>
                <a:cs typeface="Times New Roman" charset="0"/>
              </a:rPr>
              <a:t>assessment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process</a:t>
            </a:r>
            <a:r>
              <a:rPr lang="en-US" spc="-10" dirty="0">
                <a:latin typeface="Calibri" charset="0"/>
                <a:ea typeface="Calibri" charset="0"/>
                <a:cs typeface="Times New Roman" charset="0"/>
              </a:rPr>
              <a:t> </a:t>
            </a:r>
            <a:r>
              <a:rPr lang="en-US" dirty="0">
                <a:latin typeface="Calibri" charset="0"/>
                <a:ea typeface="Calibri" charset="0"/>
                <a:cs typeface="Times New Roman" charset="0"/>
              </a:rPr>
              <a:t>described</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point</a:t>
            </a:r>
            <a:r>
              <a:rPr lang="en-US" spc="-10" dirty="0">
                <a:latin typeface="Calibri" charset="0"/>
                <a:ea typeface="Calibri" charset="0"/>
                <a:cs typeface="Times New Roman" charset="0"/>
              </a:rPr>
              <a:t> </a:t>
            </a:r>
            <a:r>
              <a:rPr lang="en-US" dirty="0">
                <a:latin typeface="Calibri" charset="0"/>
                <a:ea typeface="Calibri" charset="0"/>
                <a:cs typeface="Times New Roman" charset="0"/>
              </a:rPr>
              <a:t>4,</a:t>
            </a:r>
            <a:r>
              <a:rPr lang="en-US" spc="-15" dirty="0">
                <a:latin typeface="Calibri" charset="0"/>
                <a:ea typeface="Calibri" charset="0"/>
                <a:cs typeface="Times New Roman" charset="0"/>
              </a:rPr>
              <a:t> </a:t>
            </a:r>
            <a:r>
              <a:rPr lang="en-US" dirty="0">
                <a:latin typeface="Calibri" charset="0"/>
                <a:ea typeface="Calibri" charset="0"/>
                <a:cs typeface="Times New Roman" charset="0"/>
              </a:rPr>
              <a:t>above,</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following</a:t>
            </a:r>
            <a:r>
              <a:rPr lang="en-US" spc="-20" dirty="0">
                <a:latin typeface="Calibri" charset="0"/>
                <a:ea typeface="Calibri" charset="0"/>
                <a:cs typeface="Times New Roman" charset="0"/>
              </a:rPr>
              <a:t> </a:t>
            </a:r>
            <a:r>
              <a:rPr lang="en-US" dirty="0">
                <a:latin typeface="Calibri" charset="0"/>
                <a:ea typeface="Calibri" charset="0"/>
                <a:cs typeface="Times New Roman" charset="0"/>
              </a:rPr>
              <a:t>requirements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have</a:t>
            </a:r>
            <a:r>
              <a:rPr lang="en-US" spc="-20" dirty="0">
                <a:latin typeface="Calibri" charset="0"/>
                <a:ea typeface="Calibri" charset="0"/>
                <a:cs typeface="Times New Roman" charset="0"/>
              </a:rPr>
              <a:t> </a:t>
            </a:r>
            <a:r>
              <a:rPr lang="en-US" dirty="0">
                <a:latin typeface="Calibri" charset="0"/>
                <a:ea typeface="Calibri" charset="0"/>
                <a:cs typeface="Times New Roman" charset="0"/>
              </a:rPr>
              <a:t>been</a:t>
            </a:r>
            <a:r>
              <a:rPr lang="en-US" spc="-15" dirty="0">
                <a:latin typeface="Calibri" charset="0"/>
                <a:ea typeface="Calibri" charset="0"/>
                <a:cs typeface="Times New Roman" charset="0"/>
              </a:rPr>
              <a:t> </a:t>
            </a:r>
            <a:r>
              <a:rPr lang="en-US" dirty="0">
                <a:latin typeface="Calibri" charset="0"/>
                <a:ea typeface="Calibri" charset="0"/>
                <a:cs typeface="Times New Roman" charset="0"/>
              </a:rPr>
              <a:t>developed</a:t>
            </a:r>
            <a:r>
              <a:rPr lang="en-US" spc="-15" dirty="0">
                <a:latin typeface="Calibri" charset="0"/>
                <a:ea typeface="Calibri" charset="0"/>
                <a:cs typeface="Times New Roman" charset="0"/>
              </a:rPr>
              <a:t> </a:t>
            </a:r>
            <a:r>
              <a:rPr lang="en-US" dirty="0">
                <a:latin typeface="Calibri" charset="0"/>
                <a:ea typeface="Calibri" charset="0"/>
                <a:cs typeface="Times New Roman" charset="0"/>
              </a:rPr>
              <a:t>for</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project</a:t>
            </a:r>
            <a:r>
              <a:rPr lang="en-US" spc="-15"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&amp; </a:t>
            </a:r>
            <a:r>
              <a:rPr lang="en-US" spc="-5" dirty="0">
                <a:latin typeface="Calibri" charset="0"/>
                <a:ea typeface="Calibri" charset="0"/>
                <a:cs typeface="Times New Roman" charset="0"/>
              </a:rPr>
              <a:t>c</a:t>
            </a:r>
            <a:r>
              <a:rPr lang="en-US" dirty="0">
                <a:latin typeface="Calibri" charset="0"/>
                <a:ea typeface="Calibri" charset="0"/>
                <a:cs typeface="Times New Roman" charset="0"/>
              </a:rPr>
              <a:t>u</a:t>
            </a:r>
            <a:r>
              <a:rPr lang="en-US" spc="-5" dirty="0">
                <a:latin typeface="Calibri" charset="0"/>
                <a:ea typeface="Calibri" charset="0"/>
                <a:cs typeface="Times New Roman" charset="0"/>
              </a:rPr>
              <a:t>rr</a:t>
            </a:r>
            <a:r>
              <a:rPr lang="en-US" dirty="0">
                <a:latin typeface="Calibri" charset="0"/>
                <a:ea typeface="Calibri" charset="0"/>
                <a:cs typeface="Times New Roman" charset="0"/>
              </a:rPr>
              <a:t>i</a:t>
            </a:r>
            <a:r>
              <a:rPr lang="en-US" spc="-5" dirty="0">
                <a:latin typeface="Calibri" charset="0"/>
                <a:ea typeface="Calibri" charset="0"/>
                <a:cs typeface="Times New Roman" charset="0"/>
              </a:rPr>
              <a:t>c</a:t>
            </a:r>
            <a:r>
              <a:rPr lang="en-US" dirty="0">
                <a:latin typeface="Calibri" charset="0"/>
                <a:ea typeface="Calibri" charset="0"/>
                <a:cs typeface="Times New Roman" charset="0"/>
              </a:rPr>
              <a:t>ulum</a:t>
            </a:r>
            <a:r>
              <a:rPr lang="en-US" spc="-30" dirty="0">
                <a:latin typeface="Calibri" charset="0"/>
                <a:ea typeface="Calibri" charset="0"/>
                <a:cs typeface="Times New Roman" charset="0"/>
              </a:rPr>
              <a:t> </a:t>
            </a:r>
            <a:r>
              <a:rPr lang="en-US" dirty="0">
                <a:latin typeface="Calibri" charset="0"/>
                <a:ea typeface="Calibri" charset="0"/>
                <a:cs typeface="Times New Roman" charset="0"/>
              </a:rPr>
              <a:t>plan.</a:t>
            </a:r>
            <a:endParaRPr lang="en-US" dirty="0">
              <a:effectLst/>
              <a:latin typeface="Calibri" charset="0"/>
              <a:ea typeface="Calibri" charset="0"/>
              <a:cs typeface="Times New Roman" charset="0"/>
            </a:endParaRPr>
          </a:p>
        </p:txBody>
      </p:sp>
      <p:sp>
        <p:nvSpPr>
          <p:cNvPr id="24" name="Rectangle 23"/>
          <p:cNvSpPr/>
          <p:nvPr/>
        </p:nvSpPr>
        <p:spPr>
          <a:xfrm>
            <a:off x="2260717" y="851839"/>
            <a:ext cx="4010487" cy="1323439"/>
          </a:xfrm>
          <a:prstGeom prst="rect">
            <a:avLst/>
          </a:prstGeom>
        </p:spPr>
        <p:txBody>
          <a:bodyPr wrap="square">
            <a:spAutoFit/>
          </a:bodyPr>
          <a:lstStyle/>
          <a:p>
            <a:pPr marL="11113" marR="0">
              <a:spcBef>
                <a:spcPts val="0"/>
              </a:spcBef>
              <a:spcAft>
                <a:spcPts val="0"/>
              </a:spcAft>
            </a:pPr>
            <a:r>
              <a:rPr lang="en-US" sz="1600" dirty="0">
                <a:latin typeface="Calibri" charset="0"/>
                <a:ea typeface="Calibri" charset="0"/>
                <a:cs typeface="Times New Roman" charset="0"/>
              </a:rPr>
              <a:t>part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1:</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Summary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of</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the</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inquiry</a:t>
            </a:r>
            <a:r>
              <a:rPr lang="en-US" sz="1600" spc="-10" dirty="0">
                <a:latin typeface="Calibri" charset="0"/>
                <a:ea typeface="Calibri" charset="0"/>
                <a:cs typeface="Times New Roman" charset="0"/>
              </a:rPr>
              <a:t> </a:t>
            </a:r>
            <a:r>
              <a:rPr lang="en-US" sz="1600" dirty="0">
                <a:latin typeface="Calibri" charset="0"/>
                <a:ea typeface="Calibri" charset="0"/>
                <a:cs typeface="Times New Roman" charset="0"/>
              </a:rPr>
              <a:t>project</a:t>
            </a:r>
            <a:r>
              <a:rPr lang="en-US" sz="1600" spc="-15" dirty="0">
                <a:latin typeface="Calibri" charset="0"/>
                <a:ea typeface="Calibri" charset="0"/>
                <a:cs typeface="Times New Roman" charset="0"/>
              </a:rPr>
              <a:t> </a:t>
            </a:r>
            <a:r>
              <a:rPr lang="en-US" sz="1600" dirty="0">
                <a:latin typeface="Calibri" charset="0"/>
                <a:ea typeface="Calibri" charset="0"/>
                <a:cs typeface="Times New Roman" charset="0"/>
              </a:rPr>
              <a:t>plan</a:t>
            </a:r>
          </a:p>
          <a:p>
            <a:pPr marL="285750" lvl="1" indent="-285750">
              <a:buFont typeface="Arial" charset="0"/>
              <a:buChar char="•"/>
            </a:pPr>
            <a:r>
              <a:rPr lang="en-US" sz="1600" dirty="0">
                <a:latin typeface="Calibri" charset="0"/>
                <a:ea typeface="Arial" charset="0"/>
                <a:cs typeface="Times New Roman" charset="0"/>
              </a:rPr>
              <a:t>(see full report)</a:t>
            </a:r>
          </a:p>
          <a:p>
            <a:endParaRPr lang="en-US" sz="1600" dirty="0"/>
          </a:p>
          <a:p>
            <a:r>
              <a:rPr lang="en-US" sz="1600" dirty="0"/>
              <a:t>part 2: Curriculum</a:t>
            </a:r>
          </a:p>
          <a:p>
            <a:pPr marL="285750" lvl="1" indent="-285750">
              <a:buFont typeface="Arial" charset="0"/>
              <a:buChar char="•"/>
            </a:pPr>
            <a:r>
              <a:rPr lang="en-US" sz="1600" dirty="0">
                <a:latin typeface="Calibri" charset="0"/>
                <a:ea typeface="Arial" charset="0"/>
                <a:cs typeface="Times New Roman" charset="0"/>
              </a:rPr>
              <a:t>(see full report)</a:t>
            </a:r>
          </a:p>
        </p:txBody>
      </p:sp>
      <p:sp>
        <p:nvSpPr>
          <p:cNvPr id="25" name="Rectangle 24"/>
          <p:cNvSpPr/>
          <p:nvPr/>
        </p:nvSpPr>
        <p:spPr>
          <a:xfrm>
            <a:off x="1" y="2290695"/>
            <a:ext cx="12192000" cy="1200329"/>
          </a:xfrm>
          <a:prstGeom prst="rect">
            <a:avLst/>
          </a:prstGeom>
        </p:spPr>
        <p:txBody>
          <a:bodyPr wrap="square">
            <a:spAutoFit/>
          </a:bodyPr>
          <a:lstStyle/>
          <a:p>
            <a:pPr marL="11113" marR="118110" algn="ctr">
              <a:spcBef>
                <a:spcPts val="0"/>
              </a:spcBef>
              <a:spcAft>
                <a:spcPts val="0"/>
              </a:spcAft>
            </a:pPr>
            <a:r>
              <a:rPr lang="en-US" dirty="0">
                <a:latin typeface="Calibri" charset="0"/>
                <a:ea typeface="Calibri" charset="0"/>
                <a:cs typeface="Times New Roman" charset="0"/>
              </a:rPr>
              <a:t>Beginning</a:t>
            </a:r>
            <a:r>
              <a:rPr lang="en-US" spc="-15"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0" dirty="0">
                <a:latin typeface="Calibri" charset="0"/>
                <a:ea typeface="Calibri" charset="0"/>
                <a:cs typeface="Times New Roman" charset="0"/>
              </a:rPr>
              <a:t> </a:t>
            </a:r>
            <a:r>
              <a:rPr lang="en-US" dirty="0">
                <a:latin typeface="Calibri" charset="0"/>
                <a:ea typeface="Calibri" charset="0"/>
                <a:cs typeface="Times New Roman" charset="0"/>
              </a:rPr>
              <a:t>2016,</a:t>
            </a:r>
            <a:r>
              <a:rPr lang="en-US" spc="-15"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will</a:t>
            </a:r>
            <a:r>
              <a:rPr lang="en-US" spc="-10" dirty="0">
                <a:latin typeface="Calibri" charset="0"/>
                <a:ea typeface="Calibri" charset="0"/>
                <a:cs typeface="Times New Roman" charset="0"/>
              </a:rPr>
              <a:t> </a:t>
            </a:r>
            <a:r>
              <a:rPr lang="en-US" dirty="0">
                <a:latin typeface="Calibri" charset="0"/>
                <a:ea typeface="Calibri" charset="0"/>
                <a:cs typeface="Times New Roman" charset="0"/>
              </a:rPr>
              <a:t>submit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inquiry</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5" dirty="0">
                <a:latin typeface="Calibri" charset="0"/>
                <a:ea typeface="Calibri" charset="0"/>
                <a:cs typeface="Times New Roman" charset="0"/>
              </a:rPr>
              <a:t> </a:t>
            </a:r>
            <a:r>
              <a:rPr lang="en-US" dirty="0">
                <a:latin typeface="Calibri" charset="0"/>
                <a:ea typeface="Calibri" charset="0"/>
                <a:cs typeface="Times New Roman" charset="0"/>
              </a:rPr>
              <a:t>following</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 outline</a:t>
            </a:r>
            <a:r>
              <a:rPr lang="en-US" spc="-10" dirty="0">
                <a:latin typeface="Calibri" charset="0"/>
                <a:ea typeface="Calibri" charset="0"/>
                <a:cs typeface="Times New Roman" charset="0"/>
              </a:rPr>
              <a:t> </a:t>
            </a:r>
            <a:r>
              <a:rPr lang="en-US" dirty="0">
                <a:latin typeface="Calibri" charset="0"/>
                <a:ea typeface="Calibri" charset="0"/>
                <a:cs typeface="Times New Roman" charset="0"/>
              </a:rPr>
              <a:t>above</a:t>
            </a:r>
            <a:r>
              <a:rPr lang="en-US" spc="-5" dirty="0">
                <a:latin typeface="Calibri" charset="0"/>
                <a:ea typeface="Calibri" charset="0"/>
                <a:cs typeface="Times New Roman" charset="0"/>
              </a:rPr>
              <a:t> </a:t>
            </a:r>
            <a:r>
              <a:rPr lang="en-US" dirty="0">
                <a:latin typeface="Calibri" charset="0"/>
                <a:ea typeface="Calibri" charset="0"/>
                <a:cs typeface="Times New Roman" charset="0"/>
              </a:rPr>
              <a:t>and</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5" dirty="0">
                <a:latin typeface="Calibri" charset="0"/>
                <a:ea typeface="Calibri" charset="0"/>
                <a:cs typeface="Times New Roman" charset="0"/>
              </a:rPr>
              <a:t> </a:t>
            </a:r>
            <a:r>
              <a:rPr lang="en-US" dirty="0">
                <a:latin typeface="Calibri" charset="0"/>
                <a:ea typeface="Calibri" charset="0"/>
                <a:cs typeface="Times New Roman" charset="0"/>
              </a:rPr>
              <a:t>will</a:t>
            </a:r>
            <a:r>
              <a:rPr lang="en-US" spc="-10" dirty="0">
                <a:latin typeface="Calibri" charset="0"/>
                <a:ea typeface="Calibri" charset="0"/>
                <a:cs typeface="Times New Roman" charset="0"/>
              </a:rPr>
              <a:t> </a:t>
            </a:r>
            <a:r>
              <a:rPr lang="en-US" dirty="0">
                <a:latin typeface="Calibri" charset="0"/>
                <a:ea typeface="Calibri" charset="0"/>
                <a:cs typeface="Times New Roman" charset="0"/>
              </a:rPr>
              <a:t>present</a:t>
            </a:r>
            <a:r>
              <a:rPr lang="en-US" spc="-5" dirty="0">
                <a:latin typeface="Calibri" charset="0"/>
                <a:ea typeface="Calibri" charset="0"/>
                <a:cs typeface="Times New Roman" charset="0"/>
              </a:rPr>
              <a:t> </a:t>
            </a:r>
            <a:r>
              <a:rPr lang="en-US" dirty="0">
                <a:latin typeface="Calibri" charset="0"/>
                <a:ea typeface="Calibri" charset="0"/>
                <a:cs typeface="Times New Roman" charset="0"/>
              </a:rPr>
              <a:t>and</a:t>
            </a:r>
            <a:r>
              <a:rPr lang="en-US" spc="-5" dirty="0">
                <a:latin typeface="Calibri" charset="0"/>
                <a:ea typeface="Calibri" charset="0"/>
                <a:cs typeface="Times New Roman" charset="0"/>
              </a:rPr>
              <a:t> </a:t>
            </a:r>
            <a:r>
              <a:rPr lang="en-US" dirty="0">
                <a:latin typeface="Calibri" charset="0"/>
                <a:ea typeface="Calibri" charset="0"/>
                <a:cs typeface="Times New Roman" charset="0"/>
              </a:rPr>
              <a:t>defend</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5" dirty="0">
                <a:latin typeface="Calibri" charset="0"/>
                <a:ea typeface="Calibri" charset="0"/>
                <a:cs typeface="Times New Roman" charset="0"/>
              </a:rPr>
              <a:t> </a:t>
            </a:r>
            <a:r>
              <a:rPr lang="en-US" dirty="0">
                <a:latin typeface="Calibri" charset="0"/>
                <a:ea typeface="Calibri" charset="0"/>
                <a:cs typeface="Times New Roman" charset="0"/>
              </a:rPr>
              <a:t>proposals</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5" dirty="0">
                <a:latin typeface="Calibri" charset="0"/>
                <a:ea typeface="Calibri" charset="0"/>
                <a:cs typeface="Times New Roman" charset="0"/>
              </a:rPr>
              <a:t> </a:t>
            </a:r>
            <a:r>
              <a:rPr lang="en-US" dirty="0">
                <a:latin typeface="Calibri" charset="0"/>
                <a:ea typeface="Calibri" charset="0"/>
                <a:cs typeface="Times New Roman" charset="0"/>
              </a:rPr>
              <a:t>IS</a:t>
            </a:r>
            <a:r>
              <a:rPr lang="en-US" spc="-5" dirty="0">
                <a:latin typeface="Calibri" charset="0"/>
                <a:ea typeface="Calibri" charset="0"/>
                <a:cs typeface="Times New Roman" charset="0"/>
              </a:rPr>
              <a:t> </a:t>
            </a:r>
            <a:r>
              <a:rPr lang="en-US" dirty="0">
                <a:latin typeface="Calibri" charset="0"/>
                <a:ea typeface="Calibri" charset="0"/>
                <a:cs typeface="Times New Roman" charset="0"/>
              </a:rPr>
              <a:t>instructors</a:t>
            </a:r>
            <a:r>
              <a:rPr lang="en-US" spc="-10" dirty="0">
                <a:latin typeface="Calibri" charset="0"/>
                <a:ea typeface="Calibri" charset="0"/>
                <a:cs typeface="Times New Roman" charset="0"/>
              </a:rPr>
              <a:t> </a:t>
            </a:r>
            <a:r>
              <a:rPr lang="en-US" dirty="0">
                <a:latin typeface="Calibri" charset="0"/>
                <a:ea typeface="Calibri" charset="0"/>
                <a:cs typeface="Times New Roman" charset="0"/>
              </a:rPr>
              <a:t>and the</a:t>
            </a:r>
            <a:r>
              <a:rPr lang="en-US" spc="-20" dirty="0">
                <a:latin typeface="Calibri" charset="0"/>
                <a:ea typeface="Calibri" charset="0"/>
                <a:cs typeface="Times New Roman" charset="0"/>
              </a:rPr>
              <a:t> </a:t>
            </a:r>
            <a:r>
              <a:rPr lang="en-US" dirty="0">
                <a:latin typeface="Calibri" charset="0"/>
                <a:ea typeface="Calibri" charset="0"/>
                <a:cs typeface="Times New Roman" charset="0"/>
              </a:rPr>
              <a:t>faculty</a:t>
            </a:r>
            <a:r>
              <a:rPr lang="en-US" spc="-15" dirty="0">
                <a:latin typeface="Calibri" charset="0"/>
                <a:ea typeface="Calibri" charset="0"/>
                <a:cs typeface="Times New Roman" charset="0"/>
              </a:rPr>
              <a:t> </a:t>
            </a:r>
            <a:r>
              <a:rPr lang="en-US" dirty="0">
                <a:latin typeface="Calibri" charset="0"/>
                <a:ea typeface="Calibri" charset="0"/>
                <a:cs typeface="Times New Roman" charset="0"/>
              </a:rPr>
              <a:t>advisory</a:t>
            </a:r>
            <a:r>
              <a:rPr lang="en-US" spc="-15" dirty="0">
                <a:latin typeface="Calibri" charset="0"/>
                <a:ea typeface="Calibri" charset="0"/>
                <a:cs typeface="Times New Roman" charset="0"/>
              </a:rPr>
              <a:t> </a:t>
            </a:r>
            <a:r>
              <a:rPr lang="en-US" dirty="0">
                <a:latin typeface="Calibri" charset="0"/>
                <a:ea typeface="Calibri" charset="0"/>
                <a:cs typeface="Times New Roman" charset="0"/>
              </a:rPr>
              <a:t>committee</a:t>
            </a:r>
            <a:r>
              <a:rPr lang="en-US" spc="-15" dirty="0">
                <a:latin typeface="Calibri" charset="0"/>
                <a:ea typeface="Calibri" charset="0"/>
                <a:cs typeface="Times New Roman" charset="0"/>
              </a:rPr>
              <a:t> </a:t>
            </a:r>
            <a:r>
              <a:rPr lang="en-US" dirty="0">
                <a:latin typeface="Calibri" charset="0"/>
                <a:ea typeface="Calibri" charset="0"/>
                <a:cs typeface="Times New Roman" charset="0"/>
              </a:rPr>
              <a:t>before</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15" dirty="0">
                <a:latin typeface="Calibri" charset="0"/>
                <a:ea typeface="Calibri" charset="0"/>
                <a:cs typeface="Times New Roman" charset="0"/>
              </a:rPr>
              <a:t> </a:t>
            </a:r>
            <a:r>
              <a:rPr lang="en-US" dirty="0">
                <a:latin typeface="Calibri" charset="0"/>
                <a:ea typeface="Calibri" charset="0"/>
                <a:cs typeface="Times New Roman" charset="0"/>
              </a:rPr>
              <a:t>course</a:t>
            </a:r>
            <a:r>
              <a:rPr lang="en-US" spc="-15" dirty="0">
                <a:latin typeface="Calibri" charset="0"/>
                <a:ea typeface="Calibri" charset="0"/>
                <a:cs typeface="Times New Roman" charset="0"/>
              </a:rPr>
              <a:t> </a:t>
            </a:r>
            <a:r>
              <a:rPr lang="en-US" dirty="0">
                <a:latin typeface="Calibri" charset="0"/>
                <a:ea typeface="Calibri" charset="0"/>
                <a:cs typeface="Times New Roman" charset="0"/>
              </a:rPr>
              <a:t>ends</a:t>
            </a:r>
            <a:r>
              <a:rPr lang="en-US" spc="-15" dirty="0">
                <a:latin typeface="Calibri" charset="0"/>
                <a:ea typeface="Calibri" charset="0"/>
                <a:cs typeface="Times New Roman" charset="0"/>
              </a:rPr>
              <a:t> </a:t>
            </a:r>
            <a:r>
              <a:rPr lang="en-US" dirty="0">
                <a:latin typeface="Calibri" charset="0"/>
                <a:ea typeface="Calibri" charset="0"/>
                <a:cs typeface="Times New Roman" charset="0"/>
              </a:rPr>
              <a:t>in</a:t>
            </a:r>
            <a:r>
              <a:rPr lang="en-US" spc="-15" dirty="0">
                <a:latin typeface="Calibri" charset="0"/>
                <a:ea typeface="Calibri" charset="0"/>
                <a:cs typeface="Times New Roman" charset="0"/>
              </a:rPr>
              <a:t> </a:t>
            </a:r>
            <a:r>
              <a:rPr lang="en-US" dirty="0">
                <a:latin typeface="Calibri" charset="0"/>
                <a:ea typeface="Calibri" charset="0"/>
                <a:cs typeface="Times New Roman" charset="0"/>
              </a:rPr>
              <a:t>December.</a:t>
            </a:r>
            <a:r>
              <a:rPr lang="en-US" spc="240" dirty="0">
                <a:latin typeface="Calibri" charset="0"/>
                <a:ea typeface="Calibri" charset="0"/>
                <a:cs typeface="Times New Roman" charset="0"/>
              </a:rPr>
              <a:t> </a:t>
            </a:r>
            <a:r>
              <a:rPr lang="en-US" dirty="0">
                <a:latin typeface="Calibri" charset="0"/>
                <a:ea typeface="Calibri" charset="0"/>
                <a:cs typeface="Times New Roman" charset="0"/>
              </a:rPr>
              <a:t>This</a:t>
            </a:r>
            <a:r>
              <a:rPr lang="en-US" spc="-15" dirty="0">
                <a:latin typeface="Calibri" charset="0"/>
                <a:ea typeface="Calibri" charset="0"/>
                <a:cs typeface="Times New Roman" charset="0"/>
              </a:rPr>
              <a:t> </a:t>
            </a:r>
            <a:r>
              <a:rPr lang="en-US" dirty="0">
                <a:latin typeface="Calibri" charset="0"/>
                <a:ea typeface="Calibri" charset="0"/>
                <a:cs typeface="Times New Roman" charset="0"/>
              </a:rPr>
              <a:t>schedule represents</a:t>
            </a:r>
            <a:r>
              <a:rPr lang="en-US" spc="-15" dirty="0">
                <a:latin typeface="Calibri" charset="0"/>
                <a:ea typeface="Calibri" charset="0"/>
                <a:cs typeface="Times New Roman" charset="0"/>
              </a:rPr>
              <a:t> </a:t>
            </a:r>
            <a:r>
              <a:rPr lang="en-US" dirty="0">
                <a:latin typeface="Calibri" charset="0"/>
                <a:ea typeface="Calibri" charset="0"/>
                <a:cs typeface="Times New Roman" charset="0"/>
              </a:rPr>
              <a:t>a</a:t>
            </a:r>
            <a:r>
              <a:rPr lang="en-US" spc="-15" dirty="0">
                <a:latin typeface="Calibri" charset="0"/>
                <a:ea typeface="Calibri" charset="0"/>
                <a:cs typeface="Times New Roman" charset="0"/>
              </a:rPr>
              <a:t> </a:t>
            </a:r>
            <a:r>
              <a:rPr lang="en-US" dirty="0">
                <a:latin typeface="Calibri" charset="0"/>
                <a:ea typeface="Calibri" charset="0"/>
                <a:cs typeface="Times New Roman" charset="0"/>
              </a:rPr>
              <a:t>improvement</a:t>
            </a:r>
            <a:r>
              <a:rPr lang="en-US" spc="-10" dirty="0">
                <a:latin typeface="Calibri" charset="0"/>
                <a:ea typeface="Calibri" charset="0"/>
                <a:cs typeface="Times New Roman" charset="0"/>
              </a:rPr>
              <a:t> </a:t>
            </a:r>
            <a:r>
              <a:rPr lang="en-US" dirty="0">
                <a:latin typeface="Calibri" charset="0"/>
                <a:ea typeface="Calibri" charset="0"/>
                <a:cs typeface="Times New Roman" charset="0"/>
              </a:rPr>
              <a:t>from</a:t>
            </a:r>
            <a:r>
              <a:rPr lang="en-US" spc="-15" dirty="0">
                <a:latin typeface="Calibri" charset="0"/>
                <a:ea typeface="Calibri" charset="0"/>
                <a:cs typeface="Times New Roman" charset="0"/>
              </a:rPr>
              <a:t> </a:t>
            </a:r>
            <a:r>
              <a:rPr lang="en-US" dirty="0">
                <a:latin typeface="Calibri" charset="0"/>
                <a:ea typeface="Calibri" charset="0"/>
                <a:cs typeface="Times New Roman" charset="0"/>
              </a:rPr>
              <a:t>the</a:t>
            </a:r>
            <a:r>
              <a:rPr lang="en-US" spc="-20" dirty="0">
                <a:latin typeface="Calibri" charset="0"/>
                <a:ea typeface="Calibri" charset="0"/>
                <a:cs typeface="Times New Roman" charset="0"/>
              </a:rPr>
              <a:t> </a:t>
            </a:r>
            <a:r>
              <a:rPr lang="en-US" dirty="0">
                <a:latin typeface="Calibri" charset="0"/>
                <a:ea typeface="Calibri" charset="0"/>
                <a:cs typeface="Times New Roman" charset="0"/>
              </a:rPr>
              <a:t>first</a:t>
            </a:r>
            <a:r>
              <a:rPr lang="en-US" spc="-10" dirty="0">
                <a:latin typeface="Calibri" charset="0"/>
                <a:ea typeface="Calibri" charset="0"/>
                <a:cs typeface="Times New Roman" charset="0"/>
              </a:rPr>
              <a:t> </a:t>
            </a:r>
            <a:r>
              <a:rPr lang="en-US" dirty="0">
                <a:latin typeface="Calibri" charset="0"/>
                <a:ea typeface="Calibri" charset="0"/>
                <a:cs typeface="Times New Roman" charset="0"/>
              </a:rPr>
              <a:t>time</a:t>
            </a:r>
            <a:r>
              <a:rPr lang="en-US" spc="-15" dirty="0">
                <a:latin typeface="Calibri" charset="0"/>
                <a:ea typeface="Calibri" charset="0"/>
                <a:cs typeface="Times New Roman" charset="0"/>
              </a:rPr>
              <a:t> </a:t>
            </a:r>
            <a:r>
              <a:rPr lang="en-US" dirty="0">
                <a:latin typeface="Calibri" charset="0"/>
                <a:ea typeface="Calibri" charset="0"/>
                <a:cs typeface="Times New Roman" charset="0"/>
              </a:rPr>
              <a:t>IND</a:t>
            </a:r>
            <a:r>
              <a:rPr lang="en-US" spc="-15" dirty="0">
                <a:latin typeface="Calibri" charset="0"/>
                <a:ea typeface="Calibri" charset="0"/>
                <a:cs typeface="Times New Roman" charset="0"/>
              </a:rPr>
              <a:t> </a:t>
            </a:r>
            <a:r>
              <a:rPr lang="en-US" dirty="0">
                <a:latin typeface="Calibri" charset="0"/>
                <a:ea typeface="Calibri" charset="0"/>
                <a:cs typeface="Times New Roman" charset="0"/>
              </a:rPr>
              <a:t>200</a:t>
            </a:r>
            <a:r>
              <a:rPr lang="en-US" spc="-10" dirty="0">
                <a:latin typeface="Calibri" charset="0"/>
                <a:ea typeface="Calibri" charset="0"/>
                <a:cs typeface="Times New Roman" charset="0"/>
              </a:rPr>
              <a:t> </a:t>
            </a:r>
            <a:r>
              <a:rPr lang="en-US" dirty="0">
                <a:latin typeface="Calibri" charset="0"/>
                <a:ea typeface="Calibri" charset="0"/>
                <a:cs typeface="Times New Roman" charset="0"/>
              </a:rPr>
              <a:t>was</a:t>
            </a:r>
            <a:r>
              <a:rPr lang="en-US" spc="-15" dirty="0">
                <a:latin typeface="Calibri" charset="0"/>
                <a:ea typeface="Calibri" charset="0"/>
                <a:cs typeface="Times New Roman" charset="0"/>
              </a:rPr>
              <a:t> </a:t>
            </a:r>
            <a:r>
              <a:rPr lang="en-US" dirty="0">
                <a:latin typeface="Calibri" charset="0"/>
                <a:ea typeface="Calibri" charset="0"/>
                <a:cs typeface="Times New Roman" charset="0"/>
              </a:rPr>
              <a:t>taught</a:t>
            </a:r>
            <a:r>
              <a:rPr lang="en-US" spc="-15"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fall</a:t>
            </a:r>
            <a:r>
              <a:rPr lang="en-US" spc="-15" dirty="0">
                <a:latin typeface="Calibri" charset="0"/>
                <a:ea typeface="Calibri" charset="0"/>
                <a:cs typeface="Times New Roman" charset="0"/>
              </a:rPr>
              <a:t> </a:t>
            </a:r>
            <a:r>
              <a:rPr lang="en-US" dirty="0">
                <a:latin typeface="Calibri" charset="0"/>
                <a:ea typeface="Calibri" charset="0"/>
                <a:cs typeface="Times New Roman" charset="0"/>
              </a:rPr>
              <a:t>2015</a:t>
            </a:r>
            <a:r>
              <a:rPr lang="en-US" spc="-15" dirty="0">
                <a:latin typeface="Calibri" charset="0"/>
                <a:ea typeface="Calibri" charset="0"/>
                <a:cs typeface="Times New Roman" charset="0"/>
              </a:rPr>
              <a:t> </a:t>
            </a:r>
            <a:r>
              <a:rPr lang="en-US" dirty="0">
                <a:latin typeface="Calibri" charset="0"/>
                <a:ea typeface="Calibri" charset="0"/>
                <a:cs typeface="Times New Roman" charset="0"/>
              </a:rPr>
              <a:t>and moves</a:t>
            </a:r>
            <a:r>
              <a:rPr lang="en-US" spc="-15" dirty="0">
                <a:latin typeface="Calibri" charset="0"/>
                <a:ea typeface="Calibri" charset="0"/>
                <a:cs typeface="Times New Roman" charset="0"/>
              </a:rPr>
              <a:t> </a:t>
            </a:r>
            <a:r>
              <a:rPr lang="en-US" dirty="0">
                <a:latin typeface="Calibri" charset="0"/>
                <a:ea typeface="Calibri" charset="0"/>
                <a:cs typeface="Times New Roman" charset="0"/>
              </a:rPr>
              <a:t>forward</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evaluation</a:t>
            </a:r>
            <a:r>
              <a:rPr lang="en-US" spc="-10" dirty="0">
                <a:latin typeface="Calibri" charset="0"/>
                <a:ea typeface="Calibri" charset="0"/>
                <a:cs typeface="Times New Roman" charset="0"/>
              </a:rPr>
              <a:t> </a:t>
            </a:r>
            <a:r>
              <a:rPr lang="en-US" dirty="0">
                <a:latin typeface="Calibri" charset="0"/>
                <a:ea typeface="Calibri" charset="0"/>
                <a:cs typeface="Times New Roman" charset="0"/>
              </a:rPr>
              <a:t>process</a:t>
            </a:r>
            <a:r>
              <a:rPr lang="en-US" spc="-10" dirty="0">
                <a:latin typeface="Calibri" charset="0"/>
                <a:ea typeface="Calibri" charset="0"/>
                <a:cs typeface="Times New Roman" charset="0"/>
              </a:rPr>
              <a:t> </a:t>
            </a:r>
            <a:r>
              <a:rPr lang="en-US" dirty="0">
                <a:latin typeface="Calibri" charset="0"/>
                <a:ea typeface="Calibri" charset="0"/>
                <a:cs typeface="Times New Roman" charset="0"/>
              </a:rPr>
              <a:t>required</a:t>
            </a:r>
            <a:r>
              <a:rPr lang="en-US" spc="-10" dirty="0">
                <a:latin typeface="Calibri" charset="0"/>
                <a:ea typeface="Calibri" charset="0"/>
                <a:cs typeface="Times New Roman" charset="0"/>
              </a:rPr>
              <a:t> </a:t>
            </a:r>
            <a:r>
              <a:rPr lang="en-US" dirty="0">
                <a:latin typeface="Calibri" charset="0"/>
                <a:ea typeface="Calibri" charset="0"/>
                <a:cs typeface="Times New Roman" charset="0"/>
              </a:rPr>
              <a:t>for</a:t>
            </a:r>
            <a:r>
              <a:rPr lang="en-US" spc="-10" dirty="0">
                <a:latin typeface="Calibri" charset="0"/>
                <a:ea typeface="Calibri" charset="0"/>
                <a:cs typeface="Times New Roman" charset="0"/>
              </a:rPr>
              <a:t> </a:t>
            </a:r>
            <a:r>
              <a:rPr lang="en-US" dirty="0">
                <a:latin typeface="Calibri" charset="0"/>
                <a:ea typeface="Calibri" charset="0"/>
                <a:cs typeface="Times New Roman" charset="0"/>
              </a:rPr>
              <a:t>students</a:t>
            </a:r>
            <a:r>
              <a:rPr lang="en-US" spc="-10" dirty="0">
                <a:latin typeface="Calibri" charset="0"/>
                <a:ea typeface="Calibri" charset="0"/>
                <a:cs typeface="Times New Roman" charset="0"/>
              </a:rPr>
              <a:t> </a:t>
            </a:r>
            <a:r>
              <a:rPr lang="en-US" dirty="0">
                <a:latin typeface="Calibri" charset="0"/>
                <a:ea typeface="Calibri" charset="0"/>
                <a:cs typeface="Times New Roman" charset="0"/>
              </a:rPr>
              <a:t>to</a:t>
            </a:r>
            <a:r>
              <a:rPr lang="en-US" spc="-15" dirty="0">
                <a:latin typeface="Calibri" charset="0"/>
                <a:ea typeface="Calibri" charset="0"/>
                <a:cs typeface="Times New Roman" charset="0"/>
              </a:rPr>
              <a:t> </a:t>
            </a:r>
            <a:r>
              <a:rPr lang="en-US" dirty="0">
                <a:latin typeface="Calibri" charset="0"/>
                <a:ea typeface="Calibri" charset="0"/>
                <a:cs typeface="Times New Roman" charset="0"/>
              </a:rPr>
              <a:t>continue</a:t>
            </a:r>
            <a:r>
              <a:rPr lang="en-US" spc="-10" dirty="0">
                <a:latin typeface="Calibri" charset="0"/>
                <a:ea typeface="Calibri" charset="0"/>
                <a:cs typeface="Times New Roman" charset="0"/>
              </a:rPr>
              <a:t> </a:t>
            </a:r>
            <a:r>
              <a:rPr lang="en-US" dirty="0">
                <a:latin typeface="Calibri" charset="0"/>
                <a:ea typeface="Calibri" charset="0"/>
                <a:cs typeface="Times New Roman" charset="0"/>
              </a:rPr>
              <a:t>in</a:t>
            </a:r>
            <a:r>
              <a:rPr lang="en-US" spc="-10" dirty="0">
                <a:latin typeface="Calibri" charset="0"/>
                <a:ea typeface="Calibri" charset="0"/>
                <a:cs typeface="Times New Roman" charset="0"/>
              </a:rPr>
              <a:t> </a:t>
            </a:r>
            <a:r>
              <a:rPr lang="en-US" dirty="0">
                <a:latin typeface="Calibri" charset="0"/>
                <a:ea typeface="Calibri" charset="0"/>
                <a:cs typeface="Times New Roman" charset="0"/>
              </a:rPr>
              <a:t>the</a:t>
            </a:r>
            <a:r>
              <a:rPr lang="en-US" spc="-10" dirty="0">
                <a:latin typeface="Calibri" charset="0"/>
                <a:ea typeface="Calibri" charset="0"/>
                <a:cs typeface="Times New Roman" charset="0"/>
              </a:rPr>
              <a:t> </a:t>
            </a:r>
            <a:r>
              <a:rPr lang="en-US" dirty="0">
                <a:latin typeface="Calibri" charset="0"/>
                <a:ea typeface="Calibri" charset="0"/>
                <a:cs typeface="Times New Roman" charset="0"/>
              </a:rPr>
              <a:t>IS</a:t>
            </a:r>
            <a:r>
              <a:rPr lang="en-US" spc="-10" dirty="0">
                <a:latin typeface="Calibri" charset="0"/>
                <a:ea typeface="Calibri" charset="0"/>
                <a:cs typeface="Times New Roman" charset="0"/>
              </a:rPr>
              <a:t> </a:t>
            </a:r>
            <a:r>
              <a:rPr lang="en-US" dirty="0">
                <a:latin typeface="Calibri" charset="0"/>
                <a:ea typeface="Calibri" charset="0"/>
                <a:cs typeface="Times New Roman" charset="0"/>
              </a:rPr>
              <a:t>major.</a:t>
            </a:r>
            <a:endParaRPr lang="en-US" dirty="0">
              <a:effectLst/>
              <a:latin typeface="Calibri" charset="0"/>
              <a:ea typeface="Calibri" charset="0"/>
              <a:cs typeface="Times New Roman" charset="0"/>
            </a:endParaRPr>
          </a:p>
        </p:txBody>
      </p:sp>
      <p:sp>
        <p:nvSpPr>
          <p:cNvPr id="4" name="Rectangle 3"/>
          <p:cNvSpPr/>
          <p:nvPr/>
        </p:nvSpPr>
        <p:spPr>
          <a:xfrm>
            <a:off x="6674082" y="830183"/>
            <a:ext cx="6096000" cy="1323439"/>
          </a:xfrm>
          <a:prstGeom prst="rect">
            <a:avLst/>
          </a:prstGeom>
        </p:spPr>
        <p:txBody>
          <a:bodyPr>
            <a:spAutoFit/>
          </a:bodyPr>
          <a:lstStyle/>
          <a:p>
            <a:r>
              <a:rPr lang="en-US" sz="1600" dirty="0"/>
              <a:t>part 3: Independent work/research</a:t>
            </a:r>
          </a:p>
          <a:p>
            <a:pPr marL="285750" lvl="1" indent="-285750">
              <a:buFont typeface="Arial" charset="0"/>
              <a:buChar char="•"/>
            </a:pPr>
            <a:r>
              <a:rPr lang="en-US" sz="1600" dirty="0">
                <a:latin typeface="Calibri" charset="0"/>
                <a:ea typeface="Arial" charset="0"/>
                <a:cs typeface="Times New Roman" charset="0"/>
              </a:rPr>
              <a:t>(see full report)</a:t>
            </a:r>
          </a:p>
          <a:p>
            <a:pPr marL="285750" indent="-285750">
              <a:buFont typeface="Arial" charset="0"/>
              <a:buChar char="•"/>
            </a:pPr>
            <a:endParaRPr lang="en-US" sz="1600" dirty="0"/>
          </a:p>
          <a:p>
            <a:r>
              <a:rPr lang="en-US" sz="1600" dirty="0"/>
              <a:t>part 4: Reflection and assessment</a:t>
            </a:r>
          </a:p>
          <a:p>
            <a:pPr marL="285750" lvl="1" indent="-285750">
              <a:buFont typeface="Arial" charset="0"/>
              <a:buChar char="•"/>
            </a:pPr>
            <a:r>
              <a:rPr lang="en-US" sz="1600" dirty="0">
                <a:latin typeface="Calibri" charset="0"/>
                <a:ea typeface="Arial" charset="0"/>
                <a:cs typeface="Times New Roman" charset="0"/>
              </a:rPr>
              <a:t>(see full report)</a:t>
            </a:r>
          </a:p>
        </p:txBody>
      </p:sp>
      <p:sp>
        <p:nvSpPr>
          <p:cNvPr id="22"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691908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Writing Comments</a:t>
            </a:r>
          </a:p>
        </p:txBody>
      </p:sp>
      <p:sp>
        <p:nvSpPr>
          <p:cNvPr id="4" name="Slide Number Placeholder 3"/>
          <p:cNvSpPr>
            <a:spLocks noGrp="1"/>
          </p:cNvSpPr>
          <p:nvPr>
            <p:ph type="sldNum" sz="quarter" idx="12"/>
          </p:nvPr>
        </p:nvSpPr>
        <p:spPr/>
        <p:txBody>
          <a:bodyPr/>
          <a:lstStyle/>
          <a:p>
            <a:fld id="{098B3DDF-55FD-42E7-8027-CE601EFF49C5}" type="slidenum">
              <a:rPr lang="en-US" smtClean="0"/>
              <a:t>87</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661058245"/>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lstStyle/>
          <a:p>
            <a:r>
              <a:rPr lang="en-US" b="1" dirty="0"/>
              <a:t>I.A. Student-centered learning objectives - Clarity and Specificity</a:t>
            </a:r>
            <a:endParaRPr lang="en-US" dirty="0"/>
          </a:p>
          <a:p>
            <a:pPr>
              <a:buFont typeface="Arial" panose="020B0604020202020204" pitchFamily="34" charset="0"/>
              <a:buChar char="•"/>
            </a:pPr>
            <a:r>
              <a:rPr lang="en-US" dirty="0"/>
              <a:t>Nice job specifying who will be assessed and detailing the content and skills related to each objective! Great level of detail and research supporting the development of the IS student-learning objectives. </a:t>
            </a:r>
          </a:p>
        </p:txBody>
      </p:sp>
      <p:sp>
        <p:nvSpPr>
          <p:cNvPr id="4" name="Slide Number Placeholder 3"/>
          <p:cNvSpPr>
            <a:spLocks noGrp="1"/>
          </p:cNvSpPr>
          <p:nvPr>
            <p:ph type="sldNum" sz="quarter" idx="12"/>
          </p:nvPr>
        </p:nvSpPr>
        <p:spPr/>
        <p:txBody>
          <a:bodyPr/>
          <a:lstStyle/>
          <a:p>
            <a:fld id="{098B3DDF-55FD-42E7-8027-CE601EFF49C5}" type="slidenum">
              <a:rPr lang="en-US" smtClean="0"/>
              <a:t>88</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456795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lstStyle/>
          <a:p>
            <a:r>
              <a:rPr lang="en-US" b="1" dirty="0"/>
              <a:t>II. Course/learning experiences that are mapped to objectives</a:t>
            </a:r>
          </a:p>
          <a:p>
            <a:pPr>
              <a:buFont typeface="Arial" panose="020B0604020202020204" pitchFamily="34" charset="0"/>
              <a:buChar char="•"/>
            </a:pPr>
            <a:r>
              <a:rPr lang="en-US" dirty="0"/>
              <a:t>Nicely done - all objectives have learning experiences mapped to them. The information regarding coverage is extremely helpful in determining that all objectives are addressed in multiple learning experiences! </a:t>
            </a:r>
          </a:p>
        </p:txBody>
      </p:sp>
      <p:sp>
        <p:nvSpPr>
          <p:cNvPr id="4" name="Slide Number Placeholder 3"/>
          <p:cNvSpPr>
            <a:spLocks noGrp="1"/>
          </p:cNvSpPr>
          <p:nvPr>
            <p:ph type="sldNum" sz="quarter" idx="12"/>
          </p:nvPr>
        </p:nvSpPr>
        <p:spPr/>
        <p:txBody>
          <a:bodyPr/>
          <a:lstStyle/>
          <a:p>
            <a:fld id="{098B3DDF-55FD-42E7-8027-CE601EFF49C5}" type="slidenum">
              <a:rPr lang="en-US" smtClean="0"/>
              <a:t>89</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687857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Assessment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87271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74E69E3-9CBD-4044-B7E5-98B6932ED199}" type="slidenum">
              <a:rPr lang="en-US" smtClean="0"/>
              <a:pPr/>
              <a:t>9</a:t>
            </a:fld>
            <a:endParaRPr lang="en-US"/>
          </a:p>
        </p:txBody>
      </p:sp>
      <p:sp>
        <p:nvSpPr>
          <p:cNvPr id="3" name="Date Placeholder 2"/>
          <p:cNvSpPr>
            <a:spLocks noGrp="1"/>
          </p:cNvSpPr>
          <p:nvPr>
            <p:ph type="dt" sz="half" idx="4294967295"/>
          </p:nvPr>
        </p:nvSpPr>
        <p:spPr/>
        <p:txBody>
          <a:bodyPr/>
          <a:lstStyle/>
          <a:p>
            <a:pPr>
              <a:defRPr/>
            </a:pPr>
            <a:fld id="{CD642436-3C99-411F-B6E4-12868141BDEE}" type="datetime1">
              <a:rPr lang="en-US" smtClean="0">
                <a:solidFill>
                  <a:srgbClr val="FFFFFF"/>
                </a:solidFill>
              </a:rPr>
              <a:t>4/20/20</a:t>
            </a:fld>
            <a:endParaRPr lang="en-US" dirty="0">
              <a:solidFill>
                <a:srgbClr val="FFFFFF"/>
              </a:solidFill>
            </a:endParaRPr>
          </a:p>
        </p:txBody>
      </p:sp>
      <p:sp>
        <p:nvSpPr>
          <p:cNvPr id="6"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31139775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normAutofit fontScale="92500" lnSpcReduction="10000"/>
          </a:bodyPr>
          <a:lstStyle/>
          <a:p>
            <a:r>
              <a:rPr lang="en-US" b="1" dirty="0"/>
              <a:t>III.D. Data collection &amp; Research design integrity</a:t>
            </a:r>
            <a:endParaRPr lang="en-US" dirty="0"/>
          </a:p>
          <a:p>
            <a:pPr>
              <a:buFont typeface="Arial" panose="020B0604020202020204" pitchFamily="34" charset="0"/>
              <a:buChar char="•"/>
            </a:pPr>
            <a:r>
              <a:rPr lang="en-US" dirty="0"/>
              <a:t>Nice specification of data collection procedures. As mentioned in the report, comparison of pre/posttest scores on the Objective Assessment at times 1 and 2 should be beneficial to accurately assess the related objectives from a cohort perspective, but also to provide feedback at an individual level. In addition, the plan to use multiple raters will be helpful when the time comes to collect overall reliability of the ratings. This section may be improved by tying desired results back to the data collection procedures.</a:t>
            </a:r>
          </a:p>
        </p:txBody>
      </p:sp>
      <p:sp>
        <p:nvSpPr>
          <p:cNvPr id="4" name="Slide Number Placeholder 3"/>
          <p:cNvSpPr>
            <a:spLocks noGrp="1"/>
          </p:cNvSpPr>
          <p:nvPr>
            <p:ph type="sldNum" sz="quarter" idx="12"/>
          </p:nvPr>
        </p:nvSpPr>
        <p:spPr/>
        <p:txBody>
          <a:bodyPr/>
          <a:lstStyle/>
          <a:p>
            <a:fld id="{098B3DDF-55FD-42E7-8027-CE601EFF49C5}" type="slidenum">
              <a:rPr lang="en-US" smtClean="0"/>
              <a:t>90</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60896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normAutofit/>
          </a:bodyPr>
          <a:lstStyle/>
          <a:p>
            <a:r>
              <a:rPr lang="en-US" b="1" dirty="0"/>
              <a:t>IV.C. Interpretation of results</a:t>
            </a:r>
            <a:endParaRPr lang="en-US" dirty="0"/>
          </a:p>
          <a:p>
            <a:pPr>
              <a:buFont typeface="Arial" panose="020B0604020202020204" pitchFamily="34" charset="0"/>
              <a:buChar char="•"/>
            </a:pPr>
            <a:r>
              <a:rPr lang="en-US" dirty="0"/>
              <a:t>Baseline data are still being collected, though a brief interpretation of results is present. This area could be stronger through in-depth analysis of results with regard to the objectives. What inferences about student learning can be made based on the results? Additionally, referring interpretations back to specific objectives will improve this section.</a:t>
            </a:r>
          </a:p>
        </p:txBody>
      </p:sp>
      <p:sp>
        <p:nvSpPr>
          <p:cNvPr id="4" name="Slide Number Placeholder 3"/>
          <p:cNvSpPr>
            <a:spLocks noGrp="1"/>
          </p:cNvSpPr>
          <p:nvPr>
            <p:ph type="sldNum" sz="quarter" idx="12"/>
          </p:nvPr>
        </p:nvSpPr>
        <p:spPr/>
        <p:txBody>
          <a:bodyPr/>
          <a:lstStyle/>
          <a:p>
            <a:fld id="{098B3DDF-55FD-42E7-8027-CE601EFF49C5}" type="slidenum">
              <a:rPr lang="en-US" smtClean="0"/>
              <a:t>91</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104982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normAutofit/>
          </a:bodyPr>
          <a:lstStyle/>
          <a:p>
            <a:r>
              <a:rPr lang="en-US" b="1" dirty="0"/>
              <a:t>VI.A. Improvement of programs regarding student learning and development</a:t>
            </a:r>
            <a:endParaRPr lang="en-US" dirty="0"/>
          </a:p>
          <a:p>
            <a:pPr>
              <a:buFont typeface="Arial" panose="020B0604020202020204" pitchFamily="34" charset="0"/>
              <a:buChar char="•"/>
            </a:pPr>
            <a:r>
              <a:rPr lang="en-US" dirty="0"/>
              <a:t>Improvements are documented; however, the link between assessment results and those improvements is not entirely clear. To strengthen this area, explicitly describe how specific assessment findings relate directly to the program's intended improvements. </a:t>
            </a:r>
          </a:p>
        </p:txBody>
      </p:sp>
      <p:sp>
        <p:nvSpPr>
          <p:cNvPr id="4" name="Slide Number Placeholder 3"/>
          <p:cNvSpPr>
            <a:spLocks noGrp="1"/>
          </p:cNvSpPr>
          <p:nvPr>
            <p:ph type="sldNum" sz="quarter" idx="12"/>
          </p:nvPr>
        </p:nvSpPr>
        <p:spPr/>
        <p:txBody>
          <a:bodyPr/>
          <a:lstStyle/>
          <a:p>
            <a:fld id="{098B3DDF-55FD-42E7-8027-CE601EFF49C5}" type="slidenum">
              <a:rPr lang="en-US" smtClean="0"/>
              <a:t>92</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4115973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Comments: Independent Scholars</a:t>
            </a:r>
          </a:p>
        </p:txBody>
      </p:sp>
      <p:sp>
        <p:nvSpPr>
          <p:cNvPr id="3" name="Content Placeholder 2"/>
          <p:cNvSpPr>
            <a:spLocks noGrp="1"/>
          </p:cNvSpPr>
          <p:nvPr>
            <p:ph idx="1"/>
          </p:nvPr>
        </p:nvSpPr>
        <p:spPr/>
        <p:txBody>
          <a:bodyPr>
            <a:normAutofit/>
          </a:bodyPr>
          <a:lstStyle/>
          <a:p>
            <a:r>
              <a:rPr lang="en-US" b="1" dirty="0"/>
              <a:t>VI.B. Improvement of assessment process</a:t>
            </a:r>
          </a:p>
          <a:p>
            <a:pPr>
              <a:buFont typeface="Arial" panose="020B0604020202020204" pitchFamily="34" charset="0"/>
              <a:buChar char="•"/>
            </a:pPr>
            <a:r>
              <a:rPr lang="en-US" dirty="0"/>
              <a:t>Assessment process critically evaluated. Specific plans to improve different parts of the IND 200 inquiry project proposals have been developed, and intentional revisions to improve the assessment process were documented. Greater detail would make this area even stronger. </a:t>
            </a:r>
          </a:p>
        </p:txBody>
      </p:sp>
      <p:sp>
        <p:nvSpPr>
          <p:cNvPr id="4" name="Slide Number Placeholder 3"/>
          <p:cNvSpPr>
            <a:spLocks noGrp="1"/>
          </p:cNvSpPr>
          <p:nvPr>
            <p:ph type="sldNum" sz="quarter" idx="12"/>
          </p:nvPr>
        </p:nvSpPr>
        <p:spPr/>
        <p:txBody>
          <a:bodyPr/>
          <a:lstStyle/>
          <a:p>
            <a:fld id="{098B3DDF-55FD-42E7-8027-CE601EFF49C5}" type="slidenum">
              <a:rPr lang="en-US" smtClean="0"/>
              <a:t>93</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dirty="0"/>
              <a:t>The Center for Assessment and Research Studies, James Madison University</a:t>
            </a:r>
          </a:p>
        </p:txBody>
      </p:sp>
    </p:spTree>
    <p:extLst>
      <p:ext uri="{BB962C8B-B14F-4D97-AF65-F5344CB8AC3E}">
        <p14:creationId xmlns:p14="http://schemas.microsoft.com/office/powerpoint/2010/main" val="3792700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Opportunity to Meet Objectives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bg1">
                    <a:lumMod val="65000"/>
                  </a:schemeClr>
                </a:solidFill>
              </a:rPr>
              <a:t>Rationale for assessment evaluation rubric</a:t>
            </a:r>
          </a:p>
          <a:p>
            <a:pPr>
              <a:buFont typeface="Arial" panose="020B0604020202020204" pitchFamily="34" charset="0"/>
              <a:buChar char="•"/>
            </a:pPr>
            <a:r>
              <a:rPr lang="en-US" dirty="0">
                <a:solidFill>
                  <a:schemeClr val="bg1">
                    <a:lumMod val="65000"/>
                  </a:schemeClr>
                </a:solidFill>
              </a:rPr>
              <a:t>Assessment process (the six-step cycle)</a:t>
            </a:r>
          </a:p>
          <a:p>
            <a:pPr>
              <a:buFont typeface="Arial" panose="020B0604020202020204" pitchFamily="34" charset="0"/>
              <a:buChar char="•"/>
            </a:pPr>
            <a:r>
              <a:rPr lang="en-US" dirty="0">
                <a:solidFill>
                  <a:schemeClr val="bg1">
                    <a:lumMod val="65000"/>
                  </a:schemeClr>
                </a:solidFill>
              </a:rPr>
              <a:t>Assessment evaluation rubric</a:t>
            </a:r>
          </a:p>
          <a:p>
            <a:pPr>
              <a:buFont typeface="Arial" panose="020B0604020202020204" pitchFamily="34" charset="0"/>
              <a:buChar char="•"/>
            </a:pPr>
            <a:r>
              <a:rPr lang="en-US" dirty="0">
                <a:solidFill>
                  <a:schemeClr val="bg1">
                    <a:lumMod val="65000"/>
                  </a:schemeClr>
                </a:solidFill>
              </a:rPr>
              <a:t>Apply the rubric to an academic program assessment report</a:t>
            </a:r>
          </a:p>
          <a:p>
            <a:pPr>
              <a:buFont typeface="Arial" panose="020B0604020202020204" pitchFamily="34" charset="0"/>
              <a:buChar char="•"/>
            </a:pPr>
            <a:r>
              <a:rPr lang="en-US" dirty="0">
                <a:solidFill>
                  <a:schemeClr val="tx1"/>
                </a:solidFill>
              </a:rPr>
              <a:t>Logistics</a:t>
            </a:r>
          </a:p>
          <a:p>
            <a:pPr>
              <a:buFont typeface="Arial" panose="020B0604020202020204" pitchFamily="34" charset="0"/>
              <a:buChar char="•"/>
            </a:pPr>
            <a:r>
              <a:rPr lang="en-US" dirty="0">
                <a:solidFill>
                  <a:schemeClr val="bg1">
                    <a:lumMod val="65000"/>
                  </a:schemeClr>
                </a:solidFill>
              </a:rPr>
              <a:t>Conclusions</a:t>
            </a:r>
          </a:p>
        </p:txBody>
      </p:sp>
      <p:sp>
        <p:nvSpPr>
          <p:cNvPr id="4" name="Slide Number Placeholder 3"/>
          <p:cNvSpPr>
            <a:spLocks noGrp="1"/>
          </p:cNvSpPr>
          <p:nvPr>
            <p:ph type="sldNum" sz="quarter" idx="12"/>
          </p:nvPr>
        </p:nvSpPr>
        <p:spPr/>
        <p:txBody>
          <a:bodyPr/>
          <a:lstStyle/>
          <a:p>
            <a:fld id="{098B3DDF-55FD-42E7-8027-CE601EFF49C5}" type="slidenum">
              <a:rPr lang="en-US" smtClean="0"/>
              <a:t>94</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2707839091"/>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1097280" y="1737361"/>
            <a:ext cx="10926554" cy="4460472"/>
          </a:xfrm>
        </p:spPr>
        <p:txBody>
          <a:bodyPr>
            <a:noAutofit/>
          </a:bodyPr>
          <a:lstStyle/>
          <a:p>
            <a:pPr>
              <a:buFont typeface="Arial" panose="020B0604020202020204" pitchFamily="34" charset="0"/>
              <a:buChar char="•"/>
            </a:pPr>
            <a:r>
              <a:rPr lang="en-US" sz="2400" b="1" dirty="0"/>
              <a:t>How does JMU use this rubric?</a:t>
            </a:r>
          </a:p>
          <a:p>
            <a:pPr lvl="1">
              <a:buFont typeface="Arial" panose="020B0604020202020204" pitchFamily="34" charset="0"/>
              <a:buChar char="•"/>
            </a:pPr>
            <a:r>
              <a:rPr lang="en-US" sz="2400" dirty="0"/>
              <a:t>JMU has approximately 120 academic programs, and each academic program submits an assessment report</a:t>
            </a:r>
          </a:p>
          <a:p>
            <a:pPr lvl="1">
              <a:buFont typeface="Arial" panose="020B0604020202020204" pitchFamily="34" charset="0"/>
              <a:buChar char="•"/>
            </a:pPr>
            <a:r>
              <a:rPr lang="en-US" sz="2400" dirty="0"/>
              <a:t>Graduate students, faculty, and staff from across campus rate these reports (14-20 total raters)</a:t>
            </a:r>
          </a:p>
          <a:p>
            <a:pPr lvl="2">
              <a:buFont typeface="Arial" panose="020B0604020202020204" pitchFamily="34" charset="0"/>
              <a:buChar char="•"/>
            </a:pPr>
            <a:r>
              <a:rPr lang="en-US" dirty="0"/>
              <a:t>Two full days of training</a:t>
            </a:r>
          </a:p>
          <a:p>
            <a:pPr lvl="3">
              <a:buFont typeface="Arial" panose="020B0604020202020204" pitchFamily="34" charset="0"/>
              <a:buChar char="•"/>
            </a:pPr>
            <a:r>
              <a:rPr lang="en-US" dirty="0"/>
              <a:t>Half-day on uses of assessment, assessment cycle, “Assessment 101”-type material</a:t>
            </a:r>
          </a:p>
          <a:p>
            <a:pPr lvl="3">
              <a:buFont typeface="Arial" panose="020B0604020202020204" pitchFamily="34" charset="0"/>
              <a:buChar char="•"/>
            </a:pPr>
            <a:r>
              <a:rPr lang="en-US" dirty="0"/>
              <a:t>One and a half days on calibration to the rubric</a:t>
            </a:r>
          </a:p>
          <a:p>
            <a:pPr lvl="2">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95</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2755149936"/>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1097280" y="1737361"/>
            <a:ext cx="10926554" cy="4460472"/>
          </a:xfrm>
        </p:spPr>
        <p:txBody>
          <a:bodyPr>
            <a:noAutofit/>
          </a:bodyPr>
          <a:lstStyle/>
          <a:p>
            <a:pPr>
              <a:buFont typeface="Arial" panose="020B0604020202020204" pitchFamily="34" charset="0"/>
              <a:buChar char="•"/>
            </a:pPr>
            <a:r>
              <a:rPr lang="en-US" sz="2400" b="1" dirty="0"/>
              <a:t>What happens after the training? </a:t>
            </a:r>
          </a:p>
          <a:p>
            <a:pPr lvl="1">
              <a:buFont typeface="Arial" panose="020B0604020202020204" pitchFamily="34" charset="0"/>
              <a:buChar char="•"/>
            </a:pPr>
            <a:r>
              <a:rPr lang="en-US" sz="2400" dirty="0"/>
              <a:t>Raters rate in pairs: Independently, then adjudicate</a:t>
            </a:r>
          </a:p>
          <a:p>
            <a:pPr lvl="1">
              <a:buFont typeface="Arial" panose="020B0604020202020204" pitchFamily="34" charset="0"/>
              <a:buChar char="•"/>
            </a:pPr>
            <a:r>
              <a:rPr lang="en-US" sz="2400" dirty="0"/>
              <a:t>Approximately 6 days total to complete</a:t>
            </a:r>
          </a:p>
          <a:p>
            <a:pPr lvl="1">
              <a:buFont typeface="Arial" panose="020B0604020202020204" pitchFamily="34" charset="0"/>
              <a:buChar char="•"/>
            </a:pPr>
            <a:r>
              <a:rPr lang="en-US" sz="2400" dirty="0"/>
              <a:t>Rigorous quality control process to ensure:</a:t>
            </a:r>
          </a:p>
          <a:p>
            <a:pPr lvl="2">
              <a:buFont typeface="Arial" panose="020B0604020202020204" pitchFamily="34" charset="0"/>
              <a:buChar char="•"/>
            </a:pPr>
            <a:r>
              <a:rPr lang="en-US" dirty="0"/>
              <a:t>Comments provide diagnostic feedback </a:t>
            </a:r>
          </a:p>
          <a:p>
            <a:pPr lvl="2">
              <a:buFont typeface="Arial" panose="020B0604020202020204" pitchFamily="34" charset="0"/>
              <a:buChar char="•"/>
            </a:pPr>
            <a:r>
              <a:rPr lang="en-US" dirty="0"/>
              <a:t>Scores are consistent and valid</a:t>
            </a:r>
          </a:p>
          <a:p>
            <a:pPr lvl="1">
              <a:buFont typeface="Arial" panose="020B0604020202020204" pitchFamily="34" charset="0"/>
              <a:buChar char="•"/>
            </a:pPr>
            <a:endParaRPr lang="en-US" sz="2400" dirty="0"/>
          </a:p>
          <a:p>
            <a:pPr lvl="2">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098B3DDF-55FD-42E7-8027-CE601EFF49C5}" type="slidenum">
              <a:rPr lang="en-US" smtClean="0"/>
              <a:t>96</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2628308227"/>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07717"/>
          </a:xfrm>
        </p:spPr>
        <p:txBody>
          <a:bodyPr/>
          <a:lstStyle/>
          <a:p>
            <a:r>
              <a:rPr lang="en-US" dirty="0"/>
              <a:t>Logistics</a:t>
            </a:r>
          </a:p>
        </p:txBody>
      </p:sp>
      <p:sp>
        <p:nvSpPr>
          <p:cNvPr id="7" name="Text Placeholder 6"/>
          <p:cNvSpPr>
            <a:spLocks noGrp="1"/>
          </p:cNvSpPr>
          <p:nvPr>
            <p:ph type="body" sz="half" idx="2"/>
          </p:nvPr>
        </p:nvSpPr>
        <p:spPr>
          <a:xfrm>
            <a:off x="1" y="1202076"/>
            <a:ext cx="3883630" cy="4979839"/>
          </a:xfrm>
        </p:spPr>
        <p:txBody>
          <a:bodyPr>
            <a:noAutofit/>
          </a:bodyPr>
          <a:lstStyle/>
          <a:p>
            <a:r>
              <a:rPr lang="en-US" sz="2400" dirty="0"/>
              <a:t>Example feedback report of CIS program (2013-2014)</a:t>
            </a:r>
          </a:p>
          <a:p>
            <a:endParaRPr lang="en-US" sz="2400" dirty="0"/>
          </a:p>
        </p:txBody>
      </p:sp>
      <p:sp>
        <p:nvSpPr>
          <p:cNvPr id="5" name="Footer Placeholder 2"/>
          <p:cNvSpPr>
            <a:spLocks noGrp="1"/>
          </p:cNvSpPr>
          <p:nvPr>
            <p:ph type="ftr" sz="quarter" idx="11"/>
          </p:nvPr>
        </p:nvSpPr>
        <p:spPr>
          <a:xfrm>
            <a:off x="4176584" y="6459786"/>
            <a:ext cx="6672926" cy="365125"/>
          </a:xfrm>
        </p:spPr>
        <p:txBody>
          <a:bodyPr/>
          <a:lstStyle/>
          <a:p>
            <a:r>
              <a:rPr lang="en-US" sz="1600"/>
              <a:t>The Center for Assessment and Research Studies, James Madison University</a:t>
            </a:r>
            <a:endParaRPr lang="en-US" sz="1600" dirty="0"/>
          </a:p>
        </p:txBody>
      </p:sp>
      <p:sp>
        <p:nvSpPr>
          <p:cNvPr id="4" name="Slide Number Placeholder 3"/>
          <p:cNvSpPr>
            <a:spLocks noGrp="1"/>
          </p:cNvSpPr>
          <p:nvPr>
            <p:ph type="sldNum" sz="quarter" idx="12"/>
          </p:nvPr>
        </p:nvSpPr>
        <p:spPr/>
        <p:txBody>
          <a:bodyPr/>
          <a:lstStyle/>
          <a:p>
            <a:fld id="{098B3DDF-55FD-42E7-8027-CE601EFF49C5}" type="slidenum">
              <a:rPr lang="en-US" smtClean="0"/>
              <a:t>97</a:t>
            </a:fld>
            <a:endParaRPr lang="en-US"/>
          </a:p>
        </p:txBody>
      </p:sp>
      <p:pic>
        <p:nvPicPr>
          <p:cNvPr id="11" name="Content Placeholder 10"/>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4245017" y="208029"/>
            <a:ext cx="4364727" cy="4695844"/>
          </a:xfrm>
          <a:prstGeom prst="rect">
            <a:avLst/>
          </a:prstGeom>
        </p:spPr>
      </p:pic>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8383714" y="2167846"/>
            <a:ext cx="3595676" cy="4384029"/>
          </a:xfrm>
          <a:prstGeom prst="rect">
            <a:avLst/>
          </a:prstGeom>
        </p:spPr>
      </p:pic>
    </p:spTree>
    <p:extLst>
      <p:ext uri="{BB962C8B-B14F-4D97-AF65-F5344CB8AC3E}">
        <p14:creationId xmlns:p14="http://schemas.microsoft.com/office/powerpoint/2010/main" val="3644327837"/>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977" y="1165946"/>
            <a:ext cx="7646409" cy="4301105"/>
          </a:xfrm>
          <a:prstGeom prst="rect">
            <a:avLst/>
          </a:prstGeom>
        </p:spPr>
      </p:pic>
      <p:sp>
        <p:nvSpPr>
          <p:cNvPr id="2" name="Title 1"/>
          <p:cNvSpPr>
            <a:spLocks noGrp="1"/>
          </p:cNvSpPr>
          <p:nvPr>
            <p:ph type="title"/>
          </p:nvPr>
        </p:nvSpPr>
        <p:spPr>
          <a:xfrm>
            <a:off x="457200" y="594359"/>
            <a:ext cx="3200400" cy="571587"/>
          </a:xfrm>
        </p:spPr>
        <p:txBody>
          <a:bodyPr/>
          <a:lstStyle/>
          <a:p>
            <a:r>
              <a:rPr lang="en-US" dirty="0"/>
              <a:t>Logistics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4339" y="1165946"/>
            <a:ext cx="7646409" cy="4301105"/>
          </a:xfrm>
        </p:spPr>
      </p:pic>
      <p:sp>
        <p:nvSpPr>
          <p:cNvPr id="7" name="Text Placeholder 6"/>
          <p:cNvSpPr>
            <a:spLocks noGrp="1"/>
          </p:cNvSpPr>
          <p:nvPr>
            <p:ph type="body" sz="half" idx="2"/>
          </p:nvPr>
        </p:nvSpPr>
        <p:spPr>
          <a:xfrm>
            <a:off x="0" y="1165946"/>
            <a:ext cx="4000500" cy="3379124"/>
          </a:xfrm>
        </p:spPr>
        <p:txBody>
          <a:bodyPr>
            <a:noAutofit/>
          </a:bodyPr>
          <a:lstStyle/>
          <a:p>
            <a:r>
              <a:rPr lang="en-US" sz="2200" dirty="0"/>
              <a:t>Do we have evidence that the feedback is being used, and used in a way such that assessment plans are improving? </a:t>
            </a:r>
          </a:p>
          <a:p>
            <a:endParaRPr lang="en-US" sz="2200" dirty="0"/>
          </a:p>
          <a:p>
            <a:r>
              <a:rPr lang="en-US" sz="2200" dirty="0"/>
              <a:t>On average, scores have increased significantly since this process began in 2008/2009.</a:t>
            </a:r>
          </a:p>
          <a:p>
            <a:endParaRPr lang="en-US" sz="2200" dirty="0"/>
          </a:p>
          <a:p>
            <a:r>
              <a:rPr lang="en-US" sz="2200" dirty="0"/>
              <a:t>Individual elements have shown even more change – for example, </a:t>
            </a:r>
            <a:r>
              <a:rPr lang="en-US" sz="2200" dirty="0" err="1"/>
              <a:t>IIId</a:t>
            </a:r>
            <a:r>
              <a:rPr lang="en-US" sz="2200" dirty="0"/>
              <a:t> (data collection design and integrity) has shown considerable improvement.  </a:t>
            </a:r>
          </a:p>
        </p:txBody>
      </p:sp>
      <p:sp>
        <p:nvSpPr>
          <p:cNvPr id="5" name="Footer Placeholder 2"/>
          <p:cNvSpPr>
            <a:spLocks noGrp="1"/>
          </p:cNvSpPr>
          <p:nvPr>
            <p:ph type="ftr" sz="quarter" idx="11"/>
          </p:nvPr>
        </p:nvSpPr>
        <p:spPr>
          <a:xfrm>
            <a:off x="4176584" y="6459786"/>
            <a:ext cx="6796216" cy="365125"/>
          </a:xfrm>
        </p:spPr>
        <p:txBody>
          <a:bodyPr/>
          <a:lstStyle/>
          <a:p>
            <a:r>
              <a:rPr lang="en-US" sz="1600" dirty="0"/>
              <a:t>The Center for Assessment and Research Studies, James Madison University</a:t>
            </a:r>
          </a:p>
        </p:txBody>
      </p:sp>
      <p:sp>
        <p:nvSpPr>
          <p:cNvPr id="4" name="Slide Number Placeholder 3"/>
          <p:cNvSpPr>
            <a:spLocks noGrp="1"/>
          </p:cNvSpPr>
          <p:nvPr>
            <p:ph type="sldNum" sz="quarter" idx="12"/>
          </p:nvPr>
        </p:nvSpPr>
        <p:spPr/>
        <p:txBody>
          <a:bodyPr/>
          <a:lstStyle/>
          <a:p>
            <a:fld id="{098B3DDF-55FD-42E7-8027-CE601EFF49C5}" type="slidenum">
              <a:rPr lang="en-US" smtClean="0"/>
              <a:t>98</a:t>
            </a:fld>
            <a:endParaRPr lang="en-US"/>
          </a:p>
        </p:txBody>
      </p:sp>
    </p:spTree>
    <p:extLst>
      <p:ext uri="{BB962C8B-B14F-4D97-AF65-F5344CB8AC3E}">
        <p14:creationId xmlns:p14="http://schemas.microsoft.com/office/powerpoint/2010/main" val="2319104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bg1">
                    <a:lumMod val="65000"/>
                  </a:schemeClr>
                </a:solidFill>
              </a:rPr>
              <a:t>Rationale for assessment evaluation rubric</a:t>
            </a:r>
          </a:p>
          <a:p>
            <a:pPr>
              <a:buFont typeface="Arial" panose="020B0604020202020204" pitchFamily="34" charset="0"/>
              <a:buChar char="•"/>
            </a:pPr>
            <a:r>
              <a:rPr lang="en-US" dirty="0">
                <a:solidFill>
                  <a:srgbClr val="B7B7B7"/>
                </a:solidFill>
              </a:rPr>
              <a:t>Assessment process (the six-step cycle)</a:t>
            </a:r>
          </a:p>
          <a:p>
            <a:pPr>
              <a:buFont typeface="Arial" panose="020B0604020202020204" pitchFamily="34" charset="0"/>
              <a:buChar char="•"/>
            </a:pPr>
            <a:r>
              <a:rPr lang="en-US" dirty="0">
                <a:solidFill>
                  <a:schemeClr val="bg1">
                    <a:lumMod val="65000"/>
                  </a:schemeClr>
                </a:solidFill>
              </a:rPr>
              <a:t>Assessment evaluation rubric</a:t>
            </a:r>
          </a:p>
          <a:p>
            <a:pPr>
              <a:buFont typeface="Arial" panose="020B0604020202020204" pitchFamily="34" charset="0"/>
              <a:buChar char="•"/>
            </a:pPr>
            <a:r>
              <a:rPr lang="en-US" dirty="0">
                <a:solidFill>
                  <a:schemeClr val="bg1">
                    <a:lumMod val="65000"/>
                  </a:schemeClr>
                </a:solidFill>
              </a:rPr>
              <a:t>Apply the rubric to an academic program assessment report</a:t>
            </a:r>
          </a:p>
          <a:p>
            <a:pPr>
              <a:buFont typeface="Arial" panose="020B0604020202020204" pitchFamily="34" charset="0"/>
              <a:buChar char="•"/>
            </a:pPr>
            <a:r>
              <a:rPr lang="en-US" dirty="0">
                <a:solidFill>
                  <a:schemeClr val="bg1">
                    <a:lumMod val="65000"/>
                  </a:schemeClr>
                </a:solidFill>
              </a:rPr>
              <a:t>Logistics</a:t>
            </a:r>
          </a:p>
          <a:p>
            <a:pPr>
              <a:buFont typeface="Arial" panose="020B0604020202020204" pitchFamily="34" charset="0"/>
              <a:buChar char="•"/>
            </a:pPr>
            <a:r>
              <a:rPr lang="en-US" dirty="0">
                <a:solidFill>
                  <a:schemeClr val="tx1"/>
                </a:solidFill>
              </a:rPr>
              <a:t>Conclusions</a:t>
            </a:r>
          </a:p>
        </p:txBody>
      </p:sp>
      <p:sp>
        <p:nvSpPr>
          <p:cNvPr id="4" name="Slide Number Placeholder 3"/>
          <p:cNvSpPr>
            <a:spLocks noGrp="1"/>
          </p:cNvSpPr>
          <p:nvPr>
            <p:ph type="sldNum" sz="quarter" idx="12"/>
          </p:nvPr>
        </p:nvSpPr>
        <p:spPr/>
        <p:txBody>
          <a:bodyPr/>
          <a:lstStyle/>
          <a:p>
            <a:fld id="{098B3DDF-55FD-42E7-8027-CE601EFF49C5}" type="slidenum">
              <a:rPr lang="en-US" smtClean="0"/>
              <a:t>99</a:t>
            </a:fld>
            <a:endParaRPr lang="en-US"/>
          </a:p>
        </p:txBody>
      </p:sp>
      <p:sp>
        <p:nvSpPr>
          <p:cNvPr id="5" name="Footer Placeholder 2"/>
          <p:cNvSpPr>
            <a:spLocks noGrp="1"/>
          </p:cNvSpPr>
          <p:nvPr>
            <p:ph type="ftr" sz="quarter" idx="3"/>
          </p:nvPr>
        </p:nvSpPr>
        <p:spPr>
          <a:xfrm>
            <a:off x="1" y="6459784"/>
            <a:ext cx="7259983" cy="365125"/>
          </a:xfrm>
        </p:spPr>
        <p:txBody>
          <a:bodyPr/>
          <a:lstStyle/>
          <a:p>
            <a:r>
              <a:rPr lang="en-US" sz="1600"/>
              <a:t>The Center for Assessment and Research Studies, James Madison University</a:t>
            </a:r>
            <a:endParaRPr lang="en-US" sz="1600" dirty="0"/>
          </a:p>
        </p:txBody>
      </p:sp>
    </p:spTree>
    <p:extLst>
      <p:ext uri="{BB962C8B-B14F-4D97-AF65-F5344CB8AC3E}">
        <p14:creationId xmlns:p14="http://schemas.microsoft.com/office/powerpoint/2010/main" val="163019741"/>
      </p:ext>
    </p:extLst>
  </p:cSld>
  <p:clrMapOvr>
    <a:masterClrMapping/>
  </p:clrMapOvr>
  <p:transition>
    <p:fade/>
  </p:transition>
</p:sld>
</file>

<file path=ppt/theme/theme1.xml><?xml version="1.0" encoding="utf-8"?>
<a:theme xmlns:a="http://schemas.openxmlformats.org/drawingml/2006/main" name="New CARS">
  <a:themeElements>
    <a:clrScheme name="Custom 1">
      <a:dk1>
        <a:sysClr val="windowText" lastClr="000000"/>
      </a:dk1>
      <a:lt1>
        <a:sysClr val="window" lastClr="FFFFFF"/>
      </a:lt1>
      <a:dk2>
        <a:srgbClr val="632E62"/>
      </a:dk2>
      <a:lt2>
        <a:srgbClr val="EAE5EB"/>
      </a:lt2>
      <a:accent1>
        <a:srgbClr val="FFC000"/>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2824</TotalTime>
  <Words>12922</Words>
  <Application>Microsoft Macintosh PowerPoint</Application>
  <PresentationFormat>Widescreen</PresentationFormat>
  <Paragraphs>1739</Paragraphs>
  <Slides>102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Calibri Light</vt:lpstr>
      <vt:lpstr>Century Gothic</vt:lpstr>
      <vt:lpstr>Times New Roman</vt:lpstr>
      <vt:lpstr>New CARS</vt:lpstr>
      <vt:lpstr>Meta-assessment: Evaluating the Quality of Academic Program Assessment</vt:lpstr>
      <vt:lpstr>Workshop Objectives</vt:lpstr>
      <vt:lpstr>Overview</vt:lpstr>
      <vt:lpstr>Overview</vt:lpstr>
      <vt:lpstr>Purpose &amp; Background</vt:lpstr>
      <vt:lpstr>Overview</vt:lpstr>
      <vt:lpstr>Why do assessment?</vt:lpstr>
      <vt:lpstr>Assessment Quality: Two Big Questions</vt:lpstr>
      <vt:lpstr> The Assessment Cycle</vt:lpstr>
      <vt:lpstr> The Assessment Cycle</vt:lpstr>
      <vt:lpstr>Stage 1: State Student  Learning Objectives</vt:lpstr>
      <vt:lpstr> The Assessment Cycle</vt:lpstr>
      <vt:lpstr>Stage 2: Mapping SLOs  to Courses</vt:lpstr>
      <vt:lpstr> The Assessment Cycle</vt:lpstr>
      <vt:lpstr>Stage 3: Selecting Assessment Methods</vt:lpstr>
      <vt:lpstr>Stage 3: Select Methods</vt:lpstr>
      <vt:lpstr>Stage 3: Select Methods</vt:lpstr>
      <vt:lpstr>Stage 3: Select Methods</vt:lpstr>
      <vt:lpstr>Stage 3: Selecting Assessment Methods</vt:lpstr>
      <vt:lpstr> The Assessment Cycle</vt:lpstr>
      <vt:lpstr>Stage 4: Analyze and Interpret Results</vt:lpstr>
      <vt:lpstr> The Assessment Cycle</vt:lpstr>
      <vt:lpstr>Stage 5: Reporting to Stakeholders </vt:lpstr>
      <vt:lpstr> The Assessment Cycle</vt:lpstr>
      <vt:lpstr>Stage 6: Using Results for Improvement</vt:lpstr>
      <vt:lpstr> The Assessment Cycle</vt:lpstr>
      <vt:lpstr>Overview</vt:lpstr>
      <vt:lpstr>Scoring</vt:lpstr>
      <vt:lpstr>Assessing Quality: Assessment Evaluation Rubric</vt:lpstr>
      <vt:lpstr>Assessing Quality: Assessment Evaluation Rubric</vt:lpstr>
      <vt:lpstr>Agenda: Opportunity to Meet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Results to Improve Student Learning</vt:lpstr>
      <vt:lpstr>PowerPoint Presentation</vt:lpstr>
      <vt:lpstr>Misconceptions </vt:lpstr>
      <vt:lpstr>Learning Improvement</vt:lpstr>
      <vt:lpstr>Learning Improvement</vt:lpstr>
      <vt:lpstr>PowerPoint Presentation</vt:lpstr>
      <vt:lpstr>Providing Comments</vt:lpstr>
      <vt:lpstr>Why Are Comments Important?</vt:lpstr>
      <vt:lpstr>Writing Comments</vt:lpstr>
      <vt:lpstr>Writing Comments</vt:lpstr>
      <vt:lpstr>Golden Rules</vt:lpstr>
      <vt:lpstr>1. Professional, Courteous Tone</vt:lpstr>
      <vt:lpstr>2. Positively-framed Feedback</vt:lpstr>
      <vt:lpstr>3. Specificity</vt:lpstr>
      <vt:lpstr>Example Comments</vt:lpstr>
      <vt:lpstr>Do…</vt:lpstr>
      <vt:lpstr>Try not to…</vt:lpstr>
      <vt:lpstr>“Overall” Comments</vt:lpstr>
      <vt:lpstr>“Overall” Comments: Example</vt:lpstr>
      <vt:lpstr>APT Rating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Writing Comments</vt:lpstr>
      <vt:lpstr>Example Comments: Independent Scholars</vt:lpstr>
      <vt:lpstr>Example Comments: Independent Scholars</vt:lpstr>
      <vt:lpstr>Example Comments: Independent Scholars</vt:lpstr>
      <vt:lpstr>Example Comments: Independent Scholars</vt:lpstr>
      <vt:lpstr>Example Comments: Independent Scholars</vt:lpstr>
      <vt:lpstr>Example Comments: Independent Scholars</vt:lpstr>
      <vt:lpstr>Agenda: Opportunity to Meet Objectives</vt:lpstr>
      <vt:lpstr>Logistics</vt:lpstr>
      <vt:lpstr>Logistics</vt:lpstr>
      <vt:lpstr>Logistics</vt:lpstr>
      <vt:lpstr>Logistics</vt:lpstr>
      <vt:lpstr>Overview</vt:lpstr>
      <vt:lpstr>Conclusions</vt:lpstr>
      <vt:lpstr>Conclusions</vt:lpstr>
      <vt:lpstr>Thank you for your time and attention. </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Curtis, Nicholas Anthony - curtisna</dc:creator>
  <cp:lastModifiedBy>Love, Paula D - lovepd</cp:lastModifiedBy>
  <cp:revision>138</cp:revision>
  <dcterms:created xsi:type="dcterms:W3CDTF">2016-07-27T14:47:55Z</dcterms:created>
  <dcterms:modified xsi:type="dcterms:W3CDTF">2020-04-20T15:01:22Z</dcterms:modified>
</cp:coreProperties>
</file>