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84" r:id="rId3"/>
    <p:sldId id="287" r:id="rId4"/>
    <p:sldId id="300" r:id="rId5"/>
    <p:sldId id="303" r:id="rId6"/>
    <p:sldId id="304" r:id="rId7"/>
    <p:sldId id="305" r:id="rId8"/>
    <p:sldId id="306" r:id="rId9"/>
    <p:sldId id="307" r:id="rId10"/>
    <p:sldId id="308" r:id="rId11"/>
    <p:sldId id="309" r:id="rId12"/>
    <p:sldId id="320" r:id="rId13"/>
    <p:sldId id="324" r:id="rId14"/>
    <p:sldId id="312" r:id="rId15"/>
    <p:sldId id="313" r:id="rId16"/>
    <p:sldId id="325" r:id="rId17"/>
    <p:sldId id="326" r:id="rId18"/>
    <p:sldId id="316" r:id="rId19"/>
    <p:sldId id="317" r:id="rId20"/>
    <p:sldId id="318" r:id="rId21"/>
    <p:sldId id="319" r:id="rId22"/>
    <p:sldId id="322" r:id="rId23"/>
    <p:sldId id="329" r:id="rId24"/>
    <p:sldId id="330" r:id="rId25"/>
    <p:sldId id="257" r:id="rId26"/>
    <p:sldId id="258" r:id="rId27"/>
    <p:sldId id="260" r:id="rId28"/>
    <p:sldId id="259" r:id="rId29"/>
    <p:sldId id="263" r:id="rId30"/>
    <p:sldId id="331" r:id="rId31"/>
    <p:sldId id="290" r:id="rId32"/>
    <p:sldId id="288" r:id="rId33"/>
    <p:sldId id="299" r:id="rId34"/>
    <p:sldId id="291" r:id="rId35"/>
    <p:sldId id="296" r:id="rId36"/>
    <p:sldId id="297" r:id="rId37"/>
    <p:sldId id="265" r:id="rId38"/>
    <p:sldId id="267" r:id="rId39"/>
    <p:sldId id="268" r:id="rId40"/>
    <p:sldId id="269" r:id="rId41"/>
    <p:sldId id="270" r:id="rId42"/>
    <p:sldId id="271" r:id="rId43"/>
    <p:sldId id="272" r:id="rId44"/>
    <p:sldId id="273" r:id="rId45"/>
    <p:sldId id="274" r:id="rId46"/>
    <p:sldId id="276" r:id="rId47"/>
    <p:sldId id="327" r:id="rId48"/>
    <p:sldId id="275" r:id="rId49"/>
    <p:sldId id="266" r:id="rId50"/>
    <p:sldId id="328" r:id="rId51"/>
    <p:sldId id="264" r:id="rId52"/>
    <p:sldId id="261" r:id="rId53"/>
    <p:sldId id="262" r:id="rId54"/>
    <p:sldId id="277" r:id="rId55"/>
    <p:sldId id="278" r:id="rId56"/>
    <p:sldId id="279" r:id="rId57"/>
    <p:sldId id="280" r:id="rId58"/>
    <p:sldId id="321" r:id="rId59"/>
    <p:sldId id="281" r:id="rId60"/>
    <p:sldId id="282" r:id="rId61"/>
    <p:sldId id="293" r:id="rId62"/>
    <p:sldId id="323" r:id="rId63"/>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112">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1FF"/>
    <a:srgbClr val="8038B6"/>
    <a:srgbClr val="000066"/>
    <a:srgbClr val="66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526" autoAdjust="0"/>
  </p:normalViewPr>
  <p:slideViewPr>
    <p:cSldViewPr>
      <p:cViewPr varScale="1">
        <p:scale>
          <a:sx n="92" d="100"/>
          <a:sy n="92" d="100"/>
        </p:scale>
        <p:origin x="-776" y="-104"/>
      </p:cViewPr>
      <p:guideLst>
        <p:guide orient="horz" pos="2160"/>
        <p:guide orient="horz" pos="2112"/>
        <p:guide pos="2880"/>
      </p:guideLst>
    </p:cSldViewPr>
  </p:slideViewPr>
  <p:notesTextViewPr>
    <p:cViewPr>
      <p:scale>
        <a:sx n="3" d="2"/>
        <a:sy n="3" d="2"/>
      </p:scale>
      <p:origin x="0" y="0"/>
    </p:cViewPr>
  </p:notesTextViewPr>
  <p:notesViewPr>
    <p:cSldViewPr>
      <p:cViewPr varScale="1">
        <p:scale>
          <a:sx n="84" d="100"/>
          <a:sy n="84" d="100"/>
        </p:scale>
        <p:origin x="3186"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70D2D-5600-4EE8-B1BC-2E79446B9E03}" type="doc">
      <dgm:prSet loTypeId="urn:microsoft.com/office/officeart/2005/8/layout/process1" loCatId="process" qsTypeId="urn:microsoft.com/office/officeart/2005/8/quickstyle/simple1" qsCatId="simple" csTypeId="urn:microsoft.com/office/officeart/2005/8/colors/accent1_2" csCatId="accent1" phldr="1"/>
      <dgm:spPr/>
    </dgm:pt>
    <dgm:pt modelId="{F6A7DF5F-5A92-4E66-8D02-81ACE9EA3ACA}">
      <dgm:prSet phldrT="[Text]"/>
      <dgm:spPr>
        <a:solidFill>
          <a:schemeClr val="accent1">
            <a:lumMod val="75000"/>
          </a:schemeClr>
        </a:solidFill>
      </dgm:spPr>
      <dgm:t>
        <a:bodyPr/>
        <a:lstStyle/>
        <a:p>
          <a:r>
            <a:rPr lang="en-US" dirty="0" smtClean="0"/>
            <a:t>Objective</a:t>
          </a:r>
          <a:endParaRPr lang="en-US" dirty="0"/>
        </a:p>
      </dgm:t>
    </dgm:pt>
    <dgm:pt modelId="{12BA04EE-5832-42BB-AF4B-A2CBDB03BD64}" type="parTrans" cxnId="{3FAB96B0-A75A-4B5E-AAB7-F79656518158}">
      <dgm:prSet/>
      <dgm:spPr/>
      <dgm:t>
        <a:bodyPr/>
        <a:lstStyle/>
        <a:p>
          <a:endParaRPr lang="en-US"/>
        </a:p>
      </dgm:t>
    </dgm:pt>
    <dgm:pt modelId="{10503620-3AC4-4AFC-A67C-CB32F019C2CA}" type="sibTrans" cxnId="{3FAB96B0-A75A-4B5E-AAB7-F79656518158}">
      <dgm:prSet/>
      <dgm:spPr>
        <a:solidFill>
          <a:schemeClr val="accent1">
            <a:lumMod val="50000"/>
          </a:schemeClr>
        </a:solidFill>
      </dgm:spPr>
      <dgm:t>
        <a:bodyPr/>
        <a:lstStyle/>
        <a:p>
          <a:endParaRPr lang="en-US"/>
        </a:p>
      </dgm:t>
    </dgm:pt>
    <dgm:pt modelId="{6A70B3AA-E603-4BE2-BDA5-73B238537C97}">
      <dgm:prSet phldrT="[Text]"/>
      <dgm:spPr>
        <a:solidFill>
          <a:schemeClr val="accent1">
            <a:lumMod val="75000"/>
          </a:schemeClr>
        </a:solidFill>
      </dgm:spPr>
      <dgm:t>
        <a:bodyPr/>
        <a:lstStyle/>
        <a:p>
          <a:r>
            <a:rPr lang="en-US" dirty="0" smtClean="0">
              <a:solidFill>
                <a:schemeClr val="bg1"/>
              </a:solidFill>
            </a:rPr>
            <a:t>Planned</a:t>
          </a:r>
        </a:p>
        <a:p>
          <a:r>
            <a:rPr lang="en-US" dirty="0" smtClean="0">
              <a:solidFill>
                <a:schemeClr val="bg1"/>
              </a:solidFill>
            </a:rPr>
            <a:t>Program</a:t>
          </a:r>
          <a:endParaRPr lang="en-US" dirty="0">
            <a:solidFill>
              <a:schemeClr val="bg1"/>
            </a:solidFill>
          </a:endParaRPr>
        </a:p>
      </dgm:t>
    </dgm:pt>
    <dgm:pt modelId="{05A6BCA1-1AAA-4692-B6C5-426A8E5E3DEE}" type="parTrans" cxnId="{7F614F23-8971-4D3D-8CEE-59EBEF9B39C3}">
      <dgm:prSet/>
      <dgm:spPr/>
      <dgm:t>
        <a:bodyPr/>
        <a:lstStyle/>
        <a:p>
          <a:endParaRPr lang="en-US"/>
        </a:p>
      </dgm:t>
    </dgm:pt>
    <dgm:pt modelId="{7E7AE40B-CCB3-4931-B909-33DCEA7E9DE9}" type="sibTrans" cxnId="{7F614F23-8971-4D3D-8CEE-59EBEF9B39C3}">
      <dgm:prSet/>
      <dgm:spPr>
        <a:solidFill>
          <a:schemeClr val="accent1">
            <a:lumMod val="50000"/>
          </a:schemeClr>
        </a:solidFill>
      </dgm:spPr>
      <dgm:t>
        <a:bodyPr/>
        <a:lstStyle/>
        <a:p>
          <a:endParaRPr lang="en-US"/>
        </a:p>
      </dgm:t>
    </dgm:pt>
    <dgm:pt modelId="{CDD4D8A2-59A1-466D-957C-8825A2144F7B}">
      <dgm:prSet phldrT="[Text]"/>
      <dgm:spPr>
        <a:solidFill>
          <a:schemeClr val="accent1">
            <a:lumMod val="75000"/>
          </a:schemeClr>
        </a:solidFill>
      </dgm:spPr>
      <dgm:t>
        <a:bodyPr/>
        <a:lstStyle/>
        <a:p>
          <a:r>
            <a:rPr lang="en-US" dirty="0" smtClean="0"/>
            <a:t>Measured</a:t>
          </a:r>
        </a:p>
        <a:p>
          <a:r>
            <a:rPr lang="en-US" dirty="0" smtClean="0"/>
            <a:t>Outcome</a:t>
          </a:r>
          <a:endParaRPr lang="en-US" dirty="0"/>
        </a:p>
      </dgm:t>
    </dgm:pt>
    <dgm:pt modelId="{A788926D-70C5-45FF-8C1A-3874B009C8EA}" type="parTrans" cxnId="{37D730B8-A1D4-4C8E-902C-CA3B660B57F7}">
      <dgm:prSet/>
      <dgm:spPr/>
      <dgm:t>
        <a:bodyPr/>
        <a:lstStyle/>
        <a:p>
          <a:endParaRPr lang="en-US"/>
        </a:p>
      </dgm:t>
    </dgm:pt>
    <dgm:pt modelId="{F39A3CD4-20E6-4CB3-BB88-E42ECF2ED210}" type="sibTrans" cxnId="{37D730B8-A1D4-4C8E-902C-CA3B660B57F7}">
      <dgm:prSet/>
      <dgm:spPr/>
      <dgm:t>
        <a:bodyPr/>
        <a:lstStyle/>
        <a:p>
          <a:endParaRPr lang="en-US"/>
        </a:p>
      </dgm:t>
    </dgm:pt>
    <dgm:pt modelId="{618CE858-3C5A-4494-BFBE-8EDF9D7CA1F7}" type="pres">
      <dgm:prSet presAssocID="{E9C70D2D-5600-4EE8-B1BC-2E79446B9E03}" presName="Name0" presStyleCnt="0">
        <dgm:presLayoutVars>
          <dgm:dir/>
          <dgm:resizeHandles val="exact"/>
        </dgm:presLayoutVars>
      </dgm:prSet>
      <dgm:spPr/>
    </dgm:pt>
    <dgm:pt modelId="{8D0EA661-A2E2-4962-8CD6-F4D1FB80C608}" type="pres">
      <dgm:prSet presAssocID="{F6A7DF5F-5A92-4E66-8D02-81ACE9EA3ACA}" presName="node" presStyleLbl="node1" presStyleIdx="0" presStyleCnt="3">
        <dgm:presLayoutVars>
          <dgm:bulletEnabled val="1"/>
        </dgm:presLayoutVars>
      </dgm:prSet>
      <dgm:spPr/>
      <dgm:t>
        <a:bodyPr/>
        <a:lstStyle/>
        <a:p>
          <a:endParaRPr lang="en-US"/>
        </a:p>
      </dgm:t>
    </dgm:pt>
    <dgm:pt modelId="{C4D738B6-EB19-4D0E-A29E-1DD0B1C02BEA}" type="pres">
      <dgm:prSet presAssocID="{10503620-3AC4-4AFC-A67C-CB32F019C2CA}" presName="sibTrans" presStyleLbl="sibTrans2D1" presStyleIdx="0" presStyleCnt="2"/>
      <dgm:spPr/>
      <dgm:t>
        <a:bodyPr/>
        <a:lstStyle/>
        <a:p>
          <a:endParaRPr lang="en-US"/>
        </a:p>
      </dgm:t>
    </dgm:pt>
    <dgm:pt modelId="{E4EF4955-5ABA-452F-9FB9-553336DBBCAF}" type="pres">
      <dgm:prSet presAssocID="{10503620-3AC4-4AFC-A67C-CB32F019C2CA}" presName="connectorText" presStyleLbl="sibTrans2D1" presStyleIdx="0" presStyleCnt="2"/>
      <dgm:spPr/>
      <dgm:t>
        <a:bodyPr/>
        <a:lstStyle/>
        <a:p>
          <a:endParaRPr lang="en-US"/>
        </a:p>
      </dgm:t>
    </dgm:pt>
    <dgm:pt modelId="{A62723E7-D7D7-4350-A880-B0F45149ACDB}" type="pres">
      <dgm:prSet presAssocID="{6A70B3AA-E603-4BE2-BDA5-73B238537C97}" presName="node" presStyleLbl="node1" presStyleIdx="1" presStyleCnt="3">
        <dgm:presLayoutVars>
          <dgm:bulletEnabled val="1"/>
        </dgm:presLayoutVars>
      </dgm:prSet>
      <dgm:spPr/>
      <dgm:t>
        <a:bodyPr/>
        <a:lstStyle/>
        <a:p>
          <a:endParaRPr lang="en-US"/>
        </a:p>
      </dgm:t>
    </dgm:pt>
    <dgm:pt modelId="{65F6DCE6-C113-4DE3-AD6F-A27E3E4C2E1B}" type="pres">
      <dgm:prSet presAssocID="{7E7AE40B-CCB3-4931-B909-33DCEA7E9DE9}" presName="sibTrans" presStyleLbl="sibTrans2D1" presStyleIdx="1" presStyleCnt="2"/>
      <dgm:spPr/>
      <dgm:t>
        <a:bodyPr/>
        <a:lstStyle/>
        <a:p>
          <a:endParaRPr lang="en-US"/>
        </a:p>
      </dgm:t>
    </dgm:pt>
    <dgm:pt modelId="{5E21C0BD-1A26-4E0C-B109-4288832EB213}" type="pres">
      <dgm:prSet presAssocID="{7E7AE40B-CCB3-4931-B909-33DCEA7E9DE9}" presName="connectorText" presStyleLbl="sibTrans2D1" presStyleIdx="1" presStyleCnt="2"/>
      <dgm:spPr/>
      <dgm:t>
        <a:bodyPr/>
        <a:lstStyle/>
        <a:p>
          <a:endParaRPr lang="en-US"/>
        </a:p>
      </dgm:t>
    </dgm:pt>
    <dgm:pt modelId="{E8E15BDE-6547-40AC-8DF2-1DB0D848F952}" type="pres">
      <dgm:prSet presAssocID="{CDD4D8A2-59A1-466D-957C-8825A2144F7B}" presName="node" presStyleLbl="node1" presStyleIdx="2" presStyleCnt="3">
        <dgm:presLayoutVars>
          <dgm:bulletEnabled val="1"/>
        </dgm:presLayoutVars>
      </dgm:prSet>
      <dgm:spPr/>
      <dgm:t>
        <a:bodyPr/>
        <a:lstStyle/>
        <a:p>
          <a:endParaRPr lang="en-US"/>
        </a:p>
      </dgm:t>
    </dgm:pt>
  </dgm:ptLst>
  <dgm:cxnLst>
    <dgm:cxn modelId="{86B8A4BF-0BE4-494C-B17F-FFB666A6254C}" type="presOf" srcId="{10503620-3AC4-4AFC-A67C-CB32F019C2CA}" destId="{C4D738B6-EB19-4D0E-A29E-1DD0B1C02BEA}" srcOrd="0" destOrd="0" presId="urn:microsoft.com/office/officeart/2005/8/layout/process1"/>
    <dgm:cxn modelId="{ACDC067A-FCA3-4423-8579-4C7FE2316B80}" type="presOf" srcId="{7E7AE40B-CCB3-4931-B909-33DCEA7E9DE9}" destId="{65F6DCE6-C113-4DE3-AD6F-A27E3E4C2E1B}" srcOrd="0" destOrd="0" presId="urn:microsoft.com/office/officeart/2005/8/layout/process1"/>
    <dgm:cxn modelId="{4C578FA3-B4F8-45B4-A081-43D797BBC50F}" type="presOf" srcId="{E9C70D2D-5600-4EE8-B1BC-2E79446B9E03}" destId="{618CE858-3C5A-4494-BFBE-8EDF9D7CA1F7}" srcOrd="0" destOrd="0" presId="urn:microsoft.com/office/officeart/2005/8/layout/process1"/>
    <dgm:cxn modelId="{B4D55A7F-9AC3-42D9-8FBC-DD7C687CA6DE}" type="presOf" srcId="{10503620-3AC4-4AFC-A67C-CB32F019C2CA}" destId="{E4EF4955-5ABA-452F-9FB9-553336DBBCAF}" srcOrd="1" destOrd="0" presId="urn:microsoft.com/office/officeart/2005/8/layout/process1"/>
    <dgm:cxn modelId="{F6EB8869-CB3E-4EAF-8360-AC79B38314F7}" type="presOf" srcId="{F6A7DF5F-5A92-4E66-8D02-81ACE9EA3ACA}" destId="{8D0EA661-A2E2-4962-8CD6-F4D1FB80C608}" srcOrd="0" destOrd="0" presId="urn:microsoft.com/office/officeart/2005/8/layout/process1"/>
    <dgm:cxn modelId="{BC15D383-C17C-44AD-94B2-56C0AF9A5F4F}" type="presOf" srcId="{7E7AE40B-CCB3-4931-B909-33DCEA7E9DE9}" destId="{5E21C0BD-1A26-4E0C-B109-4288832EB213}" srcOrd="1" destOrd="0" presId="urn:microsoft.com/office/officeart/2005/8/layout/process1"/>
    <dgm:cxn modelId="{3FAB96B0-A75A-4B5E-AAB7-F79656518158}" srcId="{E9C70D2D-5600-4EE8-B1BC-2E79446B9E03}" destId="{F6A7DF5F-5A92-4E66-8D02-81ACE9EA3ACA}" srcOrd="0" destOrd="0" parTransId="{12BA04EE-5832-42BB-AF4B-A2CBDB03BD64}" sibTransId="{10503620-3AC4-4AFC-A67C-CB32F019C2CA}"/>
    <dgm:cxn modelId="{C3442CEB-4996-46EC-9446-6B08B0E74597}" type="presOf" srcId="{6A70B3AA-E603-4BE2-BDA5-73B238537C97}" destId="{A62723E7-D7D7-4350-A880-B0F45149ACDB}" srcOrd="0" destOrd="0" presId="urn:microsoft.com/office/officeart/2005/8/layout/process1"/>
    <dgm:cxn modelId="{7F614F23-8971-4D3D-8CEE-59EBEF9B39C3}" srcId="{E9C70D2D-5600-4EE8-B1BC-2E79446B9E03}" destId="{6A70B3AA-E603-4BE2-BDA5-73B238537C97}" srcOrd="1" destOrd="0" parTransId="{05A6BCA1-1AAA-4692-B6C5-426A8E5E3DEE}" sibTransId="{7E7AE40B-CCB3-4931-B909-33DCEA7E9DE9}"/>
    <dgm:cxn modelId="{37D730B8-A1D4-4C8E-902C-CA3B660B57F7}" srcId="{E9C70D2D-5600-4EE8-B1BC-2E79446B9E03}" destId="{CDD4D8A2-59A1-466D-957C-8825A2144F7B}" srcOrd="2" destOrd="0" parTransId="{A788926D-70C5-45FF-8C1A-3874B009C8EA}" sibTransId="{F39A3CD4-20E6-4CB3-BB88-E42ECF2ED210}"/>
    <dgm:cxn modelId="{3F81F0F5-3947-434C-B02B-D270DED980CF}" type="presOf" srcId="{CDD4D8A2-59A1-466D-957C-8825A2144F7B}" destId="{E8E15BDE-6547-40AC-8DF2-1DB0D848F952}" srcOrd="0" destOrd="0" presId="urn:microsoft.com/office/officeart/2005/8/layout/process1"/>
    <dgm:cxn modelId="{57A3C809-3EB2-42F2-9E85-718E0807502A}" type="presParOf" srcId="{618CE858-3C5A-4494-BFBE-8EDF9D7CA1F7}" destId="{8D0EA661-A2E2-4962-8CD6-F4D1FB80C608}" srcOrd="0" destOrd="0" presId="urn:microsoft.com/office/officeart/2005/8/layout/process1"/>
    <dgm:cxn modelId="{EFD13D0F-1BA2-41BC-9CF7-35F99F47018D}" type="presParOf" srcId="{618CE858-3C5A-4494-BFBE-8EDF9D7CA1F7}" destId="{C4D738B6-EB19-4D0E-A29E-1DD0B1C02BEA}" srcOrd="1" destOrd="0" presId="urn:microsoft.com/office/officeart/2005/8/layout/process1"/>
    <dgm:cxn modelId="{6CD004C9-317F-4C96-A26B-31DFABF52CC0}" type="presParOf" srcId="{C4D738B6-EB19-4D0E-A29E-1DD0B1C02BEA}" destId="{E4EF4955-5ABA-452F-9FB9-553336DBBCAF}" srcOrd="0" destOrd="0" presId="urn:microsoft.com/office/officeart/2005/8/layout/process1"/>
    <dgm:cxn modelId="{1F1A28DA-4264-46A0-A6B5-14AD2552B3FE}" type="presParOf" srcId="{618CE858-3C5A-4494-BFBE-8EDF9D7CA1F7}" destId="{A62723E7-D7D7-4350-A880-B0F45149ACDB}" srcOrd="2" destOrd="0" presId="urn:microsoft.com/office/officeart/2005/8/layout/process1"/>
    <dgm:cxn modelId="{72B2DB4E-0626-43D5-9334-36D17829B6A1}" type="presParOf" srcId="{618CE858-3C5A-4494-BFBE-8EDF9D7CA1F7}" destId="{65F6DCE6-C113-4DE3-AD6F-A27E3E4C2E1B}" srcOrd="3" destOrd="0" presId="urn:microsoft.com/office/officeart/2005/8/layout/process1"/>
    <dgm:cxn modelId="{493D4154-333D-4B2F-99C5-89099E3400F2}" type="presParOf" srcId="{65F6DCE6-C113-4DE3-AD6F-A27E3E4C2E1B}" destId="{5E21C0BD-1A26-4E0C-B109-4288832EB213}" srcOrd="0" destOrd="0" presId="urn:microsoft.com/office/officeart/2005/8/layout/process1"/>
    <dgm:cxn modelId="{233A91B9-D75F-45A7-B859-668514D542C5}" type="presParOf" srcId="{618CE858-3C5A-4494-BFBE-8EDF9D7CA1F7}" destId="{E8E15BDE-6547-40AC-8DF2-1DB0D848F9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70D2D-5600-4EE8-B1BC-2E79446B9E03}" type="doc">
      <dgm:prSet loTypeId="urn:microsoft.com/office/officeart/2005/8/layout/process1" loCatId="process" qsTypeId="urn:microsoft.com/office/officeart/2005/8/quickstyle/simple1" qsCatId="simple" csTypeId="urn:microsoft.com/office/officeart/2005/8/colors/accent1_2" csCatId="accent1" phldr="1"/>
      <dgm:spPr/>
    </dgm:pt>
    <dgm:pt modelId="{F6A7DF5F-5A92-4E66-8D02-81ACE9EA3ACA}">
      <dgm:prSet phldrT="[Text]"/>
      <dgm:spPr>
        <a:solidFill>
          <a:schemeClr val="accent1">
            <a:lumMod val="75000"/>
          </a:schemeClr>
        </a:solidFill>
      </dgm:spPr>
      <dgm:t>
        <a:bodyPr/>
        <a:lstStyle/>
        <a:p>
          <a:r>
            <a:rPr lang="en-US" dirty="0" smtClean="0"/>
            <a:t>Objective</a:t>
          </a:r>
          <a:endParaRPr lang="en-US" dirty="0"/>
        </a:p>
      </dgm:t>
    </dgm:pt>
    <dgm:pt modelId="{12BA04EE-5832-42BB-AF4B-A2CBDB03BD64}" type="parTrans" cxnId="{3FAB96B0-A75A-4B5E-AAB7-F79656518158}">
      <dgm:prSet/>
      <dgm:spPr/>
      <dgm:t>
        <a:bodyPr/>
        <a:lstStyle/>
        <a:p>
          <a:endParaRPr lang="en-US"/>
        </a:p>
      </dgm:t>
    </dgm:pt>
    <dgm:pt modelId="{10503620-3AC4-4AFC-A67C-CB32F019C2CA}" type="sibTrans" cxnId="{3FAB96B0-A75A-4B5E-AAB7-F79656518158}">
      <dgm:prSet/>
      <dgm:spPr>
        <a:solidFill>
          <a:schemeClr val="accent1">
            <a:lumMod val="50000"/>
          </a:schemeClr>
        </a:solidFill>
      </dgm:spPr>
      <dgm:t>
        <a:bodyPr/>
        <a:lstStyle/>
        <a:p>
          <a:endParaRPr lang="en-US"/>
        </a:p>
      </dgm:t>
    </dgm:pt>
    <dgm:pt modelId="{6A70B3AA-E603-4BE2-BDA5-73B238537C97}">
      <dgm:prSet phldrT="[Text]"/>
      <dgm:spPr>
        <a:solidFill>
          <a:schemeClr val="accent1">
            <a:lumMod val="75000"/>
          </a:schemeClr>
        </a:solidFill>
      </dgm:spPr>
      <dgm:t>
        <a:bodyPr/>
        <a:lstStyle/>
        <a:p>
          <a:r>
            <a:rPr lang="en-US" dirty="0" smtClean="0">
              <a:solidFill>
                <a:schemeClr val="bg1"/>
              </a:solidFill>
            </a:rPr>
            <a:t>Planned</a:t>
          </a:r>
        </a:p>
        <a:p>
          <a:r>
            <a:rPr lang="en-US" dirty="0" smtClean="0">
              <a:solidFill>
                <a:schemeClr val="bg1"/>
              </a:solidFill>
            </a:rPr>
            <a:t>Program</a:t>
          </a:r>
          <a:endParaRPr lang="en-US" dirty="0">
            <a:solidFill>
              <a:schemeClr val="bg1"/>
            </a:solidFill>
          </a:endParaRPr>
        </a:p>
      </dgm:t>
    </dgm:pt>
    <dgm:pt modelId="{05A6BCA1-1AAA-4692-B6C5-426A8E5E3DEE}" type="parTrans" cxnId="{7F614F23-8971-4D3D-8CEE-59EBEF9B39C3}">
      <dgm:prSet/>
      <dgm:spPr/>
      <dgm:t>
        <a:bodyPr/>
        <a:lstStyle/>
        <a:p>
          <a:endParaRPr lang="en-US"/>
        </a:p>
      </dgm:t>
    </dgm:pt>
    <dgm:pt modelId="{7E7AE40B-CCB3-4931-B909-33DCEA7E9DE9}" type="sibTrans" cxnId="{7F614F23-8971-4D3D-8CEE-59EBEF9B39C3}">
      <dgm:prSet/>
      <dgm:spPr>
        <a:solidFill>
          <a:schemeClr val="accent1">
            <a:lumMod val="50000"/>
          </a:schemeClr>
        </a:solidFill>
      </dgm:spPr>
      <dgm:t>
        <a:bodyPr/>
        <a:lstStyle/>
        <a:p>
          <a:endParaRPr lang="en-US"/>
        </a:p>
      </dgm:t>
    </dgm:pt>
    <dgm:pt modelId="{CDD4D8A2-59A1-466D-957C-8825A2144F7B}">
      <dgm:prSet phldrT="[Text]"/>
      <dgm:spPr>
        <a:solidFill>
          <a:schemeClr val="accent1">
            <a:lumMod val="75000"/>
          </a:schemeClr>
        </a:solidFill>
      </dgm:spPr>
      <dgm:t>
        <a:bodyPr/>
        <a:lstStyle/>
        <a:p>
          <a:r>
            <a:rPr lang="en-US" dirty="0" smtClean="0"/>
            <a:t>Measured</a:t>
          </a:r>
        </a:p>
        <a:p>
          <a:r>
            <a:rPr lang="en-US" dirty="0" smtClean="0"/>
            <a:t>Outcome</a:t>
          </a:r>
          <a:endParaRPr lang="en-US" dirty="0"/>
        </a:p>
      </dgm:t>
    </dgm:pt>
    <dgm:pt modelId="{A788926D-70C5-45FF-8C1A-3874B009C8EA}" type="parTrans" cxnId="{37D730B8-A1D4-4C8E-902C-CA3B660B57F7}">
      <dgm:prSet/>
      <dgm:spPr/>
      <dgm:t>
        <a:bodyPr/>
        <a:lstStyle/>
        <a:p>
          <a:endParaRPr lang="en-US"/>
        </a:p>
      </dgm:t>
    </dgm:pt>
    <dgm:pt modelId="{F39A3CD4-20E6-4CB3-BB88-E42ECF2ED210}" type="sibTrans" cxnId="{37D730B8-A1D4-4C8E-902C-CA3B660B57F7}">
      <dgm:prSet/>
      <dgm:spPr/>
      <dgm:t>
        <a:bodyPr/>
        <a:lstStyle/>
        <a:p>
          <a:endParaRPr lang="en-US"/>
        </a:p>
      </dgm:t>
    </dgm:pt>
    <dgm:pt modelId="{618CE858-3C5A-4494-BFBE-8EDF9D7CA1F7}" type="pres">
      <dgm:prSet presAssocID="{E9C70D2D-5600-4EE8-B1BC-2E79446B9E03}" presName="Name0" presStyleCnt="0">
        <dgm:presLayoutVars>
          <dgm:dir/>
          <dgm:resizeHandles val="exact"/>
        </dgm:presLayoutVars>
      </dgm:prSet>
      <dgm:spPr/>
    </dgm:pt>
    <dgm:pt modelId="{8D0EA661-A2E2-4962-8CD6-F4D1FB80C608}" type="pres">
      <dgm:prSet presAssocID="{F6A7DF5F-5A92-4E66-8D02-81ACE9EA3ACA}" presName="node" presStyleLbl="node1" presStyleIdx="0" presStyleCnt="3">
        <dgm:presLayoutVars>
          <dgm:bulletEnabled val="1"/>
        </dgm:presLayoutVars>
      </dgm:prSet>
      <dgm:spPr/>
      <dgm:t>
        <a:bodyPr/>
        <a:lstStyle/>
        <a:p>
          <a:endParaRPr lang="en-US"/>
        </a:p>
      </dgm:t>
    </dgm:pt>
    <dgm:pt modelId="{C4D738B6-EB19-4D0E-A29E-1DD0B1C02BEA}" type="pres">
      <dgm:prSet presAssocID="{10503620-3AC4-4AFC-A67C-CB32F019C2CA}" presName="sibTrans" presStyleLbl="sibTrans2D1" presStyleIdx="0" presStyleCnt="2"/>
      <dgm:spPr/>
      <dgm:t>
        <a:bodyPr/>
        <a:lstStyle/>
        <a:p>
          <a:endParaRPr lang="en-US"/>
        </a:p>
      </dgm:t>
    </dgm:pt>
    <dgm:pt modelId="{E4EF4955-5ABA-452F-9FB9-553336DBBCAF}" type="pres">
      <dgm:prSet presAssocID="{10503620-3AC4-4AFC-A67C-CB32F019C2CA}" presName="connectorText" presStyleLbl="sibTrans2D1" presStyleIdx="0" presStyleCnt="2"/>
      <dgm:spPr/>
      <dgm:t>
        <a:bodyPr/>
        <a:lstStyle/>
        <a:p>
          <a:endParaRPr lang="en-US"/>
        </a:p>
      </dgm:t>
    </dgm:pt>
    <dgm:pt modelId="{A62723E7-D7D7-4350-A880-B0F45149ACDB}" type="pres">
      <dgm:prSet presAssocID="{6A70B3AA-E603-4BE2-BDA5-73B238537C97}" presName="node" presStyleLbl="node1" presStyleIdx="1" presStyleCnt="3">
        <dgm:presLayoutVars>
          <dgm:bulletEnabled val="1"/>
        </dgm:presLayoutVars>
      </dgm:prSet>
      <dgm:spPr/>
      <dgm:t>
        <a:bodyPr/>
        <a:lstStyle/>
        <a:p>
          <a:endParaRPr lang="en-US"/>
        </a:p>
      </dgm:t>
    </dgm:pt>
    <dgm:pt modelId="{65F6DCE6-C113-4DE3-AD6F-A27E3E4C2E1B}" type="pres">
      <dgm:prSet presAssocID="{7E7AE40B-CCB3-4931-B909-33DCEA7E9DE9}" presName="sibTrans" presStyleLbl="sibTrans2D1" presStyleIdx="1" presStyleCnt="2"/>
      <dgm:spPr/>
      <dgm:t>
        <a:bodyPr/>
        <a:lstStyle/>
        <a:p>
          <a:endParaRPr lang="en-US"/>
        </a:p>
      </dgm:t>
    </dgm:pt>
    <dgm:pt modelId="{5E21C0BD-1A26-4E0C-B109-4288832EB213}" type="pres">
      <dgm:prSet presAssocID="{7E7AE40B-CCB3-4931-B909-33DCEA7E9DE9}" presName="connectorText" presStyleLbl="sibTrans2D1" presStyleIdx="1" presStyleCnt="2"/>
      <dgm:spPr/>
      <dgm:t>
        <a:bodyPr/>
        <a:lstStyle/>
        <a:p>
          <a:endParaRPr lang="en-US"/>
        </a:p>
      </dgm:t>
    </dgm:pt>
    <dgm:pt modelId="{E8E15BDE-6547-40AC-8DF2-1DB0D848F952}" type="pres">
      <dgm:prSet presAssocID="{CDD4D8A2-59A1-466D-957C-8825A2144F7B}" presName="node" presStyleLbl="node1" presStyleIdx="2" presStyleCnt="3">
        <dgm:presLayoutVars>
          <dgm:bulletEnabled val="1"/>
        </dgm:presLayoutVars>
      </dgm:prSet>
      <dgm:spPr/>
      <dgm:t>
        <a:bodyPr/>
        <a:lstStyle/>
        <a:p>
          <a:endParaRPr lang="en-US"/>
        </a:p>
      </dgm:t>
    </dgm:pt>
  </dgm:ptLst>
  <dgm:cxnLst>
    <dgm:cxn modelId="{6A0ED033-21FA-4267-B844-E82AE47E1922}" type="presOf" srcId="{F6A7DF5F-5A92-4E66-8D02-81ACE9EA3ACA}" destId="{8D0EA661-A2E2-4962-8CD6-F4D1FB80C608}" srcOrd="0" destOrd="0" presId="urn:microsoft.com/office/officeart/2005/8/layout/process1"/>
    <dgm:cxn modelId="{3FAB96B0-A75A-4B5E-AAB7-F79656518158}" srcId="{E9C70D2D-5600-4EE8-B1BC-2E79446B9E03}" destId="{F6A7DF5F-5A92-4E66-8D02-81ACE9EA3ACA}" srcOrd="0" destOrd="0" parTransId="{12BA04EE-5832-42BB-AF4B-A2CBDB03BD64}" sibTransId="{10503620-3AC4-4AFC-A67C-CB32F019C2CA}"/>
    <dgm:cxn modelId="{AE2117A3-ACA6-49A3-BA8A-FAE48C108622}" type="presOf" srcId="{7E7AE40B-CCB3-4931-B909-33DCEA7E9DE9}" destId="{5E21C0BD-1A26-4E0C-B109-4288832EB213}" srcOrd="1" destOrd="0" presId="urn:microsoft.com/office/officeart/2005/8/layout/process1"/>
    <dgm:cxn modelId="{44A70EA4-0729-43D7-A4C1-90015EEA9DD6}" type="presOf" srcId="{E9C70D2D-5600-4EE8-B1BC-2E79446B9E03}" destId="{618CE858-3C5A-4494-BFBE-8EDF9D7CA1F7}" srcOrd="0" destOrd="0" presId="urn:microsoft.com/office/officeart/2005/8/layout/process1"/>
    <dgm:cxn modelId="{98AFFEEE-A5F0-41C3-953D-4571D11813AA}" type="presOf" srcId="{7E7AE40B-CCB3-4931-B909-33DCEA7E9DE9}" destId="{65F6DCE6-C113-4DE3-AD6F-A27E3E4C2E1B}" srcOrd="0" destOrd="0" presId="urn:microsoft.com/office/officeart/2005/8/layout/process1"/>
    <dgm:cxn modelId="{37D730B8-A1D4-4C8E-902C-CA3B660B57F7}" srcId="{E9C70D2D-5600-4EE8-B1BC-2E79446B9E03}" destId="{CDD4D8A2-59A1-466D-957C-8825A2144F7B}" srcOrd="2" destOrd="0" parTransId="{A788926D-70C5-45FF-8C1A-3874B009C8EA}" sibTransId="{F39A3CD4-20E6-4CB3-BB88-E42ECF2ED210}"/>
    <dgm:cxn modelId="{7F614F23-8971-4D3D-8CEE-59EBEF9B39C3}" srcId="{E9C70D2D-5600-4EE8-B1BC-2E79446B9E03}" destId="{6A70B3AA-E603-4BE2-BDA5-73B238537C97}" srcOrd="1" destOrd="0" parTransId="{05A6BCA1-1AAA-4692-B6C5-426A8E5E3DEE}" sibTransId="{7E7AE40B-CCB3-4931-B909-33DCEA7E9DE9}"/>
    <dgm:cxn modelId="{C68F1341-32EF-4477-8EF7-AFEA78564659}" type="presOf" srcId="{10503620-3AC4-4AFC-A67C-CB32F019C2CA}" destId="{C4D738B6-EB19-4D0E-A29E-1DD0B1C02BEA}" srcOrd="0" destOrd="0" presId="urn:microsoft.com/office/officeart/2005/8/layout/process1"/>
    <dgm:cxn modelId="{A7CEE9D2-846D-495A-A4EC-8FC55E9DFFF1}" type="presOf" srcId="{10503620-3AC4-4AFC-A67C-CB32F019C2CA}" destId="{E4EF4955-5ABA-452F-9FB9-553336DBBCAF}" srcOrd="1" destOrd="0" presId="urn:microsoft.com/office/officeart/2005/8/layout/process1"/>
    <dgm:cxn modelId="{F30F920F-DD7C-43EC-B289-AE36D253A07B}" type="presOf" srcId="{CDD4D8A2-59A1-466D-957C-8825A2144F7B}" destId="{E8E15BDE-6547-40AC-8DF2-1DB0D848F952}" srcOrd="0" destOrd="0" presId="urn:microsoft.com/office/officeart/2005/8/layout/process1"/>
    <dgm:cxn modelId="{E125B697-8364-4220-9931-2557466457AD}" type="presOf" srcId="{6A70B3AA-E603-4BE2-BDA5-73B238537C97}" destId="{A62723E7-D7D7-4350-A880-B0F45149ACDB}" srcOrd="0" destOrd="0" presId="urn:microsoft.com/office/officeart/2005/8/layout/process1"/>
    <dgm:cxn modelId="{132AE778-108A-47A6-92DE-0BCE79F9E886}" type="presParOf" srcId="{618CE858-3C5A-4494-BFBE-8EDF9D7CA1F7}" destId="{8D0EA661-A2E2-4962-8CD6-F4D1FB80C608}" srcOrd="0" destOrd="0" presId="urn:microsoft.com/office/officeart/2005/8/layout/process1"/>
    <dgm:cxn modelId="{8264DE17-6796-423B-9C65-8BD58E48D759}" type="presParOf" srcId="{618CE858-3C5A-4494-BFBE-8EDF9D7CA1F7}" destId="{C4D738B6-EB19-4D0E-A29E-1DD0B1C02BEA}" srcOrd="1" destOrd="0" presId="urn:microsoft.com/office/officeart/2005/8/layout/process1"/>
    <dgm:cxn modelId="{7BC35903-1D3C-4738-ADC3-0985F95F6DDE}" type="presParOf" srcId="{C4D738B6-EB19-4D0E-A29E-1DD0B1C02BEA}" destId="{E4EF4955-5ABA-452F-9FB9-553336DBBCAF}" srcOrd="0" destOrd="0" presId="urn:microsoft.com/office/officeart/2005/8/layout/process1"/>
    <dgm:cxn modelId="{9A805C57-F89E-4D50-A1D2-CCBCD03E7F7E}" type="presParOf" srcId="{618CE858-3C5A-4494-BFBE-8EDF9D7CA1F7}" destId="{A62723E7-D7D7-4350-A880-B0F45149ACDB}" srcOrd="2" destOrd="0" presId="urn:microsoft.com/office/officeart/2005/8/layout/process1"/>
    <dgm:cxn modelId="{CCDC22A9-33E9-4B31-8EE7-3EB5AE2DBDF9}" type="presParOf" srcId="{618CE858-3C5A-4494-BFBE-8EDF9D7CA1F7}" destId="{65F6DCE6-C113-4DE3-AD6F-A27E3E4C2E1B}" srcOrd="3" destOrd="0" presId="urn:microsoft.com/office/officeart/2005/8/layout/process1"/>
    <dgm:cxn modelId="{02546D6C-8FAB-4ABC-A382-BEEE66F9E724}" type="presParOf" srcId="{65F6DCE6-C113-4DE3-AD6F-A27E3E4C2E1B}" destId="{5E21C0BD-1A26-4E0C-B109-4288832EB213}" srcOrd="0" destOrd="0" presId="urn:microsoft.com/office/officeart/2005/8/layout/process1"/>
    <dgm:cxn modelId="{74C5C02A-2164-4421-BF83-0C1CE0612E39}" type="presParOf" srcId="{618CE858-3C5A-4494-BFBE-8EDF9D7CA1F7}" destId="{E8E15BDE-6547-40AC-8DF2-1DB0D848F9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70D2D-5600-4EE8-B1BC-2E79446B9E03}" type="doc">
      <dgm:prSet loTypeId="urn:microsoft.com/office/officeart/2005/8/layout/process1" loCatId="process" qsTypeId="urn:microsoft.com/office/officeart/2005/8/quickstyle/simple1" qsCatId="simple" csTypeId="urn:microsoft.com/office/officeart/2005/8/colors/accent1_2" csCatId="accent1" phldr="1"/>
      <dgm:spPr/>
    </dgm:pt>
    <dgm:pt modelId="{F6A7DF5F-5A92-4E66-8D02-81ACE9EA3ACA}">
      <dgm:prSet phldrT="[Text]"/>
      <dgm:spPr>
        <a:solidFill>
          <a:schemeClr val="accent1">
            <a:lumMod val="75000"/>
          </a:schemeClr>
        </a:solidFill>
      </dgm:spPr>
      <dgm:t>
        <a:bodyPr/>
        <a:lstStyle/>
        <a:p>
          <a:r>
            <a:rPr lang="en-US" dirty="0" smtClean="0"/>
            <a:t>Objective</a:t>
          </a:r>
          <a:endParaRPr lang="en-US" dirty="0"/>
        </a:p>
      </dgm:t>
    </dgm:pt>
    <dgm:pt modelId="{12BA04EE-5832-42BB-AF4B-A2CBDB03BD64}" type="parTrans" cxnId="{3FAB96B0-A75A-4B5E-AAB7-F79656518158}">
      <dgm:prSet/>
      <dgm:spPr/>
      <dgm:t>
        <a:bodyPr/>
        <a:lstStyle/>
        <a:p>
          <a:endParaRPr lang="en-US"/>
        </a:p>
      </dgm:t>
    </dgm:pt>
    <dgm:pt modelId="{10503620-3AC4-4AFC-A67C-CB32F019C2CA}" type="sibTrans" cxnId="{3FAB96B0-A75A-4B5E-AAB7-F79656518158}">
      <dgm:prSet/>
      <dgm:spPr>
        <a:solidFill>
          <a:schemeClr val="accent1">
            <a:lumMod val="50000"/>
          </a:schemeClr>
        </a:solidFill>
      </dgm:spPr>
      <dgm:t>
        <a:bodyPr/>
        <a:lstStyle/>
        <a:p>
          <a:endParaRPr lang="en-US"/>
        </a:p>
      </dgm:t>
    </dgm:pt>
    <dgm:pt modelId="{6A70B3AA-E603-4BE2-BDA5-73B238537C97}">
      <dgm:prSet phldrT="[Text]"/>
      <dgm:spPr>
        <a:solidFill>
          <a:schemeClr val="accent1">
            <a:lumMod val="75000"/>
          </a:schemeClr>
        </a:solidFill>
        <a:ln w="76200">
          <a:solidFill>
            <a:srgbClr val="FFFF00"/>
          </a:solidFill>
        </a:ln>
      </dgm:spPr>
      <dgm:t>
        <a:bodyPr/>
        <a:lstStyle/>
        <a:p>
          <a:r>
            <a:rPr lang="en-US" i="1" dirty="0" smtClean="0">
              <a:solidFill>
                <a:srgbClr val="FFFF00"/>
              </a:solidFill>
            </a:rPr>
            <a:t>Actual</a:t>
          </a:r>
        </a:p>
        <a:p>
          <a:r>
            <a:rPr lang="en-US" dirty="0" smtClean="0">
              <a:solidFill>
                <a:schemeClr val="bg1"/>
              </a:solidFill>
            </a:rPr>
            <a:t>Program</a:t>
          </a:r>
          <a:endParaRPr lang="en-US" dirty="0">
            <a:solidFill>
              <a:schemeClr val="bg1"/>
            </a:solidFill>
          </a:endParaRPr>
        </a:p>
      </dgm:t>
    </dgm:pt>
    <dgm:pt modelId="{05A6BCA1-1AAA-4692-B6C5-426A8E5E3DEE}" type="parTrans" cxnId="{7F614F23-8971-4D3D-8CEE-59EBEF9B39C3}">
      <dgm:prSet/>
      <dgm:spPr/>
      <dgm:t>
        <a:bodyPr/>
        <a:lstStyle/>
        <a:p>
          <a:endParaRPr lang="en-US"/>
        </a:p>
      </dgm:t>
    </dgm:pt>
    <dgm:pt modelId="{7E7AE40B-CCB3-4931-B909-33DCEA7E9DE9}" type="sibTrans" cxnId="{7F614F23-8971-4D3D-8CEE-59EBEF9B39C3}">
      <dgm:prSet/>
      <dgm:spPr>
        <a:solidFill>
          <a:schemeClr val="accent1">
            <a:lumMod val="50000"/>
          </a:schemeClr>
        </a:solidFill>
      </dgm:spPr>
      <dgm:t>
        <a:bodyPr/>
        <a:lstStyle/>
        <a:p>
          <a:endParaRPr lang="en-US"/>
        </a:p>
      </dgm:t>
    </dgm:pt>
    <dgm:pt modelId="{CDD4D8A2-59A1-466D-957C-8825A2144F7B}">
      <dgm:prSet phldrT="[Text]"/>
      <dgm:spPr>
        <a:solidFill>
          <a:schemeClr val="accent1">
            <a:lumMod val="75000"/>
          </a:schemeClr>
        </a:solidFill>
      </dgm:spPr>
      <dgm:t>
        <a:bodyPr/>
        <a:lstStyle/>
        <a:p>
          <a:r>
            <a:rPr lang="en-US" dirty="0" smtClean="0"/>
            <a:t>Measured</a:t>
          </a:r>
        </a:p>
        <a:p>
          <a:r>
            <a:rPr lang="en-US" dirty="0" smtClean="0"/>
            <a:t>Outcome</a:t>
          </a:r>
          <a:endParaRPr lang="en-US" dirty="0"/>
        </a:p>
      </dgm:t>
    </dgm:pt>
    <dgm:pt modelId="{A788926D-70C5-45FF-8C1A-3874B009C8EA}" type="parTrans" cxnId="{37D730B8-A1D4-4C8E-902C-CA3B660B57F7}">
      <dgm:prSet/>
      <dgm:spPr/>
      <dgm:t>
        <a:bodyPr/>
        <a:lstStyle/>
        <a:p>
          <a:endParaRPr lang="en-US"/>
        </a:p>
      </dgm:t>
    </dgm:pt>
    <dgm:pt modelId="{F39A3CD4-20E6-4CB3-BB88-E42ECF2ED210}" type="sibTrans" cxnId="{37D730B8-A1D4-4C8E-902C-CA3B660B57F7}">
      <dgm:prSet/>
      <dgm:spPr/>
      <dgm:t>
        <a:bodyPr/>
        <a:lstStyle/>
        <a:p>
          <a:endParaRPr lang="en-US"/>
        </a:p>
      </dgm:t>
    </dgm:pt>
    <dgm:pt modelId="{618CE858-3C5A-4494-BFBE-8EDF9D7CA1F7}" type="pres">
      <dgm:prSet presAssocID="{E9C70D2D-5600-4EE8-B1BC-2E79446B9E03}" presName="Name0" presStyleCnt="0">
        <dgm:presLayoutVars>
          <dgm:dir/>
          <dgm:resizeHandles val="exact"/>
        </dgm:presLayoutVars>
      </dgm:prSet>
      <dgm:spPr/>
    </dgm:pt>
    <dgm:pt modelId="{8D0EA661-A2E2-4962-8CD6-F4D1FB80C608}" type="pres">
      <dgm:prSet presAssocID="{F6A7DF5F-5A92-4E66-8D02-81ACE9EA3ACA}" presName="node" presStyleLbl="node1" presStyleIdx="0" presStyleCnt="3">
        <dgm:presLayoutVars>
          <dgm:bulletEnabled val="1"/>
        </dgm:presLayoutVars>
      </dgm:prSet>
      <dgm:spPr/>
      <dgm:t>
        <a:bodyPr/>
        <a:lstStyle/>
        <a:p>
          <a:endParaRPr lang="en-US"/>
        </a:p>
      </dgm:t>
    </dgm:pt>
    <dgm:pt modelId="{C4D738B6-EB19-4D0E-A29E-1DD0B1C02BEA}" type="pres">
      <dgm:prSet presAssocID="{10503620-3AC4-4AFC-A67C-CB32F019C2CA}" presName="sibTrans" presStyleLbl="sibTrans2D1" presStyleIdx="0" presStyleCnt="2"/>
      <dgm:spPr/>
      <dgm:t>
        <a:bodyPr/>
        <a:lstStyle/>
        <a:p>
          <a:endParaRPr lang="en-US"/>
        </a:p>
      </dgm:t>
    </dgm:pt>
    <dgm:pt modelId="{E4EF4955-5ABA-452F-9FB9-553336DBBCAF}" type="pres">
      <dgm:prSet presAssocID="{10503620-3AC4-4AFC-A67C-CB32F019C2CA}" presName="connectorText" presStyleLbl="sibTrans2D1" presStyleIdx="0" presStyleCnt="2"/>
      <dgm:spPr/>
      <dgm:t>
        <a:bodyPr/>
        <a:lstStyle/>
        <a:p>
          <a:endParaRPr lang="en-US"/>
        </a:p>
      </dgm:t>
    </dgm:pt>
    <dgm:pt modelId="{A62723E7-D7D7-4350-A880-B0F45149ACDB}" type="pres">
      <dgm:prSet presAssocID="{6A70B3AA-E603-4BE2-BDA5-73B238537C97}" presName="node" presStyleLbl="node1" presStyleIdx="1" presStyleCnt="3">
        <dgm:presLayoutVars>
          <dgm:bulletEnabled val="1"/>
        </dgm:presLayoutVars>
      </dgm:prSet>
      <dgm:spPr/>
      <dgm:t>
        <a:bodyPr/>
        <a:lstStyle/>
        <a:p>
          <a:endParaRPr lang="en-US"/>
        </a:p>
      </dgm:t>
    </dgm:pt>
    <dgm:pt modelId="{65F6DCE6-C113-4DE3-AD6F-A27E3E4C2E1B}" type="pres">
      <dgm:prSet presAssocID="{7E7AE40B-CCB3-4931-B909-33DCEA7E9DE9}" presName="sibTrans" presStyleLbl="sibTrans2D1" presStyleIdx="1" presStyleCnt="2"/>
      <dgm:spPr/>
      <dgm:t>
        <a:bodyPr/>
        <a:lstStyle/>
        <a:p>
          <a:endParaRPr lang="en-US"/>
        </a:p>
      </dgm:t>
    </dgm:pt>
    <dgm:pt modelId="{5E21C0BD-1A26-4E0C-B109-4288832EB213}" type="pres">
      <dgm:prSet presAssocID="{7E7AE40B-CCB3-4931-B909-33DCEA7E9DE9}" presName="connectorText" presStyleLbl="sibTrans2D1" presStyleIdx="1" presStyleCnt="2"/>
      <dgm:spPr/>
      <dgm:t>
        <a:bodyPr/>
        <a:lstStyle/>
        <a:p>
          <a:endParaRPr lang="en-US"/>
        </a:p>
      </dgm:t>
    </dgm:pt>
    <dgm:pt modelId="{E8E15BDE-6547-40AC-8DF2-1DB0D848F952}" type="pres">
      <dgm:prSet presAssocID="{CDD4D8A2-59A1-466D-957C-8825A2144F7B}" presName="node" presStyleLbl="node1" presStyleIdx="2" presStyleCnt="3">
        <dgm:presLayoutVars>
          <dgm:bulletEnabled val="1"/>
        </dgm:presLayoutVars>
      </dgm:prSet>
      <dgm:spPr/>
      <dgm:t>
        <a:bodyPr/>
        <a:lstStyle/>
        <a:p>
          <a:endParaRPr lang="en-US"/>
        </a:p>
      </dgm:t>
    </dgm:pt>
  </dgm:ptLst>
  <dgm:cxnLst>
    <dgm:cxn modelId="{C27C1A4F-76DC-4126-B705-88C46D205255}" type="presOf" srcId="{CDD4D8A2-59A1-466D-957C-8825A2144F7B}" destId="{E8E15BDE-6547-40AC-8DF2-1DB0D848F952}" srcOrd="0" destOrd="0" presId="urn:microsoft.com/office/officeart/2005/8/layout/process1"/>
    <dgm:cxn modelId="{BAC50825-B75F-40D3-A2B3-E5503A6585E0}" type="presOf" srcId="{7E7AE40B-CCB3-4931-B909-33DCEA7E9DE9}" destId="{5E21C0BD-1A26-4E0C-B109-4288832EB213}" srcOrd="1" destOrd="0" presId="urn:microsoft.com/office/officeart/2005/8/layout/process1"/>
    <dgm:cxn modelId="{3FAB96B0-A75A-4B5E-AAB7-F79656518158}" srcId="{E9C70D2D-5600-4EE8-B1BC-2E79446B9E03}" destId="{F6A7DF5F-5A92-4E66-8D02-81ACE9EA3ACA}" srcOrd="0" destOrd="0" parTransId="{12BA04EE-5832-42BB-AF4B-A2CBDB03BD64}" sibTransId="{10503620-3AC4-4AFC-A67C-CB32F019C2CA}"/>
    <dgm:cxn modelId="{C382C87A-4FFB-44F3-A862-6405C6E00E72}" type="presOf" srcId="{10503620-3AC4-4AFC-A67C-CB32F019C2CA}" destId="{E4EF4955-5ABA-452F-9FB9-553336DBBCAF}" srcOrd="1" destOrd="0" presId="urn:microsoft.com/office/officeart/2005/8/layout/process1"/>
    <dgm:cxn modelId="{88584E30-60F8-4748-ACBE-18680B5DB657}" type="presOf" srcId="{F6A7DF5F-5A92-4E66-8D02-81ACE9EA3ACA}" destId="{8D0EA661-A2E2-4962-8CD6-F4D1FB80C608}" srcOrd="0" destOrd="0" presId="urn:microsoft.com/office/officeart/2005/8/layout/process1"/>
    <dgm:cxn modelId="{7F614F23-8971-4D3D-8CEE-59EBEF9B39C3}" srcId="{E9C70D2D-5600-4EE8-B1BC-2E79446B9E03}" destId="{6A70B3AA-E603-4BE2-BDA5-73B238537C97}" srcOrd="1" destOrd="0" parTransId="{05A6BCA1-1AAA-4692-B6C5-426A8E5E3DEE}" sibTransId="{7E7AE40B-CCB3-4931-B909-33DCEA7E9DE9}"/>
    <dgm:cxn modelId="{72410B35-D9EF-467A-A390-AF6047061919}" type="presOf" srcId="{E9C70D2D-5600-4EE8-B1BC-2E79446B9E03}" destId="{618CE858-3C5A-4494-BFBE-8EDF9D7CA1F7}" srcOrd="0" destOrd="0" presId="urn:microsoft.com/office/officeart/2005/8/layout/process1"/>
    <dgm:cxn modelId="{37D730B8-A1D4-4C8E-902C-CA3B660B57F7}" srcId="{E9C70D2D-5600-4EE8-B1BC-2E79446B9E03}" destId="{CDD4D8A2-59A1-466D-957C-8825A2144F7B}" srcOrd="2" destOrd="0" parTransId="{A788926D-70C5-45FF-8C1A-3874B009C8EA}" sibTransId="{F39A3CD4-20E6-4CB3-BB88-E42ECF2ED210}"/>
    <dgm:cxn modelId="{498E85E7-F0B5-4759-8D30-E9742B9209FB}" type="presOf" srcId="{7E7AE40B-CCB3-4931-B909-33DCEA7E9DE9}" destId="{65F6DCE6-C113-4DE3-AD6F-A27E3E4C2E1B}" srcOrd="0" destOrd="0" presId="urn:microsoft.com/office/officeart/2005/8/layout/process1"/>
    <dgm:cxn modelId="{D125AA61-AE59-44D7-A6CE-51010C373E8A}" type="presOf" srcId="{6A70B3AA-E603-4BE2-BDA5-73B238537C97}" destId="{A62723E7-D7D7-4350-A880-B0F45149ACDB}" srcOrd="0" destOrd="0" presId="urn:microsoft.com/office/officeart/2005/8/layout/process1"/>
    <dgm:cxn modelId="{D0019A49-8BD1-47D2-A6C7-6193CD8F001F}" type="presOf" srcId="{10503620-3AC4-4AFC-A67C-CB32F019C2CA}" destId="{C4D738B6-EB19-4D0E-A29E-1DD0B1C02BEA}" srcOrd="0" destOrd="0" presId="urn:microsoft.com/office/officeart/2005/8/layout/process1"/>
    <dgm:cxn modelId="{0ABCE13E-DD06-4F2A-9B0E-AEA8B030F7F5}" type="presParOf" srcId="{618CE858-3C5A-4494-BFBE-8EDF9D7CA1F7}" destId="{8D0EA661-A2E2-4962-8CD6-F4D1FB80C608}" srcOrd="0" destOrd="0" presId="urn:microsoft.com/office/officeart/2005/8/layout/process1"/>
    <dgm:cxn modelId="{D9DE2EEE-5A21-4F6D-9005-165F7D00CEF0}" type="presParOf" srcId="{618CE858-3C5A-4494-BFBE-8EDF9D7CA1F7}" destId="{C4D738B6-EB19-4D0E-A29E-1DD0B1C02BEA}" srcOrd="1" destOrd="0" presId="urn:microsoft.com/office/officeart/2005/8/layout/process1"/>
    <dgm:cxn modelId="{6ACA212D-5941-4F05-A657-AC36AF542E30}" type="presParOf" srcId="{C4D738B6-EB19-4D0E-A29E-1DD0B1C02BEA}" destId="{E4EF4955-5ABA-452F-9FB9-553336DBBCAF}" srcOrd="0" destOrd="0" presId="urn:microsoft.com/office/officeart/2005/8/layout/process1"/>
    <dgm:cxn modelId="{8FFB6CC9-4B2C-411F-B5F5-AE544E78A9DD}" type="presParOf" srcId="{618CE858-3C5A-4494-BFBE-8EDF9D7CA1F7}" destId="{A62723E7-D7D7-4350-A880-B0F45149ACDB}" srcOrd="2" destOrd="0" presId="urn:microsoft.com/office/officeart/2005/8/layout/process1"/>
    <dgm:cxn modelId="{3595C827-E81F-47A0-BEF5-E221CADBE9A3}" type="presParOf" srcId="{618CE858-3C5A-4494-BFBE-8EDF9D7CA1F7}" destId="{65F6DCE6-C113-4DE3-AD6F-A27E3E4C2E1B}" srcOrd="3" destOrd="0" presId="urn:microsoft.com/office/officeart/2005/8/layout/process1"/>
    <dgm:cxn modelId="{C30830A9-5803-4DCB-AE8A-F3578683FF91}" type="presParOf" srcId="{65F6DCE6-C113-4DE3-AD6F-A27E3E4C2E1B}" destId="{5E21C0BD-1A26-4E0C-B109-4288832EB213}" srcOrd="0" destOrd="0" presId="urn:microsoft.com/office/officeart/2005/8/layout/process1"/>
    <dgm:cxn modelId="{9AC7E517-B0D2-4512-9733-6F320C6D2DCE}" type="presParOf" srcId="{618CE858-3C5A-4494-BFBE-8EDF9D7CA1F7}" destId="{E8E15BDE-6547-40AC-8DF2-1DB0D848F9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C70D2D-5600-4EE8-B1BC-2E79446B9E03}" type="doc">
      <dgm:prSet loTypeId="urn:microsoft.com/office/officeart/2005/8/layout/process1" loCatId="process" qsTypeId="urn:microsoft.com/office/officeart/2005/8/quickstyle/simple1" qsCatId="simple" csTypeId="urn:microsoft.com/office/officeart/2005/8/colors/accent1_2" csCatId="accent1" phldr="1"/>
      <dgm:spPr/>
    </dgm:pt>
    <dgm:pt modelId="{F6A7DF5F-5A92-4E66-8D02-81ACE9EA3ACA}">
      <dgm:prSet phldrT="[Text]"/>
      <dgm:spPr>
        <a:solidFill>
          <a:schemeClr val="accent1">
            <a:lumMod val="75000"/>
          </a:schemeClr>
        </a:solidFill>
      </dgm:spPr>
      <dgm:t>
        <a:bodyPr/>
        <a:lstStyle/>
        <a:p>
          <a:r>
            <a:rPr lang="en-US" dirty="0" smtClean="0"/>
            <a:t>Objective</a:t>
          </a:r>
          <a:endParaRPr lang="en-US" dirty="0"/>
        </a:p>
      </dgm:t>
    </dgm:pt>
    <dgm:pt modelId="{12BA04EE-5832-42BB-AF4B-A2CBDB03BD64}" type="parTrans" cxnId="{3FAB96B0-A75A-4B5E-AAB7-F79656518158}">
      <dgm:prSet/>
      <dgm:spPr/>
      <dgm:t>
        <a:bodyPr/>
        <a:lstStyle/>
        <a:p>
          <a:endParaRPr lang="en-US"/>
        </a:p>
      </dgm:t>
    </dgm:pt>
    <dgm:pt modelId="{10503620-3AC4-4AFC-A67C-CB32F019C2CA}" type="sibTrans" cxnId="{3FAB96B0-A75A-4B5E-AAB7-F79656518158}">
      <dgm:prSet/>
      <dgm:spPr>
        <a:solidFill>
          <a:schemeClr val="accent1">
            <a:lumMod val="50000"/>
          </a:schemeClr>
        </a:solidFill>
      </dgm:spPr>
      <dgm:t>
        <a:bodyPr/>
        <a:lstStyle/>
        <a:p>
          <a:endParaRPr lang="en-US"/>
        </a:p>
      </dgm:t>
    </dgm:pt>
    <dgm:pt modelId="{6A70B3AA-E603-4BE2-BDA5-73B238537C97}">
      <dgm:prSet phldrT="[Text]"/>
      <dgm:spPr>
        <a:solidFill>
          <a:schemeClr val="accent1">
            <a:lumMod val="75000"/>
          </a:schemeClr>
        </a:solidFill>
        <a:ln w="76200">
          <a:solidFill>
            <a:srgbClr val="FFFF00"/>
          </a:solidFill>
        </a:ln>
      </dgm:spPr>
      <dgm:t>
        <a:bodyPr/>
        <a:lstStyle/>
        <a:p>
          <a:r>
            <a:rPr lang="en-US" dirty="0" smtClean="0">
              <a:solidFill>
                <a:schemeClr val="bg1"/>
              </a:solidFill>
            </a:rPr>
            <a:t>Actual</a:t>
          </a:r>
        </a:p>
        <a:p>
          <a:r>
            <a:rPr lang="en-US" dirty="0" smtClean="0">
              <a:solidFill>
                <a:schemeClr val="bg1"/>
              </a:solidFill>
            </a:rPr>
            <a:t>Program</a:t>
          </a:r>
          <a:endParaRPr lang="en-US" dirty="0">
            <a:solidFill>
              <a:schemeClr val="bg1"/>
            </a:solidFill>
          </a:endParaRPr>
        </a:p>
      </dgm:t>
    </dgm:pt>
    <dgm:pt modelId="{05A6BCA1-1AAA-4692-B6C5-426A8E5E3DEE}" type="parTrans" cxnId="{7F614F23-8971-4D3D-8CEE-59EBEF9B39C3}">
      <dgm:prSet/>
      <dgm:spPr/>
      <dgm:t>
        <a:bodyPr/>
        <a:lstStyle/>
        <a:p>
          <a:endParaRPr lang="en-US"/>
        </a:p>
      </dgm:t>
    </dgm:pt>
    <dgm:pt modelId="{7E7AE40B-CCB3-4931-B909-33DCEA7E9DE9}" type="sibTrans" cxnId="{7F614F23-8971-4D3D-8CEE-59EBEF9B39C3}">
      <dgm:prSet/>
      <dgm:spPr>
        <a:solidFill>
          <a:schemeClr val="accent1">
            <a:lumMod val="50000"/>
          </a:schemeClr>
        </a:solidFill>
      </dgm:spPr>
      <dgm:t>
        <a:bodyPr/>
        <a:lstStyle/>
        <a:p>
          <a:endParaRPr lang="en-US"/>
        </a:p>
      </dgm:t>
    </dgm:pt>
    <dgm:pt modelId="{CDD4D8A2-59A1-466D-957C-8825A2144F7B}">
      <dgm:prSet phldrT="[Text]"/>
      <dgm:spPr>
        <a:solidFill>
          <a:schemeClr val="accent1">
            <a:lumMod val="75000"/>
          </a:schemeClr>
        </a:solidFill>
      </dgm:spPr>
      <dgm:t>
        <a:bodyPr/>
        <a:lstStyle/>
        <a:p>
          <a:r>
            <a:rPr lang="en-US" dirty="0" smtClean="0"/>
            <a:t>Measured</a:t>
          </a:r>
        </a:p>
        <a:p>
          <a:r>
            <a:rPr lang="en-US" dirty="0" smtClean="0"/>
            <a:t>Outcome</a:t>
          </a:r>
          <a:endParaRPr lang="en-US" dirty="0"/>
        </a:p>
      </dgm:t>
    </dgm:pt>
    <dgm:pt modelId="{A788926D-70C5-45FF-8C1A-3874B009C8EA}" type="parTrans" cxnId="{37D730B8-A1D4-4C8E-902C-CA3B660B57F7}">
      <dgm:prSet/>
      <dgm:spPr/>
      <dgm:t>
        <a:bodyPr/>
        <a:lstStyle/>
        <a:p>
          <a:endParaRPr lang="en-US"/>
        </a:p>
      </dgm:t>
    </dgm:pt>
    <dgm:pt modelId="{F39A3CD4-20E6-4CB3-BB88-E42ECF2ED210}" type="sibTrans" cxnId="{37D730B8-A1D4-4C8E-902C-CA3B660B57F7}">
      <dgm:prSet/>
      <dgm:spPr/>
      <dgm:t>
        <a:bodyPr/>
        <a:lstStyle/>
        <a:p>
          <a:endParaRPr lang="en-US"/>
        </a:p>
      </dgm:t>
    </dgm:pt>
    <dgm:pt modelId="{618CE858-3C5A-4494-BFBE-8EDF9D7CA1F7}" type="pres">
      <dgm:prSet presAssocID="{E9C70D2D-5600-4EE8-B1BC-2E79446B9E03}" presName="Name0" presStyleCnt="0">
        <dgm:presLayoutVars>
          <dgm:dir/>
          <dgm:resizeHandles val="exact"/>
        </dgm:presLayoutVars>
      </dgm:prSet>
      <dgm:spPr/>
    </dgm:pt>
    <dgm:pt modelId="{8D0EA661-A2E2-4962-8CD6-F4D1FB80C608}" type="pres">
      <dgm:prSet presAssocID="{F6A7DF5F-5A92-4E66-8D02-81ACE9EA3ACA}" presName="node" presStyleLbl="node1" presStyleIdx="0" presStyleCnt="3">
        <dgm:presLayoutVars>
          <dgm:bulletEnabled val="1"/>
        </dgm:presLayoutVars>
      </dgm:prSet>
      <dgm:spPr/>
      <dgm:t>
        <a:bodyPr/>
        <a:lstStyle/>
        <a:p>
          <a:endParaRPr lang="en-US"/>
        </a:p>
      </dgm:t>
    </dgm:pt>
    <dgm:pt modelId="{C4D738B6-EB19-4D0E-A29E-1DD0B1C02BEA}" type="pres">
      <dgm:prSet presAssocID="{10503620-3AC4-4AFC-A67C-CB32F019C2CA}" presName="sibTrans" presStyleLbl="sibTrans2D1" presStyleIdx="0" presStyleCnt="2"/>
      <dgm:spPr/>
      <dgm:t>
        <a:bodyPr/>
        <a:lstStyle/>
        <a:p>
          <a:endParaRPr lang="en-US"/>
        </a:p>
      </dgm:t>
    </dgm:pt>
    <dgm:pt modelId="{E4EF4955-5ABA-452F-9FB9-553336DBBCAF}" type="pres">
      <dgm:prSet presAssocID="{10503620-3AC4-4AFC-A67C-CB32F019C2CA}" presName="connectorText" presStyleLbl="sibTrans2D1" presStyleIdx="0" presStyleCnt="2"/>
      <dgm:spPr/>
      <dgm:t>
        <a:bodyPr/>
        <a:lstStyle/>
        <a:p>
          <a:endParaRPr lang="en-US"/>
        </a:p>
      </dgm:t>
    </dgm:pt>
    <dgm:pt modelId="{A62723E7-D7D7-4350-A880-B0F45149ACDB}" type="pres">
      <dgm:prSet presAssocID="{6A70B3AA-E603-4BE2-BDA5-73B238537C97}" presName="node" presStyleLbl="node1" presStyleIdx="1" presStyleCnt="3">
        <dgm:presLayoutVars>
          <dgm:bulletEnabled val="1"/>
        </dgm:presLayoutVars>
      </dgm:prSet>
      <dgm:spPr/>
      <dgm:t>
        <a:bodyPr/>
        <a:lstStyle/>
        <a:p>
          <a:endParaRPr lang="en-US"/>
        </a:p>
      </dgm:t>
    </dgm:pt>
    <dgm:pt modelId="{65F6DCE6-C113-4DE3-AD6F-A27E3E4C2E1B}" type="pres">
      <dgm:prSet presAssocID="{7E7AE40B-CCB3-4931-B909-33DCEA7E9DE9}" presName="sibTrans" presStyleLbl="sibTrans2D1" presStyleIdx="1" presStyleCnt="2"/>
      <dgm:spPr/>
      <dgm:t>
        <a:bodyPr/>
        <a:lstStyle/>
        <a:p>
          <a:endParaRPr lang="en-US"/>
        </a:p>
      </dgm:t>
    </dgm:pt>
    <dgm:pt modelId="{5E21C0BD-1A26-4E0C-B109-4288832EB213}" type="pres">
      <dgm:prSet presAssocID="{7E7AE40B-CCB3-4931-B909-33DCEA7E9DE9}" presName="connectorText" presStyleLbl="sibTrans2D1" presStyleIdx="1" presStyleCnt="2"/>
      <dgm:spPr/>
      <dgm:t>
        <a:bodyPr/>
        <a:lstStyle/>
        <a:p>
          <a:endParaRPr lang="en-US"/>
        </a:p>
      </dgm:t>
    </dgm:pt>
    <dgm:pt modelId="{E8E15BDE-6547-40AC-8DF2-1DB0D848F952}" type="pres">
      <dgm:prSet presAssocID="{CDD4D8A2-59A1-466D-957C-8825A2144F7B}" presName="node" presStyleLbl="node1" presStyleIdx="2" presStyleCnt="3">
        <dgm:presLayoutVars>
          <dgm:bulletEnabled val="1"/>
        </dgm:presLayoutVars>
      </dgm:prSet>
      <dgm:spPr/>
      <dgm:t>
        <a:bodyPr/>
        <a:lstStyle/>
        <a:p>
          <a:endParaRPr lang="en-US"/>
        </a:p>
      </dgm:t>
    </dgm:pt>
  </dgm:ptLst>
  <dgm:cxnLst>
    <dgm:cxn modelId="{925D3862-3196-4EE2-A60F-FE1BD422E32E}" type="presOf" srcId="{6A70B3AA-E603-4BE2-BDA5-73B238537C97}" destId="{A62723E7-D7D7-4350-A880-B0F45149ACDB}" srcOrd="0" destOrd="0" presId="urn:microsoft.com/office/officeart/2005/8/layout/process1"/>
    <dgm:cxn modelId="{3FAB96B0-A75A-4B5E-AAB7-F79656518158}" srcId="{E9C70D2D-5600-4EE8-B1BC-2E79446B9E03}" destId="{F6A7DF5F-5A92-4E66-8D02-81ACE9EA3ACA}" srcOrd="0" destOrd="0" parTransId="{12BA04EE-5832-42BB-AF4B-A2CBDB03BD64}" sibTransId="{10503620-3AC4-4AFC-A67C-CB32F019C2CA}"/>
    <dgm:cxn modelId="{3EC8DA67-F6E5-4A93-A6A7-2D2C65F157B2}" type="presOf" srcId="{10503620-3AC4-4AFC-A67C-CB32F019C2CA}" destId="{C4D738B6-EB19-4D0E-A29E-1DD0B1C02BEA}" srcOrd="0" destOrd="0" presId="urn:microsoft.com/office/officeart/2005/8/layout/process1"/>
    <dgm:cxn modelId="{62D13EB1-4E8B-405F-B7AF-44250F722855}" type="presOf" srcId="{F6A7DF5F-5A92-4E66-8D02-81ACE9EA3ACA}" destId="{8D0EA661-A2E2-4962-8CD6-F4D1FB80C608}" srcOrd="0" destOrd="0" presId="urn:microsoft.com/office/officeart/2005/8/layout/process1"/>
    <dgm:cxn modelId="{1FEDE7FE-6B47-4B31-B20C-B667691EE324}" type="presOf" srcId="{10503620-3AC4-4AFC-A67C-CB32F019C2CA}" destId="{E4EF4955-5ABA-452F-9FB9-553336DBBCAF}" srcOrd="1" destOrd="0" presId="urn:microsoft.com/office/officeart/2005/8/layout/process1"/>
    <dgm:cxn modelId="{7F614F23-8971-4D3D-8CEE-59EBEF9B39C3}" srcId="{E9C70D2D-5600-4EE8-B1BC-2E79446B9E03}" destId="{6A70B3AA-E603-4BE2-BDA5-73B238537C97}" srcOrd="1" destOrd="0" parTransId="{05A6BCA1-1AAA-4692-B6C5-426A8E5E3DEE}" sibTransId="{7E7AE40B-CCB3-4931-B909-33DCEA7E9DE9}"/>
    <dgm:cxn modelId="{9752F163-CCC6-42BF-B286-212232001EE7}" type="presOf" srcId="{7E7AE40B-CCB3-4931-B909-33DCEA7E9DE9}" destId="{5E21C0BD-1A26-4E0C-B109-4288832EB213}" srcOrd="1" destOrd="0" presId="urn:microsoft.com/office/officeart/2005/8/layout/process1"/>
    <dgm:cxn modelId="{37D730B8-A1D4-4C8E-902C-CA3B660B57F7}" srcId="{E9C70D2D-5600-4EE8-B1BC-2E79446B9E03}" destId="{CDD4D8A2-59A1-466D-957C-8825A2144F7B}" srcOrd="2" destOrd="0" parTransId="{A788926D-70C5-45FF-8C1A-3874B009C8EA}" sibTransId="{F39A3CD4-20E6-4CB3-BB88-E42ECF2ED210}"/>
    <dgm:cxn modelId="{0D71D39A-46A1-4F1F-AECD-D6E8D8327C41}" type="presOf" srcId="{E9C70D2D-5600-4EE8-B1BC-2E79446B9E03}" destId="{618CE858-3C5A-4494-BFBE-8EDF9D7CA1F7}" srcOrd="0" destOrd="0" presId="urn:microsoft.com/office/officeart/2005/8/layout/process1"/>
    <dgm:cxn modelId="{EA053EFB-21C5-441C-B771-017BA3A0DB16}" type="presOf" srcId="{7E7AE40B-CCB3-4931-B909-33DCEA7E9DE9}" destId="{65F6DCE6-C113-4DE3-AD6F-A27E3E4C2E1B}" srcOrd="0" destOrd="0" presId="urn:microsoft.com/office/officeart/2005/8/layout/process1"/>
    <dgm:cxn modelId="{91C48C88-E321-4CD3-98DB-7C42D53F18BE}" type="presOf" srcId="{CDD4D8A2-59A1-466D-957C-8825A2144F7B}" destId="{E8E15BDE-6547-40AC-8DF2-1DB0D848F952}" srcOrd="0" destOrd="0" presId="urn:microsoft.com/office/officeart/2005/8/layout/process1"/>
    <dgm:cxn modelId="{276C60F2-8722-4A14-9261-137075106CF7}" type="presParOf" srcId="{618CE858-3C5A-4494-BFBE-8EDF9D7CA1F7}" destId="{8D0EA661-A2E2-4962-8CD6-F4D1FB80C608}" srcOrd="0" destOrd="0" presId="urn:microsoft.com/office/officeart/2005/8/layout/process1"/>
    <dgm:cxn modelId="{C8088191-950C-4BD2-9FCC-771D0A4D92EB}" type="presParOf" srcId="{618CE858-3C5A-4494-BFBE-8EDF9D7CA1F7}" destId="{C4D738B6-EB19-4D0E-A29E-1DD0B1C02BEA}" srcOrd="1" destOrd="0" presId="urn:microsoft.com/office/officeart/2005/8/layout/process1"/>
    <dgm:cxn modelId="{A9533B50-FFF1-4B0E-B13D-56B0191C2ED5}" type="presParOf" srcId="{C4D738B6-EB19-4D0E-A29E-1DD0B1C02BEA}" destId="{E4EF4955-5ABA-452F-9FB9-553336DBBCAF}" srcOrd="0" destOrd="0" presId="urn:microsoft.com/office/officeart/2005/8/layout/process1"/>
    <dgm:cxn modelId="{9CE6B1FE-ED4A-4BBF-843A-B69D56C0F7CF}" type="presParOf" srcId="{618CE858-3C5A-4494-BFBE-8EDF9D7CA1F7}" destId="{A62723E7-D7D7-4350-A880-B0F45149ACDB}" srcOrd="2" destOrd="0" presId="urn:microsoft.com/office/officeart/2005/8/layout/process1"/>
    <dgm:cxn modelId="{C88B200A-FF7F-44B3-8BF3-7A9906CD1823}" type="presParOf" srcId="{618CE858-3C5A-4494-BFBE-8EDF9D7CA1F7}" destId="{65F6DCE6-C113-4DE3-AD6F-A27E3E4C2E1B}" srcOrd="3" destOrd="0" presId="urn:microsoft.com/office/officeart/2005/8/layout/process1"/>
    <dgm:cxn modelId="{CF806219-70C0-442A-B38A-41ED0E64E7A8}" type="presParOf" srcId="{65F6DCE6-C113-4DE3-AD6F-A27E3E4C2E1B}" destId="{5E21C0BD-1A26-4E0C-B109-4288832EB213}" srcOrd="0" destOrd="0" presId="urn:microsoft.com/office/officeart/2005/8/layout/process1"/>
    <dgm:cxn modelId="{98C38239-1BF9-4C79-B27E-80B324E513E1}" type="presParOf" srcId="{618CE858-3C5A-4494-BFBE-8EDF9D7CA1F7}" destId="{E8E15BDE-6547-40AC-8DF2-1DB0D848F9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C70D2D-5600-4EE8-B1BC-2E79446B9E03}" type="doc">
      <dgm:prSet loTypeId="urn:microsoft.com/office/officeart/2005/8/layout/process1" loCatId="process" qsTypeId="urn:microsoft.com/office/officeart/2005/8/quickstyle/simple1" qsCatId="simple" csTypeId="urn:microsoft.com/office/officeart/2005/8/colors/accent1_2" csCatId="accent1" phldr="1"/>
      <dgm:spPr/>
    </dgm:pt>
    <dgm:pt modelId="{F6A7DF5F-5A92-4E66-8D02-81ACE9EA3ACA}">
      <dgm:prSet phldrT="[Text]"/>
      <dgm:spPr>
        <a:solidFill>
          <a:schemeClr val="accent1">
            <a:lumMod val="75000"/>
          </a:schemeClr>
        </a:solidFill>
      </dgm:spPr>
      <dgm:t>
        <a:bodyPr/>
        <a:lstStyle/>
        <a:p>
          <a:r>
            <a:rPr lang="en-US" dirty="0" smtClean="0"/>
            <a:t>Objective</a:t>
          </a:r>
          <a:endParaRPr lang="en-US" dirty="0"/>
        </a:p>
      </dgm:t>
    </dgm:pt>
    <dgm:pt modelId="{12BA04EE-5832-42BB-AF4B-A2CBDB03BD64}" type="parTrans" cxnId="{3FAB96B0-A75A-4B5E-AAB7-F79656518158}">
      <dgm:prSet/>
      <dgm:spPr/>
      <dgm:t>
        <a:bodyPr/>
        <a:lstStyle/>
        <a:p>
          <a:endParaRPr lang="en-US"/>
        </a:p>
      </dgm:t>
    </dgm:pt>
    <dgm:pt modelId="{10503620-3AC4-4AFC-A67C-CB32F019C2CA}" type="sibTrans" cxnId="{3FAB96B0-A75A-4B5E-AAB7-F79656518158}">
      <dgm:prSet/>
      <dgm:spPr>
        <a:solidFill>
          <a:schemeClr val="accent1">
            <a:lumMod val="50000"/>
          </a:schemeClr>
        </a:solidFill>
      </dgm:spPr>
      <dgm:t>
        <a:bodyPr/>
        <a:lstStyle/>
        <a:p>
          <a:endParaRPr lang="en-US"/>
        </a:p>
      </dgm:t>
    </dgm:pt>
    <dgm:pt modelId="{6A70B3AA-E603-4BE2-BDA5-73B238537C97}">
      <dgm:prSet phldrT="[Text]"/>
      <dgm:spPr>
        <a:solidFill>
          <a:schemeClr val="accent1">
            <a:lumMod val="75000"/>
          </a:schemeClr>
        </a:solidFill>
        <a:ln w="76200">
          <a:solidFill>
            <a:srgbClr val="FFFF00"/>
          </a:solidFill>
        </a:ln>
      </dgm:spPr>
      <dgm:t>
        <a:bodyPr/>
        <a:lstStyle/>
        <a:p>
          <a:r>
            <a:rPr lang="en-US" dirty="0" smtClean="0">
              <a:solidFill>
                <a:schemeClr val="bg1"/>
              </a:solidFill>
            </a:rPr>
            <a:t>Actual</a:t>
          </a:r>
        </a:p>
        <a:p>
          <a:r>
            <a:rPr lang="en-US" dirty="0" smtClean="0">
              <a:solidFill>
                <a:schemeClr val="bg1"/>
              </a:solidFill>
            </a:rPr>
            <a:t>Program</a:t>
          </a:r>
          <a:endParaRPr lang="en-US" dirty="0">
            <a:solidFill>
              <a:schemeClr val="bg1"/>
            </a:solidFill>
          </a:endParaRPr>
        </a:p>
      </dgm:t>
    </dgm:pt>
    <dgm:pt modelId="{05A6BCA1-1AAA-4692-B6C5-426A8E5E3DEE}" type="parTrans" cxnId="{7F614F23-8971-4D3D-8CEE-59EBEF9B39C3}">
      <dgm:prSet/>
      <dgm:spPr/>
      <dgm:t>
        <a:bodyPr/>
        <a:lstStyle/>
        <a:p>
          <a:endParaRPr lang="en-US"/>
        </a:p>
      </dgm:t>
    </dgm:pt>
    <dgm:pt modelId="{7E7AE40B-CCB3-4931-B909-33DCEA7E9DE9}" type="sibTrans" cxnId="{7F614F23-8971-4D3D-8CEE-59EBEF9B39C3}">
      <dgm:prSet/>
      <dgm:spPr>
        <a:solidFill>
          <a:schemeClr val="accent1">
            <a:lumMod val="50000"/>
          </a:schemeClr>
        </a:solidFill>
      </dgm:spPr>
      <dgm:t>
        <a:bodyPr/>
        <a:lstStyle/>
        <a:p>
          <a:endParaRPr lang="en-US"/>
        </a:p>
      </dgm:t>
    </dgm:pt>
    <dgm:pt modelId="{CDD4D8A2-59A1-466D-957C-8825A2144F7B}">
      <dgm:prSet phldrT="[Text]"/>
      <dgm:spPr>
        <a:solidFill>
          <a:schemeClr val="accent1">
            <a:lumMod val="75000"/>
          </a:schemeClr>
        </a:solidFill>
      </dgm:spPr>
      <dgm:t>
        <a:bodyPr/>
        <a:lstStyle/>
        <a:p>
          <a:r>
            <a:rPr lang="en-US" dirty="0" smtClean="0"/>
            <a:t>Measured</a:t>
          </a:r>
        </a:p>
        <a:p>
          <a:r>
            <a:rPr lang="en-US" dirty="0" smtClean="0"/>
            <a:t>Outcome</a:t>
          </a:r>
          <a:endParaRPr lang="en-US" dirty="0"/>
        </a:p>
      </dgm:t>
    </dgm:pt>
    <dgm:pt modelId="{A788926D-70C5-45FF-8C1A-3874B009C8EA}" type="parTrans" cxnId="{37D730B8-A1D4-4C8E-902C-CA3B660B57F7}">
      <dgm:prSet/>
      <dgm:spPr/>
      <dgm:t>
        <a:bodyPr/>
        <a:lstStyle/>
        <a:p>
          <a:endParaRPr lang="en-US"/>
        </a:p>
      </dgm:t>
    </dgm:pt>
    <dgm:pt modelId="{F39A3CD4-20E6-4CB3-BB88-E42ECF2ED210}" type="sibTrans" cxnId="{37D730B8-A1D4-4C8E-902C-CA3B660B57F7}">
      <dgm:prSet/>
      <dgm:spPr/>
      <dgm:t>
        <a:bodyPr/>
        <a:lstStyle/>
        <a:p>
          <a:endParaRPr lang="en-US"/>
        </a:p>
      </dgm:t>
    </dgm:pt>
    <dgm:pt modelId="{618CE858-3C5A-4494-BFBE-8EDF9D7CA1F7}" type="pres">
      <dgm:prSet presAssocID="{E9C70D2D-5600-4EE8-B1BC-2E79446B9E03}" presName="Name0" presStyleCnt="0">
        <dgm:presLayoutVars>
          <dgm:dir/>
          <dgm:resizeHandles val="exact"/>
        </dgm:presLayoutVars>
      </dgm:prSet>
      <dgm:spPr/>
    </dgm:pt>
    <dgm:pt modelId="{8D0EA661-A2E2-4962-8CD6-F4D1FB80C608}" type="pres">
      <dgm:prSet presAssocID="{F6A7DF5F-5A92-4E66-8D02-81ACE9EA3ACA}" presName="node" presStyleLbl="node1" presStyleIdx="0" presStyleCnt="3">
        <dgm:presLayoutVars>
          <dgm:bulletEnabled val="1"/>
        </dgm:presLayoutVars>
      </dgm:prSet>
      <dgm:spPr/>
      <dgm:t>
        <a:bodyPr/>
        <a:lstStyle/>
        <a:p>
          <a:endParaRPr lang="en-US"/>
        </a:p>
      </dgm:t>
    </dgm:pt>
    <dgm:pt modelId="{C4D738B6-EB19-4D0E-A29E-1DD0B1C02BEA}" type="pres">
      <dgm:prSet presAssocID="{10503620-3AC4-4AFC-A67C-CB32F019C2CA}" presName="sibTrans" presStyleLbl="sibTrans2D1" presStyleIdx="0" presStyleCnt="2"/>
      <dgm:spPr/>
      <dgm:t>
        <a:bodyPr/>
        <a:lstStyle/>
        <a:p>
          <a:endParaRPr lang="en-US"/>
        </a:p>
      </dgm:t>
    </dgm:pt>
    <dgm:pt modelId="{E4EF4955-5ABA-452F-9FB9-553336DBBCAF}" type="pres">
      <dgm:prSet presAssocID="{10503620-3AC4-4AFC-A67C-CB32F019C2CA}" presName="connectorText" presStyleLbl="sibTrans2D1" presStyleIdx="0" presStyleCnt="2"/>
      <dgm:spPr/>
      <dgm:t>
        <a:bodyPr/>
        <a:lstStyle/>
        <a:p>
          <a:endParaRPr lang="en-US"/>
        </a:p>
      </dgm:t>
    </dgm:pt>
    <dgm:pt modelId="{A62723E7-D7D7-4350-A880-B0F45149ACDB}" type="pres">
      <dgm:prSet presAssocID="{6A70B3AA-E603-4BE2-BDA5-73B238537C97}" presName="node" presStyleLbl="node1" presStyleIdx="1" presStyleCnt="3">
        <dgm:presLayoutVars>
          <dgm:bulletEnabled val="1"/>
        </dgm:presLayoutVars>
      </dgm:prSet>
      <dgm:spPr/>
      <dgm:t>
        <a:bodyPr/>
        <a:lstStyle/>
        <a:p>
          <a:endParaRPr lang="en-US"/>
        </a:p>
      </dgm:t>
    </dgm:pt>
    <dgm:pt modelId="{65F6DCE6-C113-4DE3-AD6F-A27E3E4C2E1B}" type="pres">
      <dgm:prSet presAssocID="{7E7AE40B-CCB3-4931-B909-33DCEA7E9DE9}" presName="sibTrans" presStyleLbl="sibTrans2D1" presStyleIdx="1" presStyleCnt="2"/>
      <dgm:spPr/>
      <dgm:t>
        <a:bodyPr/>
        <a:lstStyle/>
        <a:p>
          <a:endParaRPr lang="en-US"/>
        </a:p>
      </dgm:t>
    </dgm:pt>
    <dgm:pt modelId="{5E21C0BD-1A26-4E0C-B109-4288832EB213}" type="pres">
      <dgm:prSet presAssocID="{7E7AE40B-CCB3-4931-B909-33DCEA7E9DE9}" presName="connectorText" presStyleLbl="sibTrans2D1" presStyleIdx="1" presStyleCnt="2"/>
      <dgm:spPr/>
      <dgm:t>
        <a:bodyPr/>
        <a:lstStyle/>
        <a:p>
          <a:endParaRPr lang="en-US"/>
        </a:p>
      </dgm:t>
    </dgm:pt>
    <dgm:pt modelId="{E8E15BDE-6547-40AC-8DF2-1DB0D848F952}" type="pres">
      <dgm:prSet presAssocID="{CDD4D8A2-59A1-466D-957C-8825A2144F7B}" presName="node" presStyleLbl="node1" presStyleIdx="2" presStyleCnt="3">
        <dgm:presLayoutVars>
          <dgm:bulletEnabled val="1"/>
        </dgm:presLayoutVars>
      </dgm:prSet>
      <dgm:spPr/>
      <dgm:t>
        <a:bodyPr/>
        <a:lstStyle/>
        <a:p>
          <a:endParaRPr lang="en-US"/>
        </a:p>
      </dgm:t>
    </dgm:pt>
  </dgm:ptLst>
  <dgm:cxnLst>
    <dgm:cxn modelId="{3FAB96B0-A75A-4B5E-AAB7-F79656518158}" srcId="{E9C70D2D-5600-4EE8-B1BC-2E79446B9E03}" destId="{F6A7DF5F-5A92-4E66-8D02-81ACE9EA3ACA}" srcOrd="0" destOrd="0" parTransId="{12BA04EE-5832-42BB-AF4B-A2CBDB03BD64}" sibTransId="{10503620-3AC4-4AFC-A67C-CB32F019C2CA}"/>
    <dgm:cxn modelId="{6CF7BA60-0609-42E6-9BBD-2FDCE2C90AFD}" type="presOf" srcId="{6A70B3AA-E603-4BE2-BDA5-73B238537C97}" destId="{A62723E7-D7D7-4350-A880-B0F45149ACDB}" srcOrd="0" destOrd="0" presId="urn:microsoft.com/office/officeart/2005/8/layout/process1"/>
    <dgm:cxn modelId="{658B82BE-DE23-43DA-BEE6-3066A7BC8F93}" type="presOf" srcId="{F6A7DF5F-5A92-4E66-8D02-81ACE9EA3ACA}" destId="{8D0EA661-A2E2-4962-8CD6-F4D1FB80C608}" srcOrd="0" destOrd="0" presId="urn:microsoft.com/office/officeart/2005/8/layout/process1"/>
    <dgm:cxn modelId="{E95A5616-BAB7-400C-8A4B-C5138733B0C4}" type="presOf" srcId="{10503620-3AC4-4AFC-A67C-CB32F019C2CA}" destId="{C4D738B6-EB19-4D0E-A29E-1DD0B1C02BEA}" srcOrd="0" destOrd="0" presId="urn:microsoft.com/office/officeart/2005/8/layout/process1"/>
    <dgm:cxn modelId="{D785A7A9-36F4-428D-826D-06A6005BCB8D}" type="presOf" srcId="{10503620-3AC4-4AFC-A67C-CB32F019C2CA}" destId="{E4EF4955-5ABA-452F-9FB9-553336DBBCAF}" srcOrd="1" destOrd="0" presId="urn:microsoft.com/office/officeart/2005/8/layout/process1"/>
    <dgm:cxn modelId="{7F614F23-8971-4D3D-8CEE-59EBEF9B39C3}" srcId="{E9C70D2D-5600-4EE8-B1BC-2E79446B9E03}" destId="{6A70B3AA-E603-4BE2-BDA5-73B238537C97}" srcOrd="1" destOrd="0" parTransId="{05A6BCA1-1AAA-4692-B6C5-426A8E5E3DEE}" sibTransId="{7E7AE40B-CCB3-4931-B909-33DCEA7E9DE9}"/>
    <dgm:cxn modelId="{16C5A47F-2DF9-41CD-982F-C9C84FA95618}" type="presOf" srcId="{7E7AE40B-CCB3-4931-B909-33DCEA7E9DE9}" destId="{65F6DCE6-C113-4DE3-AD6F-A27E3E4C2E1B}" srcOrd="0" destOrd="0" presId="urn:microsoft.com/office/officeart/2005/8/layout/process1"/>
    <dgm:cxn modelId="{05E7B367-0FA8-471F-BA7D-C9DDBBBB6821}" type="presOf" srcId="{7E7AE40B-CCB3-4931-B909-33DCEA7E9DE9}" destId="{5E21C0BD-1A26-4E0C-B109-4288832EB213}" srcOrd="1" destOrd="0" presId="urn:microsoft.com/office/officeart/2005/8/layout/process1"/>
    <dgm:cxn modelId="{37D730B8-A1D4-4C8E-902C-CA3B660B57F7}" srcId="{E9C70D2D-5600-4EE8-B1BC-2E79446B9E03}" destId="{CDD4D8A2-59A1-466D-957C-8825A2144F7B}" srcOrd="2" destOrd="0" parTransId="{A788926D-70C5-45FF-8C1A-3874B009C8EA}" sibTransId="{F39A3CD4-20E6-4CB3-BB88-E42ECF2ED210}"/>
    <dgm:cxn modelId="{1987EBD1-8732-4F12-A4A8-38B63E95DE07}" type="presOf" srcId="{E9C70D2D-5600-4EE8-B1BC-2E79446B9E03}" destId="{618CE858-3C5A-4494-BFBE-8EDF9D7CA1F7}" srcOrd="0" destOrd="0" presId="urn:microsoft.com/office/officeart/2005/8/layout/process1"/>
    <dgm:cxn modelId="{DBE56301-AF49-495A-A0F6-747D15D3C901}" type="presOf" srcId="{CDD4D8A2-59A1-466D-957C-8825A2144F7B}" destId="{E8E15BDE-6547-40AC-8DF2-1DB0D848F952}" srcOrd="0" destOrd="0" presId="urn:microsoft.com/office/officeart/2005/8/layout/process1"/>
    <dgm:cxn modelId="{10B20ADA-CA26-4D39-905D-11F5853FA25E}" type="presParOf" srcId="{618CE858-3C5A-4494-BFBE-8EDF9D7CA1F7}" destId="{8D0EA661-A2E2-4962-8CD6-F4D1FB80C608}" srcOrd="0" destOrd="0" presId="urn:microsoft.com/office/officeart/2005/8/layout/process1"/>
    <dgm:cxn modelId="{BCDE491D-CB75-4C9F-968A-5B39F0579810}" type="presParOf" srcId="{618CE858-3C5A-4494-BFBE-8EDF9D7CA1F7}" destId="{C4D738B6-EB19-4D0E-A29E-1DD0B1C02BEA}" srcOrd="1" destOrd="0" presId="urn:microsoft.com/office/officeart/2005/8/layout/process1"/>
    <dgm:cxn modelId="{08E4B187-9C5B-4A5A-86C1-9E43EA2C167D}" type="presParOf" srcId="{C4D738B6-EB19-4D0E-A29E-1DD0B1C02BEA}" destId="{E4EF4955-5ABA-452F-9FB9-553336DBBCAF}" srcOrd="0" destOrd="0" presId="urn:microsoft.com/office/officeart/2005/8/layout/process1"/>
    <dgm:cxn modelId="{D57D1615-E9F4-4C57-B36A-AF26EBEB76A9}" type="presParOf" srcId="{618CE858-3C5A-4494-BFBE-8EDF9D7CA1F7}" destId="{A62723E7-D7D7-4350-A880-B0F45149ACDB}" srcOrd="2" destOrd="0" presId="urn:microsoft.com/office/officeart/2005/8/layout/process1"/>
    <dgm:cxn modelId="{4BE50F6D-A857-4232-AE85-AE86FA11A949}" type="presParOf" srcId="{618CE858-3C5A-4494-BFBE-8EDF9D7CA1F7}" destId="{65F6DCE6-C113-4DE3-AD6F-A27E3E4C2E1B}" srcOrd="3" destOrd="0" presId="urn:microsoft.com/office/officeart/2005/8/layout/process1"/>
    <dgm:cxn modelId="{7ADA6881-5E80-4AC2-B64B-18C5E5711CC9}" type="presParOf" srcId="{65F6DCE6-C113-4DE3-AD6F-A27E3E4C2E1B}" destId="{5E21C0BD-1A26-4E0C-B109-4288832EB213}" srcOrd="0" destOrd="0" presId="urn:microsoft.com/office/officeart/2005/8/layout/process1"/>
    <dgm:cxn modelId="{4BE3FB95-AF81-4AB2-928E-CDDE8EA93CC3}" type="presParOf" srcId="{618CE858-3C5A-4494-BFBE-8EDF9D7CA1F7}" destId="{E8E15BDE-6547-40AC-8DF2-1DB0D848F9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C70D2D-5600-4EE8-B1BC-2E79446B9E03}" type="doc">
      <dgm:prSet loTypeId="urn:microsoft.com/office/officeart/2005/8/layout/process1" loCatId="process" qsTypeId="urn:microsoft.com/office/officeart/2005/8/quickstyle/simple1" qsCatId="simple" csTypeId="urn:microsoft.com/office/officeart/2005/8/colors/accent1_2" csCatId="accent1" phldr="1"/>
      <dgm:spPr/>
    </dgm:pt>
    <dgm:pt modelId="{F6A7DF5F-5A92-4E66-8D02-81ACE9EA3ACA}">
      <dgm:prSet phldrT="[Text]"/>
      <dgm:spPr>
        <a:solidFill>
          <a:schemeClr val="accent1">
            <a:lumMod val="75000"/>
          </a:schemeClr>
        </a:solidFill>
      </dgm:spPr>
      <dgm:t>
        <a:bodyPr/>
        <a:lstStyle/>
        <a:p>
          <a:r>
            <a:rPr lang="en-US" dirty="0" smtClean="0"/>
            <a:t>Objective</a:t>
          </a:r>
          <a:endParaRPr lang="en-US" dirty="0"/>
        </a:p>
      </dgm:t>
    </dgm:pt>
    <dgm:pt modelId="{12BA04EE-5832-42BB-AF4B-A2CBDB03BD64}" type="parTrans" cxnId="{3FAB96B0-A75A-4B5E-AAB7-F79656518158}">
      <dgm:prSet/>
      <dgm:spPr/>
      <dgm:t>
        <a:bodyPr/>
        <a:lstStyle/>
        <a:p>
          <a:endParaRPr lang="en-US"/>
        </a:p>
      </dgm:t>
    </dgm:pt>
    <dgm:pt modelId="{10503620-3AC4-4AFC-A67C-CB32F019C2CA}" type="sibTrans" cxnId="{3FAB96B0-A75A-4B5E-AAB7-F79656518158}">
      <dgm:prSet/>
      <dgm:spPr>
        <a:solidFill>
          <a:schemeClr val="accent1">
            <a:lumMod val="50000"/>
          </a:schemeClr>
        </a:solidFill>
      </dgm:spPr>
      <dgm:t>
        <a:bodyPr/>
        <a:lstStyle/>
        <a:p>
          <a:endParaRPr lang="en-US"/>
        </a:p>
      </dgm:t>
    </dgm:pt>
    <dgm:pt modelId="{6A70B3AA-E603-4BE2-BDA5-73B238537C97}">
      <dgm:prSet phldrT="[Text]"/>
      <dgm:spPr>
        <a:solidFill>
          <a:schemeClr val="accent1">
            <a:lumMod val="75000"/>
          </a:schemeClr>
        </a:solidFill>
        <a:ln w="76200">
          <a:solidFill>
            <a:srgbClr val="FFFF00"/>
          </a:solidFill>
        </a:ln>
      </dgm:spPr>
      <dgm:t>
        <a:bodyPr/>
        <a:lstStyle/>
        <a:p>
          <a:r>
            <a:rPr lang="en-US" dirty="0" smtClean="0">
              <a:solidFill>
                <a:schemeClr val="bg1"/>
              </a:solidFill>
            </a:rPr>
            <a:t>Actual</a:t>
          </a:r>
        </a:p>
        <a:p>
          <a:r>
            <a:rPr lang="en-US" dirty="0" smtClean="0">
              <a:solidFill>
                <a:schemeClr val="bg1"/>
              </a:solidFill>
            </a:rPr>
            <a:t>Program</a:t>
          </a:r>
          <a:endParaRPr lang="en-US" dirty="0">
            <a:solidFill>
              <a:schemeClr val="bg1"/>
            </a:solidFill>
          </a:endParaRPr>
        </a:p>
      </dgm:t>
    </dgm:pt>
    <dgm:pt modelId="{05A6BCA1-1AAA-4692-B6C5-426A8E5E3DEE}" type="parTrans" cxnId="{7F614F23-8971-4D3D-8CEE-59EBEF9B39C3}">
      <dgm:prSet/>
      <dgm:spPr/>
      <dgm:t>
        <a:bodyPr/>
        <a:lstStyle/>
        <a:p>
          <a:endParaRPr lang="en-US"/>
        </a:p>
      </dgm:t>
    </dgm:pt>
    <dgm:pt modelId="{7E7AE40B-CCB3-4931-B909-33DCEA7E9DE9}" type="sibTrans" cxnId="{7F614F23-8971-4D3D-8CEE-59EBEF9B39C3}">
      <dgm:prSet/>
      <dgm:spPr>
        <a:solidFill>
          <a:schemeClr val="accent1">
            <a:lumMod val="50000"/>
          </a:schemeClr>
        </a:solidFill>
      </dgm:spPr>
      <dgm:t>
        <a:bodyPr/>
        <a:lstStyle/>
        <a:p>
          <a:endParaRPr lang="en-US"/>
        </a:p>
      </dgm:t>
    </dgm:pt>
    <dgm:pt modelId="{CDD4D8A2-59A1-466D-957C-8825A2144F7B}">
      <dgm:prSet phldrT="[Text]"/>
      <dgm:spPr>
        <a:solidFill>
          <a:schemeClr val="accent1">
            <a:lumMod val="75000"/>
          </a:schemeClr>
        </a:solidFill>
      </dgm:spPr>
      <dgm:t>
        <a:bodyPr/>
        <a:lstStyle/>
        <a:p>
          <a:r>
            <a:rPr lang="en-US" dirty="0" smtClean="0"/>
            <a:t>Measured</a:t>
          </a:r>
        </a:p>
        <a:p>
          <a:r>
            <a:rPr lang="en-US" dirty="0" smtClean="0"/>
            <a:t>Outcome</a:t>
          </a:r>
          <a:endParaRPr lang="en-US" dirty="0"/>
        </a:p>
      </dgm:t>
    </dgm:pt>
    <dgm:pt modelId="{A788926D-70C5-45FF-8C1A-3874B009C8EA}" type="parTrans" cxnId="{37D730B8-A1D4-4C8E-902C-CA3B660B57F7}">
      <dgm:prSet/>
      <dgm:spPr/>
      <dgm:t>
        <a:bodyPr/>
        <a:lstStyle/>
        <a:p>
          <a:endParaRPr lang="en-US"/>
        </a:p>
      </dgm:t>
    </dgm:pt>
    <dgm:pt modelId="{F39A3CD4-20E6-4CB3-BB88-E42ECF2ED210}" type="sibTrans" cxnId="{37D730B8-A1D4-4C8E-902C-CA3B660B57F7}">
      <dgm:prSet/>
      <dgm:spPr/>
      <dgm:t>
        <a:bodyPr/>
        <a:lstStyle/>
        <a:p>
          <a:endParaRPr lang="en-US"/>
        </a:p>
      </dgm:t>
    </dgm:pt>
    <dgm:pt modelId="{618CE858-3C5A-4494-BFBE-8EDF9D7CA1F7}" type="pres">
      <dgm:prSet presAssocID="{E9C70D2D-5600-4EE8-B1BC-2E79446B9E03}" presName="Name0" presStyleCnt="0">
        <dgm:presLayoutVars>
          <dgm:dir/>
          <dgm:resizeHandles val="exact"/>
        </dgm:presLayoutVars>
      </dgm:prSet>
      <dgm:spPr/>
    </dgm:pt>
    <dgm:pt modelId="{8D0EA661-A2E2-4962-8CD6-F4D1FB80C608}" type="pres">
      <dgm:prSet presAssocID="{F6A7DF5F-5A92-4E66-8D02-81ACE9EA3ACA}" presName="node" presStyleLbl="node1" presStyleIdx="0" presStyleCnt="3">
        <dgm:presLayoutVars>
          <dgm:bulletEnabled val="1"/>
        </dgm:presLayoutVars>
      </dgm:prSet>
      <dgm:spPr/>
      <dgm:t>
        <a:bodyPr/>
        <a:lstStyle/>
        <a:p>
          <a:endParaRPr lang="en-US"/>
        </a:p>
      </dgm:t>
    </dgm:pt>
    <dgm:pt modelId="{C4D738B6-EB19-4D0E-A29E-1DD0B1C02BEA}" type="pres">
      <dgm:prSet presAssocID="{10503620-3AC4-4AFC-A67C-CB32F019C2CA}" presName="sibTrans" presStyleLbl="sibTrans2D1" presStyleIdx="0" presStyleCnt="2"/>
      <dgm:spPr/>
      <dgm:t>
        <a:bodyPr/>
        <a:lstStyle/>
        <a:p>
          <a:endParaRPr lang="en-US"/>
        </a:p>
      </dgm:t>
    </dgm:pt>
    <dgm:pt modelId="{E4EF4955-5ABA-452F-9FB9-553336DBBCAF}" type="pres">
      <dgm:prSet presAssocID="{10503620-3AC4-4AFC-A67C-CB32F019C2CA}" presName="connectorText" presStyleLbl="sibTrans2D1" presStyleIdx="0" presStyleCnt="2"/>
      <dgm:spPr/>
      <dgm:t>
        <a:bodyPr/>
        <a:lstStyle/>
        <a:p>
          <a:endParaRPr lang="en-US"/>
        </a:p>
      </dgm:t>
    </dgm:pt>
    <dgm:pt modelId="{A62723E7-D7D7-4350-A880-B0F45149ACDB}" type="pres">
      <dgm:prSet presAssocID="{6A70B3AA-E603-4BE2-BDA5-73B238537C97}" presName="node" presStyleLbl="node1" presStyleIdx="1" presStyleCnt="3">
        <dgm:presLayoutVars>
          <dgm:bulletEnabled val="1"/>
        </dgm:presLayoutVars>
      </dgm:prSet>
      <dgm:spPr/>
      <dgm:t>
        <a:bodyPr/>
        <a:lstStyle/>
        <a:p>
          <a:endParaRPr lang="en-US"/>
        </a:p>
      </dgm:t>
    </dgm:pt>
    <dgm:pt modelId="{65F6DCE6-C113-4DE3-AD6F-A27E3E4C2E1B}" type="pres">
      <dgm:prSet presAssocID="{7E7AE40B-CCB3-4931-B909-33DCEA7E9DE9}" presName="sibTrans" presStyleLbl="sibTrans2D1" presStyleIdx="1" presStyleCnt="2"/>
      <dgm:spPr/>
      <dgm:t>
        <a:bodyPr/>
        <a:lstStyle/>
        <a:p>
          <a:endParaRPr lang="en-US"/>
        </a:p>
      </dgm:t>
    </dgm:pt>
    <dgm:pt modelId="{5E21C0BD-1A26-4E0C-B109-4288832EB213}" type="pres">
      <dgm:prSet presAssocID="{7E7AE40B-CCB3-4931-B909-33DCEA7E9DE9}" presName="connectorText" presStyleLbl="sibTrans2D1" presStyleIdx="1" presStyleCnt="2"/>
      <dgm:spPr/>
      <dgm:t>
        <a:bodyPr/>
        <a:lstStyle/>
        <a:p>
          <a:endParaRPr lang="en-US"/>
        </a:p>
      </dgm:t>
    </dgm:pt>
    <dgm:pt modelId="{E8E15BDE-6547-40AC-8DF2-1DB0D848F952}" type="pres">
      <dgm:prSet presAssocID="{CDD4D8A2-59A1-466D-957C-8825A2144F7B}" presName="node" presStyleLbl="node1" presStyleIdx="2" presStyleCnt="3">
        <dgm:presLayoutVars>
          <dgm:bulletEnabled val="1"/>
        </dgm:presLayoutVars>
      </dgm:prSet>
      <dgm:spPr/>
      <dgm:t>
        <a:bodyPr/>
        <a:lstStyle/>
        <a:p>
          <a:endParaRPr lang="en-US"/>
        </a:p>
      </dgm:t>
    </dgm:pt>
  </dgm:ptLst>
  <dgm:cxnLst>
    <dgm:cxn modelId="{A1B41FF3-1182-40E9-980B-4DBDF9413A05}" type="presOf" srcId="{CDD4D8A2-59A1-466D-957C-8825A2144F7B}" destId="{E8E15BDE-6547-40AC-8DF2-1DB0D848F952}" srcOrd="0" destOrd="0" presId="urn:microsoft.com/office/officeart/2005/8/layout/process1"/>
    <dgm:cxn modelId="{82C88E60-3748-4E24-8556-441571C1402C}" type="presOf" srcId="{7E7AE40B-CCB3-4931-B909-33DCEA7E9DE9}" destId="{65F6DCE6-C113-4DE3-AD6F-A27E3E4C2E1B}" srcOrd="0" destOrd="0" presId="urn:microsoft.com/office/officeart/2005/8/layout/process1"/>
    <dgm:cxn modelId="{59B2E825-DFCC-45B6-A8F0-986928D40FB8}" type="presOf" srcId="{6A70B3AA-E603-4BE2-BDA5-73B238537C97}" destId="{A62723E7-D7D7-4350-A880-B0F45149ACDB}" srcOrd="0" destOrd="0" presId="urn:microsoft.com/office/officeart/2005/8/layout/process1"/>
    <dgm:cxn modelId="{D9A75C8C-0EE5-4888-A921-610D77D3C6B6}" type="presOf" srcId="{10503620-3AC4-4AFC-A67C-CB32F019C2CA}" destId="{E4EF4955-5ABA-452F-9FB9-553336DBBCAF}" srcOrd="1" destOrd="0" presId="urn:microsoft.com/office/officeart/2005/8/layout/process1"/>
    <dgm:cxn modelId="{3FAB96B0-A75A-4B5E-AAB7-F79656518158}" srcId="{E9C70D2D-5600-4EE8-B1BC-2E79446B9E03}" destId="{F6A7DF5F-5A92-4E66-8D02-81ACE9EA3ACA}" srcOrd="0" destOrd="0" parTransId="{12BA04EE-5832-42BB-AF4B-A2CBDB03BD64}" sibTransId="{10503620-3AC4-4AFC-A67C-CB32F019C2CA}"/>
    <dgm:cxn modelId="{E2AAA918-E209-4AE4-9403-F7A39B2C6C2E}" type="presOf" srcId="{F6A7DF5F-5A92-4E66-8D02-81ACE9EA3ACA}" destId="{8D0EA661-A2E2-4962-8CD6-F4D1FB80C608}" srcOrd="0" destOrd="0" presId="urn:microsoft.com/office/officeart/2005/8/layout/process1"/>
    <dgm:cxn modelId="{1F528A58-FBC9-41BC-ACD3-21F13CF5720D}" type="presOf" srcId="{E9C70D2D-5600-4EE8-B1BC-2E79446B9E03}" destId="{618CE858-3C5A-4494-BFBE-8EDF9D7CA1F7}" srcOrd="0" destOrd="0" presId="urn:microsoft.com/office/officeart/2005/8/layout/process1"/>
    <dgm:cxn modelId="{7F614F23-8971-4D3D-8CEE-59EBEF9B39C3}" srcId="{E9C70D2D-5600-4EE8-B1BC-2E79446B9E03}" destId="{6A70B3AA-E603-4BE2-BDA5-73B238537C97}" srcOrd="1" destOrd="0" parTransId="{05A6BCA1-1AAA-4692-B6C5-426A8E5E3DEE}" sibTransId="{7E7AE40B-CCB3-4931-B909-33DCEA7E9DE9}"/>
    <dgm:cxn modelId="{A4F5367B-D797-4F60-A2D0-B421DFD99531}" type="presOf" srcId="{10503620-3AC4-4AFC-A67C-CB32F019C2CA}" destId="{C4D738B6-EB19-4D0E-A29E-1DD0B1C02BEA}" srcOrd="0" destOrd="0" presId="urn:microsoft.com/office/officeart/2005/8/layout/process1"/>
    <dgm:cxn modelId="{37D730B8-A1D4-4C8E-902C-CA3B660B57F7}" srcId="{E9C70D2D-5600-4EE8-B1BC-2E79446B9E03}" destId="{CDD4D8A2-59A1-466D-957C-8825A2144F7B}" srcOrd="2" destOrd="0" parTransId="{A788926D-70C5-45FF-8C1A-3874B009C8EA}" sibTransId="{F39A3CD4-20E6-4CB3-BB88-E42ECF2ED210}"/>
    <dgm:cxn modelId="{8F74B5DD-951F-4665-8CD8-BDEFEF137C9F}" type="presOf" srcId="{7E7AE40B-CCB3-4931-B909-33DCEA7E9DE9}" destId="{5E21C0BD-1A26-4E0C-B109-4288832EB213}" srcOrd="1" destOrd="0" presId="urn:microsoft.com/office/officeart/2005/8/layout/process1"/>
    <dgm:cxn modelId="{2384E6D4-4B4C-44B5-BDBB-0370FDCF3AB5}" type="presParOf" srcId="{618CE858-3C5A-4494-BFBE-8EDF9D7CA1F7}" destId="{8D0EA661-A2E2-4962-8CD6-F4D1FB80C608}" srcOrd="0" destOrd="0" presId="urn:microsoft.com/office/officeart/2005/8/layout/process1"/>
    <dgm:cxn modelId="{6C1B2F97-97B1-4066-985B-0CE106228510}" type="presParOf" srcId="{618CE858-3C5A-4494-BFBE-8EDF9D7CA1F7}" destId="{C4D738B6-EB19-4D0E-A29E-1DD0B1C02BEA}" srcOrd="1" destOrd="0" presId="urn:microsoft.com/office/officeart/2005/8/layout/process1"/>
    <dgm:cxn modelId="{2DEDD1EC-7618-4A92-81D5-950D87844911}" type="presParOf" srcId="{C4D738B6-EB19-4D0E-A29E-1DD0B1C02BEA}" destId="{E4EF4955-5ABA-452F-9FB9-553336DBBCAF}" srcOrd="0" destOrd="0" presId="urn:microsoft.com/office/officeart/2005/8/layout/process1"/>
    <dgm:cxn modelId="{961D735E-AC03-4299-B2E5-9623146E672C}" type="presParOf" srcId="{618CE858-3C5A-4494-BFBE-8EDF9D7CA1F7}" destId="{A62723E7-D7D7-4350-A880-B0F45149ACDB}" srcOrd="2" destOrd="0" presId="urn:microsoft.com/office/officeart/2005/8/layout/process1"/>
    <dgm:cxn modelId="{929F7AFE-8F64-4944-8E7F-6E34EEC649F9}" type="presParOf" srcId="{618CE858-3C5A-4494-BFBE-8EDF9D7CA1F7}" destId="{65F6DCE6-C113-4DE3-AD6F-A27E3E4C2E1B}" srcOrd="3" destOrd="0" presId="urn:microsoft.com/office/officeart/2005/8/layout/process1"/>
    <dgm:cxn modelId="{F1489FC1-01DB-425F-B922-9BE4911F9BDB}" type="presParOf" srcId="{65F6DCE6-C113-4DE3-AD6F-A27E3E4C2E1B}" destId="{5E21C0BD-1A26-4E0C-B109-4288832EB213}" srcOrd="0" destOrd="0" presId="urn:microsoft.com/office/officeart/2005/8/layout/process1"/>
    <dgm:cxn modelId="{71FD8F37-501D-49F7-B07C-C122646DA5E2}" type="presParOf" srcId="{618CE858-3C5A-4494-BFBE-8EDF9D7CA1F7}" destId="{E8E15BDE-6547-40AC-8DF2-1DB0D848F95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EA661-A2E2-4962-8CD6-F4D1FB80C608}">
      <dsp:nvSpPr>
        <dsp:cNvPr id="0" name=""/>
        <dsp:cNvSpPr/>
      </dsp:nvSpPr>
      <dsp:spPr>
        <a:xfrm>
          <a:off x="5893"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Objective</a:t>
          </a:r>
          <a:endParaRPr lang="en-US" sz="2400" kern="1200" dirty="0"/>
        </a:p>
      </dsp:txBody>
      <dsp:txXfrm>
        <a:off x="36849" y="757150"/>
        <a:ext cx="1699617" cy="995005"/>
      </dsp:txXfrm>
    </dsp:sp>
    <dsp:sp modelId="{C4D738B6-EB19-4D0E-A29E-1DD0B1C02BEA}">
      <dsp:nvSpPr>
        <dsp:cNvPr id="0" name=""/>
        <dsp:cNvSpPr/>
      </dsp:nvSpPr>
      <dsp:spPr>
        <a:xfrm>
          <a:off x="1943576"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43576" y="1123595"/>
        <a:ext cx="261411" cy="262115"/>
      </dsp:txXfrm>
    </dsp:sp>
    <dsp:sp modelId="{A62723E7-D7D7-4350-A880-B0F45149ACDB}">
      <dsp:nvSpPr>
        <dsp:cNvPr id="0" name=""/>
        <dsp:cNvSpPr/>
      </dsp:nvSpPr>
      <dsp:spPr>
        <a:xfrm>
          <a:off x="2472035"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Planned</a:t>
          </a:r>
        </a:p>
        <a:p>
          <a:pPr lvl="0" algn="ctr" defTabSz="1066800">
            <a:lnSpc>
              <a:spcPct val="90000"/>
            </a:lnSpc>
            <a:spcBef>
              <a:spcPct val="0"/>
            </a:spcBef>
            <a:spcAft>
              <a:spcPct val="35000"/>
            </a:spcAft>
          </a:pPr>
          <a:r>
            <a:rPr lang="en-US" sz="2400" kern="1200" dirty="0" smtClean="0">
              <a:solidFill>
                <a:schemeClr val="bg1"/>
              </a:solidFill>
            </a:rPr>
            <a:t>Program</a:t>
          </a:r>
          <a:endParaRPr lang="en-US" sz="2400" kern="1200" dirty="0">
            <a:solidFill>
              <a:schemeClr val="bg1"/>
            </a:solidFill>
          </a:endParaRPr>
        </a:p>
      </dsp:txBody>
      <dsp:txXfrm>
        <a:off x="2502991" y="757150"/>
        <a:ext cx="1699617" cy="995005"/>
      </dsp:txXfrm>
    </dsp:sp>
    <dsp:sp modelId="{65F6DCE6-C113-4DE3-AD6F-A27E3E4C2E1B}">
      <dsp:nvSpPr>
        <dsp:cNvPr id="0" name=""/>
        <dsp:cNvSpPr/>
      </dsp:nvSpPr>
      <dsp:spPr>
        <a:xfrm>
          <a:off x="4409717"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09717" y="1123595"/>
        <a:ext cx="261411" cy="262115"/>
      </dsp:txXfrm>
    </dsp:sp>
    <dsp:sp modelId="{E8E15BDE-6547-40AC-8DF2-1DB0D848F952}">
      <dsp:nvSpPr>
        <dsp:cNvPr id="0" name=""/>
        <dsp:cNvSpPr/>
      </dsp:nvSpPr>
      <dsp:spPr>
        <a:xfrm>
          <a:off x="4938176"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Measured</a:t>
          </a:r>
        </a:p>
        <a:p>
          <a:pPr lvl="0" algn="ctr" defTabSz="1066800">
            <a:lnSpc>
              <a:spcPct val="90000"/>
            </a:lnSpc>
            <a:spcBef>
              <a:spcPct val="0"/>
            </a:spcBef>
            <a:spcAft>
              <a:spcPct val="35000"/>
            </a:spcAft>
          </a:pPr>
          <a:r>
            <a:rPr lang="en-US" sz="2400" kern="1200" dirty="0" smtClean="0"/>
            <a:t>Outcome</a:t>
          </a:r>
          <a:endParaRPr lang="en-US" sz="2400" kern="1200" dirty="0"/>
        </a:p>
      </dsp:txBody>
      <dsp:txXfrm>
        <a:off x="4969132" y="757150"/>
        <a:ext cx="1699617" cy="995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EA661-A2E2-4962-8CD6-F4D1FB80C608}">
      <dsp:nvSpPr>
        <dsp:cNvPr id="0" name=""/>
        <dsp:cNvSpPr/>
      </dsp:nvSpPr>
      <dsp:spPr>
        <a:xfrm>
          <a:off x="5893"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Objective</a:t>
          </a:r>
          <a:endParaRPr lang="en-US" sz="2400" kern="1200" dirty="0"/>
        </a:p>
      </dsp:txBody>
      <dsp:txXfrm>
        <a:off x="36849" y="757150"/>
        <a:ext cx="1699617" cy="995005"/>
      </dsp:txXfrm>
    </dsp:sp>
    <dsp:sp modelId="{C4D738B6-EB19-4D0E-A29E-1DD0B1C02BEA}">
      <dsp:nvSpPr>
        <dsp:cNvPr id="0" name=""/>
        <dsp:cNvSpPr/>
      </dsp:nvSpPr>
      <dsp:spPr>
        <a:xfrm>
          <a:off x="1943576"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43576" y="1123595"/>
        <a:ext cx="261411" cy="262115"/>
      </dsp:txXfrm>
    </dsp:sp>
    <dsp:sp modelId="{A62723E7-D7D7-4350-A880-B0F45149ACDB}">
      <dsp:nvSpPr>
        <dsp:cNvPr id="0" name=""/>
        <dsp:cNvSpPr/>
      </dsp:nvSpPr>
      <dsp:spPr>
        <a:xfrm>
          <a:off x="2472035"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Planned</a:t>
          </a:r>
        </a:p>
        <a:p>
          <a:pPr lvl="0" algn="ctr" defTabSz="1066800">
            <a:lnSpc>
              <a:spcPct val="90000"/>
            </a:lnSpc>
            <a:spcBef>
              <a:spcPct val="0"/>
            </a:spcBef>
            <a:spcAft>
              <a:spcPct val="35000"/>
            </a:spcAft>
          </a:pPr>
          <a:r>
            <a:rPr lang="en-US" sz="2400" kern="1200" dirty="0" smtClean="0">
              <a:solidFill>
                <a:schemeClr val="bg1"/>
              </a:solidFill>
            </a:rPr>
            <a:t>Program</a:t>
          </a:r>
          <a:endParaRPr lang="en-US" sz="2400" kern="1200" dirty="0">
            <a:solidFill>
              <a:schemeClr val="bg1"/>
            </a:solidFill>
          </a:endParaRPr>
        </a:p>
      </dsp:txBody>
      <dsp:txXfrm>
        <a:off x="2502991" y="757150"/>
        <a:ext cx="1699617" cy="995005"/>
      </dsp:txXfrm>
    </dsp:sp>
    <dsp:sp modelId="{65F6DCE6-C113-4DE3-AD6F-A27E3E4C2E1B}">
      <dsp:nvSpPr>
        <dsp:cNvPr id="0" name=""/>
        <dsp:cNvSpPr/>
      </dsp:nvSpPr>
      <dsp:spPr>
        <a:xfrm>
          <a:off x="4409717"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09717" y="1123595"/>
        <a:ext cx="261411" cy="262115"/>
      </dsp:txXfrm>
    </dsp:sp>
    <dsp:sp modelId="{E8E15BDE-6547-40AC-8DF2-1DB0D848F952}">
      <dsp:nvSpPr>
        <dsp:cNvPr id="0" name=""/>
        <dsp:cNvSpPr/>
      </dsp:nvSpPr>
      <dsp:spPr>
        <a:xfrm>
          <a:off x="4938176"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Measured</a:t>
          </a:r>
        </a:p>
        <a:p>
          <a:pPr lvl="0" algn="ctr" defTabSz="1066800">
            <a:lnSpc>
              <a:spcPct val="90000"/>
            </a:lnSpc>
            <a:spcBef>
              <a:spcPct val="0"/>
            </a:spcBef>
            <a:spcAft>
              <a:spcPct val="35000"/>
            </a:spcAft>
          </a:pPr>
          <a:r>
            <a:rPr lang="en-US" sz="2400" kern="1200" dirty="0" smtClean="0"/>
            <a:t>Outcome</a:t>
          </a:r>
          <a:endParaRPr lang="en-US" sz="2400" kern="1200" dirty="0"/>
        </a:p>
      </dsp:txBody>
      <dsp:txXfrm>
        <a:off x="4969132" y="757150"/>
        <a:ext cx="1699617" cy="995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EA661-A2E2-4962-8CD6-F4D1FB80C608}">
      <dsp:nvSpPr>
        <dsp:cNvPr id="0" name=""/>
        <dsp:cNvSpPr/>
      </dsp:nvSpPr>
      <dsp:spPr>
        <a:xfrm>
          <a:off x="5893"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Objective</a:t>
          </a:r>
          <a:endParaRPr lang="en-US" sz="2400" kern="1200" dirty="0"/>
        </a:p>
      </dsp:txBody>
      <dsp:txXfrm>
        <a:off x="36849" y="757150"/>
        <a:ext cx="1699617" cy="995005"/>
      </dsp:txXfrm>
    </dsp:sp>
    <dsp:sp modelId="{C4D738B6-EB19-4D0E-A29E-1DD0B1C02BEA}">
      <dsp:nvSpPr>
        <dsp:cNvPr id="0" name=""/>
        <dsp:cNvSpPr/>
      </dsp:nvSpPr>
      <dsp:spPr>
        <a:xfrm>
          <a:off x="1943576"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43576" y="1123595"/>
        <a:ext cx="261411" cy="262115"/>
      </dsp:txXfrm>
    </dsp:sp>
    <dsp:sp modelId="{A62723E7-D7D7-4350-A880-B0F45149ACDB}">
      <dsp:nvSpPr>
        <dsp:cNvPr id="0" name=""/>
        <dsp:cNvSpPr/>
      </dsp:nvSpPr>
      <dsp:spPr>
        <a:xfrm>
          <a:off x="2472035" y="726194"/>
          <a:ext cx="1761529" cy="1056917"/>
        </a:xfrm>
        <a:prstGeom prst="roundRect">
          <a:avLst>
            <a:gd name="adj" fmla="val 10000"/>
          </a:avLst>
        </a:prstGeom>
        <a:solidFill>
          <a:schemeClr val="accent1">
            <a:lumMod val="7500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i="1" kern="1200" dirty="0" smtClean="0">
              <a:solidFill>
                <a:srgbClr val="FFFF00"/>
              </a:solidFill>
            </a:rPr>
            <a:t>Actual</a:t>
          </a:r>
        </a:p>
        <a:p>
          <a:pPr lvl="0" algn="ctr" defTabSz="1066800">
            <a:lnSpc>
              <a:spcPct val="90000"/>
            </a:lnSpc>
            <a:spcBef>
              <a:spcPct val="0"/>
            </a:spcBef>
            <a:spcAft>
              <a:spcPct val="35000"/>
            </a:spcAft>
          </a:pPr>
          <a:r>
            <a:rPr lang="en-US" sz="2400" kern="1200" dirty="0" smtClean="0">
              <a:solidFill>
                <a:schemeClr val="bg1"/>
              </a:solidFill>
            </a:rPr>
            <a:t>Program</a:t>
          </a:r>
          <a:endParaRPr lang="en-US" sz="2400" kern="1200" dirty="0">
            <a:solidFill>
              <a:schemeClr val="bg1"/>
            </a:solidFill>
          </a:endParaRPr>
        </a:p>
      </dsp:txBody>
      <dsp:txXfrm>
        <a:off x="2502991" y="757150"/>
        <a:ext cx="1699617" cy="995005"/>
      </dsp:txXfrm>
    </dsp:sp>
    <dsp:sp modelId="{65F6DCE6-C113-4DE3-AD6F-A27E3E4C2E1B}">
      <dsp:nvSpPr>
        <dsp:cNvPr id="0" name=""/>
        <dsp:cNvSpPr/>
      </dsp:nvSpPr>
      <dsp:spPr>
        <a:xfrm>
          <a:off x="4409717"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09717" y="1123595"/>
        <a:ext cx="261411" cy="262115"/>
      </dsp:txXfrm>
    </dsp:sp>
    <dsp:sp modelId="{E8E15BDE-6547-40AC-8DF2-1DB0D848F952}">
      <dsp:nvSpPr>
        <dsp:cNvPr id="0" name=""/>
        <dsp:cNvSpPr/>
      </dsp:nvSpPr>
      <dsp:spPr>
        <a:xfrm>
          <a:off x="4938176"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Measured</a:t>
          </a:r>
        </a:p>
        <a:p>
          <a:pPr lvl="0" algn="ctr" defTabSz="1066800">
            <a:lnSpc>
              <a:spcPct val="90000"/>
            </a:lnSpc>
            <a:spcBef>
              <a:spcPct val="0"/>
            </a:spcBef>
            <a:spcAft>
              <a:spcPct val="35000"/>
            </a:spcAft>
          </a:pPr>
          <a:r>
            <a:rPr lang="en-US" sz="2400" kern="1200" dirty="0" smtClean="0"/>
            <a:t>Outcome</a:t>
          </a:r>
          <a:endParaRPr lang="en-US" sz="2400" kern="1200" dirty="0"/>
        </a:p>
      </dsp:txBody>
      <dsp:txXfrm>
        <a:off x="4969132" y="757150"/>
        <a:ext cx="1699617" cy="995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EA661-A2E2-4962-8CD6-F4D1FB80C608}">
      <dsp:nvSpPr>
        <dsp:cNvPr id="0" name=""/>
        <dsp:cNvSpPr/>
      </dsp:nvSpPr>
      <dsp:spPr>
        <a:xfrm>
          <a:off x="5893"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Objective</a:t>
          </a:r>
          <a:endParaRPr lang="en-US" sz="2400" kern="1200" dirty="0"/>
        </a:p>
      </dsp:txBody>
      <dsp:txXfrm>
        <a:off x="36849" y="757150"/>
        <a:ext cx="1699617" cy="995005"/>
      </dsp:txXfrm>
    </dsp:sp>
    <dsp:sp modelId="{C4D738B6-EB19-4D0E-A29E-1DD0B1C02BEA}">
      <dsp:nvSpPr>
        <dsp:cNvPr id="0" name=""/>
        <dsp:cNvSpPr/>
      </dsp:nvSpPr>
      <dsp:spPr>
        <a:xfrm>
          <a:off x="1943576"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43576" y="1123595"/>
        <a:ext cx="261411" cy="262115"/>
      </dsp:txXfrm>
    </dsp:sp>
    <dsp:sp modelId="{A62723E7-D7D7-4350-A880-B0F45149ACDB}">
      <dsp:nvSpPr>
        <dsp:cNvPr id="0" name=""/>
        <dsp:cNvSpPr/>
      </dsp:nvSpPr>
      <dsp:spPr>
        <a:xfrm>
          <a:off x="2472035" y="726194"/>
          <a:ext cx="1761529" cy="1056917"/>
        </a:xfrm>
        <a:prstGeom prst="roundRect">
          <a:avLst>
            <a:gd name="adj" fmla="val 10000"/>
          </a:avLst>
        </a:prstGeom>
        <a:solidFill>
          <a:schemeClr val="accent1">
            <a:lumMod val="7500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Actual</a:t>
          </a:r>
        </a:p>
        <a:p>
          <a:pPr lvl="0" algn="ctr" defTabSz="1066800">
            <a:lnSpc>
              <a:spcPct val="90000"/>
            </a:lnSpc>
            <a:spcBef>
              <a:spcPct val="0"/>
            </a:spcBef>
            <a:spcAft>
              <a:spcPct val="35000"/>
            </a:spcAft>
          </a:pPr>
          <a:r>
            <a:rPr lang="en-US" sz="2400" kern="1200" dirty="0" smtClean="0">
              <a:solidFill>
                <a:schemeClr val="bg1"/>
              </a:solidFill>
            </a:rPr>
            <a:t>Program</a:t>
          </a:r>
          <a:endParaRPr lang="en-US" sz="2400" kern="1200" dirty="0">
            <a:solidFill>
              <a:schemeClr val="bg1"/>
            </a:solidFill>
          </a:endParaRPr>
        </a:p>
      </dsp:txBody>
      <dsp:txXfrm>
        <a:off x="2502991" y="757150"/>
        <a:ext cx="1699617" cy="995005"/>
      </dsp:txXfrm>
    </dsp:sp>
    <dsp:sp modelId="{65F6DCE6-C113-4DE3-AD6F-A27E3E4C2E1B}">
      <dsp:nvSpPr>
        <dsp:cNvPr id="0" name=""/>
        <dsp:cNvSpPr/>
      </dsp:nvSpPr>
      <dsp:spPr>
        <a:xfrm>
          <a:off x="4409717"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09717" y="1123595"/>
        <a:ext cx="261411" cy="262115"/>
      </dsp:txXfrm>
    </dsp:sp>
    <dsp:sp modelId="{E8E15BDE-6547-40AC-8DF2-1DB0D848F952}">
      <dsp:nvSpPr>
        <dsp:cNvPr id="0" name=""/>
        <dsp:cNvSpPr/>
      </dsp:nvSpPr>
      <dsp:spPr>
        <a:xfrm>
          <a:off x="4938176"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Measured</a:t>
          </a:r>
        </a:p>
        <a:p>
          <a:pPr lvl="0" algn="ctr" defTabSz="1066800">
            <a:lnSpc>
              <a:spcPct val="90000"/>
            </a:lnSpc>
            <a:spcBef>
              <a:spcPct val="0"/>
            </a:spcBef>
            <a:spcAft>
              <a:spcPct val="35000"/>
            </a:spcAft>
          </a:pPr>
          <a:r>
            <a:rPr lang="en-US" sz="2400" kern="1200" dirty="0" smtClean="0"/>
            <a:t>Outcome</a:t>
          </a:r>
          <a:endParaRPr lang="en-US" sz="2400" kern="1200" dirty="0"/>
        </a:p>
      </dsp:txBody>
      <dsp:txXfrm>
        <a:off x="4969132" y="757150"/>
        <a:ext cx="1699617" cy="995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EA661-A2E2-4962-8CD6-F4D1FB80C608}">
      <dsp:nvSpPr>
        <dsp:cNvPr id="0" name=""/>
        <dsp:cNvSpPr/>
      </dsp:nvSpPr>
      <dsp:spPr>
        <a:xfrm>
          <a:off x="5893"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Objective</a:t>
          </a:r>
          <a:endParaRPr lang="en-US" sz="2400" kern="1200" dirty="0"/>
        </a:p>
      </dsp:txBody>
      <dsp:txXfrm>
        <a:off x="36849" y="757150"/>
        <a:ext cx="1699617" cy="995005"/>
      </dsp:txXfrm>
    </dsp:sp>
    <dsp:sp modelId="{C4D738B6-EB19-4D0E-A29E-1DD0B1C02BEA}">
      <dsp:nvSpPr>
        <dsp:cNvPr id="0" name=""/>
        <dsp:cNvSpPr/>
      </dsp:nvSpPr>
      <dsp:spPr>
        <a:xfrm>
          <a:off x="1943576"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43576" y="1123595"/>
        <a:ext cx="261411" cy="262115"/>
      </dsp:txXfrm>
    </dsp:sp>
    <dsp:sp modelId="{A62723E7-D7D7-4350-A880-B0F45149ACDB}">
      <dsp:nvSpPr>
        <dsp:cNvPr id="0" name=""/>
        <dsp:cNvSpPr/>
      </dsp:nvSpPr>
      <dsp:spPr>
        <a:xfrm>
          <a:off x="2472035" y="726194"/>
          <a:ext cx="1761529" cy="1056917"/>
        </a:xfrm>
        <a:prstGeom prst="roundRect">
          <a:avLst>
            <a:gd name="adj" fmla="val 10000"/>
          </a:avLst>
        </a:prstGeom>
        <a:solidFill>
          <a:schemeClr val="accent1">
            <a:lumMod val="7500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Actual</a:t>
          </a:r>
        </a:p>
        <a:p>
          <a:pPr lvl="0" algn="ctr" defTabSz="1066800">
            <a:lnSpc>
              <a:spcPct val="90000"/>
            </a:lnSpc>
            <a:spcBef>
              <a:spcPct val="0"/>
            </a:spcBef>
            <a:spcAft>
              <a:spcPct val="35000"/>
            </a:spcAft>
          </a:pPr>
          <a:r>
            <a:rPr lang="en-US" sz="2400" kern="1200" dirty="0" smtClean="0">
              <a:solidFill>
                <a:schemeClr val="bg1"/>
              </a:solidFill>
            </a:rPr>
            <a:t>Program</a:t>
          </a:r>
          <a:endParaRPr lang="en-US" sz="2400" kern="1200" dirty="0">
            <a:solidFill>
              <a:schemeClr val="bg1"/>
            </a:solidFill>
          </a:endParaRPr>
        </a:p>
      </dsp:txBody>
      <dsp:txXfrm>
        <a:off x="2502991" y="757150"/>
        <a:ext cx="1699617" cy="995005"/>
      </dsp:txXfrm>
    </dsp:sp>
    <dsp:sp modelId="{65F6DCE6-C113-4DE3-AD6F-A27E3E4C2E1B}">
      <dsp:nvSpPr>
        <dsp:cNvPr id="0" name=""/>
        <dsp:cNvSpPr/>
      </dsp:nvSpPr>
      <dsp:spPr>
        <a:xfrm>
          <a:off x="4409717"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09717" y="1123595"/>
        <a:ext cx="261411" cy="262115"/>
      </dsp:txXfrm>
    </dsp:sp>
    <dsp:sp modelId="{E8E15BDE-6547-40AC-8DF2-1DB0D848F952}">
      <dsp:nvSpPr>
        <dsp:cNvPr id="0" name=""/>
        <dsp:cNvSpPr/>
      </dsp:nvSpPr>
      <dsp:spPr>
        <a:xfrm>
          <a:off x="4938176"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Measured</a:t>
          </a:r>
        </a:p>
        <a:p>
          <a:pPr lvl="0" algn="ctr" defTabSz="1066800">
            <a:lnSpc>
              <a:spcPct val="90000"/>
            </a:lnSpc>
            <a:spcBef>
              <a:spcPct val="0"/>
            </a:spcBef>
            <a:spcAft>
              <a:spcPct val="35000"/>
            </a:spcAft>
          </a:pPr>
          <a:r>
            <a:rPr lang="en-US" sz="2400" kern="1200" dirty="0" smtClean="0"/>
            <a:t>Outcome</a:t>
          </a:r>
          <a:endParaRPr lang="en-US" sz="2400" kern="1200" dirty="0"/>
        </a:p>
      </dsp:txBody>
      <dsp:txXfrm>
        <a:off x="4969132" y="757150"/>
        <a:ext cx="1699617" cy="995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EA661-A2E2-4962-8CD6-F4D1FB80C608}">
      <dsp:nvSpPr>
        <dsp:cNvPr id="0" name=""/>
        <dsp:cNvSpPr/>
      </dsp:nvSpPr>
      <dsp:spPr>
        <a:xfrm>
          <a:off x="5893"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Objective</a:t>
          </a:r>
          <a:endParaRPr lang="en-US" sz="2400" kern="1200" dirty="0"/>
        </a:p>
      </dsp:txBody>
      <dsp:txXfrm>
        <a:off x="36849" y="757150"/>
        <a:ext cx="1699617" cy="995005"/>
      </dsp:txXfrm>
    </dsp:sp>
    <dsp:sp modelId="{C4D738B6-EB19-4D0E-A29E-1DD0B1C02BEA}">
      <dsp:nvSpPr>
        <dsp:cNvPr id="0" name=""/>
        <dsp:cNvSpPr/>
      </dsp:nvSpPr>
      <dsp:spPr>
        <a:xfrm>
          <a:off x="1943576"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43576" y="1123595"/>
        <a:ext cx="261411" cy="262115"/>
      </dsp:txXfrm>
    </dsp:sp>
    <dsp:sp modelId="{A62723E7-D7D7-4350-A880-B0F45149ACDB}">
      <dsp:nvSpPr>
        <dsp:cNvPr id="0" name=""/>
        <dsp:cNvSpPr/>
      </dsp:nvSpPr>
      <dsp:spPr>
        <a:xfrm>
          <a:off x="2472035" y="726194"/>
          <a:ext cx="1761529" cy="1056917"/>
        </a:xfrm>
        <a:prstGeom prst="roundRect">
          <a:avLst>
            <a:gd name="adj" fmla="val 10000"/>
          </a:avLst>
        </a:prstGeom>
        <a:solidFill>
          <a:schemeClr val="accent1">
            <a:lumMod val="7500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Actual</a:t>
          </a:r>
        </a:p>
        <a:p>
          <a:pPr lvl="0" algn="ctr" defTabSz="1066800">
            <a:lnSpc>
              <a:spcPct val="90000"/>
            </a:lnSpc>
            <a:spcBef>
              <a:spcPct val="0"/>
            </a:spcBef>
            <a:spcAft>
              <a:spcPct val="35000"/>
            </a:spcAft>
          </a:pPr>
          <a:r>
            <a:rPr lang="en-US" sz="2400" kern="1200" dirty="0" smtClean="0">
              <a:solidFill>
                <a:schemeClr val="bg1"/>
              </a:solidFill>
            </a:rPr>
            <a:t>Program</a:t>
          </a:r>
          <a:endParaRPr lang="en-US" sz="2400" kern="1200" dirty="0">
            <a:solidFill>
              <a:schemeClr val="bg1"/>
            </a:solidFill>
          </a:endParaRPr>
        </a:p>
      </dsp:txBody>
      <dsp:txXfrm>
        <a:off x="2502991" y="757150"/>
        <a:ext cx="1699617" cy="995005"/>
      </dsp:txXfrm>
    </dsp:sp>
    <dsp:sp modelId="{65F6DCE6-C113-4DE3-AD6F-A27E3E4C2E1B}">
      <dsp:nvSpPr>
        <dsp:cNvPr id="0" name=""/>
        <dsp:cNvSpPr/>
      </dsp:nvSpPr>
      <dsp:spPr>
        <a:xfrm>
          <a:off x="4409717" y="1036223"/>
          <a:ext cx="373444" cy="43685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09717" y="1123595"/>
        <a:ext cx="261411" cy="262115"/>
      </dsp:txXfrm>
    </dsp:sp>
    <dsp:sp modelId="{E8E15BDE-6547-40AC-8DF2-1DB0D848F952}">
      <dsp:nvSpPr>
        <dsp:cNvPr id="0" name=""/>
        <dsp:cNvSpPr/>
      </dsp:nvSpPr>
      <dsp:spPr>
        <a:xfrm>
          <a:off x="4938176" y="726194"/>
          <a:ext cx="1761529" cy="105691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Measured</a:t>
          </a:r>
        </a:p>
        <a:p>
          <a:pPr lvl="0" algn="ctr" defTabSz="1066800">
            <a:lnSpc>
              <a:spcPct val="90000"/>
            </a:lnSpc>
            <a:spcBef>
              <a:spcPct val="0"/>
            </a:spcBef>
            <a:spcAft>
              <a:spcPct val="35000"/>
            </a:spcAft>
          </a:pPr>
          <a:r>
            <a:rPr lang="en-US" sz="2400" kern="1200" dirty="0" smtClean="0"/>
            <a:t>Outcome</a:t>
          </a:r>
          <a:endParaRPr lang="en-US" sz="2400" kern="1200" dirty="0"/>
        </a:p>
      </dsp:txBody>
      <dsp:txXfrm>
        <a:off x="4969132" y="757150"/>
        <a:ext cx="1699617" cy="9950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6387" name="Rectangle 3"/>
          <p:cNvSpPr>
            <a:spLocks noGrp="1" noChangeArrowheads="1"/>
          </p:cNvSpPr>
          <p:nvPr>
            <p:ph type="dt" idx="1"/>
          </p:nvPr>
        </p:nvSpPr>
        <p:spPr bwMode="auto">
          <a:xfrm>
            <a:off x="3897313" y="0"/>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16013" y="696913"/>
            <a:ext cx="4649787"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8975" y="4416425"/>
            <a:ext cx="55054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390" name="Rectangle 6"/>
          <p:cNvSpPr>
            <a:spLocks noGrp="1" noChangeArrowheads="1"/>
          </p:cNvSpPr>
          <p:nvPr>
            <p:ph type="ftr" sz="quarter" idx="4"/>
          </p:nvPr>
        </p:nvSpPr>
        <p:spPr bwMode="auto">
          <a:xfrm>
            <a:off x="0" y="8829675"/>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897313" y="8829675"/>
            <a:ext cx="29829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FA36BE-FE4D-4045-BD5A-0D6C8A766496}" type="slidenum">
              <a:rPr lang="en-US" altLang="en-US"/>
              <a:pPr>
                <a:defRPr/>
              </a:pPr>
              <a:t>‹#›</a:t>
            </a:fld>
            <a:endParaRPr lang="en-US" altLang="en-US"/>
          </a:p>
        </p:txBody>
      </p:sp>
    </p:spTree>
    <p:extLst>
      <p:ext uri="{BB962C8B-B14F-4D97-AF65-F5344CB8AC3E}">
        <p14:creationId xmlns:p14="http://schemas.microsoft.com/office/powerpoint/2010/main" val="1769023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73DF4-551E-405F-9D00-B6E1D46B221F}" type="slidenum">
              <a:rPr lang="en-US" altLang="en-US" smtClean="0"/>
              <a:pPr>
                <a:spcBef>
                  <a:spcPct val="0"/>
                </a:spcBef>
              </a:pPr>
              <a:t>1</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5195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38</a:t>
            </a:fld>
            <a:endParaRPr lang="en-US" altLang="en-US"/>
          </a:p>
        </p:txBody>
      </p:sp>
    </p:spTree>
    <p:extLst>
      <p:ext uri="{BB962C8B-B14F-4D97-AF65-F5344CB8AC3E}">
        <p14:creationId xmlns:p14="http://schemas.microsoft.com/office/powerpoint/2010/main" val="135613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the concept</a:t>
            </a:r>
            <a:r>
              <a:rPr lang="en-US" baseline="0" dirty="0" smtClean="0"/>
              <a:t> of implementation fidelity</a:t>
            </a:r>
            <a:r>
              <a:rPr lang="en-US" dirty="0" smtClean="0"/>
              <a:t>, let’s imagine we have a set of objectives,</a:t>
            </a:r>
            <a:r>
              <a:rPr lang="en-US" baseline="0" dirty="0" smtClean="0"/>
              <a:t> and we’re going to help our students meet these objectives by implementing our PLANNED program (and the link between our objectives and our programming is evidenced by our objective mapping). And then we’ll measure the student learning outcomes we’re interested in after the program takes place….</a:t>
            </a:r>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39</a:t>
            </a:fld>
            <a:endParaRPr lang="en-US"/>
          </a:p>
        </p:txBody>
      </p:sp>
    </p:spTree>
    <p:extLst>
      <p:ext uri="{BB962C8B-B14F-4D97-AF65-F5344CB8AC3E}">
        <p14:creationId xmlns:p14="http://schemas.microsoft.com/office/powerpoint/2010/main" val="311225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what we want to say when we get our results back, is that the outcomes are a reflection of our planned program.</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BUT, in reality, at the end of the day, our results are a reflection of…</a:t>
            </a:r>
            <a:endParaRPr lang="en-US" dirty="0" smtClean="0"/>
          </a:p>
        </p:txBody>
      </p:sp>
      <p:sp>
        <p:nvSpPr>
          <p:cNvPr id="4" name="Slide Number Placeholder 3"/>
          <p:cNvSpPr>
            <a:spLocks noGrp="1"/>
          </p:cNvSpPr>
          <p:nvPr>
            <p:ph type="sldNum" sz="quarter" idx="10"/>
          </p:nvPr>
        </p:nvSpPr>
        <p:spPr/>
        <p:txBody>
          <a:bodyPr/>
          <a:lstStyle/>
          <a:p>
            <a:fld id="{02574536-26D5-47A1-9164-ACEB2AE3C7BF}" type="slidenum">
              <a:rPr lang="en-US" smtClean="0"/>
              <a:pPr/>
              <a:t>40</a:t>
            </a:fld>
            <a:endParaRPr lang="en-US"/>
          </a:p>
        </p:txBody>
      </p:sp>
    </p:spTree>
    <p:extLst>
      <p:ext uri="{BB962C8B-B14F-4D97-AF65-F5344CB8AC3E}">
        <p14:creationId xmlns:p14="http://schemas.microsoft.com/office/powerpoint/2010/main" val="252466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ACTUAL programming that was implemented in real life. And this ACTUAL programming may or may not be the same thing as the PLANNED</a:t>
            </a:r>
            <a:r>
              <a:rPr lang="en-US" baseline="0" dirty="0" smtClean="0"/>
              <a:t> programming, </a:t>
            </a:r>
            <a:r>
              <a:rPr lang="en-US" b="1" i="1" baseline="0" dirty="0" smtClean="0"/>
              <a:t>but we don’t necessarily know</a:t>
            </a:r>
            <a:r>
              <a:rPr lang="en-US" baseline="0" dirty="0" smtClean="0"/>
              <a:t>.</a:t>
            </a:r>
          </a:p>
        </p:txBody>
      </p:sp>
      <p:sp>
        <p:nvSpPr>
          <p:cNvPr id="4" name="Slide Number Placeholder 3"/>
          <p:cNvSpPr>
            <a:spLocks noGrp="1"/>
          </p:cNvSpPr>
          <p:nvPr>
            <p:ph type="sldNum" sz="quarter" idx="10"/>
          </p:nvPr>
        </p:nvSpPr>
        <p:spPr/>
        <p:txBody>
          <a:bodyPr/>
          <a:lstStyle/>
          <a:p>
            <a:fld id="{02574536-26D5-47A1-9164-ACEB2AE3C7BF}" type="slidenum">
              <a:rPr lang="en-US" smtClean="0"/>
              <a:pPr/>
              <a:t>41</a:t>
            </a:fld>
            <a:endParaRPr lang="en-US"/>
          </a:p>
        </p:txBody>
      </p:sp>
    </p:spTree>
    <p:extLst>
      <p:ext uri="{BB962C8B-B14F-4D97-AF65-F5344CB8AC3E}">
        <p14:creationId xmlns:p14="http://schemas.microsoft.com/office/powerpoint/2010/main" val="223712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Without collecting implementation fidelity evidence, </a:t>
            </a:r>
            <a:r>
              <a:rPr lang="en-US" b="0" i="0" baseline="0" dirty="0" smtClean="0"/>
              <a:t>we don’t know </a:t>
            </a:r>
            <a:r>
              <a:rPr lang="en-US" baseline="0" dirty="0" smtClean="0"/>
              <a:t>much about the programming that was implemented…</a:t>
            </a:r>
            <a:endParaRPr lang="en-US" dirty="0" smtClean="0"/>
          </a:p>
          <a:p>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42</a:t>
            </a:fld>
            <a:endParaRPr lang="en-US"/>
          </a:p>
        </p:txBody>
      </p:sp>
    </p:spTree>
    <p:extLst>
      <p:ext uri="{BB962C8B-B14F-4D97-AF65-F5344CB8AC3E}">
        <p14:creationId xmlns:p14="http://schemas.microsoft.com/office/powerpoint/2010/main" val="4138926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it the intended program? The intended program plus some other stuff that the facilitator/students added</a:t>
            </a:r>
            <a:r>
              <a:rPr lang="en-US" baseline="0" dirty="0" smtClean="0"/>
              <a:t> in because they thought it would help? Was it only part of the intended program– maybe the facilitator/students ran out of time? Or maybe the facilitator/students didn’t adhere to the plan at all and what they experienced was nothing like the intended program!</a:t>
            </a:r>
          </a:p>
          <a:p>
            <a:endParaRPr lang="en-US" baseline="0" dirty="0" smtClean="0"/>
          </a:p>
          <a:p>
            <a:r>
              <a:rPr lang="en-US" baseline="0" dirty="0" smtClean="0"/>
              <a:t>Without collecting implementation fidelity evidence, WE DON’T KNOW!</a:t>
            </a:r>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43</a:t>
            </a:fld>
            <a:endParaRPr lang="en-US"/>
          </a:p>
        </p:txBody>
      </p:sp>
    </p:spTree>
    <p:extLst>
      <p:ext uri="{BB962C8B-B14F-4D97-AF65-F5344CB8AC3E}">
        <p14:creationId xmlns:p14="http://schemas.microsoft.com/office/powerpoint/2010/main" val="110816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Gathering this</a:t>
            </a:r>
            <a:r>
              <a:rPr lang="en-US" baseline="0" dirty="0" smtClean="0"/>
              <a:t> evidence is the key to determining what’s in this “black box”, aka to determining the extent to which the implemented program aligns with the planned program.</a:t>
            </a:r>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44</a:t>
            </a:fld>
            <a:endParaRPr lang="en-US"/>
          </a:p>
        </p:txBody>
      </p:sp>
    </p:spTree>
    <p:extLst>
      <p:ext uri="{BB962C8B-B14F-4D97-AF65-F5344CB8AC3E}">
        <p14:creationId xmlns:p14="http://schemas.microsoft.com/office/powerpoint/2010/main" val="2341471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think through a hypothetical example… (read slide).</a:t>
            </a:r>
          </a:p>
          <a:p>
            <a:r>
              <a:rPr lang="en-US" b="0" dirty="0" smtClean="0"/>
              <a:t>Ask for audience feedback. Keep it brief!!</a:t>
            </a:r>
          </a:p>
          <a:p>
            <a:endParaRPr lang="en-US" b="0" dirty="0" smtClean="0"/>
          </a:p>
          <a:p>
            <a:r>
              <a:rPr lang="en-US" b="0" dirty="0" smtClean="0"/>
              <a:t>My thoughts: </a:t>
            </a:r>
          </a:p>
          <a:p>
            <a:pPr marL="171450" indent="-171450">
              <a:buFont typeface="Arial" panose="020B0604020202020204" pitchFamily="34" charset="0"/>
              <a:buChar char="•"/>
            </a:pPr>
            <a:r>
              <a:rPr lang="en-US" b="0" dirty="0" smtClean="0"/>
              <a:t>Were students using</a:t>
            </a:r>
            <a:r>
              <a:rPr lang="en-US" b="0" baseline="0" dirty="0" smtClean="0"/>
              <a:t> it at all?</a:t>
            </a:r>
            <a:endParaRPr lang="en-US" b="0" dirty="0" smtClean="0"/>
          </a:p>
          <a:p>
            <a:pPr marL="171450" indent="-171450">
              <a:buFont typeface="Arial" panose="020B0604020202020204" pitchFamily="34" charset="0"/>
              <a:buChar char="•"/>
            </a:pPr>
            <a:r>
              <a:rPr lang="en-US" b="0" dirty="0" smtClean="0"/>
              <a:t>Were</a:t>
            </a:r>
            <a:r>
              <a:rPr lang="en-US" b="0" baseline="0" dirty="0" smtClean="0"/>
              <a:t> students using it </a:t>
            </a:r>
            <a:r>
              <a:rPr lang="en-US" b="0" i="1" baseline="0" dirty="0" smtClean="0"/>
              <a:t>every</a:t>
            </a:r>
            <a:r>
              <a:rPr lang="en-US" b="0" i="0" baseline="0" dirty="0" smtClean="0"/>
              <a:t> night?</a:t>
            </a:r>
          </a:p>
          <a:p>
            <a:pPr marL="171450" indent="-171450">
              <a:buFont typeface="Arial" panose="020B0604020202020204" pitchFamily="34" charset="0"/>
              <a:buChar char="•"/>
            </a:pPr>
            <a:r>
              <a:rPr lang="en-US" b="0" dirty="0" smtClean="0"/>
              <a:t>Wa</a:t>
            </a:r>
            <a:r>
              <a:rPr lang="en-US" b="0" baseline="0" dirty="0" smtClean="0"/>
              <a:t>s the TV on while they were “using” it?</a:t>
            </a:r>
          </a:p>
          <a:p>
            <a:pPr marL="0" indent="0">
              <a:buFont typeface="Arial" panose="020B0604020202020204" pitchFamily="34" charset="0"/>
              <a:buNone/>
            </a:pPr>
            <a:r>
              <a:rPr lang="en-US" b="0" baseline="0" dirty="0" smtClean="0">
                <a:sym typeface="Wingdings" panose="05000000000000000000" pitchFamily="2" charset="2"/>
              </a:rPr>
              <a:t> Maybe the software DOES work, but only 2 students used it properly.</a:t>
            </a:r>
            <a:endParaRPr lang="en-US" b="0"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45</a:t>
            </a:fld>
            <a:endParaRPr lang="en-US"/>
          </a:p>
        </p:txBody>
      </p:sp>
    </p:spTree>
    <p:extLst>
      <p:ext uri="{BB962C8B-B14F-4D97-AF65-F5344CB8AC3E}">
        <p14:creationId xmlns:p14="http://schemas.microsoft.com/office/powerpoint/2010/main" val="3394459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46</a:t>
            </a:fld>
            <a:endParaRPr lang="en-US" altLang="en-US"/>
          </a:p>
        </p:txBody>
      </p:sp>
    </p:spTree>
    <p:extLst>
      <p:ext uri="{BB962C8B-B14F-4D97-AF65-F5344CB8AC3E}">
        <p14:creationId xmlns:p14="http://schemas.microsoft.com/office/powerpoint/2010/main" val="141598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47</a:t>
            </a:fld>
            <a:endParaRPr lang="en-US"/>
          </a:p>
        </p:txBody>
      </p:sp>
    </p:spTree>
    <p:extLst>
      <p:ext uri="{BB962C8B-B14F-4D97-AF65-F5344CB8AC3E}">
        <p14:creationId xmlns:p14="http://schemas.microsoft.com/office/powerpoint/2010/main" val="339445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2</a:t>
            </a:fld>
            <a:endParaRPr lang="en-US" altLang="en-US"/>
          </a:p>
        </p:txBody>
      </p:sp>
    </p:spTree>
    <p:extLst>
      <p:ext uri="{BB962C8B-B14F-4D97-AF65-F5344CB8AC3E}">
        <p14:creationId xmlns:p14="http://schemas.microsoft.com/office/powerpoint/2010/main" val="93486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0"/>
              </a:spcBef>
              <a:spcAft>
                <a:spcPts val="0"/>
              </a:spcAft>
              <a:buFont typeface="Arial" panose="020B0604020202020204" pitchFamily="34" charset="0"/>
              <a:buChar char="•"/>
            </a:pPr>
            <a:r>
              <a:rPr lang="en-US" b="0" dirty="0" smtClean="0"/>
              <a:t>Example interpretation of the </a:t>
            </a:r>
            <a:r>
              <a:rPr lang="en-US" b="1" dirty="0" smtClean="0"/>
              <a:t>1st row </a:t>
            </a:r>
            <a:r>
              <a:rPr lang="en-US" b="0" dirty="0" smtClean="0"/>
              <a:t>of</a:t>
            </a:r>
            <a:r>
              <a:rPr lang="en-US" b="0" baseline="0" dirty="0" smtClean="0"/>
              <a:t> table: </a:t>
            </a:r>
            <a:r>
              <a:rPr lang="en-US" sz="1200" kern="1200" dirty="0" smtClean="0">
                <a:solidFill>
                  <a:schemeClr val="tx1"/>
                </a:solidFill>
                <a:latin typeface="Arial" charset="0"/>
                <a:ea typeface="Calibri"/>
                <a:cs typeface="Times New Roman"/>
              </a:rPr>
              <a:t>Program was implemented as planned and outcomes</a:t>
            </a:r>
            <a:r>
              <a:rPr lang="en-US" sz="1200" kern="1200" baseline="0" dirty="0" smtClean="0">
                <a:solidFill>
                  <a:schemeClr val="tx1"/>
                </a:solidFill>
                <a:latin typeface="Arial" charset="0"/>
                <a:ea typeface="Calibri"/>
                <a:cs typeface="Times New Roman"/>
              </a:rPr>
              <a:t> </a:t>
            </a:r>
            <a:r>
              <a:rPr lang="en-US" sz="1200" kern="1200" dirty="0" smtClean="0">
                <a:solidFill>
                  <a:schemeClr val="tx1"/>
                </a:solidFill>
                <a:latin typeface="Arial" charset="0"/>
                <a:ea typeface="Calibri"/>
                <a:cs typeface="Times New Roman"/>
              </a:rPr>
              <a:t>were met, thus the program may be effective.</a:t>
            </a:r>
            <a:r>
              <a:rPr lang="en-US" sz="1200" kern="1200" baseline="0" dirty="0" smtClean="0">
                <a:solidFill>
                  <a:schemeClr val="tx1"/>
                </a:solidFill>
                <a:latin typeface="Arial" charset="0"/>
                <a:ea typeface="Calibri"/>
                <a:cs typeface="Times New Roman"/>
              </a:rPr>
              <a:t> This is </a:t>
            </a:r>
            <a:r>
              <a:rPr lang="en-US" sz="1200" b="0" kern="1200" baseline="0" dirty="0" smtClean="0">
                <a:solidFill>
                  <a:schemeClr val="tx1"/>
                </a:solidFill>
                <a:latin typeface="Arial" charset="0"/>
                <a:ea typeface="Calibri"/>
                <a:cs typeface="Times New Roman"/>
              </a:rPr>
              <a:t>what we like to see. </a:t>
            </a:r>
          </a:p>
          <a:p>
            <a:pPr marL="171450" marR="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b="0" dirty="0" smtClean="0"/>
              <a:t>Example interpretation of the </a:t>
            </a:r>
            <a:r>
              <a:rPr lang="en-US" b="1" dirty="0" smtClean="0"/>
              <a:t>2nd row </a:t>
            </a:r>
            <a:r>
              <a:rPr lang="en-US" b="0" dirty="0" smtClean="0"/>
              <a:t>of</a:t>
            </a:r>
            <a:r>
              <a:rPr lang="en-US" b="0" baseline="0" dirty="0" smtClean="0"/>
              <a:t> table: </a:t>
            </a:r>
            <a:r>
              <a:rPr lang="en-US" sz="1200" kern="1200" dirty="0" smtClean="0">
                <a:solidFill>
                  <a:schemeClr val="tx1"/>
                </a:solidFill>
                <a:latin typeface="Arial" charset="0"/>
                <a:ea typeface="Calibri"/>
                <a:cs typeface="Times New Roman"/>
              </a:rPr>
              <a:t>Program was implemented as planned, but intended outcomes were not observed. Low</a:t>
            </a:r>
            <a:r>
              <a:rPr lang="en-US" sz="1200" kern="1200" baseline="0" dirty="0" smtClean="0">
                <a:solidFill>
                  <a:schemeClr val="tx1"/>
                </a:solidFill>
                <a:latin typeface="Arial" charset="0"/>
                <a:ea typeface="Calibri"/>
                <a:cs typeface="Times New Roman"/>
              </a:rPr>
              <a:t> implementation fidelity can be ruled out as the reason for poor outcomes. Thus, the program may NOT be effective. Stakeholders are encouraged to use a</a:t>
            </a:r>
            <a:r>
              <a:rPr lang="en-US" sz="1200" kern="1200" dirty="0" smtClean="0">
                <a:solidFill>
                  <a:schemeClr val="tx1"/>
                </a:solidFill>
                <a:latin typeface="Arial" charset="0"/>
                <a:ea typeface="Calibri"/>
                <a:cs typeface="Times New Roman"/>
              </a:rPr>
              <a:t>ssessment results to inform changes to the planned program.</a:t>
            </a:r>
            <a:endParaRPr lang="en-US" b="0" baseline="0" dirty="0" smtClean="0"/>
          </a:p>
          <a:p>
            <a:pPr marL="171450" marR="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b="0" dirty="0" smtClean="0"/>
              <a:t>Example interpretation of the </a:t>
            </a:r>
            <a:r>
              <a:rPr lang="en-US" b="1" dirty="0" smtClean="0"/>
              <a:t>3rd row </a:t>
            </a:r>
            <a:r>
              <a:rPr lang="en-US" b="0" dirty="0" smtClean="0"/>
              <a:t>of</a:t>
            </a:r>
            <a:r>
              <a:rPr lang="en-US" b="0" baseline="0" dirty="0" smtClean="0"/>
              <a:t> table: </a:t>
            </a:r>
            <a:r>
              <a:rPr lang="en-US" sz="1200" kern="1200" dirty="0" smtClean="0">
                <a:solidFill>
                  <a:schemeClr val="tx1"/>
                </a:solidFill>
                <a:latin typeface="Arial" charset="0"/>
                <a:ea typeface="Calibri"/>
                <a:cs typeface="Times New Roman"/>
              </a:rPr>
              <a:t>Program was not implemented as planned. Thus, planned program cannot be credited with contributing to students meeting the outcomes. One should </a:t>
            </a:r>
            <a:r>
              <a:rPr lang="en-US" sz="1200" b="1" i="1" kern="1200" dirty="0" smtClean="0">
                <a:solidFill>
                  <a:schemeClr val="tx1"/>
                </a:solidFill>
                <a:latin typeface="Arial" charset="0"/>
                <a:ea typeface="Calibri"/>
                <a:cs typeface="Times New Roman"/>
              </a:rPr>
              <a:t>not</a:t>
            </a:r>
            <a:r>
              <a:rPr lang="en-US" sz="1200" kern="1200" dirty="0" smtClean="0">
                <a:solidFill>
                  <a:schemeClr val="tx1"/>
                </a:solidFill>
                <a:latin typeface="Arial" charset="0"/>
                <a:ea typeface="Calibri"/>
                <a:cs typeface="Times New Roman"/>
              </a:rPr>
              <a:t> claim the planned program was effective.</a:t>
            </a:r>
          </a:p>
          <a:p>
            <a:pPr marL="171450" marR="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b="0" dirty="0" smtClean="0"/>
              <a:t>Example interpretation of the </a:t>
            </a:r>
            <a:r>
              <a:rPr lang="en-US" b="1" dirty="0" smtClean="0"/>
              <a:t>4th row </a:t>
            </a:r>
            <a:r>
              <a:rPr lang="en-US" b="0" dirty="0" smtClean="0"/>
              <a:t>of</a:t>
            </a:r>
            <a:r>
              <a:rPr lang="en-US" b="0" baseline="0" dirty="0" smtClean="0"/>
              <a:t> table: </a:t>
            </a:r>
            <a:r>
              <a:rPr lang="en-US" sz="1200" kern="1200" dirty="0" smtClean="0">
                <a:solidFill>
                  <a:schemeClr val="tx1"/>
                </a:solidFill>
                <a:latin typeface="Arial" charset="0"/>
                <a:ea typeface="Calibri"/>
                <a:cs typeface="Times New Roman"/>
              </a:rPr>
              <a:t>No claims can be made about the planned program. </a:t>
            </a:r>
            <a:endParaRPr lang="en-US" sz="1200" b="0" kern="1200" dirty="0" smtClean="0">
              <a:solidFill>
                <a:schemeClr val="tx1"/>
              </a:solidFill>
              <a:latin typeface="Arial" charset="0"/>
              <a:ea typeface="Calibri"/>
              <a:cs typeface="Times New Roman"/>
            </a:endParaRPr>
          </a:p>
          <a:p>
            <a:endParaRPr lang="en-US" b="0"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48</a:t>
            </a:fld>
            <a:endParaRPr lang="en-US"/>
          </a:p>
        </p:txBody>
      </p:sp>
    </p:spTree>
    <p:extLst>
      <p:ext uri="{BB962C8B-B14F-4D97-AF65-F5344CB8AC3E}">
        <p14:creationId xmlns:p14="http://schemas.microsoft.com/office/powerpoint/2010/main" val="243299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step most people think of when they think of assessment, </a:t>
            </a:r>
            <a:r>
              <a:rPr lang="en-US" i="1" dirty="0" smtClean="0"/>
              <a:t>but it is only one step in the cycle!</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49</a:t>
            </a:fld>
            <a:endParaRPr lang="en-US" altLang="en-US"/>
          </a:p>
        </p:txBody>
      </p:sp>
    </p:spTree>
    <p:extLst>
      <p:ext uri="{BB962C8B-B14F-4D97-AF65-F5344CB8AC3E}">
        <p14:creationId xmlns:p14="http://schemas.microsoft.com/office/powerpoint/2010/main" val="3865970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step most people think of when they think of assessment, </a:t>
            </a:r>
            <a:r>
              <a:rPr lang="en-US" i="1" dirty="0" smtClean="0"/>
              <a:t>but it is only one step in the cycle!</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50</a:t>
            </a:fld>
            <a:endParaRPr lang="en-US" altLang="en-US"/>
          </a:p>
        </p:txBody>
      </p:sp>
    </p:spTree>
    <p:extLst>
      <p:ext uri="{BB962C8B-B14F-4D97-AF65-F5344CB8AC3E}">
        <p14:creationId xmlns:p14="http://schemas.microsoft.com/office/powerpoint/2010/main" val="386597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4 general questions you</a:t>
            </a:r>
            <a:r>
              <a:rPr lang="en-US" baseline="0" dirty="0" smtClean="0"/>
              <a:t> might be seeking to answer. Which question applies will depend on the wording of your objective.</a:t>
            </a:r>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52</a:t>
            </a:fld>
            <a:endParaRPr lang="en-US" altLang="en-US"/>
          </a:p>
        </p:txBody>
      </p:sp>
    </p:spTree>
    <p:extLst>
      <p:ext uri="{BB962C8B-B14F-4D97-AF65-F5344CB8AC3E}">
        <p14:creationId xmlns:p14="http://schemas.microsoft.com/office/powerpoint/2010/main" val="346201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53</a:t>
            </a:fld>
            <a:endParaRPr lang="en-US" altLang="en-US"/>
          </a:p>
        </p:txBody>
      </p:sp>
    </p:spTree>
    <p:extLst>
      <p:ext uri="{BB962C8B-B14F-4D97-AF65-F5344CB8AC3E}">
        <p14:creationId xmlns:p14="http://schemas.microsoft.com/office/powerpoint/2010/main" val="3867595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55</a:t>
            </a:fld>
            <a:endParaRPr lang="en-US"/>
          </a:p>
        </p:txBody>
      </p:sp>
    </p:spTree>
    <p:extLst>
      <p:ext uri="{BB962C8B-B14F-4D97-AF65-F5344CB8AC3E}">
        <p14:creationId xmlns:p14="http://schemas.microsoft.com/office/powerpoint/2010/main" val="37920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56</a:t>
            </a:fld>
            <a:endParaRPr lang="en-US"/>
          </a:p>
        </p:txBody>
      </p:sp>
    </p:spTree>
    <p:extLst>
      <p:ext uri="{BB962C8B-B14F-4D97-AF65-F5344CB8AC3E}">
        <p14:creationId xmlns:p14="http://schemas.microsoft.com/office/powerpoint/2010/main" val="2411685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Re-assessment in NEXT assessment cycle</a:t>
            </a:r>
          </a:p>
          <a:p>
            <a:endParaRPr lang="en-US" dirty="0" smtClean="0"/>
          </a:p>
        </p:txBody>
      </p:sp>
      <p:sp>
        <p:nvSpPr>
          <p:cNvPr id="4" name="Slide Number Placeholder 3"/>
          <p:cNvSpPr>
            <a:spLocks noGrp="1"/>
          </p:cNvSpPr>
          <p:nvPr>
            <p:ph type="sldNum" sz="quarter" idx="10"/>
          </p:nvPr>
        </p:nvSpPr>
        <p:spPr/>
        <p:txBody>
          <a:bodyPr/>
          <a:lstStyle/>
          <a:p>
            <a:fld id="{02574536-26D5-47A1-9164-ACEB2AE3C7BF}" type="slidenum">
              <a:rPr lang="en-US" smtClean="0"/>
              <a:pPr/>
              <a:t>57</a:t>
            </a:fld>
            <a:endParaRPr lang="en-US"/>
          </a:p>
        </p:txBody>
      </p:sp>
    </p:spTree>
    <p:extLst>
      <p:ext uri="{BB962C8B-B14F-4D97-AF65-F5344CB8AC3E}">
        <p14:creationId xmlns:p14="http://schemas.microsoft.com/office/powerpoint/2010/main" val="1263436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58</a:t>
            </a:fld>
            <a:endParaRPr lang="en-US" altLang="en-US"/>
          </a:p>
        </p:txBody>
      </p:sp>
    </p:spTree>
    <p:extLst>
      <p:ext uri="{BB962C8B-B14F-4D97-AF65-F5344CB8AC3E}">
        <p14:creationId xmlns:p14="http://schemas.microsoft.com/office/powerpoint/2010/main" val="2446056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 just improving the program for improvement’s sake – want to impact STUDENT</a:t>
            </a:r>
            <a:r>
              <a:rPr lang="en-US" baseline="0" dirty="0" smtClean="0"/>
              <a:t> LEARNING (the main point of assessment!)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574536-26D5-47A1-9164-ACEB2AE3C7BF}" type="slidenum">
              <a:rPr lang="en-US" smtClean="0"/>
              <a:pPr/>
              <a:t>59</a:t>
            </a:fld>
            <a:endParaRPr lang="en-US"/>
          </a:p>
        </p:txBody>
      </p:sp>
    </p:spTree>
    <p:extLst>
      <p:ext uri="{BB962C8B-B14F-4D97-AF65-F5344CB8AC3E}">
        <p14:creationId xmlns:p14="http://schemas.microsoft.com/office/powerpoint/2010/main" val="135378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Each objective should map to at least one element of the program – otherwise they won’t be met!</a:t>
            </a:r>
          </a:p>
          <a:p>
            <a:pPr marL="171450" indent="-171450">
              <a:buFont typeface="Arial" panose="020B0604020202020204" pitchFamily="34" charset="0"/>
              <a:buChar char="•"/>
            </a:pPr>
            <a:r>
              <a:rPr lang="en-US" dirty="0" smtClean="0"/>
              <a:t>Blueprint</a:t>
            </a:r>
          </a:p>
          <a:p>
            <a:pPr marL="628650" lvl="1" indent="-171450">
              <a:buFont typeface="Arial" panose="020B0604020202020204" pitchFamily="34" charset="0"/>
              <a:buChar char="•"/>
            </a:pPr>
            <a:r>
              <a:rPr lang="en-US" dirty="0" smtClean="0"/>
              <a:t>Links objectives to courses/activities</a:t>
            </a:r>
          </a:p>
          <a:p>
            <a:pPr marL="628650" lvl="1" indent="-171450">
              <a:buFont typeface="Arial" panose="020B0604020202020204" pitchFamily="34" charset="0"/>
              <a:buChar char="•"/>
            </a:pPr>
            <a:r>
              <a:rPr lang="en-US" dirty="0" smtClean="0"/>
              <a:t>Be</a:t>
            </a:r>
            <a:r>
              <a:rPr lang="en-US" baseline="0" dirty="0" smtClean="0"/>
              <a:t> specific</a:t>
            </a:r>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26</a:t>
            </a:fld>
            <a:endParaRPr lang="en-US" altLang="en-US"/>
          </a:p>
        </p:txBody>
      </p:sp>
    </p:spTree>
    <p:extLst>
      <p:ext uri="{BB962C8B-B14F-4D97-AF65-F5344CB8AC3E}">
        <p14:creationId xmlns:p14="http://schemas.microsoft.com/office/powerpoint/2010/main" val="553319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drive this message home further…</a:t>
            </a:r>
          </a:p>
          <a:p>
            <a:endParaRPr lang="en-US" dirty="0"/>
          </a:p>
        </p:txBody>
      </p:sp>
      <p:sp>
        <p:nvSpPr>
          <p:cNvPr id="4" name="Slide Number Placeholder 3"/>
          <p:cNvSpPr>
            <a:spLocks noGrp="1"/>
          </p:cNvSpPr>
          <p:nvPr>
            <p:ph type="sldNum" sz="quarter" idx="10"/>
          </p:nvPr>
        </p:nvSpPr>
        <p:spPr/>
        <p:txBody>
          <a:bodyPr/>
          <a:lstStyle/>
          <a:p>
            <a:fld id="{02574536-26D5-47A1-9164-ACEB2AE3C7BF}" type="slidenum">
              <a:rPr lang="en-US" smtClean="0"/>
              <a:pPr/>
              <a:t>60</a:t>
            </a:fld>
            <a:endParaRPr lang="en-US"/>
          </a:p>
        </p:txBody>
      </p:sp>
    </p:spTree>
    <p:extLst>
      <p:ext uri="{BB962C8B-B14F-4D97-AF65-F5344CB8AC3E}">
        <p14:creationId xmlns:p14="http://schemas.microsoft.com/office/powerpoint/2010/main" val="279739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Inferences about student learning are only as good as assessment work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Contact</a:t>
            </a:r>
            <a:r>
              <a:rPr lang="en-US" baseline="0" dirty="0" smtClean="0"/>
              <a:t> your institution’s assessment office!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61</a:t>
            </a:fld>
            <a:endParaRPr lang="en-US" altLang="en-US"/>
          </a:p>
        </p:txBody>
      </p:sp>
    </p:spTree>
    <p:extLst>
      <p:ext uri="{BB962C8B-B14F-4D97-AF65-F5344CB8AC3E}">
        <p14:creationId xmlns:p14="http://schemas.microsoft.com/office/powerpoint/2010/main" val="260775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 blueprint</a:t>
            </a:r>
            <a:r>
              <a:rPr lang="en-US" baseline="0" dirty="0" smtClean="0"/>
              <a:t> (basic)</a:t>
            </a:r>
          </a:p>
          <a:p>
            <a:pPr marL="628650" lvl="1" indent="-171450">
              <a:buFont typeface="Arial" panose="020B0604020202020204" pitchFamily="34" charset="0"/>
              <a:buChar char="•"/>
            </a:pPr>
            <a:r>
              <a:rPr lang="en-US" baseline="0" dirty="0" smtClean="0"/>
              <a:t>Extent of coverage in each class is represented by a 1, 2, or 3</a:t>
            </a:r>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27</a:t>
            </a:fld>
            <a:endParaRPr lang="en-US" altLang="en-US"/>
          </a:p>
        </p:txBody>
      </p:sp>
    </p:spTree>
    <p:extLst>
      <p:ext uri="{BB962C8B-B14F-4D97-AF65-F5344CB8AC3E}">
        <p14:creationId xmlns:p14="http://schemas.microsoft.com/office/powerpoint/2010/main" val="319270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 blueprint</a:t>
            </a:r>
          </a:p>
          <a:p>
            <a:pPr marL="628650" lvl="1" indent="-171450">
              <a:buFont typeface="Arial" panose="020B0604020202020204" pitchFamily="34" charset="0"/>
              <a:buChar char="•"/>
            </a:pPr>
            <a:r>
              <a:rPr lang="en-US" dirty="0" smtClean="0"/>
              <a:t>Note how specific test items are linked to the objectives</a:t>
            </a:r>
          </a:p>
          <a:p>
            <a:pPr marL="628650" lvl="1" indent="-171450">
              <a:buFont typeface="Arial" panose="020B0604020202020204" pitchFamily="34" charset="0"/>
              <a:buChar char="•"/>
            </a:pPr>
            <a:r>
              <a:rPr lang="en-US" dirty="0" smtClean="0"/>
              <a:t>This blueprint also breaks down how the test in question address each objective</a:t>
            </a:r>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28</a:t>
            </a:fld>
            <a:endParaRPr lang="en-US" altLang="en-US"/>
          </a:p>
        </p:txBody>
      </p:sp>
    </p:spTree>
    <p:extLst>
      <p:ext uri="{BB962C8B-B14F-4D97-AF65-F5344CB8AC3E}">
        <p14:creationId xmlns:p14="http://schemas.microsoft.com/office/powerpoint/2010/main" val="218660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31</a:t>
            </a:fld>
            <a:endParaRPr lang="en-US" altLang="en-US"/>
          </a:p>
        </p:txBody>
      </p:sp>
    </p:spTree>
    <p:extLst>
      <p:ext uri="{BB962C8B-B14F-4D97-AF65-F5344CB8AC3E}">
        <p14:creationId xmlns:p14="http://schemas.microsoft.com/office/powerpoint/2010/main" val="231430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 measures</a:t>
            </a:r>
            <a:r>
              <a:rPr lang="en-US" baseline="0" dirty="0" smtClean="0"/>
              <a:t> (hopefully) have validity and reliability information available; grunt work is already done; can compare your findings to others who have conducted similar assessment work</a:t>
            </a:r>
          </a:p>
          <a:p>
            <a:r>
              <a:rPr lang="en-US" baseline="0" dirty="0" smtClean="0"/>
              <a:t>BUT might not align well with your specific learning objectives; specific to your population of students</a:t>
            </a:r>
          </a:p>
          <a:p>
            <a:endParaRPr lang="en-US" baseline="0" dirty="0" smtClean="0"/>
          </a:p>
          <a:p>
            <a:r>
              <a:rPr lang="en-US" baseline="0" dirty="0" smtClean="0"/>
              <a:t>Designing instruments takes time and expertise</a:t>
            </a:r>
          </a:p>
          <a:p>
            <a:r>
              <a:rPr lang="en-US" baseline="0" dirty="0" smtClean="0"/>
              <a:t>BUT you can tailor the instrument to your specific needs</a:t>
            </a:r>
          </a:p>
          <a:p>
            <a:endParaRPr lang="en-US" baseline="0" dirty="0" smtClean="0"/>
          </a:p>
          <a:p>
            <a:r>
              <a:rPr lang="en-US" baseline="0" dirty="0" smtClean="0"/>
              <a:t>Place to start: Searching for existing measures – see handout for places to look</a:t>
            </a:r>
          </a:p>
          <a:p>
            <a:r>
              <a:rPr lang="en-US" baseline="0" dirty="0" smtClean="0"/>
              <a:t>Evaluate how the existing instruments align with your learning outcomes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32</a:t>
            </a:fld>
            <a:endParaRPr lang="en-US" altLang="en-US"/>
          </a:p>
        </p:txBody>
      </p:sp>
    </p:spTree>
    <p:extLst>
      <p:ext uri="{BB962C8B-B14F-4D97-AF65-F5344CB8AC3E}">
        <p14:creationId xmlns:p14="http://schemas.microsoft.com/office/powerpoint/2010/main" val="101207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35</a:t>
            </a:fld>
            <a:endParaRPr lang="en-US" altLang="en-US"/>
          </a:p>
        </p:txBody>
      </p:sp>
    </p:spTree>
    <p:extLst>
      <p:ext uri="{BB962C8B-B14F-4D97-AF65-F5344CB8AC3E}">
        <p14:creationId xmlns:p14="http://schemas.microsoft.com/office/powerpoint/2010/main" val="423954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FA36BE-FE4D-4045-BD5A-0D6C8A766496}" type="slidenum">
              <a:rPr lang="en-US" altLang="en-US" smtClean="0"/>
              <a:pPr>
                <a:defRPr/>
              </a:pPr>
              <a:t>37</a:t>
            </a:fld>
            <a:endParaRPr lang="en-US" altLang="en-US"/>
          </a:p>
        </p:txBody>
      </p:sp>
    </p:spTree>
    <p:extLst>
      <p:ext uri="{BB962C8B-B14F-4D97-AF65-F5344CB8AC3E}">
        <p14:creationId xmlns:p14="http://schemas.microsoft.com/office/powerpoint/2010/main" val="223528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opy of CARS PowerPoint Template Draft 20060721 BW"/>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98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py of CARS PowerPoint Template Draft 2006072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hidden">
          <a:xfrm>
            <a:off x="0" y="0"/>
            <a:ext cx="915987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828800"/>
            <a:ext cx="7772400" cy="1771650"/>
          </a:xfrm>
        </p:spPr>
        <p:txBody>
          <a:bodyPr/>
          <a:lstStyle>
            <a:lvl1pPr>
              <a:defRPr sz="5400"/>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atin typeface="Arial" charset="0"/>
              </a:defRPr>
            </a:lvl1pPr>
          </a:lstStyle>
          <a:p>
            <a:pPr>
              <a:defRPr/>
            </a:pPr>
            <a:endParaRPr lang="en-US" alt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atin typeface="Arial" charset="0"/>
              </a:defRPr>
            </a:lvl1pPr>
          </a:lstStyle>
          <a:p>
            <a:pPr>
              <a:defRPr/>
            </a:pPr>
            <a:endParaRPr lang="en-US" alt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atin typeface="Arial" panose="020B0604020202020204" pitchFamily="34" charset="0"/>
              </a:defRPr>
            </a:lvl1pPr>
          </a:lstStyle>
          <a:p>
            <a:pPr>
              <a:defRPr/>
            </a:pPr>
            <a:fld id="{60226121-17C1-4C25-806F-FFA62D18509A}" type="slidenum">
              <a:rPr lang="en-US" altLang="en-US"/>
              <a:pPr>
                <a:defRPr/>
              </a:pPr>
              <a:t>‹#›</a:t>
            </a:fld>
            <a:endParaRPr lang="en-US" altLang="en-US"/>
          </a:p>
        </p:txBody>
      </p:sp>
    </p:spTree>
    <p:extLst>
      <p:ext uri="{BB962C8B-B14F-4D97-AF65-F5344CB8AC3E}">
        <p14:creationId xmlns:p14="http://schemas.microsoft.com/office/powerpoint/2010/main" val="395130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5B00CF-C8B9-4E62-8560-11CABAF42DD2}" type="slidenum">
              <a:rPr lang="en-US" altLang="en-US"/>
              <a:pPr>
                <a:defRPr/>
              </a:pPr>
              <a:t>‹#›</a:t>
            </a:fld>
            <a:endParaRPr lang="en-US" altLang="en-US"/>
          </a:p>
        </p:txBody>
      </p:sp>
    </p:spTree>
    <p:extLst>
      <p:ext uri="{BB962C8B-B14F-4D97-AF65-F5344CB8AC3E}">
        <p14:creationId xmlns:p14="http://schemas.microsoft.com/office/powerpoint/2010/main" val="256807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914400"/>
            <a:ext cx="2057400" cy="5059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914400"/>
            <a:ext cx="6019800" cy="505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7EC6788-2DE7-48A0-8848-9227A33CDB09}" type="slidenum">
              <a:rPr lang="en-US" altLang="en-US"/>
              <a:pPr>
                <a:defRPr/>
              </a:pPr>
              <a:t>‹#›</a:t>
            </a:fld>
            <a:endParaRPr lang="en-US" altLang="en-US"/>
          </a:p>
        </p:txBody>
      </p:sp>
    </p:spTree>
    <p:extLst>
      <p:ext uri="{BB962C8B-B14F-4D97-AF65-F5344CB8AC3E}">
        <p14:creationId xmlns:p14="http://schemas.microsoft.com/office/powerpoint/2010/main" val="146080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209800"/>
            <a:ext cx="8229600" cy="1804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2000" y="4167188"/>
            <a:ext cx="8229600" cy="180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68A2718-2DCC-4B1D-8ABC-2BB5022B7404}" type="slidenum">
              <a:rPr lang="en-US" altLang="en-US"/>
              <a:pPr>
                <a:defRPr/>
              </a:pPr>
              <a:t>‹#›</a:t>
            </a:fld>
            <a:endParaRPr lang="en-US" altLang="en-US"/>
          </a:p>
        </p:txBody>
      </p:sp>
    </p:spTree>
    <p:extLst>
      <p:ext uri="{BB962C8B-B14F-4D97-AF65-F5344CB8AC3E}">
        <p14:creationId xmlns:p14="http://schemas.microsoft.com/office/powerpoint/2010/main" val="262053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209800"/>
            <a:ext cx="4038600" cy="3763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2209800"/>
            <a:ext cx="4038600" cy="3763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D3BEE2-454D-478D-AF00-980822B9C8D3}" type="slidenum">
              <a:rPr lang="en-US" altLang="en-US"/>
              <a:pPr>
                <a:defRPr/>
              </a:pPr>
              <a:t>‹#›</a:t>
            </a:fld>
            <a:endParaRPr lang="en-US" altLang="en-US"/>
          </a:p>
        </p:txBody>
      </p:sp>
    </p:spTree>
    <p:extLst>
      <p:ext uri="{BB962C8B-B14F-4D97-AF65-F5344CB8AC3E}">
        <p14:creationId xmlns:p14="http://schemas.microsoft.com/office/powerpoint/2010/main" val="324314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58F2AF-93BC-4439-82BB-14944A9924B5}" type="slidenum">
              <a:rPr lang="en-US" altLang="en-US"/>
              <a:pPr>
                <a:defRPr/>
              </a:pPr>
              <a:t>‹#›</a:t>
            </a:fld>
            <a:endParaRPr lang="en-US" altLang="en-US"/>
          </a:p>
        </p:txBody>
      </p:sp>
    </p:spTree>
    <p:extLst>
      <p:ext uri="{BB962C8B-B14F-4D97-AF65-F5344CB8AC3E}">
        <p14:creationId xmlns:p14="http://schemas.microsoft.com/office/powerpoint/2010/main" val="14729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824F7E-13AE-40CB-9581-6A2E419656D2}" type="slidenum">
              <a:rPr lang="en-US" altLang="en-US"/>
              <a:pPr>
                <a:defRPr/>
              </a:pPr>
              <a:t>‹#›</a:t>
            </a:fld>
            <a:endParaRPr lang="en-US" altLang="en-US"/>
          </a:p>
        </p:txBody>
      </p:sp>
    </p:spTree>
    <p:extLst>
      <p:ext uri="{BB962C8B-B14F-4D97-AF65-F5344CB8AC3E}">
        <p14:creationId xmlns:p14="http://schemas.microsoft.com/office/powerpoint/2010/main" val="63885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98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22098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099F3B-46E8-45EC-8003-2826E574F87F}" type="slidenum">
              <a:rPr lang="en-US" altLang="en-US"/>
              <a:pPr>
                <a:defRPr/>
              </a:pPr>
              <a:t>‹#›</a:t>
            </a:fld>
            <a:endParaRPr lang="en-US" altLang="en-US"/>
          </a:p>
        </p:txBody>
      </p:sp>
    </p:spTree>
    <p:extLst>
      <p:ext uri="{BB962C8B-B14F-4D97-AF65-F5344CB8AC3E}">
        <p14:creationId xmlns:p14="http://schemas.microsoft.com/office/powerpoint/2010/main" val="181777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CC7ACBE-C661-4165-A92F-25402A63BC87}" type="slidenum">
              <a:rPr lang="en-US" altLang="en-US"/>
              <a:pPr>
                <a:defRPr/>
              </a:pPr>
              <a:t>‹#›</a:t>
            </a:fld>
            <a:endParaRPr lang="en-US" altLang="en-US"/>
          </a:p>
        </p:txBody>
      </p:sp>
    </p:spTree>
    <p:extLst>
      <p:ext uri="{BB962C8B-B14F-4D97-AF65-F5344CB8AC3E}">
        <p14:creationId xmlns:p14="http://schemas.microsoft.com/office/powerpoint/2010/main" val="215837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8CE305E-9E5E-4D66-A390-FE1EB8655135}" type="slidenum">
              <a:rPr lang="en-US" altLang="en-US"/>
              <a:pPr>
                <a:defRPr/>
              </a:pPr>
              <a:t>‹#›</a:t>
            </a:fld>
            <a:endParaRPr lang="en-US" altLang="en-US"/>
          </a:p>
        </p:txBody>
      </p:sp>
    </p:spTree>
    <p:extLst>
      <p:ext uri="{BB962C8B-B14F-4D97-AF65-F5344CB8AC3E}">
        <p14:creationId xmlns:p14="http://schemas.microsoft.com/office/powerpoint/2010/main" val="93686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DBE5CBC-FF89-4C70-8935-2F9B0BB2A1BC}" type="slidenum">
              <a:rPr lang="en-US" altLang="en-US"/>
              <a:pPr>
                <a:defRPr/>
              </a:pPr>
              <a:t>‹#›</a:t>
            </a:fld>
            <a:endParaRPr lang="en-US" altLang="en-US"/>
          </a:p>
        </p:txBody>
      </p:sp>
    </p:spTree>
    <p:extLst>
      <p:ext uri="{BB962C8B-B14F-4D97-AF65-F5344CB8AC3E}">
        <p14:creationId xmlns:p14="http://schemas.microsoft.com/office/powerpoint/2010/main" val="157575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47DE56-D631-447B-85F5-C7D1A5F27E6B}" type="slidenum">
              <a:rPr lang="en-US" altLang="en-US"/>
              <a:pPr>
                <a:defRPr/>
              </a:pPr>
              <a:t>‹#›</a:t>
            </a:fld>
            <a:endParaRPr lang="en-US" altLang="en-US"/>
          </a:p>
        </p:txBody>
      </p:sp>
    </p:spTree>
    <p:extLst>
      <p:ext uri="{BB962C8B-B14F-4D97-AF65-F5344CB8AC3E}">
        <p14:creationId xmlns:p14="http://schemas.microsoft.com/office/powerpoint/2010/main" val="35187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8614D2-551E-483F-9314-B0CC12DD9118}" type="slidenum">
              <a:rPr lang="en-US" altLang="en-US"/>
              <a:pPr>
                <a:defRPr/>
              </a:pPr>
              <a:t>‹#›</a:t>
            </a:fld>
            <a:endParaRPr lang="en-US" altLang="en-US"/>
          </a:p>
        </p:txBody>
      </p:sp>
    </p:spTree>
    <p:extLst>
      <p:ext uri="{BB962C8B-B14F-4D97-AF65-F5344CB8AC3E}">
        <p14:creationId xmlns:p14="http://schemas.microsoft.com/office/powerpoint/2010/main" val="7849592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Copy of CARS PowerPoint Template Draft 20060721 BW"/>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598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Copy of CARS PowerPoint Template Draft 2006072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hidden">
          <a:xfrm>
            <a:off x="-15875" y="0"/>
            <a:ext cx="915987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762000" y="914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762000" y="2209800"/>
            <a:ext cx="8229600"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762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3" name="Rectangle 5"/>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858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Century Gothic" panose="020B0502020202020204" pitchFamily="34" charset="0"/>
              </a:defRPr>
            </a:lvl1pPr>
          </a:lstStyle>
          <a:p>
            <a:pPr>
              <a:defRPr/>
            </a:pPr>
            <a:fld id="{29FD5911-3072-4794-ACE7-6A563C1DAB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9"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hf hdr="0" ftr="0" dt="0"/>
  <p:txStyles>
    <p:titleStyle>
      <a:lvl1pPr algn="ctr" rtl="0" eaLnBrk="0" fontAlgn="base" hangingPunct="0">
        <a:spcBef>
          <a:spcPct val="0"/>
        </a:spcBef>
        <a:spcAft>
          <a:spcPct val="0"/>
        </a:spcAft>
        <a:defRPr sz="4400" b="1">
          <a:solidFill>
            <a:srgbClr val="660066"/>
          </a:solidFill>
          <a:latin typeface="+mj-lt"/>
          <a:ea typeface="+mj-ea"/>
          <a:cs typeface="+mj-cs"/>
        </a:defRPr>
      </a:lvl1pPr>
      <a:lvl2pPr algn="ctr" rtl="0" eaLnBrk="0" fontAlgn="base" hangingPunct="0">
        <a:spcBef>
          <a:spcPct val="0"/>
        </a:spcBef>
        <a:spcAft>
          <a:spcPct val="0"/>
        </a:spcAft>
        <a:defRPr sz="4400" b="1">
          <a:solidFill>
            <a:srgbClr val="660066"/>
          </a:solidFill>
          <a:latin typeface="Century Gothic" pitchFamily="34" charset="0"/>
        </a:defRPr>
      </a:lvl2pPr>
      <a:lvl3pPr algn="ctr" rtl="0" eaLnBrk="0" fontAlgn="base" hangingPunct="0">
        <a:spcBef>
          <a:spcPct val="0"/>
        </a:spcBef>
        <a:spcAft>
          <a:spcPct val="0"/>
        </a:spcAft>
        <a:defRPr sz="4400" b="1">
          <a:solidFill>
            <a:srgbClr val="660066"/>
          </a:solidFill>
          <a:latin typeface="Century Gothic" pitchFamily="34" charset="0"/>
        </a:defRPr>
      </a:lvl3pPr>
      <a:lvl4pPr algn="ctr" rtl="0" eaLnBrk="0" fontAlgn="base" hangingPunct="0">
        <a:spcBef>
          <a:spcPct val="0"/>
        </a:spcBef>
        <a:spcAft>
          <a:spcPct val="0"/>
        </a:spcAft>
        <a:defRPr sz="4400" b="1">
          <a:solidFill>
            <a:srgbClr val="660066"/>
          </a:solidFill>
          <a:latin typeface="Century Gothic" pitchFamily="34" charset="0"/>
        </a:defRPr>
      </a:lvl4pPr>
      <a:lvl5pPr algn="ctr" rtl="0" eaLnBrk="0" fontAlgn="base" hangingPunct="0">
        <a:spcBef>
          <a:spcPct val="0"/>
        </a:spcBef>
        <a:spcAft>
          <a:spcPct val="0"/>
        </a:spcAft>
        <a:defRPr sz="4400" b="1">
          <a:solidFill>
            <a:srgbClr val="660066"/>
          </a:solidFill>
          <a:latin typeface="Century Gothic" pitchFamily="34" charset="0"/>
        </a:defRPr>
      </a:lvl5pPr>
      <a:lvl6pPr marL="457200" algn="ctr" rtl="0" fontAlgn="base">
        <a:spcBef>
          <a:spcPct val="0"/>
        </a:spcBef>
        <a:spcAft>
          <a:spcPct val="0"/>
        </a:spcAft>
        <a:defRPr sz="4400" b="1">
          <a:solidFill>
            <a:srgbClr val="660066"/>
          </a:solidFill>
          <a:latin typeface="Century Gothic" pitchFamily="34" charset="0"/>
        </a:defRPr>
      </a:lvl6pPr>
      <a:lvl7pPr marL="914400" algn="ctr" rtl="0" fontAlgn="base">
        <a:spcBef>
          <a:spcPct val="0"/>
        </a:spcBef>
        <a:spcAft>
          <a:spcPct val="0"/>
        </a:spcAft>
        <a:defRPr sz="4400" b="1">
          <a:solidFill>
            <a:srgbClr val="660066"/>
          </a:solidFill>
          <a:latin typeface="Century Gothic" pitchFamily="34" charset="0"/>
        </a:defRPr>
      </a:lvl7pPr>
      <a:lvl8pPr marL="1371600" algn="ctr" rtl="0" fontAlgn="base">
        <a:spcBef>
          <a:spcPct val="0"/>
        </a:spcBef>
        <a:spcAft>
          <a:spcPct val="0"/>
        </a:spcAft>
        <a:defRPr sz="4400" b="1">
          <a:solidFill>
            <a:srgbClr val="660066"/>
          </a:solidFill>
          <a:latin typeface="Century Gothic" pitchFamily="34" charset="0"/>
        </a:defRPr>
      </a:lvl8pPr>
      <a:lvl9pPr marL="1828800" algn="ctr" rtl="0" fontAlgn="base">
        <a:spcBef>
          <a:spcPct val="0"/>
        </a:spcBef>
        <a:spcAft>
          <a:spcPct val="0"/>
        </a:spcAft>
        <a:defRPr sz="4400" b="1">
          <a:solidFill>
            <a:srgbClr val="660066"/>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1809750"/>
            <a:ext cx="8153400" cy="1771650"/>
          </a:xfrm>
        </p:spPr>
        <p:txBody>
          <a:bodyPr/>
          <a:lstStyle/>
          <a:p>
            <a:pPr eaLnBrk="1" hangingPunct="1"/>
            <a:r>
              <a:rPr lang="en-US" altLang="en-US" sz="3600" dirty="0" smtClean="0"/>
              <a:t>What Goes Around Comes Around:</a:t>
            </a:r>
            <a:br>
              <a:rPr lang="en-US" altLang="en-US" sz="3600" dirty="0" smtClean="0"/>
            </a:br>
            <a:r>
              <a:rPr lang="en-US" altLang="en-US" sz="1800" b="0" dirty="0" smtClean="0"/>
              <a:t>Continuous Improvement and Impact Measurement Using the Assessment Cycle</a:t>
            </a:r>
            <a:endParaRPr lang="en-US" altLang="en-US" sz="3600" dirty="0" smtClean="0"/>
          </a:p>
        </p:txBody>
      </p:sp>
      <p:sp>
        <p:nvSpPr>
          <p:cNvPr id="4099" name="Rectangle 3"/>
          <p:cNvSpPr>
            <a:spLocks noGrp="1" noChangeArrowheads="1"/>
          </p:cNvSpPr>
          <p:nvPr>
            <p:ph type="subTitle" idx="1"/>
          </p:nvPr>
        </p:nvSpPr>
        <p:spPr>
          <a:xfrm>
            <a:off x="1066800" y="3657600"/>
            <a:ext cx="7772400" cy="2590800"/>
          </a:xfrm>
        </p:spPr>
        <p:txBody>
          <a:bodyPr/>
          <a:lstStyle/>
          <a:p>
            <a:pPr eaLnBrk="1" hangingPunct="1"/>
            <a:r>
              <a:rPr lang="en-US" altLang="en-US" sz="2000" dirty="0" smtClean="0"/>
              <a:t>Engaged Scholarship Consortium</a:t>
            </a:r>
          </a:p>
          <a:p>
            <a:pPr eaLnBrk="1" hangingPunct="1"/>
            <a:r>
              <a:rPr lang="en-US" altLang="en-US" sz="2000" dirty="0" smtClean="0"/>
              <a:t>2015 Conference</a:t>
            </a:r>
          </a:p>
          <a:p>
            <a:pPr eaLnBrk="1" hangingPunct="1"/>
            <a:endParaRPr lang="en-US" altLang="en-US" sz="2000" dirty="0" smtClean="0"/>
          </a:p>
          <a:p>
            <a:pPr eaLnBrk="1" hangingPunct="1"/>
            <a:r>
              <a:rPr lang="en-US" altLang="en-US" sz="2000" dirty="0" smtClean="0"/>
              <a:t>Elisabeth M. Pyburn, Heather D. Harris, Kelly J. </a:t>
            </a:r>
            <a:r>
              <a:rPr lang="en-US" altLang="en-US" sz="2000" dirty="0" err="1" smtClean="0"/>
              <a:t>Foelber</a:t>
            </a:r>
            <a:r>
              <a:rPr lang="en-US" altLang="en-US" sz="2000" dirty="0"/>
              <a:t>, </a:t>
            </a:r>
            <a:endParaRPr lang="en-US" altLang="en-US" sz="2000" dirty="0" smtClean="0"/>
          </a:p>
          <a:p>
            <a:pPr eaLnBrk="1" hangingPunct="1"/>
            <a:r>
              <a:rPr lang="en-US" altLang="en-US" sz="2000" dirty="0" smtClean="0"/>
              <a:t>Monica </a:t>
            </a:r>
            <a:r>
              <a:rPr lang="en-US" altLang="en-US" sz="2000" dirty="0"/>
              <a:t>K. </a:t>
            </a:r>
            <a:r>
              <a:rPr lang="en-US" altLang="en-US" sz="2000" dirty="0" smtClean="0"/>
              <a:t>Erbacher, &amp; </a:t>
            </a:r>
            <a:r>
              <a:rPr lang="en-US" altLang="en-US" sz="2000" dirty="0"/>
              <a:t>S</a:t>
            </a:r>
            <a:r>
              <a:rPr lang="en-US" altLang="en-US" sz="2000" dirty="0" smtClean="0"/>
              <a:t>. Jeanne Horst </a:t>
            </a:r>
          </a:p>
          <a:p>
            <a:pPr eaLnBrk="1" hangingPunct="1"/>
            <a:r>
              <a:rPr lang="en-US" altLang="en-US" sz="2000" dirty="0" smtClean="0"/>
              <a:t>James Madison University</a:t>
            </a:r>
          </a:p>
        </p:txBody>
      </p:sp>
      <p:pic>
        <p:nvPicPr>
          <p:cNvPr id="41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838200"/>
            <a:ext cx="1828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226121-17C1-4C25-806F-FFA62D18509A}" type="slidenum">
              <a:rPr lang="en-US" altLang="en-US" smtClean="0"/>
              <a:pPr>
                <a:defRPr/>
              </a:pPr>
              <a:t>1</a:t>
            </a:fld>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a:xfrm>
            <a:off x="736600" y="2047098"/>
            <a:ext cx="8331200" cy="4353702"/>
          </a:xfrm>
        </p:spPr>
        <p:txBody>
          <a:bodyPr>
            <a:normAutofit fontScale="92500" lnSpcReduction="20000"/>
          </a:bodyPr>
          <a:lstStyle/>
          <a:p>
            <a:r>
              <a:rPr lang="en-US" dirty="0" smtClean="0"/>
              <a:t>ABCD Method</a:t>
            </a:r>
          </a:p>
          <a:p>
            <a:pPr lvl="1"/>
            <a:r>
              <a:rPr lang="en-US" dirty="0" smtClean="0"/>
              <a:t>A = Audience</a:t>
            </a:r>
          </a:p>
          <a:p>
            <a:pPr lvl="2"/>
            <a:r>
              <a:rPr lang="en-US" dirty="0" smtClean="0"/>
              <a:t>What group of people are you assessing?</a:t>
            </a:r>
          </a:p>
          <a:p>
            <a:pPr lvl="1"/>
            <a:r>
              <a:rPr lang="en-US" dirty="0" smtClean="0"/>
              <a:t>B = Behavior</a:t>
            </a:r>
          </a:p>
          <a:p>
            <a:pPr lvl="2"/>
            <a:r>
              <a:rPr lang="en-US" dirty="0" smtClean="0"/>
              <a:t>What should individuals be able to do/demonstrate?</a:t>
            </a:r>
          </a:p>
          <a:p>
            <a:pPr lvl="1"/>
            <a:r>
              <a:rPr lang="en-US" dirty="0" smtClean="0"/>
              <a:t>C = Conditions</a:t>
            </a:r>
          </a:p>
          <a:p>
            <a:pPr lvl="2"/>
            <a:r>
              <a:rPr lang="en-US" dirty="0" smtClean="0"/>
              <a:t>Under what circumstances do you expect this behavior?</a:t>
            </a:r>
          </a:p>
          <a:p>
            <a:pPr lvl="1"/>
            <a:r>
              <a:rPr lang="en-US" dirty="0" smtClean="0"/>
              <a:t>D = Degree</a:t>
            </a:r>
          </a:p>
          <a:p>
            <a:pPr lvl="2"/>
            <a:r>
              <a:rPr lang="en-US" dirty="0" smtClean="0"/>
              <a:t>How well must the behavior be performed? (Not always applicable)</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10</a:t>
            </a:fld>
            <a:endParaRPr lang="en-US" altLang="en-US"/>
          </a:p>
        </p:txBody>
      </p:sp>
    </p:spTree>
    <p:extLst>
      <p:ext uri="{BB962C8B-B14F-4D97-AF65-F5344CB8AC3E}">
        <p14:creationId xmlns:p14="http://schemas.microsoft.com/office/powerpoint/2010/main" val="413756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ABCD Example 1:</a:t>
            </a:r>
          </a:p>
          <a:p>
            <a:pPr lvl="1"/>
            <a:r>
              <a:rPr lang="en-US" dirty="0" smtClean="0"/>
              <a:t>Audience = ESC workshop attendees</a:t>
            </a:r>
          </a:p>
          <a:p>
            <a:pPr lvl="1"/>
            <a:r>
              <a:rPr lang="en-US" dirty="0" smtClean="0"/>
              <a:t>Behavior = Identify steps of assessment cycle</a:t>
            </a:r>
          </a:p>
          <a:p>
            <a:pPr lvl="1"/>
            <a:r>
              <a:rPr lang="en-US" dirty="0" smtClean="0"/>
              <a:t>Condition = Upon completing workshop</a:t>
            </a:r>
          </a:p>
          <a:p>
            <a:pPr lvl="1"/>
            <a:r>
              <a:rPr lang="en-US" dirty="0" smtClean="0"/>
              <a:t>Degree = All 6 steps</a:t>
            </a:r>
          </a:p>
          <a:p>
            <a:endParaRPr lang="en-US" dirty="0" smtClean="0"/>
          </a:p>
          <a:p>
            <a:r>
              <a:rPr lang="en-US" dirty="0" smtClean="0"/>
              <a:t>Objective:</a:t>
            </a:r>
          </a:p>
          <a:p>
            <a:pPr lvl="1"/>
            <a:r>
              <a:rPr lang="en-US" dirty="0"/>
              <a:t>Upon completing the workshop, attendees will be able to identify the </a:t>
            </a:r>
            <a:r>
              <a:rPr lang="en-US" dirty="0" smtClean="0"/>
              <a:t>6 </a:t>
            </a:r>
            <a:r>
              <a:rPr lang="en-US" dirty="0"/>
              <a:t>steps of the assessment cycle.</a:t>
            </a:r>
          </a:p>
          <a:p>
            <a:pPr lvl="1"/>
            <a:endParaRPr lang="en-US"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11</a:t>
            </a:fld>
            <a:endParaRPr lang="en-US" altLang="en-US"/>
          </a:p>
        </p:txBody>
      </p:sp>
    </p:spTree>
    <p:extLst>
      <p:ext uri="{BB962C8B-B14F-4D97-AF65-F5344CB8AC3E}">
        <p14:creationId xmlns:p14="http://schemas.microsoft.com/office/powerpoint/2010/main" val="27113956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ABCD Example 2:</a:t>
            </a:r>
          </a:p>
          <a:p>
            <a:pPr lvl="1"/>
            <a:r>
              <a:rPr lang="en-US" dirty="0"/>
              <a:t>Audience </a:t>
            </a:r>
            <a:r>
              <a:rPr lang="en-US" dirty="0" smtClean="0"/>
              <a:t>=</a:t>
            </a:r>
            <a:endParaRPr lang="en-US" dirty="0"/>
          </a:p>
          <a:p>
            <a:pPr lvl="1"/>
            <a:r>
              <a:rPr lang="en-US" dirty="0"/>
              <a:t>Behavior = </a:t>
            </a:r>
            <a:endParaRPr lang="en-US" dirty="0" smtClean="0"/>
          </a:p>
          <a:p>
            <a:pPr lvl="1"/>
            <a:r>
              <a:rPr lang="en-US" dirty="0" smtClean="0"/>
              <a:t>Condition =</a:t>
            </a:r>
            <a:endParaRPr lang="en-US" dirty="0"/>
          </a:p>
          <a:p>
            <a:pPr lvl="1"/>
            <a:r>
              <a:rPr lang="en-US" dirty="0"/>
              <a:t>Degree </a:t>
            </a:r>
            <a:r>
              <a:rPr lang="en-US" dirty="0" smtClean="0"/>
              <a:t>=</a:t>
            </a:r>
            <a:endParaRPr lang="en-US" dirty="0"/>
          </a:p>
          <a:p>
            <a:pPr marL="0" indent="0">
              <a:buNone/>
            </a:pPr>
            <a:endParaRPr lang="en-US" dirty="0" smtClean="0"/>
          </a:p>
          <a:p>
            <a:r>
              <a:rPr lang="en-US" dirty="0" smtClean="0"/>
              <a:t>Objective:</a:t>
            </a:r>
          </a:p>
          <a:p>
            <a:pPr lvl="1"/>
            <a:r>
              <a:rPr lang="en-US" dirty="0" smtClean="0"/>
              <a:t>Upon completing the workshop</a:t>
            </a:r>
            <a:r>
              <a:rPr lang="en-US" dirty="0"/>
              <a:t>, </a:t>
            </a:r>
            <a:r>
              <a:rPr lang="en-US" dirty="0" smtClean="0"/>
              <a:t>attendees </a:t>
            </a:r>
            <a:r>
              <a:rPr lang="en-US" dirty="0"/>
              <a:t>will be able to write measurable learning objectives.</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12</a:t>
            </a:fld>
            <a:endParaRPr lang="en-US" altLang="en-US"/>
          </a:p>
        </p:txBody>
      </p:sp>
    </p:spTree>
    <p:extLst>
      <p:ext uri="{BB962C8B-B14F-4D97-AF65-F5344CB8AC3E}">
        <p14:creationId xmlns:p14="http://schemas.microsoft.com/office/powerpoint/2010/main" val="21815438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ABCD Example 2:</a:t>
            </a:r>
          </a:p>
          <a:p>
            <a:pPr lvl="1"/>
            <a:r>
              <a:rPr lang="en-US" dirty="0"/>
              <a:t>Audience </a:t>
            </a:r>
            <a:r>
              <a:rPr lang="en-US" dirty="0" smtClean="0"/>
              <a:t>= ESC workshop attendees</a:t>
            </a:r>
            <a:endParaRPr lang="en-US" dirty="0"/>
          </a:p>
          <a:p>
            <a:pPr lvl="1"/>
            <a:r>
              <a:rPr lang="en-US" dirty="0"/>
              <a:t>Behavior = </a:t>
            </a:r>
            <a:r>
              <a:rPr lang="en-US" dirty="0" smtClean="0"/>
              <a:t>write measurable learning objectives</a:t>
            </a:r>
          </a:p>
          <a:p>
            <a:pPr lvl="1"/>
            <a:r>
              <a:rPr lang="en-US" dirty="0" smtClean="0"/>
              <a:t>Condition = upon completing the workshop</a:t>
            </a:r>
            <a:endParaRPr lang="en-US" dirty="0"/>
          </a:p>
          <a:p>
            <a:pPr lvl="1"/>
            <a:r>
              <a:rPr lang="en-US" dirty="0"/>
              <a:t>Degree </a:t>
            </a:r>
            <a:r>
              <a:rPr lang="en-US" dirty="0" smtClean="0"/>
              <a:t>= N/A</a:t>
            </a:r>
            <a:endParaRPr lang="en-US" dirty="0"/>
          </a:p>
          <a:p>
            <a:pPr marL="0" indent="0">
              <a:buNone/>
            </a:pPr>
            <a:endParaRPr lang="en-US" dirty="0" smtClean="0"/>
          </a:p>
          <a:p>
            <a:r>
              <a:rPr lang="en-US" dirty="0" smtClean="0"/>
              <a:t>Objective:</a:t>
            </a:r>
          </a:p>
          <a:p>
            <a:pPr lvl="1"/>
            <a:r>
              <a:rPr lang="en-US" dirty="0" smtClean="0"/>
              <a:t>Upon completing the workshop</a:t>
            </a:r>
            <a:r>
              <a:rPr lang="en-US" dirty="0"/>
              <a:t>, </a:t>
            </a:r>
            <a:r>
              <a:rPr lang="en-US" dirty="0" smtClean="0"/>
              <a:t>attendees </a:t>
            </a:r>
            <a:r>
              <a:rPr lang="en-US" dirty="0"/>
              <a:t>will be able to write measurable learning objectives.</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13</a:t>
            </a:fld>
            <a:endParaRPr lang="en-US" altLang="en-US"/>
          </a:p>
        </p:txBody>
      </p:sp>
    </p:spTree>
    <p:extLst>
      <p:ext uri="{BB962C8B-B14F-4D97-AF65-F5344CB8AC3E}">
        <p14:creationId xmlns:p14="http://schemas.microsoft.com/office/powerpoint/2010/main" val="26169353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a:xfrm>
            <a:off x="762000" y="2133600"/>
            <a:ext cx="8229600" cy="4343400"/>
          </a:xfrm>
        </p:spPr>
        <p:txBody>
          <a:bodyPr>
            <a:normAutofit fontScale="85000" lnSpcReduction="10000"/>
          </a:bodyPr>
          <a:lstStyle/>
          <a:p>
            <a:r>
              <a:rPr lang="en-US" dirty="0" smtClean="0"/>
              <a:t>ABCD Example </a:t>
            </a:r>
            <a:r>
              <a:rPr lang="en-US" dirty="0"/>
              <a:t>3</a:t>
            </a:r>
            <a:r>
              <a:rPr lang="en-US" dirty="0" smtClean="0"/>
              <a:t>:</a:t>
            </a:r>
          </a:p>
          <a:p>
            <a:pPr lvl="1"/>
            <a:r>
              <a:rPr lang="en-US" dirty="0"/>
              <a:t>Audience = incoming international freshmen</a:t>
            </a:r>
          </a:p>
          <a:p>
            <a:pPr lvl="1"/>
            <a:r>
              <a:rPr lang="en-US" dirty="0"/>
              <a:t>Behavior = identify 4 academic resources at JMU</a:t>
            </a:r>
          </a:p>
          <a:p>
            <a:pPr lvl="1"/>
            <a:r>
              <a:rPr lang="en-US" dirty="0"/>
              <a:t>Condition = </a:t>
            </a:r>
            <a:r>
              <a:rPr lang="en-US" dirty="0" smtClean="0"/>
              <a:t>after completing </a:t>
            </a:r>
            <a:r>
              <a:rPr lang="en-US" dirty="0"/>
              <a:t>Transitions (an orientation program)</a:t>
            </a:r>
          </a:p>
          <a:p>
            <a:pPr lvl="1"/>
            <a:r>
              <a:rPr lang="en-US" dirty="0"/>
              <a:t>Degree = 90%</a:t>
            </a:r>
          </a:p>
          <a:p>
            <a:endParaRPr lang="en-US" dirty="0" smtClean="0"/>
          </a:p>
          <a:p>
            <a:pPr marL="342900" lvl="1" indent="-342900">
              <a:buFont typeface="Arial" panose="020B0604020202020204" pitchFamily="34" charset="0"/>
              <a:buChar char="•"/>
            </a:pPr>
            <a:r>
              <a:rPr lang="en-US" dirty="0" smtClean="0"/>
              <a:t>Objective</a:t>
            </a:r>
            <a:r>
              <a:rPr lang="en-US" dirty="0"/>
              <a:t>:  </a:t>
            </a:r>
            <a:endParaRPr lang="en-US" dirty="0" smtClean="0"/>
          </a:p>
          <a:p>
            <a:pPr marL="400050" lvl="2" indent="0">
              <a:buNone/>
            </a:pPr>
            <a:r>
              <a:rPr lang="en-US" sz="2800" dirty="0" smtClean="0">
                <a:solidFill>
                  <a:schemeClr val="bg1"/>
                </a:solidFill>
              </a:rPr>
              <a:t>Through </a:t>
            </a:r>
            <a:r>
              <a:rPr lang="en-US" sz="2800" dirty="0">
                <a:solidFill>
                  <a:schemeClr val="bg1"/>
                </a:solidFill>
              </a:rPr>
              <a:t>participating in Transitions, 90% of the new international students will be able to identify 4 academic resources at JMU.</a:t>
            </a:r>
          </a:p>
          <a:p>
            <a:endParaRPr lang="en-US"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14</a:t>
            </a:fld>
            <a:endParaRPr lang="en-US" altLang="en-US"/>
          </a:p>
        </p:txBody>
      </p:sp>
    </p:spTree>
    <p:extLst>
      <p:ext uri="{BB962C8B-B14F-4D97-AF65-F5344CB8AC3E}">
        <p14:creationId xmlns:p14="http://schemas.microsoft.com/office/powerpoint/2010/main" val="5436677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a:xfrm>
            <a:off x="762000" y="2057400"/>
            <a:ext cx="8229600" cy="4419600"/>
          </a:xfrm>
        </p:spPr>
        <p:txBody>
          <a:bodyPr>
            <a:normAutofit fontScale="85000" lnSpcReduction="10000"/>
          </a:bodyPr>
          <a:lstStyle/>
          <a:p>
            <a:r>
              <a:rPr lang="en-US" dirty="0" smtClean="0"/>
              <a:t>ABCD Example </a:t>
            </a:r>
            <a:r>
              <a:rPr lang="en-US" dirty="0"/>
              <a:t>3</a:t>
            </a:r>
            <a:r>
              <a:rPr lang="en-US" dirty="0" smtClean="0"/>
              <a:t>:</a:t>
            </a:r>
          </a:p>
          <a:p>
            <a:pPr lvl="1"/>
            <a:r>
              <a:rPr lang="en-US" dirty="0"/>
              <a:t>Audience = incoming international freshmen</a:t>
            </a:r>
          </a:p>
          <a:p>
            <a:pPr lvl="1"/>
            <a:r>
              <a:rPr lang="en-US" dirty="0"/>
              <a:t>Behavior = identify 4 academic resources at JMU</a:t>
            </a:r>
          </a:p>
          <a:p>
            <a:pPr lvl="1"/>
            <a:r>
              <a:rPr lang="en-US" dirty="0"/>
              <a:t>Condition = through participating in Transitions (an orientation program)</a:t>
            </a:r>
          </a:p>
          <a:p>
            <a:pPr lvl="1"/>
            <a:r>
              <a:rPr lang="en-US" dirty="0"/>
              <a:t>Degree = 90%</a:t>
            </a:r>
          </a:p>
          <a:p>
            <a:endParaRPr lang="en-US" dirty="0" smtClean="0"/>
          </a:p>
          <a:p>
            <a:pPr marL="342900" lvl="1" indent="-342900">
              <a:buFont typeface="Arial" panose="020B0604020202020204" pitchFamily="34" charset="0"/>
              <a:buChar char="•"/>
            </a:pPr>
            <a:r>
              <a:rPr lang="en-US" dirty="0" smtClean="0"/>
              <a:t>Objective</a:t>
            </a:r>
            <a:r>
              <a:rPr lang="en-US" dirty="0"/>
              <a:t>:  </a:t>
            </a:r>
            <a:endParaRPr lang="en-US" dirty="0" smtClean="0"/>
          </a:p>
          <a:p>
            <a:pPr marL="400050" lvl="2" indent="0">
              <a:buNone/>
            </a:pPr>
            <a:r>
              <a:rPr lang="en-US" sz="2800" dirty="0" smtClean="0"/>
              <a:t>Through </a:t>
            </a:r>
            <a:r>
              <a:rPr lang="en-US" sz="2800" dirty="0"/>
              <a:t>participating in Transitions, 90% of the new international students will be able to identify 4 academic resources at JMU.</a:t>
            </a:r>
          </a:p>
          <a:p>
            <a:endParaRPr lang="en-US"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15</a:t>
            </a:fld>
            <a:endParaRPr lang="en-US" altLang="en-US"/>
          </a:p>
        </p:txBody>
      </p:sp>
    </p:spTree>
    <p:extLst>
      <p:ext uri="{BB962C8B-B14F-4D97-AF65-F5344CB8AC3E}">
        <p14:creationId xmlns:p14="http://schemas.microsoft.com/office/powerpoint/2010/main" val="19367835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a:xfrm>
            <a:off x="762000" y="1981200"/>
            <a:ext cx="8229600" cy="4495800"/>
          </a:xfrm>
        </p:spPr>
        <p:txBody>
          <a:bodyPr>
            <a:normAutofit fontScale="85000" lnSpcReduction="20000"/>
          </a:bodyPr>
          <a:lstStyle/>
          <a:p>
            <a:r>
              <a:rPr lang="en-US" dirty="0" smtClean="0"/>
              <a:t>ABCD Example </a:t>
            </a:r>
            <a:r>
              <a:rPr lang="en-US" dirty="0"/>
              <a:t>4</a:t>
            </a:r>
            <a:r>
              <a:rPr lang="en-US" dirty="0" smtClean="0"/>
              <a:t>:</a:t>
            </a:r>
          </a:p>
          <a:p>
            <a:pPr lvl="1"/>
            <a:r>
              <a:rPr lang="en-US" dirty="0"/>
              <a:t>Audience = </a:t>
            </a:r>
            <a:r>
              <a:rPr lang="en-US" dirty="0" smtClean="0"/>
              <a:t>sophomores</a:t>
            </a:r>
            <a:endParaRPr lang="en-US" dirty="0"/>
          </a:p>
          <a:p>
            <a:pPr lvl="1"/>
            <a:r>
              <a:rPr lang="en-US" dirty="0"/>
              <a:t>Behavior = </a:t>
            </a:r>
            <a:r>
              <a:rPr lang="en-US" dirty="0" smtClean="0"/>
              <a:t>explain why an individual may hold a perspective different from their own</a:t>
            </a:r>
            <a:endParaRPr lang="en-US" dirty="0"/>
          </a:p>
          <a:p>
            <a:pPr lvl="1"/>
            <a:r>
              <a:rPr lang="en-US" dirty="0"/>
              <a:t>Condition = </a:t>
            </a:r>
            <a:r>
              <a:rPr lang="en-US" dirty="0" smtClean="0"/>
              <a:t>completing their sociocultural general education course requirement</a:t>
            </a:r>
          </a:p>
          <a:p>
            <a:pPr lvl="1"/>
            <a:r>
              <a:rPr lang="en-US" dirty="0" smtClean="0"/>
              <a:t>Degree </a:t>
            </a:r>
            <a:r>
              <a:rPr lang="en-US" dirty="0"/>
              <a:t>= </a:t>
            </a:r>
            <a:r>
              <a:rPr lang="en-US" dirty="0" smtClean="0"/>
              <a:t>N/A</a:t>
            </a:r>
            <a:endParaRPr lang="en-US" dirty="0"/>
          </a:p>
          <a:p>
            <a:endParaRPr lang="en-US" dirty="0" smtClean="0"/>
          </a:p>
          <a:p>
            <a:pPr marL="342900" lvl="1" indent="-342900">
              <a:buFont typeface="Arial" panose="020B0604020202020204" pitchFamily="34" charset="0"/>
              <a:buChar char="•"/>
            </a:pPr>
            <a:r>
              <a:rPr lang="en-US" dirty="0" smtClean="0"/>
              <a:t>Objective</a:t>
            </a:r>
            <a:r>
              <a:rPr lang="en-US" dirty="0"/>
              <a:t>:  </a:t>
            </a:r>
            <a:endParaRPr lang="en-US" dirty="0" smtClean="0"/>
          </a:p>
          <a:p>
            <a:pPr marL="400050" lvl="2" indent="0">
              <a:buNone/>
            </a:pPr>
            <a:r>
              <a:rPr lang="en-US" sz="2800" dirty="0" smtClean="0">
                <a:solidFill>
                  <a:srgbClr val="FFFFFF"/>
                </a:solidFill>
              </a:rPr>
              <a:t>After completing the sociocultural general education course requirement, JMU sophomores will be able to explain why an individual may hold a perspective that differs from their own.</a:t>
            </a:r>
          </a:p>
          <a:p>
            <a:endParaRPr lang="en-US"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16</a:t>
            </a:fld>
            <a:endParaRPr lang="en-US" altLang="en-US"/>
          </a:p>
        </p:txBody>
      </p:sp>
    </p:spTree>
    <p:extLst>
      <p:ext uri="{BB962C8B-B14F-4D97-AF65-F5344CB8AC3E}">
        <p14:creationId xmlns:p14="http://schemas.microsoft.com/office/powerpoint/2010/main" val="4173093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a:xfrm>
            <a:off x="762000" y="1981200"/>
            <a:ext cx="8229600" cy="4495800"/>
          </a:xfrm>
        </p:spPr>
        <p:txBody>
          <a:bodyPr>
            <a:normAutofit fontScale="85000" lnSpcReduction="20000"/>
          </a:bodyPr>
          <a:lstStyle/>
          <a:p>
            <a:r>
              <a:rPr lang="en-US" dirty="0" smtClean="0"/>
              <a:t>ABCD Example </a:t>
            </a:r>
            <a:r>
              <a:rPr lang="en-US" dirty="0"/>
              <a:t>4</a:t>
            </a:r>
            <a:r>
              <a:rPr lang="en-US" dirty="0" smtClean="0"/>
              <a:t>:</a:t>
            </a:r>
          </a:p>
          <a:p>
            <a:pPr lvl="1"/>
            <a:r>
              <a:rPr lang="en-US" dirty="0"/>
              <a:t>Audience = </a:t>
            </a:r>
            <a:r>
              <a:rPr lang="en-US" dirty="0" smtClean="0"/>
              <a:t>sophomores</a:t>
            </a:r>
            <a:endParaRPr lang="en-US" dirty="0"/>
          </a:p>
          <a:p>
            <a:pPr lvl="1"/>
            <a:r>
              <a:rPr lang="en-US" dirty="0"/>
              <a:t>Behavior = </a:t>
            </a:r>
            <a:r>
              <a:rPr lang="en-US" dirty="0" smtClean="0"/>
              <a:t>explain why an individual may hold a perspective different from their own</a:t>
            </a:r>
            <a:endParaRPr lang="en-US" dirty="0"/>
          </a:p>
          <a:p>
            <a:pPr lvl="1"/>
            <a:r>
              <a:rPr lang="en-US" dirty="0"/>
              <a:t>Condition = </a:t>
            </a:r>
            <a:r>
              <a:rPr lang="en-US" dirty="0" smtClean="0"/>
              <a:t>completing their sociocultural general education course requirement</a:t>
            </a:r>
          </a:p>
          <a:p>
            <a:pPr lvl="1"/>
            <a:r>
              <a:rPr lang="en-US" dirty="0" smtClean="0"/>
              <a:t>Degree </a:t>
            </a:r>
            <a:r>
              <a:rPr lang="en-US" dirty="0"/>
              <a:t>= </a:t>
            </a:r>
            <a:r>
              <a:rPr lang="en-US" dirty="0" smtClean="0"/>
              <a:t>N/A</a:t>
            </a:r>
            <a:endParaRPr lang="en-US" dirty="0"/>
          </a:p>
          <a:p>
            <a:endParaRPr lang="en-US" dirty="0" smtClean="0"/>
          </a:p>
          <a:p>
            <a:pPr marL="342900" lvl="1" indent="-342900">
              <a:buFont typeface="Arial" panose="020B0604020202020204" pitchFamily="34" charset="0"/>
              <a:buChar char="•"/>
            </a:pPr>
            <a:r>
              <a:rPr lang="en-US" dirty="0" smtClean="0"/>
              <a:t>Objective</a:t>
            </a:r>
            <a:r>
              <a:rPr lang="en-US" dirty="0"/>
              <a:t>:  </a:t>
            </a:r>
            <a:endParaRPr lang="en-US" dirty="0" smtClean="0"/>
          </a:p>
          <a:p>
            <a:pPr marL="400050" lvl="2" indent="0">
              <a:buNone/>
            </a:pPr>
            <a:r>
              <a:rPr lang="en-US" sz="2800" dirty="0" smtClean="0"/>
              <a:t>After completing the sociocultural general education course requirement, JMU sophomores will be able to explain why an individual may hold a perspective that differs from their own.</a:t>
            </a:r>
            <a:endParaRPr lang="en-US" sz="2800" dirty="0"/>
          </a:p>
          <a:p>
            <a:endParaRPr lang="en-US"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17</a:t>
            </a:fld>
            <a:endParaRPr lang="en-US" altLang="en-US"/>
          </a:p>
        </p:txBody>
      </p:sp>
    </p:spTree>
    <p:extLst>
      <p:ext uri="{BB962C8B-B14F-4D97-AF65-F5344CB8AC3E}">
        <p14:creationId xmlns:p14="http://schemas.microsoft.com/office/powerpoint/2010/main" val="918158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Establishing Objectives</a:t>
            </a:r>
            <a:endParaRPr lang="en-US" dirty="0"/>
          </a:p>
        </p:txBody>
      </p:sp>
      <p:sp>
        <p:nvSpPr>
          <p:cNvPr id="3" name="Content Placeholder 2"/>
          <p:cNvSpPr>
            <a:spLocks noGrp="1"/>
          </p:cNvSpPr>
          <p:nvPr>
            <p:ph idx="1"/>
          </p:nvPr>
        </p:nvSpPr>
        <p:spPr>
          <a:xfrm>
            <a:off x="762000" y="1658257"/>
            <a:ext cx="8229600" cy="1084943"/>
          </a:xfrm>
        </p:spPr>
        <p:txBody>
          <a:bodyPr>
            <a:normAutofit lnSpcReduction="10000"/>
          </a:bodyPr>
          <a:lstStyle/>
          <a:p>
            <a:r>
              <a:rPr lang="en-US" dirty="0" smtClean="0"/>
              <a:t>Bloom’s Taxonomy</a:t>
            </a:r>
          </a:p>
          <a:p>
            <a:pPr lvl="1"/>
            <a:r>
              <a:rPr lang="en-US" dirty="0" smtClean="0"/>
              <a:t>Classify complexity of objectives</a:t>
            </a:r>
          </a:p>
        </p:txBody>
      </p:sp>
      <p:graphicFrame>
        <p:nvGraphicFramePr>
          <p:cNvPr id="4" name="Group 67"/>
          <p:cNvGraphicFramePr>
            <a:graphicFrameLocks/>
          </p:cNvGraphicFramePr>
          <p:nvPr>
            <p:extLst>
              <p:ext uri="{D42A27DB-BD31-4B8C-83A1-F6EECF244321}">
                <p14:modId xmlns:p14="http://schemas.microsoft.com/office/powerpoint/2010/main" val="2208729336"/>
              </p:ext>
            </p:extLst>
          </p:nvPr>
        </p:nvGraphicFramePr>
        <p:xfrm>
          <a:off x="1905000" y="2771013"/>
          <a:ext cx="7021854" cy="3401187"/>
        </p:xfrm>
        <a:graphic>
          <a:graphicData uri="http://schemas.openxmlformats.org/drawingml/2006/table">
            <a:tbl>
              <a:tblPr/>
              <a:tblGrid>
                <a:gridCol w="1880559"/>
                <a:gridCol w="5141295"/>
              </a:tblGrid>
              <a:tr h="365452">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Level</a:t>
                      </a:r>
                    </a:p>
                  </a:txBody>
                  <a:tcPr marL="83538" marR="83538" marT="41756" marB="4175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Description</a:t>
                      </a:r>
                    </a:p>
                  </a:txBody>
                  <a:tcPr marL="83538" marR="83538" marT="41756" marB="4175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0372">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1. Knowledge</a:t>
                      </a:r>
                    </a:p>
                  </a:txBody>
                  <a:tcPr marL="83538" marR="83538" marT="41756" marB="4175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Recognize or identify facts, terms, principles</a:t>
                      </a:r>
                    </a:p>
                  </a:txBody>
                  <a:tcPr marL="83538" marR="83538" marT="41756" marB="4175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689">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2. Comprehension</a:t>
                      </a:r>
                    </a:p>
                  </a:txBody>
                  <a:tcPr marL="83538" marR="83538" marT="41756" marB="4175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Explain or summarize in own words</a:t>
                      </a:r>
                    </a:p>
                  </a:txBody>
                  <a:tcPr marL="83538" marR="83538" marT="41756" marB="4175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689">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3. Application</a:t>
                      </a:r>
                    </a:p>
                  </a:txBody>
                  <a:tcPr marL="83538" marR="83538" marT="41756" marB="4175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Apply learned material to new situations</a:t>
                      </a:r>
                    </a:p>
                  </a:txBody>
                  <a:tcPr marL="83538" marR="83538" marT="41756" marB="4175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9614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4. Analysis</a:t>
                      </a:r>
                    </a:p>
                  </a:txBody>
                  <a:tcPr marL="83538" marR="83538" marT="41756" marB="4175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Understand organizational structure of material; draw comparisons and relationships between elements</a:t>
                      </a:r>
                    </a:p>
                  </a:txBody>
                  <a:tcPr marL="83538" marR="83538" marT="41756" marB="4175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689">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5. Synthesis</a:t>
                      </a:r>
                    </a:p>
                  </a:txBody>
                  <a:tcPr marL="83538" marR="83538" marT="41756" marB="4175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Combine elements to form a new entity or structure</a:t>
                      </a:r>
                    </a:p>
                  </a:txBody>
                  <a:tcPr marL="83538" marR="83538" marT="41756" marB="4175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9614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6. Evaluation</a:t>
                      </a:r>
                    </a:p>
                  </a:txBody>
                  <a:tcPr marL="83538" marR="83538" marT="41756" marB="4175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Times New Roman" charset="0"/>
                        </a:rPr>
                        <a:t>Make judgments about extent to which criteria are satisfied</a:t>
                      </a:r>
                    </a:p>
                  </a:txBody>
                  <a:tcPr marL="83538" marR="83538" marT="41756" marB="4175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TextBox 4"/>
          <p:cNvSpPr txBox="1"/>
          <p:nvPr/>
        </p:nvSpPr>
        <p:spPr>
          <a:xfrm>
            <a:off x="821517" y="2743200"/>
            <a:ext cx="1007283" cy="584776"/>
          </a:xfrm>
          <a:prstGeom prst="rect">
            <a:avLst/>
          </a:prstGeom>
          <a:noFill/>
        </p:spPr>
        <p:txBody>
          <a:bodyPr wrap="square" rtlCol="0">
            <a:spAutoFit/>
          </a:bodyPr>
          <a:lstStyle/>
          <a:p>
            <a:pPr algn="ctr"/>
            <a:r>
              <a:rPr lang="en-US" sz="1600" dirty="0" smtClean="0"/>
              <a:t>Less Complex</a:t>
            </a:r>
            <a:endParaRPr lang="en-US" sz="1600" dirty="0"/>
          </a:p>
        </p:txBody>
      </p:sp>
      <p:sp>
        <p:nvSpPr>
          <p:cNvPr id="6" name="TextBox 5"/>
          <p:cNvSpPr txBox="1"/>
          <p:nvPr/>
        </p:nvSpPr>
        <p:spPr>
          <a:xfrm>
            <a:off x="821517" y="5707659"/>
            <a:ext cx="1007283" cy="584776"/>
          </a:xfrm>
          <a:prstGeom prst="rect">
            <a:avLst/>
          </a:prstGeom>
          <a:noFill/>
        </p:spPr>
        <p:txBody>
          <a:bodyPr wrap="square" rtlCol="0">
            <a:spAutoFit/>
          </a:bodyPr>
          <a:lstStyle/>
          <a:p>
            <a:pPr algn="ctr"/>
            <a:r>
              <a:rPr lang="en-US" sz="1600" dirty="0" smtClean="0"/>
              <a:t>More</a:t>
            </a:r>
          </a:p>
          <a:p>
            <a:pPr algn="ctr"/>
            <a:r>
              <a:rPr lang="en-US" sz="1600" dirty="0" smtClean="0"/>
              <a:t>Complex</a:t>
            </a:r>
            <a:endParaRPr lang="en-US" sz="1600" dirty="0"/>
          </a:p>
        </p:txBody>
      </p:sp>
      <p:sp>
        <p:nvSpPr>
          <p:cNvPr id="7" name="Up-Down Arrow 6"/>
          <p:cNvSpPr/>
          <p:nvPr/>
        </p:nvSpPr>
        <p:spPr>
          <a:xfrm>
            <a:off x="1215672" y="3330161"/>
            <a:ext cx="277368" cy="2423154"/>
          </a:xfrm>
          <a:prstGeom prst="upDownArrow">
            <a:avLst/>
          </a:prstGeom>
          <a:solidFill>
            <a:srgbClr val="6616D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4758F2AF-93BC-4439-82BB-14944A9924B5}" type="slidenum">
              <a:rPr lang="en-US" altLang="en-US" smtClean="0"/>
              <a:pPr>
                <a:defRPr/>
              </a:pPr>
              <a:t>18</a:t>
            </a:fld>
            <a:endParaRPr lang="en-US" altLang="en-US"/>
          </a:p>
        </p:txBody>
      </p:sp>
    </p:spTree>
    <p:extLst>
      <p:ext uri="{BB962C8B-B14F-4D97-AF65-F5344CB8AC3E}">
        <p14:creationId xmlns:p14="http://schemas.microsoft.com/office/powerpoint/2010/main" val="21070016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for Objectives</a:t>
            </a:r>
            <a:endParaRPr lang="en-US" dirty="0"/>
          </a:p>
        </p:txBody>
      </p:sp>
      <p:graphicFrame>
        <p:nvGraphicFramePr>
          <p:cNvPr id="4" name="Group 44"/>
          <p:cNvGraphicFramePr>
            <a:graphicFrameLocks/>
          </p:cNvGraphicFramePr>
          <p:nvPr>
            <p:extLst>
              <p:ext uri="{D42A27DB-BD31-4B8C-83A1-F6EECF244321}">
                <p14:modId xmlns:p14="http://schemas.microsoft.com/office/powerpoint/2010/main" val="3745504794"/>
              </p:ext>
            </p:extLst>
          </p:nvPr>
        </p:nvGraphicFramePr>
        <p:xfrm>
          <a:off x="838200" y="2103135"/>
          <a:ext cx="7772400" cy="4373865"/>
        </p:xfrm>
        <a:graphic>
          <a:graphicData uri="http://schemas.openxmlformats.org/drawingml/2006/table">
            <a:tbl>
              <a:tblPr/>
              <a:tblGrid>
                <a:gridCol w="3200400"/>
                <a:gridCol w="4572000"/>
              </a:tblGrid>
              <a:tr h="533399">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dirty="0" smtClean="0">
                          <a:ln>
                            <a:noFill/>
                          </a:ln>
                          <a:solidFill>
                            <a:srgbClr val="000000"/>
                          </a:solidFill>
                          <a:effectLst/>
                          <a:latin typeface="Times New Roman" charset="0"/>
                        </a:rPr>
                        <a:t>Bloom’s Level</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dirty="0" smtClean="0">
                          <a:ln>
                            <a:noFill/>
                          </a:ln>
                          <a:solidFill>
                            <a:srgbClr val="000000"/>
                          </a:solidFill>
                          <a:effectLst/>
                          <a:latin typeface="Times New Roman" charset="0"/>
                        </a:rPr>
                        <a:t>Verbs</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rgbClr val="000000"/>
                          </a:solidFill>
                          <a:effectLst/>
                          <a:latin typeface="Times New Roman" charset="0"/>
                        </a:rPr>
                        <a:t>1.  Knowledge</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match, recognize, select, compute, define, label, name, describe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134">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rgbClr val="000000"/>
                          </a:solidFill>
                          <a:effectLst/>
                          <a:latin typeface="Times New Roman" charset="0"/>
                        </a:rPr>
                        <a:t>2.  Comprehension</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restate, elaborate, identify, explain, paraphrase, summarize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866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rgbClr val="000000"/>
                          </a:solidFill>
                          <a:effectLst/>
                          <a:latin typeface="Times New Roman" charset="0"/>
                        </a:rPr>
                        <a:t>3.  Application</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give examples, apply, solve problems using, predict, demonstrate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94402">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rgbClr val="000000"/>
                          </a:solidFill>
                          <a:effectLst/>
                          <a:latin typeface="Times New Roman" charset="0"/>
                        </a:rPr>
                        <a:t>4.  Analysis</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outline, draw a diagram, illustrate, discriminate, subdivide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136">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rgbClr val="000000"/>
                          </a:solidFill>
                          <a:effectLst/>
                          <a:latin typeface="Times New Roman" charset="0"/>
                        </a:rPr>
                        <a:t>5.  Synthesis</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compare, contrast, organize, generate, design, formulate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rgbClr val="000000"/>
                          </a:solidFill>
                          <a:effectLst/>
                          <a:latin typeface="Times New Roman" charset="0"/>
                        </a:rPr>
                        <a:t>6.  Evaluation</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support, interpret, criticize, judge, critique, appraise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4758F2AF-93BC-4439-82BB-14944A9924B5}" type="slidenum">
              <a:rPr lang="en-US" altLang="en-US" smtClean="0"/>
              <a:pPr>
                <a:defRPr/>
              </a:pPr>
              <a:t>19</a:t>
            </a:fld>
            <a:endParaRPr lang="en-US" altLang="en-US"/>
          </a:p>
        </p:txBody>
      </p:sp>
    </p:spTree>
    <p:extLst>
      <p:ext uri="{BB962C8B-B14F-4D97-AF65-F5344CB8AC3E}">
        <p14:creationId xmlns:p14="http://schemas.microsoft.com/office/powerpoint/2010/main" val="205860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Assessment?</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a:t>
            </a:fld>
            <a:endParaRPr lang="en-US" altLang="en-US"/>
          </a:p>
        </p:txBody>
      </p:sp>
      <p:sp>
        <p:nvSpPr>
          <p:cNvPr id="6" name="Content Placeholder 2"/>
          <p:cNvSpPr>
            <a:spLocks noGrp="1"/>
          </p:cNvSpPr>
          <p:nvPr>
            <p:ph idx="1"/>
          </p:nvPr>
        </p:nvSpPr>
        <p:spPr>
          <a:xfrm>
            <a:off x="762000" y="2133600"/>
            <a:ext cx="8229600" cy="4419600"/>
          </a:xfrm>
        </p:spPr>
        <p:txBody>
          <a:bodyPr/>
          <a:lstStyle/>
          <a:p>
            <a:pPr marL="0" indent="0">
              <a:buNone/>
            </a:pPr>
            <a:r>
              <a:rPr lang="en-US" sz="2800" b="1" dirty="0" smtClean="0"/>
              <a:t>Intrinsic Reasons</a:t>
            </a:r>
          </a:p>
          <a:p>
            <a:r>
              <a:rPr lang="en-US" sz="2800" dirty="0" smtClean="0"/>
              <a:t>To </a:t>
            </a:r>
            <a:r>
              <a:rPr lang="en-US" sz="2800" dirty="0"/>
              <a:t>improve the effectiveness of a </a:t>
            </a:r>
            <a:r>
              <a:rPr lang="en-US" sz="2800" dirty="0" smtClean="0"/>
              <a:t>program, specifically that students are </a:t>
            </a:r>
            <a:r>
              <a:rPr lang="en-US" sz="2800" b="1" i="1" dirty="0" smtClean="0"/>
              <a:t>learning</a:t>
            </a:r>
            <a:r>
              <a:rPr lang="en-US" sz="2800" dirty="0" smtClean="0"/>
              <a:t> </a:t>
            </a:r>
            <a:endParaRPr lang="en-US" sz="2800" dirty="0"/>
          </a:p>
          <a:p>
            <a:pPr marL="0" indent="0">
              <a:buNone/>
            </a:pPr>
            <a:endParaRPr lang="en-US" sz="2800" dirty="0" smtClean="0"/>
          </a:p>
          <a:p>
            <a:pPr marL="0" indent="0">
              <a:buNone/>
            </a:pPr>
            <a:r>
              <a:rPr lang="en-US" sz="2800" b="1" dirty="0" smtClean="0"/>
              <a:t>Extrinsic Reasons</a:t>
            </a:r>
            <a:endParaRPr lang="en-US" sz="2800" b="1" dirty="0"/>
          </a:p>
          <a:p>
            <a:r>
              <a:rPr lang="en-US" sz="2800" dirty="0"/>
              <a:t>To be accountable to </a:t>
            </a:r>
            <a:r>
              <a:rPr lang="en-US" sz="2800" dirty="0" smtClean="0"/>
              <a:t>stakeholders</a:t>
            </a:r>
            <a:endParaRPr lang="en-US" sz="2800" dirty="0"/>
          </a:p>
          <a:p>
            <a:r>
              <a:rPr lang="en-US" sz="2800" dirty="0"/>
              <a:t>To justify programmatic changes and resource allocation</a:t>
            </a:r>
          </a:p>
        </p:txBody>
      </p:sp>
    </p:spTree>
    <p:extLst>
      <p:ext uri="{BB962C8B-B14F-4D97-AF65-F5344CB8AC3E}">
        <p14:creationId xmlns:p14="http://schemas.microsoft.com/office/powerpoint/2010/main" val="25237478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for Objectives</a:t>
            </a:r>
            <a:endParaRPr lang="en-US" dirty="0"/>
          </a:p>
        </p:txBody>
      </p:sp>
      <p:graphicFrame>
        <p:nvGraphicFramePr>
          <p:cNvPr id="4" name="Group 44"/>
          <p:cNvGraphicFramePr>
            <a:graphicFrameLocks/>
          </p:cNvGraphicFramePr>
          <p:nvPr>
            <p:extLst/>
          </p:nvPr>
        </p:nvGraphicFramePr>
        <p:xfrm>
          <a:off x="838200" y="2270818"/>
          <a:ext cx="7772400" cy="2910783"/>
        </p:xfrm>
        <a:graphic>
          <a:graphicData uri="http://schemas.openxmlformats.org/drawingml/2006/table">
            <a:tbl>
              <a:tblPr/>
              <a:tblGrid>
                <a:gridCol w="3200400"/>
                <a:gridCol w="4572000"/>
              </a:tblGrid>
              <a:tr h="533399">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dirty="0" smtClean="0">
                          <a:ln>
                            <a:noFill/>
                          </a:ln>
                          <a:solidFill>
                            <a:srgbClr val="000000"/>
                          </a:solidFill>
                          <a:effectLst/>
                          <a:latin typeface="Times New Roman" charset="0"/>
                        </a:rPr>
                        <a:t>Non-cognitive</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800" b="1" i="0" u="none" strike="noStrike" cap="none" normalizeH="0" baseline="0" dirty="0" smtClean="0">
                          <a:ln>
                            <a:noFill/>
                          </a:ln>
                          <a:solidFill>
                            <a:srgbClr val="000000"/>
                          </a:solidFill>
                          <a:effectLst/>
                          <a:latin typeface="Times New Roman" charset="0"/>
                        </a:rPr>
                        <a:t>Verbs</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rgbClr val="000000"/>
                          </a:solidFill>
                          <a:effectLst/>
                          <a:latin typeface="Times New Roman" charset="0"/>
                        </a:rPr>
                        <a:t>Receiving</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accept, acknowledge, follow, listen, observe, receive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0534">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rgbClr val="000000"/>
                          </a:solidFill>
                          <a:effectLst/>
                          <a:latin typeface="Times New Roman" charset="0"/>
                        </a:rPr>
                        <a:t>Responding</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agree, attempt, exhibit, display, reply, respond</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rgbClr val="000000"/>
                          </a:solidFill>
                          <a:effectLst/>
                          <a:latin typeface="Times New Roman" charset="0"/>
                        </a:rPr>
                        <a:t>Valuing</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adopt, encourage, endorse, share, suggest, initiate</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24882">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rgbClr val="000000"/>
                          </a:solidFill>
                          <a:effectLst/>
                          <a:latin typeface="Times New Roman" charset="0"/>
                        </a:rPr>
                        <a:t>Organization</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1800" b="0" i="0" u="none" strike="noStrike" cap="none" normalizeH="0" baseline="0" dirty="0" smtClean="0">
                          <a:ln>
                            <a:noFill/>
                          </a:ln>
                          <a:solidFill>
                            <a:srgbClr val="000000"/>
                          </a:solidFill>
                          <a:effectLst/>
                          <a:latin typeface="Times New Roman" charset="0"/>
                        </a:rPr>
                        <a:t>anticipate, collaborate, facilitate, establish, specify, lead</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4758F2AF-93BC-4439-82BB-14944A9924B5}" type="slidenum">
              <a:rPr lang="en-US" altLang="en-US" smtClean="0"/>
              <a:pPr>
                <a:defRPr/>
              </a:pPr>
              <a:t>20</a:t>
            </a:fld>
            <a:endParaRPr lang="en-US" altLang="en-US"/>
          </a:p>
        </p:txBody>
      </p:sp>
    </p:spTree>
    <p:extLst>
      <p:ext uri="{BB962C8B-B14F-4D97-AF65-F5344CB8AC3E}">
        <p14:creationId xmlns:p14="http://schemas.microsoft.com/office/powerpoint/2010/main" val="21873911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p:txBody>
          <a:bodyPr/>
          <a:lstStyle/>
          <a:p>
            <a:r>
              <a:rPr lang="en-US" dirty="0" smtClean="0"/>
              <a:t>Things to keep in mind</a:t>
            </a:r>
          </a:p>
          <a:p>
            <a:pPr lvl="1"/>
            <a:r>
              <a:rPr lang="en-US" dirty="0" smtClean="0"/>
              <a:t>Effortful, thoughtful process</a:t>
            </a:r>
          </a:p>
          <a:p>
            <a:pPr lvl="2"/>
            <a:r>
              <a:rPr lang="en-US" dirty="0" smtClean="0"/>
              <a:t>Easy to go through MANY revisions</a:t>
            </a:r>
          </a:p>
          <a:p>
            <a:pPr lvl="1"/>
            <a:r>
              <a:rPr lang="en-US" dirty="0" smtClean="0"/>
              <a:t>It takes time!</a:t>
            </a:r>
          </a:p>
          <a:p>
            <a:pPr lvl="1"/>
            <a:r>
              <a:rPr lang="en-US" dirty="0" smtClean="0"/>
              <a:t>Now you know where to start</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21</a:t>
            </a:fld>
            <a:endParaRPr lang="en-US" altLang="en-US"/>
          </a:p>
        </p:txBody>
      </p:sp>
    </p:spTree>
    <p:extLst>
      <p:ext uri="{BB962C8B-B14F-4D97-AF65-F5344CB8AC3E}">
        <p14:creationId xmlns:p14="http://schemas.microsoft.com/office/powerpoint/2010/main" val="2365823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8229600" cy="1143000"/>
          </a:xfrm>
        </p:spPr>
        <p:txBody>
          <a:bodyPr/>
          <a:lstStyle/>
          <a:p>
            <a:r>
              <a:rPr lang="en-US" dirty="0" smtClean="0"/>
              <a:t>Writing Objectives: Activity!</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22</a:t>
            </a:fld>
            <a:endParaRPr lang="en-US" altLang="en-US"/>
          </a:p>
        </p:txBody>
      </p:sp>
    </p:spTree>
    <p:extLst>
      <p:ext uri="{BB962C8B-B14F-4D97-AF65-F5344CB8AC3E}">
        <p14:creationId xmlns:p14="http://schemas.microsoft.com/office/powerpoint/2010/main" val="22635142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Objectives: Activity</a:t>
            </a:r>
            <a:endParaRPr lang="en-US" dirty="0"/>
          </a:p>
        </p:txBody>
      </p:sp>
      <p:sp>
        <p:nvSpPr>
          <p:cNvPr id="3" name="Content Placeholder 2"/>
          <p:cNvSpPr>
            <a:spLocks noGrp="1"/>
          </p:cNvSpPr>
          <p:nvPr>
            <p:ph idx="1"/>
          </p:nvPr>
        </p:nvSpPr>
        <p:spPr>
          <a:xfrm>
            <a:off x="762000" y="2103437"/>
            <a:ext cx="8229600" cy="3763963"/>
          </a:xfrm>
        </p:spPr>
        <p:txBody>
          <a:bodyPr/>
          <a:lstStyle/>
          <a:p>
            <a:pPr lvl="0"/>
            <a:r>
              <a:rPr lang="en-US" sz="2400" dirty="0"/>
              <a:t>Provide students with knowledge about how to write resumes.</a:t>
            </a:r>
          </a:p>
          <a:p>
            <a:pPr lvl="0"/>
            <a:r>
              <a:rPr lang="en-US" sz="2400" dirty="0" smtClean="0"/>
              <a:t>Graduating </a:t>
            </a:r>
            <a:r>
              <a:rPr lang="en-US" sz="2400" dirty="0"/>
              <a:t>psychology students will show an increase in open-mindedness through a 10-point increase on the Open-Mindedness Inventory from when they completed the inventory as incoming first-year students.</a:t>
            </a:r>
          </a:p>
          <a:p>
            <a:pPr lvl="0"/>
            <a:r>
              <a:rPr lang="en-US" sz="2400" dirty="0" smtClean="0"/>
              <a:t>Upon </a:t>
            </a:r>
            <a:r>
              <a:rPr lang="en-US" sz="2400" dirty="0"/>
              <a:t>completion of the career and life planning course, undeclared students will be able to match 80% of JMU majors to appropriate career choices.</a:t>
            </a:r>
          </a:p>
          <a:p>
            <a:endParaRPr lang="en-US" sz="3600"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23</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267200"/>
            <a:ext cx="540343" cy="5403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550" y="2362200"/>
            <a:ext cx="704850" cy="70485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2387" y="5410200"/>
            <a:ext cx="540343" cy="540343"/>
          </a:xfrm>
          <a:prstGeom prst="rect">
            <a:avLst/>
          </a:prstGeom>
        </p:spPr>
      </p:pic>
    </p:spTree>
    <p:extLst>
      <p:ext uri="{BB962C8B-B14F-4D97-AF65-F5344CB8AC3E}">
        <p14:creationId xmlns:p14="http://schemas.microsoft.com/office/powerpoint/2010/main" val="1273966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Objectives: Activity</a:t>
            </a:r>
            <a:endParaRPr lang="en-US" dirty="0"/>
          </a:p>
        </p:txBody>
      </p:sp>
      <p:sp>
        <p:nvSpPr>
          <p:cNvPr id="3" name="Content Placeholder 2"/>
          <p:cNvSpPr>
            <a:spLocks noGrp="1"/>
          </p:cNvSpPr>
          <p:nvPr>
            <p:ph idx="1"/>
          </p:nvPr>
        </p:nvSpPr>
        <p:spPr/>
        <p:txBody>
          <a:bodyPr/>
          <a:lstStyle/>
          <a:p>
            <a:pPr lvl="0"/>
            <a:r>
              <a:rPr lang="en-US" sz="2400" dirty="0"/>
              <a:t>Students will understand the elements of a good philosophical argument.</a:t>
            </a:r>
          </a:p>
          <a:p>
            <a:pPr lvl="0"/>
            <a:r>
              <a:rPr lang="en-US" sz="2400" dirty="0"/>
              <a:t>Students in the Introduction to College program will learn how to take better notes.</a:t>
            </a:r>
          </a:p>
          <a:p>
            <a:pPr lvl="0"/>
            <a:r>
              <a:rPr lang="en-US" sz="2400" dirty="0"/>
              <a:t>As a function of living on campus, residence hall freshman students will develop a greater sense of belonging to JMU compared to off-campus freshman students, as measured by the Sense of Belonging Scale.</a:t>
            </a:r>
          </a:p>
          <a:p>
            <a:endParaRPr lang="en-US" sz="2400"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24</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514600"/>
            <a:ext cx="704850" cy="70485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276600"/>
            <a:ext cx="704850" cy="7048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5298980"/>
            <a:ext cx="540343" cy="540343"/>
          </a:xfrm>
          <a:prstGeom prst="rect">
            <a:avLst/>
          </a:prstGeom>
        </p:spPr>
      </p:pic>
    </p:spTree>
    <p:extLst>
      <p:ext uri="{BB962C8B-B14F-4D97-AF65-F5344CB8AC3E}">
        <p14:creationId xmlns:p14="http://schemas.microsoft.com/office/powerpoint/2010/main" val="1816289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25</a:t>
            </a:fld>
            <a:endParaRPr lang="en-US" altLang="en-US"/>
          </a:p>
        </p:txBody>
      </p:sp>
      <p:sp>
        <p:nvSpPr>
          <p:cNvPr id="6" name="Circular Arrow 5"/>
          <p:cNvSpPr/>
          <p:nvPr/>
        </p:nvSpPr>
        <p:spPr>
          <a:xfrm rot="15018803">
            <a:off x="1908165" y="1149728"/>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714351" y="1147576"/>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8" name="Rounded Rectangle 7"/>
          <p:cNvSpPr/>
          <p:nvPr/>
        </p:nvSpPr>
        <p:spPr>
          <a:xfrm>
            <a:off x="6051149" y="2457571"/>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9" name="Rounded Rectangle 8"/>
          <p:cNvSpPr/>
          <p:nvPr/>
        </p:nvSpPr>
        <p:spPr>
          <a:xfrm>
            <a:off x="6051149"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10" name="Rounded Rectangle 9"/>
          <p:cNvSpPr/>
          <p:nvPr/>
        </p:nvSpPr>
        <p:spPr>
          <a:xfrm>
            <a:off x="3714351" y="5668775"/>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1" name="Rounded Rectangle 10"/>
          <p:cNvSpPr/>
          <p:nvPr/>
        </p:nvSpPr>
        <p:spPr>
          <a:xfrm>
            <a:off x="1573496"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2" name="Rounded Rectangle 11"/>
          <p:cNvSpPr/>
          <p:nvPr/>
        </p:nvSpPr>
        <p:spPr>
          <a:xfrm>
            <a:off x="1573496"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Tree>
    <p:extLst>
      <p:ext uri="{BB962C8B-B14F-4D97-AF65-F5344CB8AC3E}">
        <p14:creationId xmlns:p14="http://schemas.microsoft.com/office/powerpoint/2010/main" val="31957096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Objectives</a:t>
            </a:r>
            <a:endParaRPr lang="en-US" dirty="0"/>
          </a:p>
        </p:txBody>
      </p:sp>
      <p:sp>
        <p:nvSpPr>
          <p:cNvPr id="3" name="Content Placeholder 2"/>
          <p:cNvSpPr>
            <a:spLocks noGrp="1"/>
          </p:cNvSpPr>
          <p:nvPr>
            <p:ph idx="1"/>
          </p:nvPr>
        </p:nvSpPr>
        <p:spPr/>
        <p:txBody>
          <a:bodyPr/>
          <a:lstStyle/>
          <a:p>
            <a:r>
              <a:rPr lang="en-US" sz="2600" dirty="0" smtClean="0"/>
              <a:t>Clear mapping helps interpret results</a:t>
            </a:r>
          </a:p>
          <a:p>
            <a:r>
              <a:rPr lang="en-US" sz="2600" dirty="0" smtClean="0"/>
              <a:t>Each objective should map to at least one element of the program or curriculum</a:t>
            </a:r>
          </a:p>
          <a:p>
            <a:r>
              <a:rPr lang="en-US" sz="2600" dirty="0" smtClean="0"/>
              <a:t>Blueprint</a:t>
            </a:r>
          </a:p>
          <a:p>
            <a:pPr lvl="1"/>
            <a:r>
              <a:rPr lang="en-US" sz="2400" dirty="0" smtClean="0"/>
              <a:t>Linking objectives to courses/activities in your curriculum</a:t>
            </a:r>
          </a:p>
          <a:p>
            <a:pPr lvl="1"/>
            <a:r>
              <a:rPr lang="en-US" sz="2400" dirty="0" smtClean="0"/>
              <a:t>Be specific!</a:t>
            </a:r>
          </a:p>
          <a:p>
            <a:pPr lvl="2"/>
            <a:r>
              <a:rPr lang="en-US" sz="2000" dirty="0" smtClean="0"/>
              <a:t>To what extent is the objective covered in that class?</a:t>
            </a:r>
          </a:p>
          <a:p>
            <a:pPr lvl="2"/>
            <a:r>
              <a:rPr lang="en-US" sz="2000" dirty="0" smtClean="0"/>
              <a:t>What specific components </a:t>
            </a:r>
            <a:r>
              <a:rPr lang="en-US" sz="2000" dirty="0"/>
              <a:t>of the activity or items on the test address the objective?</a:t>
            </a:r>
          </a:p>
          <a:p>
            <a:pPr lvl="2"/>
            <a:endParaRPr lang="en-US" sz="2000"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26</a:t>
            </a:fld>
            <a:endParaRPr lang="en-US" altLang="en-US"/>
          </a:p>
        </p:txBody>
      </p:sp>
    </p:spTree>
    <p:extLst>
      <p:ext uri="{BB962C8B-B14F-4D97-AF65-F5344CB8AC3E}">
        <p14:creationId xmlns:p14="http://schemas.microsoft.com/office/powerpoint/2010/main" val="39280455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Objectives</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27</a:t>
            </a:fld>
            <a:endParaRPr lang="en-US" altLang="en-US"/>
          </a:p>
        </p:txBody>
      </p:sp>
      <p:pic>
        <p:nvPicPr>
          <p:cNvPr id="3" name="Picture 2"/>
          <p:cNvPicPr>
            <a:picLocks noChangeAspect="1"/>
          </p:cNvPicPr>
          <p:nvPr/>
        </p:nvPicPr>
        <p:blipFill>
          <a:blip r:embed="rId3"/>
          <a:stretch>
            <a:fillRect/>
          </a:stretch>
        </p:blipFill>
        <p:spPr>
          <a:xfrm>
            <a:off x="1866900" y="1895475"/>
            <a:ext cx="6019800" cy="4733925"/>
          </a:xfrm>
          <a:prstGeom prst="rect">
            <a:avLst/>
          </a:prstGeom>
        </p:spPr>
      </p:pic>
      <p:sp>
        <p:nvSpPr>
          <p:cNvPr id="5" name="Rectangle 4"/>
          <p:cNvSpPr/>
          <p:nvPr/>
        </p:nvSpPr>
        <p:spPr>
          <a:xfrm>
            <a:off x="2209800" y="2438400"/>
            <a:ext cx="5562600" cy="228600"/>
          </a:xfrm>
          <a:prstGeom prst="rect">
            <a:avLst/>
          </a:prstGeom>
          <a:solidFill>
            <a:srgbClr val="FFFF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67200" y="3429000"/>
            <a:ext cx="990600" cy="2667000"/>
          </a:xfrm>
          <a:prstGeom prst="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652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Objectives</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28</a:t>
            </a:fld>
            <a:endParaRPr lang="en-US"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991298184"/>
              </p:ext>
            </p:extLst>
          </p:nvPr>
        </p:nvGraphicFramePr>
        <p:xfrm>
          <a:off x="1930400" y="2930525"/>
          <a:ext cx="5821363" cy="2705100"/>
        </p:xfrm>
        <a:graphic>
          <a:graphicData uri="http://schemas.openxmlformats.org/presentationml/2006/ole">
            <mc:AlternateContent xmlns:mc="http://schemas.openxmlformats.org/markup-compatibility/2006">
              <mc:Choice xmlns:v="urn:schemas-microsoft-com:vml" Requires="v">
                <p:oleObj spid="_x0000_s1127" name="Worksheet" r:id="rId5" imgW="4749800" imgH="2209800" progId="Excel.Sheet.12">
                  <p:embed/>
                </p:oleObj>
              </mc:Choice>
              <mc:Fallback>
                <p:oleObj name="Worksheet" r:id="rId5" imgW="4749800" imgH="2209800" progId="Excel.Sheet.12">
                  <p:embed/>
                  <p:pic>
                    <p:nvPicPr>
                      <p:cNvPr id="0" name="Picture 95"/>
                      <p:cNvPicPr>
                        <a:picLocks noChangeAspect="1" noChangeArrowheads="1"/>
                      </p:cNvPicPr>
                      <p:nvPr/>
                    </p:nvPicPr>
                    <p:blipFill>
                      <a:blip r:embed="rId6"/>
                      <a:srcRect/>
                      <a:stretch>
                        <a:fillRect/>
                      </a:stretch>
                    </p:blipFill>
                    <p:spPr bwMode="auto">
                      <a:xfrm>
                        <a:off x="1930400" y="2930525"/>
                        <a:ext cx="5821363" cy="27051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168400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8229600" cy="1143000"/>
          </a:xfrm>
        </p:spPr>
        <p:txBody>
          <a:bodyPr/>
          <a:lstStyle/>
          <a:p>
            <a:r>
              <a:rPr lang="en-US" dirty="0" smtClean="0"/>
              <a:t>Mapping Objectives: Activity!</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29</a:t>
            </a:fld>
            <a:endParaRPr lang="en-US" altLang="en-US"/>
          </a:p>
        </p:txBody>
      </p:sp>
    </p:spTree>
    <p:extLst>
      <p:ext uri="{BB962C8B-B14F-4D97-AF65-F5344CB8AC3E}">
        <p14:creationId xmlns:p14="http://schemas.microsoft.com/office/powerpoint/2010/main" val="8667065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a:t>
            </a:fld>
            <a:endParaRPr lang="en-US" altLang="en-US"/>
          </a:p>
        </p:txBody>
      </p:sp>
      <p:sp>
        <p:nvSpPr>
          <p:cNvPr id="6" name="Circular Arrow 5"/>
          <p:cNvSpPr/>
          <p:nvPr/>
        </p:nvSpPr>
        <p:spPr>
          <a:xfrm rot="15018803">
            <a:off x="1908165" y="1149728"/>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714351" y="1147576"/>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8" name="Rounded Rectangle 7"/>
          <p:cNvSpPr/>
          <p:nvPr/>
        </p:nvSpPr>
        <p:spPr>
          <a:xfrm>
            <a:off x="6051149" y="2457571"/>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9" name="Rounded Rectangle 8"/>
          <p:cNvSpPr/>
          <p:nvPr/>
        </p:nvSpPr>
        <p:spPr>
          <a:xfrm>
            <a:off x="6051149" y="4436093"/>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10" name="Rounded Rectangle 9"/>
          <p:cNvSpPr/>
          <p:nvPr/>
        </p:nvSpPr>
        <p:spPr>
          <a:xfrm>
            <a:off x="3714351" y="5668775"/>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1" name="Rounded Rectangle 10"/>
          <p:cNvSpPr/>
          <p:nvPr/>
        </p:nvSpPr>
        <p:spPr>
          <a:xfrm>
            <a:off x="1573496" y="2457571"/>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2" name="Rounded Rectangle 11"/>
          <p:cNvSpPr/>
          <p:nvPr/>
        </p:nvSpPr>
        <p:spPr>
          <a:xfrm>
            <a:off x="1573496" y="4436093"/>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Tree>
    <p:extLst>
      <p:ext uri="{BB962C8B-B14F-4D97-AF65-F5344CB8AC3E}">
        <p14:creationId xmlns:p14="http://schemas.microsoft.com/office/powerpoint/2010/main" val="3335133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Key</a:t>
            </a:r>
            <a:endParaRPr lang="en-US" dirty="0"/>
          </a:p>
        </p:txBody>
      </p:sp>
      <p:pic>
        <p:nvPicPr>
          <p:cNvPr id="5" name="Content Placeholder 4" descr="Key.png"/>
          <p:cNvPicPr>
            <a:picLocks noGrp="1" noChangeAspect="1"/>
          </p:cNvPicPr>
          <p:nvPr>
            <p:ph idx="1"/>
          </p:nvPr>
        </p:nvPicPr>
        <p:blipFill>
          <a:blip r:embed="rId2">
            <a:extLst>
              <a:ext uri="{28A0092B-C50C-407E-A947-70E740481C1C}">
                <a14:useLocalDpi xmlns:a14="http://schemas.microsoft.com/office/drawing/2010/main" val="0"/>
              </a:ext>
            </a:extLst>
          </a:blip>
          <a:srcRect t="4934" b="4934"/>
          <a:stretch>
            <a:fillRect/>
          </a:stretch>
        </p:blipFill>
        <p:spPr>
          <a:xfrm>
            <a:off x="1199820" y="2514600"/>
            <a:ext cx="7563180" cy="3459163"/>
          </a:xfrm>
        </p:spPr>
      </p:pic>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30</a:t>
            </a:fld>
            <a:endParaRPr lang="en-US" altLang="en-US"/>
          </a:p>
        </p:txBody>
      </p:sp>
    </p:spTree>
    <p:extLst>
      <p:ext uri="{BB962C8B-B14F-4D97-AF65-F5344CB8AC3E}">
        <p14:creationId xmlns:p14="http://schemas.microsoft.com/office/powerpoint/2010/main" val="3219712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31</a:t>
            </a:fld>
            <a:endParaRPr lang="en-US" altLang="en-US"/>
          </a:p>
        </p:txBody>
      </p:sp>
      <p:sp>
        <p:nvSpPr>
          <p:cNvPr id="6" name="Circular Arrow 5"/>
          <p:cNvSpPr/>
          <p:nvPr/>
        </p:nvSpPr>
        <p:spPr>
          <a:xfrm rot="15018803">
            <a:off x="1908165" y="1149728"/>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714351" y="1147576"/>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8" name="Rounded Rectangle 7"/>
          <p:cNvSpPr/>
          <p:nvPr/>
        </p:nvSpPr>
        <p:spPr>
          <a:xfrm>
            <a:off x="6051149"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9" name="Rounded Rectangle 8"/>
          <p:cNvSpPr/>
          <p:nvPr/>
        </p:nvSpPr>
        <p:spPr>
          <a:xfrm>
            <a:off x="6051149" y="4436093"/>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10" name="Rounded Rectangle 9"/>
          <p:cNvSpPr/>
          <p:nvPr/>
        </p:nvSpPr>
        <p:spPr>
          <a:xfrm>
            <a:off x="3714351" y="5668775"/>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1" name="Rounded Rectangle 10"/>
          <p:cNvSpPr/>
          <p:nvPr/>
        </p:nvSpPr>
        <p:spPr>
          <a:xfrm>
            <a:off x="1573496"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2" name="Rounded Rectangle 11"/>
          <p:cNvSpPr/>
          <p:nvPr/>
        </p:nvSpPr>
        <p:spPr>
          <a:xfrm>
            <a:off x="1573496"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Tree>
    <p:extLst>
      <p:ext uri="{BB962C8B-B14F-4D97-AF65-F5344CB8AC3E}">
        <p14:creationId xmlns:p14="http://schemas.microsoft.com/office/powerpoint/2010/main" val="2861193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olidwize.com/wp-content/uploads/2012/11/Scale-Sketch-SolidWor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091636"/>
            <a:ext cx="2060388" cy="1547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Selecting and/or Designing Instruments</a:t>
            </a:r>
            <a:endParaRPr lang="en-US" sz="3200" dirty="0"/>
          </a:p>
        </p:txBody>
      </p:sp>
      <p:sp>
        <p:nvSpPr>
          <p:cNvPr id="3" name="Content Placeholder 2"/>
          <p:cNvSpPr>
            <a:spLocks noGrp="1"/>
          </p:cNvSpPr>
          <p:nvPr>
            <p:ph idx="1"/>
          </p:nvPr>
        </p:nvSpPr>
        <p:spPr>
          <a:xfrm>
            <a:off x="762000" y="1828800"/>
            <a:ext cx="8229600" cy="4144963"/>
          </a:xfrm>
        </p:spPr>
        <p:txBody>
          <a:bodyPr/>
          <a:lstStyle/>
          <a:p>
            <a:pPr marL="457200" lvl="1" indent="0" algn="ctr">
              <a:buNone/>
            </a:pPr>
            <a:r>
              <a:rPr lang="en-US" b="1" dirty="0" smtClean="0"/>
              <a:t>Where do you start?</a:t>
            </a:r>
            <a:endParaRPr lang="en-US" b="1"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32</a:t>
            </a:fld>
            <a:endParaRPr lang="en-US" altLang="en-US"/>
          </a:p>
        </p:txBody>
      </p:sp>
      <p:sp>
        <p:nvSpPr>
          <p:cNvPr id="6" name="Rounded Rectangle 5"/>
          <p:cNvSpPr/>
          <p:nvPr/>
        </p:nvSpPr>
        <p:spPr>
          <a:xfrm>
            <a:off x="3186953" y="2642363"/>
            <a:ext cx="3505200" cy="1305859"/>
          </a:xfrm>
          <a:prstGeom prst="roundRect">
            <a:avLst/>
          </a:prstGeom>
          <a:solidFill>
            <a:srgbClr val="9262D8"/>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0" dirty="0" smtClean="0"/>
              <a:t>Two routes when you need an instrument</a:t>
            </a:r>
          </a:p>
        </p:txBody>
      </p:sp>
      <p:sp>
        <p:nvSpPr>
          <p:cNvPr id="7" name="Rounded Rectangle 6"/>
          <p:cNvSpPr/>
          <p:nvPr/>
        </p:nvSpPr>
        <p:spPr>
          <a:xfrm>
            <a:off x="1358153" y="4960158"/>
            <a:ext cx="2680447" cy="1516842"/>
          </a:xfrm>
          <a:prstGeom prst="roundRect">
            <a:avLst/>
          </a:prstGeom>
          <a:solidFill>
            <a:srgbClr val="D2C1FF"/>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smtClean="0">
                <a:solidFill>
                  <a:schemeClr val="tx1"/>
                </a:solidFill>
              </a:rPr>
              <a:t>Find</a:t>
            </a:r>
            <a:r>
              <a:rPr lang="en-US" sz="2000" dirty="0">
                <a:solidFill>
                  <a:schemeClr val="tx1"/>
                </a:solidFill>
              </a:rPr>
              <a:t> </a:t>
            </a:r>
            <a:r>
              <a:rPr lang="en-US" sz="2000" dirty="0" smtClean="0">
                <a:solidFill>
                  <a:schemeClr val="tx1"/>
                </a:solidFill>
              </a:rPr>
              <a:t>existing </a:t>
            </a:r>
          </a:p>
          <a:p>
            <a:pPr lvl="0" algn="ctr"/>
            <a:r>
              <a:rPr lang="en-US" sz="2000" dirty="0" smtClean="0">
                <a:solidFill>
                  <a:schemeClr val="tx1"/>
                </a:solidFill>
              </a:rPr>
              <a:t>instrument</a:t>
            </a:r>
          </a:p>
        </p:txBody>
      </p:sp>
      <p:sp>
        <p:nvSpPr>
          <p:cNvPr id="8" name="Rounded Rectangle 7"/>
          <p:cNvSpPr/>
          <p:nvPr/>
        </p:nvSpPr>
        <p:spPr>
          <a:xfrm>
            <a:off x="5853953" y="4960158"/>
            <a:ext cx="2680447" cy="1516842"/>
          </a:xfrm>
          <a:prstGeom prst="roundRect">
            <a:avLst/>
          </a:prstGeom>
          <a:solidFill>
            <a:srgbClr val="D2C1FF"/>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dirty="0" smtClean="0">
                <a:solidFill>
                  <a:schemeClr val="tx1"/>
                </a:solidFill>
              </a:rPr>
              <a:t>Develop a new instrument</a:t>
            </a:r>
          </a:p>
          <a:p>
            <a:pPr lvl="0" algn="ctr"/>
            <a:endParaRPr lang="en-US" sz="2000" dirty="0" smtClean="0">
              <a:solidFill>
                <a:schemeClr val="tx1"/>
              </a:solidFill>
            </a:endParaRPr>
          </a:p>
        </p:txBody>
      </p:sp>
      <p:sp>
        <p:nvSpPr>
          <p:cNvPr id="9" name="Down Arrow 8"/>
          <p:cNvSpPr/>
          <p:nvPr/>
        </p:nvSpPr>
        <p:spPr>
          <a:xfrm>
            <a:off x="3276600" y="4038600"/>
            <a:ext cx="549835" cy="824022"/>
          </a:xfrm>
          <a:prstGeom prst="downArrow">
            <a:avLst/>
          </a:prstGeom>
          <a:solidFill>
            <a:srgbClr val="FFC000"/>
          </a:solidFill>
          <a:ln>
            <a:solidFill>
              <a:srgbClr val="00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Down Arrow 9"/>
          <p:cNvSpPr/>
          <p:nvPr/>
        </p:nvSpPr>
        <p:spPr>
          <a:xfrm>
            <a:off x="6082553" y="4038600"/>
            <a:ext cx="549835" cy="824022"/>
          </a:xfrm>
          <a:prstGeom prst="downArrow">
            <a:avLst/>
          </a:prstGeom>
          <a:solidFill>
            <a:srgbClr val="FFC000"/>
          </a:solidFill>
          <a:ln>
            <a:solidFill>
              <a:srgbClr val="00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12991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and/or Designing Instruments</a:t>
            </a:r>
            <a:endParaRPr lang="en-US" dirty="0"/>
          </a:p>
        </p:txBody>
      </p:sp>
      <p:sp>
        <p:nvSpPr>
          <p:cNvPr id="3" name="Content Placeholder 2"/>
          <p:cNvSpPr>
            <a:spLocks noGrp="1"/>
          </p:cNvSpPr>
          <p:nvPr>
            <p:ph idx="1"/>
          </p:nvPr>
        </p:nvSpPr>
        <p:spPr>
          <a:xfrm>
            <a:off x="762000" y="2209800"/>
            <a:ext cx="8229600" cy="4267200"/>
          </a:xfrm>
        </p:spPr>
        <p:txBody>
          <a:bodyPr/>
          <a:lstStyle/>
          <a:p>
            <a:r>
              <a:rPr lang="en-US" dirty="0" smtClean="0"/>
              <a:t>Many different types of “Instruments”</a:t>
            </a:r>
          </a:p>
          <a:p>
            <a:pPr lvl="1"/>
            <a:r>
              <a:rPr lang="en-US" dirty="0" smtClean="0"/>
              <a:t>Rubrics </a:t>
            </a:r>
          </a:p>
          <a:p>
            <a:pPr lvl="1"/>
            <a:r>
              <a:rPr lang="en-US" dirty="0" smtClean="0"/>
              <a:t>Questionnaires</a:t>
            </a:r>
          </a:p>
          <a:p>
            <a:pPr lvl="1"/>
            <a:r>
              <a:rPr lang="en-US" dirty="0" smtClean="0"/>
              <a:t>Tests </a:t>
            </a:r>
            <a:r>
              <a:rPr lang="en-US" i="1" dirty="0" smtClean="0"/>
              <a:t>(multiple-choice and open-ended) </a:t>
            </a:r>
          </a:p>
          <a:p>
            <a:pPr lvl="1"/>
            <a:r>
              <a:rPr lang="en-US" dirty="0" smtClean="0"/>
              <a:t>Behavioral Observations</a:t>
            </a:r>
          </a:p>
          <a:p>
            <a:pPr lvl="1"/>
            <a:endParaRPr lang="en-US" dirty="0" smtClean="0"/>
          </a:p>
          <a:p>
            <a:r>
              <a:rPr lang="en-US" dirty="0" smtClean="0"/>
              <a:t>Difference between direct and indirect measures of learning</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33</a:t>
            </a:fld>
            <a:endParaRPr lang="en-US" altLang="en-US"/>
          </a:p>
        </p:txBody>
      </p:sp>
    </p:spTree>
    <p:extLst>
      <p:ext uri="{BB962C8B-B14F-4D97-AF65-F5344CB8AC3E}">
        <p14:creationId xmlns:p14="http://schemas.microsoft.com/office/powerpoint/2010/main" val="37237379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Selecting and/or Designing Instruments</a:t>
            </a:r>
            <a:endParaRPr lang="en-US" sz="3200" dirty="0"/>
          </a:p>
        </p:txBody>
      </p:sp>
      <p:sp>
        <p:nvSpPr>
          <p:cNvPr id="3" name="Content Placeholder 2"/>
          <p:cNvSpPr>
            <a:spLocks noGrp="1"/>
          </p:cNvSpPr>
          <p:nvPr>
            <p:ph idx="1"/>
          </p:nvPr>
        </p:nvSpPr>
        <p:spPr>
          <a:xfrm>
            <a:off x="762000" y="2209800"/>
            <a:ext cx="8229600" cy="4267200"/>
          </a:xfrm>
        </p:spPr>
        <p:txBody>
          <a:bodyPr/>
          <a:lstStyle/>
          <a:p>
            <a:pPr marL="0" indent="0" algn="ctr">
              <a:buNone/>
            </a:pPr>
            <a:r>
              <a:rPr lang="en-US" b="1" dirty="0" smtClean="0"/>
              <a:t>How do you know it’s a good measure?</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dirty="0" smtClean="0"/>
              <a:t>Reliability                         Validity</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34</a:t>
            </a:fld>
            <a:endParaRPr lang="en-US" altLang="en-US"/>
          </a:p>
        </p:txBody>
      </p:sp>
      <p:pic>
        <p:nvPicPr>
          <p:cNvPr id="3074" name="Picture 2" descr="http://i.ytimg.com/vi/UKU7hEOd4SU/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1" r="52436" b="51447"/>
          <a:stretch/>
        </p:blipFill>
        <p:spPr bwMode="auto">
          <a:xfrm>
            <a:off x="1596068" y="3352800"/>
            <a:ext cx="2321865" cy="2293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ytimg.com/vi/UKU7hEOd4SU/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80" t="1496" r="1530" b="48553"/>
          <a:stretch/>
        </p:blipFill>
        <p:spPr bwMode="auto">
          <a:xfrm>
            <a:off x="5943600" y="3280569"/>
            <a:ext cx="2362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ytimg.com/vi/UKU7hEOd4SU/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672" t="53072" r="50049" b="-597"/>
          <a:stretch/>
        </p:blipFill>
        <p:spPr bwMode="auto">
          <a:xfrm>
            <a:off x="2971800" y="2834958"/>
            <a:ext cx="3886200" cy="364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06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Selecting and/or Designing Instruments</a:t>
            </a:r>
            <a:endParaRPr lang="en-US" sz="3200"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35</a:t>
            </a:fld>
            <a:endParaRPr lang="en-US" altLang="en-US"/>
          </a:p>
        </p:txBody>
      </p:sp>
      <p:sp>
        <p:nvSpPr>
          <p:cNvPr id="5" name="Content Placeholder 4"/>
          <p:cNvSpPr>
            <a:spLocks noGrp="1"/>
          </p:cNvSpPr>
          <p:nvPr>
            <p:ph idx="1"/>
          </p:nvPr>
        </p:nvSpPr>
        <p:spPr>
          <a:xfrm>
            <a:off x="762000" y="2209799"/>
            <a:ext cx="4114800" cy="4511675"/>
          </a:xfrm>
        </p:spPr>
        <p:txBody>
          <a:bodyPr/>
          <a:lstStyle/>
          <a:p>
            <a:pPr marL="0" indent="0">
              <a:buNone/>
            </a:pPr>
            <a:r>
              <a:rPr lang="en-US" dirty="0" smtClean="0"/>
              <a:t>Existing Measure</a:t>
            </a:r>
          </a:p>
          <a:p>
            <a:pPr lvl="1"/>
            <a:r>
              <a:rPr lang="en-US" dirty="0" smtClean="0"/>
              <a:t>Pros:</a:t>
            </a:r>
          </a:p>
          <a:p>
            <a:pPr lvl="2"/>
            <a:r>
              <a:rPr lang="en-US" dirty="0" smtClean="0"/>
              <a:t>Already created</a:t>
            </a:r>
          </a:p>
          <a:p>
            <a:pPr lvl="2"/>
            <a:r>
              <a:rPr lang="en-US" dirty="0" smtClean="0"/>
              <a:t>Convenient </a:t>
            </a:r>
          </a:p>
          <a:p>
            <a:pPr lvl="2"/>
            <a:r>
              <a:rPr lang="en-US" dirty="0" smtClean="0"/>
              <a:t>Evaluated</a:t>
            </a:r>
            <a:endParaRPr lang="en-US" dirty="0"/>
          </a:p>
          <a:p>
            <a:pPr lvl="1"/>
            <a:r>
              <a:rPr lang="en-US" dirty="0" smtClean="0"/>
              <a:t>Cons:</a:t>
            </a:r>
          </a:p>
          <a:p>
            <a:pPr lvl="2"/>
            <a:r>
              <a:rPr lang="en-US" dirty="0" smtClean="0"/>
              <a:t>Not customized</a:t>
            </a:r>
          </a:p>
          <a:p>
            <a:pPr lvl="2"/>
            <a:r>
              <a:rPr lang="en-US" dirty="0" smtClean="0"/>
              <a:t>May differ in theoretical orientation</a:t>
            </a:r>
          </a:p>
          <a:p>
            <a:pPr lvl="2"/>
            <a:endParaRPr lang="en-US" dirty="0" smtClean="0"/>
          </a:p>
        </p:txBody>
      </p:sp>
      <p:sp>
        <p:nvSpPr>
          <p:cNvPr id="6" name="Content Placeholder 4"/>
          <p:cNvSpPr txBox="1">
            <a:spLocks/>
          </p:cNvSpPr>
          <p:nvPr/>
        </p:nvSpPr>
        <p:spPr bwMode="auto">
          <a:xfrm>
            <a:off x="5029200" y="2209798"/>
            <a:ext cx="3733800" cy="43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kern="0" dirty="0" smtClean="0"/>
              <a:t>New Measure</a:t>
            </a:r>
          </a:p>
          <a:p>
            <a:pPr lvl="1"/>
            <a:r>
              <a:rPr lang="en-US" kern="0" dirty="0" smtClean="0"/>
              <a:t>Pros:</a:t>
            </a:r>
          </a:p>
          <a:p>
            <a:pPr lvl="2"/>
            <a:r>
              <a:rPr lang="en-US" kern="0" dirty="0" smtClean="0"/>
              <a:t>Strong alignment with objectives</a:t>
            </a:r>
          </a:p>
          <a:p>
            <a:pPr marL="914400" lvl="2" indent="0">
              <a:buNone/>
            </a:pPr>
            <a:endParaRPr lang="en-US" sz="1600" kern="0" dirty="0"/>
          </a:p>
          <a:p>
            <a:pPr lvl="1"/>
            <a:r>
              <a:rPr lang="en-US" kern="0" dirty="0" smtClean="0"/>
              <a:t>Cons:</a:t>
            </a:r>
          </a:p>
          <a:p>
            <a:pPr lvl="2"/>
            <a:r>
              <a:rPr lang="en-US" kern="0" dirty="0" smtClean="0"/>
              <a:t>Requires time</a:t>
            </a:r>
          </a:p>
          <a:p>
            <a:pPr lvl="2"/>
            <a:r>
              <a:rPr lang="en-US" kern="0" dirty="0" smtClean="0"/>
              <a:t>Requires resources </a:t>
            </a:r>
            <a:endParaRPr lang="en-US" kern="0" dirty="0"/>
          </a:p>
        </p:txBody>
      </p:sp>
    </p:spTree>
    <p:extLst>
      <p:ext uri="{BB962C8B-B14F-4D97-AF65-F5344CB8AC3E}">
        <p14:creationId xmlns:p14="http://schemas.microsoft.com/office/powerpoint/2010/main" val="23643648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Selecting and/or Designing Instruments</a:t>
            </a:r>
            <a:endParaRPr lang="en-US" sz="3200" dirty="0"/>
          </a:p>
        </p:txBody>
      </p:sp>
      <p:sp>
        <p:nvSpPr>
          <p:cNvPr id="3" name="Content Placeholder 2"/>
          <p:cNvSpPr>
            <a:spLocks noGrp="1"/>
          </p:cNvSpPr>
          <p:nvPr>
            <p:ph idx="1"/>
          </p:nvPr>
        </p:nvSpPr>
        <p:spPr>
          <a:xfrm>
            <a:off x="762000" y="1889125"/>
            <a:ext cx="8229600" cy="4816475"/>
          </a:xfrm>
        </p:spPr>
        <p:txBody>
          <a:bodyPr/>
          <a:lstStyle/>
          <a:p>
            <a:r>
              <a:rPr lang="en-US" dirty="0"/>
              <a:t>Indirect </a:t>
            </a:r>
            <a:r>
              <a:rPr lang="en-US" dirty="0" smtClean="0"/>
              <a:t>Measures</a:t>
            </a:r>
          </a:p>
          <a:p>
            <a:pPr lvl="1"/>
            <a:r>
              <a:rPr lang="en-US" dirty="0" smtClean="0"/>
              <a:t>Self-appraisals </a:t>
            </a:r>
          </a:p>
          <a:p>
            <a:pPr lvl="1"/>
            <a:r>
              <a:rPr lang="en-US" dirty="0" smtClean="0"/>
              <a:t>May not be indicative of learning</a:t>
            </a:r>
          </a:p>
          <a:p>
            <a:pPr marL="457200" lvl="1" indent="0">
              <a:buNone/>
            </a:pPr>
            <a:r>
              <a:rPr lang="en-US" sz="2000" dirty="0" smtClean="0"/>
              <a:t>Ex: Students respond on a 5-point scale how much they feel they learned during a guest speaker presentation. </a:t>
            </a:r>
            <a:endParaRPr lang="en-US" sz="2000" dirty="0"/>
          </a:p>
          <a:p>
            <a:endParaRPr lang="en-US" sz="1000" dirty="0"/>
          </a:p>
          <a:p>
            <a:r>
              <a:rPr lang="en-US" dirty="0" smtClean="0"/>
              <a:t>Direct Measures</a:t>
            </a:r>
          </a:p>
          <a:p>
            <a:pPr lvl="1"/>
            <a:r>
              <a:rPr lang="en-US" dirty="0" smtClean="0"/>
              <a:t>Direct appraisals </a:t>
            </a:r>
          </a:p>
          <a:p>
            <a:pPr lvl="1"/>
            <a:r>
              <a:rPr lang="en-US" dirty="0" smtClean="0"/>
              <a:t>Provides stronger evidence of learning</a:t>
            </a:r>
          </a:p>
          <a:p>
            <a:pPr marL="457200" lvl="1" indent="0">
              <a:buNone/>
            </a:pPr>
            <a:r>
              <a:rPr lang="en-US" sz="2000" dirty="0" smtClean="0"/>
              <a:t>Ex: Students are rated on their written evaluation of </a:t>
            </a:r>
          </a:p>
          <a:p>
            <a:pPr marL="457200" lvl="1" indent="0">
              <a:buNone/>
            </a:pPr>
            <a:r>
              <a:rPr lang="en-US" sz="2000" dirty="0" smtClean="0"/>
              <a:t>80s hair styles. </a:t>
            </a:r>
          </a:p>
          <a:p>
            <a:pPr lvl="1"/>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36</a:t>
            </a:fld>
            <a:endParaRPr lang="en-US" altLang="en-US" dirty="0"/>
          </a:p>
        </p:txBody>
      </p:sp>
    </p:spTree>
    <p:extLst>
      <p:ext uri="{BB962C8B-B14F-4D97-AF65-F5344CB8AC3E}">
        <p14:creationId xmlns:p14="http://schemas.microsoft.com/office/powerpoint/2010/main" val="20100875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37</a:t>
            </a:fld>
            <a:endParaRPr lang="en-US" altLang="en-US"/>
          </a:p>
        </p:txBody>
      </p:sp>
      <p:sp>
        <p:nvSpPr>
          <p:cNvPr id="6" name="Circular Arrow 5"/>
          <p:cNvSpPr/>
          <p:nvPr/>
        </p:nvSpPr>
        <p:spPr>
          <a:xfrm rot="15018803">
            <a:off x="1908165" y="1149728"/>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714351" y="1147576"/>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8" name="Rounded Rectangle 7"/>
          <p:cNvSpPr/>
          <p:nvPr/>
        </p:nvSpPr>
        <p:spPr>
          <a:xfrm>
            <a:off x="6051149"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9" name="Rounded Rectangle 8"/>
          <p:cNvSpPr/>
          <p:nvPr/>
        </p:nvSpPr>
        <p:spPr>
          <a:xfrm>
            <a:off x="6051149"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10" name="Rounded Rectangle 9"/>
          <p:cNvSpPr/>
          <p:nvPr/>
        </p:nvSpPr>
        <p:spPr>
          <a:xfrm>
            <a:off x="3714351" y="5668775"/>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1" name="Rounded Rectangle 10"/>
          <p:cNvSpPr/>
          <p:nvPr/>
        </p:nvSpPr>
        <p:spPr>
          <a:xfrm>
            <a:off x="1573496"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2" name="Rounded Rectangle 11"/>
          <p:cNvSpPr/>
          <p:nvPr/>
        </p:nvSpPr>
        <p:spPr>
          <a:xfrm>
            <a:off x="1573496"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Tree>
    <p:extLst>
      <p:ext uri="{BB962C8B-B14F-4D97-AF65-F5344CB8AC3E}">
        <p14:creationId xmlns:p14="http://schemas.microsoft.com/office/powerpoint/2010/main" val="26500509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t>Does the programming that was </a:t>
            </a:r>
            <a:r>
              <a:rPr lang="en-US" sz="2600" i="1" dirty="0" smtClean="0"/>
              <a:t>implemented</a:t>
            </a:r>
            <a:r>
              <a:rPr lang="en-US" sz="2600" dirty="0" smtClean="0"/>
              <a:t> match the programming that was </a:t>
            </a:r>
            <a:r>
              <a:rPr lang="en-US" sz="2600" i="1" dirty="0" smtClean="0"/>
              <a:t>planned</a:t>
            </a:r>
            <a:r>
              <a:rPr lang="en-US" sz="2600" dirty="0" smtClean="0"/>
              <a:t>?</a:t>
            </a:r>
          </a:p>
          <a:p>
            <a:r>
              <a:rPr lang="en-US" sz="2600" dirty="0" smtClean="0"/>
              <a:t>Helps us better understand the effectiveness of our planned programming</a:t>
            </a:r>
          </a:p>
          <a:p>
            <a:r>
              <a:rPr lang="en-US" sz="2600" dirty="0" smtClean="0"/>
              <a:t>We don’t know if our planned programming is or is not effective if it’s not actually the programming our students receive. </a:t>
            </a:r>
          </a:p>
          <a:p>
            <a:endParaRPr lang="en-US" sz="2400" dirty="0" smtClean="0"/>
          </a:p>
          <a:p>
            <a:pPr algn="ctr">
              <a:buNone/>
            </a:pPr>
            <a:r>
              <a:rPr lang="en-US" sz="2400" dirty="0" smtClean="0"/>
              <a:t>Gerstner &amp; Finney (2013)</a:t>
            </a:r>
          </a:p>
          <a:p>
            <a:pPr algn="ctr">
              <a:buNone/>
            </a:pPr>
            <a:r>
              <a:rPr lang="en-US" sz="2400" dirty="0" smtClean="0"/>
              <a:t>Swain, Finney, &amp; Gerstner (2013)</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38</a:t>
            </a:fld>
            <a:endParaRPr lang="en-US" altLang="en-US" dirty="0"/>
          </a:p>
        </p:txBody>
      </p:sp>
      <p:sp>
        <p:nvSpPr>
          <p:cNvPr id="6" name="Title 1"/>
          <p:cNvSpPr>
            <a:spLocks noGrp="1"/>
          </p:cNvSpPr>
          <p:nvPr>
            <p:ph type="title"/>
          </p:nvPr>
        </p:nvSpPr>
        <p:spPr>
          <a:xfrm>
            <a:off x="762000" y="914400"/>
            <a:ext cx="8229600" cy="1143000"/>
          </a:xfrm>
        </p:spPr>
        <p:txBody>
          <a:bodyPr/>
          <a:lstStyle/>
          <a:p>
            <a:pPr>
              <a:lnSpc>
                <a:spcPct val="90000"/>
              </a:lnSpc>
            </a:pPr>
            <a:r>
              <a:rPr lang="en-US" dirty="0" smtClean="0"/>
              <a:t>Assessing</a:t>
            </a:r>
            <a:br>
              <a:rPr lang="en-US" dirty="0" smtClean="0"/>
            </a:br>
            <a:r>
              <a:rPr lang="en-US" dirty="0" smtClean="0"/>
              <a:t>Implementation Fidelity</a:t>
            </a:r>
            <a:endParaRPr lang="en-US" dirty="0"/>
          </a:p>
        </p:txBody>
      </p:sp>
    </p:spTree>
    <p:extLst>
      <p:ext uri="{BB962C8B-B14F-4D97-AF65-F5344CB8AC3E}">
        <p14:creationId xmlns:p14="http://schemas.microsoft.com/office/powerpoint/2010/main" val="4063419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5" name="Rectangle 3"/>
          <p:cNvSpPr txBox="1">
            <a:spLocks noChangeArrowheads="1"/>
          </p:cNvSpPr>
          <p:nvPr/>
        </p:nvSpPr>
        <p:spPr bwMode="auto">
          <a:xfrm>
            <a:off x="152400" y="2532965"/>
            <a:ext cx="7924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graphicFrame>
        <p:nvGraphicFramePr>
          <p:cNvPr id="3" name="Diagram 2"/>
          <p:cNvGraphicFramePr/>
          <p:nvPr>
            <p:extLst/>
          </p:nvPr>
        </p:nvGraphicFramePr>
        <p:xfrm>
          <a:off x="1524000" y="2887782"/>
          <a:ext cx="6705600" cy="2509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39</a:t>
            </a:fld>
            <a:endParaRPr lang="en-US" altLang="en-US"/>
          </a:p>
        </p:txBody>
      </p:sp>
    </p:spTree>
    <p:extLst>
      <p:ext uri="{BB962C8B-B14F-4D97-AF65-F5344CB8AC3E}">
        <p14:creationId xmlns:p14="http://schemas.microsoft.com/office/powerpoint/2010/main" val="16856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4</a:t>
            </a:fld>
            <a:endParaRPr lang="en-US" altLang="en-US"/>
          </a:p>
        </p:txBody>
      </p:sp>
      <p:sp>
        <p:nvSpPr>
          <p:cNvPr id="6" name="Circular Arrow 5"/>
          <p:cNvSpPr/>
          <p:nvPr/>
        </p:nvSpPr>
        <p:spPr>
          <a:xfrm rot="15018803">
            <a:off x="1908165" y="1149728"/>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714351" y="1147576"/>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8" name="Rounded Rectangle 7"/>
          <p:cNvSpPr/>
          <p:nvPr/>
        </p:nvSpPr>
        <p:spPr>
          <a:xfrm>
            <a:off x="6051149"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9" name="Rounded Rectangle 8"/>
          <p:cNvSpPr/>
          <p:nvPr/>
        </p:nvSpPr>
        <p:spPr>
          <a:xfrm>
            <a:off x="6051149"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10" name="Rounded Rectangle 9"/>
          <p:cNvSpPr/>
          <p:nvPr/>
        </p:nvSpPr>
        <p:spPr>
          <a:xfrm>
            <a:off x="3714351" y="5668775"/>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1" name="Rounded Rectangle 10"/>
          <p:cNvSpPr/>
          <p:nvPr/>
        </p:nvSpPr>
        <p:spPr>
          <a:xfrm>
            <a:off x="1573496"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2" name="Rounded Rectangle 11"/>
          <p:cNvSpPr/>
          <p:nvPr/>
        </p:nvSpPr>
        <p:spPr>
          <a:xfrm>
            <a:off x="1573496"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Tree>
    <p:extLst>
      <p:ext uri="{BB962C8B-B14F-4D97-AF65-F5344CB8AC3E}">
        <p14:creationId xmlns:p14="http://schemas.microsoft.com/office/powerpoint/2010/main" val="34624697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5" name="Rectangle 3"/>
          <p:cNvSpPr txBox="1">
            <a:spLocks noChangeArrowheads="1"/>
          </p:cNvSpPr>
          <p:nvPr/>
        </p:nvSpPr>
        <p:spPr bwMode="auto">
          <a:xfrm>
            <a:off x="152400" y="2532965"/>
            <a:ext cx="7924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graphicFrame>
        <p:nvGraphicFramePr>
          <p:cNvPr id="3" name="Diagram 2"/>
          <p:cNvGraphicFramePr/>
          <p:nvPr>
            <p:extLst/>
          </p:nvPr>
        </p:nvGraphicFramePr>
        <p:xfrm>
          <a:off x="1524000" y="2887782"/>
          <a:ext cx="6705600" cy="2509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rved Down Arrow 9"/>
          <p:cNvSpPr/>
          <p:nvPr/>
        </p:nvSpPr>
        <p:spPr>
          <a:xfrm rot="10800000">
            <a:off x="4648200" y="4724400"/>
            <a:ext cx="3048000" cy="533400"/>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40</a:t>
            </a:fld>
            <a:endParaRPr lang="en-US" altLang="en-US"/>
          </a:p>
        </p:txBody>
      </p:sp>
    </p:spTree>
    <p:extLst>
      <p:ext uri="{BB962C8B-B14F-4D97-AF65-F5344CB8AC3E}">
        <p14:creationId xmlns:p14="http://schemas.microsoft.com/office/powerpoint/2010/main" val="29768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5" name="Rectangle 3"/>
          <p:cNvSpPr txBox="1">
            <a:spLocks noChangeArrowheads="1"/>
          </p:cNvSpPr>
          <p:nvPr/>
        </p:nvSpPr>
        <p:spPr bwMode="auto">
          <a:xfrm>
            <a:off x="152400" y="2532965"/>
            <a:ext cx="7924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graphicFrame>
        <p:nvGraphicFramePr>
          <p:cNvPr id="3" name="Diagram 2"/>
          <p:cNvGraphicFramePr/>
          <p:nvPr>
            <p:extLst/>
          </p:nvPr>
        </p:nvGraphicFramePr>
        <p:xfrm>
          <a:off x="1524000" y="2887782"/>
          <a:ext cx="6705600" cy="2509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rved Down Arrow 9"/>
          <p:cNvSpPr/>
          <p:nvPr/>
        </p:nvSpPr>
        <p:spPr>
          <a:xfrm rot="10800000">
            <a:off x="4648200" y="4724400"/>
            <a:ext cx="3048000" cy="533400"/>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41</a:t>
            </a:fld>
            <a:endParaRPr lang="en-US" altLang="en-US"/>
          </a:p>
        </p:txBody>
      </p:sp>
    </p:spTree>
    <p:extLst>
      <p:ext uri="{BB962C8B-B14F-4D97-AF65-F5344CB8AC3E}">
        <p14:creationId xmlns:p14="http://schemas.microsoft.com/office/powerpoint/2010/main" val="117195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5" name="Rectangle 3"/>
          <p:cNvSpPr txBox="1">
            <a:spLocks noChangeArrowheads="1"/>
          </p:cNvSpPr>
          <p:nvPr/>
        </p:nvSpPr>
        <p:spPr bwMode="auto">
          <a:xfrm>
            <a:off x="152400" y="2532965"/>
            <a:ext cx="7924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graphicFrame>
        <p:nvGraphicFramePr>
          <p:cNvPr id="3" name="Diagram 2"/>
          <p:cNvGraphicFramePr/>
          <p:nvPr/>
        </p:nvGraphicFramePr>
        <p:xfrm>
          <a:off x="1524000" y="2887782"/>
          <a:ext cx="6705600" cy="2509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rved Down Arrow 9"/>
          <p:cNvSpPr/>
          <p:nvPr/>
        </p:nvSpPr>
        <p:spPr>
          <a:xfrm rot="10800000">
            <a:off x="4648200" y="4724400"/>
            <a:ext cx="3048000" cy="533400"/>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856770" y="3416560"/>
            <a:ext cx="2040059"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4758F2AF-93BC-4439-82BB-14944A9924B5}" type="slidenum">
              <a:rPr lang="en-US" altLang="en-US" smtClean="0"/>
              <a:pPr>
                <a:defRPr/>
              </a:pPr>
              <a:t>42</a:t>
            </a:fld>
            <a:endParaRPr lang="en-US" altLang="en-US"/>
          </a:p>
        </p:txBody>
      </p:sp>
    </p:spTree>
    <p:extLst>
      <p:ext uri="{BB962C8B-B14F-4D97-AF65-F5344CB8AC3E}">
        <p14:creationId xmlns:p14="http://schemas.microsoft.com/office/powerpoint/2010/main" val="8174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5" name="Rectangle 3"/>
          <p:cNvSpPr txBox="1">
            <a:spLocks noChangeArrowheads="1"/>
          </p:cNvSpPr>
          <p:nvPr/>
        </p:nvSpPr>
        <p:spPr bwMode="auto">
          <a:xfrm>
            <a:off x="152400" y="2532965"/>
            <a:ext cx="7924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graphicFrame>
        <p:nvGraphicFramePr>
          <p:cNvPr id="3" name="Diagram 2"/>
          <p:cNvGraphicFramePr/>
          <p:nvPr/>
        </p:nvGraphicFramePr>
        <p:xfrm>
          <a:off x="1524000" y="2887782"/>
          <a:ext cx="6705600" cy="2509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972731">
            <a:off x="1620462" y="2409224"/>
            <a:ext cx="1600200" cy="646331"/>
          </a:xfrm>
          <a:prstGeom prst="rect">
            <a:avLst/>
          </a:prstGeom>
          <a:noFill/>
        </p:spPr>
        <p:txBody>
          <a:bodyPr wrap="square" rtlCol="0">
            <a:spAutoFit/>
          </a:bodyPr>
          <a:lstStyle/>
          <a:p>
            <a:pPr algn="ctr"/>
            <a:r>
              <a:rPr lang="en-US" dirty="0" smtClean="0"/>
              <a:t>Intended program?</a:t>
            </a:r>
            <a:endParaRPr lang="en-US" dirty="0"/>
          </a:p>
        </p:txBody>
      </p:sp>
      <p:sp>
        <p:nvSpPr>
          <p:cNvPr id="7" name="TextBox 6"/>
          <p:cNvSpPr txBox="1"/>
          <p:nvPr/>
        </p:nvSpPr>
        <p:spPr>
          <a:xfrm rot="21282319">
            <a:off x="3062017" y="2085763"/>
            <a:ext cx="1600200" cy="923330"/>
          </a:xfrm>
          <a:prstGeom prst="rect">
            <a:avLst/>
          </a:prstGeom>
          <a:noFill/>
        </p:spPr>
        <p:txBody>
          <a:bodyPr wrap="square" rtlCol="0">
            <a:spAutoFit/>
          </a:bodyPr>
          <a:lstStyle/>
          <a:p>
            <a:pPr algn="ctr"/>
            <a:r>
              <a:rPr lang="en-US" dirty="0" smtClean="0"/>
              <a:t>Intended program + other stuff?</a:t>
            </a:r>
            <a:endParaRPr lang="en-US" dirty="0"/>
          </a:p>
        </p:txBody>
      </p:sp>
      <p:sp>
        <p:nvSpPr>
          <p:cNvPr id="8" name="TextBox 7"/>
          <p:cNvSpPr txBox="1"/>
          <p:nvPr/>
        </p:nvSpPr>
        <p:spPr>
          <a:xfrm>
            <a:off x="4558469" y="2010117"/>
            <a:ext cx="1600200" cy="923330"/>
          </a:xfrm>
          <a:prstGeom prst="rect">
            <a:avLst/>
          </a:prstGeom>
          <a:noFill/>
        </p:spPr>
        <p:txBody>
          <a:bodyPr wrap="square" rtlCol="0">
            <a:spAutoFit/>
          </a:bodyPr>
          <a:lstStyle/>
          <a:p>
            <a:pPr algn="ctr"/>
            <a:r>
              <a:rPr lang="en-US" dirty="0" smtClean="0"/>
              <a:t>Only part of </a:t>
            </a:r>
            <a:r>
              <a:rPr lang="en-US" dirty="0"/>
              <a:t>i</a:t>
            </a:r>
            <a:r>
              <a:rPr lang="en-US" dirty="0" smtClean="0"/>
              <a:t>ntended program?</a:t>
            </a:r>
            <a:endParaRPr lang="en-US" dirty="0"/>
          </a:p>
        </p:txBody>
      </p:sp>
      <p:sp>
        <p:nvSpPr>
          <p:cNvPr id="9" name="TextBox 8"/>
          <p:cNvSpPr txBox="1"/>
          <p:nvPr/>
        </p:nvSpPr>
        <p:spPr>
          <a:xfrm rot="408531">
            <a:off x="5975350" y="2182445"/>
            <a:ext cx="1600200" cy="923330"/>
          </a:xfrm>
          <a:prstGeom prst="rect">
            <a:avLst/>
          </a:prstGeom>
          <a:noFill/>
        </p:spPr>
        <p:txBody>
          <a:bodyPr wrap="square" rtlCol="0">
            <a:spAutoFit/>
          </a:bodyPr>
          <a:lstStyle/>
          <a:p>
            <a:pPr algn="ctr"/>
            <a:r>
              <a:rPr lang="en-US" dirty="0" smtClean="0"/>
              <a:t>Nothing like intended program?</a:t>
            </a:r>
            <a:endParaRPr lang="en-US" dirty="0"/>
          </a:p>
        </p:txBody>
      </p:sp>
      <p:sp>
        <p:nvSpPr>
          <p:cNvPr id="10" name="Curved Down Arrow 9"/>
          <p:cNvSpPr/>
          <p:nvPr/>
        </p:nvSpPr>
        <p:spPr>
          <a:xfrm rot="10800000">
            <a:off x="4648200" y="4724400"/>
            <a:ext cx="3048000" cy="533400"/>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856770" y="3416560"/>
            <a:ext cx="2040059"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2" name="Straight Arrow Connector 11"/>
          <p:cNvCxnSpPr/>
          <p:nvPr/>
        </p:nvCxnSpPr>
        <p:spPr>
          <a:xfrm>
            <a:off x="2485208" y="3004639"/>
            <a:ext cx="1295400" cy="5766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3904719" y="3007123"/>
            <a:ext cx="413510" cy="3373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061451" y="2886535"/>
            <a:ext cx="166882" cy="4579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p:cNvCxnSpPr>
          <p:nvPr/>
        </p:nvCxnSpPr>
        <p:spPr>
          <a:xfrm flipH="1">
            <a:off x="5971555" y="3102519"/>
            <a:ext cx="749161" cy="3584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4758F2AF-93BC-4439-82BB-14944A9924B5}" type="slidenum">
              <a:rPr lang="en-US" altLang="en-US" smtClean="0"/>
              <a:pPr>
                <a:defRPr/>
              </a:pPr>
              <a:t>43</a:t>
            </a:fld>
            <a:endParaRPr lang="en-US" altLang="en-US"/>
          </a:p>
        </p:txBody>
      </p:sp>
    </p:spTree>
    <p:extLst>
      <p:ext uri="{BB962C8B-B14F-4D97-AF65-F5344CB8AC3E}">
        <p14:creationId xmlns:p14="http://schemas.microsoft.com/office/powerpoint/2010/main" val="25464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5" name="Rectangle 3"/>
          <p:cNvSpPr txBox="1">
            <a:spLocks noChangeArrowheads="1"/>
          </p:cNvSpPr>
          <p:nvPr/>
        </p:nvSpPr>
        <p:spPr bwMode="auto">
          <a:xfrm>
            <a:off x="152400" y="2532965"/>
            <a:ext cx="7924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graphicFrame>
        <p:nvGraphicFramePr>
          <p:cNvPr id="3" name="Diagram 2"/>
          <p:cNvGraphicFramePr/>
          <p:nvPr/>
        </p:nvGraphicFramePr>
        <p:xfrm>
          <a:off x="1524000" y="2887782"/>
          <a:ext cx="6705600" cy="2509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972731">
            <a:off x="1620462" y="2409224"/>
            <a:ext cx="1600200" cy="646331"/>
          </a:xfrm>
          <a:prstGeom prst="rect">
            <a:avLst/>
          </a:prstGeom>
          <a:noFill/>
        </p:spPr>
        <p:txBody>
          <a:bodyPr wrap="square" rtlCol="0">
            <a:spAutoFit/>
          </a:bodyPr>
          <a:lstStyle/>
          <a:p>
            <a:pPr algn="ctr"/>
            <a:r>
              <a:rPr lang="en-US" dirty="0" smtClean="0"/>
              <a:t>Intended program?</a:t>
            </a:r>
            <a:endParaRPr lang="en-US" dirty="0"/>
          </a:p>
        </p:txBody>
      </p:sp>
      <p:sp>
        <p:nvSpPr>
          <p:cNvPr id="7" name="TextBox 6"/>
          <p:cNvSpPr txBox="1"/>
          <p:nvPr/>
        </p:nvSpPr>
        <p:spPr>
          <a:xfrm rot="21282319">
            <a:off x="3062017" y="2085763"/>
            <a:ext cx="1600200" cy="923330"/>
          </a:xfrm>
          <a:prstGeom prst="rect">
            <a:avLst/>
          </a:prstGeom>
          <a:noFill/>
        </p:spPr>
        <p:txBody>
          <a:bodyPr wrap="square" rtlCol="0">
            <a:spAutoFit/>
          </a:bodyPr>
          <a:lstStyle/>
          <a:p>
            <a:pPr algn="ctr"/>
            <a:r>
              <a:rPr lang="en-US" dirty="0" smtClean="0"/>
              <a:t>Intended program + other stuff?</a:t>
            </a:r>
            <a:endParaRPr lang="en-US" dirty="0"/>
          </a:p>
        </p:txBody>
      </p:sp>
      <p:sp>
        <p:nvSpPr>
          <p:cNvPr id="8" name="TextBox 7"/>
          <p:cNvSpPr txBox="1"/>
          <p:nvPr/>
        </p:nvSpPr>
        <p:spPr>
          <a:xfrm>
            <a:off x="4558469" y="2010117"/>
            <a:ext cx="1600200" cy="923330"/>
          </a:xfrm>
          <a:prstGeom prst="rect">
            <a:avLst/>
          </a:prstGeom>
          <a:noFill/>
        </p:spPr>
        <p:txBody>
          <a:bodyPr wrap="square" rtlCol="0">
            <a:spAutoFit/>
          </a:bodyPr>
          <a:lstStyle/>
          <a:p>
            <a:pPr algn="ctr"/>
            <a:r>
              <a:rPr lang="en-US" dirty="0" smtClean="0"/>
              <a:t>Only part of </a:t>
            </a:r>
            <a:r>
              <a:rPr lang="en-US" dirty="0"/>
              <a:t>i</a:t>
            </a:r>
            <a:r>
              <a:rPr lang="en-US" dirty="0" smtClean="0"/>
              <a:t>ntended program?</a:t>
            </a:r>
            <a:endParaRPr lang="en-US" dirty="0"/>
          </a:p>
        </p:txBody>
      </p:sp>
      <p:sp>
        <p:nvSpPr>
          <p:cNvPr id="9" name="TextBox 8"/>
          <p:cNvSpPr txBox="1"/>
          <p:nvPr/>
        </p:nvSpPr>
        <p:spPr>
          <a:xfrm rot="408531">
            <a:off x="5975350" y="2182445"/>
            <a:ext cx="1600200" cy="923330"/>
          </a:xfrm>
          <a:prstGeom prst="rect">
            <a:avLst/>
          </a:prstGeom>
          <a:noFill/>
        </p:spPr>
        <p:txBody>
          <a:bodyPr wrap="square" rtlCol="0">
            <a:spAutoFit/>
          </a:bodyPr>
          <a:lstStyle/>
          <a:p>
            <a:pPr algn="ctr"/>
            <a:r>
              <a:rPr lang="en-US" dirty="0" smtClean="0"/>
              <a:t>Nothing like intended program?</a:t>
            </a:r>
            <a:endParaRPr lang="en-US" dirty="0"/>
          </a:p>
        </p:txBody>
      </p:sp>
      <p:sp>
        <p:nvSpPr>
          <p:cNvPr id="10" name="Curved Down Arrow 9"/>
          <p:cNvSpPr/>
          <p:nvPr/>
        </p:nvSpPr>
        <p:spPr>
          <a:xfrm rot="10800000">
            <a:off x="4648200" y="4724400"/>
            <a:ext cx="3048000" cy="533400"/>
          </a:xfrm>
          <a:prstGeom prst="curved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3856770" y="3416560"/>
            <a:ext cx="2040059"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2" name="Straight Arrow Connector 11"/>
          <p:cNvCxnSpPr/>
          <p:nvPr/>
        </p:nvCxnSpPr>
        <p:spPr>
          <a:xfrm>
            <a:off x="2485208" y="3004639"/>
            <a:ext cx="1295400" cy="5766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3904719" y="3007123"/>
            <a:ext cx="413510" cy="3373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061451" y="2886535"/>
            <a:ext cx="166882" cy="4579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p:cNvCxnSpPr>
          <p:nvPr/>
        </p:nvCxnSpPr>
        <p:spPr>
          <a:xfrm flipH="1">
            <a:off x="5971555" y="3102519"/>
            <a:ext cx="749161" cy="3584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70500" y="5678771"/>
            <a:ext cx="8346440" cy="383182"/>
          </a:xfrm>
          <a:prstGeom prst="rect">
            <a:avLst/>
          </a:prstGeom>
          <a:noFill/>
        </p:spPr>
        <p:txBody>
          <a:bodyPr wrap="square" rtlCol="0">
            <a:spAutoFit/>
          </a:bodyPr>
          <a:lstStyle/>
          <a:p>
            <a:pPr marL="0" indent="0" algn="ctr">
              <a:lnSpc>
                <a:spcPct val="90000"/>
              </a:lnSpc>
              <a:buNone/>
            </a:pPr>
            <a:r>
              <a:rPr lang="en-US" sz="2100" dirty="0" smtClean="0">
                <a:latin typeface="+mj-lt"/>
              </a:rPr>
              <a:t>Implementation fidelity = the </a:t>
            </a:r>
            <a:r>
              <a:rPr lang="en-US" sz="2100" dirty="0">
                <a:latin typeface="+mj-lt"/>
              </a:rPr>
              <a:t>key to unlocking “the black box</a:t>
            </a:r>
            <a:r>
              <a:rPr lang="en-US" sz="2100" dirty="0" smtClean="0">
                <a:latin typeface="+mj-lt"/>
              </a:rPr>
              <a:t>”</a:t>
            </a:r>
            <a:endParaRPr lang="en-US" sz="2100" dirty="0">
              <a:latin typeface="+mj-lt"/>
            </a:endParaRPr>
          </a:p>
        </p:txBody>
      </p:sp>
      <p:sp>
        <p:nvSpPr>
          <p:cNvPr id="11" name="Slide Number Placeholder 10"/>
          <p:cNvSpPr>
            <a:spLocks noGrp="1"/>
          </p:cNvSpPr>
          <p:nvPr>
            <p:ph type="sldNum" sz="quarter" idx="12"/>
          </p:nvPr>
        </p:nvSpPr>
        <p:spPr/>
        <p:txBody>
          <a:bodyPr/>
          <a:lstStyle/>
          <a:p>
            <a:pPr>
              <a:defRPr/>
            </a:pPr>
            <a:fld id="{4758F2AF-93BC-4439-82BB-14944A9924B5}" type="slidenum">
              <a:rPr lang="en-US" altLang="en-US" smtClean="0"/>
              <a:pPr>
                <a:defRPr/>
              </a:pPr>
              <a:t>44</a:t>
            </a:fld>
            <a:endParaRPr lang="en-US" altLang="en-US"/>
          </a:p>
        </p:txBody>
      </p:sp>
    </p:spTree>
    <p:extLst>
      <p:ext uri="{BB962C8B-B14F-4D97-AF65-F5344CB8AC3E}">
        <p14:creationId xmlns:p14="http://schemas.microsoft.com/office/powerpoint/2010/main" val="1377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22" name="Rectangle 3"/>
          <p:cNvSpPr txBox="1">
            <a:spLocks noChangeArrowheads="1"/>
          </p:cNvSpPr>
          <p:nvPr/>
        </p:nvSpPr>
        <p:spPr bwMode="auto">
          <a:xfrm>
            <a:off x="772160" y="2285999"/>
            <a:ext cx="8219440" cy="4225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buNone/>
            </a:pPr>
            <a:r>
              <a:rPr lang="en-US" sz="2500" dirty="0" smtClean="0"/>
              <a:t>A client you’re working with comes to you and says they have bad news– after telling their students to use a new software program every night for the entire past semester, only one or two students actually saw improvement in their scores. They’re bummed because the new software was expensive and obviously it’s not working.</a:t>
            </a:r>
          </a:p>
          <a:p>
            <a:pPr marL="0" lvl="0" indent="0">
              <a:buNone/>
            </a:pPr>
            <a:endParaRPr lang="en-US" sz="2500" dirty="0" smtClean="0"/>
          </a:p>
          <a:p>
            <a:pPr marL="0" lvl="0" indent="0" algn="ctr">
              <a:buNone/>
            </a:pPr>
            <a:r>
              <a:rPr lang="en-US" sz="2500" dirty="0" smtClean="0"/>
              <a:t>What might you say to this client?</a:t>
            </a:r>
          </a:p>
          <a:p>
            <a:pPr marL="0" lvl="0" indent="0" algn="ctr">
              <a:buNone/>
            </a:pPr>
            <a:r>
              <a:rPr lang="en-US" sz="2500" dirty="0" smtClean="0"/>
              <a:t>What might you suggest they do?</a:t>
            </a:r>
            <a:endParaRPr lang="en-US" sz="2500" dirty="0"/>
          </a:p>
          <a:p>
            <a:pPr>
              <a:lnSpc>
                <a:spcPct val="90000"/>
              </a:lnSpc>
            </a:pPr>
            <a:endParaRPr lang="en-US" sz="2000" dirty="0"/>
          </a:p>
          <a:p>
            <a:pPr>
              <a:lnSpc>
                <a:spcPct val="90000"/>
              </a:lnSpc>
            </a:pPr>
            <a:endParaRPr lang="en-US" sz="2000" dirty="0" smtClean="0"/>
          </a:p>
          <a:p>
            <a:pPr>
              <a:lnSpc>
                <a:spcPct val="90000"/>
              </a:lnSpc>
            </a:pPr>
            <a:endParaRPr lang="en-US" dirty="0" smtClean="0"/>
          </a:p>
          <a:p>
            <a:pPr>
              <a:lnSpc>
                <a:spcPct val="90000"/>
              </a:lnSpc>
            </a:pPr>
            <a:endParaRPr lang="en-US" dirty="0" smtClean="0"/>
          </a:p>
          <a:p>
            <a:pPr>
              <a:lnSpc>
                <a:spcPct val="90000"/>
              </a:lnSpc>
            </a:pPr>
            <a:endParaRPr lang="en-US" dirty="0"/>
          </a:p>
        </p:txBody>
      </p:sp>
      <p:sp>
        <p:nvSpPr>
          <p:cNvPr id="3" name="Slide Number Placeholder 2"/>
          <p:cNvSpPr>
            <a:spLocks noGrp="1"/>
          </p:cNvSpPr>
          <p:nvPr>
            <p:ph type="sldNum" sz="quarter" idx="12"/>
          </p:nvPr>
        </p:nvSpPr>
        <p:spPr/>
        <p:txBody>
          <a:bodyPr/>
          <a:lstStyle/>
          <a:p>
            <a:pPr>
              <a:defRPr/>
            </a:pPr>
            <a:fld id="{4758F2AF-93BC-4439-82BB-14944A9924B5}" type="slidenum">
              <a:rPr lang="en-US" altLang="en-US" smtClean="0"/>
              <a:pPr>
                <a:defRPr/>
              </a:pPr>
              <a:t>45</a:t>
            </a:fld>
            <a:endParaRPr lang="en-US" altLang="en-US"/>
          </a:p>
        </p:txBody>
      </p:sp>
    </p:spTree>
    <p:extLst>
      <p:ext uri="{BB962C8B-B14F-4D97-AF65-F5344CB8AC3E}">
        <p14:creationId xmlns:p14="http://schemas.microsoft.com/office/powerpoint/2010/main" val="25758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8229600" cy="1143000"/>
          </a:xfrm>
        </p:spPr>
        <p:txBody>
          <a:bodyPr/>
          <a:lstStyle/>
          <a:p>
            <a:r>
              <a:rPr lang="en-US" dirty="0" smtClean="0"/>
              <a:t>Assessing </a:t>
            </a:r>
            <a:br>
              <a:rPr lang="en-US" dirty="0" smtClean="0"/>
            </a:br>
            <a:r>
              <a:rPr lang="en-US" dirty="0" smtClean="0"/>
              <a:t>Implementation Fidelity: Activity!</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46</a:t>
            </a:fld>
            <a:endParaRPr lang="en-US" altLang="en-US"/>
          </a:p>
        </p:txBody>
      </p:sp>
    </p:spTree>
    <p:extLst>
      <p:ext uri="{BB962C8B-B14F-4D97-AF65-F5344CB8AC3E}">
        <p14:creationId xmlns:p14="http://schemas.microsoft.com/office/powerpoint/2010/main" val="12458992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Assessing</a:t>
            </a:r>
            <a:br>
              <a:rPr lang="en-US" dirty="0" smtClean="0"/>
            </a:br>
            <a:r>
              <a:rPr lang="en-US" dirty="0" smtClean="0"/>
              <a:t>Implementation Fidelity</a:t>
            </a:r>
            <a:endParaRPr lang="en-US" dirty="0"/>
          </a:p>
        </p:txBody>
      </p:sp>
      <p:sp>
        <p:nvSpPr>
          <p:cNvPr id="3" name="Slide Number Placeholder 2"/>
          <p:cNvSpPr>
            <a:spLocks noGrp="1"/>
          </p:cNvSpPr>
          <p:nvPr>
            <p:ph type="sldNum" sz="quarter" idx="12"/>
          </p:nvPr>
        </p:nvSpPr>
        <p:spPr/>
        <p:txBody>
          <a:bodyPr/>
          <a:lstStyle/>
          <a:p>
            <a:pPr>
              <a:defRPr/>
            </a:pPr>
            <a:fld id="{4758F2AF-93BC-4439-82BB-14944A9924B5}" type="slidenum">
              <a:rPr lang="en-US" altLang="en-US" smtClean="0"/>
              <a:pPr>
                <a:defRPr/>
              </a:pPr>
              <a:t>47</a:t>
            </a:fld>
            <a:endParaRPr lang="en-US" altLang="en-US"/>
          </a:p>
        </p:txBody>
      </p:sp>
      <p:pic>
        <p:nvPicPr>
          <p:cNvPr id="11" name="Picture 10"/>
          <p:cNvPicPr>
            <a:picLocks noChangeAspect="1"/>
          </p:cNvPicPr>
          <p:nvPr/>
        </p:nvPicPr>
        <p:blipFill>
          <a:blip r:embed="rId3"/>
          <a:stretch>
            <a:fillRect/>
          </a:stretch>
        </p:blipFill>
        <p:spPr>
          <a:xfrm>
            <a:off x="241300" y="2133600"/>
            <a:ext cx="9283700" cy="4851400"/>
          </a:xfrm>
          <a:prstGeom prst="rect">
            <a:avLst/>
          </a:prstGeom>
        </p:spPr>
      </p:pic>
    </p:spTree>
    <p:extLst>
      <p:ext uri="{BB962C8B-B14F-4D97-AF65-F5344CB8AC3E}">
        <p14:creationId xmlns:p14="http://schemas.microsoft.com/office/powerpoint/2010/main" val="25758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Combining Implementation Fidelity with Outcomes Data</a:t>
            </a:r>
            <a:endParaRPr lang="en-US" dirty="0"/>
          </a:p>
        </p:txBody>
      </p:sp>
      <p:graphicFrame>
        <p:nvGraphicFramePr>
          <p:cNvPr id="3" name="Table 2"/>
          <p:cNvGraphicFramePr>
            <a:graphicFrameLocks noGrp="1"/>
          </p:cNvGraphicFramePr>
          <p:nvPr>
            <p:extLst/>
          </p:nvPr>
        </p:nvGraphicFramePr>
        <p:xfrm>
          <a:off x="934720" y="2180894"/>
          <a:ext cx="7924800" cy="3305506"/>
        </p:xfrm>
        <a:graphic>
          <a:graphicData uri="http://schemas.openxmlformats.org/drawingml/2006/table">
            <a:tbl>
              <a:tblPr firstRow="1" bandRow="1">
                <a:tableStyleId>{68D230F3-CF80-4859-8CE7-A43EE81993B5}</a:tableStyleId>
              </a:tblPr>
              <a:tblGrid>
                <a:gridCol w="1884680"/>
                <a:gridCol w="1295400"/>
                <a:gridCol w="4744720"/>
              </a:tblGrid>
              <a:tr h="817701">
                <a:tc>
                  <a:txBody>
                    <a:bodyPr/>
                    <a:lstStyle/>
                    <a:p>
                      <a:pPr algn="ctr"/>
                      <a:r>
                        <a:rPr lang="en-US" sz="1600" dirty="0" smtClean="0"/>
                        <a:t>Implementation Fidelity Results</a:t>
                      </a:r>
                      <a:endParaRPr lang="en-US" sz="1600" dirty="0"/>
                    </a:p>
                  </a:txBody>
                  <a:tcPr anchor="ctr"/>
                </a:tc>
                <a:tc>
                  <a:txBody>
                    <a:bodyPr/>
                    <a:lstStyle/>
                    <a:p>
                      <a:pPr algn="ctr"/>
                      <a:r>
                        <a:rPr lang="en-US" sz="1600" dirty="0" smtClean="0"/>
                        <a:t>Outcomes Measure Results</a:t>
                      </a:r>
                      <a:endParaRPr lang="en-US" sz="1600" dirty="0"/>
                    </a:p>
                  </a:txBody>
                  <a:tcPr anchor="ctr"/>
                </a:tc>
                <a:tc>
                  <a:txBody>
                    <a:bodyPr/>
                    <a:lstStyle/>
                    <a:p>
                      <a:pPr algn="ctr"/>
                      <a:r>
                        <a:rPr lang="en-US" sz="1600" dirty="0" smtClean="0"/>
                        <a:t>Appropriate Conclusion</a:t>
                      </a:r>
                      <a:endParaRPr lang="en-US" sz="1600" dirty="0"/>
                    </a:p>
                  </a:txBody>
                  <a:tcPr anchor="ctr"/>
                </a:tc>
              </a:tr>
              <a:tr h="372986">
                <a:tc>
                  <a:txBody>
                    <a:bodyPr/>
                    <a:lstStyle/>
                    <a:p>
                      <a:pPr algn="ctr"/>
                      <a:r>
                        <a:rPr lang="en-US" sz="1700" dirty="0" smtClean="0"/>
                        <a:t>High</a:t>
                      </a:r>
                      <a:endParaRPr lang="en-US" sz="1700" dirty="0"/>
                    </a:p>
                  </a:txBody>
                  <a:tcPr anchor="ctr">
                    <a:solidFill>
                      <a:srgbClr val="AE7AA4">
                        <a:alpha val="20000"/>
                      </a:srgbClr>
                    </a:solidFill>
                  </a:tcPr>
                </a:tc>
                <a:tc>
                  <a:txBody>
                    <a:bodyPr/>
                    <a:lstStyle/>
                    <a:p>
                      <a:pPr algn="ctr"/>
                      <a:r>
                        <a:rPr lang="en-US" sz="1700" dirty="0" smtClean="0"/>
                        <a:t>Good</a:t>
                      </a:r>
                      <a:endParaRPr lang="en-US" sz="1700" dirty="0"/>
                    </a:p>
                  </a:txBody>
                  <a:tcPr anchor="ctr">
                    <a:solidFill>
                      <a:srgbClr val="AE7AA4">
                        <a:alpha val="20000"/>
                      </a:srgbClr>
                    </a:solidFill>
                  </a:tcPr>
                </a:tc>
                <a:tc>
                  <a:txBody>
                    <a:bodyPr/>
                    <a:lstStyle/>
                    <a:p>
                      <a:pPr marL="0" marR="0">
                        <a:spcBef>
                          <a:spcPts val="0"/>
                        </a:spcBef>
                        <a:spcAft>
                          <a:spcPts val="0"/>
                        </a:spcAft>
                      </a:pPr>
                      <a:r>
                        <a:rPr lang="en-US" sz="1300" dirty="0" smtClean="0">
                          <a:latin typeface="+mn-lt"/>
                          <a:ea typeface="Calibri"/>
                          <a:cs typeface="Times New Roman"/>
                        </a:rPr>
                        <a:t>The </a:t>
                      </a:r>
                      <a:r>
                        <a:rPr lang="en-US" sz="1300" dirty="0">
                          <a:latin typeface="+mn-lt"/>
                          <a:ea typeface="Calibri"/>
                          <a:cs typeface="Times New Roman"/>
                        </a:rPr>
                        <a:t>program may be </a:t>
                      </a:r>
                      <a:r>
                        <a:rPr lang="en-US" sz="1300" dirty="0" smtClean="0">
                          <a:latin typeface="+mn-lt"/>
                          <a:ea typeface="Calibri"/>
                          <a:cs typeface="Times New Roman"/>
                        </a:rPr>
                        <a:t>effective.</a:t>
                      </a:r>
                      <a:r>
                        <a:rPr lang="en-US" sz="1300" baseline="0" dirty="0" smtClean="0">
                          <a:latin typeface="+mn-lt"/>
                          <a:ea typeface="Calibri"/>
                          <a:cs typeface="Times New Roman"/>
                        </a:rPr>
                        <a:t>  </a:t>
                      </a:r>
                    </a:p>
                    <a:p>
                      <a:pPr marL="0" marR="0">
                        <a:spcBef>
                          <a:spcPts val="0"/>
                        </a:spcBef>
                        <a:spcAft>
                          <a:spcPts val="0"/>
                        </a:spcAft>
                      </a:pPr>
                      <a:r>
                        <a:rPr lang="en-US" sz="1300" b="1" baseline="0" dirty="0" smtClean="0">
                          <a:latin typeface="+mn-lt"/>
                          <a:ea typeface="Calibri"/>
                          <a:cs typeface="Times New Roman"/>
                        </a:rPr>
                        <a:t>What we like to see</a:t>
                      </a:r>
                      <a:r>
                        <a:rPr lang="en-US" sz="1300" baseline="0" dirty="0" smtClean="0">
                          <a:latin typeface="+mn-lt"/>
                          <a:ea typeface="Calibri"/>
                          <a:cs typeface="Times New Roman"/>
                        </a:rPr>
                        <a:t>. </a:t>
                      </a:r>
                      <a:endParaRPr lang="en-US" sz="1300" dirty="0">
                        <a:latin typeface="+mn-lt"/>
                        <a:ea typeface="Calibri"/>
                        <a:cs typeface="Times New Roman"/>
                      </a:endParaRPr>
                    </a:p>
                  </a:txBody>
                  <a:tcPr marL="68580" marR="68580" marT="0" marB="0" anchor="ctr">
                    <a:solidFill>
                      <a:srgbClr val="AE7AA4">
                        <a:alpha val="20000"/>
                      </a:srgbClr>
                    </a:solidFill>
                  </a:tcPr>
                </a:tc>
              </a:tr>
              <a:tr h="745973">
                <a:tc>
                  <a:txBody>
                    <a:bodyPr/>
                    <a:lstStyle/>
                    <a:p>
                      <a:pPr algn="ctr"/>
                      <a:r>
                        <a:rPr lang="en-US" sz="1700" dirty="0" smtClean="0"/>
                        <a:t>High</a:t>
                      </a:r>
                      <a:endParaRPr lang="en-US" sz="1700" dirty="0"/>
                    </a:p>
                  </a:txBody>
                  <a:tcPr anchor="ctr"/>
                </a:tc>
                <a:tc>
                  <a:txBody>
                    <a:bodyPr/>
                    <a:lstStyle/>
                    <a:p>
                      <a:pPr algn="ctr"/>
                      <a:r>
                        <a:rPr lang="en-US" sz="1700" dirty="0" smtClean="0"/>
                        <a:t>Poor</a:t>
                      </a:r>
                      <a:endParaRPr lang="en-US" sz="1700" dirty="0"/>
                    </a:p>
                  </a:txBody>
                  <a:tcPr anchor="ctr"/>
                </a:tc>
                <a:tc>
                  <a:txBody>
                    <a:bodyPr/>
                    <a:lstStyle/>
                    <a:p>
                      <a:pPr marL="0" marR="0">
                        <a:spcBef>
                          <a:spcPts val="0"/>
                        </a:spcBef>
                        <a:spcAft>
                          <a:spcPts val="0"/>
                        </a:spcAft>
                      </a:pPr>
                      <a:r>
                        <a:rPr lang="en-US" sz="1300" baseline="0" dirty="0" smtClean="0">
                          <a:latin typeface="+mn-lt"/>
                          <a:ea typeface="Calibri"/>
                          <a:cs typeface="Times New Roman"/>
                        </a:rPr>
                        <a:t>The program may NOT be effective. Stakeholders use a</a:t>
                      </a:r>
                      <a:r>
                        <a:rPr lang="en-US" sz="1300" dirty="0" smtClean="0">
                          <a:latin typeface="+mn-lt"/>
                          <a:ea typeface="Calibri"/>
                          <a:cs typeface="Times New Roman"/>
                        </a:rPr>
                        <a:t>ssessment results to inform changes to the planned program.</a:t>
                      </a:r>
                      <a:endParaRPr lang="en-US" sz="1300" dirty="0">
                        <a:latin typeface="+mn-lt"/>
                        <a:ea typeface="Calibri"/>
                        <a:cs typeface="Times New Roman"/>
                      </a:endParaRPr>
                    </a:p>
                  </a:txBody>
                  <a:tcPr marL="68580" marR="68580" marT="0" marB="0" anchor="ctr"/>
                </a:tc>
              </a:tr>
              <a:tr h="745973">
                <a:tc>
                  <a:txBody>
                    <a:bodyPr/>
                    <a:lstStyle/>
                    <a:p>
                      <a:pPr algn="ctr"/>
                      <a:r>
                        <a:rPr lang="en-US" sz="1700" dirty="0" smtClean="0"/>
                        <a:t>Low</a:t>
                      </a:r>
                      <a:endParaRPr lang="en-US" sz="1700" dirty="0"/>
                    </a:p>
                  </a:txBody>
                  <a:tcPr anchor="ctr">
                    <a:solidFill>
                      <a:srgbClr val="AE7AA4">
                        <a:alpha val="20000"/>
                      </a:srgbClr>
                    </a:solidFill>
                  </a:tcPr>
                </a:tc>
                <a:tc>
                  <a:txBody>
                    <a:bodyPr/>
                    <a:lstStyle/>
                    <a:p>
                      <a:pPr algn="ctr"/>
                      <a:r>
                        <a:rPr lang="en-US" sz="1700" dirty="0" smtClean="0"/>
                        <a:t>Good</a:t>
                      </a:r>
                      <a:endParaRPr lang="en-US" sz="1700" dirty="0"/>
                    </a:p>
                  </a:txBody>
                  <a:tcPr anchor="ctr">
                    <a:solidFill>
                      <a:srgbClr val="AE7AA4">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ea typeface="Calibri"/>
                          <a:cs typeface="Times New Roman"/>
                        </a:rPr>
                        <a:t>Results</a:t>
                      </a:r>
                      <a:r>
                        <a:rPr lang="en-US" sz="1300" baseline="0" dirty="0" smtClean="0">
                          <a:latin typeface="+mn-lt"/>
                          <a:ea typeface="Calibri"/>
                          <a:cs typeface="Times New Roman"/>
                        </a:rPr>
                        <a:t> do not provide information about the planned program. S</a:t>
                      </a:r>
                      <a:r>
                        <a:rPr lang="en-US" sz="1300" dirty="0" smtClean="0">
                          <a:latin typeface="+mn-lt"/>
                          <a:ea typeface="Calibri"/>
                          <a:cs typeface="Times New Roman"/>
                        </a:rPr>
                        <a:t>hould </a:t>
                      </a:r>
                      <a:r>
                        <a:rPr lang="en-US" sz="1300" baseline="0" dirty="0" smtClean="0">
                          <a:latin typeface="+mn-lt"/>
                          <a:ea typeface="Calibri"/>
                          <a:cs typeface="Times New Roman"/>
                        </a:rPr>
                        <a:t>NOT</a:t>
                      </a:r>
                      <a:r>
                        <a:rPr lang="en-US" sz="1300" dirty="0" smtClean="0">
                          <a:latin typeface="+mn-lt"/>
                          <a:ea typeface="Calibri"/>
                          <a:cs typeface="Times New Roman"/>
                        </a:rPr>
                        <a:t> claim the planned program was effective–</a:t>
                      </a:r>
                      <a:r>
                        <a:rPr lang="en-US" sz="1300" baseline="0" dirty="0" smtClean="0">
                          <a:latin typeface="+mn-lt"/>
                          <a:ea typeface="Calibri"/>
                          <a:cs typeface="Times New Roman"/>
                        </a:rPr>
                        <a:t> we don’t know!</a:t>
                      </a:r>
                      <a:endParaRPr lang="en-US" sz="1300" dirty="0" smtClean="0">
                        <a:latin typeface="+mn-lt"/>
                        <a:ea typeface="Calibri"/>
                        <a:cs typeface="Times New Roman"/>
                      </a:endParaRPr>
                    </a:p>
                  </a:txBody>
                  <a:tcPr marL="68580" marR="68580" marT="0" marB="0" anchor="ctr">
                    <a:solidFill>
                      <a:srgbClr val="AE7AA4">
                        <a:alpha val="20000"/>
                      </a:srgbClr>
                    </a:solidFill>
                  </a:tcPr>
                </a:tc>
              </a:tr>
              <a:tr h="372986">
                <a:tc>
                  <a:txBody>
                    <a:bodyPr/>
                    <a:lstStyle/>
                    <a:p>
                      <a:pPr algn="ctr"/>
                      <a:r>
                        <a:rPr lang="en-US" sz="1700" dirty="0" smtClean="0"/>
                        <a:t>Low</a:t>
                      </a:r>
                      <a:endParaRPr lang="en-US" sz="1700" dirty="0"/>
                    </a:p>
                  </a:txBody>
                  <a:tcPr anchor="ctr"/>
                </a:tc>
                <a:tc>
                  <a:txBody>
                    <a:bodyPr/>
                    <a:lstStyle/>
                    <a:p>
                      <a:pPr algn="ctr"/>
                      <a:r>
                        <a:rPr lang="en-US" sz="1700" dirty="0" smtClean="0"/>
                        <a:t>Poor</a:t>
                      </a:r>
                      <a:endParaRPr lang="en-US" sz="17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ea typeface="Calibri"/>
                          <a:cs typeface="Times New Roman"/>
                        </a:rPr>
                        <a:t>Results</a:t>
                      </a:r>
                      <a:r>
                        <a:rPr lang="en-US" sz="1300" baseline="0" dirty="0" smtClean="0">
                          <a:latin typeface="+mn-lt"/>
                          <a:ea typeface="Calibri"/>
                          <a:cs typeface="Times New Roman"/>
                        </a:rPr>
                        <a:t> do not provide information about the planned program. S</a:t>
                      </a:r>
                      <a:r>
                        <a:rPr lang="en-US" sz="1300" dirty="0" smtClean="0">
                          <a:latin typeface="+mn-lt"/>
                          <a:ea typeface="Calibri"/>
                          <a:cs typeface="Times New Roman"/>
                        </a:rPr>
                        <a:t>hould </a:t>
                      </a:r>
                      <a:r>
                        <a:rPr lang="en-US" sz="1300" baseline="0" dirty="0" smtClean="0">
                          <a:latin typeface="+mn-lt"/>
                          <a:ea typeface="Calibri"/>
                          <a:cs typeface="Times New Roman"/>
                        </a:rPr>
                        <a:t>NOT</a:t>
                      </a:r>
                      <a:r>
                        <a:rPr lang="en-US" sz="1300" dirty="0" smtClean="0">
                          <a:latin typeface="+mn-lt"/>
                          <a:ea typeface="Calibri"/>
                          <a:cs typeface="Times New Roman"/>
                        </a:rPr>
                        <a:t> claim the planned program was ineffective–</a:t>
                      </a:r>
                      <a:r>
                        <a:rPr lang="en-US" sz="1300" baseline="0" dirty="0" smtClean="0">
                          <a:latin typeface="+mn-lt"/>
                          <a:ea typeface="Calibri"/>
                          <a:cs typeface="Times New Roman"/>
                        </a:rPr>
                        <a:t> we don’t know!</a:t>
                      </a:r>
                      <a:endParaRPr lang="en-US" sz="1300" dirty="0" smtClean="0">
                        <a:latin typeface="+mn-lt"/>
                        <a:ea typeface="Calibri"/>
                        <a:cs typeface="Times New Roman"/>
                      </a:endParaRPr>
                    </a:p>
                  </a:txBody>
                  <a:tcPr marL="68580" marR="68580" marT="0" marB="0" anchor="ctr"/>
                </a:tc>
              </a:tr>
            </a:tbl>
          </a:graphicData>
        </a:graphic>
      </p:graphicFrame>
      <p:sp>
        <p:nvSpPr>
          <p:cNvPr id="6" name="Rectangle 3"/>
          <p:cNvSpPr txBox="1">
            <a:spLocks noChangeArrowheads="1"/>
          </p:cNvSpPr>
          <p:nvPr/>
        </p:nvSpPr>
        <p:spPr bwMode="auto">
          <a:xfrm>
            <a:off x="762000" y="5638800"/>
            <a:ext cx="8076038"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spcBef>
                <a:spcPts val="0"/>
              </a:spcBef>
              <a:buNone/>
            </a:pPr>
            <a:r>
              <a:rPr lang="en-US" sz="2200" b="1" dirty="0" smtClean="0"/>
              <a:t>Implementation fidelity data is paired with </a:t>
            </a:r>
          </a:p>
          <a:p>
            <a:pPr marL="0" indent="0" algn="ctr">
              <a:lnSpc>
                <a:spcPct val="90000"/>
              </a:lnSpc>
              <a:spcBef>
                <a:spcPts val="0"/>
              </a:spcBef>
              <a:buNone/>
            </a:pPr>
            <a:r>
              <a:rPr lang="en-US" sz="2200" b="1" dirty="0" smtClean="0"/>
              <a:t>outcomes data to make more informed and appropriate decisions</a:t>
            </a:r>
            <a:r>
              <a:rPr lang="en-US" sz="2200" b="1" dirty="0"/>
              <a:t> </a:t>
            </a:r>
            <a:r>
              <a:rPr lang="en-US" sz="2200" b="1" dirty="0" smtClean="0"/>
              <a:t>about programming!</a:t>
            </a:r>
          </a:p>
          <a:p>
            <a:pPr lvl="1">
              <a:lnSpc>
                <a:spcPct val="90000"/>
              </a:lnSpc>
            </a:pPr>
            <a:endParaRPr lang="en-US" sz="1600" dirty="0" smtClean="0"/>
          </a:p>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48</a:t>
            </a:fld>
            <a:endParaRPr lang="en-US" altLang="en-US"/>
          </a:p>
        </p:txBody>
      </p:sp>
    </p:spTree>
    <p:extLst>
      <p:ext uri="{BB962C8B-B14F-4D97-AF65-F5344CB8AC3E}">
        <p14:creationId xmlns:p14="http://schemas.microsoft.com/office/powerpoint/2010/main" val="290988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Data</a:t>
            </a:r>
            <a:endParaRPr lang="en-US" dirty="0"/>
          </a:p>
        </p:txBody>
      </p:sp>
      <p:sp>
        <p:nvSpPr>
          <p:cNvPr id="3" name="Content Placeholder 2"/>
          <p:cNvSpPr>
            <a:spLocks noGrp="1"/>
          </p:cNvSpPr>
          <p:nvPr>
            <p:ph idx="1"/>
          </p:nvPr>
        </p:nvSpPr>
        <p:spPr>
          <a:xfrm>
            <a:off x="762000" y="1874837"/>
            <a:ext cx="8229600" cy="4678363"/>
          </a:xfrm>
        </p:spPr>
        <p:txBody>
          <a:bodyPr/>
          <a:lstStyle/>
          <a:p>
            <a:pPr marL="0" indent="0">
              <a:buNone/>
            </a:pPr>
            <a:r>
              <a:rPr lang="en-US" sz="3000" dirty="0" smtClean="0"/>
              <a:t>Want meaningful data </a:t>
            </a:r>
          </a:p>
          <a:p>
            <a:r>
              <a:rPr lang="en-US" sz="2500" dirty="0" smtClean="0"/>
              <a:t>From whom </a:t>
            </a:r>
            <a:r>
              <a:rPr lang="en-US" sz="2500" dirty="0"/>
              <a:t>should you collect </a:t>
            </a:r>
            <a:r>
              <a:rPr lang="en-US" sz="2500" dirty="0" smtClean="0"/>
              <a:t>data?</a:t>
            </a:r>
          </a:p>
          <a:p>
            <a:pPr lvl="1"/>
            <a:r>
              <a:rPr lang="en-US" sz="2200" dirty="0" smtClean="0"/>
              <a:t>Representative sample</a:t>
            </a:r>
          </a:p>
          <a:p>
            <a:pPr lvl="1"/>
            <a:r>
              <a:rPr lang="en-US" sz="2200" dirty="0" smtClean="0"/>
              <a:t>Census</a:t>
            </a:r>
          </a:p>
          <a:p>
            <a:r>
              <a:rPr lang="en-US" sz="2500" dirty="0" smtClean="0"/>
              <a:t>What data collection method(s)/design should you use?</a:t>
            </a:r>
          </a:p>
          <a:p>
            <a:pPr lvl="1"/>
            <a:r>
              <a:rPr lang="en-US" sz="2200" dirty="0" smtClean="0"/>
              <a:t>Depends on your objectives!</a:t>
            </a:r>
          </a:p>
          <a:p>
            <a:pPr lvl="1"/>
            <a:r>
              <a:rPr lang="en-US" sz="2200" dirty="0" smtClean="0"/>
              <a:t>Pre and post test</a:t>
            </a:r>
          </a:p>
          <a:p>
            <a:pPr lvl="1"/>
            <a:r>
              <a:rPr lang="en-US" sz="2200" dirty="0" smtClean="0"/>
              <a:t>Single time point</a:t>
            </a:r>
          </a:p>
          <a:p>
            <a:pPr lvl="1"/>
            <a:r>
              <a:rPr lang="en-US" sz="2200" dirty="0" smtClean="0"/>
              <a:t>Group comparisons</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49</a:t>
            </a:fld>
            <a:endParaRPr lang="en-US" altLang="en-US"/>
          </a:p>
        </p:txBody>
      </p:sp>
    </p:spTree>
    <p:extLst>
      <p:ext uri="{BB962C8B-B14F-4D97-AF65-F5344CB8AC3E}">
        <p14:creationId xmlns:p14="http://schemas.microsoft.com/office/powerpoint/2010/main" val="1310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1771650"/>
          </a:xfrm>
        </p:spPr>
        <p:txBody>
          <a:bodyPr>
            <a:normAutofit/>
          </a:bodyPr>
          <a:lstStyle/>
          <a:p>
            <a:r>
              <a:rPr lang="en-US" dirty="0" smtClean="0"/>
              <a:t>Writing Program Objectives</a:t>
            </a:r>
            <a:endParaRPr lang="en-US" dirty="0"/>
          </a:p>
        </p:txBody>
      </p:sp>
      <p:sp>
        <p:nvSpPr>
          <p:cNvPr id="3" name="Slide Number Placeholder 2"/>
          <p:cNvSpPr>
            <a:spLocks noGrp="1"/>
          </p:cNvSpPr>
          <p:nvPr>
            <p:ph type="sldNum" sz="quarter" idx="12"/>
          </p:nvPr>
        </p:nvSpPr>
        <p:spPr/>
        <p:txBody>
          <a:bodyPr/>
          <a:lstStyle/>
          <a:p>
            <a:pPr>
              <a:defRPr/>
            </a:pPr>
            <a:fld id="{60226121-17C1-4C25-806F-FFA62D18509A}" type="slidenum">
              <a:rPr lang="en-US" altLang="en-US" smtClean="0"/>
              <a:pPr>
                <a:defRPr/>
              </a:pPr>
              <a:t>5</a:t>
            </a:fld>
            <a:endParaRPr lang="en-US" altLang="en-US"/>
          </a:p>
        </p:txBody>
      </p:sp>
    </p:spTree>
    <p:extLst>
      <p:ext uri="{BB962C8B-B14F-4D97-AF65-F5344CB8AC3E}">
        <p14:creationId xmlns:p14="http://schemas.microsoft.com/office/powerpoint/2010/main" val="30633349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Data</a:t>
            </a:r>
            <a:endParaRPr lang="en-US" dirty="0"/>
          </a:p>
        </p:txBody>
      </p:sp>
      <p:sp>
        <p:nvSpPr>
          <p:cNvPr id="3" name="Content Placeholder 2"/>
          <p:cNvSpPr>
            <a:spLocks noGrp="1"/>
          </p:cNvSpPr>
          <p:nvPr>
            <p:ph idx="1"/>
          </p:nvPr>
        </p:nvSpPr>
        <p:spPr>
          <a:xfrm>
            <a:off x="762000" y="1874837"/>
            <a:ext cx="8229600" cy="4678363"/>
          </a:xfrm>
        </p:spPr>
        <p:txBody>
          <a:bodyPr/>
          <a:lstStyle/>
          <a:p>
            <a:pPr marL="0" indent="0">
              <a:buNone/>
            </a:pPr>
            <a:r>
              <a:rPr lang="en-US" sz="3000" dirty="0" smtClean="0"/>
              <a:t>Want meaningful data </a:t>
            </a:r>
          </a:p>
          <a:p>
            <a:r>
              <a:rPr lang="en-US" sz="2500" dirty="0" smtClean="0"/>
              <a:t>From whom </a:t>
            </a:r>
            <a:r>
              <a:rPr lang="en-US" sz="2500" dirty="0"/>
              <a:t>should you collect </a:t>
            </a:r>
            <a:r>
              <a:rPr lang="en-US" sz="2500" dirty="0" smtClean="0"/>
              <a:t>data?</a:t>
            </a:r>
          </a:p>
          <a:p>
            <a:pPr lvl="1"/>
            <a:r>
              <a:rPr lang="en-US" sz="2200" dirty="0" smtClean="0"/>
              <a:t>Representative sample</a:t>
            </a:r>
          </a:p>
          <a:p>
            <a:pPr lvl="1"/>
            <a:r>
              <a:rPr lang="en-US" sz="2200" dirty="0" smtClean="0"/>
              <a:t>Census</a:t>
            </a:r>
          </a:p>
          <a:p>
            <a:r>
              <a:rPr lang="en-US" sz="2500" dirty="0" smtClean="0"/>
              <a:t>What data collection method(s)/design should you use?</a:t>
            </a:r>
          </a:p>
          <a:p>
            <a:pPr lvl="1"/>
            <a:r>
              <a:rPr lang="en-US" sz="2200" b="1" dirty="0" smtClean="0"/>
              <a:t>Depends on your objectives!</a:t>
            </a:r>
          </a:p>
          <a:p>
            <a:pPr lvl="1"/>
            <a:r>
              <a:rPr lang="en-US" sz="2200" dirty="0" smtClean="0"/>
              <a:t>Pre and post test</a:t>
            </a:r>
          </a:p>
          <a:p>
            <a:pPr lvl="1"/>
            <a:r>
              <a:rPr lang="en-US" sz="2200" dirty="0" smtClean="0"/>
              <a:t>Single time point</a:t>
            </a:r>
          </a:p>
          <a:p>
            <a:pPr lvl="1"/>
            <a:r>
              <a:rPr lang="en-US" sz="2200" dirty="0" smtClean="0"/>
              <a:t>Group comparisons</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50</a:t>
            </a:fld>
            <a:endParaRPr lang="en-US" altLang="en-US"/>
          </a:p>
        </p:txBody>
      </p:sp>
    </p:spTree>
    <p:extLst>
      <p:ext uri="{BB962C8B-B14F-4D97-AF65-F5344CB8AC3E}">
        <p14:creationId xmlns:p14="http://schemas.microsoft.com/office/powerpoint/2010/main" val="1310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51</a:t>
            </a:fld>
            <a:endParaRPr lang="en-US" altLang="en-US"/>
          </a:p>
        </p:txBody>
      </p:sp>
      <p:sp>
        <p:nvSpPr>
          <p:cNvPr id="6" name="Circular Arrow 5"/>
          <p:cNvSpPr/>
          <p:nvPr/>
        </p:nvSpPr>
        <p:spPr>
          <a:xfrm rot="15018803">
            <a:off x="1908165" y="1149728"/>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714351" y="1147576"/>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8" name="Rounded Rectangle 7"/>
          <p:cNvSpPr/>
          <p:nvPr/>
        </p:nvSpPr>
        <p:spPr>
          <a:xfrm>
            <a:off x="6051149"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9" name="Rounded Rectangle 8"/>
          <p:cNvSpPr/>
          <p:nvPr/>
        </p:nvSpPr>
        <p:spPr>
          <a:xfrm>
            <a:off x="6051149"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10" name="Rounded Rectangle 9"/>
          <p:cNvSpPr/>
          <p:nvPr/>
        </p:nvSpPr>
        <p:spPr>
          <a:xfrm>
            <a:off x="3714351" y="5668775"/>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1" name="Rounded Rectangle 10"/>
          <p:cNvSpPr/>
          <p:nvPr/>
        </p:nvSpPr>
        <p:spPr>
          <a:xfrm>
            <a:off x="1573496"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2" name="Rounded Rectangle 11"/>
          <p:cNvSpPr/>
          <p:nvPr/>
        </p:nvSpPr>
        <p:spPr>
          <a:xfrm>
            <a:off x="1573496" y="4436093"/>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Tree>
    <p:extLst>
      <p:ext uri="{BB962C8B-B14F-4D97-AF65-F5344CB8AC3E}">
        <p14:creationId xmlns:p14="http://schemas.microsoft.com/office/powerpoint/2010/main" val="6474863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Data</a:t>
            </a:r>
            <a:endParaRPr lang="en-US" dirty="0"/>
          </a:p>
        </p:txBody>
      </p:sp>
      <p:sp>
        <p:nvSpPr>
          <p:cNvPr id="3" name="Content Placeholder 2"/>
          <p:cNvSpPr>
            <a:spLocks noGrp="1"/>
          </p:cNvSpPr>
          <p:nvPr>
            <p:ph idx="1"/>
          </p:nvPr>
        </p:nvSpPr>
        <p:spPr/>
        <p:txBody>
          <a:bodyPr/>
          <a:lstStyle/>
          <a:p>
            <a:pPr marL="0" indent="0">
              <a:lnSpc>
                <a:spcPct val="90000"/>
              </a:lnSpc>
              <a:buNone/>
            </a:pPr>
            <a:r>
              <a:rPr lang="en-US" dirty="0"/>
              <a:t>Four General Questions:</a:t>
            </a:r>
          </a:p>
          <a:p>
            <a:pPr marL="577850" defTabSz="571500">
              <a:lnSpc>
                <a:spcPct val="90000"/>
              </a:lnSpc>
            </a:pPr>
            <a:r>
              <a:rPr lang="en-US" sz="2400" b="1" dirty="0"/>
              <a:t>Relationships</a:t>
            </a:r>
            <a:r>
              <a:rPr lang="en-US" sz="2400" dirty="0"/>
              <a:t>: What is the relationship between assessment outcomes and program components (i.e., course grades, peer ratings)?</a:t>
            </a:r>
          </a:p>
          <a:p>
            <a:pPr marL="577850" defTabSz="571500">
              <a:lnSpc>
                <a:spcPct val="90000"/>
              </a:lnSpc>
            </a:pPr>
            <a:r>
              <a:rPr lang="en-US" sz="2400" b="1" dirty="0"/>
              <a:t>Differences</a:t>
            </a:r>
            <a:r>
              <a:rPr lang="en-US" sz="2400" dirty="0"/>
              <a:t>: Do students learn or develop more if they participate in a program compared to students who did not participate?</a:t>
            </a:r>
          </a:p>
          <a:p>
            <a:pPr marL="577850" defTabSz="571500">
              <a:lnSpc>
                <a:spcPct val="90000"/>
              </a:lnSpc>
            </a:pPr>
            <a:r>
              <a:rPr lang="en-US" sz="2400" b="1" dirty="0"/>
              <a:t>Change</a:t>
            </a:r>
            <a:r>
              <a:rPr lang="en-US" sz="2400" dirty="0"/>
              <a:t>: Do students change over time?</a:t>
            </a:r>
          </a:p>
          <a:p>
            <a:pPr marL="577850" defTabSz="571500">
              <a:lnSpc>
                <a:spcPct val="90000"/>
              </a:lnSpc>
            </a:pPr>
            <a:r>
              <a:rPr lang="en-US" sz="2400" b="1" dirty="0"/>
              <a:t>Competency</a:t>
            </a:r>
            <a:r>
              <a:rPr lang="en-US" sz="2400" dirty="0"/>
              <a:t>: Do students meet program expectations?</a:t>
            </a:r>
          </a:p>
          <a:p>
            <a:endParaRPr lang="en-US" sz="2800"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52</a:t>
            </a:fld>
            <a:endParaRPr lang="en-US" altLang="en-US"/>
          </a:p>
        </p:txBody>
      </p:sp>
    </p:spTree>
    <p:extLst>
      <p:ext uri="{BB962C8B-B14F-4D97-AF65-F5344CB8AC3E}">
        <p14:creationId xmlns:p14="http://schemas.microsoft.com/office/powerpoint/2010/main" val="2992166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Data</a:t>
            </a:r>
            <a:endParaRPr lang="en-US" dirty="0"/>
          </a:p>
        </p:txBody>
      </p:sp>
      <p:sp>
        <p:nvSpPr>
          <p:cNvPr id="3" name="Content Placeholder 2"/>
          <p:cNvSpPr>
            <a:spLocks noGrp="1"/>
          </p:cNvSpPr>
          <p:nvPr>
            <p:ph idx="1"/>
          </p:nvPr>
        </p:nvSpPr>
        <p:spPr>
          <a:xfrm>
            <a:off x="838200" y="2209800"/>
            <a:ext cx="8153400" cy="3763963"/>
          </a:xfrm>
        </p:spPr>
        <p:txBody>
          <a:bodyPr/>
          <a:lstStyle/>
          <a:p>
            <a:pPr>
              <a:buNone/>
            </a:pPr>
            <a:r>
              <a:rPr lang="en-US" sz="2800" dirty="0" smtClean="0"/>
              <a:t>“But I’m not a statistician!”</a:t>
            </a:r>
          </a:p>
          <a:p>
            <a:pPr lvl="1"/>
            <a:r>
              <a:rPr lang="en-US" sz="2400" dirty="0" smtClean="0"/>
              <a:t>Learn how to run basic analyses. It’s easier than you think!</a:t>
            </a:r>
          </a:p>
          <a:p>
            <a:pPr lvl="1"/>
            <a:r>
              <a:rPr lang="en-US" sz="2400" dirty="0" smtClean="0"/>
              <a:t>Find the stats-minded people at your institution. They’d probably be glad to help you out </a:t>
            </a:r>
            <a:r>
              <a:rPr lang="en-US" sz="2400" dirty="0" err="1" smtClean="0">
                <a:sym typeface="Wingdings"/>
              </a:rPr>
              <a:t></a:t>
            </a:r>
            <a:endParaRPr lang="en-US" sz="2400"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53</a:t>
            </a:fld>
            <a:endParaRPr lang="en-US" altLang="en-US"/>
          </a:p>
        </p:txBody>
      </p:sp>
    </p:spTree>
    <p:extLst>
      <p:ext uri="{BB962C8B-B14F-4D97-AF65-F5344CB8AC3E}">
        <p14:creationId xmlns:p14="http://schemas.microsoft.com/office/powerpoint/2010/main" val="327574743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54</a:t>
            </a:fld>
            <a:endParaRPr lang="en-US" altLang="en-US"/>
          </a:p>
        </p:txBody>
      </p:sp>
      <p:sp>
        <p:nvSpPr>
          <p:cNvPr id="6" name="Circular Arrow 5"/>
          <p:cNvSpPr/>
          <p:nvPr/>
        </p:nvSpPr>
        <p:spPr>
          <a:xfrm rot="15018803">
            <a:off x="1908165" y="1149728"/>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3714351" y="1147576"/>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8" name="Rounded Rectangle 7"/>
          <p:cNvSpPr/>
          <p:nvPr/>
        </p:nvSpPr>
        <p:spPr>
          <a:xfrm>
            <a:off x="6051149" y="2457571"/>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9" name="Rounded Rectangle 8"/>
          <p:cNvSpPr/>
          <p:nvPr/>
        </p:nvSpPr>
        <p:spPr>
          <a:xfrm>
            <a:off x="6051149"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10" name="Rounded Rectangle 9"/>
          <p:cNvSpPr/>
          <p:nvPr/>
        </p:nvSpPr>
        <p:spPr>
          <a:xfrm>
            <a:off x="3714351" y="5668775"/>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1" name="Rounded Rectangle 10"/>
          <p:cNvSpPr/>
          <p:nvPr/>
        </p:nvSpPr>
        <p:spPr>
          <a:xfrm>
            <a:off x="1573496" y="2457571"/>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2" name="Rounded Rectangle 11"/>
          <p:cNvSpPr/>
          <p:nvPr/>
        </p:nvSpPr>
        <p:spPr>
          <a:xfrm>
            <a:off x="1573496" y="4436093"/>
            <a:ext cx="1715299" cy="1094799"/>
          </a:xfrm>
          <a:prstGeom prst="roundRect">
            <a:avLst/>
          </a:prstGeom>
          <a:solidFill>
            <a:srgbClr val="D2C1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Tree>
    <p:extLst>
      <p:ext uri="{BB962C8B-B14F-4D97-AF65-F5344CB8AC3E}">
        <p14:creationId xmlns:p14="http://schemas.microsoft.com/office/powerpoint/2010/main" val="14419598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2658556"/>
            <a:ext cx="8382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spcBef>
                <a:spcPts val="0"/>
              </a:spcBef>
              <a:buNone/>
            </a:pPr>
            <a:r>
              <a:rPr lang="en-US" sz="3000" dirty="0" smtClean="0"/>
              <a:t>In general, institutions seem to be good at collecting data…</a:t>
            </a:r>
          </a:p>
          <a:p>
            <a:pPr marL="0" indent="0">
              <a:lnSpc>
                <a:spcPct val="90000"/>
              </a:lnSpc>
              <a:spcBef>
                <a:spcPts val="0"/>
              </a:spcBef>
              <a:buNone/>
            </a:pPr>
            <a:endParaRPr lang="en-US" sz="3000" dirty="0" smtClean="0"/>
          </a:p>
          <a:p>
            <a:pPr marL="0" indent="0" algn="r">
              <a:lnSpc>
                <a:spcPct val="90000"/>
              </a:lnSpc>
              <a:spcBef>
                <a:spcPts val="0"/>
              </a:spcBef>
              <a:buNone/>
            </a:pPr>
            <a:r>
              <a:rPr lang="en-US" sz="3000" dirty="0" smtClean="0"/>
              <a:t>…but not so good at </a:t>
            </a:r>
            <a:r>
              <a:rPr lang="en-US" sz="3000" i="1" dirty="0" smtClean="0"/>
              <a:t>using</a:t>
            </a:r>
            <a:r>
              <a:rPr lang="en-US" sz="3000" dirty="0" smtClean="0"/>
              <a:t> the results </a:t>
            </a:r>
          </a:p>
          <a:p>
            <a:pPr marL="0" indent="0" algn="r">
              <a:lnSpc>
                <a:spcPct val="90000"/>
              </a:lnSpc>
              <a:spcBef>
                <a:spcPts val="0"/>
              </a:spcBef>
              <a:buNone/>
            </a:pPr>
            <a:r>
              <a:rPr lang="en-US" sz="3000" i="1" dirty="0" smtClean="0"/>
              <a:t>to</a:t>
            </a:r>
            <a:r>
              <a:rPr lang="en-US" sz="3000" b="1" dirty="0" smtClean="0"/>
              <a:t> </a:t>
            </a:r>
            <a:r>
              <a:rPr lang="en-US" sz="3000" b="1" i="1" dirty="0" smtClean="0"/>
              <a:t>improve </a:t>
            </a:r>
            <a:r>
              <a:rPr lang="en-US" sz="3000" i="1" dirty="0" smtClean="0"/>
              <a:t>student learning. </a:t>
            </a:r>
          </a:p>
          <a:p>
            <a:pPr algn="ctr">
              <a:lnSpc>
                <a:spcPct val="90000"/>
              </a:lnSpc>
            </a:pPr>
            <a:endParaRPr lang="en-US" sz="1600" dirty="0" smtClean="0"/>
          </a:p>
          <a:p>
            <a:pPr lvl="1" algn="ctr">
              <a:lnSpc>
                <a:spcPct val="90000"/>
              </a:lnSpc>
            </a:pPr>
            <a:endParaRPr lang="en-US" sz="1600" dirty="0" smtClean="0"/>
          </a:p>
          <a:p>
            <a:pPr lvl="1" algn="ctr">
              <a:lnSpc>
                <a:spcPct val="90000"/>
              </a:lnSpc>
            </a:pPr>
            <a:endParaRPr lang="en-US" sz="1600" dirty="0" smtClean="0"/>
          </a:p>
          <a:p>
            <a:pPr marL="0" indent="0" algn="ctr">
              <a:lnSpc>
                <a:spcPct val="90000"/>
              </a:lnSpc>
              <a:buNone/>
            </a:pPr>
            <a:endParaRPr lang="en-US" sz="2000" dirty="0"/>
          </a:p>
          <a:p>
            <a:pPr marL="0" indent="0" algn="ctr">
              <a:lnSpc>
                <a:spcPct val="90000"/>
              </a:lnSpc>
              <a:buNone/>
            </a:pPr>
            <a:endParaRPr lang="en-US" sz="2000" dirty="0" smtClean="0"/>
          </a:p>
          <a:p>
            <a:pPr algn="ctr">
              <a:lnSpc>
                <a:spcPct val="90000"/>
              </a:lnSpc>
            </a:pPr>
            <a:endParaRPr lang="en-US" sz="2000" dirty="0" smtClean="0"/>
          </a:p>
          <a:p>
            <a:pPr lvl="1" algn="ctr">
              <a:lnSpc>
                <a:spcPct val="90000"/>
              </a:lnSpc>
            </a:pPr>
            <a:endParaRPr lang="en-US" sz="1600" dirty="0" smtClean="0"/>
          </a:p>
          <a:p>
            <a:pPr lvl="1" algn="ctr">
              <a:lnSpc>
                <a:spcPct val="90000"/>
              </a:lnSpc>
            </a:pPr>
            <a:endParaRPr lang="en-US" sz="1600" dirty="0"/>
          </a:p>
        </p:txBody>
      </p:sp>
      <p:sp>
        <p:nvSpPr>
          <p:cNvPr id="3" name="TextBox 2"/>
          <p:cNvSpPr txBox="1"/>
          <p:nvPr/>
        </p:nvSpPr>
        <p:spPr>
          <a:xfrm>
            <a:off x="762000" y="6320135"/>
            <a:ext cx="8011633" cy="461665"/>
          </a:xfrm>
          <a:prstGeom prst="rect">
            <a:avLst/>
          </a:prstGeom>
          <a:noFill/>
        </p:spPr>
        <p:txBody>
          <a:bodyPr wrap="square" rtlCol="0">
            <a:spAutoFit/>
          </a:bodyPr>
          <a:lstStyle/>
          <a:p>
            <a:r>
              <a:rPr lang="en-US" sz="1200" dirty="0" err="1">
                <a:latin typeface="+mj-lt"/>
              </a:rPr>
              <a:t>Blaich</a:t>
            </a:r>
            <a:r>
              <a:rPr lang="en-US" sz="1200" dirty="0">
                <a:latin typeface="+mj-lt"/>
              </a:rPr>
              <a:t>, C., &amp; Wise, K. (2011). </a:t>
            </a:r>
            <a:r>
              <a:rPr lang="en-US" sz="1200" i="1" dirty="0">
                <a:latin typeface="+mj-lt"/>
              </a:rPr>
              <a:t>From gathering to using assessment results: Lessons from the Wabash national study. Occasional Paper # 8.</a:t>
            </a:r>
            <a:r>
              <a:rPr lang="en-US" sz="1200" dirty="0">
                <a:latin typeface="+mj-lt"/>
              </a:rPr>
              <a:t> Champaign, IL: National Institute for Learning Outcomes Assessment</a:t>
            </a:r>
            <a:r>
              <a:rPr lang="en-US" sz="1200" dirty="0" smtClean="0">
                <a:latin typeface="+mj-lt"/>
              </a:rPr>
              <a:t>.</a:t>
            </a:r>
            <a:endParaRPr lang="en-US" sz="1200" dirty="0">
              <a:latin typeface="+mj-lt"/>
            </a:endParaRPr>
          </a:p>
        </p:txBody>
      </p:sp>
      <p:sp>
        <p:nvSpPr>
          <p:cNvPr id="5" name="Slide Number Placeholder 4"/>
          <p:cNvSpPr>
            <a:spLocks noGrp="1"/>
          </p:cNvSpPr>
          <p:nvPr>
            <p:ph type="sldNum" sz="quarter" idx="12"/>
          </p:nvPr>
        </p:nvSpPr>
        <p:spPr/>
        <p:txBody>
          <a:bodyPr/>
          <a:lstStyle/>
          <a:p>
            <a:pPr>
              <a:defRPr/>
            </a:pPr>
            <a:fld id="{4758F2AF-93BC-4439-82BB-14944A9924B5}" type="slidenum">
              <a:rPr lang="en-US" altLang="en-US" smtClean="0"/>
              <a:pPr>
                <a:defRPr/>
              </a:pPr>
              <a:t>55</a:t>
            </a:fld>
            <a:endParaRPr lang="en-US" altLang="en-US"/>
          </a:p>
        </p:txBody>
      </p:sp>
      <p:sp>
        <p:nvSpPr>
          <p:cNvPr id="8" name="Title 1"/>
          <p:cNvSpPr>
            <a:spLocks noGrp="1"/>
          </p:cNvSpPr>
          <p:nvPr>
            <p:ph type="title"/>
          </p:nvPr>
        </p:nvSpPr>
        <p:spPr>
          <a:xfrm>
            <a:off x="762000" y="914400"/>
            <a:ext cx="8229600" cy="1143000"/>
          </a:xfrm>
        </p:spPr>
        <p:txBody>
          <a:bodyPr/>
          <a:lstStyle/>
          <a:p>
            <a:r>
              <a:rPr lang="en-US" dirty="0" smtClean="0"/>
              <a:t>Using Results to Improve Student Learning</a:t>
            </a:r>
            <a:endParaRPr lang="en-US" dirty="0"/>
          </a:p>
        </p:txBody>
      </p:sp>
    </p:spTree>
    <p:extLst>
      <p:ext uri="{BB962C8B-B14F-4D97-AF65-F5344CB8AC3E}">
        <p14:creationId xmlns:p14="http://schemas.microsoft.com/office/powerpoint/2010/main" val="7550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066800" y="2514600"/>
            <a:ext cx="8001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None/>
            </a:pPr>
            <a:r>
              <a:rPr lang="en-US" sz="2800" dirty="0" smtClean="0"/>
              <a:t>Why might results not get </a:t>
            </a:r>
            <a:r>
              <a:rPr lang="en-US" sz="2800" i="1" dirty="0" smtClean="0"/>
              <a:t>used</a:t>
            </a:r>
            <a:r>
              <a:rPr lang="en-US" sz="2800" dirty="0" smtClean="0"/>
              <a:t>?</a:t>
            </a:r>
          </a:p>
          <a:p>
            <a:pPr>
              <a:lnSpc>
                <a:spcPct val="90000"/>
              </a:lnSpc>
            </a:pPr>
            <a:r>
              <a:rPr lang="en-US" sz="2800" dirty="0" smtClean="0"/>
              <a:t>Reports get filed away and forgotten</a:t>
            </a:r>
          </a:p>
          <a:p>
            <a:pPr>
              <a:lnSpc>
                <a:spcPct val="90000"/>
              </a:lnSpc>
            </a:pPr>
            <a:r>
              <a:rPr lang="en-US" sz="2800" dirty="0" smtClean="0"/>
              <a:t>Belief that the report itself is enough to prompt and enact action </a:t>
            </a:r>
            <a:r>
              <a:rPr lang="en-US" sz="2300" dirty="0" smtClean="0"/>
              <a:t>(…</a:t>
            </a:r>
            <a:r>
              <a:rPr lang="en-US" sz="2300" dirty="0"/>
              <a:t>f</a:t>
            </a:r>
            <a:r>
              <a:rPr lang="en-US" sz="2300" dirty="0" smtClean="0"/>
              <a:t>alse)</a:t>
            </a:r>
          </a:p>
          <a:p>
            <a:pPr>
              <a:lnSpc>
                <a:spcPct val="90000"/>
              </a:lnSpc>
            </a:pPr>
            <a:r>
              <a:rPr lang="en-US" sz="2800" dirty="0" smtClean="0"/>
              <a:t>Requires collaboration and conversation</a:t>
            </a:r>
          </a:p>
          <a:p>
            <a:pPr marL="457200" lvl="1" indent="0">
              <a:lnSpc>
                <a:spcPct val="90000"/>
              </a:lnSpc>
              <a:buNone/>
            </a:pPr>
            <a:r>
              <a:rPr lang="en-US" sz="2300" dirty="0" smtClean="0"/>
              <a:t>“…but the communication must at some point move from talking about the data to talking about, and then enacting, changes.” – </a:t>
            </a:r>
            <a:r>
              <a:rPr lang="en-US" sz="2300" dirty="0" err="1" smtClean="0"/>
              <a:t>Blaich</a:t>
            </a:r>
            <a:r>
              <a:rPr lang="en-US" sz="2300" dirty="0" smtClean="0"/>
              <a:t> &amp; Wise, 2011</a:t>
            </a:r>
          </a:p>
          <a:p>
            <a:pPr>
              <a:lnSpc>
                <a:spcPct val="90000"/>
              </a:lnSpc>
            </a:pPr>
            <a:endParaRPr lang="en-US" sz="1600" dirty="0" smtClean="0"/>
          </a:p>
          <a:p>
            <a:pPr lvl="1">
              <a:lnSpc>
                <a:spcPct val="90000"/>
              </a:lnSpc>
            </a:pPr>
            <a:endParaRPr lang="en-US" sz="1600" dirty="0" smtClean="0"/>
          </a:p>
          <a:p>
            <a:pPr lvl="1">
              <a:lnSpc>
                <a:spcPct val="90000"/>
              </a:lnSpc>
            </a:pPr>
            <a:endParaRPr lang="en-US" sz="1600" dirty="0" smtClean="0"/>
          </a:p>
          <a:p>
            <a:pPr marL="0" indent="0">
              <a:lnSpc>
                <a:spcPct val="90000"/>
              </a:lnSpc>
              <a:buNone/>
            </a:pPr>
            <a:endParaRPr lang="en-US" sz="2000" dirty="0"/>
          </a:p>
          <a:p>
            <a:pPr marL="0" indent="0">
              <a:lnSpc>
                <a:spcPct val="90000"/>
              </a:lnSpc>
              <a:buNone/>
            </a:pPr>
            <a:endParaRPr lang="en-US" sz="2000" dirty="0" smtClean="0"/>
          </a:p>
          <a:p>
            <a:pPr>
              <a:lnSpc>
                <a:spcPct val="90000"/>
              </a:lnSpc>
            </a:pPr>
            <a:endParaRPr lang="en-US" sz="2000" dirty="0" smtClean="0"/>
          </a:p>
          <a:p>
            <a:pPr lvl="1">
              <a:lnSpc>
                <a:spcPct val="90000"/>
              </a:lnSpc>
            </a:pPr>
            <a:endParaRPr lang="en-US" sz="1600" dirty="0" smtClean="0"/>
          </a:p>
          <a:p>
            <a:pPr lvl="1">
              <a:lnSpc>
                <a:spcPct val="90000"/>
              </a:lnSpc>
            </a:pPr>
            <a:endParaRPr lang="en-US" sz="1600" dirty="0"/>
          </a:p>
        </p:txBody>
      </p:sp>
      <p:sp>
        <p:nvSpPr>
          <p:cNvPr id="3" name="Slide Number Placeholder 2"/>
          <p:cNvSpPr>
            <a:spLocks noGrp="1"/>
          </p:cNvSpPr>
          <p:nvPr>
            <p:ph type="sldNum" sz="quarter" idx="12"/>
          </p:nvPr>
        </p:nvSpPr>
        <p:spPr/>
        <p:txBody>
          <a:bodyPr/>
          <a:lstStyle/>
          <a:p>
            <a:pPr>
              <a:defRPr/>
            </a:pPr>
            <a:fld id="{4758F2AF-93BC-4439-82BB-14944A9924B5}" type="slidenum">
              <a:rPr lang="en-US" altLang="en-US" smtClean="0"/>
              <a:pPr>
                <a:defRPr/>
              </a:pPr>
              <a:t>56</a:t>
            </a:fld>
            <a:endParaRPr lang="en-US" altLang="en-US"/>
          </a:p>
        </p:txBody>
      </p:sp>
      <p:sp>
        <p:nvSpPr>
          <p:cNvPr id="6" name="Title 1"/>
          <p:cNvSpPr>
            <a:spLocks noGrp="1"/>
          </p:cNvSpPr>
          <p:nvPr>
            <p:ph type="title"/>
          </p:nvPr>
        </p:nvSpPr>
        <p:spPr>
          <a:xfrm>
            <a:off x="762000" y="914400"/>
            <a:ext cx="8229600" cy="1143000"/>
          </a:xfrm>
        </p:spPr>
        <p:txBody>
          <a:bodyPr/>
          <a:lstStyle/>
          <a:p>
            <a:r>
              <a:rPr lang="en-US" dirty="0" smtClean="0"/>
              <a:t>Using Results to Improve Student Learning</a:t>
            </a:r>
            <a:endParaRPr lang="en-US" dirty="0"/>
          </a:p>
        </p:txBody>
      </p:sp>
    </p:spTree>
    <p:extLst>
      <p:ext uri="{BB962C8B-B14F-4D97-AF65-F5344CB8AC3E}">
        <p14:creationId xmlns:p14="http://schemas.microsoft.com/office/powerpoint/2010/main" val="408874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2362200"/>
            <a:ext cx="8382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800" dirty="0" smtClean="0"/>
              <a:t>Altering your programming based on the results of your assessment = making a </a:t>
            </a:r>
            <a:r>
              <a:rPr lang="en-US" sz="2800" i="1" u="sng" dirty="0" smtClean="0"/>
              <a:t>change</a:t>
            </a:r>
          </a:p>
          <a:p>
            <a:pPr>
              <a:lnSpc>
                <a:spcPct val="90000"/>
              </a:lnSpc>
            </a:pPr>
            <a:r>
              <a:rPr lang="en-US" sz="2800" dirty="0" smtClean="0"/>
              <a:t>Improvement = a change that has had a </a:t>
            </a:r>
            <a:r>
              <a:rPr lang="en-US" sz="2800" i="1" u="sng" dirty="0" smtClean="0"/>
              <a:t>positive</a:t>
            </a:r>
            <a:r>
              <a:rPr lang="en-US" sz="2800" dirty="0" smtClean="0"/>
              <a:t> impact</a:t>
            </a:r>
          </a:p>
          <a:p>
            <a:pPr>
              <a:lnSpc>
                <a:spcPct val="90000"/>
              </a:lnSpc>
            </a:pPr>
            <a:r>
              <a:rPr lang="en-US" sz="2800" dirty="0" smtClean="0"/>
              <a:t>How do you know if your change is an improvement?</a:t>
            </a:r>
          </a:p>
          <a:p>
            <a:pPr lvl="1">
              <a:lnSpc>
                <a:spcPct val="90000"/>
              </a:lnSpc>
            </a:pPr>
            <a:r>
              <a:rPr lang="en-US" sz="2400" dirty="0" smtClean="0"/>
              <a:t>Re-assess!</a:t>
            </a:r>
          </a:p>
          <a:p>
            <a:pPr lvl="1" algn="ctr">
              <a:lnSpc>
                <a:spcPct val="90000"/>
              </a:lnSpc>
            </a:pPr>
            <a:endParaRPr lang="en-US" sz="1600" dirty="0" smtClean="0"/>
          </a:p>
          <a:p>
            <a:pPr lvl="1" algn="ctr">
              <a:lnSpc>
                <a:spcPct val="90000"/>
              </a:lnSpc>
            </a:pPr>
            <a:endParaRPr lang="en-US" sz="1600" dirty="0" smtClean="0"/>
          </a:p>
          <a:p>
            <a:pPr marL="0" indent="0" algn="ctr">
              <a:lnSpc>
                <a:spcPct val="90000"/>
              </a:lnSpc>
              <a:buNone/>
            </a:pPr>
            <a:endParaRPr lang="en-US" sz="2000" dirty="0"/>
          </a:p>
          <a:p>
            <a:pPr marL="0" indent="0" algn="ctr">
              <a:lnSpc>
                <a:spcPct val="90000"/>
              </a:lnSpc>
              <a:buNone/>
            </a:pPr>
            <a:endParaRPr lang="en-US" sz="2000" dirty="0" smtClean="0"/>
          </a:p>
          <a:p>
            <a:pPr algn="ctr">
              <a:lnSpc>
                <a:spcPct val="90000"/>
              </a:lnSpc>
            </a:pPr>
            <a:endParaRPr lang="en-US" sz="2000" dirty="0" smtClean="0"/>
          </a:p>
          <a:p>
            <a:pPr lvl="1" algn="ctr">
              <a:lnSpc>
                <a:spcPct val="90000"/>
              </a:lnSpc>
            </a:pPr>
            <a:endParaRPr lang="en-US" sz="1600" dirty="0" smtClean="0"/>
          </a:p>
          <a:p>
            <a:pPr lvl="1" algn="ctr">
              <a:lnSpc>
                <a:spcPct val="90000"/>
              </a:lnSpc>
            </a:pPr>
            <a:endParaRPr lang="en-US" sz="1600" dirty="0"/>
          </a:p>
        </p:txBody>
      </p:sp>
      <p:sp>
        <p:nvSpPr>
          <p:cNvPr id="5" name="Slide Number Placeholder 4"/>
          <p:cNvSpPr>
            <a:spLocks noGrp="1"/>
          </p:cNvSpPr>
          <p:nvPr>
            <p:ph type="sldNum" sz="quarter" idx="12"/>
          </p:nvPr>
        </p:nvSpPr>
        <p:spPr/>
        <p:txBody>
          <a:bodyPr/>
          <a:lstStyle/>
          <a:p>
            <a:pPr>
              <a:defRPr/>
            </a:pPr>
            <a:fld id="{4758F2AF-93BC-4439-82BB-14944A9924B5}" type="slidenum">
              <a:rPr lang="en-US" altLang="en-US" smtClean="0"/>
              <a:pPr>
                <a:defRPr/>
              </a:pPr>
              <a:t>57</a:t>
            </a:fld>
            <a:endParaRPr lang="en-US" altLang="en-US"/>
          </a:p>
        </p:txBody>
      </p:sp>
      <p:sp>
        <p:nvSpPr>
          <p:cNvPr id="8" name="Title 1"/>
          <p:cNvSpPr>
            <a:spLocks noGrp="1"/>
          </p:cNvSpPr>
          <p:nvPr>
            <p:ph type="title"/>
          </p:nvPr>
        </p:nvSpPr>
        <p:spPr>
          <a:xfrm>
            <a:off x="762000" y="914400"/>
            <a:ext cx="8229600" cy="1143000"/>
          </a:xfrm>
        </p:spPr>
        <p:txBody>
          <a:bodyPr/>
          <a:lstStyle/>
          <a:p>
            <a:r>
              <a:rPr lang="en-US" dirty="0" smtClean="0"/>
              <a:t>Using Results to Improve Student Learning</a:t>
            </a:r>
            <a:endParaRPr lang="en-US" dirty="0"/>
          </a:p>
        </p:txBody>
      </p:sp>
    </p:spTree>
    <p:extLst>
      <p:ext uri="{BB962C8B-B14F-4D97-AF65-F5344CB8AC3E}">
        <p14:creationId xmlns:p14="http://schemas.microsoft.com/office/powerpoint/2010/main" val="26441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2286000"/>
            <a:ext cx="1219200" cy="1099571"/>
          </a:xfrm>
        </p:spPr>
      </p:pic>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58</a:t>
            </a:fld>
            <a:endParaRPr lang="en-US" alt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0104"/>
          <a:stretch/>
        </p:blipFill>
        <p:spPr>
          <a:xfrm>
            <a:off x="1066800" y="3332673"/>
            <a:ext cx="1524000" cy="137001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394" y="3580316"/>
            <a:ext cx="701806" cy="760412"/>
          </a:xfrm>
          <a:prstGeom prst="rect">
            <a:avLst/>
          </a:prstGeom>
        </p:spPr>
      </p:pic>
      <p:pic>
        <p:nvPicPr>
          <p:cNvPr id="8"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3793994" y="2951673"/>
            <a:ext cx="1524000" cy="137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73111" y="2342073"/>
            <a:ext cx="1219200" cy="109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0104"/>
          <a:stretch/>
        </p:blipFill>
        <p:spPr>
          <a:xfrm>
            <a:off x="6820711" y="3388746"/>
            <a:ext cx="1524000" cy="1370012"/>
          </a:xfrm>
          <a:prstGeom prst="rect">
            <a:avLst/>
          </a:prstGeom>
        </p:spPr>
      </p:pic>
      <p:sp>
        <p:nvSpPr>
          <p:cNvPr id="11" name="Right Arrow 10"/>
          <p:cNvSpPr/>
          <p:nvPr/>
        </p:nvSpPr>
        <p:spPr>
          <a:xfrm>
            <a:off x="2590800" y="3441644"/>
            <a:ext cx="914400" cy="348229"/>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867400" y="3441643"/>
            <a:ext cx="914400" cy="348229"/>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3000" y="4792141"/>
            <a:ext cx="1524000" cy="369332"/>
          </a:xfrm>
          <a:prstGeom prst="rect">
            <a:avLst/>
          </a:prstGeom>
          <a:noFill/>
        </p:spPr>
        <p:txBody>
          <a:bodyPr wrap="square" rtlCol="0">
            <a:spAutoFit/>
          </a:bodyPr>
          <a:lstStyle/>
          <a:p>
            <a:r>
              <a:rPr lang="en-US" b="1" dirty="0" smtClean="0">
                <a:latin typeface="+mn-lt"/>
              </a:rPr>
              <a:t>Assessment</a:t>
            </a:r>
            <a:endParaRPr lang="en-US" b="1" dirty="0">
              <a:latin typeface="+mn-lt"/>
            </a:endParaRPr>
          </a:p>
        </p:txBody>
      </p:sp>
      <p:sp>
        <p:nvSpPr>
          <p:cNvPr id="14" name="TextBox 13"/>
          <p:cNvSpPr txBox="1"/>
          <p:nvPr/>
        </p:nvSpPr>
        <p:spPr>
          <a:xfrm>
            <a:off x="3620311" y="4792141"/>
            <a:ext cx="2170889" cy="369332"/>
          </a:xfrm>
          <a:prstGeom prst="rect">
            <a:avLst/>
          </a:prstGeom>
          <a:noFill/>
        </p:spPr>
        <p:txBody>
          <a:bodyPr wrap="square" rtlCol="0">
            <a:spAutoFit/>
          </a:bodyPr>
          <a:lstStyle/>
          <a:p>
            <a:r>
              <a:rPr lang="en-US" b="1" dirty="0" smtClean="0">
                <a:latin typeface="+mn-lt"/>
              </a:rPr>
              <a:t>Program Change</a:t>
            </a:r>
            <a:endParaRPr lang="en-US" b="1" dirty="0">
              <a:latin typeface="+mn-lt"/>
            </a:endParaRPr>
          </a:p>
        </p:txBody>
      </p:sp>
      <p:sp>
        <p:nvSpPr>
          <p:cNvPr id="15" name="TextBox 14"/>
          <p:cNvSpPr txBox="1"/>
          <p:nvPr/>
        </p:nvSpPr>
        <p:spPr>
          <a:xfrm>
            <a:off x="6705600" y="4800247"/>
            <a:ext cx="1908242" cy="369332"/>
          </a:xfrm>
          <a:prstGeom prst="rect">
            <a:avLst/>
          </a:prstGeom>
          <a:noFill/>
        </p:spPr>
        <p:txBody>
          <a:bodyPr wrap="square" rtlCol="0">
            <a:spAutoFit/>
          </a:bodyPr>
          <a:lstStyle/>
          <a:p>
            <a:r>
              <a:rPr lang="en-US" b="1" dirty="0" smtClean="0">
                <a:latin typeface="+mn-lt"/>
              </a:rPr>
              <a:t>Re-Assessment</a:t>
            </a:r>
            <a:endParaRPr lang="en-US" b="1" dirty="0">
              <a:latin typeface="+mn-lt"/>
            </a:endParaRPr>
          </a:p>
        </p:txBody>
      </p:sp>
      <p:cxnSp>
        <p:nvCxnSpPr>
          <p:cNvPr id="17" name="Straight Connector 16"/>
          <p:cNvCxnSpPr/>
          <p:nvPr/>
        </p:nvCxnSpPr>
        <p:spPr>
          <a:xfrm flipH="1">
            <a:off x="1600200" y="4038600"/>
            <a:ext cx="228600" cy="287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239000" y="3956432"/>
            <a:ext cx="343711" cy="119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14400" y="6240959"/>
            <a:ext cx="7699442" cy="830997"/>
          </a:xfrm>
          <a:prstGeom prst="rect">
            <a:avLst/>
          </a:prstGeom>
          <a:noFill/>
        </p:spPr>
        <p:txBody>
          <a:bodyPr wrap="square" rtlCol="0">
            <a:spAutoFit/>
          </a:bodyPr>
          <a:lstStyle>
            <a:defPPr>
              <a:defRPr lang="en-US"/>
            </a:defPPr>
            <a:lvl1pPr>
              <a:defRPr sz="1200">
                <a:latin typeface="+mj-lt"/>
              </a:defRPr>
            </a:lvl1pPr>
          </a:lstStyle>
          <a:p>
            <a:r>
              <a:rPr lang="en-US" dirty="0" err="1"/>
              <a:t>Fulcher</a:t>
            </a:r>
            <a:r>
              <a:rPr lang="en-US" dirty="0"/>
              <a:t>, K.H. Good, M.R., Coleman, C.M., &amp; Smith, K.L. (2014). A simple model for learning improvement: Weigh pig, feed pig, weigh pig. Occasional Paper No. 23). Urbana, Il: University of Illinois and Indiana University, National Institute for Learning Improvement.</a:t>
            </a:r>
          </a:p>
          <a:p>
            <a:endParaRPr lang="en-US" dirty="0"/>
          </a:p>
        </p:txBody>
      </p:sp>
    </p:spTree>
    <p:extLst>
      <p:ext uri="{BB962C8B-B14F-4D97-AF65-F5344CB8AC3E}">
        <p14:creationId xmlns:p14="http://schemas.microsoft.com/office/powerpoint/2010/main" val="15263003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2362200"/>
            <a:ext cx="80772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500" dirty="0" smtClean="0"/>
              <a:t>What could we improve that would positively impact </a:t>
            </a:r>
            <a:r>
              <a:rPr lang="en-US" sz="2500" i="1" dirty="0" smtClean="0"/>
              <a:t>student learning</a:t>
            </a:r>
            <a:r>
              <a:rPr lang="en-US" sz="2500" dirty="0" smtClean="0"/>
              <a:t>?</a:t>
            </a:r>
          </a:p>
          <a:p>
            <a:pPr lvl="1">
              <a:lnSpc>
                <a:spcPct val="90000"/>
              </a:lnSpc>
            </a:pPr>
            <a:r>
              <a:rPr lang="en-US" sz="2200" dirty="0" smtClean="0"/>
              <a:t>Measurement?</a:t>
            </a:r>
          </a:p>
          <a:p>
            <a:pPr lvl="1">
              <a:lnSpc>
                <a:spcPct val="90000"/>
              </a:lnSpc>
            </a:pPr>
            <a:r>
              <a:rPr lang="en-US" sz="2200" dirty="0" smtClean="0"/>
              <a:t>Data collection?</a:t>
            </a:r>
          </a:p>
          <a:p>
            <a:pPr lvl="1">
              <a:lnSpc>
                <a:spcPct val="90000"/>
              </a:lnSpc>
            </a:pPr>
            <a:r>
              <a:rPr lang="en-US" sz="2200" dirty="0" smtClean="0"/>
              <a:t>Data analyses?</a:t>
            </a:r>
          </a:p>
          <a:p>
            <a:pPr>
              <a:lnSpc>
                <a:spcPct val="90000"/>
              </a:lnSpc>
            </a:pPr>
            <a:r>
              <a:rPr lang="en-US" sz="2500" dirty="0" smtClean="0"/>
              <a:t>Although improvements to all aspects of assessment are important (they help us attain better, more credible evidence of student learning) </a:t>
            </a:r>
            <a:r>
              <a:rPr lang="en-US" sz="2500" dirty="0" smtClean="0">
                <a:sym typeface="Wingdings" panose="05000000000000000000" pitchFamily="2" charset="2"/>
              </a:rPr>
              <a:t> </a:t>
            </a:r>
            <a:r>
              <a:rPr lang="en-US" sz="2500" b="1" dirty="0" smtClean="0">
                <a:sym typeface="Wingdings" panose="05000000000000000000" pitchFamily="2" charset="2"/>
              </a:rPr>
              <a:t>they do not impact student learning</a:t>
            </a:r>
            <a:r>
              <a:rPr lang="en-US" sz="2500" dirty="0" smtClean="0">
                <a:sym typeface="Wingdings" panose="05000000000000000000" pitchFamily="2" charset="2"/>
              </a:rPr>
              <a:t> </a:t>
            </a:r>
          </a:p>
          <a:p>
            <a:pPr lvl="1">
              <a:lnSpc>
                <a:spcPct val="90000"/>
              </a:lnSpc>
            </a:pPr>
            <a:r>
              <a:rPr lang="en-US" sz="2200" dirty="0" smtClean="0">
                <a:sym typeface="Wingdings" panose="05000000000000000000" pitchFamily="2" charset="2"/>
              </a:rPr>
              <a:t>e.g., </a:t>
            </a:r>
            <a:r>
              <a:rPr lang="en-US" sz="2200" dirty="0">
                <a:sym typeface="Wingdings" panose="05000000000000000000" pitchFamily="2" charset="2"/>
              </a:rPr>
              <a:t>u</a:t>
            </a:r>
            <a:r>
              <a:rPr lang="en-US" sz="2200" dirty="0" smtClean="0">
                <a:sym typeface="Wingdings" panose="05000000000000000000" pitchFamily="2" charset="2"/>
              </a:rPr>
              <a:t>sing a better data collection method will not help your students learn better </a:t>
            </a:r>
            <a:endParaRPr lang="en-US" sz="2200" dirty="0" smtClean="0"/>
          </a:p>
          <a:p>
            <a:pPr lvl="1" algn="ctr">
              <a:lnSpc>
                <a:spcPct val="90000"/>
              </a:lnSpc>
            </a:pPr>
            <a:endParaRPr lang="en-US" sz="1600" dirty="0" smtClean="0"/>
          </a:p>
          <a:p>
            <a:pPr marL="0" indent="0" algn="ctr">
              <a:lnSpc>
                <a:spcPct val="90000"/>
              </a:lnSpc>
              <a:buNone/>
            </a:pPr>
            <a:endParaRPr lang="en-US" sz="2000" dirty="0"/>
          </a:p>
          <a:p>
            <a:pPr marL="0" indent="0" algn="ctr">
              <a:lnSpc>
                <a:spcPct val="90000"/>
              </a:lnSpc>
              <a:buNone/>
            </a:pPr>
            <a:endParaRPr lang="en-US" sz="2000" dirty="0" smtClean="0"/>
          </a:p>
          <a:p>
            <a:pPr algn="ctr">
              <a:lnSpc>
                <a:spcPct val="90000"/>
              </a:lnSpc>
            </a:pPr>
            <a:endParaRPr lang="en-US" sz="2000" dirty="0" smtClean="0"/>
          </a:p>
          <a:p>
            <a:pPr lvl="1" algn="ctr">
              <a:lnSpc>
                <a:spcPct val="90000"/>
              </a:lnSpc>
            </a:pPr>
            <a:endParaRPr lang="en-US" sz="1600" dirty="0" smtClean="0"/>
          </a:p>
          <a:p>
            <a:pPr lvl="1" algn="ctr">
              <a:lnSpc>
                <a:spcPct val="90000"/>
              </a:lnSpc>
            </a:pPr>
            <a:endParaRPr lang="en-US" sz="1600" dirty="0"/>
          </a:p>
        </p:txBody>
      </p:sp>
      <p:sp>
        <p:nvSpPr>
          <p:cNvPr id="5" name="Slide Number Placeholder 4"/>
          <p:cNvSpPr>
            <a:spLocks noGrp="1"/>
          </p:cNvSpPr>
          <p:nvPr>
            <p:ph type="sldNum" sz="quarter" idx="12"/>
          </p:nvPr>
        </p:nvSpPr>
        <p:spPr/>
        <p:txBody>
          <a:bodyPr/>
          <a:lstStyle/>
          <a:p>
            <a:pPr>
              <a:defRPr/>
            </a:pPr>
            <a:fld id="{4758F2AF-93BC-4439-82BB-14944A9924B5}" type="slidenum">
              <a:rPr lang="en-US" altLang="en-US" smtClean="0"/>
              <a:pPr>
                <a:defRPr/>
              </a:pPr>
              <a:t>59</a:t>
            </a:fld>
            <a:endParaRPr lang="en-US" altLang="en-US" dirty="0"/>
          </a:p>
        </p:txBody>
      </p:sp>
      <p:sp>
        <p:nvSpPr>
          <p:cNvPr id="8" name="Title 1"/>
          <p:cNvSpPr>
            <a:spLocks noGrp="1"/>
          </p:cNvSpPr>
          <p:nvPr>
            <p:ph type="title"/>
          </p:nvPr>
        </p:nvSpPr>
        <p:spPr>
          <a:xfrm>
            <a:off x="762000" y="914400"/>
            <a:ext cx="8229600" cy="1143000"/>
          </a:xfrm>
        </p:spPr>
        <p:txBody>
          <a:bodyPr/>
          <a:lstStyle/>
          <a:p>
            <a:r>
              <a:rPr lang="en-US" dirty="0" smtClean="0"/>
              <a:t>Using Results to Improve Student Learning</a:t>
            </a:r>
            <a:endParaRPr lang="en-US" dirty="0"/>
          </a:p>
        </p:txBody>
      </p:sp>
    </p:spTree>
    <p:extLst>
      <p:ext uri="{BB962C8B-B14F-4D97-AF65-F5344CB8AC3E}">
        <p14:creationId xmlns:p14="http://schemas.microsoft.com/office/powerpoint/2010/main" val="38382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Goals –</a:t>
            </a:r>
            <a:r>
              <a:rPr lang="en-US" dirty="0" smtClean="0"/>
              <a:t> broad expectations of programming</a:t>
            </a:r>
          </a:p>
          <a:p>
            <a:endParaRPr lang="en-US" u="sng" dirty="0" smtClean="0"/>
          </a:p>
          <a:p>
            <a:r>
              <a:rPr lang="en-US" u="sng" dirty="0" smtClean="0"/>
              <a:t>Objectives –</a:t>
            </a:r>
            <a:r>
              <a:rPr lang="en-US" dirty="0" smtClean="0"/>
              <a:t> specifics of how goals are met</a:t>
            </a:r>
          </a:p>
          <a:p>
            <a:pPr lvl="1"/>
            <a:r>
              <a:rPr lang="en-US" dirty="0" smtClean="0"/>
              <a:t>Observable</a:t>
            </a:r>
          </a:p>
          <a:p>
            <a:pPr lvl="1"/>
            <a:r>
              <a:rPr lang="en-US" dirty="0" smtClean="0"/>
              <a:t>Measurable</a:t>
            </a:r>
          </a:p>
          <a:p>
            <a:endParaRPr lang="en-US" dirty="0" smtClean="0"/>
          </a:p>
          <a:p>
            <a:r>
              <a:rPr lang="en-US" dirty="0" smtClean="0"/>
              <a:t>Objectives identify what individuals should be able to </a:t>
            </a:r>
            <a:r>
              <a:rPr lang="en-US" i="1" dirty="0" smtClean="0"/>
              <a:t>know, think,</a:t>
            </a:r>
            <a:r>
              <a:rPr lang="en-US" dirty="0" smtClean="0"/>
              <a:t> and </a:t>
            </a:r>
            <a:r>
              <a:rPr lang="en-US" i="1" dirty="0" smtClean="0"/>
              <a:t>do</a:t>
            </a:r>
            <a:r>
              <a:rPr lang="en-US" dirty="0" smtClean="0"/>
              <a:t> as a result of experiencing the program.</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6</a:t>
            </a:fld>
            <a:endParaRPr lang="en-US" altLang="en-US"/>
          </a:p>
        </p:txBody>
      </p:sp>
    </p:spTree>
    <p:extLst>
      <p:ext uri="{BB962C8B-B14F-4D97-AF65-F5344CB8AC3E}">
        <p14:creationId xmlns:p14="http://schemas.microsoft.com/office/powerpoint/2010/main" val="172339319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286000"/>
            <a:ext cx="6858000" cy="3816429"/>
          </a:xfrm>
          <a:prstGeom prst="rect">
            <a:avLst/>
          </a:prstGeom>
          <a:solidFill>
            <a:schemeClr val="bg1"/>
          </a:solidFill>
        </p:spPr>
        <p:txBody>
          <a:bodyPr wrap="square" rtlCol="0">
            <a:spAutoFit/>
          </a:bodyPr>
          <a:lstStyle/>
          <a:p>
            <a:r>
              <a:rPr lang="en-US" sz="2200" dirty="0" smtClean="0">
                <a:latin typeface="Century Gothic" panose="020B0502020202020204" pitchFamily="34" charset="0"/>
                <a:cs typeface="Calibri"/>
              </a:rPr>
              <a:t>“Productively </a:t>
            </a:r>
            <a:r>
              <a:rPr lang="en-US" sz="2200" dirty="0">
                <a:latin typeface="Century Gothic" panose="020B0502020202020204" pitchFamily="34" charset="0"/>
                <a:cs typeface="Calibri"/>
              </a:rPr>
              <a:t>using learning outcomes results to inform decision making and to </a:t>
            </a:r>
            <a:r>
              <a:rPr lang="en-US" sz="2200" i="1" dirty="0">
                <a:latin typeface="Century Gothic" panose="020B0502020202020204" pitchFamily="34" charset="0"/>
                <a:cs typeface="Calibri"/>
              </a:rPr>
              <a:t>improve</a:t>
            </a:r>
            <a:r>
              <a:rPr lang="en-US" sz="2200" dirty="0">
                <a:latin typeface="Century Gothic" panose="020B0502020202020204" pitchFamily="34" charset="0"/>
                <a:cs typeface="Calibri"/>
              </a:rPr>
              <a:t> </a:t>
            </a:r>
            <a:r>
              <a:rPr lang="en-US" sz="2200" dirty="0" smtClean="0">
                <a:latin typeface="Century Gothic" panose="020B0502020202020204" pitchFamily="34" charset="0"/>
                <a:cs typeface="Calibri"/>
              </a:rPr>
              <a:t>teaching </a:t>
            </a:r>
            <a:r>
              <a:rPr lang="en-US" sz="2200" dirty="0">
                <a:latin typeface="Century Gothic" panose="020B0502020202020204" pitchFamily="34" charset="0"/>
                <a:cs typeface="Calibri"/>
              </a:rPr>
              <a:t>and learning remains the most important </a:t>
            </a:r>
            <a:r>
              <a:rPr lang="en-US" sz="2200" b="1" u="sng" dirty="0">
                <a:latin typeface="Century Gothic" panose="020B0502020202020204" pitchFamily="34" charset="0"/>
                <a:cs typeface="Calibri"/>
              </a:rPr>
              <a:t>unaddressed</a:t>
            </a:r>
            <a:r>
              <a:rPr lang="en-US" sz="2200" dirty="0">
                <a:latin typeface="Century Gothic" panose="020B0502020202020204" pitchFamily="34" charset="0"/>
                <a:cs typeface="Calibri"/>
              </a:rPr>
              <a:t> challenge related to </a:t>
            </a:r>
            <a:r>
              <a:rPr lang="en-US" sz="2200" dirty="0" smtClean="0">
                <a:latin typeface="Century Gothic" panose="020B0502020202020204" pitchFamily="34" charset="0"/>
                <a:cs typeface="Calibri"/>
              </a:rPr>
              <a:t>student </a:t>
            </a:r>
            <a:r>
              <a:rPr lang="en-US" sz="2200" dirty="0">
                <a:latin typeface="Century Gothic" panose="020B0502020202020204" pitchFamily="34" charset="0"/>
                <a:cs typeface="Calibri"/>
              </a:rPr>
              <a:t>learning outcomes assessment</a:t>
            </a:r>
            <a:r>
              <a:rPr lang="en-US" sz="2200" dirty="0" smtClean="0">
                <a:latin typeface="Century Gothic" panose="020B0502020202020204" pitchFamily="34" charset="0"/>
                <a:cs typeface="Calibri"/>
              </a:rPr>
              <a:t>. Simply </a:t>
            </a:r>
            <a:r>
              <a:rPr lang="en-US" sz="2200" dirty="0">
                <a:latin typeface="Century Gothic" panose="020B0502020202020204" pitchFamily="34" charset="0"/>
                <a:cs typeface="Calibri"/>
              </a:rPr>
              <a:t>posting a number on an institution website </a:t>
            </a:r>
            <a:r>
              <a:rPr lang="en-US" sz="2200" dirty="0" smtClean="0">
                <a:latin typeface="Century Gothic" panose="020B0502020202020204" pitchFamily="34" charset="0"/>
                <a:cs typeface="Calibri"/>
              </a:rPr>
              <a:t> or checking </a:t>
            </a:r>
            <a:r>
              <a:rPr lang="en-US" sz="2200" dirty="0">
                <a:latin typeface="Century Gothic" panose="020B0502020202020204" pitchFamily="34" charset="0"/>
                <a:cs typeface="Calibri"/>
              </a:rPr>
              <a:t>a box in an accreditation report are of </a:t>
            </a:r>
            <a:r>
              <a:rPr lang="en-US" sz="2200" dirty="0" smtClean="0">
                <a:latin typeface="Century Gothic" panose="020B0502020202020204" pitchFamily="34" charset="0"/>
                <a:cs typeface="Calibri"/>
              </a:rPr>
              <a:t>little value </a:t>
            </a:r>
            <a:r>
              <a:rPr lang="en-US" sz="2200" dirty="0">
                <a:latin typeface="Century Gothic" panose="020B0502020202020204" pitchFamily="34" charset="0"/>
                <a:cs typeface="Calibri"/>
              </a:rPr>
              <a:t>to students, parents, or policy </a:t>
            </a:r>
            <a:r>
              <a:rPr lang="en-US" sz="2200" dirty="0" smtClean="0">
                <a:latin typeface="Century Gothic" panose="020B0502020202020204" pitchFamily="34" charset="0"/>
                <a:cs typeface="Calibri"/>
              </a:rPr>
              <a:t>makers</a:t>
            </a:r>
            <a:r>
              <a:rPr lang="en-US" sz="2200" dirty="0">
                <a:latin typeface="Century Gothic" panose="020B0502020202020204" pitchFamily="34" charset="0"/>
                <a:cs typeface="Calibri"/>
              </a:rPr>
              <a:t>. Equally important, </a:t>
            </a:r>
            <a:r>
              <a:rPr lang="en-US" sz="2200" b="1" u="sng" dirty="0">
                <a:latin typeface="Century Gothic" panose="020B0502020202020204" pitchFamily="34" charset="0"/>
                <a:cs typeface="Calibri"/>
              </a:rPr>
              <a:t>such actions do nothing to improve access, affordability, or </a:t>
            </a:r>
            <a:r>
              <a:rPr lang="en-US" sz="2200" b="1" u="sng" dirty="0" smtClean="0">
                <a:latin typeface="Century Gothic" panose="020B0502020202020204" pitchFamily="34" charset="0"/>
                <a:cs typeface="Calibri"/>
              </a:rPr>
              <a:t>accomplishment</a:t>
            </a:r>
            <a:r>
              <a:rPr lang="en-US" sz="2200" dirty="0" smtClean="0">
                <a:latin typeface="Century Gothic" panose="020B0502020202020204" pitchFamily="34" charset="0"/>
                <a:cs typeface="Calibri"/>
              </a:rPr>
              <a:t>.”</a:t>
            </a:r>
          </a:p>
          <a:p>
            <a:r>
              <a:rPr lang="en-US" sz="2200" dirty="0">
                <a:latin typeface="Century Gothic" panose="020B0502020202020204" pitchFamily="34" charset="0"/>
                <a:cs typeface="Calibri"/>
              </a:rPr>
              <a:t>	</a:t>
            </a:r>
            <a:r>
              <a:rPr lang="en-US" sz="2200" dirty="0" smtClean="0">
                <a:latin typeface="Century Gothic" panose="020B0502020202020204" pitchFamily="34" charset="0"/>
                <a:cs typeface="Calibri"/>
              </a:rPr>
              <a:t>			</a:t>
            </a:r>
            <a:r>
              <a:rPr lang="en-US" dirty="0" smtClean="0">
                <a:latin typeface="Century Gothic" panose="020B0502020202020204" pitchFamily="34" charset="0"/>
                <a:cs typeface="Calibri"/>
              </a:rPr>
              <a:t>- </a:t>
            </a:r>
            <a:r>
              <a:rPr lang="en-US" dirty="0" err="1" smtClean="0">
                <a:latin typeface="Century Gothic" panose="020B0502020202020204" pitchFamily="34" charset="0"/>
                <a:cs typeface="Calibri"/>
              </a:rPr>
              <a:t>Kuh</a:t>
            </a:r>
            <a:r>
              <a:rPr lang="en-US" dirty="0" smtClean="0">
                <a:latin typeface="Century Gothic" panose="020B0502020202020204" pitchFamily="34" charset="0"/>
                <a:cs typeface="Calibri"/>
              </a:rPr>
              <a:t> &amp; </a:t>
            </a:r>
            <a:r>
              <a:rPr lang="en-US" dirty="0" err="1" smtClean="0">
                <a:latin typeface="Century Gothic" panose="020B0502020202020204" pitchFamily="34" charset="0"/>
                <a:cs typeface="Calibri"/>
              </a:rPr>
              <a:t>Ikenberry</a:t>
            </a:r>
            <a:r>
              <a:rPr lang="en-US" dirty="0" smtClean="0">
                <a:latin typeface="Century Gothic" panose="020B0502020202020204" pitchFamily="34" charset="0"/>
                <a:cs typeface="Calibri"/>
              </a:rPr>
              <a:t>, 2009</a:t>
            </a:r>
            <a:endParaRPr lang="en-US" dirty="0">
              <a:latin typeface="Century Gothic" panose="020B0502020202020204" pitchFamily="34" charset="0"/>
              <a:cs typeface="Calibri"/>
            </a:endParaRPr>
          </a:p>
        </p:txBody>
      </p:sp>
      <p:sp>
        <p:nvSpPr>
          <p:cNvPr id="2" name="Slide Number Placeholder 1"/>
          <p:cNvSpPr>
            <a:spLocks noGrp="1"/>
          </p:cNvSpPr>
          <p:nvPr>
            <p:ph type="sldNum" sz="quarter" idx="12"/>
          </p:nvPr>
        </p:nvSpPr>
        <p:spPr/>
        <p:txBody>
          <a:bodyPr/>
          <a:lstStyle/>
          <a:p>
            <a:pPr>
              <a:defRPr/>
            </a:pPr>
            <a:fld id="{4758F2AF-93BC-4439-82BB-14944A9924B5}" type="slidenum">
              <a:rPr lang="en-US" altLang="en-US" smtClean="0"/>
              <a:pPr>
                <a:defRPr/>
              </a:pPr>
              <a:t>60</a:t>
            </a:fld>
            <a:endParaRPr lang="en-US" altLang="en-US" dirty="0"/>
          </a:p>
        </p:txBody>
      </p:sp>
      <p:sp>
        <p:nvSpPr>
          <p:cNvPr id="5" name="Title 1"/>
          <p:cNvSpPr>
            <a:spLocks noGrp="1"/>
          </p:cNvSpPr>
          <p:nvPr>
            <p:ph type="title"/>
          </p:nvPr>
        </p:nvSpPr>
        <p:spPr>
          <a:xfrm>
            <a:off x="762000" y="914400"/>
            <a:ext cx="8229600" cy="1143000"/>
          </a:xfrm>
        </p:spPr>
        <p:txBody>
          <a:bodyPr/>
          <a:lstStyle/>
          <a:p>
            <a:r>
              <a:rPr lang="en-US" dirty="0" smtClean="0"/>
              <a:t>Using Results to Improve Student Learning</a:t>
            </a:r>
            <a:endParaRPr lang="en-US" dirty="0"/>
          </a:p>
        </p:txBody>
      </p:sp>
    </p:spTree>
    <p:extLst>
      <p:ext uri="{BB962C8B-B14F-4D97-AF65-F5344CB8AC3E}">
        <p14:creationId xmlns:p14="http://schemas.microsoft.com/office/powerpoint/2010/main" val="988789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62000" y="2209800"/>
            <a:ext cx="8229600" cy="4419600"/>
          </a:xfrm>
        </p:spPr>
        <p:txBody>
          <a:bodyPr/>
          <a:lstStyle/>
          <a:p>
            <a:r>
              <a:rPr lang="en-US" b="1" dirty="0" smtClean="0"/>
              <a:t>Assessment is a tool for continuous program improvement</a:t>
            </a:r>
          </a:p>
          <a:p>
            <a:endParaRPr lang="en-US" sz="1000" dirty="0"/>
          </a:p>
          <a:p>
            <a:r>
              <a:rPr lang="en-US" b="1" dirty="0" smtClean="0"/>
              <a:t>Put your time in! </a:t>
            </a:r>
            <a:r>
              <a:rPr lang="en-US" i="1" dirty="0" smtClean="0"/>
              <a:t>(what goes around comes around…)</a:t>
            </a:r>
          </a:p>
          <a:p>
            <a:pPr marL="457200" lvl="1" indent="0">
              <a:buNone/>
            </a:pPr>
            <a:r>
              <a:rPr lang="en-US" dirty="0" smtClean="0"/>
              <a:t>Carefully align each step of the cycle, starting with learning objectives</a:t>
            </a:r>
          </a:p>
          <a:p>
            <a:pPr marL="457200" lvl="1" indent="0">
              <a:buNone/>
            </a:pPr>
            <a:endParaRPr lang="en-US" sz="1000" dirty="0"/>
          </a:p>
          <a:p>
            <a:r>
              <a:rPr lang="en-US" b="1" dirty="0" smtClean="0"/>
              <a:t>What is your takeaway from today?</a:t>
            </a:r>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61</a:t>
            </a:fld>
            <a:endParaRPr lang="en-US" altLang="en-US"/>
          </a:p>
        </p:txBody>
      </p:sp>
    </p:spTree>
    <p:extLst>
      <p:ext uri="{BB962C8B-B14F-4D97-AF65-F5344CB8AC3E}">
        <p14:creationId xmlns:p14="http://schemas.microsoft.com/office/powerpoint/2010/main" val="290095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62</a:t>
            </a:fld>
            <a:endParaRPr lang="en-US" altLang="en-US"/>
          </a:p>
        </p:txBody>
      </p:sp>
      <p:sp>
        <p:nvSpPr>
          <p:cNvPr id="5" name="Circular Arrow 4"/>
          <p:cNvSpPr/>
          <p:nvPr/>
        </p:nvSpPr>
        <p:spPr>
          <a:xfrm rot="15018803">
            <a:off x="1908165" y="1038252"/>
            <a:ext cx="5559001" cy="5589319"/>
          </a:xfrm>
          <a:prstGeom prst="circularArrow">
            <a:avLst>
              <a:gd name="adj1" fmla="val 5970"/>
              <a:gd name="adj2" fmla="val 653688"/>
              <a:gd name="adj3" fmla="val 20455930"/>
              <a:gd name="adj4" fmla="val 321911"/>
              <a:gd name="adj5" fmla="val 7108"/>
            </a:avLst>
          </a:prstGeom>
          <a:solidFill>
            <a:srgbClr val="FFEA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3714351" y="1036100"/>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Establish Objectives</a:t>
            </a:r>
            <a:endParaRPr lang="en-US" sz="1600" dirty="0"/>
          </a:p>
        </p:txBody>
      </p:sp>
      <p:sp>
        <p:nvSpPr>
          <p:cNvPr id="7" name="Rounded Rectangle 6"/>
          <p:cNvSpPr/>
          <p:nvPr/>
        </p:nvSpPr>
        <p:spPr>
          <a:xfrm>
            <a:off x="6051149" y="2346095"/>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2</a:t>
            </a:r>
            <a:r>
              <a:rPr lang="en-US" sz="1600" dirty="0" smtClean="0"/>
              <a:t>) Map Objectives to Programming</a:t>
            </a:r>
            <a:endParaRPr lang="en-US" sz="1600" dirty="0"/>
          </a:p>
        </p:txBody>
      </p:sp>
      <p:sp>
        <p:nvSpPr>
          <p:cNvPr id="8" name="Rounded Rectangle 7"/>
          <p:cNvSpPr/>
          <p:nvPr/>
        </p:nvSpPr>
        <p:spPr>
          <a:xfrm>
            <a:off x="6051149" y="4324617"/>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Select and/or Design Instruments</a:t>
            </a:r>
            <a:endParaRPr lang="en-US" sz="1600" dirty="0"/>
          </a:p>
        </p:txBody>
      </p:sp>
      <p:sp>
        <p:nvSpPr>
          <p:cNvPr id="9" name="Rounded Rectangle 8"/>
          <p:cNvSpPr/>
          <p:nvPr/>
        </p:nvSpPr>
        <p:spPr>
          <a:xfrm>
            <a:off x="3714351" y="5557299"/>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Collect Data and Assess Fidelity</a:t>
            </a:r>
            <a:endParaRPr lang="en-US" sz="1600" dirty="0"/>
          </a:p>
        </p:txBody>
      </p:sp>
      <p:sp>
        <p:nvSpPr>
          <p:cNvPr id="10" name="Rounded Rectangle 9"/>
          <p:cNvSpPr/>
          <p:nvPr/>
        </p:nvSpPr>
        <p:spPr>
          <a:xfrm>
            <a:off x="1573496" y="2346095"/>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6) Use Results to Improve Program</a:t>
            </a:r>
            <a:endParaRPr lang="en-US" sz="1600" dirty="0"/>
          </a:p>
        </p:txBody>
      </p:sp>
      <p:sp>
        <p:nvSpPr>
          <p:cNvPr id="11" name="Rounded Rectangle 10"/>
          <p:cNvSpPr/>
          <p:nvPr/>
        </p:nvSpPr>
        <p:spPr>
          <a:xfrm>
            <a:off x="1573496" y="4324617"/>
            <a:ext cx="1715299" cy="1094799"/>
          </a:xfrm>
          <a:prstGeom prst="roundRect">
            <a:avLst/>
          </a:prstGeom>
          <a:solidFill>
            <a:srgbClr val="8038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5) Analyze Data</a:t>
            </a:r>
            <a:endParaRPr lang="en-US" sz="1600" dirty="0"/>
          </a:p>
        </p:txBody>
      </p:sp>
      <p:sp>
        <p:nvSpPr>
          <p:cNvPr id="12" name="Title 1"/>
          <p:cNvSpPr>
            <a:spLocks noGrp="1"/>
          </p:cNvSpPr>
          <p:nvPr>
            <p:ph type="title"/>
          </p:nvPr>
        </p:nvSpPr>
        <p:spPr>
          <a:xfrm>
            <a:off x="609600" y="32766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87995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Objectives</a:t>
            </a:r>
            <a:endParaRPr lang="en-US" dirty="0"/>
          </a:p>
        </p:txBody>
      </p:sp>
      <p:sp>
        <p:nvSpPr>
          <p:cNvPr id="3" name="Content Placeholder 2"/>
          <p:cNvSpPr>
            <a:spLocks noGrp="1"/>
          </p:cNvSpPr>
          <p:nvPr>
            <p:ph idx="1"/>
          </p:nvPr>
        </p:nvSpPr>
        <p:spPr/>
        <p:txBody>
          <a:bodyPr>
            <a:normAutofit/>
          </a:bodyPr>
          <a:lstStyle/>
          <a:p>
            <a:r>
              <a:rPr lang="en-US" dirty="0" smtClean="0"/>
              <a:t>Know, think, and do</a:t>
            </a:r>
          </a:p>
          <a:p>
            <a:pPr lvl="1"/>
            <a:endParaRPr lang="en-US" dirty="0" smtClean="0"/>
          </a:p>
          <a:p>
            <a:pPr lvl="1"/>
            <a:r>
              <a:rPr lang="en-US" dirty="0" smtClean="0"/>
              <a:t>Cognitive </a:t>
            </a:r>
          </a:p>
          <a:p>
            <a:pPr lvl="2"/>
            <a:r>
              <a:rPr lang="en-US" dirty="0" smtClean="0"/>
              <a:t>Demonstrating knowledge and/or skills</a:t>
            </a:r>
            <a:endParaRPr lang="en-US" dirty="0"/>
          </a:p>
          <a:p>
            <a:pPr lvl="1"/>
            <a:endParaRPr lang="en-US" dirty="0" smtClean="0"/>
          </a:p>
          <a:p>
            <a:pPr lvl="1"/>
            <a:r>
              <a:rPr lang="en-US" dirty="0" smtClean="0"/>
              <a:t>Non-cognitive </a:t>
            </a:r>
            <a:endParaRPr lang="en-US" dirty="0"/>
          </a:p>
          <a:p>
            <a:pPr lvl="2"/>
            <a:r>
              <a:rPr lang="en-US" dirty="0" smtClean="0"/>
              <a:t>Expressing attitudes, beliefs, and/or values</a:t>
            </a:r>
            <a:endParaRPr lang="en-US" dirty="0"/>
          </a:p>
          <a:p>
            <a:pPr lvl="2"/>
            <a:endParaRPr lang="en-US" dirty="0" smtClean="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7</a:t>
            </a:fld>
            <a:endParaRPr lang="en-US" altLang="en-US"/>
          </a:p>
        </p:txBody>
      </p:sp>
    </p:spTree>
    <p:extLst>
      <p:ext uri="{BB962C8B-B14F-4D97-AF65-F5344CB8AC3E}">
        <p14:creationId xmlns:p14="http://schemas.microsoft.com/office/powerpoint/2010/main" val="11301783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lstStyle/>
          <a:p>
            <a:r>
              <a:rPr lang="en-US" dirty="0" smtClean="0"/>
              <a:t>Establishing Objectives</a:t>
            </a:r>
            <a:endParaRPr lang="en-US" dirty="0"/>
          </a:p>
        </p:txBody>
      </p:sp>
      <p:sp>
        <p:nvSpPr>
          <p:cNvPr id="3" name="Content Placeholder 2"/>
          <p:cNvSpPr>
            <a:spLocks noGrp="1"/>
          </p:cNvSpPr>
          <p:nvPr>
            <p:ph idx="1"/>
          </p:nvPr>
        </p:nvSpPr>
        <p:spPr>
          <a:xfrm>
            <a:off x="762000" y="1905000"/>
            <a:ext cx="8113220" cy="4953000"/>
          </a:xfrm>
        </p:spPr>
        <p:txBody>
          <a:bodyPr>
            <a:normAutofit fontScale="92500" lnSpcReduction="20000"/>
          </a:bodyPr>
          <a:lstStyle/>
          <a:p>
            <a:r>
              <a:rPr lang="en-US" u="sng" dirty="0" smtClean="0"/>
              <a:t>Workshop Goal</a:t>
            </a:r>
            <a:r>
              <a:rPr lang="en-US" dirty="0" smtClean="0"/>
              <a:t>: </a:t>
            </a:r>
          </a:p>
          <a:p>
            <a:pPr marL="341313" indent="0">
              <a:buNone/>
            </a:pPr>
            <a:r>
              <a:rPr lang="en-US" dirty="0" smtClean="0"/>
              <a:t>ESC assessment workshop attendees should be able to begin the  assessment process in their own programs upon leaving the workshop. </a:t>
            </a:r>
            <a:endParaRPr lang="en-US" b="1" dirty="0" smtClean="0">
              <a:solidFill>
                <a:srgbClr val="FF0000"/>
              </a:solidFill>
            </a:endParaRPr>
          </a:p>
          <a:p>
            <a:endParaRPr lang="en-US" dirty="0"/>
          </a:p>
          <a:p>
            <a:r>
              <a:rPr lang="en-US" u="sng" dirty="0" smtClean="0"/>
              <a:t>Objectives:</a:t>
            </a:r>
            <a:r>
              <a:rPr lang="en-US" dirty="0" smtClean="0"/>
              <a:t> Upon completing the workshop, attendees…</a:t>
            </a:r>
          </a:p>
          <a:p>
            <a:pPr lvl="1"/>
            <a:r>
              <a:rPr lang="en-US" dirty="0" smtClean="0"/>
              <a:t>will be able to identify the </a:t>
            </a:r>
            <a:r>
              <a:rPr lang="en-US" dirty="0"/>
              <a:t>6</a:t>
            </a:r>
            <a:r>
              <a:rPr lang="en-US" dirty="0" smtClean="0"/>
              <a:t> steps of the assessment cycle.</a:t>
            </a:r>
          </a:p>
          <a:p>
            <a:pPr lvl="1"/>
            <a:r>
              <a:rPr lang="en-US" dirty="0" smtClean="0"/>
              <a:t>will be able to write measurable learning objectives.</a:t>
            </a: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8</a:t>
            </a:fld>
            <a:endParaRPr lang="en-US" altLang="en-US"/>
          </a:p>
        </p:txBody>
      </p:sp>
    </p:spTree>
    <p:extLst>
      <p:ext uri="{BB962C8B-B14F-4D97-AF65-F5344CB8AC3E}">
        <p14:creationId xmlns:p14="http://schemas.microsoft.com/office/powerpoint/2010/main" val="314072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Establishing Objectives</a:t>
            </a:r>
            <a:endParaRPr lang="en-US" dirty="0"/>
          </a:p>
        </p:txBody>
      </p:sp>
      <p:sp>
        <p:nvSpPr>
          <p:cNvPr id="3" name="Content Placeholder 2"/>
          <p:cNvSpPr>
            <a:spLocks noGrp="1"/>
          </p:cNvSpPr>
          <p:nvPr>
            <p:ph idx="1"/>
          </p:nvPr>
        </p:nvSpPr>
        <p:spPr>
          <a:xfrm>
            <a:off x="838200" y="1828800"/>
            <a:ext cx="8037020" cy="5029200"/>
          </a:xfrm>
        </p:spPr>
        <p:txBody>
          <a:bodyPr>
            <a:normAutofit fontScale="92500" lnSpcReduction="20000"/>
          </a:bodyPr>
          <a:lstStyle/>
          <a:p>
            <a:r>
              <a:rPr lang="en-US" u="sng" dirty="0" smtClean="0"/>
              <a:t>Example Objectives</a:t>
            </a:r>
            <a:r>
              <a:rPr lang="en-US" dirty="0" smtClean="0"/>
              <a:t>: </a:t>
            </a:r>
          </a:p>
          <a:p>
            <a:pPr lvl="1"/>
            <a:r>
              <a:rPr lang="en-US" dirty="0" smtClean="0"/>
              <a:t>will </a:t>
            </a:r>
            <a:r>
              <a:rPr lang="en-US" dirty="0"/>
              <a:t>be able to identify the 6 steps of the assessment cycle.</a:t>
            </a:r>
          </a:p>
          <a:p>
            <a:pPr lvl="1"/>
            <a:r>
              <a:rPr lang="en-US" dirty="0"/>
              <a:t>will be able to write measurable learning objectives.</a:t>
            </a:r>
          </a:p>
          <a:p>
            <a:endParaRPr lang="en-US" dirty="0" smtClean="0"/>
          </a:p>
          <a:p>
            <a:r>
              <a:rPr lang="en-US" dirty="0" smtClean="0"/>
              <a:t>Notice</a:t>
            </a:r>
          </a:p>
          <a:p>
            <a:pPr lvl="1"/>
            <a:r>
              <a:rPr lang="en-US" dirty="0"/>
              <a:t>observable: identify, write, report</a:t>
            </a:r>
          </a:p>
          <a:p>
            <a:pPr lvl="1"/>
            <a:r>
              <a:rPr lang="en-US" dirty="0"/>
              <a:t>measurable: 6 steps, </a:t>
            </a:r>
            <a:r>
              <a:rPr lang="en-US" dirty="0" smtClean="0"/>
              <a:t>are the objectives attendees wrote measurable or not?</a:t>
            </a:r>
            <a:endParaRPr lang="en-US" dirty="0"/>
          </a:p>
          <a:p>
            <a:pPr marL="0" indent="0">
              <a:buNone/>
            </a:pPr>
            <a:endParaRPr lang="en-US" dirty="0" smtClean="0"/>
          </a:p>
          <a:p>
            <a:r>
              <a:rPr lang="en-US" dirty="0" smtClean="0"/>
              <a:t>Several methods – how do we start?</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4758F2AF-93BC-4439-82BB-14944A9924B5}" type="slidenum">
              <a:rPr lang="en-US" altLang="en-US" smtClean="0"/>
              <a:pPr>
                <a:defRPr/>
              </a:pPr>
              <a:t>9</a:t>
            </a:fld>
            <a:endParaRPr lang="en-US" altLang="en-US"/>
          </a:p>
        </p:txBody>
      </p:sp>
    </p:spTree>
    <p:extLst>
      <p:ext uri="{BB962C8B-B14F-4D97-AF65-F5344CB8AC3E}">
        <p14:creationId xmlns:p14="http://schemas.microsoft.com/office/powerpoint/2010/main" val="10171251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3503</Words>
  <Application>Microsoft Macintosh PowerPoint</Application>
  <PresentationFormat>On-screen Show (4:3)</PresentationFormat>
  <Paragraphs>639</Paragraphs>
  <Slides>62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Default Design</vt:lpstr>
      <vt:lpstr>Worksheet</vt:lpstr>
      <vt:lpstr>What Goes Around Comes Around: Continuous Improvement and Impact Measurement Using the Assessment Cycle</vt:lpstr>
      <vt:lpstr>Why Do Assessment?</vt:lpstr>
      <vt:lpstr>PowerPoint Presentation</vt:lpstr>
      <vt:lpstr>PowerPoint Presentation</vt:lpstr>
      <vt:lpstr>Writing Program Objectives</vt:lpstr>
      <vt:lpstr>Establishing Objectives</vt:lpstr>
      <vt:lpstr>Establishing Objectives</vt:lpstr>
      <vt:lpstr>Establishing Objectives</vt:lpstr>
      <vt:lpstr>Establishing Objectives</vt:lpstr>
      <vt:lpstr>Establishing Objectives</vt:lpstr>
      <vt:lpstr>Establishing Objectives</vt:lpstr>
      <vt:lpstr>Establishing Objectives</vt:lpstr>
      <vt:lpstr>Establishing Objectives</vt:lpstr>
      <vt:lpstr>Establishing Objectives</vt:lpstr>
      <vt:lpstr>Establishing Objectives</vt:lpstr>
      <vt:lpstr>Establishing Objectives</vt:lpstr>
      <vt:lpstr>Establishing Objectives</vt:lpstr>
      <vt:lpstr>Establishing Objectives</vt:lpstr>
      <vt:lpstr>Verbs for Objectives</vt:lpstr>
      <vt:lpstr>Verbs for Objectives</vt:lpstr>
      <vt:lpstr>Establishing Objectives</vt:lpstr>
      <vt:lpstr>Writing Objectives: Activity!</vt:lpstr>
      <vt:lpstr>Writing Objectives: Activity</vt:lpstr>
      <vt:lpstr>Writing Objectives: Activity</vt:lpstr>
      <vt:lpstr>PowerPoint Presentation</vt:lpstr>
      <vt:lpstr>Mapping Objectives</vt:lpstr>
      <vt:lpstr>Mapping Objectives</vt:lpstr>
      <vt:lpstr>Mapping Objectives</vt:lpstr>
      <vt:lpstr>Mapping Objectives: Activity!</vt:lpstr>
      <vt:lpstr>Mapping Key</vt:lpstr>
      <vt:lpstr>PowerPoint Presentation</vt:lpstr>
      <vt:lpstr>Selecting and/or Designing Instruments</vt:lpstr>
      <vt:lpstr>Selecting and/or Designing Instruments</vt:lpstr>
      <vt:lpstr>Selecting and/or Designing Instruments</vt:lpstr>
      <vt:lpstr>Selecting and/or Designing Instruments</vt:lpstr>
      <vt:lpstr>Selecting and/or Designing Instruments</vt:lpstr>
      <vt:lpstr>PowerPoint Presentation</vt:lpstr>
      <vt:lpstr>Assessing Implementation Fidelity</vt:lpstr>
      <vt:lpstr>Assessing Implementation Fidelity</vt:lpstr>
      <vt:lpstr>Assessing Implementation Fidelity</vt:lpstr>
      <vt:lpstr>Assessing Implementation Fidelity</vt:lpstr>
      <vt:lpstr>Assessing Implementation Fidelity</vt:lpstr>
      <vt:lpstr>Assessing Implementation Fidelity</vt:lpstr>
      <vt:lpstr>Assessing Implementation Fidelity</vt:lpstr>
      <vt:lpstr>Assessing Implementation Fidelity</vt:lpstr>
      <vt:lpstr>Assessing  Implementation Fidelity: Activity!</vt:lpstr>
      <vt:lpstr>Assessing Implementation Fidelity</vt:lpstr>
      <vt:lpstr>Combining Implementation Fidelity with Outcomes Data</vt:lpstr>
      <vt:lpstr>Collecting Data</vt:lpstr>
      <vt:lpstr>Collecting Data</vt:lpstr>
      <vt:lpstr>PowerPoint Presentation</vt:lpstr>
      <vt:lpstr>Analyzing Data</vt:lpstr>
      <vt:lpstr>Analyzing Data</vt:lpstr>
      <vt:lpstr>PowerPoint Presentation</vt:lpstr>
      <vt:lpstr>Using Results to Improve Student Learning</vt:lpstr>
      <vt:lpstr>Using Results to Improve Student Learning</vt:lpstr>
      <vt:lpstr>Using Results to Improve Student Learning</vt:lpstr>
      <vt:lpstr>PowerPoint Presentation</vt:lpstr>
      <vt:lpstr>Using Results to Improve Student Learning</vt:lpstr>
      <vt:lpstr>Using Results to Improve Student Learning</vt:lpstr>
      <vt:lpstr>Summary</vt:lpstr>
      <vt:lpstr>Questions?</vt:lpstr>
    </vt:vector>
  </TitlesOfParts>
  <Company>JMU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JMU</dc:creator>
  <cp:lastModifiedBy>Monica Erbacher</cp:lastModifiedBy>
  <cp:revision>158</cp:revision>
  <cp:lastPrinted>2014-10-03T20:34:45Z</cp:lastPrinted>
  <dcterms:created xsi:type="dcterms:W3CDTF">2015-09-28T05:38:09Z</dcterms:created>
  <dcterms:modified xsi:type="dcterms:W3CDTF">2015-11-04T03:08:18Z</dcterms:modified>
</cp:coreProperties>
</file>