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9" r:id="rId2"/>
    <p:sldId id="261" r:id="rId3"/>
    <p:sldId id="281" r:id="rId4"/>
    <p:sldId id="282" r:id="rId5"/>
    <p:sldId id="283" r:id="rId6"/>
    <p:sldId id="268" r:id="rId7"/>
    <p:sldId id="269" r:id="rId8"/>
    <p:sldId id="284" r:id="rId9"/>
    <p:sldId id="285" r:id="rId10"/>
    <p:sldId id="286" r:id="rId11"/>
    <p:sldId id="287" r:id="rId12"/>
    <p:sldId id="275" r:id="rId13"/>
    <p:sldId id="288" r:id="rId14"/>
    <p:sldId id="289" r:id="rId15"/>
    <p:sldId id="277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9C65"/>
    <a:srgbClr val="C3B072"/>
    <a:srgbClr val="372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4"/>
    <p:restoredTop sz="73448" autoAdjust="0"/>
  </p:normalViewPr>
  <p:slideViewPr>
    <p:cSldViewPr snapToGrid="0" snapToObjects="1" showGuides="1">
      <p:cViewPr varScale="1">
        <p:scale>
          <a:sx n="63" d="100"/>
          <a:sy n="63" d="100"/>
        </p:scale>
        <p:origin x="1632" y="38"/>
      </p:cViewPr>
      <p:guideLst>
        <p:guide orient="horz" pos="2328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F001B-3E94-4088-954C-A7BC294883C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9D7B1-4140-4898-9527-FAFC4FA6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57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Today’s meeting marks the end of the department self-study and in just a moment you’ll hear</a:t>
            </a:r>
            <a:r>
              <a:rPr lang="en-US" baseline="0" dirty="0"/>
              <a:t> an overview of that study from the director.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D7B1-4140-4898-9527-FAFC4FA6A4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58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goal of the committee: Conduct research that results in an accurate list of </a:t>
            </a:r>
            <a:r>
              <a:rPr lang="en-US" altLang="en-US" b="1" dirty="0"/>
              <a:t>findings</a:t>
            </a:r>
            <a:r>
              <a:rPr lang="en-US" altLang="en-US" dirty="0"/>
              <a:t> concerning unit performance and a list of </a:t>
            </a:r>
            <a:r>
              <a:rPr lang="en-US" altLang="en-US" b="1" dirty="0"/>
              <a:t>recommendations</a:t>
            </a:r>
            <a:r>
              <a:rPr lang="en-US" altLang="en-US" dirty="0"/>
              <a:t> for unit improvement.</a:t>
            </a:r>
          </a:p>
          <a:p>
            <a:pPr lvl="1"/>
            <a:r>
              <a:rPr lang="en-US" altLang="en-US" b="1" dirty="0"/>
              <a:t>Finding</a:t>
            </a:r>
            <a:r>
              <a:rPr lang="en-US" altLang="en-US" dirty="0"/>
              <a:t>: A statement of fact or discovery as a result of research</a:t>
            </a:r>
          </a:p>
          <a:p>
            <a:pPr lvl="1"/>
            <a:r>
              <a:rPr lang="en-US" altLang="en-US" b="1" dirty="0"/>
              <a:t>Recommendation</a:t>
            </a:r>
            <a:r>
              <a:rPr lang="en-US" altLang="en-US" dirty="0"/>
              <a:t>: A specific suggestion that, if carried out, would likely result in improved unit quality/performance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D7B1-4140-4898-9527-FAFC4FA6A4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1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000000"/>
                </a:solidFill>
              </a:rPr>
              <a:t>Internal Study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Are the mission, vision and values clearly articulated and aligned?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Are staffing and resources adequate?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Does the operation serve its proper role in Advancement overall? In the university overall?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Is the operation using technology effectively?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Are human resources well managed?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Does the office engage effectively with the appropriate university partners?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Are processes well defined and followed?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External Study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Do office processes address the needs of alumni and donors?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Does the office engage effectively with alumni and donors?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In terms of infrastructure and resources, how does JMU’s strategic gifts department compare with exemplary programs at other institutions?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Do department processes align with best practice?</a:t>
            </a:r>
          </a:p>
          <a:p>
            <a:pPr lvl="1">
              <a:spcBef>
                <a:spcPct val="0"/>
              </a:spcBef>
            </a:pP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D7B1-4140-4898-9527-FAFC4FA6A4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03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D7B1-4140-4898-9527-FAFC4FA6A4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8076BAE-1BAC-E847-B51F-06A607EA524F}"/>
              </a:ext>
            </a:extLst>
          </p:cNvPr>
          <p:cNvGrpSpPr/>
          <p:nvPr userDrawn="1"/>
        </p:nvGrpSpPr>
        <p:grpSpPr>
          <a:xfrm>
            <a:off x="-1375030" y="-846665"/>
            <a:ext cx="15226497" cy="9036762"/>
            <a:chOff x="-1375030" y="-846665"/>
            <a:chExt cx="15226497" cy="9036762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9D55D4C-46A5-6D40-A7B2-09836AC471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375030" y="-846665"/>
              <a:ext cx="15226497" cy="9036762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03461B-BBA5-4A48-BFFA-CAF1BBBA2D39}"/>
                </a:ext>
              </a:extLst>
            </p:cNvPr>
            <p:cNvSpPr/>
            <p:nvPr/>
          </p:nvSpPr>
          <p:spPr>
            <a:xfrm>
              <a:off x="-27321" y="6079252"/>
              <a:ext cx="12256665" cy="197979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05BDADA-7891-1345-8C55-8691EA6357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435501" y="6416807"/>
              <a:ext cx="1610822" cy="30297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0BED3D-DCC0-3F42-BF45-B885B836A03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1524000" y="1621984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 i="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This is the main title </a:t>
            </a:r>
            <a:br>
              <a:rPr lang="en-US" dirty="0"/>
            </a:br>
            <a:r>
              <a:rPr lang="en-US" dirty="0"/>
              <a:t>slide of the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CF333-C2CE-C04C-BF34-18C790579C5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1524000" y="4101659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A. OPTIONAL Ph.D.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153D3-A9BF-2740-BF81-16DEAC6AF2F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2D75B-35C7-9142-AC95-6C5BDA92F333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C6AD0-7B4E-3E4F-961F-B89593FC9667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BF38-3768-E347-B7FF-266B4B5D8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504E3-39D8-044B-A296-58B2EF7D1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018AE-D053-1043-9124-E1A39B01F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BF9ED-12BA-C347-927E-B7A622F7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6A0C1-FE9E-7D41-A33D-C7CB4AFA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688255-CA74-8A45-A395-9C2580CA71D7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0EEE539-63D7-CA4C-ADDF-83007B2238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F5EFF3-6B82-4245-92CB-B1B6429D9234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690651B-5A08-0849-8506-567FC7F33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51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902C9-FE34-3345-B0CC-B000C6CF8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CE681-8DB4-0A47-A019-02FAC999D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A8188-FC4C-AB41-A6A5-B448A8376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71305-CB9F-2547-8761-74C0B587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CB9C5-3A7F-8641-9B1C-2E4FB7DA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BDB328-9B2B-604E-87CD-81E0A239A1F7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971B3AA-F959-4D47-B285-645291B724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5B601BC-131C-0C49-A111-44F4D7AE9B4C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B403586-DA42-7348-8625-71F47DC6E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88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D5AA-0275-435E-BEDA-69F7EA22A85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2FC6-C65F-4898-B174-85D763AE8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1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FF606-2D97-9A48-BBF6-77E463AA6D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This is a typical level 1 slide with the headline in Rockwell 36 pt.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919FA-0BE5-994E-9714-AE0281EFCD2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This is a general textbox with the font Franklin Gothic in 24 point used as the primary typeface. Please take into account the room size that you are presenting in.</a:t>
            </a:r>
            <a:br>
              <a:rPr lang="en-US" dirty="0"/>
            </a:br>
            <a:r>
              <a:rPr lang="en-US" dirty="0"/>
              <a:t>Whenever possible, try to limit each slide to about 10 to 12 lines of text in two or three paragraphs so that a photograph aligns with text.</a:t>
            </a:r>
            <a:br>
              <a:rPr lang="en-US" dirty="0"/>
            </a:br>
            <a:r>
              <a:rPr lang="en-US" dirty="0"/>
              <a:t>Graphics may be added to this slide instead of a photograph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D5ABE-F542-CA4A-ACAE-5A1E26C69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4FA41-AC44-7743-9A11-863C517A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0D8A0E-B735-3D48-BA26-02EA4DEE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A8D2B-13D1-064E-9648-E922EB08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7923BBE-151E-9C4B-B797-52DA54A739E7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25B457A-BC51-9B47-9748-3DE9A07FF5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ED1B4FA-B425-0D40-81A8-0B86977B1DA6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F094149-FAE3-0846-BBEC-E7C347E76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97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71A07-B97C-7C44-8857-F162FBEDB8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789" y="1143211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 b="1" i="0"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This is the secondary title </a:t>
            </a:r>
            <a:br>
              <a:rPr lang="en-US" dirty="0"/>
            </a:br>
            <a:r>
              <a:rPr lang="en-US" dirty="0"/>
              <a:t>slide of the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75701-BC1C-5346-B59B-F1001DC1B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789" y="402293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2C846-BD45-3644-ADD0-A6C0492B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DD574-76FD-6846-A535-4F5F35BE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BA1BD-0C01-1C4A-8614-EE98E7E9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6337B08-2B84-7A4A-8693-0C439C7A699B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5C88694-C9F2-7D49-94C4-8D2C3BAF7A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03A059C-4753-3F4E-ADE2-1026B8BA8D45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7E529F7-4EC6-C149-8C3B-490585B2E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707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325E-E8A3-C843-9DC1-5B29DED92D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This is a typical level 2 slide with the headline in Rockwell 36 pt.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1AA38-7B32-F94F-BB69-2E39FC27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7B46D-FE7D-9D40-B49C-C7294AAF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F1A09-8F07-BC41-8787-E1D8D00D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F972AB-C4D4-E940-94DC-6C502774B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2104" y="1837944"/>
            <a:ext cx="10524744" cy="4261104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</a:lstStyle>
          <a:p>
            <a:r>
              <a:rPr lang="en-US" dirty="0"/>
              <a:t>This is a bulleted list textbox using the font Franklin Gothic Book in 24 pt. </a:t>
            </a:r>
            <a:br>
              <a:rPr lang="en-US" dirty="0"/>
            </a:br>
            <a:r>
              <a:rPr lang="en-US" dirty="0"/>
              <a:t>as the primary typeface. Please </a:t>
            </a:r>
            <a:r>
              <a:rPr lang="en-US" b="1" dirty="0"/>
              <a:t>take into account the room size </a:t>
            </a:r>
            <a:r>
              <a:rPr lang="en-US" dirty="0"/>
              <a:t>you are presenting in. Whenever possible, try to limit this slide to a maximum </a:t>
            </a:r>
            <a:br>
              <a:rPr lang="en-US" dirty="0"/>
            </a:br>
            <a:r>
              <a:rPr lang="en-US" dirty="0"/>
              <a:t>number of five bulleted items.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   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2A588BE-D81C-FC4A-AD48-4F0EF00A623A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0571AD43-6C6E-AA44-BAFA-83195D5880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68EC43-873A-9540-9B3B-FB6BD6AE7994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BAD4D0A-C1E8-9544-AB7A-A3E89C334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855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4B8B-1B32-1A40-B765-0CDE5437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93399-5D71-0747-9AEE-4FDC4E0BB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DE995-22C6-C141-8BA2-DE88F5BC1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75499F-7416-5D43-B5E5-131B30AA0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A70D4-1A5F-F24C-8B03-6D08322D0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C27D03-CCC7-0540-834C-3B6D35E6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27AC5D-7A12-834A-B72F-B9B316DA7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4093BE-5691-C440-A468-AD5B752D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46DF87B-1C3A-0A4E-85EE-B9A3A0ECE462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E95181D-1B36-6949-B695-5C78E6E8F9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AEDB8F3-A2BA-C44E-B794-16827F76BB1F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08C14B9-BBF7-284F-A883-3143ACAEE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078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B00CB-11A4-9045-9CF7-E50D1C6EF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C29422-C770-9041-B0D7-3A2C9E75B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0FA0B-426A-AF44-97BF-9BBC1134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E9B0C-364B-5A42-BFFF-3865E2E1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7CA4BD-7473-7946-9D84-176B7E909223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0D5EA56-922E-CF48-A5C7-2BF3A899D8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71EBDBF-FF2D-484E-A455-0C1436A098EB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F6F4043-499B-AD4B-A930-4D7AD8DFE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887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38CBF-3EE8-D643-84AE-824E088A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269672-1FF3-944A-AB48-8369734E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D4DCC-A75F-7940-B870-27E4CEF4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6EEAD-C8D6-254B-B6AC-97259EEF2959}"/>
              </a:ext>
            </a:extLst>
          </p:cNvPr>
          <p:cNvGrpSpPr/>
          <p:nvPr userDrawn="1"/>
        </p:nvGrpSpPr>
        <p:grpSpPr>
          <a:xfrm>
            <a:off x="-13447" y="0"/>
            <a:ext cx="12218894" cy="6881085"/>
            <a:chOff x="-13447" y="0"/>
            <a:chExt cx="12218894" cy="688108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9F99917-83A2-5F46-9BA3-F0BFD11DC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3447" y="6270140"/>
              <a:ext cx="12218894" cy="61094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D11003B-8F91-A547-9D72-BFAC7DDB955F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C3B0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C809482-8721-3D4C-A17B-B2149ED31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148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C4F1-6D33-D34A-B23A-70CB0059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82A68-A7A9-FC41-BE1A-324AE95FB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06EF5-2826-A640-A95F-BF22D0B2D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808AD-BEB5-184E-8D7E-D6819522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BEFAF-42EB-4F42-8A83-9482A4D2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F5B24-16FD-FC45-8AA2-77E96B23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7E2D05-2640-F449-A097-2807D78F4F63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CD43DF5-95C2-364A-8C42-1A8BC37F8F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15C3AFE-823B-924A-804C-8A1A60CEB5BC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7C3DCB7-FB62-EF47-AFF9-327226DA4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095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32F2-717E-5C47-A44F-41D66A77C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577F82-E2DF-B14F-A786-CF95F5D5C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8B444-316D-D74D-A2FC-94C826779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9DD7A-20D6-1F41-BCBE-5B4BF143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3899D-9947-2A48-90AA-3C1C7575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184AE-2BA3-DF4E-9106-EF437319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ABD58F-2042-EE49-ACBA-3BB0BA69DF74}"/>
              </a:ext>
            </a:extLst>
          </p:cNvPr>
          <p:cNvGrpSpPr/>
          <p:nvPr userDrawn="1"/>
        </p:nvGrpSpPr>
        <p:grpSpPr>
          <a:xfrm>
            <a:off x="-340385" y="0"/>
            <a:ext cx="12532385" cy="10104870"/>
            <a:chOff x="-340385" y="0"/>
            <a:chExt cx="12532385" cy="1010487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DDC0093-5556-F246-B1B4-2EA9C6F7A8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40385" y="3018029"/>
              <a:ext cx="12532385" cy="708684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EEC90D-920D-DF47-816C-54533367CFCB}"/>
                </a:ext>
              </a:extLst>
            </p:cNvPr>
            <p:cNvSpPr/>
            <p:nvPr/>
          </p:nvSpPr>
          <p:spPr>
            <a:xfrm>
              <a:off x="3048" y="0"/>
              <a:ext cx="12188952" cy="192024"/>
            </a:xfrm>
            <a:prstGeom prst="rect">
              <a:avLst/>
            </a:prstGeom>
            <a:solidFill>
              <a:srgbClr val="AD9C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F5DB416-E167-B842-913A-D23A42368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46385" y="6405331"/>
              <a:ext cx="1018615" cy="3277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8856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4F2169-D526-0D4B-931F-41E5F3CF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387B5-1E9A-AF4E-8A97-485030D9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055DB-A407-D54B-84E7-24931D106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AB6E-5DF6-F443-AE49-DB7554CAFA81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8D44D-0326-A14E-8BFC-A838EB9F1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9E6FA-CDAD-9E49-B1A0-0B81B7589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8AA2-674E-2646-A795-585EA0997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1" r:id="rId3"/>
    <p:sldLayoutId id="214748365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50084"/>
        </a:buClr>
        <a:buFont typeface="Wingdings" pitchFamily="2" charset="2"/>
        <a:buChar char="§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0084"/>
        </a:buClr>
        <a:buFont typeface="Wingdings" pitchFamily="2" charset="2"/>
        <a:buChar char="§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0084"/>
        </a:buClr>
        <a:buFont typeface="Wingdings" pitchFamily="2" charset="2"/>
        <a:buChar char="§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0084"/>
        </a:buClr>
        <a:buFont typeface="Wingdings" pitchFamily="2" charset="2"/>
        <a:buChar char="§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50084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1F95A3D8-9945-174E-A321-7E6146B97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4893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Date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35C5E44-D970-6E48-8474-335A0C1A0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Department Name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874256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Subcommittees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457200" indent="-457200">
              <a:spcBef>
                <a:spcPct val="0"/>
              </a:spcBef>
              <a:buAutoNum type="arabicPeriod"/>
            </a:pPr>
            <a:r>
              <a:rPr lang="en-US" altLang="en-US" dirty="0">
                <a:solidFill>
                  <a:srgbClr val="000000"/>
                </a:solidFill>
              </a:rPr>
              <a:t>Subcommittee #1 w/ description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r>
              <a:rPr lang="en-US" altLang="en-US" dirty="0">
                <a:solidFill>
                  <a:srgbClr val="000000"/>
                </a:solidFill>
              </a:rPr>
              <a:t>Subcommittee #2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r>
              <a:rPr lang="en-US" altLang="en-US" dirty="0">
                <a:solidFill>
                  <a:srgbClr val="000000"/>
                </a:solidFill>
              </a:rPr>
              <a:t>And so on if needed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000000"/>
                </a:solidFill>
              </a:rPr>
              <a:t>(see notes section for possible committee description)</a:t>
            </a:r>
          </a:p>
        </p:txBody>
      </p:sp>
    </p:spTree>
    <p:extLst>
      <p:ext uri="{BB962C8B-B14F-4D97-AF65-F5344CB8AC3E}">
        <p14:creationId xmlns:p14="http://schemas.microsoft.com/office/powerpoint/2010/main" val="280353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Subcommittee Research Opportunities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lvl="1">
              <a:defRPr/>
            </a:pPr>
            <a:r>
              <a:rPr lang="en-US" sz="2800" dirty="0"/>
              <a:t>Focus groups</a:t>
            </a:r>
          </a:p>
          <a:p>
            <a:pPr lvl="1">
              <a:defRPr/>
            </a:pPr>
            <a:r>
              <a:rPr lang="en-US" sz="2800" dirty="0"/>
              <a:t>Staff interviews </a:t>
            </a:r>
          </a:p>
          <a:p>
            <a:pPr lvl="1">
              <a:defRPr/>
            </a:pPr>
            <a:r>
              <a:rPr lang="en-US" sz="2800" dirty="0"/>
              <a:t>Survey</a:t>
            </a:r>
          </a:p>
          <a:p>
            <a:pPr lvl="1">
              <a:defRPr/>
            </a:pPr>
            <a:r>
              <a:rPr lang="en-US" sz="2800" dirty="0"/>
              <a:t>Peer review</a:t>
            </a:r>
          </a:p>
          <a:p>
            <a:pPr lvl="1">
              <a:defRPr/>
            </a:pPr>
            <a:r>
              <a:rPr lang="en-US" sz="2800" dirty="0"/>
              <a:t>Document analysis</a:t>
            </a:r>
          </a:p>
          <a:p>
            <a:pPr lvl="1">
              <a:defRPr/>
            </a:pPr>
            <a:r>
              <a:rPr lang="en-US" sz="2800" dirty="0"/>
              <a:t>Internal process studies</a:t>
            </a:r>
          </a:p>
          <a:p>
            <a:pPr lvl="1">
              <a:defRPr/>
            </a:pPr>
            <a:r>
              <a:rPr lang="en-US" sz="2800" dirty="0"/>
              <a:t>Other? </a:t>
            </a:r>
            <a:r>
              <a:rPr lang="en-US" sz="2800" dirty="0">
                <a:solidFill>
                  <a:srgbClr val="FF0000"/>
                </a:solidFill>
              </a:rPr>
              <a:t>(Ask the group what other methods they’ve used on other committees.)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60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8040"/>
            <a:ext cx="10515600" cy="1325563"/>
          </a:xfrm>
        </p:spPr>
        <p:txBody>
          <a:bodyPr/>
          <a:lstStyle/>
          <a:p>
            <a:r>
              <a:rPr lang="en-US" dirty="0"/>
              <a:t>Subcommittees: Proposed Membership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0196"/>
            <a:ext cx="10515600" cy="3566767"/>
          </a:xfrm>
        </p:spPr>
        <p:txBody>
          <a:bodyPr/>
          <a:lstStyle/>
          <a:p>
            <a:pPr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dirty="0">
                <a:solidFill>
                  <a:srgbClr val="000000"/>
                </a:solidFill>
              </a:rPr>
              <a:t> Subcommittee #1 Name</a:t>
            </a:r>
          </a:p>
          <a:p>
            <a:pPr lvl="1">
              <a:spcBef>
                <a:spcPct val="0"/>
              </a:spcBef>
            </a:pPr>
            <a:r>
              <a:rPr lang="en-US" altLang="en-US" dirty="0">
                <a:solidFill>
                  <a:srgbClr val="000000"/>
                </a:solidFill>
              </a:rPr>
              <a:t>Committee members listed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000000"/>
                </a:solidFill>
              </a:rPr>
              <a:t>2. And so on</a:t>
            </a:r>
          </a:p>
          <a:p>
            <a:pPr marL="0" indent="0">
              <a:spcBef>
                <a:spcPct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(You can assign committee or have them choose. Identifying a chair for each subcommittee is important.)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8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1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&amp; 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&amp; Timeline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Strategic Gifts Self Study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Q&amp;A,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Subcommittees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Scheduling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65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indent="0">
              <a:buNone/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Timeline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Date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Meeting; department self study presentation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1.5 month later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 2; 60 minutes, subcommittee status updates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Date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-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 Final subcommittee reports due to chair.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1 month later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final report will be shared with the committee.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8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8040"/>
            <a:ext cx="10515600" cy="1325563"/>
          </a:xfrm>
        </p:spPr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0196"/>
            <a:ext cx="10515600" cy="3566767"/>
          </a:xfrm>
        </p:spPr>
        <p:txBody>
          <a:bodyPr>
            <a:noAutofit/>
          </a:bodyPr>
          <a:lstStyle/>
          <a:p>
            <a:pPr marL="800100" lvl="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January 19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Meeting; department self study presentation</a:t>
            </a:r>
          </a:p>
          <a:p>
            <a:pPr marL="800100" lvl="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Mid to late February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 2; 60 minutes, subcommittee status updates</a:t>
            </a:r>
          </a:p>
          <a:p>
            <a:pPr marL="800100" lvl="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April 20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- Final written subcommittee reports due to chair.</a:t>
            </a:r>
          </a:p>
          <a:p>
            <a:pPr marL="800100" lvl="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Week of May 7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 3 final report presented to the VP for University Advancement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1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1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Items to give the committee: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Self-study binder – typically on a </a:t>
            </a:r>
            <a:r>
              <a:rPr lang="en-US" sz="1600" dirty="0" err="1">
                <a:solidFill>
                  <a:srgbClr val="FF0000"/>
                </a:solidFill>
              </a:rPr>
              <a:t>flashdrive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FF0000"/>
                </a:solidFill>
              </a:rPr>
              <a:t>Ppt</a:t>
            </a:r>
            <a:r>
              <a:rPr lang="en-US" sz="1600" dirty="0">
                <a:solidFill>
                  <a:srgbClr val="FF0000"/>
                </a:solidFill>
              </a:rPr>
              <a:t> slides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Committee roster with contact info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UA program review guidelines</a:t>
            </a:r>
          </a:p>
        </p:txBody>
      </p:sp>
    </p:spTree>
    <p:extLst>
      <p:ext uri="{BB962C8B-B14F-4D97-AF65-F5344CB8AC3E}">
        <p14:creationId xmlns:p14="http://schemas.microsoft.com/office/powerpoint/2010/main" val="284232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8544-45E2-F346-8BC5-163F1470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C7493-124E-294C-BFC3-5A40EBDA09C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&amp; 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&amp; Timeline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Department Name</a:t>
            </a:r>
            <a:r>
              <a:rPr lang="en-US" dirty="0"/>
              <a:t> Self Study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Q&amp;A,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Subcommittees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Scheduling</a:t>
            </a:r>
          </a:p>
        </p:txBody>
      </p:sp>
    </p:spTree>
    <p:extLst>
      <p:ext uri="{BB962C8B-B14F-4D97-AF65-F5344CB8AC3E}">
        <p14:creationId xmlns:p14="http://schemas.microsoft.com/office/powerpoint/2010/main" val="230665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&amp;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b="1" dirty="0">
                <a:solidFill>
                  <a:srgbClr val="000000"/>
                </a:solidFill>
              </a:rPr>
              <a:t>Program Review Purpose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Comply with university policy #5002 and the SACSCOC mandates for continuous performance improvement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Assist units to incrementally improve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endParaRPr lang="en-US" altLang="en-US" sz="2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altLang="en-US" b="1" dirty="0">
                <a:solidFill>
                  <a:srgbClr val="000000"/>
                </a:solidFill>
              </a:rPr>
              <a:t>Program Review Process – Three Phases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Self Study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Committee &amp; External Reviewer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Final Report</a:t>
            </a:r>
          </a:p>
        </p:txBody>
      </p:sp>
    </p:spTree>
    <p:extLst>
      <p:ext uri="{BB962C8B-B14F-4D97-AF65-F5344CB8AC3E}">
        <p14:creationId xmlns:p14="http://schemas.microsoft.com/office/powerpoint/2010/main" val="358652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&amp;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indent="0">
              <a:buNone/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Timeline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Date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Meeting; department self study presentation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1.5 month later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Committee Meeting 2; 60 minutes, subcommittee status updates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Date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-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 Final subcommittee reports due to chair.</a:t>
            </a:r>
          </a:p>
          <a:p>
            <a:pPr marL="800100">
              <a:defRPr/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1 month later </a:t>
            </a:r>
            <a:r>
              <a:rPr lang="en-US" dirty="0">
                <a:solidFill>
                  <a:prstClr val="black"/>
                </a:solidFill>
                <a:cs typeface="Arial" charset="0"/>
              </a:rPr>
              <a:t>– final report will be shared with the committee.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&amp; 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&amp; Timeline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Department Name Self Study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Q&amp;A,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Subcommittees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Scheduling</a:t>
            </a:r>
          </a:p>
        </p:txBody>
      </p:sp>
    </p:spTree>
    <p:extLst>
      <p:ext uri="{BB962C8B-B14F-4D97-AF65-F5344CB8AC3E}">
        <p14:creationId xmlns:p14="http://schemas.microsoft.com/office/powerpoint/2010/main" val="17054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Department Slides - These slides will be developed by the department director and should cover the following points: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Overview of the department - Where does it fit in the UA org structure</a:t>
            </a:r>
          </a:p>
          <a:p>
            <a:r>
              <a:rPr lang="en-US" dirty="0"/>
              <a:t>Mission, vision and values – purpose of the department</a:t>
            </a:r>
          </a:p>
          <a:p>
            <a:r>
              <a:rPr lang="en-US" dirty="0"/>
              <a:t>Who are the staff? What are their roles?</a:t>
            </a:r>
          </a:p>
          <a:p>
            <a:r>
              <a:rPr lang="en-US" dirty="0"/>
              <a:t>Snapshot of the last five years – what’s changed?</a:t>
            </a:r>
          </a:p>
          <a:p>
            <a:r>
              <a:rPr lang="en-US" dirty="0"/>
              <a:t>Goals of the department and how they’re doing.</a:t>
            </a:r>
          </a:p>
          <a:p>
            <a:r>
              <a:rPr lang="en-US" dirty="0"/>
              <a:t>Hopeful outcomes for the review</a:t>
            </a:r>
          </a:p>
          <a:p>
            <a:endParaRPr lang="en-US" dirty="0"/>
          </a:p>
          <a:p>
            <a:r>
              <a:rPr lang="en-US" dirty="0"/>
              <a:t>See common drive files for more examples:</a:t>
            </a:r>
          </a:p>
          <a:p>
            <a:pPr marL="0" indent="0">
              <a:buNone/>
            </a:pPr>
            <a:r>
              <a:rPr lang="en-US" sz="1700" dirty="0"/>
              <a:t>	N:\UA\UA-Common\UA PROGRAM REVIEWS\Department Program Review Reports</a:t>
            </a:r>
          </a:p>
        </p:txBody>
      </p:sp>
    </p:spTree>
    <p:extLst>
      <p:ext uri="{BB962C8B-B14F-4D97-AF65-F5344CB8AC3E}">
        <p14:creationId xmlns:p14="http://schemas.microsoft.com/office/powerpoint/2010/main" val="366432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020" y="1603514"/>
            <a:ext cx="3657600" cy="339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61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&amp; 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&amp; Timeline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Strategic Gifts Self Study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Q&amp;A,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Subcommittees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8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Goal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The goal of the committee: Conduct research that results in an accurate list of </a:t>
            </a:r>
            <a:r>
              <a:rPr lang="en-US" altLang="en-US" b="1" dirty="0"/>
              <a:t>findings</a:t>
            </a:r>
            <a:r>
              <a:rPr lang="en-US" altLang="en-US" dirty="0"/>
              <a:t> concerning unit performance and a list of </a:t>
            </a:r>
            <a:r>
              <a:rPr lang="en-US" altLang="en-US" b="1" dirty="0"/>
              <a:t>recommendations</a:t>
            </a:r>
            <a:r>
              <a:rPr lang="en-US" altLang="en-US" dirty="0"/>
              <a:t> for unit improvement.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r>
              <a:rPr lang="en-US" altLang="en-US" b="1" dirty="0"/>
              <a:t>Finding</a:t>
            </a:r>
            <a:r>
              <a:rPr lang="en-US" altLang="en-US" dirty="0"/>
              <a:t>: A statement of fact or discovery as a result of research</a:t>
            </a:r>
          </a:p>
          <a:p>
            <a:pPr marL="457200" lvl="1" indent="0">
              <a:buNone/>
            </a:pPr>
            <a:endParaRPr lang="en-US" altLang="en-US" dirty="0"/>
          </a:p>
          <a:p>
            <a:pPr lvl="1"/>
            <a:r>
              <a:rPr lang="en-US" altLang="en-US" b="1" dirty="0"/>
              <a:t>Recommendation</a:t>
            </a:r>
            <a:r>
              <a:rPr lang="en-US" altLang="en-US" dirty="0"/>
              <a:t>: A specific suggestion that, if carried out, would likely result in improved unit quality/performance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5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{45BE51C7-83E7-8541-A2AE-8617F45B012B}tf10001071</Template>
  <TotalTime>1254</TotalTime>
  <Words>759</Words>
  <Application>Microsoft Office PowerPoint</Application>
  <PresentationFormat>Widescreen</PresentationFormat>
  <Paragraphs>123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Franklin Gothic Book</vt:lpstr>
      <vt:lpstr>Rockwell</vt:lpstr>
      <vt:lpstr>Wingdings</vt:lpstr>
      <vt:lpstr>Office Theme</vt:lpstr>
      <vt:lpstr>Department Name Program Review</vt:lpstr>
      <vt:lpstr>Agenda</vt:lpstr>
      <vt:lpstr>Overview &amp; Timeline</vt:lpstr>
      <vt:lpstr>Overview &amp; Timeline</vt:lpstr>
      <vt:lpstr>Agenda </vt:lpstr>
      <vt:lpstr>Department Slides - These slides will be developed by the department director and should cover the following points:</vt:lpstr>
      <vt:lpstr>PowerPoint Presentation</vt:lpstr>
      <vt:lpstr>Agenda</vt:lpstr>
      <vt:lpstr>Committee Goal</vt:lpstr>
      <vt:lpstr>Subcommittees</vt:lpstr>
      <vt:lpstr>Subcommittee Research Opportunities</vt:lpstr>
      <vt:lpstr>Subcommittees: Proposed Membership </vt:lpstr>
      <vt:lpstr>Agenda</vt:lpstr>
      <vt:lpstr>Scheduling</vt:lpstr>
      <vt:lpstr>Scheduling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Smith, Sheila - willi2ss</cp:lastModifiedBy>
  <cp:revision>78</cp:revision>
  <cp:lastPrinted>2018-11-29T21:45:22Z</cp:lastPrinted>
  <dcterms:created xsi:type="dcterms:W3CDTF">2018-10-25T14:17:50Z</dcterms:created>
  <dcterms:modified xsi:type="dcterms:W3CDTF">2020-11-30T20:30:45Z</dcterms:modified>
</cp:coreProperties>
</file>