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8" r:id="rId6"/>
    <p:sldId id="277" r:id="rId7"/>
    <p:sldId id="276" r:id="rId8"/>
    <p:sldId id="275" r:id="rId9"/>
    <p:sldId id="273" r:id="rId10"/>
    <p:sldId id="274" r:id="rId11"/>
    <p:sldId id="260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894012-DD15-46A5-A2EC-F62C7A20D60C}" v="1824" dt="2022-04-25T14:17:51.745"/>
    <p1510:client id="{8F9529CB-A1F2-4EF5-B7A1-70F1D31C65BD}" v="42" dt="2022-04-26T02:25:20.209"/>
    <p1510:client id="{C08704BC-2273-4832-BD97-7FC19B045DA3}" v="165" dt="2022-04-25T17:57:04.040"/>
    <p1510:client id="{C64AD0DC-F621-45EB-971A-C89D55814184}" v="48" dt="2022-04-25T20:49:08.070"/>
    <p1510:client id="{C79FEE97-C67B-4EC4-8A4A-8B1F964BF1A2}" v="154" dt="2022-04-26T20:18:13.682"/>
    <p1510:client id="{F7BED04F-BC0E-416C-A2EF-562C7A3D8D6B}" v="202" dt="2022-04-26T02:00:46.0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>
      <p:cViewPr varScale="1">
        <p:scale>
          <a:sx n="62" d="100"/>
          <a:sy n="62" d="100"/>
        </p:scale>
        <p:origin x="8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DEEAA-D623-49BC-B7BF-F05F25ABD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2D4C70-F290-46C3-AAB9-7E9793EA7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91C91-B18D-4752-9683-19BEE999B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232F3-6FE1-4982-9E48-0899FEE8FC4B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29E11-AF4B-454A-9A3A-2AA1C3531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F7F49-7714-40BE-A154-D1F5B7B13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A2C1-8D02-43BB-AAD3-15395DAEB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24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9304-6596-42D8-8811-0E946D25D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D62617-DD5D-4BEB-8B43-E2F57A41F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4B0BD-3EB6-492A-A5E6-8FD120FD6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232F3-6FE1-4982-9E48-0899FEE8FC4B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F208E-27A8-4253-9AD1-3F37330F3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B87C8-B115-4FCE-892C-4E075E86D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A2C1-8D02-43BB-AAD3-15395DAEB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22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88487E-B44D-4DF3-A23F-ACFC18DD1C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5CBA3D-A847-47DA-9CFB-EF6029DE4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6999E-17FC-46A8-9221-7A6CCD307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232F3-6FE1-4982-9E48-0899FEE8FC4B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B0C1E-D4BA-408A-87B7-E920905CD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6812E-AA37-4C68-9EDF-57FD96420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A2C1-8D02-43BB-AAD3-15395DAEB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39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Interio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53FF2-4DEE-C840-A6D7-80F6A614E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8796"/>
            <a:ext cx="10515600" cy="4384740"/>
          </a:xfrm>
          <a:prstGeom prst="rect">
            <a:avLst/>
          </a:prstGeom>
        </p:spPr>
        <p:txBody>
          <a:bodyPr/>
          <a:lstStyle>
            <a:lvl1pPr>
              <a:buClr>
                <a:srgbClr val="403391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defRPr>
            </a:lvl1pPr>
            <a:lvl2pPr>
              <a:buClr>
                <a:srgbClr val="CAB777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defRPr>
            </a:lvl2pPr>
            <a:lvl3pPr>
              <a:buClr>
                <a:schemeClr val="bg1">
                  <a:lumMod val="85000"/>
                </a:schemeClr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defRPr>
            </a:lvl3pPr>
            <a:lvl4pPr>
              <a:buClr>
                <a:srgbClr val="403391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defRPr>
            </a:lvl4pPr>
            <a:lvl5pPr>
              <a:buClr>
                <a:srgbClr val="CAB777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90DFC-546C-6B46-964D-9111BC244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F22E3-5A69-7445-8EE3-B7DDDCF35230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D45-7D96-264F-8EBD-C2442B821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9C831-C2D3-DB46-81FA-6C864E289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5C2E-1F1C-0940-8D6A-E4302E39B4C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9BDA89-4517-B64D-8B9D-B0BDD6BC7E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88950"/>
            <a:ext cx="10515600" cy="558799"/>
          </a:xfrm>
        </p:spPr>
        <p:txBody>
          <a:bodyPr anchor="b">
            <a:noAutofit/>
          </a:bodyPr>
          <a:lstStyle>
            <a:lvl1pPr>
              <a:defRPr sz="4000">
                <a:solidFill>
                  <a:srgbClr val="403391"/>
                </a:solidFill>
              </a:defRPr>
            </a:lvl1pPr>
          </a:lstStyle>
          <a:p>
            <a:r>
              <a:rPr lang="en-US"/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904239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454B93E-44DF-C849-8CCF-C6F995F2D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309" y="2766218"/>
            <a:ext cx="77847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10005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E802C-49F2-4B66-B38A-3E84F7126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7BC35-EE97-4697-94D9-3F121FF5A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207A8-DFB4-4626-96C5-B87EDAFD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232F3-6FE1-4982-9E48-0899FEE8FC4B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D9857-006B-49EF-AFA4-3D8C8A433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821A6-EABF-483D-BCE1-8EF3E7240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A2C1-8D02-43BB-AAD3-15395DAEB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27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12ABE-9660-46CF-8D06-D3DA90726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C4332-234A-47D1-80EF-9F83412AE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25084-D867-4CC8-9199-F24A6731A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232F3-6FE1-4982-9E48-0899FEE8FC4B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B1B52-63A0-46BD-B8DD-534C13D51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C9F2D-9113-4A2F-8BE6-32404522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A2C1-8D02-43BB-AAD3-15395DAEB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55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4D0B4-502D-4F57-A2F5-E68936B0D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355D5-713C-4629-B2C7-2918A201A3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B1E0A-AECC-4534-B231-0F70C62B4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64243-5675-4216-8030-71D32E0D4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232F3-6FE1-4982-9E48-0899FEE8FC4B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3E189-E6C6-4002-9237-BF521CED0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83D65-FD58-4A3E-BB1F-568B9BC2E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A2C1-8D02-43BB-AAD3-15395DAEB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54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3836C-BE61-476E-8C31-940AD5568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926F9-D42A-4893-A19A-9BEFE2E92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3280F6-B0CC-4FF6-88AF-17CF1723A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6DB04B-A4A4-4926-873B-00B0FE29BB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0EE713-0DEF-460A-A992-80971A4EA6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EAD6F8-6D97-4E89-BFB4-BED89E53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232F3-6FE1-4982-9E48-0899FEE8FC4B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FE62F8-A885-4179-8A61-D274F0C82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5689E7-0EAB-4D66-B35F-3276223B3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A2C1-8D02-43BB-AAD3-15395DAEB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13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EDCF3-B8A6-4D63-86CF-D854FE214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94C48E-DD93-436F-ACD2-DBA83B0E6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232F3-6FE1-4982-9E48-0899FEE8FC4B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EFAF8-AC07-4E0B-9C6B-AEDBBFD51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AAC3F3-61A7-46BC-AA4F-F549181C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A2C1-8D02-43BB-AAD3-15395DAEB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84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80DF32-5EAA-4A29-9E07-75480A231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232F3-6FE1-4982-9E48-0899FEE8FC4B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F158DF-18FB-4DD6-8E50-6F745BB6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03356-1FC0-4A6B-8174-AEEDAC1CB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A2C1-8D02-43BB-AAD3-15395DAEB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9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EFC56-2A64-481E-82DB-94EC0FF5A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17E9E-B890-4533-9DE4-B18642BEB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B0433-257F-4C5E-8747-8D45D350C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73EC1-8510-474B-BC95-2A55B161E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232F3-6FE1-4982-9E48-0899FEE8FC4B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D947E-1EC4-4869-9D16-3A6F92092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41601-565F-4032-A160-AADC53C5F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A2C1-8D02-43BB-AAD3-15395DAEB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83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2BDD6-4619-4E7F-B111-C3AD6252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C84B42-4255-40DB-96BB-987F02E303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E1361-C48B-4E6F-9E22-BED7156C70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710DA-DC74-4908-AAD9-5366CF3A1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232F3-6FE1-4982-9E48-0899FEE8FC4B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67D17-47D6-4EBC-92A0-C43DBC47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DF4FA-8A1E-44FA-AB93-2FC3668CC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A2C1-8D02-43BB-AAD3-15395DAEB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53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661FBC-2F70-4977-A8A0-B04527B69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E96DA-5A35-4F0C-BD54-44DA1283F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8E888-A4E7-41F9-9F9A-5A52F8A551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232F3-6FE1-4982-9E48-0899FEE8FC4B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37EEC-CAA7-40A4-9A53-123620FBA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2CACD-8872-49D3-A77B-84C68ED2C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EA2C1-8D02-43BB-AAD3-15395DAEB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1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andersaf@jmu.edu" TargetMode="External"/><Relationship Id="rId3" Type="http://schemas.openxmlformats.org/officeDocument/2006/relationships/hyperlink" Target="mailto:artdesignarthistory@jmu.edu" TargetMode="External"/><Relationship Id="rId7" Type="http://schemas.openxmlformats.org/officeDocument/2006/relationships/hyperlink" Target="mailto:theatredance@jmu.edu" TargetMode="External"/><Relationship Id="rId2" Type="http://schemas.openxmlformats.org/officeDocument/2006/relationships/hyperlink" Target="https://www.jmu.edu/artandarthistory/admissions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jmu.edu/theatredance/" TargetMode="External"/><Relationship Id="rId5" Type="http://schemas.openxmlformats.org/officeDocument/2006/relationships/hyperlink" Target="mailto:music_admit@jmu.edu" TargetMode="External"/><Relationship Id="rId4" Type="http://schemas.openxmlformats.org/officeDocument/2006/relationships/hyperlink" Target="https://www.jmu.edu/music/admissions/undergraduate.s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84779-C991-0B40-89F4-8E7D0FB0D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991" y="5139069"/>
            <a:ext cx="7784756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Corbel" panose="020B0503020204020204" pitchFamily="34" charset="0"/>
              </a:rPr>
              <a:t>Create Your Path!</a:t>
            </a:r>
            <a:br>
              <a:rPr lang="en-US" sz="5400" dirty="0">
                <a:latin typeface="Corbel" panose="020B0503020204020204" pitchFamily="34" charset="0"/>
              </a:rPr>
            </a:br>
            <a:endParaRPr lang="en-US" sz="2700" dirty="0">
              <a:latin typeface="Corbel" panose="020B0503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720E9F-4237-4BFC-B96B-8D8093608476}"/>
              </a:ext>
            </a:extLst>
          </p:cNvPr>
          <p:cNvSpPr txBox="1"/>
          <p:nvPr/>
        </p:nvSpPr>
        <p:spPr>
          <a:xfrm>
            <a:off x="3609975" y="285890"/>
            <a:ext cx="8296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Corbel" panose="020B0503020204020204" pitchFamily="34" charset="0"/>
              </a:rPr>
              <a:t>College of Visual and Performing Arts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38BBCF-EFAC-4F13-8A44-04A241253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85" y="2135957"/>
            <a:ext cx="3350790" cy="2234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AF6E52-4044-4807-B2B2-8DDB04909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076" y="2570907"/>
            <a:ext cx="2399809" cy="1600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C0F204-9A88-4ABF-8CD6-DD847135C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675" y="2570907"/>
            <a:ext cx="2913129" cy="15066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AD2A5E-A6EC-448D-8573-FD6C100445D9}"/>
              </a:ext>
            </a:extLst>
          </p:cNvPr>
          <p:cNvSpPr txBox="1"/>
          <p:nvPr/>
        </p:nvSpPr>
        <p:spPr>
          <a:xfrm>
            <a:off x="9479623" y="4370689"/>
            <a:ext cx="27123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0" u="none" strike="noStrike" kern="1200" cap="none" spc="0" baseline="0" dirty="0">
                <a:solidFill>
                  <a:schemeClr val="bg1"/>
                </a:solidFill>
                <a:uFillTx/>
                <a:latin typeface="Artegra Sans" pitchFamily="50"/>
              </a:rPr>
              <a:t>Sign up for our mailing list.</a:t>
            </a:r>
          </a:p>
          <a:p>
            <a:endParaRPr lang="en-US" b="1" dirty="0">
              <a:solidFill>
                <a:schemeClr val="bg1"/>
              </a:solidFill>
              <a:latin typeface="Artegra Sans" pitchFamily="50"/>
            </a:endParaRPr>
          </a:p>
          <a:p>
            <a:endParaRPr lang="en-US" sz="1800" b="1" i="0" u="none" strike="noStrike" kern="1200" cap="none" spc="0" baseline="0" dirty="0">
              <a:solidFill>
                <a:schemeClr val="bg1"/>
              </a:solidFill>
              <a:uFillTx/>
              <a:latin typeface="Artegra Sans" pitchFamily="50"/>
            </a:endParaRPr>
          </a:p>
          <a:p>
            <a:endParaRPr lang="en-US" b="1" dirty="0">
              <a:solidFill>
                <a:schemeClr val="bg1"/>
              </a:solidFill>
              <a:latin typeface="Artegra Sans" pitchFamily="50"/>
            </a:endParaRPr>
          </a:p>
          <a:p>
            <a:endParaRPr lang="en-US" sz="1800" b="1" i="0" u="none" strike="noStrike" kern="1200" cap="none" spc="0" baseline="0" dirty="0">
              <a:solidFill>
                <a:schemeClr val="bg1"/>
              </a:solidFill>
              <a:uFillTx/>
              <a:latin typeface="Artegra Sans" pitchFamily="50"/>
            </a:endParaRPr>
          </a:p>
          <a:p>
            <a:endParaRPr lang="en-US" b="1" dirty="0">
              <a:solidFill>
                <a:schemeClr val="bg1"/>
              </a:solidFill>
              <a:latin typeface="Artegra Sans" pitchFamily="50"/>
            </a:endParaRPr>
          </a:p>
          <a:p>
            <a:pPr algn="ctr"/>
            <a:r>
              <a:rPr lang="en-US" sz="1800" b="1" i="0" u="none" strike="noStrike" kern="1200" cap="none" spc="0" baseline="0" dirty="0">
                <a:solidFill>
                  <a:schemeClr val="bg1"/>
                </a:solidFill>
                <a:uFillTx/>
                <a:latin typeface="Artegra Sans" pitchFamily="50"/>
              </a:rPr>
              <a:t>j.mu/</a:t>
            </a:r>
            <a:r>
              <a:rPr lang="en-US" sz="1800" b="1" i="0" u="none" strike="noStrike" kern="1200" cap="none" spc="0" baseline="0" dirty="0" err="1">
                <a:solidFill>
                  <a:schemeClr val="bg1"/>
                </a:solidFill>
                <a:uFillTx/>
                <a:latin typeface="Artegra Sans" pitchFamily="50"/>
              </a:rPr>
              <a:t>moreinfo</a:t>
            </a:r>
            <a:endParaRPr lang="en-US" sz="1800" b="1" i="0" u="none" strike="noStrike" kern="1200" cap="none" spc="0" baseline="0" dirty="0">
              <a:solidFill>
                <a:schemeClr val="bg1"/>
              </a:solidFill>
              <a:uFillTx/>
              <a:latin typeface="Artegra Sans" pitchFamily="50"/>
            </a:endParaRPr>
          </a:p>
          <a:p>
            <a:endParaRPr lang="en-US" sz="1800" b="1" i="0" u="none" strike="noStrike" kern="1200" cap="none" spc="0" baseline="0" dirty="0">
              <a:solidFill>
                <a:srgbClr val="450084"/>
              </a:solidFill>
              <a:uFillTx/>
              <a:latin typeface="Artegra Sans" pitchFamily="50"/>
            </a:endParaRPr>
          </a:p>
          <a:p>
            <a:endParaRPr lang="en-US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BD7496B3-E10A-4197-AFC0-8DDCCC5C9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7067" y="5045504"/>
            <a:ext cx="1337487" cy="13374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27884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1953F-D41B-504B-A0F2-6FDF8739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School of Art, Design and Art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14DC2-3B79-6740-A744-87D9E730F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8796"/>
            <a:ext cx="4514850" cy="4384740"/>
          </a:xfrm>
        </p:spPr>
        <p:txBody>
          <a:bodyPr>
            <a:normAutofit fontScale="625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effectLst/>
                <a:ea typeface="Calibri" panose="020F0502020204030204" pitchFamily="34" charset="0"/>
              </a:rPr>
              <a:t>Majors:</a:t>
            </a:r>
            <a:br>
              <a:rPr lang="en-US" sz="2600" b="1" dirty="0">
                <a:effectLst/>
                <a:ea typeface="Calibri" panose="020F0502020204030204" pitchFamily="34" charset="0"/>
              </a:rPr>
            </a:br>
            <a:endParaRPr lang="en-US" sz="2600" b="1" dirty="0">
              <a:effectLst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  <a:ea typeface="Calibri" panose="020F0502020204030204" pitchFamily="34" charset="0"/>
              </a:rPr>
              <a:t>Art Studio – BA/BS/BFA</a:t>
            </a:r>
            <a:br>
              <a:rPr lang="en-US" sz="2600" dirty="0">
                <a:effectLst/>
                <a:ea typeface="Calibri" panose="020F0502020204030204" pitchFamily="34" charset="0"/>
              </a:rPr>
            </a:br>
            <a:endParaRPr lang="en-US" sz="2600" dirty="0">
              <a:effectLst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  <a:ea typeface="Calibri" panose="020F0502020204030204" pitchFamily="34" charset="0"/>
              </a:rPr>
              <a:t>Art History – BA</a:t>
            </a:r>
            <a:br>
              <a:rPr lang="en-US" sz="2600" dirty="0">
                <a:effectLst/>
                <a:ea typeface="Calibri" panose="020F0502020204030204" pitchFamily="34" charset="0"/>
              </a:rPr>
            </a:br>
            <a:endParaRPr lang="en-US" sz="2600" dirty="0">
              <a:effectLst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  <a:ea typeface="Calibri" panose="020F0502020204030204" pitchFamily="34" charset="0"/>
              </a:rPr>
              <a:t>Architectural Design – BFA</a:t>
            </a:r>
            <a:br>
              <a:rPr lang="en-US" sz="2600" dirty="0">
                <a:effectLst/>
                <a:ea typeface="Calibri" panose="020F0502020204030204" pitchFamily="34" charset="0"/>
              </a:rPr>
            </a:br>
            <a:endParaRPr lang="en-US" sz="2600" dirty="0">
              <a:effectLst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  <a:ea typeface="Calibri" panose="020F0502020204030204" pitchFamily="34" charset="0"/>
              </a:rPr>
              <a:t>Graphic Design – BFA</a:t>
            </a:r>
            <a:br>
              <a:rPr lang="en-US" sz="2600" dirty="0">
                <a:effectLst/>
                <a:ea typeface="Calibri" panose="020F0502020204030204" pitchFamily="34" charset="0"/>
              </a:rPr>
            </a:br>
            <a:endParaRPr lang="en-US" sz="2600" dirty="0">
              <a:effectLst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  <a:ea typeface="Calibri" panose="020F0502020204030204" pitchFamily="34" charset="0"/>
              </a:rPr>
              <a:t>Industrial Design – BS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600" dirty="0">
              <a:effectLst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effectLst/>
                <a:ea typeface="Calibri" panose="020F0502020204030204" pitchFamily="34" charset="0"/>
              </a:rPr>
              <a:t>Licensures:</a:t>
            </a:r>
            <a:br>
              <a:rPr lang="en-US" sz="2600" b="1" dirty="0">
                <a:effectLst/>
                <a:ea typeface="Calibri" panose="020F0502020204030204" pitchFamily="34" charset="0"/>
              </a:rPr>
            </a:br>
            <a:endParaRPr lang="en-US" sz="2600" b="1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effectLst/>
                <a:ea typeface="Calibri" panose="020F0502020204030204" pitchFamily="34" charset="0"/>
              </a:rPr>
              <a:t>Art Education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600" dirty="0">
              <a:effectLst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effectLst/>
                <a:ea typeface="Calibri" panose="020F0502020204030204" pitchFamily="34" charset="0"/>
              </a:rPr>
              <a:t>Minors:</a:t>
            </a:r>
            <a:br>
              <a:rPr lang="en-US" sz="2600" b="1" dirty="0">
                <a:effectLst/>
                <a:ea typeface="Calibri" panose="020F0502020204030204" pitchFamily="34" charset="0"/>
              </a:rPr>
            </a:br>
            <a:endParaRPr lang="en-US" sz="2600" b="1" dirty="0">
              <a:effectLst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  <a:ea typeface="Calibri" panose="020F0502020204030204" pitchFamily="34" charset="0"/>
              </a:rPr>
              <a:t>Art</a:t>
            </a:r>
            <a:br>
              <a:rPr lang="en-US" sz="2600" dirty="0">
                <a:effectLst/>
                <a:ea typeface="Calibri" panose="020F0502020204030204" pitchFamily="34" charset="0"/>
              </a:rPr>
            </a:br>
            <a:endParaRPr lang="en-US" sz="2600" dirty="0">
              <a:effectLst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  <a:ea typeface="Calibri" panose="020F0502020204030204" pitchFamily="34" charset="0"/>
              </a:rPr>
              <a:t>Art History</a:t>
            </a:r>
            <a:br>
              <a:rPr lang="en-US" sz="2600" dirty="0">
                <a:effectLst/>
                <a:ea typeface="Calibri" panose="020F0502020204030204" pitchFamily="34" charset="0"/>
              </a:rPr>
            </a:br>
            <a:endParaRPr lang="en-US" sz="2600" dirty="0">
              <a:effectLst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  <a:ea typeface="Calibri" panose="020F0502020204030204" pitchFamily="34" charset="0"/>
              </a:rPr>
              <a:t>Book Arts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B67EB-E8C8-466F-94E4-E6059780E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70" y="1577340"/>
            <a:ext cx="4747260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44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41953F-D41B-504B-A0F2-6FDF8739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578936"/>
            <a:ext cx="10867839" cy="9871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latin typeface="Corbel" panose="020B0503020204020204" pitchFamily="34" charset="0"/>
              </a:rPr>
              <a:t>School of Art, Design and Art History Opportunities</a:t>
            </a:r>
            <a:endParaRPr lang="en-US" sz="3400" kern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14DC2-3B79-6740-A744-87D9E730F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</a:rPr>
              <a:t>Student Organizations:</a:t>
            </a:r>
          </a:p>
          <a:p>
            <a:r>
              <a:rPr lang="en-US" sz="1600" dirty="0">
                <a:solidFill>
                  <a:schemeClr val="tx1"/>
                </a:solidFill>
              </a:rPr>
              <a:t>Kappa Pi, Art &amp; Art History Co-Ed Fraternity – largest chapter in the nation!</a:t>
            </a:r>
            <a:endParaRPr lang="en-US" sz="1600" dirty="0">
              <a:solidFill>
                <a:schemeClr val="tx1"/>
              </a:solidFill>
              <a:cs typeface="Calibri"/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POCIVPA - People of Color in the Visual &amp; Performing Arts</a:t>
            </a:r>
            <a:endParaRPr lang="en-US" sz="1600" dirty="0">
              <a:solidFill>
                <a:schemeClr val="tx1"/>
              </a:solidFill>
              <a:cs typeface="Calibri"/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National Art Education Association </a:t>
            </a:r>
            <a:endParaRPr lang="en-US" sz="1600" dirty="0">
              <a:solidFill>
                <a:schemeClr val="tx1"/>
              </a:solidFill>
              <a:cs typeface="Calibri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</a:rPr>
              <a:t>Study Abroad:</a:t>
            </a:r>
            <a:endParaRPr lang="en-US" sz="1600" b="1" dirty="0">
              <a:solidFill>
                <a:schemeClr val="tx1"/>
              </a:solidFill>
              <a:cs typeface="Calibri"/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Michelangelo's Italy</a:t>
            </a:r>
            <a:endParaRPr lang="en-US" sz="1600" dirty="0">
              <a:solidFill>
                <a:schemeClr val="tx1"/>
              </a:solidFill>
              <a:cs typeface="Calibri"/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Dutch Design, Art, and the Humanities (summer)</a:t>
            </a:r>
            <a:endParaRPr lang="en-US" sz="1600" dirty="0">
              <a:solidFill>
                <a:schemeClr val="tx1"/>
              </a:solidFill>
              <a:cs typeface="Calibri"/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Scandinavian Design and Sustainability (summer)</a:t>
            </a:r>
            <a:endParaRPr lang="en-US" sz="1600" dirty="0">
              <a:solidFill>
                <a:schemeClr val="tx1"/>
              </a:solidFill>
              <a:cs typeface="Calibri"/>
            </a:endParaRPr>
          </a:p>
          <a:p>
            <a:endParaRPr lang="en-US" sz="17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67845257-DFA8-A65B-BCBB-8E0AFB992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968" y="1482564"/>
            <a:ext cx="4525097" cy="472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71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1953F-D41B-504B-A0F2-6FDF8739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School of Music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14DC2-3B79-6740-A744-87D9E730F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8796"/>
            <a:ext cx="4762500" cy="438474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2100" b="1" dirty="0">
                <a:latin typeface="Corbel"/>
              </a:rPr>
              <a:t>Bachelor of Music</a:t>
            </a:r>
          </a:p>
          <a:p>
            <a:pPr marL="0" indent="0" algn="l" rtl="0" fontAlgn="base">
              <a:buNone/>
            </a:pPr>
            <a:r>
              <a:rPr lang="en-US" sz="2100" b="1" i="0" u="none" strike="noStrike" dirty="0">
                <a:effectLst/>
                <a:latin typeface="Corbel"/>
              </a:rPr>
              <a:t>	Concentrations:</a:t>
            </a:r>
            <a:r>
              <a:rPr lang="en-US" sz="2100" b="0" i="0" dirty="0">
                <a:effectLst/>
                <a:latin typeface="Corbel"/>
              </a:rPr>
              <a:t>​</a:t>
            </a:r>
          </a:p>
          <a:p>
            <a:pPr lvl="2" fontAlgn="base"/>
            <a:r>
              <a:rPr lang="en-US" sz="1300" i="0" u="none" strike="noStrike" dirty="0">
                <a:effectLst/>
                <a:latin typeface="Corbel"/>
              </a:rPr>
              <a:t>C</a:t>
            </a:r>
            <a:r>
              <a:rPr lang="en-US" sz="1600" i="0" u="none" strike="noStrike" dirty="0">
                <a:effectLst/>
                <a:latin typeface="Corbel"/>
              </a:rPr>
              <a:t>omposition</a:t>
            </a:r>
            <a:r>
              <a:rPr lang="en-US" sz="1600" i="0" dirty="0">
                <a:effectLst/>
                <a:latin typeface="Corbel"/>
              </a:rPr>
              <a:t>​</a:t>
            </a:r>
            <a:endParaRPr lang="en-US" sz="1600" dirty="0">
              <a:latin typeface="Corbel"/>
            </a:endParaRPr>
          </a:p>
          <a:p>
            <a:pPr lvl="2"/>
            <a:r>
              <a:rPr lang="en-US" sz="1600" i="0" u="none" strike="noStrike" dirty="0">
                <a:effectLst/>
                <a:latin typeface="Corbel"/>
              </a:rPr>
              <a:t>Jazz</a:t>
            </a:r>
            <a:r>
              <a:rPr lang="en-US" sz="1600" i="0" dirty="0">
                <a:effectLst/>
                <a:latin typeface="Corbel"/>
              </a:rPr>
              <a:t>​</a:t>
            </a:r>
            <a:endParaRPr lang="en-US" sz="1600" dirty="0"/>
          </a:p>
          <a:p>
            <a:pPr lvl="2" fontAlgn="base"/>
            <a:r>
              <a:rPr lang="en-US" sz="1600" i="0" u="none" strike="noStrike" dirty="0">
                <a:effectLst/>
                <a:latin typeface="Corbel"/>
              </a:rPr>
              <a:t>Music Education</a:t>
            </a:r>
            <a:r>
              <a:rPr lang="en-US" sz="1600" i="0" dirty="0">
                <a:effectLst/>
                <a:latin typeface="Corbel"/>
              </a:rPr>
              <a:t>​</a:t>
            </a:r>
            <a:endParaRPr lang="en-US" sz="1600" dirty="0">
              <a:latin typeface="Corbel"/>
            </a:endParaRPr>
          </a:p>
          <a:p>
            <a:pPr lvl="2"/>
            <a:r>
              <a:rPr lang="en-US" sz="1600" i="0" u="none" strike="noStrike" dirty="0">
                <a:effectLst/>
                <a:latin typeface="Corbel"/>
              </a:rPr>
              <a:t>Music Industry</a:t>
            </a:r>
            <a:r>
              <a:rPr lang="en-US" sz="1600" i="0" dirty="0">
                <a:effectLst/>
                <a:latin typeface="Corbel"/>
              </a:rPr>
              <a:t>​</a:t>
            </a:r>
            <a:endParaRPr lang="en-US" sz="1600" dirty="0"/>
          </a:p>
          <a:p>
            <a:pPr lvl="2" fontAlgn="base"/>
            <a:r>
              <a:rPr lang="en-US" sz="1600" i="0" u="none" strike="noStrike" dirty="0">
                <a:effectLst/>
                <a:latin typeface="Corbel"/>
              </a:rPr>
              <a:t>Performance</a:t>
            </a:r>
            <a:r>
              <a:rPr lang="en-US" sz="1600" i="0" dirty="0">
                <a:effectLst/>
                <a:latin typeface="Corbel"/>
              </a:rPr>
              <a:t>​</a:t>
            </a:r>
          </a:p>
          <a:p>
            <a:pPr lvl="2" fontAlgn="base"/>
            <a:r>
              <a:rPr lang="en-US" sz="1600" i="0" u="none" strike="noStrike" dirty="0">
                <a:effectLst/>
                <a:latin typeface="Corbel"/>
              </a:rPr>
              <a:t>Music Theatre</a:t>
            </a:r>
            <a:r>
              <a:rPr lang="en-US" sz="1600" i="0" dirty="0">
                <a:effectLst/>
                <a:latin typeface="Corbel"/>
              </a:rPr>
              <a:t>​</a:t>
            </a:r>
          </a:p>
          <a:p>
            <a:pPr marL="0" indent="0" algn="l" rtl="0" fontAlgn="base">
              <a:buNone/>
            </a:pPr>
            <a:r>
              <a:rPr lang="en-US" sz="2100" b="1" i="0" u="none" strike="noStrike" dirty="0">
                <a:effectLst/>
                <a:latin typeface="Corbel"/>
              </a:rPr>
              <a:t>Bachelor of Arts</a:t>
            </a:r>
          </a:p>
          <a:p>
            <a:pPr marL="0" indent="0" algn="l" rtl="0" fontAlgn="base">
              <a:buNone/>
            </a:pPr>
            <a:r>
              <a:rPr lang="en-US" sz="2100" b="1" i="0" u="none" strike="noStrike" dirty="0">
                <a:effectLst/>
                <a:latin typeface="Corbel"/>
              </a:rPr>
              <a:t>	Concentrations:</a:t>
            </a:r>
            <a:r>
              <a:rPr lang="en-US" sz="2100" b="0" i="0" dirty="0">
                <a:effectLst/>
                <a:latin typeface="Corbel"/>
              </a:rPr>
              <a:t>​</a:t>
            </a:r>
          </a:p>
          <a:p>
            <a:pPr lvl="2"/>
            <a:r>
              <a:rPr lang="en-US" sz="1600" i="0" u="none" strike="noStrike" dirty="0">
                <a:effectLst/>
                <a:latin typeface="Corbel"/>
              </a:rPr>
              <a:t>Music Industry</a:t>
            </a:r>
            <a:r>
              <a:rPr lang="en-US" sz="1600" i="0" dirty="0">
                <a:effectLst/>
                <a:latin typeface="Corbel"/>
              </a:rPr>
              <a:t>​</a:t>
            </a:r>
          </a:p>
          <a:p>
            <a:pPr lvl="2"/>
            <a:r>
              <a:rPr lang="en-US" sz="1600" dirty="0"/>
              <a:t>Music Studies</a:t>
            </a:r>
          </a:p>
          <a:p>
            <a:pPr marL="0" indent="0" algn="l" rtl="0" fontAlgn="base">
              <a:buNone/>
            </a:pPr>
            <a:r>
              <a:rPr lang="en-US" sz="1900" b="1" i="0" u="none" strike="noStrike" dirty="0">
                <a:effectLst/>
                <a:latin typeface="Corbel"/>
              </a:rPr>
              <a:t>Music Minor:</a:t>
            </a:r>
            <a:r>
              <a:rPr lang="en-US" sz="1900" b="0" i="0" dirty="0">
                <a:effectLst/>
                <a:latin typeface="Corbel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600" i="0" u="none" strike="noStrike" dirty="0">
                <a:effectLst/>
                <a:latin typeface="Corbel"/>
              </a:rPr>
              <a:t>General</a:t>
            </a:r>
            <a:r>
              <a:rPr lang="en-US" sz="1600" i="0" dirty="0">
                <a:effectLst/>
                <a:latin typeface="Corbel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600" i="0" u="none" strike="noStrike" dirty="0">
                <a:effectLst/>
                <a:latin typeface="Corbel"/>
              </a:rPr>
              <a:t>Music Industry</a:t>
            </a:r>
            <a:r>
              <a:rPr lang="en-US" sz="1600" i="0" dirty="0">
                <a:effectLst/>
                <a:latin typeface="Corbel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600" i="0" u="none" strike="noStrike" dirty="0">
                <a:effectLst/>
                <a:latin typeface="Corbel"/>
              </a:rPr>
              <a:t>Music and Human Services</a:t>
            </a:r>
            <a:endParaRPr lang="en-US" sz="1600" i="0" dirty="0">
              <a:effectLst/>
              <a:latin typeface="Corbel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06C8E-9230-4E0F-94BE-4C80B9FB2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1348796"/>
            <a:ext cx="5606331" cy="373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01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1953F-D41B-504B-A0F2-6FDF8739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 of Music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14DC2-3B79-6740-A744-87D9E730F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8796"/>
            <a:ext cx="5029200" cy="4384740"/>
          </a:xfrm>
        </p:spPr>
        <p:txBody>
          <a:bodyPr>
            <a:normAutofit fontScale="55000" lnSpcReduction="20000"/>
          </a:bodyPr>
          <a:lstStyle/>
          <a:p>
            <a:pPr marL="0" indent="0" algn="l" rtl="0" fontAlgn="base">
              <a:buNone/>
            </a:pPr>
            <a:r>
              <a:rPr lang="en-US" sz="3300" b="1" i="0" u="none" strike="noStrike" dirty="0">
                <a:solidFill>
                  <a:srgbClr val="000000"/>
                </a:solidFill>
                <a:effectLst/>
              </a:rPr>
              <a:t>STUDENT INVOLVEMENT</a:t>
            </a:r>
          </a:p>
          <a:p>
            <a:pPr algn="l" rtl="0" fontAlgn="base"/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Applied Lessons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/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Ensembles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3 Concert Bands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5 Choirs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3 Orchestras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2 Jazz Ensembles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Chamber Music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Studio Ensembles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Marching Royal Dukes</a:t>
            </a:r>
          </a:p>
          <a:p>
            <a:pPr marL="0" indent="0" algn="l" rtl="0" fontAlgn="base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algn="l" rtl="0" fontAlgn="base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algn="l" rtl="0" fontAlgn="base"/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JMU Brass Band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​</a:t>
            </a:r>
            <a:r>
              <a:rPr lang="en-US" sz="2800" dirty="0">
                <a:solidFill>
                  <a:srgbClr val="000000"/>
                </a:solidFill>
              </a:rPr>
              <a:t> -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Tour to the Netherlands in July 2022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/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Marching Royal Dukes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​</a:t>
            </a:r>
            <a:r>
              <a:rPr lang="en-US" sz="2800" dirty="0">
                <a:solidFill>
                  <a:srgbClr val="000000"/>
                </a:solidFill>
              </a:rPr>
              <a:t> -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Tour to Rome in December 2022</a:t>
            </a:r>
            <a:endParaRPr lang="en-US" sz="2800" b="0" i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B0712C-7497-4C2E-A03E-6E11ADFBD467}"/>
              </a:ext>
            </a:extLst>
          </p:cNvPr>
          <p:cNvSpPr txBox="1"/>
          <p:nvPr/>
        </p:nvSpPr>
        <p:spPr>
          <a:xfrm>
            <a:off x="6318251" y="1345042"/>
            <a:ext cx="5029199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fontAlgn="base">
              <a:buNone/>
            </a:pPr>
            <a:r>
              <a:rPr lang="en-US" b="1" i="0" u="none" strike="noStrike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FACILITIES AND PERFORMANCES</a:t>
            </a:r>
          </a:p>
          <a:p>
            <a:pPr marL="0" indent="0" fontAlgn="base">
              <a:buNone/>
            </a:pPr>
            <a:r>
              <a:rPr lang="en-US" sz="1500" b="1" i="0" u="none" strike="noStrike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Shirley Hanson Roberts Center for Music Performance</a:t>
            </a:r>
            <a:r>
              <a:rPr lang="en-US" sz="1500" b="1" i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500" b="0" i="0" u="none" strike="noStrike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 600 seat Concert Hall</a:t>
            </a:r>
            <a:r>
              <a:rPr lang="en-US" sz="1500" b="0" i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500" b="0" i="0" u="none" strike="noStrike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 150 seat Recital Hall</a:t>
            </a:r>
            <a:r>
              <a:rPr lang="en-US" sz="1500" b="0" i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500" b="0" i="0" u="none" strike="noStrike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 5 faculty studios</a:t>
            </a:r>
            <a:r>
              <a:rPr lang="en-US" sz="1500" b="0" i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500" b="0" i="0" u="none" strike="noStrike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 1 large rehearsal rooms</a:t>
            </a:r>
            <a:r>
              <a:rPr lang="en-US" sz="1500" b="0" i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500" b="0" i="0" u="none" strike="noStrike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 Approximately 30 practice rooms</a:t>
            </a:r>
          </a:p>
          <a:p>
            <a:pPr marL="0" indent="0" algn="l" rtl="0" fontAlgn="base">
              <a:buNone/>
            </a:pPr>
            <a:br>
              <a:rPr lang="en-US" sz="1500" b="1" i="0" u="none" strike="noStrike">
                <a:solidFill>
                  <a:srgbClr val="000000"/>
                </a:solidFill>
                <a:effectLst/>
                <a:latin typeface="Corbel" panose="020B0503020204020204" pitchFamily="34" charset="0"/>
              </a:rPr>
            </a:br>
            <a:r>
              <a:rPr lang="en-US" sz="1500" b="1" i="0" u="none" strike="noStrike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Music Building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500" b="0" i="0" u="none" strike="noStrike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 Music Office</a:t>
            </a:r>
            <a:r>
              <a:rPr lang="en-US" sz="1500" b="0" i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500" b="0" i="0" u="none" strike="noStrike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 Music Library</a:t>
            </a:r>
            <a:r>
              <a:rPr lang="en-US" sz="1500" b="0" i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500" b="0" i="0" u="none" strike="noStrike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 1 large instrumental rehearsal room</a:t>
            </a:r>
            <a:r>
              <a:rPr lang="en-US" sz="1500" b="0" i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500" b="0" i="0" u="none" strike="noStrike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 Choral rehearsal room</a:t>
            </a:r>
            <a:r>
              <a:rPr lang="en-US" sz="1500" b="0" i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500" b="0" i="0" u="none" strike="noStrike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 Four music classrooms/rehearsal rooms</a:t>
            </a:r>
            <a:r>
              <a:rPr lang="en-US" sz="1500" b="0" i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500" b="0" i="0" u="none" strike="noStrike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 50 faculty studios</a:t>
            </a:r>
            <a:r>
              <a:rPr lang="en-US" sz="1500" b="0" i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500" b="0" i="0" u="none" strike="noStrike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 2 piano labs</a:t>
            </a:r>
            <a:r>
              <a:rPr lang="en-US" sz="1500" b="0" i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500" b="0" i="0" u="none" strike="noStrike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 Recording Suite</a:t>
            </a:r>
            <a:r>
              <a:rPr lang="en-US" sz="1500" b="0" i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500" b="0" i="0" u="none" strike="noStrike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 25 practice rooms</a:t>
            </a:r>
            <a:r>
              <a:rPr lang="en-US" sz="1500" b="0" i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4176874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1953F-D41B-504B-A0F2-6FDF8739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 of Theatre and 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14DC2-3B79-6740-A744-87D9E730F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8" y="1239939"/>
            <a:ext cx="4686300" cy="438474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b="1" dirty="0">
                <a:latin typeface="Corbel"/>
              </a:rPr>
              <a:t>Bachelor of Arts Degree</a:t>
            </a:r>
            <a:endParaRPr lang="en-US" dirty="0">
              <a:latin typeface="Corbel"/>
            </a:endParaRPr>
          </a:p>
          <a:p>
            <a:pPr lvl="1"/>
            <a:r>
              <a:rPr lang="en-US" b="1" dirty="0">
                <a:latin typeface="Corbel"/>
              </a:rPr>
              <a:t>with majors in:</a:t>
            </a:r>
          </a:p>
          <a:p>
            <a:r>
              <a:rPr lang="en-US" dirty="0">
                <a:latin typeface="Corbel"/>
              </a:rPr>
              <a:t> Dance</a:t>
            </a:r>
            <a:endParaRPr lang="en-US" dirty="0"/>
          </a:p>
          <a:p>
            <a:pPr lvl="1"/>
            <a:r>
              <a:rPr lang="en-US" dirty="0">
                <a:latin typeface="Corbel"/>
              </a:rPr>
              <a:t>Pk-12 Dance Licensure available</a:t>
            </a:r>
          </a:p>
          <a:p>
            <a:pPr marL="285750" indent="-285750">
              <a:buFont typeface="Arial,Sans-Serif" panose="020B0604020202020204" pitchFamily="34" charset="0"/>
            </a:pPr>
            <a:r>
              <a:rPr lang="en-US" dirty="0">
                <a:latin typeface="Corbel"/>
              </a:rPr>
              <a:t>Musical Theatre</a:t>
            </a:r>
            <a:endParaRPr lang="en-US" dirty="0"/>
          </a:p>
          <a:p>
            <a:pPr marL="285750" indent="-285750">
              <a:buFont typeface="Arial,Sans-Serif" panose="020B0604020202020204" pitchFamily="34" charset="0"/>
            </a:pPr>
            <a:r>
              <a:rPr lang="en-US" dirty="0">
                <a:latin typeface="Corbel"/>
              </a:rPr>
              <a:t>Theatre</a:t>
            </a:r>
          </a:p>
          <a:p>
            <a:pPr lvl="1">
              <a:buFont typeface="Arial,Sans-Serif" panose="020B0604020202020204" pitchFamily="34" charset="0"/>
            </a:pPr>
            <a:r>
              <a:rPr lang="en-US" dirty="0">
                <a:latin typeface="Corbel"/>
              </a:rPr>
              <a:t>Design &amp; Technology</a:t>
            </a:r>
          </a:p>
          <a:p>
            <a:pPr lvl="1">
              <a:buFont typeface="Arial,Sans-Serif" panose="020B0604020202020204" pitchFamily="34" charset="0"/>
            </a:pPr>
            <a:r>
              <a:rPr lang="en-US" dirty="0">
                <a:latin typeface="Corbel"/>
              </a:rPr>
              <a:t>Performance</a:t>
            </a:r>
          </a:p>
          <a:p>
            <a:pPr lvl="1">
              <a:buFont typeface="Arial,Sans-Serif" panose="020B0604020202020204" pitchFamily="34" charset="0"/>
            </a:pPr>
            <a:r>
              <a:rPr lang="en-US" dirty="0">
                <a:latin typeface="Corbel"/>
              </a:rPr>
              <a:t>Theatre Education</a:t>
            </a:r>
          </a:p>
          <a:p>
            <a:pPr lvl="2">
              <a:buFont typeface="Arial,Sans-Serif" panose="020B0604020202020204" pitchFamily="34" charset="0"/>
            </a:pPr>
            <a:r>
              <a:rPr lang="en-US" dirty="0">
                <a:latin typeface="Corbel"/>
              </a:rPr>
              <a:t>Pk-12  Theatre Licensure available</a:t>
            </a:r>
          </a:p>
          <a:p>
            <a:pPr lvl="1">
              <a:buFont typeface="Arial,Sans-Serif" panose="020B0604020202020204" pitchFamily="34" charset="0"/>
            </a:pPr>
            <a:r>
              <a:rPr lang="en-US" dirty="0">
                <a:latin typeface="Corbel"/>
              </a:rPr>
              <a:t>Theatre Studies</a:t>
            </a:r>
          </a:p>
          <a:p>
            <a:r>
              <a:rPr lang="en-US" b="1" dirty="0">
                <a:latin typeface="Corbel"/>
              </a:rPr>
              <a:t>Minors:</a:t>
            </a:r>
            <a:r>
              <a:rPr lang="en-US" dirty="0">
                <a:latin typeface="Corbel"/>
              </a:rPr>
              <a:t> </a:t>
            </a:r>
          </a:p>
          <a:p>
            <a:pPr lvl="1"/>
            <a:r>
              <a:rPr lang="en-US" dirty="0">
                <a:latin typeface="Corbel"/>
              </a:rPr>
              <a:t>Dance</a:t>
            </a:r>
          </a:p>
          <a:p>
            <a:pPr lvl="1"/>
            <a:r>
              <a:rPr lang="en-US" dirty="0">
                <a:latin typeface="Corbel"/>
              </a:rPr>
              <a:t>Theatre</a:t>
            </a:r>
          </a:p>
          <a:p>
            <a:pPr marL="285750" indent="-285750">
              <a:buFont typeface="Arial,Sans-Serif" panose="020B0604020202020204" pitchFamily="34" charset="0"/>
            </a:pPr>
            <a:endParaRPr lang="en-US"/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1DCD3-10E8-C720-AF96-E6C05C07B71E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ea typeface="Calibri"/>
              <a:cs typeface="Calibri"/>
            </a:endParaRPr>
          </a:p>
        </p:txBody>
      </p:sp>
      <p:pic>
        <p:nvPicPr>
          <p:cNvPr id="7" name="Picture 7" descr="A picture containing text, building, outdoor, roof&#10;&#10;Description automatically generated">
            <a:extLst>
              <a:ext uri="{FF2B5EF4-FFF2-40B4-BE49-F238E27FC236}">
                <a16:creationId xmlns:a16="http://schemas.microsoft.com/office/drawing/2014/main" id="{859E4AC6-D106-5945-52EE-009D307E1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933" y="248257"/>
            <a:ext cx="4085294" cy="280124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87C5CD6-1C9D-34F1-FF56-40FE7FC98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586" y="1239249"/>
            <a:ext cx="3221120" cy="370390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2BBD32F-4A32-5CB1-C7ED-C5346D567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290" y="3196620"/>
            <a:ext cx="4094600" cy="240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6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1953F-D41B-504B-A0F2-6FDF8739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921" y="234950"/>
            <a:ext cx="10515600" cy="558799"/>
          </a:xfrm>
        </p:spPr>
        <p:txBody>
          <a:bodyPr/>
          <a:lstStyle/>
          <a:p>
            <a:r>
              <a:rPr lang="en-US"/>
              <a:t>School of Theatre and Dance Opportunities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65A64-BF47-2B47-A02A-811771424478}"/>
              </a:ext>
            </a:extLst>
          </p:cNvPr>
          <p:cNvSpPr txBox="1"/>
          <p:nvPr/>
        </p:nvSpPr>
        <p:spPr>
          <a:xfrm>
            <a:off x="878117" y="787401"/>
            <a:ext cx="4348841" cy="33065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ea typeface="+mn-lt"/>
                <a:cs typeface="+mn-lt"/>
              </a:rPr>
              <a:t>STUDENT INVOLVEMENT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400" dirty="0">
                <a:latin typeface="Corbel"/>
                <a:ea typeface="+mn-lt"/>
                <a:cs typeface="+mn-lt"/>
              </a:rPr>
              <a:t>Opportunities begin in the first year .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400" dirty="0">
                <a:latin typeface="Corbel"/>
                <a:ea typeface="+mn-lt"/>
                <a:cs typeface="+mn-lt"/>
              </a:rPr>
              <a:t>2-3 mainstage dance concerts, 2-3 mainstage plays, 2 mainstage musicals each year.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400" dirty="0">
                <a:latin typeface="Corbel"/>
                <a:ea typeface="+mn-lt"/>
                <a:cs typeface="Arial"/>
              </a:rPr>
              <a:t>Student-run Studio Theatre plays, musicals, and dance concerts.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400" dirty="0">
                <a:latin typeface="Corbel"/>
                <a:cs typeface="Arial"/>
              </a:rPr>
              <a:t>Extensive student-developed opportunities:</a:t>
            </a:r>
            <a:endParaRPr lang="en-US" sz="1400" dirty="0">
              <a:latin typeface="Corbel"/>
              <a:ea typeface="+mn-lt"/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400" dirty="0">
                <a:latin typeface="Corbel"/>
                <a:cs typeface="Arial"/>
              </a:rPr>
              <a:t>Devised Work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400" dirty="0">
                <a:latin typeface="Corbel"/>
                <a:cs typeface="Arial"/>
              </a:rPr>
              <a:t>Choreography Showcases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400" dirty="0">
                <a:latin typeface="Corbel"/>
                <a:cs typeface="Arial"/>
              </a:rPr>
              <a:t>Playwrights' Workshop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400" dirty="0">
                <a:latin typeface="Corbel"/>
                <a:cs typeface="Arial"/>
              </a:rPr>
              <a:t>Independent Projects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43E9E-0E0A-69A6-8CE0-EC7553878D92}"/>
              </a:ext>
            </a:extLst>
          </p:cNvPr>
          <p:cNvSpPr txBox="1"/>
          <p:nvPr/>
        </p:nvSpPr>
        <p:spPr>
          <a:xfrm>
            <a:off x="4588328" y="2846614"/>
            <a:ext cx="4249056" cy="2918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latin typeface="Calibri"/>
                <a:ea typeface="+mn-lt"/>
                <a:cs typeface="+mn-lt"/>
              </a:rPr>
              <a:t>STUDENT ORGANIZATIONS (including):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400" dirty="0">
                <a:latin typeface="Corbel"/>
              </a:rPr>
              <a:t>Alpha Psi Omega (service/honors)</a:t>
            </a:r>
            <a:endParaRPr lang="en-US" sz="14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400" dirty="0">
                <a:latin typeface="Corbel"/>
              </a:rPr>
              <a:t>BIPOC of STAD (service/affinity)</a:t>
            </a:r>
            <a:endParaRPr lang="en-US" sz="1400" dirty="0">
              <a:latin typeface="Calibri"/>
              <a:ea typeface="Calibri"/>
              <a:cs typeface="Calibri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400" dirty="0">
                <a:latin typeface="Corbel"/>
              </a:rPr>
              <a:t>Dance Theatre (social/service)</a:t>
            </a:r>
            <a:endParaRPr lang="en-US" sz="1400" dirty="0">
              <a:ea typeface="+mn-lt"/>
              <a:cs typeface="+mn-lt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400" dirty="0">
                <a:latin typeface="Corbel"/>
              </a:rPr>
              <a:t>IMPACT (philanthropy)</a:t>
            </a:r>
            <a:endParaRPr lang="en-US" sz="1400" dirty="0">
              <a:ea typeface="+mn-lt"/>
              <a:cs typeface="+mn-lt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400" dirty="0">
                <a:latin typeface="Corbel"/>
              </a:rPr>
              <a:t>NDEO (service/honors)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400" dirty="0">
                <a:latin typeface="Corbel"/>
              </a:rPr>
              <a:t>Stratford Players (social/service)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400" dirty="0">
                <a:latin typeface="Corbel"/>
                <a:ea typeface="Calibri"/>
                <a:cs typeface="Calibri"/>
              </a:rPr>
              <a:t>USITT (professional development)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400" dirty="0">
                <a:latin typeface="Corbel"/>
                <a:ea typeface="Calibri"/>
                <a:cs typeface="Calibri"/>
              </a:rPr>
              <a:t>Weird Cousins (improv)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9F1511-B510-4EF8-DBBC-7780974C250D}"/>
              </a:ext>
            </a:extLst>
          </p:cNvPr>
          <p:cNvSpPr txBox="1"/>
          <p:nvPr/>
        </p:nvSpPr>
        <p:spPr>
          <a:xfrm>
            <a:off x="841830" y="4152898"/>
            <a:ext cx="4339769" cy="13357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orbel"/>
              </a:rPr>
              <a:t>FACILITIES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400" dirty="0">
                <a:latin typeface="Corbel"/>
                <a:ea typeface="Calibri"/>
                <a:cs typeface="Calibri"/>
              </a:rPr>
              <a:t>450-seat Mainstage Theatre</a:t>
            </a:r>
            <a:endParaRPr lang="en-US" sz="1400" dirty="0">
              <a:latin typeface="Corbel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400" dirty="0">
                <a:latin typeface="Corbel"/>
                <a:ea typeface="Calibri"/>
                <a:cs typeface="Calibri"/>
              </a:rPr>
              <a:t>200-seat Earlynn J. Miller Dance Theatre</a:t>
            </a:r>
            <a:endParaRPr lang="en-US" dirty="0"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400" dirty="0">
                <a:latin typeface="Corbel"/>
                <a:ea typeface="Calibri"/>
                <a:cs typeface="Calibri"/>
              </a:rPr>
              <a:t>200-seat flexible black box Studio Theatre</a:t>
            </a:r>
          </a:p>
        </p:txBody>
      </p:sp>
      <p:pic>
        <p:nvPicPr>
          <p:cNvPr id="11" name="Picture 1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CF772A0-49DB-6FCE-9FC2-C80C2F5AF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336" y="787749"/>
            <a:ext cx="2998056" cy="201914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838E3639-6154-37A2-BAD8-2098D3D44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195" y="1096761"/>
            <a:ext cx="3282382" cy="422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88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2BD0FA-01E7-4C4A-96C3-673521178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Corbel"/>
              </a:rPr>
              <a:t>Apply to JMU</a:t>
            </a:r>
          </a:p>
          <a:p>
            <a:pPr lvl="1"/>
            <a:r>
              <a:rPr lang="en-US" dirty="0">
                <a:latin typeface="Corbel"/>
              </a:rPr>
              <a:t>Early Action – November 1st</a:t>
            </a:r>
          </a:p>
          <a:p>
            <a:pPr lvl="1"/>
            <a:r>
              <a:rPr lang="en-US" dirty="0">
                <a:latin typeface="Corbel"/>
              </a:rPr>
              <a:t>Regular Decision – January 15th</a:t>
            </a:r>
          </a:p>
          <a:p>
            <a:r>
              <a:rPr lang="en-US" dirty="0">
                <a:latin typeface="Corbel"/>
              </a:rPr>
              <a:t>Apply to CVPA – deadlines based on program</a:t>
            </a:r>
            <a:endParaRPr lang="en-US" dirty="0"/>
          </a:p>
          <a:p>
            <a:pPr lvl="1"/>
            <a:r>
              <a:rPr lang="en-US" dirty="0" err="1">
                <a:latin typeface="Corbel"/>
              </a:rPr>
              <a:t>SlideRoom</a:t>
            </a:r>
            <a:r>
              <a:rPr lang="en-US" dirty="0">
                <a:latin typeface="Corbel"/>
              </a:rPr>
              <a:t> Account</a:t>
            </a:r>
          </a:p>
          <a:p>
            <a:pPr lvl="1"/>
            <a:r>
              <a:rPr lang="en-US" dirty="0">
                <a:latin typeface="Corbel"/>
              </a:rPr>
              <a:t>Audition &amp; Portfolio Dates</a:t>
            </a:r>
          </a:p>
          <a:p>
            <a:pPr lvl="2"/>
            <a:r>
              <a:rPr lang="en-US" dirty="0">
                <a:latin typeface="Corbel"/>
              </a:rPr>
              <a:t>Virtual and in-person</a:t>
            </a:r>
            <a:endParaRPr lang="en-US" dirty="0"/>
          </a:p>
          <a:p>
            <a:pPr lvl="2">
              <a:buClr>
                <a:srgbClr val="D9D9D9"/>
              </a:buClr>
            </a:pPr>
            <a:r>
              <a:rPr lang="en-US" dirty="0">
                <a:latin typeface="Corbel"/>
              </a:rPr>
              <a:t>November-February</a:t>
            </a:r>
            <a:endParaRPr lang="en-US" dirty="0"/>
          </a:p>
          <a:p>
            <a:pPr lvl="2">
              <a:buClr>
                <a:srgbClr val="D9D9D9"/>
              </a:buClr>
            </a:pPr>
            <a:r>
              <a:rPr lang="en-US" dirty="0">
                <a:latin typeface="Corbel"/>
              </a:rPr>
              <a:t>Required for Scholarships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D2F3B8-B8BE-B446-860E-2A7348176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1487038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1953F-D41B-504B-A0F2-6FDF8739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rbel" panose="020B0503020204020204" pitchFamily="34" charset="0"/>
              </a:rPr>
              <a:t>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14DC2-3B79-6740-A744-87D9E730F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Corbel"/>
              </a:rPr>
              <a:t>School of Art, Design and Art History </a:t>
            </a:r>
            <a:r>
              <a:rPr lang="en-US" dirty="0">
                <a:latin typeface="Corbel"/>
              </a:rPr>
              <a:t> </a:t>
            </a:r>
            <a:r>
              <a:rPr lang="en-US" sz="2000" dirty="0">
                <a:latin typeface="Corbel"/>
                <a:hlinkClick r:id="rId2"/>
              </a:rPr>
              <a:t>https://www.jmu.edu/artandarthistory/admissions/</a:t>
            </a:r>
            <a:r>
              <a:rPr lang="en-US" dirty="0">
                <a:latin typeface="Corbel"/>
              </a:rPr>
              <a:t> </a:t>
            </a:r>
            <a:endParaRPr lang="en-US" dirty="0"/>
          </a:p>
          <a:p>
            <a:pPr lvl="1"/>
            <a:r>
              <a:rPr lang="en-US" sz="2000" u="sng" dirty="0">
                <a:latin typeface="Corbel"/>
                <a:hlinkClick r:id="rId3"/>
              </a:rPr>
              <a:t>artdesignarthistory@jmu.edu</a:t>
            </a:r>
            <a:endParaRPr lang="en-US" sz="2000">
              <a:latin typeface="Corbel"/>
            </a:endParaRPr>
          </a:p>
          <a:p>
            <a:r>
              <a:rPr lang="en-US" sz="2000" dirty="0">
                <a:latin typeface="Corbel"/>
              </a:rPr>
              <a:t>School of Music</a:t>
            </a:r>
            <a:r>
              <a:rPr lang="en-US" dirty="0">
                <a:latin typeface="Corbel"/>
              </a:rPr>
              <a:t>  </a:t>
            </a:r>
            <a:r>
              <a:rPr lang="en-US" sz="2000" dirty="0">
                <a:latin typeface="Corbel"/>
                <a:hlinkClick r:id="rId4"/>
              </a:rPr>
              <a:t>https://www.jmu.edu/music/admissions/undergraduate.shtml</a:t>
            </a:r>
            <a:r>
              <a:rPr lang="en-US" dirty="0">
                <a:latin typeface="Corbel"/>
              </a:rPr>
              <a:t> </a:t>
            </a:r>
          </a:p>
          <a:p>
            <a:pPr lvl="1"/>
            <a:r>
              <a:rPr lang="en-US" sz="2000" u="sng" dirty="0">
                <a:latin typeface="Corbel"/>
                <a:hlinkClick r:id="rId5"/>
              </a:rPr>
              <a:t>music_admit@jmu.edu</a:t>
            </a:r>
            <a:endParaRPr lang="en-US" sz="2000">
              <a:latin typeface="Corbel"/>
            </a:endParaRPr>
          </a:p>
          <a:p>
            <a:r>
              <a:rPr lang="en-US" sz="2000" dirty="0">
                <a:latin typeface="Corbel"/>
              </a:rPr>
              <a:t>School of Theatre and Dance</a:t>
            </a:r>
            <a:r>
              <a:rPr lang="en-US" dirty="0">
                <a:latin typeface="Corbel"/>
              </a:rPr>
              <a:t> </a:t>
            </a:r>
            <a:r>
              <a:rPr lang="en-US" sz="2000" dirty="0">
                <a:latin typeface="Corbel"/>
                <a:hlinkClick r:id="rId6"/>
              </a:rPr>
              <a:t>https://www.jmu.edu/theatredance/</a:t>
            </a:r>
            <a:r>
              <a:rPr lang="en-US" sz="2400" dirty="0">
                <a:latin typeface="Corbel"/>
              </a:rPr>
              <a:t> </a:t>
            </a:r>
          </a:p>
          <a:p>
            <a:pPr lvl="1"/>
            <a:r>
              <a:rPr lang="en-US" sz="2000" u="sng" dirty="0">
                <a:latin typeface="Corbel"/>
                <a:hlinkClick r:id="rId7"/>
              </a:rPr>
              <a:t>theatredance@jmu.edu</a:t>
            </a:r>
          </a:p>
          <a:p>
            <a:pPr marL="0" indent="0">
              <a:buNone/>
            </a:pPr>
            <a:endParaRPr lang="en-US" sz="2000" dirty="0">
              <a:latin typeface="Corbel"/>
            </a:endParaRPr>
          </a:p>
          <a:p>
            <a:pPr marL="0" indent="0">
              <a:buNone/>
            </a:pPr>
            <a:r>
              <a:rPr lang="en-US" sz="2000" dirty="0">
                <a:latin typeface="Corbel"/>
              </a:rPr>
              <a:t>Director of Recruitment – Adam Anderson </a:t>
            </a:r>
            <a:r>
              <a:rPr lang="en-US" sz="2000" dirty="0">
                <a:latin typeface="Corbel"/>
                <a:hlinkClick r:id="rId8"/>
              </a:rPr>
              <a:t>andersaf@jmu.edu</a:t>
            </a:r>
            <a:r>
              <a:rPr lang="en-US" sz="2000" dirty="0">
                <a:latin typeface="Corbel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921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B1A3CEE533944F82CB3C44909CA720" ma:contentTypeVersion="11" ma:contentTypeDescription="Create a new document." ma:contentTypeScope="" ma:versionID="acabf3a3258692cdeeac4bd6c61c0697">
  <xsd:schema xmlns:xsd="http://www.w3.org/2001/XMLSchema" xmlns:xs="http://www.w3.org/2001/XMLSchema" xmlns:p="http://schemas.microsoft.com/office/2006/metadata/properties" xmlns:ns2="1b27034d-d1af-4015-bdc0-f644e9053e71" xmlns:ns3="3d254b94-893a-4098-af9e-692265468ac9" targetNamespace="http://schemas.microsoft.com/office/2006/metadata/properties" ma:root="true" ma:fieldsID="7a492f64d4af884ca7e048cd3e159af5" ns2:_="" ns3:_="">
    <xsd:import namespace="1b27034d-d1af-4015-bdc0-f644e9053e71"/>
    <xsd:import namespace="3d254b94-893a-4098-af9e-692265468a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7034d-d1af-4015-bdc0-f644e9053e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254b94-893a-4098-af9e-692265468ac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9A4D558-FDD6-420A-B28A-31A993CCF3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398F68-BFB9-48A2-B040-A808B9CE8289}">
  <ds:schemaRefs>
    <ds:schemaRef ds:uri="1b27034d-d1af-4015-bdc0-f644e9053e71"/>
    <ds:schemaRef ds:uri="3d254b94-893a-4098-af9e-692265468ac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72A67E1-C7B5-4F29-B366-DE5F87BD2E7C}">
  <ds:schemaRefs>
    <ds:schemaRef ds:uri="http://purl.org/dc/terms/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1b27034d-d1af-4015-bdc0-f644e9053e71"/>
    <ds:schemaRef ds:uri="http://schemas.microsoft.com/office/infopath/2007/PartnerControls"/>
    <ds:schemaRef ds:uri="http://schemas.openxmlformats.org/package/2006/metadata/core-properties"/>
    <ds:schemaRef ds:uri="3d254b94-893a-4098-af9e-692265468ac9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622</Words>
  <Application>Microsoft Office PowerPoint</Application>
  <PresentationFormat>Widescreen</PresentationFormat>
  <Paragraphs>139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Arial,Sans-Serif</vt:lpstr>
      <vt:lpstr>Artegra Sans</vt:lpstr>
      <vt:lpstr>Calibri</vt:lpstr>
      <vt:lpstr>Calibri Light</vt:lpstr>
      <vt:lpstr>Corbel</vt:lpstr>
      <vt:lpstr>Office Theme</vt:lpstr>
      <vt:lpstr>Create Your Path! </vt:lpstr>
      <vt:lpstr>School of Art, Design and Art History</vt:lpstr>
      <vt:lpstr>School of Art, Design and Art History Opportunities</vt:lpstr>
      <vt:lpstr>School of Music</vt:lpstr>
      <vt:lpstr>School of Music Opportunities</vt:lpstr>
      <vt:lpstr>School of Theatre and Dance</vt:lpstr>
      <vt:lpstr>School of Theatre and Dance Opportunities</vt:lpstr>
      <vt:lpstr>Application Process</vt:lpstr>
      <vt:lpstr>Follow-up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Anderson, Adam - andersaf</dc:creator>
  <cp:lastModifiedBy>Anderson, Adam - andersaf</cp:lastModifiedBy>
  <cp:revision>213</cp:revision>
  <dcterms:created xsi:type="dcterms:W3CDTF">2022-04-21T13:53:09Z</dcterms:created>
  <dcterms:modified xsi:type="dcterms:W3CDTF">2023-02-21T14:51:53Z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0x0101000BB1A3CEE533944F82CB3C44909CA720</vt:lpwstr>
  </property>
</Properties>
</file>