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2192000" cy="6858000"/>
  <p:notesSz cx="6858000" cy="9144000"/>
  <p:embeddedFontLst>
    <p:embeddedFont>
      <p:font typeface="Play" panose="020B0604020202020204" charset="0"/>
      <p:regular r:id="rId76"/>
      <p:bold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gDbl5V7nqS4j/PzDX2UuRCRAzp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cba6e2ed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35cba6e2ed4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g35cba6e2ed4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cba6e2ed4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5cba6e2ed4_2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35cba6e2ed4_2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49d594da6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449d594da6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e3b8b6c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36e3b8b6c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6e3b8b6c2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6e3b8b6c2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6e3b8b6c2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6e3b8b6c2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6e3b8b6c2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36e3b8b6c2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e3b8b6c2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6e3b8b6c2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e3b8b6c2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36e3b8b6c2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6e3b8b6c2a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36e3b8b6c2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449d594da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3449d594da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3449d594da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cba6e2ed4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35cba6e2ed4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70deca9d95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70deca9d95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370deca9d95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449d594da6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3449d594da6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449d594da6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449d594da6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449d594da6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449d594da6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3449d594da6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449d594da6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3449d594da6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449d594da6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449d594da6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449d594da6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49d594da6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3449d594da6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449d594da6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449d594da6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3449d594da6_0_1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449d594da6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3449d594da6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449d594da6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449d594da6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449d594da6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cba6e2ed4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35cba6e2ed4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6f4374db95_1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6f4374db95_1_2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36f4374db95_1_2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6f4374db95_1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6f4374db95_1_2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36f4374db95_1_2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70deca9d95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70deca9d95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370deca9d95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6f4374db95_1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6f4374db95_1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36f4374db95_1_2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70deca9d95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70deca9d95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370deca9d95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70deca9d95_9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370deca9d95_9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370deca9d95_9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449d594da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3449d594da6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3449d594da6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449d594da6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3449d594da6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6e3b8b6c2a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36e3b8b6c2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6e3b8b6c2a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36e3b8b6c2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449d594da6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3449d594da6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6e3b8b6c2a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36e3b8b6c2a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6e3b8b6c2a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participants wrap-up questions based on responses to first questions </a:t>
            </a:r>
            <a:endParaRPr/>
          </a:p>
        </p:txBody>
      </p:sp>
      <p:sp>
        <p:nvSpPr>
          <p:cNvPr id="384" name="Google Shape;384;g36e3b8b6c2a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449d594da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3449d594da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3449d594da6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449d594da6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g3449d594da6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449d594da6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449d594da6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3449d594da6_0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449d594da6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449d594da6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3449d594da6_0_1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49d594da6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449d594da6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3449d594da6_0_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449d594da6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449d594da6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3449d594da6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449d594da6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449d594da6_0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3449d594da6_0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449d594da6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3449d594da6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3449d594da6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cba6e2ed4_2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35cba6e2ed4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449d594da6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3449d594da6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g3449d594da6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6f4374db95_1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36f4374db95_1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36f4374db95_1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6f4374db95_1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6f4374db95_1_3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g36f4374db95_1_3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449d594da6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3449d594da6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g3449d594da6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44d742cf72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44d742cf72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Review request for IR</a:t>
            </a:r>
            <a:endParaRPr>
              <a:latin typeface="Arial"/>
              <a:ea typeface="Arial"/>
              <a:cs typeface="Arial"/>
              <a:sym typeface="Arial"/>
            </a:endParaRPr>
          </a:p>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Participation Agreement</a:t>
            </a:r>
            <a:endParaRPr>
              <a:latin typeface="Arial"/>
              <a:ea typeface="Arial"/>
              <a:cs typeface="Arial"/>
              <a:sym typeface="Arial"/>
            </a:endParaRPr>
          </a:p>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Prep Meetings with parties</a:t>
            </a:r>
            <a:endParaRPr>
              <a:latin typeface="Arial"/>
              <a:ea typeface="Arial"/>
              <a:cs typeface="Arial"/>
              <a:sym typeface="Arial"/>
            </a:endParaRPr>
          </a:p>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Planning for the conference</a:t>
            </a:r>
            <a:endParaRPr>
              <a:latin typeface="Arial"/>
              <a:ea typeface="Arial"/>
              <a:cs typeface="Arial"/>
              <a:sym typeface="Arial"/>
            </a:endParaRPr>
          </a:p>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Conference day</a:t>
            </a:r>
            <a:endParaRPr>
              <a:latin typeface="Arial"/>
              <a:ea typeface="Arial"/>
              <a:cs typeface="Arial"/>
              <a:sym typeface="Arial"/>
            </a:endParaRPr>
          </a:p>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Developing the IR Agreement</a:t>
            </a:r>
            <a:endParaRPr>
              <a:latin typeface="Arial"/>
              <a:ea typeface="Arial"/>
              <a:cs typeface="Arial"/>
              <a:sym typeface="Arial"/>
            </a:endParaRPr>
          </a:p>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Agreement approval</a:t>
            </a:r>
            <a:endParaRPr>
              <a:latin typeface="Arial"/>
              <a:ea typeface="Arial"/>
              <a:cs typeface="Arial"/>
              <a:sym typeface="Arial"/>
            </a:endParaRPr>
          </a:p>
          <a:p>
            <a:pPr marL="457200" lvl="0" indent="-279400" algn="l" rtl="0">
              <a:spcBef>
                <a:spcPts val="0"/>
              </a:spcBef>
              <a:spcAft>
                <a:spcPts val="0"/>
              </a:spcAft>
              <a:buClr>
                <a:srgbClr val="002E4F"/>
              </a:buClr>
              <a:buSzPts val="1200"/>
              <a:buFont typeface="Noto Sans Symbols"/>
              <a:buChar char="●"/>
            </a:pPr>
            <a:r>
              <a:rPr lang="en-US">
                <a:latin typeface="Arial"/>
                <a:ea typeface="Arial"/>
                <a:cs typeface="Arial"/>
                <a:sym typeface="Arial"/>
              </a:rPr>
              <a:t>Enforcing the agreement</a:t>
            </a:r>
            <a:endParaRPr/>
          </a:p>
        </p:txBody>
      </p:sp>
      <p:sp>
        <p:nvSpPr>
          <p:cNvPr id="489" name="Google Shape;489;g344d742cf72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449d594da6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g3449d594da6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6f4374db95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36f4374db9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6f4374db95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g36f4374db95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6f4374db95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36f4374db95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6f4374db95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g36f4374db95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f4374db95_1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f4374db95_1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36f4374db95_1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6f4374db95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g36f4374db95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6f4374db95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g36f4374db95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6f4374db95_1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36f4374db95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44d742cf7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344d742cf7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g344d742cf7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70deca9d95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any other considerations for the prep agenda?</a:t>
            </a:r>
            <a:endParaRPr/>
          </a:p>
        </p:txBody>
      </p:sp>
      <p:sp>
        <p:nvSpPr>
          <p:cNvPr id="574" name="Google Shape;574;g370deca9d95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6f4374db95_1_3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36f4374db95_1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6f4374db95_1_3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36f4374db95_1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449d594da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3449d594da6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g3449d594da6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449d594da6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3449d594da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449d594da6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g3449d594da6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49d594da6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3449d594da6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6f4374db95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Kristi</a:t>
            </a:r>
            <a:endParaRPr/>
          </a:p>
        </p:txBody>
      </p:sp>
      <p:sp>
        <p:nvSpPr>
          <p:cNvPr id="616" name="Google Shape;616;g36f4374db95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449d594da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g3449d594da6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g3449d594da6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70deca9d95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70deca9d95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g370deca9d95_1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70deca9d95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370deca9d95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g370deca9d95_1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49d594da6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3449d594da6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6f4374db95_1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6f4374db95_1_2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36f4374db95_1_2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23"/>
        <p:cNvGrpSpPr/>
        <p:nvPr/>
      </p:nvGrpSpPr>
      <p:grpSpPr>
        <a:xfrm>
          <a:off x="0" y="0"/>
          <a:ext cx="0" cy="0"/>
          <a:chOff x="0" y="0"/>
          <a:chExt cx="0" cy="0"/>
        </a:xfrm>
      </p:grpSpPr>
      <p:grpSp>
        <p:nvGrpSpPr>
          <p:cNvPr id="24" name="Google Shape;24;p10"/>
          <p:cNvGrpSpPr/>
          <p:nvPr/>
        </p:nvGrpSpPr>
        <p:grpSpPr>
          <a:xfrm>
            <a:off x="0" y="6208894"/>
            <a:ext cx="12192000" cy="649106"/>
            <a:chOff x="0" y="6208894"/>
            <a:chExt cx="12192000" cy="649106"/>
          </a:xfrm>
        </p:grpSpPr>
        <p:sp>
          <p:nvSpPr>
            <p:cNvPr id="25" name="Google Shape;25;p10"/>
            <p:cNvSpPr/>
            <p:nvPr/>
          </p:nvSpPr>
          <p:spPr>
            <a:xfrm>
              <a:off x="3048" y="6220178"/>
              <a:ext cx="12188952" cy="637822"/>
            </a:xfrm>
            <a:prstGeom prst="rect">
              <a:avLst/>
            </a:prstGeom>
            <a:gradFill>
              <a:gsLst>
                <a:gs pos="0">
                  <a:srgbClr val="9AABCF"/>
                </a:gs>
                <a:gs pos="50000">
                  <a:srgbClr val="8D9FC4"/>
                </a:gs>
                <a:gs pos="100000">
                  <a:srgbClr val="7890C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6" name="Google Shape;26;p10"/>
            <p:cNvCxnSpPr/>
            <p:nvPr/>
          </p:nvCxnSpPr>
          <p:spPr>
            <a:xfrm>
              <a:off x="0" y="6208894"/>
              <a:ext cx="12192000" cy="0"/>
            </a:xfrm>
            <a:prstGeom prst="straightConnector1">
              <a:avLst/>
            </a:prstGeom>
            <a:noFill/>
            <a:ln w="12700" cap="flat" cmpd="sng">
              <a:solidFill>
                <a:schemeClr val="dk2"/>
              </a:solidFill>
              <a:prstDash val="solid"/>
              <a:miter lim="800000"/>
              <a:headEnd type="none" w="sm" len="sm"/>
              <a:tailEnd type="none" w="sm" len="sm"/>
            </a:ln>
          </p:spPr>
        </p:cxnSp>
      </p:grpSp>
      <p:cxnSp>
        <p:nvCxnSpPr>
          <p:cNvPr id="27" name="Google Shape;27;p10"/>
          <p:cNvCxnSpPr/>
          <p:nvPr/>
        </p:nvCxnSpPr>
        <p:spPr>
          <a:xfrm rot="10800000" flipH="1">
            <a:off x="3048" y="5937956"/>
            <a:ext cx="8241" cy="5644"/>
          </a:xfrm>
          <a:prstGeom prst="straightConnector1">
            <a:avLst/>
          </a:prstGeom>
          <a:noFill/>
          <a:ln w="9525" cap="flat" cmpd="sng">
            <a:solidFill>
              <a:schemeClr val="accent1"/>
            </a:solidFill>
            <a:prstDash val="solid"/>
            <a:miter lim="800000"/>
            <a:headEnd type="none" w="sm" len="sm"/>
            <a:tailEnd type="none" w="sm" len="sm"/>
          </a:ln>
        </p:spPr>
      </p:cxnSp>
      <p:cxnSp>
        <p:nvCxnSpPr>
          <p:cNvPr id="28" name="Google Shape;28;p10"/>
          <p:cNvCxnSpPr/>
          <p:nvPr/>
        </p:nvCxnSpPr>
        <p:spPr>
          <a:xfrm rot="10800000" flipH="1">
            <a:off x="3048" y="5937956"/>
            <a:ext cx="8241" cy="5644"/>
          </a:xfrm>
          <a:prstGeom prst="straightConnector1">
            <a:avLst/>
          </a:prstGeom>
          <a:noFill/>
          <a:ln w="9525" cap="flat" cmpd="sng">
            <a:solidFill>
              <a:schemeClr val="accent1"/>
            </a:solidFill>
            <a:prstDash val="solid"/>
            <a:miter lim="800000"/>
            <a:headEnd type="none" w="sm" len="sm"/>
            <a:tailEnd type="none" w="sm" len="sm"/>
          </a:ln>
        </p:spPr>
      </p:cxnSp>
      <p:sp>
        <p:nvSpPr>
          <p:cNvPr id="29" name="Google Shape;29;p10"/>
          <p:cNvSpPr txBox="1">
            <a:spLocks noGrp="1"/>
          </p:cNvSpPr>
          <p:nvPr>
            <p:ph type="ctrTitle"/>
          </p:nvPr>
        </p:nvSpPr>
        <p:spPr>
          <a:xfrm>
            <a:off x="2530642" y="1371600"/>
            <a:ext cx="8649422" cy="1828800"/>
          </a:xfrm>
          <a:prstGeom prst="rect">
            <a:avLst/>
          </a:prstGeom>
          <a:noFill/>
          <a:ln>
            <a:noFill/>
          </a:ln>
        </p:spPr>
        <p:txBody>
          <a:bodyPr spcFirstLastPara="1" wrap="square" lIns="0" tIns="0" rIns="18275" bIns="0" anchor="b" anchorCtr="0">
            <a:normAutofit/>
          </a:bodyPr>
          <a:lstStyle>
            <a:lvl1pPr lvl="0" algn="r">
              <a:lnSpc>
                <a:spcPct val="100000"/>
              </a:lnSpc>
              <a:spcBef>
                <a:spcPts val="0"/>
              </a:spcBef>
              <a:spcAft>
                <a:spcPts val="0"/>
              </a:spcAft>
              <a:buClr>
                <a:schemeClr val="dk2"/>
              </a:buClr>
              <a:buSzPts val="5600"/>
              <a:buFont typeface="Arial"/>
              <a:buNone/>
              <a:defRPr sz="5600"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subTitle" idx="1"/>
          </p:nvPr>
        </p:nvSpPr>
        <p:spPr>
          <a:xfrm>
            <a:off x="2530642" y="3228536"/>
            <a:ext cx="8653486" cy="1752600"/>
          </a:xfrm>
          <a:prstGeom prst="rect">
            <a:avLst/>
          </a:prstGeom>
          <a:noFill/>
          <a:ln>
            <a:noFill/>
          </a:ln>
        </p:spPr>
        <p:txBody>
          <a:bodyPr spcFirstLastPara="1" wrap="square" lIns="0" tIns="45700" rIns="18275" bIns="45700" anchor="t" anchorCtr="0">
            <a:normAutofit/>
          </a:bodyPr>
          <a:lstStyle>
            <a:lvl1pPr marR="45720" lvl="0" algn="r">
              <a:lnSpc>
                <a:spcPct val="100000"/>
              </a:lnSpc>
              <a:spcBef>
                <a:spcPts val="520"/>
              </a:spcBef>
              <a:spcAft>
                <a:spcPts val="0"/>
              </a:spcAft>
              <a:buSzPts val="2470"/>
              <a:buNone/>
              <a:defRPr>
                <a:solidFill>
                  <a:schemeClr val="dk1"/>
                </a:solidFill>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0" descr="The Donald D. Gehring Academy logo"/>
          <p:cNvPicPr preferRelativeResize="0"/>
          <p:nvPr/>
        </p:nvPicPr>
        <p:blipFill rotWithShape="1">
          <a:blip r:embed="rId2">
            <a:alphaModFix/>
          </a:blip>
          <a:srcRect/>
          <a:stretch/>
        </p:blipFill>
        <p:spPr>
          <a:xfrm>
            <a:off x="-578900" y="1246643"/>
            <a:ext cx="3594815" cy="3594815"/>
          </a:xfrm>
          <a:prstGeom prst="rect">
            <a:avLst/>
          </a:prstGeom>
          <a:noFill/>
          <a:ln>
            <a:noFill/>
          </a:ln>
          <a:effectLst>
            <a:outerShdw blurRad="279400" dist="203200" dir="2700000" sx="96000" sy="96000" algn="tl" rotWithShape="0">
              <a:srgbClr val="333333">
                <a:alpha val="63921"/>
              </a:srgbClr>
            </a:outerShdw>
          </a:effectLst>
        </p:spPr>
      </p:pic>
      <p:sp>
        <p:nvSpPr>
          <p:cNvPr id="32" name="Google Shape;32;p1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lnSpc>
                <a:spcPct val="100000"/>
              </a:lnSpc>
              <a:spcBef>
                <a:spcPts val="360"/>
              </a:spcBef>
              <a:spcAft>
                <a:spcPts val="0"/>
              </a:spcAft>
              <a:buSzPts val="171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228600" algn="l">
              <a:lnSpc>
                <a:spcPct val="100000"/>
              </a:lnSpc>
              <a:spcBef>
                <a:spcPts val="360"/>
              </a:spcBef>
              <a:spcAft>
                <a:spcPts val="0"/>
              </a:spcAft>
              <a:buSzPts val="1800"/>
              <a:buNone/>
              <a:defRPr/>
            </a:lvl9pPr>
          </a:lstStyle>
          <a:p>
            <a:endParaRPr/>
          </a:p>
        </p:txBody>
      </p:sp>
      <p:sp>
        <p:nvSpPr>
          <p:cNvPr id="36" name="Google Shape;36;p1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11" descr="The Donald D. Gehring Academy logo"/>
          <p:cNvPicPr preferRelativeResize="0"/>
          <p:nvPr/>
        </p:nvPicPr>
        <p:blipFill rotWithShape="1">
          <a:blip r:embed="rId2">
            <a:alphaModFix/>
          </a:blip>
          <a:srcRect/>
          <a:stretch/>
        </p:blipFill>
        <p:spPr>
          <a:xfrm>
            <a:off x="10698666" y="-52161"/>
            <a:ext cx="1775350" cy="1775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lnSpc>
                <a:spcPct val="100000"/>
              </a:lnSpc>
              <a:spcBef>
                <a:spcPts val="520"/>
              </a:spcBef>
              <a:spcAft>
                <a:spcPts val="0"/>
              </a:spcAft>
              <a:buSzPts val="2470"/>
              <a:buChar char="⚫"/>
              <a:defRPr sz="2600"/>
            </a:lvl1pPr>
            <a:lvl2pPr marL="914400" lvl="1" indent="-358140" algn="l">
              <a:lnSpc>
                <a:spcPct val="100000"/>
              </a:lnSpc>
              <a:spcBef>
                <a:spcPts val="480"/>
              </a:spcBef>
              <a:spcAft>
                <a:spcPts val="0"/>
              </a:spcAft>
              <a:buSzPts val="2040"/>
              <a:buChar char="⚫"/>
              <a:defRPr sz="2400"/>
            </a:lvl2pPr>
            <a:lvl3pPr marL="1371600" lvl="2" indent="-317500" algn="l">
              <a:lnSpc>
                <a:spcPct val="100000"/>
              </a:lnSpc>
              <a:spcBef>
                <a:spcPts val="400"/>
              </a:spcBef>
              <a:spcAft>
                <a:spcPts val="0"/>
              </a:spcAft>
              <a:buSzPts val="14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228600" algn="l">
              <a:lnSpc>
                <a:spcPct val="100000"/>
              </a:lnSpc>
              <a:spcBef>
                <a:spcPts val="360"/>
              </a:spcBef>
              <a:spcAft>
                <a:spcPts val="0"/>
              </a:spcAft>
              <a:buSzPts val="1800"/>
              <a:buNone/>
              <a:defRPr/>
            </a:lvl9pPr>
          </a:lstStyle>
          <a:p>
            <a:endParaRPr/>
          </a:p>
        </p:txBody>
      </p:sp>
      <p:sp>
        <p:nvSpPr>
          <p:cNvPr id="43" name="Google Shape;43;p12"/>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lnSpc>
                <a:spcPct val="100000"/>
              </a:lnSpc>
              <a:spcBef>
                <a:spcPts val="520"/>
              </a:spcBef>
              <a:spcAft>
                <a:spcPts val="0"/>
              </a:spcAft>
              <a:buSzPts val="2470"/>
              <a:buChar char="⚫"/>
              <a:defRPr sz="2600"/>
            </a:lvl1pPr>
            <a:lvl2pPr marL="914400" lvl="1" indent="-358140" algn="l">
              <a:lnSpc>
                <a:spcPct val="100000"/>
              </a:lnSpc>
              <a:spcBef>
                <a:spcPts val="480"/>
              </a:spcBef>
              <a:spcAft>
                <a:spcPts val="0"/>
              </a:spcAft>
              <a:buSzPts val="2040"/>
              <a:buChar char="⚫"/>
              <a:defRPr sz="2400"/>
            </a:lvl2pPr>
            <a:lvl3pPr marL="1371600" lvl="2" indent="-317500" algn="l">
              <a:lnSpc>
                <a:spcPct val="100000"/>
              </a:lnSpc>
              <a:spcBef>
                <a:spcPts val="400"/>
              </a:spcBef>
              <a:spcAft>
                <a:spcPts val="0"/>
              </a:spcAft>
              <a:buSzPts val="14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228600" algn="l">
              <a:lnSpc>
                <a:spcPct val="100000"/>
              </a:lnSpc>
              <a:spcBef>
                <a:spcPts val="360"/>
              </a:spcBef>
              <a:spcAft>
                <a:spcPts val="0"/>
              </a:spcAft>
              <a:buSzPts val="1800"/>
              <a:buNone/>
              <a:defRPr/>
            </a:lvl9pPr>
          </a:lstStyle>
          <a:p>
            <a:endParaRPr/>
          </a:p>
        </p:txBody>
      </p:sp>
      <p:pic>
        <p:nvPicPr>
          <p:cNvPr id="44" name="Google Shape;44;p12" descr="The Donald D. Gehring Academy logo"/>
          <p:cNvPicPr preferRelativeResize="0"/>
          <p:nvPr/>
        </p:nvPicPr>
        <p:blipFill rotWithShape="1">
          <a:blip r:embed="rId2">
            <a:alphaModFix/>
          </a:blip>
          <a:srcRect/>
          <a:stretch/>
        </p:blipFill>
        <p:spPr>
          <a:xfrm>
            <a:off x="10698666" y="-52161"/>
            <a:ext cx="1775350" cy="1775350"/>
          </a:xfrm>
          <a:prstGeom prst="rect">
            <a:avLst/>
          </a:prstGeom>
          <a:noFill/>
          <a:ln>
            <a:noFill/>
          </a:ln>
        </p:spPr>
      </p:pic>
      <p:sp>
        <p:nvSpPr>
          <p:cNvPr id="45" name="Google Shape;45;p1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dk2"/>
              </a:buClr>
              <a:buSzPts val="2600"/>
              <a:buFont typeface="Arial"/>
              <a:buNone/>
              <a:defRPr sz="2600" b="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lnSpc>
                <a:spcPct val="100000"/>
              </a:lnSpc>
              <a:spcBef>
                <a:spcPts val="560"/>
              </a:spcBef>
              <a:spcAft>
                <a:spcPts val="0"/>
              </a:spcAft>
              <a:buSzPts val="2660"/>
              <a:buChar char="⚫"/>
              <a:defRPr sz="2800"/>
            </a:lvl1pPr>
            <a:lvl2pPr marL="914400" lvl="1" indent="-368935" algn="l">
              <a:lnSpc>
                <a:spcPct val="100000"/>
              </a:lnSpc>
              <a:spcBef>
                <a:spcPts val="520"/>
              </a:spcBef>
              <a:spcAft>
                <a:spcPts val="0"/>
              </a:spcAft>
              <a:buSzPts val="2210"/>
              <a:buChar char="⚫"/>
              <a:defRPr sz="2600"/>
            </a:lvl2pPr>
            <a:lvl3pPr marL="1371600" lvl="2" indent="-335280" algn="l">
              <a:lnSpc>
                <a:spcPct val="100000"/>
              </a:lnSpc>
              <a:spcBef>
                <a:spcPts val="480"/>
              </a:spcBef>
              <a:spcAft>
                <a:spcPts val="0"/>
              </a:spcAft>
              <a:buSzPts val="1680"/>
              <a:buChar char="⚫"/>
              <a:defRPr sz="2400"/>
            </a:lvl3pPr>
            <a:lvl4pPr marL="1828800" lvl="3" indent="-311150" algn="l">
              <a:lnSpc>
                <a:spcPct val="100000"/>
              </a:lnSpc>
              <a:spcBef>
                <a:spcPts val="400"/>
              </a:spcBef>
              <a:spcAft>
                <a:spcPts val="0"/>
              </a:spcAft>
              <a:buSzPts val="1300"/>
              <a:buChar char="⚫"/>
              <a:defRPr sz="20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228600" algn="l">
              <a:lnSpc>
                <a:spcPct val="100000"/>
              </a:lnSpc>
              <a:spcBef>
                <a:spcPts val="360"/>
              </a:spcBef>
              <a:spcAft>
                <a:spcPts val="0"/>
              </a:spcAft>
              <a:buSzPts val="1800"/>
              <a:buNone/>
              <a:defRPr/>
            </a:lvl9pPr>
          </a:lstStyle>
          <a:p>
            <a:endParaRPr/>
          </a:p>
        </p:txBody>
      </p:sp>
      <p:sp>
        <p:nvSpPr>
          <p:cNvPr id="51" name="Google Shape;51;p13"/>
          <p:cNvSpPr txBox="1">
            <a:spLocks noGrp="1"/>
          </p:cNvSpPr>
          <p:nvPr>
            <p:ph type="body" idx="2"/>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lnSpc>
                <a:spcPct val="100000"/>
              </a:lnSpc>
              <a:spcBef>
                <a:spcPts val="280"/>
              </a:spcBef>
              <a:spcAft>
                <a:spcPts val="0"/>
              </a:spcAft>
              <a:buSzPts val="133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585"/>
              <a:buNone/>
              <a:defRPr sz="900"/>
            </a:lvl4pPr>
            <a:lvl5pPr marL="2286000" lvl="4" indent="-228600" algn="l">
              <a:lnSpc>
                <a:spcPct val="100000"/>
              </a:lnSpc>
              <a:spcBef>
                <a:spcPts val="180"/>
              </a:spcBef>
              <a:spcAft>
                <a:spcPts val="0"/>
              </a:spcAft>
              <a:buSzPts val="585"/>
              <a:buNone/>
              <a:defRPr sz="9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228600" algn="l">
              <a:lnSpc>
                <a:spcPct val="100000"/>
              </a:lnSpc>
              <a:spcBef>
                <a:spcPts val="360"/>
              </a:spcBef>
              <a:spcAft>
                <a:spcPts val="0"/>
              </a:spcAft>
              <a:buSzPts val="1800"/>
              <a:buNone/>
              <a:defRPr/>
            </a:lvl9pPr>
          </a:lstStyle>
          <a:p>
            <a:endParaRPr/>
          </a:p>
        </p:txBody>
      </p:sp>
      <p:sp>
        <p:nvSpPr>
          <p:cNvPr id="52" name="Google Shape;52;p1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13" descr="The Donald D. Gehring Academy logo"/>
          <p:cNvPicPr preferRelativeResize="0"/>
          <p:nvPr/>
        </p:nvPicPr>
        <p:blipFill rotWithShape="1">
          <a:blip r:embed="rId2">
            <a:alphaModFix/>
          </a:blip>
          <a:srcRect/>
          <a:stretch/>
        </p:blipFill>
        <p:spPr>
          <a:xfrm>
            <a:off x="10698666" y="-52161"/>
            <a:ext cx="1775350" cy="1775350"/>
          </a:xfrm>
          <a:prstGeom prst="rect">
            <a:avLst/>
          </a:prstGeom>
          <a:noFill/>
          <a:ln>
            <a:noFill/>
          </a:ln>
        </p:spPr>
      </p:pic>
      <p:sp>
        <p:nvSpPr>
          <p:cNvPr id="55" name="Google Shape;55;p1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5600"/>
              <a:buFont typeface="Arial"/>
              <a:buNone/>
              <a:defRPr sz="5600" b="1"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40"/>
              </a:spcBef>
              <a:spcAft>
                <a:spcPts val="0"/>
              </a:spcAft>
              <a:buSzPts val="2090"/>
              <a:buNone/>
              <a:defRPr sz="2200">
                <a:solidFill>
                  <a:schemeClr val="dk1"/>
                </a:solidFill>
              </a:defRPr>
            </a:lvl1pPr>
            <a:lvl2pPr marL="914400" lvl="1" indent="-228600" algn="l">
              <a:lnSpc>
                <a:spcPct val="100000"/>
              </a:lnSpc>
              <a:spcBef>
                <a:spcPts val="360"/>
              </a:spcBef>
              <a:spcAft>
                <a:spcPts val="0"/>
              </a:spcAft>
              <a:buSzPts val="1530"/>
              <a:buNone/>
              <a:defRPr sz="1800">
                <a:solidFill>
                  <a:srgbClr val="888888"/>
                </a:solidFill>
              </a:defRPr>
            </a:lvl2pPr>
            <a:lvl3pPr marL="1371600" lvl="2" indent="-228600" algn="l">
              <a:lnSpc>
                <a:spcPct val="100000"/>
              </a:lnSpc>
              <a:spcBef>
                <a:spcPts val="320"/>
              </a:spcBef>
              <a:spcAft>
                <a:spcPts val="0"/>
              </a:spcAft>
              <a:buSzPts val="1120"/>
              <a:buNone/>
              <a:defRPr sz="1600">
                <a:solidFill>
                  <a:srgbClr val="888888"/>
                </a:solidFill>
              </a:defRPr>
            </a:lvl3pPr>
            <a:lvl4pPr marL="1828800" lvl="3" indent="-228600" algn="l">
              <a:lnSpc>
                <a:spcPct val="100000"/>
              </a:lnSpc>
              <a:spcBef>
                <a:spcPts val="280"/>
              </a:spcBef>
              <a:spcAft>
                <a:spcPts val="0"/>
              </a:spcAft>
              <a:buSzPts val="910"/>
              <a:buNone/>
              <a:defRPr sz="1400">
                <a:solidFill>
                  <a:srgbClr val="888888"/>
                </a:solidFill>
              </a:defRPr>
            </a:lvl4pPr>
            <a:lvl5pPr marL="2286000" lvl="4" indent="-228600" algn="l">
              <a:lnSpc>
                <a:spcPct val="100000"/>
              </a:lnSpc>
              <a:spcBef>
                <a:spcPts val="280"/>
              </a:spcBef>
              <a:spcAft>
                <a:spcPts val="0"/>
              </a:spcAft>
              <a:buSzPts val="910"/>
              <a:buNone/>
              <a:defRPr sz="1400">
                <a:solidFill>
                  <a:srgbClr val="888888"/>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228600" algn="l">
              <a:lnSpc>
                <a:spcPct val="100000"/>
              </a:lnSpc>
              <a:spcBef>
                <a:spcPts val="360"/>
              </a:spcBef>
              <a:spcAft>
                <a:spcPts val="0"/>
              </a:spcAft>
              <a:buSzPts val="1800"/>
              <a:buNone/>
              <a:defRPr/>
            </a:lvl9pPr>
          </a:lstStyle>
          <a:p>
            <a:endParaRPr/>
          </a:p>
        </p:txBody>
      </p:sp>
      <p:pic>
        <p:nvPicPr>
          <p:cNvPr id="59" name="Google Shape;59;p14" descr="The Donald D. Gehring Academy logo"/>
          <p:cNvPicPr preferRelativeResize="0"/>
          <p:nvPr/>
        </p:nvPicPr>
        <p:blipFill rotWithShape="1">
          <a:blip r:embed="rId2">
            <a:alphaModFix/>
          </a:blip>
          <a:srcRect/>
          <a:stretch/>
        </p:blipFill>
        <p:spPr>
          <a:xfrm>
            <a:off x="10698666" y="-52161"/>
            <a:ext cx="1775350" cy="1775350"/>
          </a:xfrm>
          <a:prstGeom prst="rect">
            <a:avLst/>
          </a:prstGeom>
          <a:noFill/>
          <a:ln>
            <a:noFill/>
          </a:ln>
        </p:spPr>
      </p:pic>
      <p:sp>
        <p:nvSpPr>
          <p:cNvPr id="60" name="Google Shape;60;p1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5000"/>
              <a:buFont typeface="Arial"/>
              <a:buNone/>
              <a:defRPr sz="5000" b="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15" descr="The Donald D. Gehring Academy logo"/>
          <p:cNvPicPr preferRelativeResize="0"/>
          <p:nvPr/>
        </p:nvPicPr>
        <p:blipFill rotWithShape="1">
          <a:blip r:embed="rId2">
            <a:alphaModFix/>
          </a:blip>
          <a:srcRect/>
          <a:stretch/>
        </p:blipFill>
        <p:spPr>
          <a:xfrm>
            <a:off x="10698666" y="-52161"/>
            <a:ext cx="1775350" cy="1775350"/>
          </a:xfrm>
          <a:prstGeom prst="rect">
            <a:avLst/>
          </a:prstGeom>
          <a:noFill/>
          <a:ln>
            <a:noFill/>
          </a:ln>
        </p:spPr>
      </p:pic>
      <p:sp>
        <p:nvSpPr>
          <p:cNvPr id="66" name="Google Shape;66;p1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16" descr="The Donald D. Gehring Academy logo"/>
          <p:cNvPicPr preferRelativeResize="0"/>
          <p:nvPr/>
        </p:nvPicPr>
        <p:blipFill rotWithShape="1">
          <a:blip r:embed="rId2">
            <a:alphaModFix/>
          </a:blip>
          <a:srcRect/>
          <a:stretch/>
        </p:blipFill>
        <p:spPr>
          <a:xfrm>
            <a:off x="10698666" y="-52161"/>
            <a:ext cx="1775350" cy="1775350"/>
          </a:xfrm>
          <a:prstGeom prst="rect">
            <a:avLst/>
          </a:prstGeom>
          <a:noFill/>
          <a:ln>
            <a:noFill/>
          </a:ln>
        </p:spPr>
      </p:pic>
      <p:sp>
        <p:nvSpPr>
          <p:cNvPr id="73" name="Google Shape;73;p1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65000" sy="65000" flip="none" algn="tl"/>
        </a:blipFill>
        <a:effectLst/>
      </p:bgPr>
    </p:bg>
    <p:spTree>
      <p:nvGrpSpPr>
        <p:cNvPr id="1" name="Shape 9"/>
        <p:cNvGrpSpPr/>
        <p:nvPr/>
      </p:nvGrpSpPr>
      <p:grpSpPr>
        <a:xfrm>
          <a:off x="0" y="0"/>
          <a:ext cx="0" cy="0"/>
          <a:chOff x="0" y="0"/>
          <a:chExt cx="0" cy="0"/>
        </a:xfrm>
      </p:grpSpPr>
      <p:grpSp>
        <p:nvGrpSpPr>
          <p:cNvPr id="10" name="Google Shape;10;p9"/>
          <p:cNvGrpSpPr/>
          <p:nvPr/>
        </p:nvGrpSpPr>
        <p:grpSpPr>
          <a:xfrm>
            <a:off x="-42731" y="-16113"/>
            <a:ext cx="12264340" cy="6888627"/>
            <a:chOff x="-13703" y="-30627"/>
            <a:chExt cx="12264340" cy="6888627"/>
          </a:xfrm>
        </p:grpSpPr>
        <p:sp>
          <p:nvSpPr>
            <p:cNvPr id="11" name="Google Shape;11;p9"/>
            <p:cNvSpPr/>
            <p:nvPr/>
          </p:nvSpPr>
          <p:spPr>
            <a:xfrm>
              <a:off x="31633"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2" name="Google Shape;12;p9"/>
            <p:cNvGrpSpPr/>
            <p:nvPr/>
          </p:nvGrpSpPr>
          <p:grpSpPr>
            <a:xfrm>
              <a:off x="-13703" y="-30627"/>
              <a:ext cx="12264340" cy="1086266"/>
              <a:chOff x="-39059" y="-16113"/>
              <a:chExt cx="12264340" cy="1086266"/>
            </a:xfrm>
          </p:grpSpPr>
          <p:sp>
            <p:nvSpPr>
              <p:cNvPr id="13" name="Google Shape;13;p9"/>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C52B2B">
                      <a:alpha val="43921"/>
                    </a:srgbClr>
                  </a:gs>
                  <a:gs pos="100000">
                    <a:srgbClr val="0059B6">
                      <a:alpha val="54117"/>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9"/>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4585">
                      <a:alpha val="29019"/>
                    </a:srgbClr>
                  </a:gs>
                  <a:gs pos="80000">
                    <a:srgbClr val="FD2324">
                      <a:alpha val="43921"/>
                    </a:srgbClr>
                  </a:gs>
                  <a:gs pos="100000">
                    <a:srgbClr val="FD2324">
                      <a:alpha val="4392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5" name="Google Shape;15;p9"/>
              <p:cNvGrpSpPr/>
              <p:nvPr/>
            </p:nvGrpSpPr>
            <p:grpSpPr>
              <a:xfrm>
                <a:off x="-39059" y="-16113"/>
                <a:ext cx="12264340" cy="1086266"/>
                <a:chOff x="-29322" y="-1971"/>
                <a:chExt cx="9198255" cy="1086266"/>
              </a:xfrm>
            </p:grpSpPr>
            <p:sp>
              <p:nvSpPr>
                <p:cNvPr id="16" name="Google Shape;16;p9"/>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0508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7;p9"/>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sp>
        <p:nvSpPr>
          <p:cNvPr id="18" name="Google Shape;18;p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dk2"/>
              </a:buClr>
              <a:buSzPts val="5000"/>
              <a:buFont typeface="Arial"/>
              <a:buNone/>
              <a:defRPr sz="5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9"/>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lnSpc>
                <a:spcPct val="100000"/>
              </a:lnSpc>
              <a:spcBef>
                <a:spcPts val="520"/>
              </a:spcBef>
              <a:spcAft>
                <a:spcPts val="0"/>
              </a:spcAft>
              <a:buClr>
                <a:srgbClr val="002E4F"/>
              </a:buClr>
              <a:buSzPts val="2470"/>
              <a:buFont typeface="Noto Sans Symbols"/>
              <a:buChar char="⚫"/>
              <a:defRPr sz="2600" b="0" i="0" u="none" strike="noStrike" cap="none">
                <a:solidFill>
                  <a:schemeClr val="dk1"/>
                </a:solidFill>
                <a:latin typeface="Arial"/>
                <a:ea typeface="Arial"/>
                <a:cs typeface="Arial"/>
                <a:sym typeface="Arial"/>
              </a:defRPr>
            </a:lvl1pPr>
            <a:lvl2pPr marL="914400" marR="0" lvl="1" indent="-358140" algn="l" rtl="0">
              <a:lnSpc>
                <a:spcPct val="100000"/>
              </a:lnSpc>
              <a:spcBef>
                <a:spcPts val="480"/>
              </a:spcBef>
              <a:spcAft>
                <a:spcPts val="0"/>
              </a:spcAft>
              <a:buClr>
                <a:srgbClr val="4B150F"/>
              </a:buClr>
              <a:buSzPts val="2040"/>
              <a:buFont typeface="Noto Sans Symbols"/>
              <a:buChar char="⚫"/>
              <a:defRPr sz="2400" b="0" i="0" u="none" strike="noStrike" cap="none">
                <a:solidFill>
                  <a:schemeClr val="dk1"/>
                </a:solidFill>
                <a:latin typeface="Arial"/>
                <a:ea typeface="Arial"/>
                <a:cs typeface="Arial"/>
                <a:sym typeface="Arial"/>
              </a:defRPr>
            </a:lvl2pPr>
            <a:lvl3pPr marL="1371600" marR="0" lvl="2" indent="-321944" algn="l" rtl="0">
              <a:lnSpc>
                <a:spcPct val="100000"/>
              </a:lnSpc>
              <a:spcBef>
                <a:spcPts val="420"/>
              </a:spcBef>
              <a:spcAft>
                <a:spcPts val="0"/>
              </a:spcAft>
              <a:buClr>
                <a:srgbClr val="A40000"/>
              </a:buClr>
              <a:buSzPts val="1470"/>
              <a:buFont typeface="Noto Sans Symbols"/>
              <a:buChar char="⚫"/>
              <a:defRPr sz="21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rgbClr val="002E4F"/>
              </a:buClr>
              <a:buSzPts val="1300"/>
              <a:buFont typeface="Noto Sans Symbols"/>
              <a:buChar char="⚫"/>
              <a:defRPr sz="20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rgbClr val="541811"/>
              </a:buClr>
              <a:buSzPts val="1300"/>
              <a:buFont typeface="Noto Sans Symbols"/>
              <a:buChar char="⚫"/>
              <a:defRPr sz="2000" b="0" i="0" u="none" strike="noStrike" cap="none">
                <a:solidFill>
                  <a:schemeClr val="dk1"/>
                </a:solidFill>
                <a:latin typeface="Arial"/>
                <a:ea typeface="Arial"/>
                <a:cs typeface="Arial"/>
                <a:sym typeface="Arial"/>
              </a:defRPr>
            </a:lvl5pPr>
            <a:lvl6pPr marL="2743200" marR="0" lvl="5" indent="-320039" algn="l" rtl="0">
              <a:lnSpc>
                <a:spcPct val="100000"/>
              </a:lnSpc>
              <a:spcBef>
                <a:spcPts val="360"/>
              </a:spcBef>
              <a:spcAft>
                <a:spcPts val="0"/>
              </a:spcAft>
              <a:buClr>
                <a:srgbClr val="4B150F"/>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09879" algn="l" rtl="0">
              <a:lnSpc>
                <a:spcPct val="100000"/>
              </a:lnSpc>
              <a:spcBef>
                <a:spcPts val="320"/>
              </a:spcBef>
              <a:spcAft>
                <a:spcPts val="0"/>
              </a:spcAft>
              <a:buClr>
                <a:srgbClr val="6C6C6C"/>
              </a:buClr>
              <a:buSzPts val="128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2"/>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galeg.maryland.gov/mgawebsite/Laws/StatuteText?article=ged&amp;section=11-601&amp;enactments=fal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regon.public.law/statutes/ors_36.22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vanderbilt.edu/title-ix/supportive-measures/index.ph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hyperlink" Target="https://www.vanderbilt.edu/title-ix/2025-26_Sexual_Misconduct_Policy.pdf#page=5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hyperlink" Target="https://www.vanderbilt.edu/title-ix/informal-resolution-process.ph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hyperlink" Target="https://drive.google.com/file/d/11LxOABgI264MZK-fP403erxpKb_L3FMz/view?usp=drive_link" TargetMode="External"/><Relationship Id="rId3" Type="http://schemas.openxmlformats.org/officeDocument/2006/relationships/hyperlink" Target="https://drive.google.com/file/d/14ulQPtngWrNdsjsDwF5Ny1QZuqUftOpU/view?usp=drive_link" TargetMode="External"/><Relationship Id="rId7" Type="http://schemas.openxmlformats.org/officeDocument/2006/relationships/hyperlink" Target="https://drive.google.com/file/d/1_ZKOjlztcMDJOH9porsMRJ-PmVkLRcdo/view?usp=drive_link"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rive.google.com/file/d/16_6Mg5YQ-O-KpzWdn6v4Gzuzl-xK3Ban/view?usp=drive_link" TargetMode="External"/><Relationship Id="rId5" Type="http://schemas.openxmlformats.org/officeDocument/2006/relationships/hyperlink" Target="https://drive.google.com/file/d/1r_4GS6myEBOy3sB8txDkPhvztqWT26Oy/view?usp=drive_link" TargetMode="External"/><Relationship Id="rId4" Type="http://schemas.openxmlformats.org/officeDocument/2006/relationships/hyperlink" Target="https://drive.google.com/file/d/1NOmAia2eNXls2iAEJuwJ8KxoU-IVM76m/view?usp=drive_link"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amazon.com/Difficult-Conversations-Discuss-What-Matters/dp/0143118447" TargetMode="External"/><Relationship Id="rId3" Type="http://schemas.openxmlformats.org/officeDocument/2006/relationships/hyperlink" Target="https://www.sandiego.edu/soles/centers-and-institutes/restorative-justice/" TargetMode="External"/><Relationship Id="rId7" Type="http://schemas.openxmlformats.org/officeDocument/2006/relationships/hyperlink" Target="https://members.theasca.org/store/StoreItemDetails?StoreItemId=22974&amp;quantity=0"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theasca.org/communities-of-practice/" TargetMode="External"/><Relationship Id="rId5" Type="http://schemas.openxmlformats.org/officeDocument/2006/relationships/hyperlink" Target="https://www.patrickusconsulting.com/" TargetMode="External"/><Relationship Id="rId4" Type="http://schemas.openxmlformats.org/officeDocument/2006/relationships/hyperlink" Target="https://www.theasca.org/consultants/" TargetMode="External"/><Relationship Id="rId9" Type="http://schemas.openxmlformats.org/officeDocument/2006/relationships/hyperlink" Target="https://www.amazon.com/Beyond-Winning-Negotiating-Create-Disputes/dp/0674012313/ref=sr_1_1?crid=16FJQXO7N0PUZ&amp;dib=eyJ2IjoiMSJ9.dm3v-XysBMyNQcSLpCA09xKRS-NeJJ5GHf8too6UZaWrGzpzaMn8AGCGvX_8V1OD.yXx7g0gDDIp70txY6P9GXOJIIbMtTyX1zg7-BMC7E54&amp;dib_tag=se&amp;keywords=beyond+winning+mnookin&amp;qid=1753109365&amp;sprefix=beyond+winn%2Caps%2C132&amp;sr=8-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mailto:patrickusconsulting@gmail.com"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hyperlink" Target="mailto:michael.fazi@vanderbilt.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5cba6e2ed4_2_0"/>
          <p:cNvSpPr txBox="1">
            <a:spLocks noGrp="1"/>
          </p:cNvSpPr>
          <p:nvPr>
            <p:ph type="ctrTitle"/>
          </p:nvPr>
        </p:nvSpPr>
        <p:spPr>
          <a:xfrm>
            <a:off x="2977150" y="1289475"/>
            <a:ext cx="7982400" cy="2595000"/>
          </a:xfrm>
          <a:prstGeom prst="rect">
            <a:avLst/>
          </a:prstGeom>
          <a:noFill/>
          <a:ln>
            <a:noFill/>
          </a:ln>
        </p:spPr>
        <p:txBody>
          <a:bodyPr spcFirstLastPara="1" wrap="square" lIns="0" tIns="0" rIns="18275" bIns="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endParaRPr/>
          </a:p>
          <a:p>
            <a:pPr marL="0" lvl="0" indent="0" algn="ctr" rtl="0">
              <a:lnSpc>
                <a:spcPct val="100000"/>
              </a:lnSpc>
              <a:spcBef>
                <a:spcPts val="0"/>
              </a:spcBef>
              <a:spcAft>
                <a:spcPts val="0"/>
              </a:spcAft>
              <a:buClr>
                <a:schemeClr val="dk2"/>
              </a:buClr>
              <a:buSzPct val="91803"/>
              <a:buFont typeface="Arial"/>
              <a:buNone/>
            </a:pPr>
            <a:r>
              <a:rPr lang="en-US" sz="6100"/>
              <a:t>Informal Resolutions for Title IX and Sexual Misconduct Cases</a:t>
            </a:r>
            <a:endParaRPr sz="6100"/>
          </a:p>
        </p:txBody>
      </p:sp>
      <p:pic>
        <p:nvPicPr>
          <p:cNvPr id="80" name="Google Shape;80;g35cba6e2ed4_2_0" descr="Logo for Student Affairs Educator Certification denoting this as a program approved to offer CE credits"/>
          <p:cNvPicPr preferRelativeResize="0"/>
          <p:nvPr/>
        </p:nvPicPr>
        <p:blipFill rotWithShape="1">
          <a:blip r:embed="rId3">
            <a:alphaModFix/>
          </a:blip>
          <a:srcRect/>
          <a:stretch/>
        </p:blipFill>
        <p:spPr>
          <a:xfrm>
            <a:off x="-76200" y="4965773"/>
            <a:ext cx="2914374" cy="1379925"/>
          </a:xfrm>
          <a:prstGeom prst="rect">
            <a:avLst/>
          </a:prstGeom>
          <a:noFill/>
          <a:ln>
            <a:noFill/>
          </a:ln>
        </p:spPr>
      </p:pic>
      <p:sp>
        <p:nvSpPr>
          <p:cNvPr id="81" name="Google Shape;81;g35cba6e2ed4_2_0"/>
          <p:cNvSpPr txBox="1"/>
          <p:nvPr/>
        </p:nvSpPr>
        <p:spPr>
          <a:xfrm>
            <a:off x="2726050" y="5198838"/>
            <a:ext cx="9577500" cy="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50" b="0" i="0" u="none" strike="noStrike" cap="none">
                <a:solidFill>
                  <a:schemeClr val="dk1"/>
                </a:solidFill>
                <a:latin typeface="Arial"/>
                <a:ea typeface="Arial"/>
                <a:cs typeface="Arial"/>
                <a:sym typeface="Arial"/>
              </a:rPr>
              <a:t>ASCA has been approved by the Higher Education Consortium for Student Affairs Certification to provide CE credit for Certified Student Affairs Educators (CSAEd™). Programs that qualify for CE credit in this program are clearly identified. ASCA is solely responsible for all aspects of this program.</a:t>
            </a:r>
            <a:endParaRPr sz="1650" b="0" i="0" u="none" strike="noStrike" cap="none">
              <a:solidFill>
                <a:schemeClr val="dk1"/>
              </a:solidFill>
              <a:latin typeface="Arial"/>
              <a:ea typeface="Arial"/>
              <a:cs typeface="Arial"/>
              <a:sym typeface="Arial"/>
            </a:endParaRPr>
          </a:p>
        </p:txBody>
      </p:sp>
      <p:sp>
        <p:nvSpPr>
          <p:cNvPr id="82" name="Google Shape;82;g35cba6e2ed4_2_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5cba6e2ed4_2_17"/>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fontScale="90000"/>
          </a:bodyPr>
          <a:lstStyle/>
          <a:p>
            <a:pPr marL="0" lvl="0" indent="0" algn="l" rtl="0">
              <a:lnSpc>
                <a:spcPct val="100000"/>
              </a:lnSpc>
              <a:spcBef>
                <a:spcPts val="0"/>
              </a:spcBef>
              <a:spcAft>
                <a:spcPts val="0"/>
              </a:spcAft>
              <a:buClr>
                <a:schemeClr val="dk2"/>
              </a:buClr>
              <a:buSzPct val="140000"/>
              <a:buFont typeface="Arial"/>
              <a:buNone/>
            </a:pPr>
            <a:r>
              <a:rPr lang="en-US"/>
              <a:t>Regulatory Requirements and Due Process</a:t>
            </a:r>
            <a:endParaRPr sz="4000"/>
          </a:p>
        </p:txBody>
      </p:sp>
      <p:sp>
        <p:nvSpPr>
          <p:cNvPr id="148" name="Google Shape;148;g35cba6e2ed4_2_1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449d594da6_0_80"/>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sz="4800" b="1"/>
              <a:t>§ 106.45(b)(9): Informal Resolutions </a:t>
            </a:r>
            <a:endParaRPr sz="4800" b="1"/>
          </a:p>
        </p:txBody>
      </p:sp>
      <p:sp>
        <p:nvSpPr>
          <p:cNvPr id="154" name="Google Shape;154;g3449d594da6_0_80"/>
          <p:cNvSpPr txBox="1">
            <a:spLocks noGrp="1"/>
          </p:cNvSpPr>
          <p:nvPr>
            <p:ph type="body" idx="1"/>
          </p:nvPr>
        </p:nvSpPr>
        <p:spPr>
          <a:xfrm>
            <a:off x="609600" y="1935475"/>
            <a:ext cx="5460900" cy="4389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a:t>Can only offer after a formal complaint is filed. </a:t>
            </a:r>
            <a:br>
              <a:rPr lang="en-US" sz="2400"/>
            </a:br>
            <a:endParaRPr sz="2400"/>
          </a:p>
          <a:p>
            <a:pPr marL="457200" lvl="0" indent="-381000" algn="l" rtl="0">
              <a:lnSpc>
                <a:spcPct val="100000"/>
              </a:lnSpc>
              <a:spcBef>
                <a:spcPts val="0"/>
              </a:spcBef>
              <a:spcAft>
                <a:spcPts val="0"/>
              </a:spcAft>
              <a:buSzPts val="2400"/>
              <a:buChar char="●"/>
            </a:pPr>
            <a:r>
              <a:rPr lang="en-US" sz="2400"/>
              <a:t>Cannot be offered as a condition of enrollment, continued enrollment, or continuing employment. </a:t>
            </a:r>
            <a:br>
              <a:rPr lang="en-US" sz="2400"/>
            </a:br>
            <a:endParaRPr sz="2400"/>
          </a:p>
          <a:p>
            <a:pPr marL="457200" lvl="0" indent="-381000" algn="l" rtl="0">
              <a:lnSpc>
                <a:spcPct val="100000"/>
              </a:lnSpc>
              <a:spcBef>
                <a:spcPts val="0"/>
              </a:spcBef>
              <a:spcAft>
                <a:spcPts val="0"/>
              </a:spcAft>
              <a:buSzPts val="2400"/>
              <a:buChar char="●"/>
            </a:pPr>
            <a:r>
              <a:rPr lang="en-US" sz="2400"/>
              <a:t>Cannot be offered as a condition of enjoyment of any other right or waiver of the right to the formal process (investigation and adjudication). </a:t>
            </a:r>
            <a:endParaRPr sz="2400"/>
          </a:p>
        </p:txBody>
      </p:sp>
      <p:sp>
        <p:nvSpPr>
          <p:cNvPr id="155" name="Google Shape;155;g3449d594da6_0_80"/>
          <p:cNvSpPr txBox="1"/>
          <p:nvPr/>
        </p:nvSpPr>
        <p:spPr>
          <a:xfrm>
            <a:off x="6338025" y="1935475"/>
            <a:ext cx="5460900" cy="3509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2E4F"/>
              </a:buClr>
              <a:buSzPts val="2400"/>
              <a:buFont typeface="Noto Sans Symbols"/>
              <a:buChar char="●"/>
            </a:pPr>
            <a:r>
              <a:rPr lang="en-US" sz="2400">
                <a:solidFill>
                  <a:schemeClr val="dk1"/>
                </a:solidFill>
              </a:rPr>
              <a:t>Cannot mandate participation in IRs. </a:t>
            </a:r>
            <a:br>
              <a:rPr lang="en-US" sz="2400">
                <a:solidFill>
                  <a:schemeClr val="dk1"/>
                </a:solidFill>
              </a:rPr>
            </a:br>
            <a:endParaRPr sz="2400">
              <a:solidFill>
                <a:schemeClr val="dk1"/>
              </a:solidFill>
            </a:endParaRPr>
          </a:p>
          <a:p>
            <a:pPr marL="457200" lvl="0" indent="-381000" algn="l" rtl="0">
              <a:spcBef>
                <a:spcPts val="0"/>
              </a:spcBef>
              <a:spcAft>
                <a:spcPts val="0"/>
              </a:spcAft>
              <a:buClr>
                <a:srgbClr val="002E4F"/>
              </a:buClr>
              <a:buSzPts val="2400"/>
              <a:buFont typeface="Noto Sans Symbols"/>
              <a:buChar char="●"/>
            </a:pPr>
            <a:r>
              <a:rPr lang="en-US" sz="2400">
                <a:solidFill>
                  <a:schemeClr val="dk1"/>
                </a:solidFill>
              </a:rPr>
              <a:t>Can offer at any time prior to a responsible determination.</a:t>
            </a:r>
            <a:br>
              <a:rPr lang="en-US" sz="2400">
                <a:solidFill>
                  <a:schemeClr val="dk1"/>
                </a:solidFill>
              </a:rPr>
            </a:br>
            <a:endParaRPr sz="2400">
              <a:solidFill>
                <a:schemeClr val="dk1"/>
              </a:solidFill>
            </a:endParaRPr>
          </a:p>
          <a:p>
            <a:pPr marL="457200" lvl="0" indent="-381000" algn="l" rtl="0">
              <a:spcBef>
                <a:spcPts val="0"/>
              </a:spcBef>
              <a:spcAft>
                <a:spcPts val="0"/>
              </a:spcAft>
              <a:buClr>
                <a:srgbClr val="002E4F"/>
              </a:buClr>
              <a:buSzPts val="2400"/>
              <a:buFont typeface="Noto Sans Symbols"/>
              <a:buChar char="●"/>
            </a:pPr>
            <a:r>
              <a:rPr lang="en-US" sz="2400">
                <a:solidFill>
                  <a:schemeClr val="dk1"/>
                </a:solidFill>
              </a:rPr>
              <a:t>Cannot be offered in sexual harassment cases involving Student Cs and Employee Rs. </a:t>
            </a:r>
            <a:endParaRPr sz="2400"/>
          </a:p>
        </p:txBody>
      </p:sp>
      <p:sp>
        <p:nvSpPr>
          <p:cNvPr id="156" name="Google Shape;156;g3449d594da6_0_8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157" name="Google Shape;157;g3449d594da6_0_8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6e3b8b6c2a_0_0"/>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sz="4800" b="1"/>
              <a:t>§ 106.45(b)(9): Informal Resolutions </a:t>
            </a:r>
            <a:endParaRPr sz="4800" b="1"/>
          </a:p>
        </p:txBody>
      </p:sp>
      <p:sp>
        <p:nvSpPr>
          <p:cNvPr id="163" name="Google Shape;163;g36e3b8b6c2a_0_0"/>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100" b="1"/>
              <a:t>If offering an IR (such as mediation), recipients must: </a:t>
            </a:r>
            <a:endParaRPr sz="2100" b="1"/>
          </a:p>
          <a:p>
            <a:pPr marL="457200" lvl="0" indent="-361950" algn="l" rtl="0">
              <a:lnSpc>
                <a:spcPct val="100000"/>
              </a:lnSpc>
              <a:spcBef>
                <a:spcPts val="0"/>
              </a:spcBef>
              <a:spcAft>
                <a:spcPts val="0"/>
              </a:spcAft>
              <a:buSzPts val="2100"/>
              <a:buChar char="●"/>
            </a:pPr>
            <a:r>
              <a:rPr lang="en-US" sz="2100"/>
              <a:t>Provide a written notice of allegation that includes </a:t>
            </a:r>
            <a:br>
              <a:rPr lang="en-US" sz="2100"/>
            </a:br>
            <a:endParaRPr sz="2100"/>
          </a:p>
          <a:p>
            <a:pPr marL="914400" lvl="1" indent="-361950" algn="l" rtl="0">
              <a:lnSpc>
                <a:spcPct val="100000"/>
              </a:lnSpc>
              <a:spcBef>
                <a:spcPts val="0"/>
              </a:spcBef>
              <a:spcAft>
                <a:spcPts val="0"/>
              </a:spcAft>
              <a:buSzPts val="2100"/>
              <a:buChar char="○"/>
            </a:pPr>
            <a:r>
              <a:rPr lang="en-US" sz="2100"/>
              <a:t>The IR process requirements, including that a final IR determination precludes a formal complaint process on the same allegations. </a:t>
            </a:r>
            <a:br>
              <a:rPr lang="en-US" sz="2100"/>
            </a:br>
            <a:endParaRPr sz="2100"/>
          </a:p>
          <a:p>
            <a:pPr marL="1371600" lvl="2" indent="-361950" algn="l" rtl="0">
              <a:lnSpc>
                <a:spcPct val="100000"/>
              </a:lnSpc>
              <a:spcBef>
                <a:spcPts val="0"/>
              </a:spcBef>
              <a:spcAft>
                <a:spcPts val="0"/>
              </a:spcAft>
              <a:buSzPts val="2100"/>
              <a:buChar char="■"/>
            </a:pPr>
            <a:r>
              <a:rPr lang="en-US"/>
              <a:t>Only if the parties do not exit IR prior to reaching an agreement. </a:t>
            </a:r>
            <a:br>
              <a:rPr lang="en-US"/>
            </a:br>
            <a:endParaRPr/>
          </a:p>
          <a:p>
            <a:pPr marL="914400" lvl="1" indent="-361950" algn="l" rtl="0">
              <a:lnSpc>
                <a:spcPct val="100000"/>
              </a:lnSpc>
              <a:spcBef>
                <a:spcPts val="0"/>
              </a:spcBef>
              <a:spcAft>
                <a:spcPts val="0"/>
              </a:spcAft>
              <a:buSzPts val="2100"/>
              <a:buChar char="○"/>
            </a:pPr>
            <a:r>
              <a:rPr lang="en-US" sz="2100"/>
              <a:t>If the parties withdraw prior to reaching an agreement, the formal process resumes. </a:t>
            </a:r>
            <a:br>
              <a:rPr lang="en-US" sz="2100"/>
            </a:br>
            <a:endParaRPr sz="2100"/>
          </a:p>
          <a:p>
            <a:pPr marL="914400" lvl="1" indent="-361950" algn="l" rtl="0">
              <a:lnSpc>
                <a:spcPct val="100000"/>
              </a:lnSpc>
              <a:spcBef>
                <a:spcPts val="0"/>
              </a:spcBef>
              <a:spcAft>
                <a:spcPts val="0"/>
              </a:spcAft>
              <a:buSzPts val="2100"/>
              <a:buChar char="○"/>
            </a:pPr>
            <a:r>
              <a:rPr lang="en-US" sz="2100"/>
              <a:t>How records and consequences resulting from participating in IR are shared and maintained. </a:t>
            </a:r>
            <a:endParaRPr sz="2100"/>
          </a:p>
          <a:p>
            <a:pPr marL="0" lvl="0" indent="0" algn="l" rtl="0">
              <a:lnSpc>
                <a:spcPct val="100000"/>
              </a:lnSpc>
              <a:spcBef>
                <a:spcPts val="0"/>
              </a:spcBef>
              <a:spcAft>
                <a:spcPts val="0"/>
              </a:spcAft>
              <a:buNone/>
            </a:pPr>
            <a:endParaRPr sz="2100"/>
          </a:p>
          <a:p>
            <a:pPr marL="457200" lvl="0" indent="-361950" algn="l" rtl="0">
              <a:lnSpc>
                <a:spcPct val="100000"/>
              </a:lnSpc>
              <a:spcBef>
                <a:spcPts val="0"/>
              </a:spcBef>
              <a:spcAft>
                <a:spcPts val="0"/>
              </a:spcAft>
              <a:buSzPts val="2100"/>
              <a:buChar char="●"/>
            </a:pPr>
            <a:r>
              <a:rPr lang="en-US" sz="2100"/>
              <a:t>Requires the written, voluntary consent of both parties.  </a:t>
            </a:r>
            <a:endParaRPr sz="2100"/>
          </a:p>
        </p:txBody>
      </p:sp>
      <p:sp>
        <p:nvSpPr>
          <p:cNvPr id="164" name="Google Shape;164;g36e3b8b6c2a_0_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165" name="Google Shape;165;g36e3b8b6c2a_0_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6e3b8b6c2a_0_19"/>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500"/>
              <a:buFont typeface="Arial"/>
              <a:buNone/>
            </a:pPr>
            <a:r>
              <a:rPr lang="en-US" sz="3620" b="1"/>
              <a:t>Additional Requirements from 2020 Regulations</a:t>
            </a:r>
            <a:endParaRPr sz="3620" b="1"/>
          </a:p>
        </p:txBody>
      </p:sp>
      <p:sp>
        <p:nvSpPr>
          <p:cNvPr id="171" name="Google Shape;171;g36e3b8b6c2a_0_19"/>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t>IR facilitators must not have a conflict of interest or bias for or against complainants or respondents generally, or individual parties. </a:t>
            </a:r>
            <a:br>
              <a:rPr lang="en-US" sz="2500"/>
            </a:br>
            <a:endParaRPr sz="2500"/>
          </a:p>
          <a:p>
            <a:pPr marL="457200" lvl="0" indent="-387350" algn="l" rtl="0">
              <a:lnSpc>
                <a:spcPct val="100000"/>
              </a:lnSpc>
              <a:spcBef>
                <a:spcPts val="0"/>
              </a:spcBef>
              <a:spcAft>
                <a:spcPts val="0"/>
              </a:spcAft>
              <a:buSzPts val="2500"/>
              <a:buChar char="●"/>
            </a:pPr>
            <a:r>
              <a:rPr lang="en-US" sz="2500"/>
              <a:t>IR facilitators must receive training on: </a:t>
            </a:r>
            <a:endParaRPr sz="2500"/>
          </a:p>
          <a:p>
            <a:pPr marL="914400" lvl="1" indent="-387350" algn="l" rtl="0">
              <a:lnSpc>
                <a:spcPct val="100000"/>
              </a:lnSpc>
              <a:spcBef>
                <a:spcPts val="0"/>
              </a:spcBef>
              <a:spcAft>
                <a:spcPts val="0"/>
              </a:spcAft>
              <a:buSzPts val="2500"/>
              <a:buChar char="○"/>
            </a:pPr>
            <a:r>
              <a:rPr lang="en-US" sz="2500"/>
              <a:t>The definition of sexual harassment; </a:t>
            </a:r>
            <a:endParaRPr sz="2500"/>
          </a:p>
          <a:p>
            <a:pPr marL="914400" lvl="1" indent="-387350" algn="l" rtl="0">
              <a:lnSpc>
                <a:spcPct val="100000"/>
              </a:lnSpc>
              <a:spcBef>
                <a:spcPts val="0"/>
              </a:spcBef>
              <a:spcAft>
                <a:spcPts val="0"/>
              </a:spcAft>
              <a:buSzPts val="2500"/>
              <a:buChar char="○"/>
            </a:pPr>
            <a:r>
              <a:rPr lang="en-US" sz="2500"/>
              <a:t>The scope of the recipient’s education program or activity; </a:t>
            </a:r>
            <a:endParaRPr sz="2500"/>
          </a:p>
          <a:p>
            <a:pPr marL="914400" lvl="1" indent="-387350" algn="l" rtl="0">
              <a:lnSpc>
                <a:spcPct val="100000"/>
              </a:lnSpc>
              <a:spcBef>
                <a:spcPts val="0"/>
              </a:spcBef>
              <a:spcAft>
                <a:spcPts val="0"/>
              </a:spcAft>
              <a:buSzPts val="2500"/>
              <a:buChar char="○"/>
            </a:pPr>
            <a:r>
              <a:rPr lang="en-US" sz="2500"/>
              <a:t>How to conduct an investigation and grievance process (hearings, appeals, IR processes); and </a:t>
            </a:r>
            <a:endParaRPr sz="2500"/>
          </a:p>
          <a:p>
            <a:pPr marL="914400" lvl="1" indent="-387350" algn="l" rtl="0">
              <a:lnSpc>
                <a:spcPct val="100000"/>
              </a:lnSpc>
              <a:spcBef>
                <a:spcPts val="0"/>
              </a:spcBef>
              <a:spcAft>
                <a:spcPts val="0"/>
              </a:spcAft>
              <a:buSzPts val="2500"/>
              <a:buChar char="○"/>
            </a:pPr>
            <a:r>
              <a:rPr lang="en-US" sz="2500"/>
              <a:t>How to serve impartially (including avoiding prejudgment of the facts).</a:t>
            </a:r>
            <a:br>
              <a:rPr lang="en-US" sz="2500"/>
            </a:br>
            <a:endParaRPr sz="2500"/>
          </a:p>
          <a:p>
            <a:pPr marL="457200" lvl="0" indent="-387350" algn="l" rtl="0">
              <a:lnSpc>
                <a:spcPct val="100000"/>
              </a:lnSpc>
              <a:spcBef>
                <a:spcPts val="0"/>
              </a:spcBef>
              <a:spcAft>
                <a:spcPts val="0"/>
              </a:spcAft>
              <a:buSzPts val="2500"/>
              <a:buChar char="●"/>
            </a:pPr>
            <a:r>
              <a:rPr lang="en-US" sz="2500"/>
              <a:t>IR processes require a reasonably prompt timeline for resolution. </a:t>
            </a:r>
            <a:endParaRPr sz="2500"/>
          </a:p>
        </p:txBody>
      </p:sp>
      <p:sp>
        <p:nvSpPr>
          <p:cNvPr id="172" name="Google Shape;172;g36e3b8b6c2a_0_1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173" name="Google Shape;173;g36e3b8b6c2a_0_19"/>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6e3b8b6c2a_0_7"/>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sz="4800" b="1"/>
              <a:t>Additional State Requirements</a:t>
            </a:r>
            <a:endParaRPr sz="4800" b="1"/>
          </a:p>
        </p:txBody>
      </p:sp>
      <p:sp>
        <p:nvSpPr>
          <p:cNvPr id="179" name="Google Shape;179;g36e3b8b6c2a_0_7"/>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a:t>State laws may require additional IR requirements/restrictions. </a:t>
            </a:r>
            <a:endParaRPr sz="2800"/>
          </a:p>
          <a:p>
            <a:pPr marL="914400" lvl="1" indent="-406400" algn="l" rtl="0">
              <a:lnSpc>
                <a:spcPct val="100000"/>
              </a:lnSpc>
              <a:spcBef>
                <a:spcPts val="0"/>
              </a:spcBef>
              <a:spcAft>
                <a:spcPts val="0"/>
              </a:spcAft>
              <a:buSzPts val="2800"/>
              <a:buChar char="○"/>
            </a:pPr>
            <a:r>
              <a:rPr lang="en-US" sz="2800" u="sng">
                <a:solidFill>
                  <a:schemeClr val="hlink"/>
                </a:solidFill>
                <a:hlinkClick r:id="rId3"/>
              </a:rPr>
              <a:t>Maryland Education Code §11–601</a:t>
            </a:r>
            <a:endParaRPr sz="2800"/>
          </a:p>
          <a:p>
            <a:pPr marL="1371600" lvl="2" indent="-406400" algn="l" rtl="0">
              <a:lnSpc>
                <a:spcPct val="100000"/>
              </a:lnSpc>
              <a:spcBef>
                <a:spcPts val="0"/>
              </a:spcBef>
              <a:spcAft>
                <a:spcPts val="0"/>
              </a:spcAft>
              <a:buSzPts val="2800"/>
              <a:buChar char="■"/>
            </a:pPr>
            <a:r>
              <a:rPr lang="en-US" sz="2800"/>
              <a:t>Cannot offer in cases involving sexual assault or sexual coercision, regardless of the parties. </a:t>
            </a:r>
            <a:br>
              <a:rPr lang="en-US" sz="2800"/>
            </a:br>
            <a:endParaRPr sz="2800"/>
          </a:p>
          <a:p>
            <a:pPr marL="914400" lvl="1" indent="-406400" algn="l" rtl="0">
              <a:lnSpc>
                <a:spcPct val="100000"/>
              </a:lnSpc>
              <a:spcBef>
                <a:spcPts val="0"/>
              </a:spcBef>
              <a:spcAft>
                <a:spcPts val="0"/>
              </a:spcAft>
              <a:buSzPts val="2800"/>
              <a:buChar char="○"/>
            </a:pPr>
            <a:r>
              <a:rPr lang="en-US" sz="2800" u="sng">
                <a:solidFill>
                  <a:schemeClr val="hlink"/>
                </a:solidFill>
                <a:hlinkClick r:id="rId4"/>
              </a:rPr>
              <a:t>Oregon Revised </a:t>
            </a:r>
            <a:r>
              <a:rPr lang="en-US" sz="2800" u="sng">
                <a:solidFill>
                  <a:schemeClr val="hlink"/>
                </a:solidFill>
                <a:hlinkClick r:id="rId4"/>
              </a:rPr>
              <a:t>Statutes</a:t>
            </a:r>
            <a:r>
              <a:rPr lang="en-US" sz="2800" u="sng">
                <a:solidFill>
                  <a:schemeClr val="hlink"/>
                </a:solidFill>
                <a:hlinkClick r:id="rId4"/>
              </a:rPr>
              <a:t> § 36.220</a:t>
            </a:r>
            <a:endParaRPr sz="2800"/>
          </a:p>
          <a:p>
            <a:pPr marL="1371600" lvl="2" indent="-406400" algn="l" rtl="0">
              <a:lnSpc>
                <a:spcPct val="100000"/>
              </a:lnSpc>
              <a:spcBef>
                <a:spcPts val="0"/>
              </a:spcBef>
              <a:spcAft>
                <a:spcPts val="0"/>
              </a:spcAft>
              <a:buSzPts val="2800"/>
              <a:buChar char="■"/>
            </a:pPr>
            <a:r>
              <a:rPr lang="en-US" sz="2800"/>
              <a:t>Mediation communications are confidential and may not be disclosed to any other person.</a:t>
            </a:r>
            <a:br>
              <a:rPr lang="en-US" sz="2800"/>
            </a:br>
            <a:endParaRPr sz="2800"/>
          </a:p>
          <a:p>
            <a:pPr marL="457200" lvl="0" indent="-406400" algn="l" rtl="0">
              <a:lnSpc>
                <a:spcPct val="100000"/>
              </a:lnSpc>
              <a:spcBef>
                <a:spcPts val="0"/>
              </a:spcBef>
              <a:spcAft>
                <a:spcPts val="0"/>
              </a:spcAft>
              <a:buSzPts val="2800"/>
              <a:buChar char="●"/>
            </a:pPr>
            <a:r>
              <a:rPr lang="en-US" sz="2800" b="1"/>
              <a:t>Question: are you aware of any additional state laws that govern IRs for your campus?</a:t>
            </a:r>
            <a:endParaRPr sz="2800" b="1"/>
          </a:p>
        </p:txBody>
      </p:sp>
      <p:sp>
        <p:nvSpPr>
          <p:cNvPr id="180" name="Google Shape;180;g36e3b8b6c2a_0_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181" name="Google Shape;181;g36e3b8b6c2a_0_7"/>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6e3b8b6c2a_0_14"/>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sz="4800" b="1"/>
              <a:t>Due Process Considerations</a:t>
            </a:r>
            <a:endParaRPr sz="4800" b="1"/>
          </a:p>
        </p:txBody>
      </p:sp>
      <p:sp>
        <p:nvSpPr>
          <p:cNvPr id="187" name="Google Shape;187;g36e3b8b6c2a_0_14"/>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800" b="1"/>
              <a:t>Do not use IR to substitute your due process obligations.</a:t>
            </a:r>
            <a:endParaRPr sz="2800"/>
          </a:p>
          <a:p>
            <a:pPr marL="457200" lvl="0" indent="-406400" algn="l" rtl="0">
              <a:lnSpc>
                <a:spcPct val="100000"/>
              </a:lnSpc>
              <a:spcBef>
                <a:spcPts val="0"/>
              </a:spcBef>
              <a:spcAft>
                <a:spcPts val="0"/>
              </a:spcAft>
              <a:buSzPts val="2800"/>
              <a:buChar char="●"/>
            </a:pPr>
            <a:r>
              <a:rPr lang="en-US" sz="2800"/>
              <a:t>Regardless of whether the case is TIX or non-TIX, you </a:t>
            </a:r>
            <a:r>
              <a:rPr lang="en-US" sz="2800" i="1"/>
              <a:t>must</a:t>
            </a:r>
            <a:r>
              <a:rPr lang="en-US" sz="2800"/>
              <a:t> honor your due process obligations. </a:t>
            </a:r>
            <a:br>
              <a:rPr lang="en-US" sz="2800"/>
            </a:br>
            <a:endParaRPr sz="2800"/>
          </a:p>
          <a:p>
            <a:pPr marL="457200" lvl="0" indent="-406400" algn="l" rtl="0">
              <a:lnSpc>
                <a:spcPct val="100000"/>
              </a:lnSpc>
              <a:spcBef>
                <a:spcPts val="0"/>
              </a:spcBef>
              <a:spcAft>
                <a:spcPts val="0"/>
              </a:spcAft>
              <a:buSzPts val="2800"/>
              <a:buChar char="●"/>
            </a:pPr>
            <a:r>
              <a:rPr lang="en-US" sz="2800"/>
              <a:t>Title IX still requires a signed formal complaint and notice of allegation letter to the parties. </a:t>
            </a:r>
            <a:endParaRPr sz="2800"/>
          </a:p>
          <a:p>
            <a:pPr marL="914400" lvl="1" indent="-406400" algn="l" rtl="0">
              <a:lnSpc>
                <a:spcPct val="100000"/>
              </a:lnSpc>
              <a:spcBef>
                <a:spcPts val="0"/>
              </a:spcBef>
              <a:spcAft>
                <a:spcPts val="0"/>
              </a:spcAft>
              <a:buSzPts val="2800"/>
              <a:buChar char="○"/>
            </a:pPr>
            <a:r>
              <a:rPr lang="en-US" sz="2800"/>
              <a:t>Cannot force parties into an IR process either. </a:t>
            </a:r>
            <a:br>
              <a:rPr lang="en-US" sz="2800"/>
            </a:br>
            <a:endParaRPr sz="2800"/>
          </a:p>
          <a:p>
            <a:pPr marL="457200" lvl="0" indent="-406400" algn="l" rtl="0">
              <a:lnSpc>
                <a:spcPct val="100000"/>
              </a:lnSpc>
              <a:spcBef>
                <a:spcPts val="0"/>
              </a:spcBef>
              <a:spcAft>
                <a:spcPts val="0"/>
              </a:spcAft>
              <a:buSzPts val="2800"/>
              <a:buChar char="●"/>
            </a:pPr>
            <a:r>
              <a:rPr lang="en-US" sz="2800"/>
              <a:t>Non-TIX would function according to your institutional policy. </a:t>
            </a:r>
            <a:endParaRPr sz="2800"/>
          </a:p>
          <a:p>
            <a:pPr marL="914400" lvl="1" indent="-406400" algn="l" rtl="0">
              <a:lnSpc>
                <a:spcPct val="100000"/>
              </a:lnSpc>
              <a:spcBef>
                <a:spcPts val="0"/>
              </a:spcBef>
              <a:spcAft>
                <a:spcPts val="0"/>
              </a:spcAft>
              <a:buSzPts val="2800"/>
              <a:buChar char="○"/>
            </a:pPr>
            <a:r>
              <a:rPr lang="en-US" sz="2800"/>
              <a:t>Consider following the TIX guidance. </a:t>
            </a:r>
            <a:endParaRPr sz="2800"/>
          </a:p>
        </p:txBody>
      </p:sp>
      <p:sp>
        <p:nvSpPr>
          <p:cNvPr id="188" name="Google Shape;188;g36e3b8b6c2a_0_1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189" name="Google Shape;189;g36e3b8b6c2a_0_14"/>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6e3b8b6c2a_0_24"/>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sz="4800" b="1"/>
              <a:t>Due Process Considerations</a:t>
            </a:r>
            <a:endParaRPr sz="4800" b="1"/>
          </a:p>
        </p:txBody>
      </p:sp>
      <p:sp>
        <p:nvSpPr>
          <p:cNvPr id="195" name="Google Shape;195;g36e3b8b6c2a_0_24"/>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800" b="1"/>
              <a:t>Understand the differences in IR types and how you offer each. </a:t>
            </a:r>
            <a:endParaRPr sz="2800" b="1"/>
          </a:p>
          <a:p>
            <a:pPr marL="457200" lvl="0" indent="-406400" algn="l" rtl="0">
              <a:lnSpc>
                <a:spcPct val="100000"/>
              </a:lnSpc>
              <a:spcBef>
                <a:spcPts val="0"/>
              </a:spcBef>
              <a:spcAft>
                <a:spcPts val="0"/>
              </a:spcAft>
              <a:buSzPts val="2800"/>
              <a:buChar char="●"/>
            </a:pPr>
            <a:r>
              <a:rPr lang="en-US" sz="2800"/>
              <a:t>Don’t offer an IR process you can’t sustain. Can lead to concerning procedural violations due to inconsistent application. </a:t>
            </a:r>
            <a:br>
              <a:rPr lang="en-US" sz="2800"/>
            </a:br>
            <a:endParaRPr sz="2800"/>
          </a:p>
          <a:p>
            <a:pPr marL="457200" lvl="0" indent="-406400" algn="l" rtl="0">
              <a:lnSpc>
                <a:spcPct val="100000"/>
              </a:lnSpc>
              <a:spcBef>
                <a:spcPts val="0"/>
              </a:spcBef>
              <a:spcAft>
                <a:spcPts val="0"/>
              </a:spcAft>
              <a:buSzPts val="2800"/>
              <a:buChar char="●"/>
            </a:pPr>
            <a:r>
              <a:rPr lang="en-US" sz="2800"/>
              <a:t>TIX requires staff trained on all areas of the formal grievance process, so make sure any off-campus facilitators know your process.</a:t>
            </a:r>
            <a:endParaRPr sz="2800"/>
          </a:p>
          <a:p>
            <a:pPr marL="914400" lvl="1" indent="-406400" algn="l" rtl="0">
              <a:lnSpc>
                <a:spcPct val="100000"/>
              </a:lnSpc>
              <a:spcBef>
                <a:spcPts val="0"/>
              </a:spcBef>
              <a:spcAft>
                <a:spcPts val="0"/>
              </a:spcAft>
              <a:buSzPts val="2800"/>
              <a:buChar char="○"/>
            </a:pPr>
            <a:r>
              <a:rPr lang="en-US" sz="2800"/>
              <a:t>Lack of knowledge and understanding may lead to procedural concerns and disparate treatment. </a:t>
            </a:r>
            <a:endParaRPr sz="2800"/>
          </a:p>
          <a:p>
            <a:pPr marL="914400" lvl="1" indent="-406400" algn="l" rtl="0">
              <a:lnSpc>
                <a:spcPct val="100000"/>
              </a:lnSpc>
              <a:spcBef>
                <a:spcPts val="0"/>
              </a:spcBef>
              <a:spcAft>
                <a:spcPts val="0"/>
              </a:spcAft>
              <a:buSzPts val="2800"/>
              <a:buChar char="○"/>
            </a:pPr>
            <a:r>
              <a:rPr lang="en-US" sz="2800"/>
              <a:t>Equally as important for non-TIX cases. </a:t>
            </a:r>
            <a:endParaRPr sz="2800"/>
          </a:p>
        </p:txBody>
      </p:sp>
      <p:sp>
        <p:nvSpPr>
          <p:cNvPr id="196" name="Google Shape;196;g36e3b8b6c2a_0_2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197" name="Google Shape;197;g36e3b8b6c2a_0_24"/>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6e3b8b6c2a_0_29"/>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sz="4800" b="1"/>
              <a:t>Due Process Considerations</a:t>
            </a:r>
            <a:endParaRPr sz="4800" b="1"/>
          </a:p>
        </p:txBody>
      </p:sp>
      <p:sp>
        <p:nvSpPr>
          <p:cNvPr id="203" name="Google Shape;203;g36e3b8b6c2a_0_29"/>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1"/>
              <a:t>Impose a resolution timeline for IR processes. </a:t>
            </a:r>
            <a:endParaRPr sz="2400" b="1"/>
          </a:p>
          <a:p>
            <a:pPr marL="457200" lvl="0" indent="-381000" algn="l" rtl="0">
              <a:lnSpc>
                <a:spcPct val="100000"/>
              </a:lnSpc>
              <a:spcBef>
                <a:spcPts val="0"/>
              </a:spcBef>
              <a:spcAft>
                <a:spcPts val="0"/>
              </a:spcAft>
              <a:buSzPts val="2400"/>
              <a:buChar char="●"/>
            </a:pPr>
            <a:r>
              <a:rPr lang="en-US" sz="2400"/>
              <a:t>Example: 30-days to reach an agreement through facilitated mediation, with an extension if made in good faith. If an agreement is not reached within 30-days and the parties do not request an extension, the case proceeds with the formal grievance process. </a:t>
            </a:r>
            <a:br>
              <a:rPr lang="en-US" sz="2400"/>
            </a:br>
            <a:endParaRPr sz="2400"/>
          </a:p>
          <a:p>
            <a:pPr marL="457200" lvl="0" indent="-381000" algn="l" rtl="0">
              <a:lnSpc>
                <a:spcPct val="100000"/>
              </a:lnSpc>
              <a:spcBef>
                <a:spcPts val="0"/>
              </a:spcBef>
              <a:spcAft>
                <a:spcPts val="0"/>
              </a:spcAft>
              <a:buSzPts val="2400"/>
              <a:buChar char="●"/>
            </a:pPr>
            <a:r>
              <a:rPr lang="en-US" sz="2400"/>
              <a:t>TIX requires prompt resolution timelines and those timelines </a:t>
            </a:r>
            <a:r>
              <a:rPr lang="en-US" sz="2400" i="1"/>
              <a:t>should</a:t>
            </a:r>
            <a:r>
              <a:rPr lang="en-US" sz="2400"/>
              <a:t> differ from the formal grievance timelines.  </a:t>
            </a:r>
            <a:br>
              <a:rPr lang="en-US" sz="2400"/>
            </a:br>
            <a:endParaRPr sz="2400"/>
          </a:p>
          <a:p>
            <a:pPr marL="457200" lvl="0" indent="-381000" algn="l" rtl="0">
              <a:lnSpc>
                <a:spcPct val="100000"/>
              </a:lnSpc>
              <a:spcBef>
                <a:spcPts val="0"/>
              </a:spcBef>
              <a:spcAft>
                <a:spcPts val="0"/>
              </a:spcAft>
              <a:buSzPts val="2400"/>
              <a:buChar char="●"/>
            </a:pPr>
            <a:r>
              <a:rPr lang="en-US" sz="2400"/>
              <a:t>Though IRs are not the “shortcut” to TIX/non-TIX case resolutions, they are highly reliable at producing an outcome quicker than the formal grievance process. Just don’t make this promise to parties or use this as a selling point for pressuring parties into an IR. </a:t>
            </a:r>
            <a:endParaRPr sz="2400"/>
          </a:p>
        </p:txBody>
      </p:sp>
      <p:sp>
        <p:nvSpPr>
          <p:cNvPr id="204" name="Google Shape;204;g36e3b8b6c2a_0_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205" name="Google Shape;205;g36e3b8b6c2a_0_29"/>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6e3b8b6c2a_0_44"/>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sz="4800" b="1"/>
              <a:t>Due Process Considerations</a:t>
            </a:r>
            <a:endParaRPr sz="4800" b="1"/>
          </a:p>
        </p:txBody>
      </p:sp>
      <p:sp>
        <p:nvSpPr>
          <p:cNvPr id="211" name="Google Shape;211;g36e3b8b6c2a_0_44"/>
          <p:cNvSpPr txBox="1">
            <a:spLocks noGrp="1"/>
          </p:cNvSpPr>
          <p:nvPr>
            <p:ph type="body" idx="1"/>
          </p:nvPr>
        </p:nvSpPr>
        <p:spPr>
          <a:xfrm>
            <a:off x="609600" y="1935475"/>
            <a:ext cx="10972800" cy="480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b="1"/>
              <a:t>Even if not required, consider keeping communications and results confidential. </a:t>
            </a:r>
            <a:endParaRPr sz="2500" b="1"/>
          </a:p>
          <a:p>
            <a:pPr marL="457200" lvl="0" indent="-387350" algn="l" rtl="0">
              <a:lnSpc>
                <a:spcPct val="100000"/>
              </a:lnSpc>
              <a:spcBef>
                <a:spcPts val="0"/>
              </a:spcBef>
              <a:spcAft>
                <a:spcPts val="0"/>
              </a:spcAft>
              <a:buSzPts val="2500"/>
              <a:buChar char="●"/>
            </a:pPr>
            <a:r>
              <a:rPr lang="en-US" sz="2500"/>
              <a:t>Certain state laws require the confidentiality of communications made during an IR process. Consider implementing this confidentiality regardless. </a:t>
            </a:r>
            <a:endParaRPr sz="2500"/>
          </a:p>
          <a:p>
            <a:pPr marL="914400" lvl="1" indent="-387350" algn="l" rtl="0">
              <a:spcBef>
                <a:spcPts val="0"/>
              </a:spcBef>
              <a:spcAft>
                <a:spcPts val="0"/>
              </a:spcAft>
              <a:buSzPts val="2500"/>
              <a:buChar char="○"/>
            </a:pPr>
            <a:r>
              <a:rPr lang="en-US" sz="2500"/>
              <a:t>Example: can’t use anyone’s admissions against them in the formal process.</a:t>
            </a:r>
            <a:br>
              <a:rPr lang="en-US" sz="2500"/>
            </a:br>
            <a:endParaRPr sz="2500"/>
          </a:p>
          <a:p>
            <a:pPr marL="457200" lvl="0" indent="-387350" algn="l" rtl="0">
              <a:lnSpc>
                <a:spcPct val="100000"/>
              </a:lnSpc>
              <a:spcBef>
                <a:spcPts val="0"/>
              </a:spcBef>
              <a:spcAft>
                <a:spcPts val="0"/>
              </a:spcAft>
              <a:buSzPts val="2500"/>
              <a:buChar char="●"/>
            </a:pPr>
            <a:r>
              <a:rPr lang="en-US" sz="2500"/>
              <a:t>Depending on the IR agreement, consider the confidentiality of that agreement beyond FERPA. </a:t>
            </a:r>
            <a:endParaRPr sz="2500"/>
          </a:p>
          <a:p>
            <a:pPr marL="914400" lvl="1" indent="-387350" algn="l" rtl="0">
              <a:spcBef>
                <a:spcPts val="0"/>
              </a:spcBef>
              <a:spcAft>
                <a:spcPts val="0"/>
              </a:spcAft>
              <a:buSzPts val="2500"/>
              <a:buChar char="○"/>
            </a:pPr>
            <a:r>
              <a:rPr lang="en-US" sz="2500"/>
              <a:t>Can parties speak about the resolution agreement details?</a:t>
            </a:r>
            <a:endParaRPr sz="2500"/>
          </a:p>
          <a:p>
            <a:pPr marL="914400" lvl="1" indent="-387350" algn="l" rtl="0">
              <a:spcBef>
                <a:spcPts val="0"/>
              </a:spcBef>
              <a:spcAft>
                <a:spcPts val="0"/>
              </a:spcAft>
              <a:buSzPts val="2500"/>
              <a:buChar char="○"/>
            </a:pPr>
            <a:r>
              <a:rPr lang="en-US" sz="2500"/>
              <a:t>What information is available in a records check?</a:t>
            </a:r>
            <a:endParaRPr sz="2500"/>
          </a:p>
        </p:txBody>
      </p:sp>
      <p:sp>
        <p:nvSpPr>
          <p:cNvPr id="212" name="Google Shape;212;g36e3b8b6c2a_0_4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213" name="Google Shape;213;g36e3b8b6c2a_0_44"/>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449d594da6_0_0"/>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Forms of Informal Resolution</a:t>
            </a:r>
            <a:endParaRPr sz="4000"/>
          </a:p>
        </p:txBody>
      </p:sp>
      <p:sp>
        <p:nvSpPr>
          <p:cNvPr id="220" name="Google Shape;220;g3449d594da6_0_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5cba6e2ed4_2_7"/>
          <p:cNvSpPr txBox="1">
            <a:spLocks noGrp="1"/>
          </p:cNvSpPr>
          <p:nvPr>
            <p:ph type="title"/>
          </p:nvPr>
        </p:nvSpPr>
        <p:spPr>
          <a:xfrm>
            <a:off x="643175" y="5423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Accessibility Acknowledgement</a:t>
            </a:r>
            <a:endParaRPr b="1"/>
          </a:p>
        </p:txBody>
      </p:sp>
      <p:sp>
        <p:nvSpPr>
          <p:cNvPr id="88" name="Google Shape;88;g35cba6e2ed4_2_7"/>
          <p:cNvSpPr txBox="1">
            <a:spLocks noGrp="1"/>
          </p:cNvSpPr>
          <p:nvPr>
            <p:ph type="body" idx="1"/>
          </p:nvPr>
        </p:nvSpPr>
        <p:spPr>
          <a:xfrm>
            <a:off x="609600" y="1935474"/>
            <a:ext cx="10972800" cy="49224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SzPts val="1710"/>
              <a:buNone/>
            </a:pPr>
            <a:r>
              <a:rPr lang="en-US" sz="1900"/>
              <a:t>ASCA is committed to making our events accessible. We encourage you to engage in sessions in ways that fit your abilities and comfort level. In addition to any requested accommodations and use of assistive devices and technology, we encourage attendees to drink or eat during session, stretch, stand up, fidget, stim, take breaks, wear headphones for noise and stimulation reduction, and/or engage in helpful focus/regulation practices such as deep breathing, doodling, using a silent phone app, and more. In general, please engage so far as you feel emotionally and physically able to do so – it is okay to push your comfort zone, and to also prioritize your well-being.</a:t>
            </a:r>
            <a:endParaRPr sz="1900"/>
          </a:p>
          <a:p>
            <a:pPr marL="0" lvl="0" indent="0" algn="l" rtl="0">
              <a:lnSpc>
                <a:spcPct val="130000"/>
              </a:lnSpc>
              <a:spcBef>
                <a:spcPts val="360"/>
              </a:spcBef>
              <a:spcAft>
                <a:spcPts val="0"/>
              </a:spcAft>
              <a:buSzPts val="1710"/>
              <a:buNone/>
            </a:pPr>
            <a:r>
              <a:rPr lang="en-US" sz="1900"/>
              <a:t>We encourage attendees to understand that focus and engagement can look and feel different for each individual, and that while unfamiliar behaviors may sometimes be initially distracting, they are not intentionally disruptive.</a:t>
            </a:r>
            <a:endParaRPr sz="1900"/>
          </a:p>
          <a:p>
            <a:pPr marL="0" lvl="0" indent="0" algn="l" rtl="0">
              <a:lnSpc>
                <a:spcPct val="130000"/>
              </a:lnSpc>
              <a:spcBef>
                <a:spcPts val="360"/>
              </a:spcBef>
              <a:spcAft>
                <a:spcPts val="0"/>
              </a:spcAft>
              <a:buSzPts val="1710"/>
              <a:buNone/>
            </a:pPr>
            <a:r>
              <a:rPr lang="en-US" sz="1900"/>
              <a:t>This space should feel comfortable and accessible. If you have any concerns with accessibility, please let Central Office know as soon as possible.</a:t>
            </a:r>
            <a:endParaRPr sz="1900"/>
          </a:p>
        </p:txBody>
      </p:sp>
      <p:sp>
        <p:nvSpPr>
          <p:cNvPr id="89" name="Google Shape;89;g35cba6e2ed4_2_7"/>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70deca9d95_1_1"/>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27" name="Google Shape;227;g370deca9d95_1_1" title="Screenshot 2025-07-21 at 9.13.22 AM.png"/>
          <p:cNvPicPr preferRelativeResize="0"/>
          <p:nvPr/>
        </p:nvPicPr>
        <p:blipFill rotWithShape="1">
          <a:blip r:embed="rId3">
            <a:alphaModFix/>
          </a:blip>
          <a:srcRect l="-614" r="3044" b="5508"/>
          <a:stretch/>
        </p:blipFill>
        <p:spPr>
          <a:xfrm>
            <a:off x="1090051" y="986425"/>
            <a:ext cx="10011901" cy="5484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449d594da6_0_75"/>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Facilitated Mediation</a:t>
            </a:r>
            <a:endParaRPr b="1"/>
          </a:p>
        </p:txBody>
      </p:sp>
      <p:sp>
        <p:nvSpPr>
          <p:cNvPr id="233" name="Google Shape;233;g3449d594da6_0_75"/>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rmAutofit fontScale="92500" lnSpcReduction="20000"/>
          </a:bodyPr>
          <a:lstStyle/>
          <a:p>
            <a:pPr marL="457200" lvl="0" indent="-438150" algn="l" rtl="0">
              <a:lnSpc>
                <a:spcPct val="115000"/>
              </a:lnSpc>
              <a:spcBef>
                <a:spcPts val="0"/>
              </a:spcBef>
              <a:spcAft>
                <a:spcPts val="0"/>
              </a:spcAft>
              <a:buSzPct val="100000"/>
              <a:buChar char="●"/>
            </a:pPr>
            <a:r>
              <a:rPr lang="en-US" sz="4000"/>
              <a:t>One of the most common forms of IR</a:t>
            </a:r>
            <a:endParaRPr sz="4000"/>
          </a:p>
          <a:p>
            <a:pPr marL="457200" lvl="0" indent="-438150" algn="l" rtl="0">
              <a:lnSpc>
                <a:spcPct val="115000"/>
              </a:lnSpc>
              <a:spcBef>
                <a:spcPts val="0"/>
              </a:spcBef>
              <a:spcAft>
                <a:spcPts val="0"/>
              </a:spcAft>
              <a:buSzPct val="100000"/>
              <a:buChar char="●"/>
            </a:pPr>
            <a:r>
              <a:rPr lang="en-US" sz="4000"/>
              <a:t>Neutral facilitator leads an indirect negotiation process between the parties</a:t>
            </a:r>
            <a:endParaRPr sz="4000"/>
          </a:p>
          <a:p>
            <a:pPr marL="457200" lvl="0" indent="-438150" algn="l" rtl="0">
              <a:lnSpc>
                <a:spcPct val="115000"/>
              </a:lnSpc>
              <a:spcBef>
                <a:spcPts val="0"/>
              </a:spcBef>
              <a:spcAft>
                <a:spcPts val="0"/>
              </a:spcAft>
              <a:buSzPct val="100000"/>
              <a:buChar char="●"/>
            </a:pPr>
            <a:r>
              <a:rPr lang="en-US" sz="4000"/>
              <a:t>Parties are generally responsible for proposing their own terms</a:t>
            </a:r>
            <a:endParaRPr sz="4000"/>
          </a:p>
          <a:p>
            <a:pPr marL="457200" lvl="0" indent="-438150" algn="l" rtl="0">
              <a:lnSpc>
                <a:spcPct val="115000"/>
              </a:lnSpc>
              <a:spcBef>
                <a:spcPts val="0"/>
              </a:spcBef>
              <a:spcAft>
                <a:spcPts val="0"/>
              </a:spcAft>
              <a:buSzPct val="100000"/>
              <a:buChar char="●"/>
            </a:pPr>
            <a:r>
              <a:rPr lang="en-US" sz="4000"/>
              <a:t>Parties retain full discretion to agree or disagree to proposed terms</a:t>
            </a:r>
            <a:endParaRPr sz="4000"/>
          </a:p>
          <a:p>
            <a:pPr marL="457200" lvl="0" indent="-438150" algn="l" rtl="0">
              <a:lnSpc>
                <a:spcPct val="115000"/>
              </a:lnSpc>
              <a:spcBef>
                <a:spcPts val="0"/>
              </a:spcBef>
              <a:spcAft>
                <a:spcPts val="0"/>
              </a:spcAft>
              <a:buSzPct val="100000"/>
              <a:buChar char="●"/>
            </a:pPr>
            <a:r>
              <a:rPr lang="en-US" sz="4000"/>
              <a:t>Also called shuttle diplomacy</a:t>
            </a:r>
            <a:endParaRPr sz="4000"/>
          </a:p>
        </p:txBody>
      </p:sp>
      <p:sp>
        <p:nvSpPr>
          <p:cNvPr id="234" name="Google Shape;234;g3449d594da6_0_75"/>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449d594da6_0_126"/>
          <p:cNvSpPr txBox="1">
            <a:spLocks noGrp="1"/>
          </p:cNvSpPr>
          <p:nvPr>
            <p:ph type="title"/>
          </p:nvPr>
        </p:nvSpPr>
        <p:spPr>
          <a:xfrm>
            <a:off x="707136" y="2078736"/>
            <a:ext cx="10363200" cy="13626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89285"/>
              <a:buFont typeface="Arial"/>
              <a:buNone/>
            </a:pPr>
            <a:r>
              <a:rPr lang="en-US" b="1"/>
              <a:t>Considering Facilitated Mediation</a:t>
            </a:r>
            <a:endParaRPr b="1"/>
          </a:p>
        </p:txBody>
      </p:sp>
      <p:sp>
        <p:nvSpPr>
          <p:cNvPr id="240" name="Google Shape;240;g3449d594da6_0_126"/>
          <p:cNvSpPr txBox="1">
            <a:spLocks noGrp="1"/>
          </p:cNvSpPr>
          <p:nvPr>
            <p:ph type="body" idx="1"/>
          </p:nvPr>
        </p:nvSpPr>
        <p:spPr>
          <a:xfrm>
            <a:off x="707136" y="3466664"/>
            <a:ext cx="10363200" cy="1509600"/>
          </a:xfrm>
          <a:prstGeom prst="rect">
            <a:avLst/>
          </a:prstGeom>
          <a:noFill/>
          <a:ln>
            <a:noFill/>
          </a:ln>
        </p:spPr>
        <p:txBody>
          <a:bodyPr spcFirstLastPara="1" wrap="square" lIns="91425" tIns="45700" rIns="91425" bIns="45700" anchor="t" anchorCtr="0">
            <a:normAutofit/>
          </a:bodyPr>
          <a:lstStyle/>
          <a:p>
            <a:pPr marL="274320" lvl="0" indent="-117475" algn="l" rtl="0">
              <a:lnSpc>
                <a:spcPct val="100000"/>
              </a:lnSpc>
              <a:spcBef>
                <a:spcPts val="0"/>
              </a:spcBef>
              <a:spcAft>
                <a:spcPts val="0"/>
              </a:spcAft>
              <a:buSzPts val="2470"/>
              <a:buNone/>
            </a:pPr>
            <a:r>
              <a:rPr lang="en-US" sz="3400"/>
              <a:t>Pros and Cons</a:t>
            </a:r>
            <a:endParaRPr sz="3400"/>
          </a:p>
          <a:p>
            <a:pPr marL="457200" lvl="0" indent="-228600" algn="l" rtl="0">
              <a:lnSpc>
                <a:spcPct val="100000"/>
              </a:lnSpc>
              <a:spcBef>
                <a:spcPts val="0"/>
              </a:spcBef>
              <a:spcAft>
                <a:spcPts val="0"/>
              </a:spcAft>
              <a:buSzPts val="3400"/>
              <a:buNone/>
            </a:pPr>
            <a:endParaRPr sz="3400"/>
          </a:p>
        </p:txBody>
      </p:sp>
      <p:sp>
        <p:nvSpPr>
          <p:cNvPr id="241" name="Google Shape;241;g3449d594da6_0_126"/>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449d594da6_0_102"/>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Restorative Justice</a:t>
            </a:r>
            <a:endParaRPr b="1"/>
          </a:p>
        </p:txBody>
      </p:sp>
      <p:sp>
        <p:nvSpPr>
          <p:cNvPr id="248" name="Google Shape;248;g3449d594da6_0_102"/>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Focuses on addressing the harm caused to the complainant</a:t>
            </a:r>
            <a:endParaRPr/>
          </a:p>
          <a:p>
            <a:pPr marL="457200" lvl="0" indent="-337185" algn="l" rtl="0">
              <a:spcBef>
                <a:spcPts val="0"/>
              </a:spcBef>
              <a:spcAft>
                <a:spcPts val="0"/>
              </a:spcAft>
              <a:buSzPts val="1710"/>
              <a:buChar char="●"/>
            </a:pPr>
            <a:r>
              <a:rPr lang="en-US"/>
              <a:t>Interactive process that brings all parties into the same room</a:t>
            </a:r>
            <a:endParaRPr/>
          </a:p>
          <a:p>
            <a:pPr marL="914400" lvl="1" indent="-325755" algn="l" rtl="0">
              <a:spcBef>
                <a:spcPts val="0"/>
              </a:spcBef>
              <a:spcAft>
                <a:spcPts val="0"/>
              </a:spcAft>
              <a:buSzPts val="1530"/>
              <a:buChar char="○"/>
            </a:pPr>
            <a:r>
              <a:rPr lang="en-US"/>
              <a:t>Complainant or Impacted Party</a:t>
            </a:r>
            <a:endParaRPr/>
          </a:p>
          <a:p>
            <a:pPr marL="914400" lvl="1" indent="-325755" algn="l" rtl="0">
              <a:spcBef>
                <a:spcPts val="0"/>
              </a:spcBef>
              <a:spcAft>
                <a:spcPts val="0"/>
              </a:spcAft>
              <a:buSzPts val="1530"/>
              <a:buChar char="○"/>
            </a:pPr>
            <a:r>
              <a:rPr lang="en-US"/>
              <a:t>Respondent or Responding Party</a:t>
            </a:r>
            <a:endParaRPr/>
          </a:p>
          <a:p>
            <a:pPr marL="914400" lvl="1" indent="-325755" algn="l" rtl="0">
              <a:spcBef>
                <a:spcPts val="0"/>
              </a:spcBef>
              <a:spcAft>
                <a:spcPts val="0"/>
              </a:spcAft>
              <a:buSzPts val="1530"/>
              <a:buChar char="○"/>
            </a:pPr>
            <a:r>
              <a:rPr lang="en-US"/>
              <a:t>Affected Parties</a:t>
            </a:r>
            <a:endParaRPr/>
          </a:p>
          <a:p>
            <a:pPr marL="914400" lvl="1" indent="-325755" algn="l" rtl="0">
              <a:spcBef>
                <a:spcPts val="0"/>
              </a:spcBef>
              <a:spcAft>
                <a:spcPts val="0"/>
              </a:spcAft>
              <a:buSzPts val="1530"/>
              <a:buChar char="○"/>
            </a:pPr>
            <a:r>
              <a:rPr lang="en-US"/>
              <a:t>Support persons for parties</a:t>
            </a:r>
            <a:endParaRPr/>
          </a:p>
          <a:p>
            <a:pPr marL="914400" lvl="1" indent="-325755" algn="l" rtl="0">
              <a:spcBef>
                <a:spcPts val="0"/>
              </a:spcBef>
              <a:spcAft>
                <a:spcPts val="0"/>
              </a:spcAft>
              <a:buSzPts val="1530"/>
              <a:buChar char="○"/>
            </a:pPr>
            <a:r>
              <a:rPr lang="en-US"/>
              <a:t>Facilitator</a:t>
            </a:r>
            <a:endParaRPr/>
          </a:p>
          <a:p>
            <a:pPr marL="457200" lvl="0" indent="-337185" algn="l" rtl="0">
              <a:spcBef>
                <a:spcPts val="0"/>
              </a:spcBef>
              <a:spcAft>
                <a:spcPts val="0"/>
              </a:spcAft>
              <a:buSzPts val="1710"/>
              <a:buChar char="●"/>
            </a:pPr>
            <a:r>
              <a:rPr lang="en-US"/>
              <a:t>Discussion addressing:</a:t>
            </a:r>
            <a:endParaRPr/>
          </a:p>
          <a:p>
            <a:pPr marL="914400" lvl="1" indent="-325755" algn="l" rtl="0">
              <a:spcBef>
                <a:spcPts val="0"/>
              </a:spcBef>
              <a:spcAft>
                <a:spcPts val="0"/>
              </a:spcAft>
              <a:buSzPts val="1530"/>
              <a:buChar char="○"/>
            </a:pPr>
            <a:r>
              <a:rPr lang="en-US"/>
              <a:t>What occurred and its impact?</a:t>
            </a:r>
            <a:endParaRPr/>
          </a:p>
          <a:p>
            <a:pPr marL="914400" lvl="1" indent="-325755" algn="l" rtl="0">
              <a:spcBef>
                <a:spcPts val="0"/>
              </a:spcBef>
              <a:spcAft>
                <a:spcPts val="0"/>
              </a:spcAft>
              <a:buSzPts val="1530"/>
              <a:buChar char="○"/>
            </a:pPr>
            <a:r>
              <a:rPr lang="en-US"/>
              <a:t>How can the harm be repaired/remedied?</a:t>
            </a:r>
            <a:endParaRPr/>
          </a:p>
          <a:p>
            <a:pPr marL="457200" lvl="0" indent="-337185" algn="l" rtl="0">
              <a:spcBef>
                <a:spcPts val="0"/>
              </a:spcBef>
              <a:spcAft>
                <a:spcPts val="0"/>
              </a:spcAft>
              <a:buSzPts val="1710"/>
              <a:buChar char="●"/>
            </a:pPr>
            <a:r>
              <a:rPr lang="en-US"/>
              <a:t>Participants build out an IR Agreement to resolve the matter</a:t>
            </a:r>
            <a:endParaRPr/>
          </a:p>
        </p:txBody>
      </p:sp>
      <p:sp>
        <p:nvSpPr>
          <p:cNvPr id="249" name="Google Shape;249;g3449d594da6_0_102"/>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449d594da6_0_133"/>
          <p:cNvSpPr txBox="1">
            <a:spLocks noGrp="1"/>
          </p:cNvSpPr>
          <p:nvPr>
            <p:ph type="title"/>
          </p:nvPr>
        </p:nvSpPr>
        <p:spPr>
          <a:xfrm>
            <a:off x="707125" y="2154925"/>
            <a:ext cx="7566300" cy="13626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89285"/>
              <a:buFont typeface="Arial"/>
              <a:buNone/>
            </a:pPr>
            <a:r>
              <a:rPr lang="en-US" b="1"/>
              <a:t>Considering Restorative Justice</a:t>
            </a:r>
            <a:endParaRPr b="1"/>
          </a:p>
        </p:txBody>
      </p:sp>
      <p:sp>
        <p:nvSpPr>
          <p:cNvPr id="255" name="Google Shape;255;g3449d594da6_0_133"/>
          <p:cNvSpPr txBox="1">
            <a:spLocks noGrp="1"/>
          </p:cNvSpPr>
          <p:nvPr>
            <p:ph type="body" idx="1"/>
          </p:nvPr>
        </p:nvSpPr>
        <p:spPr>
          <a:xfrm>
            <a:off x="707125" y="3542875"/>
            <a:ext cx="10363200" cy="1509600"/>
          </a:xfrm>
          <a:prstGeom prst="rect">
            <a:avLst/>
          </a:prstGeom>
          <a:noFill/>
          <a:ln>
            <a:noFill/>
          </a:ln>
        </p:spPr>
        <p:txBody>
          <a:bodyPr spcFirstLastPara="1" wrap="square" lIns="91425" tIns="45700" rIns="91425" bIns="45700" anchor="t" anchorCtr="0">
            <a:normAutofit/>
          </a:bodyPr>
          <a:lstStyle/>
          <a:p>
            <a:pPr marL="274320" lvl="0" indent="-117475" algn="l" rtl="0">
              <a:lnSpc>
                <a:spcPct val="100000"/>
              </a:lnSpc>
              <a:spcBef>
                <a:spcPts val="0"/>
              </a:spcBef>
              <a:spcAft>
                <a:spcPts val="0"/>
              </a:spcAft>
              <a:buSzPts val="2470"/>
              <a:buNone/>
            </a:pPr>
            <a:r>
              <a:rPr lang="en-US" sz="3400"/>
              <a:t>Pros and Cons</a:t>
            </a:r>
            <a:endParaRPr sz="3400"/>
          </a:p>
          <a:p>
            <a:pPr marL="457200" lvl="0" indent="-228600" algn="l" rtl="0">
              <a:lnSpc>
                <a:spcPct val="100000"/>
              </a:lnSpc>
              <a:spcBef>
                <a:spcPts val="0"/>
              </a:spcBef>
              <a:spcAft>
                <a:spcPts val="0"/>
              </a:spcAft>
              <a:buSzPts val="3400"/>
              <a:buNone/>
            </a:pPr>
            <a:endParaRPr sz="3400"/>
          </a:p>
        </p:txBody>
      </p:sp>
      <p:sp>
        <p:nvSpPr>
          <p:cNvPr id="256" name="Google Shape;256;g3449d594da6_0_133"/>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57" name="Google Shape;257;g3449d594da6_0_133" title="restorative-justice-1.jpg"/>
          <p:cNvPicPr preferRelativeResize="0"/>
          <p:nvPr/>
        </p:nvPicPr>
        <p:blipFill>
          <a:blip r:embed="rId3">
            <a:alphaModFix/>
          </a:blip>
          <a:stretch>
            <a:fillRect/>
          </a:stretch>
        </p:blipFill>
        <p:spPr>
          <a:xfrm>
            <a:off x="6592775" y="2998202"/>
            <a:ext cx="4477550" cy="3358149"/>
          </a:xfrm>
          <a:prstGeom prst="rect">
            <a:avLst/>
          </a:prstGeom>
          <a:noFill/>
          <a:ln>
            <a:noFill/>
          </a:ln>
        </p:spPr>
      </p:pic>
      <p:sp>
        <p:nvSpPr>
          <p:cNvPr id="258" name="Google Shape;258;g3449d594da6_0_133"/>
          <p:cNvSpPr txBox="1"/>
          <p:nvPr/>
        </p:nvSpPr>
        <p:spPr>
          <a:xfrm>
            <a:off x="6539025" y="6459275"/>
            <a:ext cx="48444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rPr>
              <a:t>Image Source: https://drprather.com/2023/12/18/the-misuse-of-restorative-justice/</a:t>
            </a:r>
            <a:endParaRPr sz="10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449d594da6_0_168"/>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Facilitated Dialogue</a:t>
            </a:r>
            <a:endParaRPr b="1"/>
          </a:p>
        </p:txBody>
      </p:sp>
      <p:sp>
        <p:nvSpPr>
          <p:cNvPr id="265" name="Google Shape;265;g3449d594da6_0_168"/>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Interactive process aimed at talking through what occurred </a:t>
            </a:r>
            <a:endParaRPr/>
          </a:p>
          <a:p>
            <a:pPr marL="457200" lvl="0" indent="-337185" algn="l" rtl="0">
              <a:spcBef>
                <a:spcPts val="0"/>
              </a:spcBef>
              <a:spcAft>
                <a:spcPts val="0"/>
              </a:spcAft>
              <a:buSzPts val="1710"/>
              <a:buChar char="●"/>
            </a:pPr>
            <a:r>
              <a:rPr lang="en-US"/>
              <a:t>Typically between a complainant and respondent in the presence of a facilitator</a:t>
            </a:r>
            <a:endParaRPr/>
          </a:p>
          <a:p>
            <a:pPr marL="457200" lvl="0" indent="-337185" algn="l" rtl="0">
              <a:spcBef>
                <a:spcPts val="0"/>
              </a:spcBef>
              <a:spcAft>
                <a:spcPts val="0"/>
              </a:spcAft>
              <a:buSzPts val="1710"/>
              <a:buChar char="●"/>
            </a:pPr>
            <a:r>
              <a:rPr lang="en-US"/>
              <a:t>Parties agree ahead of time to resolve the matter through the conversation(s)</a:t>
            </a:r>
            <a:endParaRPr/>
          </a:p>
          <a:p>
            <a:pPr marL="457200" lvl="0" indent="-337185" algn="l" rtl="0">
              <a:spcBef>
                <a:spcPts val="0"/>
              </a:spcBef>
              <a:spcAft>
                <a:spcPts val="0"/>
              </a:spcAft>
              <a:buSzPts val="1710"/>
              <a:buChar char="●"/>
            </a:pPr>
            <a:r>
              <a:rPr lang="en-US"/>
              <a:t>Terms of length and frequency of conversation(s) is pre-determined</a:t>
            </a:r>
            <a:endParaRPr/>
          </a:p>
        </p:txBody>
      </p:sp>
      <p:sp>
        <p:nvSpPr>
          <p:cNvPr id="266" name="Google Shape;266;g3449d594da6_0_168"/>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449d594da6_0_174"/>
          <p:cNvSpPr txBox="1">
            <a:spLocks noGrp="1"/>
          </p:cNvSpPr>
          <p:nvPr>
            <p:ph type="title"/>
          </p:nvPr>
        </p:nvSpPr>
        <p:spPr>
          <a:xfrm>
            <a:off x="707136" y="2078736"/>
            <a:ext cx="10363200" cy="13626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89285"/>
              <a:buFont typeface="Arial"/>
              <a:buNone/>
            </a:pPr>
            <a:r>
              <a:rPr lang="en-US" b="1"/>
              <a:t>Considering Facilitated </a:t>
            </a:r>
            <a:endParaRPr b="1"/>
          </a:p>
          <a:p>
            <a:pPr marL="0" lvl="0" indent="0" algn="l" rtl="0">
              <a:lnSpc>
                <a:spcPct val="100000"/>
              </a:lnSpc>
              <a:spcBef>
                <a:spcPts val="0"/>
              </a:spcBef>
              <a:spcAft>
                <a:spcPts val="0"/>
              </a:spcAft>
              <a:buClr>
                <a:schemeClr val="dk2"/>
              </a:buClr>
              <a:buSzPct val="89285"/>
              <a:buFont typeface="Arial"/>
              <a:buNone/>
            </a:pPr>
            <a:r>
              <a:rPr lang="en-US" b="1"/>
              <a:t>Dialogue</a:t>
            </a:r>
            <a:endParaRPr b="1"/>
          </a:p>
        </p:txBody>
      </p:sp>
      <p:sp>
        <p:nvSpPr>
          <p:cNvPr id="272" name="Google Shape;272;g3449d594da6_0_174"/>
          <p:cNvSpPr txBox="1">
            <a:spLocks noGrp="1"/>
          </p:cNvSpPr>
          <p:nvPr>
            <p:ph type="body" idx="1"/>
          </p:nvPr>
        </p:nvSpPr>
        <p:spPr>
          <a:xfrm>
            <a:off x="707136" y="3466664"/>
            <a:ext cx="10363200" cy="1509600"/>
          </a:xfrm>
          <a:prstGeom prst="rect">
            <a:avLst/>
          </a:prstGeom>
          <a:noFill/>
          <a:ln>
            <a:noFill/>
          </a:ln>
        </p:spPr>
        <p:txBody>
          <a:bodyPr spcFirstLastPara="1" wrap="square" lIns="91425" tIns="45700" rIns="91425" bIns="45700" anchor="t" anchorCtr="0">
            <a:normAutofit/>
          </a:bodyPr>
          <a:lstStyle/>
          <a:p>
            <a:pPr marL="274320" lvl="0" indent="-117475" algn="l" rtl="0">
              <a:lnSpc>
                <a:spcPct val="100000"/>
              </a:lnSpc>
              <a:spcBef>
                <a:spcPts val="0"/>
              </a:spcBef>
              <a:spcAft>
                <a:spcPts val="0"/>
              </a:spcAft>
              <a:buSzPts val="2470"/>
              <a:buNone/>
            </a:pPr>
            <a:r>
              <a:rPr lang="en-US" sz="3400"/>
              <a:t>Pros and Cons</a:t>
            </a:r>
            <a:endParaRPr sz="3400"/>
          </a:p>
        </p:txBody>
      </p:sp>
      <p:sp>
        <p:nvSpPr>
          <p:cNvPr id="273" name="Google Shape;273;g3449d594da6_0_174"/>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74" name="Google Shape;274;g3449d594da6_0_174" title="counselor-leading-discussion.jpg"/>
          <p:cNvPicPr preferRelativeResize="0"/>
          <p:nvPr/>
        </p:nvPicPr>
        <p:blipFill>
          <a:blip r:embed="rId3">
            <a:alphaModFix/>
          </a:blip>
          <a:stretch>
            <a:fillRect/>
          </a:stretch>
        </p:blipFill>
        <p:spPr>
          <a:xfrm>
            <a:off x="6697761" y="3441325"/>
            <a:ext cx="4372564" cy="2915025"/>
          </a:xfrm>
          <a:prstGeom prst="rect">
            <a:avLst/>
          </a:prstGeom>
          <a:noFill/>
          <a:ln>
            <a:noFill/>
          </a:ln>
        </p:spPr>
      </p:pic>
      <p:sp>
        <p:nvSpPr>
          <p:cNvPr id="275" name="Google Shape;275;g3449d594da6_0_174"/>
          <p:cNvSpPr txBox="1"/>
          <p:nvPr/>
        </p:nvSpPr>
        <p:spPr>
          <a:xfrm>
            <a:off x="6697750" y="63695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rPr>
              <a:t>Image Source: shutterstock.com</a:t>
            </a:r>
            <a:endParaRPr sz="10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449d594da6_0_180"/>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Administrative Resolution</a:t>
            </a:r>
            <a:endParaRPr b="1"/>
          </a:p>
        </p:txBody>
      </p:sp>
      <p:sp>
        <p:nvSpPr>
          <p:cNvPr id="282" name="Google Shape;282;g3449d594da6_0_180"/>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Flexible set of alternative processes typically driven by respondent’s interests and desires</a:t>
            </a:r>
            <a:endParaRPr/>
          </a:p>
          <a:p>
            <a:pPr marL="914400" lvl="1" indent="-325755" algn="l" rtl="0">
              <a:spcBef>
                <a:spcPts val="0"/>
              </a:spcBef>
              <a:spcAft>
                <a:spcPts val="0"/>
              </a:spcAft>
              <a:buSzPts val="1530"/>
              <a:buChar char="○"/>
            </a:pPr>
            <a:r>
              <a:rPr lang="en-US"/>
              <a:t>Acceptance of responsibility</a:t>
            </a:r>
            <a:endParaRPr/>
          </a:p>
          <a:p>
            <a:pPr marL="914400" lvl="1" indent="-325755" algn="l" rtl="0">
              <a:spcBef>
                <a:spcPts val="0"/>
              </a:spcBef>
              <a:spcAft>
                <a:spcPts val="0"/>
              </a:spcAft>
              <a:buSzPts val="1530"/>
              <a:buChar char="○"/>
            </a:pPr>
            <a:r>
              <a:rPr lang="en-US"/>
              <a:t>Accepting specific sanction</a:t>
            </a:r>
            <a:endParaRPr/>
          </a:p>
          <a:p>
            <a:pPr marL="914400" lvl="1" indent="-325755" algn="l" rtl="0">
              <a:spcBef>
                <a:spcPts val="0"/>
              </a:spcBef>
              <a:spcAft>
                <a:spcPts val="0"/>
              </a:spcAft>
              <a:buSzPts val="1530"/>
              <a:buChar char="○"/>
            </a:pPr>
            <a:r>
              <a:rPr lang="en-US"/>
              <a:t>Mutual agreement of the parties to an alternative form of decision making</a:t>
            </a:r>
            <a:endParaRPr/>
          </a:p>
        </p:txBody>
      </p:sp>
      <p:sp>
        <p:nvSpPr>
          <p:cNvPr id="283" name="Google Shape;283;g3449d594da6_0_18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449d594da6_0_186"/>
          <p:cNvSpPr txBox="1">
            <a:spLocks noGrp="1"/>
          </p:cNvSpPr>
          <p:nvPr>
            <p:ph type="title"/>
          </p:nvPr>
        </p:nvSpPr>
        <p:spPr>
          <a:xfrm>
            <a:off x="707136" y="2383536"/>
            <a:ext cx="10363200" cy="13626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89285"/>
              <a:buFont typeface="Arial"/>
              <a:buNone/>
            </a:pPr>
            <a:r>
              <a:rPr lang="en-US" b="1"/>
              <a:t>Considering Administrative Processing</a:t>
            </a:r>
            <a:endParaRPr b="1"/>
          </a:p>
        </p:txBody>
      </p:sp>
      <p:sp>
        <p:nvSpPr>
          <p:cNvPr id="289" name="Google Shape;289;g3449d594da6_0_186"/>
          <p:cNvSpPr txBox="1">
            <a:spLocks noGrp="1"/>
          </p:cNvSpPr>
          <p:nvPr>
            <p:ph type="body" idx="1"/>
          </p:nvPr>
        </p:nvSpPr>
        <p:spPr>
          <a:xfrm>
            <a:off x="707136" y="3771464"/>
            <a:ext cx="10363200" cy="1509600"/>
          </a:xfrm>
          <a:prstGeom prst="rect">
            <a:avLst/>
          </a:prstGeom>
          <a:noFill/>
          <a:ln>
            <a:noFill/>
          </a:ln>
        </p:spPr>
        <p:txBody>
          <a:bodyPr spcFirstLastPara="1" wrap="square" lIns="91425" tIns="45700" rIns="91425" bIns="45700" anchor="t" anchorCtr="0">
            <a:normAutofit/>
          </a:bodyPr>
          <a:lstStyle/>
          <a:p>
            <a:pPr marL="274320" lvl="0" indent="-117475" algn="l" rtl="0">
              <a:lnSpc>
                <a:spcPct val="100000"/>
              </a:lnSpc>
              <a:spcBef>
                <a:spcPts val="0"/>
              </a:spcBef>
              <a:spcAft>
                <a:spcPts val="0"/>
              </a:spcAft>
              <a:buSzPts val="2470"/>
              <a:buNone/>
            </a:pPr>
            <a:r>
              <a:rPr lang="en-US" sz="3400"/>
              <a:t>Pros and Cons</a:t>
            </a:r>
            <a:endParaRPr sz="3400"/>
          </a:p>
          <a:p>
            <a:pPr marL="457200" lvl="0" indent="-228600" algn="l" rtl="0">
              <a:lnSpc>
                <a:spcPct val="100000"/>
              </a:lnSpc>
              <a:spcBef>
                <a:spcPts val="0"/>
              </a:spcBef>
              <a:spcAft>
                <a:spcPts val="0"/>
              </a:spcAft>
              <a:buSzPts val="3400"/>
              <a:buNone/>
            </a:pPr>
            <a:endParaRPr sz="3400"/>
          </a:p>
        </p:txBody>
      </p:sp>
      <p:sp>
        <p:nvSpPr>
          <p:cNvPr id="290" name="Google Shape;290;g3449d594da6_0_186"/>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449d594da6_0_108"/>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Which Process When?</a:t>
            </a:r>
            <a:endParaRPr b="1"/>
          </a:p>
        </p:txBody>
      </p:sp>
      <p:sp>
        <p:nvSpPr>
          <p:cNvPr id="297" name="Google Shape;297;g3449d594da6_0_108"/>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a:bodyPr>
          <a:lstStyle/>
          <a:p>
            <a:pPr marL="457200" lvl="0" indent="-419100" algn="l" rtl="0">
              <a:spcBef>
                <a:spcPts val="360"/>
              </a:spcBef>
              <a:spcAft>
                <a:spcPts val="0"/>
              </a:spcAft>
              <a:buSzPts val="3000"/>
              <a:buChar char="●"/>
            </a:pPr>
            <a:r>
              <a:rPr lang="en-US" sz="3000"/>
              <a:t>What are the underlying allegations?</a:t>
            </a:r>
            <a:endParaRPr sz="3000"/>
          </a:p>
          <a:p>
            <a:pPr marL="457200" lvl="0" indent="-419100" algn="l" rtl="0">
              <a:spcBef>
                <a:spcPts val="0"/>
              </a:spcBef>
              <a:spcAft>
                <a:spcPts val="0"/>
              </a:spcAft>
              <a:buSzPts val="3000"/>
              <a:buChar char="●"/>
            </a:pPr>
            <a:r>
              <a:rPr lang="en-US" sz="3000"/>
              <a:t>Who requested the informal resolution?</a:t>
            </a:r>
            <a:endParaRPr sz="3000"/>
          </a:p>
          <a:p>
            <a:pPr marL="457200" lvl="0" indent="-419100" algn="l" rtl="0">
              <a:spcBef>
                <a:spcPts val="0"/>
              </a:spcBef>
              <a:spcAft>
                <a:spcPts val="0"/>
              </a:spcAft>
              <a:buSzPts val="3000"/>
              <a:buChar char="●"/>
            </a:pPr>
            <a:r>
              <a:rPr lang="en-US" sz="3000"/>
              <a:t>What are the parties looking to achieve in an informal resolution?</a:t>
            </a:r>
            <a:endParaRPr sz="3000"/>
          </a:p>
          <a:p>
            <a:pPr marL="457200" lvl="0" indent="-419100" algn="l" rtl="0">
              <a:spcBef>
                <a:spcPts val="0"/>
              </a:spcBef>
              <a:spcAft>
                <a:spcPts val="0"/>
              </a:spcAft>
              <a:buSzPts val="3000"/>
              <a:buChar char="●"/>
            </a:pPr>
            <a:r>
              <a:rPr lang="en-US" sz="3000"/>
              <a:t>What is your institution’s preferences and risk tolerance?</a:t>
            </a:r>
            <a:endParaRPr sz="3000"/>
          </a:p>
        </p:txBody>
      </p:sp>
      <p:sp>
        <p:nvSpPr>
          <p:cNvPr id="298" name="Google Shape;298;g3449d594da6_0_108"/>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5cba6e2ed4_2_12"/>
          <p:cNvSpPr txBox="1">
            <a:spLocks noGrp="1"/>
          </p:cNvSpPr>
          <p:nvPr>
            <p:ph type="title"/>
          </p:nvPr>
        </p:nvSpPr>
        <p:spPr>
          <a:xfrm>
            <a:off x="609600" y="1234705"/>
            <a:ext cx="10972800" cy="1143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sz="5400" b="1"/>
              <a:t>Donald D. Gehring Academy </a:t>
            </a:r>
            <a:br>
              <a:rPr lang="en-US" sz="5400" b="1"/>
            </a:br>
            <a:r>
              <a:rPr lang="en-US" sz="5400" b="1"/>
              <a:t>Language Statement</a:t>
            </a:r>
            <a:endParaRPr b="1"/>
          </a:p>
        </p:txBody>
      </p:sp>
      <p:sp>
        <p:nvSpPr>
          <p:cNvPr id="95" name="Google Shape;95;g35cba6e2ed4_2_12"/>
          <p:cNvSpPr txBox="1">
            <a:spLocks noGrp="1"/>
          </p:cNvSpPr>
          <p:nvPr>
            <p:ph type="body" idx="1"/>
          </p:nvPr>
        </p:nvSpPr>
        <p:spPr>
          <a:xfrm>
            <a:off x="544575" y="2805187"/>
            <a:ext cx="10972800" cy="3747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ct val="69795"/>
              <a:buNone/>
            </a:pPr>
            <a:r>
              <a:rPr lang="en-US" sz="2450"/>
              <a:t>ASCA asks that all participants in the Donald D. Gehring Academy recognize the diversity of values, opinions, preferences, and practices represented in our academy audience, which includes professionals and students from throughout the United States and the international community. Accordingly, all who are involved in the academy, whether members, presenters, attendees, volunteers, employees, or guests of the Association, are encouraged to use bias-free communication that supports both the letter and the spirit of the Inclusive Language Policy.</a:t>
            </a:r>
            <a:endParaRPr sz="2450"/>
          </a:p>
          <a:p>
            <a:pPr marL="274320" lvl="0" indent="-165735" algn="l" rtl="0">
              <a:lnSpc>
                <a:spcPct val="150000"/>
              </a:lnSpc>
              <a:spcBef>
                <a:spcPts val="360"/>
              </a:spcBef>
              <a:spcAft>
                <a:spcPts val="0"/>
              </a:spcAft>
              <a:buSzPct val="95000"/>
              <a:buNone/>
            </a:pPr>
            <a:endParaRPr sz="1800"/>
          </a:p>
        </p:txBody>
      </p:sp>
      <p:sp>
        <p:nvSpPr>
          <p:cNvPr id="96" name="Google Shape;96;g35cba6e2ed4_2_12"/>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6f4374db95_1_211"/>
          <p:cNvSpPr txBox="1">
            <a:spLocks noGrp="1"/>
          </p:cNvSpPr>
          <p:nvPr>
            <p:ph type="title"/>
          </p:nvPr>
        </p:nvSpPr>
        <p:spPr>
          <a:xfrm>
            <a:off x="2321853" y="2747700"/>
            <a:ext cx="7548300" cy="1362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Case Study Examples</a:t>
            </a:r>
            <a:endParaRPr/>
          </a:p>
        </p:txBody>
      </p:sp>
      <p:sp>
        <p:nvSpPr>
          <p:cNvPr id="305" name="Google Shape;305;g36f4374db95_1_211"/>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36f4374db95_1_217"/>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Case Study 1</a:t>
            </a:r>
            <a:endParaRPr b="1"/>
          </a:p>
        </p:txBody>
      </p:sp>
      <p:sp>
        <p:nvSpPr>
          <p:cNvPr id="312" name="Google Shape;312;g36f4374db95_1_217"/>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lnSpcReduction="10000"/>
          </a:bodyPr>
          <a:lstStyle/>
          <a:p>
            <a:pPr marL="457200" lvl="0" indent="-337185" algn="l" rtl="0">
              <a:spcBef>
                <a:spcPts val="360"/>
              </a:spcBef>
              <a:spcAft>
                <a:spcPts val="0"/>
              </a:spcAft>
              <a:buSzPts val="1710"/>
              <a:buChar char="●"/>
            </a:pPr>
            <a:r>
              <a:rPr lang="en-US"/>
              <a:t>Complainant and Respondent were friends, sharing many clubs and activities.</a:t>
            </a:r>
            <a:endParaRPr/>
          </a:p>
          <a:p>
            <a:pPr marL="457200" lvl="0" indent="-337185" algn="l" rtl="0">
              <a:spcBef>
                <a:spcPts val="0"/>
              </a:spcBef>
              <a:spcAft>
                <a:spcPts val="0"/>
              </a:spcAft>
              <a:buSzPts val="1710"/>
              <a:buChar char="●"/>
            </a:pPr>
            <a:r>
              <a:rPr lang="en-US"/>
              <a:t>Complainant filed a formal complaint, alleging that Respondent “took their friendship too far” while intoxicated at a club event.</a:t>
            </a:r>
            <a:endParaRPr/>
          </a:p>
          <a:p>
            <a:pPr marL="457200" lvl="0" indent="-337185" algn="l" rtl="0">
              <a:spcBef>
                <a:spcPts val="0"/>
              </a:spcBef>
              <a:spcAft>
                <a:spcPts val="0"/>
              </a:spcAft>
              <a:buSzPts val="1710"/>
              <a:buChar char="●"/>
            </a:pPr>
            <a:r>
              <a:rPr lang="en-US"/>
              <a:t>Allegations include non-consensual sexual contact and non-consensual penetration.</a:t>
            </a:r>
            <a:endParaRPr/>
          </a:p>
          <a:p>
            <a:pPr marL="457200" lvl="0" indent="-337185" algn="l" rtl="0">
              <a:spcBef>
                <a:spcPts val="0"/>
              </a:spcBef>
              <a:spcAft>
                <a:spcPts val="0"/>
              </a:spcAft>
              <a:buSzPts val="1710"/>
              <a:buChar char="●"/>
            </a:pPr>
            <a:r>
              <a:rPr lang="en-US"/>
              <a:t>Complainant stated that he no longer feels safe in the same space as the Respondent. </a:t>
            </a:r>
            <a:endParaRPr/>
          </a:p>
          <a:p>
            <a:pPr marL="457200" lvl="0" indent="-337185" algn="l" rtl="0">
              <a:spcBef>
                <a:spcPts val="0"/>
              </a:spcBef>
              <a:spcAft>
                <a:spcPts val="0"/>
              </a:spcAft>
              <a:buSzPts val="1710"/>
              <a:buChar char="●"/>
            </a:pPr>
            <a:r>
              <a:rPr lang="en-US"/>
              <a:t>Complainant is open to IR because he doesn’t want to “relive the trauma,” but thinks the Respondent needs to agree to some form of discipline.</a:t>
            </a:r>
            <a:endParaRPr/>
          </a:p>
        </p:txBody>
      </p:sp>
      <p:sp>
        <p:nvSpPr>
          <p:cNvPr id="313" name="Google Shape;313;g36f4374db95_1_217"/>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70deca9d95_1_7"/>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20" name="Google Shape;320;g370deca9d95_1_7" title="Screenshot 2025-07-21 at 9.13.22 AM.png"/>
          <p:cNvPicPr preferRelativeResize="0"/>
          <p:nvPr/>
        </p:nvPicPr>
        <p:blipFill rotWithShape="1">
          <a:blip r:embed="rId3">
            <a:alphaModFix/>
          </a:blip>
          <a:srcRect l="-614" r="3044" b="5508"/>
          <a:stretch/>
        </p:blipFill>
        <p:spPr>
          <a:xfrm>
            <a:off x="1090051" y="986425"/>
            <a:ext cx="10011901" cy="5484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36f4374db95_1_223"/>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Case Study 2</a:t>
            </a:r>
            <a:endParaRPr b="1"/>
          </a:p>
        </p:txBody>
      </p:sp>
      <p:sp>
        <p:nvSpPr>
          <p:cNvPr id="327" name="Google Shape;327;g36f4374db95_1_223"/>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fontScale="92500" lnSpcReduction="10000"/>
          </a:bodyPr>
          <a:lstStyle/>
          <a:p>
            <a:pPr marL="457200" lvl="0" indent="-329041" algn="l" rtl="0">
              <a:spcBef>
                <a:spcPts val="360"/>
              </a:spcBef>
              <a:spcAft>
                <a:spcPts val="0"/>
              </a:spcAft>
              <a:buSzPct val="65769"/>
              <a:buChar char="●"/>
            </a:pPr>
            <a:r>
              <a:rPr lang="en-US"/>
              <a:t>Complainant was watching a movie with their suitemate’s boyfriend (Respondent) while sitting on a couch in the suite’s common room. </a:t>
            </a:r>
            <a:endParaRPr/>
          </a:p>
          <a:p>
            <a:pPr marL="457200" lvl="0" indent="-329041" algn="l" rtl="0">
              <a:spcBef>
                <a:spcPts val="0"/>
              </a:spcBef>
              <a:spcAft>
                <a:spcPts val="0"/>
              </a:spcAft>
              <a:buSzPct val="65769"/>
              <a:buChar char="●"/>
            </a:pPr>
            <a:r>
              <a:rPr lang="en-US"/>
              <a:t>During the movie, Respondent slowly leaned over and sat closer to the Complainant, which did not trigger any red flags for the Complainant at first.</a:t>
            </a:r>
            <a:endParaRPr/>
          </a:p>
          <a:p>
            <a:pPr marL="457200" lvl="0" indent="-329041" algn="l" rtl="0">
              <a:spcBef>
                <a:spcPts val="0"/>
              </a:spcBef>
              <a:spcAft>
                <a:spcPts val="0"/>
              </a:spcAft>
              <a:buSzPct val="65769"/>
              <a:buChar char="●"/>
            </a:pPr>
            <a:r>
              <a:rPr lang="en-US"/>
              <a:t>Later in the movie, during a romance scene, the Respondent began rubbing the Complainant’s thigh for 5-10 minutes.</a:t>
            </a:r>
            <a:endParaRPr/>
          </a:p>
          <a:p>
            <a:pPr marL="457200" lvl="0" indent="-329041" algn="l" rtl="0">
              <a:spcBef>
                <a:spcPts val="0"/>
              </a:spcBef>
              <a:spcAft>
                <a:spcPts val="0"/>
              </a:spcAft>
              <a:buSzPct val="65769"/>
              <a:buChar char="●"/>
            </a:pPr>
            <a:r>
              <a:rPr lang="en-US"/>
              <a:t>Complainant froze in the moment, but later called out the behavior to the Respondent. </a:t>
            </a:r>
            <a:endParaRPr/>
          </a:p>
          <a:p>
            <a:pPr marL="457200" lvl="0" indent="-329041" algn="l" rtl="0">
              <a:spcBef>
                <a:spcPts val="0"/>
              </a:spcBef>
              <a:spcAft>
                <a:spcPts val="0"/>
              </a:spcAft>
              <a:buSzPct val="65769"/>
              <a:buChar char="●"/>
            </a:pPr>
            <a:r>
              <a:rPr lang="en-US"/>
              <a:t>Complainant feels this interaction has harmed their ability to be friends with their suitemates and would like to make sure that the Respondent understands what boundaries were crossed. </a:t>
            </a:r>
            <a:endParaRPr/>
          </a:p>
          <a:p>
            <a:pPr marL="457200" lvl="0" indent="-329041" algn="l" rtl="0">
              <a:spcBef>
                <a:spcPts val="0"/>
              </a:spcBef>
              <a:spcAft>
                <a:spcPts val="0"/>
              </a:spcAft>
              <a:buSzPct val="65769"/>
              <a:buChar char="●"/>
            </a:pPr>
            <a:r>
              <a:rPr lang="en-US"/>
              <a:t>Complainant is open minded on the form of IR used, but wants a say in the outcome. Complainant has no interest in a formal process.</a:t>
            </a:r>
            <a:endParaRPr/>
          </a:p>
        </p:txBody>
      </p:sp>
      <p:sp>
        <p:nvSpPr>
          <p:cNvPr id="328" name="Google Shape;328;g36f4374db95_1_223"/>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370deca9d95_1_13"/>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34</a:t>
            </a:fld>
            <a:endParaRPr/>
          </a:p>
        </p:txBody>
      </p:sp>
      <p:pic>
        <p:nvPicPr>
          <p:cNvPr id="335" name="Google Shape;335;g370deca9d95_1_13" title="Screenshot 2025-07-21 at 9.13.22 AM.png"/>
          <p:cNvPicPr preferRelativeResize="0"/>
          <p:nvPr/>
        </p:nvPicPr>
        <p:blipFill rotWithShape="1">
          <a:blip r:embed="rId3">
            <a:alphaModFix/>
          </a:blip>
          <a:srcRect l="-614" r="3044" b="5508"/>
          <a:stretch/>
        </p:blipFill>
        <p:spPr>
          <a:xfrm>
            <a:off x="1090051" y="986425"/>
            <a:ext cx="10011901" cy="5484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370deca9d95_9_7"/>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Break</a:t>
            </a:r>
            <a:endParaRPr/>
          </a:p>
          <a:p>
            <a:pPr marL="0" lvl="0" indent="0" algn="l" rtl="0">
              <a:lnSpc>
                <a:spcPct val="100000"/>
              </a:lnSpc>
              <a:spcBef>
                <a:spcPts val="0"/>
              </a:spcBef>
              <a:spcAft>
                <a:spcPts val="0"/>
              </a:spcAft>
              <a:buClr>
                <a:schemeClr val="dk2"/>
              </a:buClr>
              <a:buSzPts val="5600"/>
              <a:buFont typeface="Arial"/>
              <a:buNone/>
            </a:pPr>
            <a:r>
              <a:rPr lang="en-US" sz="4000"/>
              <a:t>15 minutes</a:t>
            </a:r>
            <a:endParaRPr sz="4000"/>
          </a:p>
        </p:txBody>
      </p:sp>
      <p:sp>
        <p:nvSpPr>
          <p:cNvPr id="342" name="Google Shape;342;g370deca9d95_9_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3449d594da6_0_5"/>
          <p:cNvSpPr txBox="1">
            <a:spLocks noGrp="1"/>
          </p:cNvSpPr>
          <p:nvPr>
            <p:ph type="ctrTitle"/>
          </p:nvPr>
        </p:nvSpPr>
        <p:spPr>
          <a:xfrm>
            <a:off x="2992400" y="1267800"/>
            <a:ext cx="7982400" cy="27174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Determining Threshold and Appropriate Process Options</a:t>
            </a:r>
            <a:endParaRPr sz="4000"/>
          </a:p>
        </p:txBody>
      </p:sp>
      <p:sp>
        <p:nvSpPr>
          <p:cNvPr id="349" name="Google Shape;349;g3449d594da6_0_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449d594da6_0_70"/>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Preliminary Questions</a:t>
            </a:r>
            <a:endParaRPr b="1"/>
          </a:p>
        </p:txBody>
      </p:sp>
      <p:sp>
        <p:nvSpPr>
          <p:cNvPr id="355" name="Google Shape;355;g3449d594da6_0_70"/>
          <p:cNvSpPr txBox="1">
            <a:spLocks noGrp="1"/>
          </p:cNvSpPr>
          <p:nvPr>
            <p:ph type="body" idx="1"/>
          </p:nvPr>
        </p:nvSpPr>
        <p:spPr>
          <a:xfrm>
            <a:off x="609600" y="1935475"/>
            <a:ext cx="10972800" cy="47496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SzPts val="4000"/>
              <a:buChar char="●"/>
            </a:pPr>
            <a:r>
              <a:rPr lang="en-US" sz="4000"/>
              <a:t>How many of you limit the use of informal resolutions on your campus beyond the 2020 limitations?</a:t>
            </a:r>
            <a:br>
              <a:rPr lang="en-US" sz="4000"/>
            </a:br>
            <a:endParaRPr sz="4000"/>
          </a:p>
          <a:p>
            <a:pPr marL="457200" lvl="0" indent="-457200" algn="l" rtl="0">
              <a:lnSpc>
                <a:spcPct val="100000"/>
              </a:lnSpc>
              <a:spcBef>
                <a:spcPts val="0"/>
              </a:spcBef>
              <a:spcAft>
                <a:spcPts val="0"/>
              </a:spcAft>
              <a:buSzPts val="4000"/>
              <a:buChar char="●"/>
            </a:pPr>
            <a:r>
              <a:rPr lang="en-US" sz="4000"/>
              <a:t>Do you offer more than one IR process?</a:t>
            </a:r>
            <a:br>
              <a:rPr lang="en-US" sz="4000"/>
            </a:br>
            <a:endParaRPr sz="4000"/>
          </a:p>
          <a:p>
            <a:pPr marL="457200" lvl="0" indent="-457200" algn="l" rtl="0">
              <a:lnSpc>
                <a:spcPct val="100000"/>
              </a:lnSpc>
              <a:spcBef>
                <a:spcPts val="0"/>
              </a:spcBef>
              <a:spcAft>
                <a:spcPts val="0"/>
              </a:spcAft>
              <a:buSzPts val="4000"/>
              <a:buChar char="●"/>
            </a:pPr>
            <a:r>
              <a:rPr lang="en-US" sz="4000"/>
              <a:t>Do you offer particular IR processes in some cases and not others?</a:t>
            </a:r>
            <a:endParaRPr sz="4000"/>
          </a:p>
        </p:txBody>
      </p:sp>
      <p:sp>
        <p:nvSpPr>
          <p:cNvPr id="356" name="Google Shape;356;g3449d594da6_0_7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357" name="Google Shape;357;g3449d594da6_0_7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6e3b8b6c2a_0_34"/>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500"/>
              <a:buFont typeface="Arial"/>
              <a:buNone/>
            </a:pPr>
            <a:r>
              <a:rPr lang="en-US" sz="4000" b="1"/>
              <a:t>What do we mean by “Threshold Review”?</a:t>
            </a:r>
            <a:endParaRPr sz="4000" b="1"/>
          </a:p>
        </p:txBody>
      </p:sp>
      <p:sp>
        <p:nvSpPr>
          <p:cNvPr id="363" name="Google Shape;363;g36e3b8b6c2a_0_34"/>
          <p:cNvSpPr txBox="1">
            <a:spLocks noGrp="1"/>
          </p:cNvSpPr>
          <p:nvPr>
            <p:ph type="body" idx="1"/>
          </p:nvPr>
        </p:nvSpPr>
        <p:spPr>
          <a:xfrm>
            <a:off x="609600" y="1935475"/>
            <a:ext cx="10972800" cy="47496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SzPts val="4000"/>
              <a:buChar char="●"/>
            </a:pPr>
            <a:r>
              <a:rPr lang="en-US" sz="4000"/>
              <a:t>When you should or shouldn’t use IR processes. </a:t>
            </a:r>
            <a:br>
              <a:rPr lang="en-US" sz="4000"/>
            </a:br>
            <a:endParaRPr sz="4000"/>
          </a:p>
          <a:p>
            <a:pPr marL="457200" lvl="0" indent="-457200" algn="l" rtl="0">
              <a:lnSpc>
                <a:spcPct val="100000"/>
              </a:lnSpc>
              <a:spcBef>
                <a:spcPts val="0"/>
              </a:spcBef>
              <a:spcAft>
                <a:spcPts val="0"/>
              </a:spcAft>
              <a:buSzPts val="4000"/>
              <a:buChar char="●"/>
            </a:pPr>
            <a:r>
              <a:rPr lang="en-US" sz="4000"/>
              <a:t>Can apply to the category of allegations, classification of the parties, and/or severity of the allegations. </a:t>
            </a:r>
            <a:br>
              <a:rPr lang="en-US" sz="4000"/>
            </a:br>
            <a:endParaRPr sz="4000"/>
          </a:p>
          <a:p>
            <a:pPr marL="457200" lvl="0" indent="-457200" algn="l" rtl="0">
              <a:lnSpc>
                <a:spcPct val="100000"/>
              </a:lnSpc>
              <a:spcBef>
                <a:spcPts val="0"/>
              </a:spcBef>
              <a:spcAft>
                <a:spcPts val="0"/>
              </a:spcAft>
              <a:buSzPts val="4000"/>
              <a:buChar char="●"/>
            </a:pPr>
            <a:r>
              <a:rPr lang="en-US" sz="4000"/>
              <a:t>Consistent, articulable criteria. </a:t>
            </a:r>
            <a:endParaRPr sz="4000"/>
          </a:p>
        </p:txBody>
      </p:sp>
      <p:sp>
        <p:nvSpPr>
          <p:cNvPr id="364" name="Google Shape;364;g36e3b8b6c2a_0_3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365" name="Google Shape;365;g36e3b8b6c2a_0_34"/>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6e3b8b6c2a_0_39"/>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500"/>
              <a:buFont typeface="Arial"/>
              <a:buNone/>
            </a:pPr>
            <a:r>
              <a:rPr lang="en-US" sz="4500" b="1"/>
              <a:t>Determining Threshold Review Criteria</a:t>
            </a:r>
            <a:endParaRPr sz="4500" b="1"/>
          </a:p>
        </p:txBody>
      </p:sp>
      <p:sp>
        <p:nvSpPr>
          <p:cNvPr id="371" name="Google Shape;371;g36e3b8b6c2a_0_39"/>
          <p:cNvSpPr txBox="1">
            <a:spLocks noGrp="1"/>
          </p:cNvSpPr>
          <p:nvPr>
            <p:ph type="body" idx="1"/>
          </p:nvPr>
        </p:nvSpPr>
        <p:spPr>
          <a:xfrm>
            <a:off x="609600" y="1935475"/>
            <a:ext cx="10972800" cy="47496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t>Title IX, State Law Restrictions, and CBA restrictions. </a:t>
            </a:r>
            <a:endParaRPr sz="2500"/>
          </a:p>
          <a:p>
            <a:pPr marL="914400" lvl="1" indent="-387350" algn="l" rtl="0">
              <a:lnSpc>
                <a:spcPct val="100000"/>
              </a:lnSpc>
              <a:spcBef>
                <a:spcPts val="0"/>
              </a:spcBef>
              <a:spcAft>
                <a:spcPts val="0"/>
              </a:spcAft>
              <a:buSzPts val="2500"/>
              <a:buChar char="○"/>
            </a:pPr>
            <a:r>
              <a:rPr lang="en-US" sz="2500"/>
              <a:t>TIX: cannot offer in sexual harassment cases involving Student Cs and Employee Rs. </a:t>
            </a:r>
            <a:br>
              <a:rPr lang="en-US" sz="2500"/>
            </a:br>
            <a:endParaRPr sz="2500"/>
          </a:p>
          <a:p>
            <a:pPr marL="914400" lvl="1" indent="-387350" algn="l" rtl="0">
              <a:lnSpc>
                <a:spcPct val="100000"/>
              </a:lnSpc>
              <a:spcBef>
                <a:spcPts val="0"/>
              </a:spcBef>
              <a:spcAft>
                <a:spcPts val="0"/>
              </a:spcAft>
              <a:buSzPts val="2500"/>
              <a:buChar char="○"/>
            </a:pPr>
            <a:r>
              <a:rPr lang="en-US" sz="2500"/>
              <a:t>Maryland: cannot offer in any sexual assault or sexual coercion cases. </a:t>
            </a:r>
            <a:br>
              <a:rPr lang="en-US" sz="2500"/>
            </a:br>
            <a:endParaRPr sz="2500"/>
          </a:p>
          <a:p>
            <a:pPr marL="914400" lvl="1" indent="-387350" algn="l" rtl="0">
              <a:lnSpc>
                <a:spcPct val="100000"/>
              </a:lnSpc>
              <a:spcBef>
                <a:spcPts val="0"/>
              </a:spcBef>
              <a:spcAft>
                <a:spcPts val="0"/>
              </a:spcAft>
              <a:buSzPts val="2500"/>
              <a:buChar char="○"/>
            </a:pPr>
            <a:r>
              <a:rPr lang="en-US" sz="2500"/>
              <a:t>CBAs: could include IR criteria for non-TIX sexual assault allegations. </a:t>
            </a:r>
            <a:br>
              <a:rPr lang="en-US" sz="2500"/>
            </a:br>
            <a:endParaRPr sz="2500"/>
          </a:p>
          <a:p>
            <a:pPr marL="457200" lvl="0" indent="-387350" algn="l" rtl="0">
              <a:lnSpc>
                <a:spcPct val="100000"/>
              </a:lnSpc>
              <a:spcBef>
                <a:spcPts val="0"/>
              </a:spcBef>
              <a:spcAft>
                <a:spcPts val="0"/>
              </a:spcAft>
              <a:buSzPts val="2500"/>
              <a:buChar char="●"/>
            </a:pPr>
            <a:r>
              <a:rPr lang="en-US" sz="2500"/>
              <a:t>Institutional culture of IRs. </a:t>
            </a:r>
            <a:endParaRPr sz="2500"/>
          </a:p>
          <a:p>
            <a:pPr marL="914400" lvl="1" indent="-387350" algn="l" rtl="0">
              <a:lnSpc>
                <a:spcPct val="100000"/>
              </a:lnSpc>
              <a:spcBef>
                <a:spcPts val="0"/>
              </a:spcBef>
              <a:spcAft>
                <a:spcPts val="0"/>
              </a:spcAft>
              <a:buSzPts val="2500"/>
              <a:buChar char="○"/>
            </a:pPr>
            <a:r>
              <a:rPr lang="en-US" sz="2500"/>
              <a:t>What is your institution’s view/opinion of IRs?</a:t>
            </a:r>
            <a:endParaRPr sz="2500"/>
          </a:p>
          <a:p>
            <a:pPr marL="914400" lvl="1" indent="-387350" algn="l" rtl="0">
              <a:lnSpc>
                <a:spcPct val="100000"/>
              </a:lnSpc>
              <a:spcBef>
                <a:spcPts val="0"/>
              </a:spcBef>
              <a:spcAft>
                <a:spcPts val="0"/>
              </a:spcAft>
              <a:buSzPts val="2500"/>
              <a:buChar char="○"/>
            </a:pPr>
            <a:r>
              <a:rPr lang="en-US" sz="2500"/>
              <a:t>Where is your institution already using IRs?</a:t>
            </a:r>
            <a:endParaRPr sz="2500"/>
          </a:p>
        </p:txBody>
      </p:sp>
      <p:sp>
        <p:nvSpPr>
          <p:cNvPr id="372" name="Google Shape;372;g36e3b8b6c2a_0_3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373" name="Google Shape;373;g36e3b8b6c2a_0_39"/>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449d594da6_0_9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Your Presenters</a:t>
            </a:r>
            <a:endParaRPr b="1"/>
          </a:p>
        </p:txBody>
      </p:sp>
      <p:sp>
        <p:nvSpPr>
          <p:cNvPr id="102" name="Google Shape;102;g3449d594da6_0_90"/>
          <p:cNvSpPr txBox="1">
            <a:spLocks noGrp="1"/>
          </p:cNvSpPr>
          <p:nvPr>
            <p:ph type="body" idx="1"/>
          </p:nvPr>
        </p:nvSpPr>
        <p:spPr>
          <a:xfrm>
            <a:off x="609600" y="1920085"/>
            <a:ext cx="5384700" cy="4434900"/>
          </a:xfrm>
          <a:prstGeom prst="rect">
            <a:avLst/>
          </a:prstGeom>
          <a:noFill/>
          <a:ln>
            <a:noFill/>
          </a:ln>
        </p:spPr>
        <p:txBody>
          <a:bodyPr spcFirstLastPara="1" wrap="square" lIns="91425" tIns="45700" rIns="91425" bIns="45700" anchor="t" anchorCtr="0">
            <a:normAutofit/>
          </a:bodyPr>
          <a:lstStyle/>
          <a:p>
            <a:pPr marL="274320" lvl="0" indent="-117475" algn="l" rtl="0">
              <a:lnSpc>
                <a:spcPct val="100000"/>
              </a:lnSpc>
              <a:spcBef>
                <a:spcPts val="0"/>
              </a:spcBef>
              <a:spcAft>
                <a:spcPts val="0"/>
              </a:spcAft>
              <a:buSzPts val="2470"/>
              <a:buNone/>
            </a:pPr>
            <a:r>
              <a:rPr lang="en-US" sz="3400"/>
              <a:t>Kristi Patrickus</a:t>
            </a:r>
            <a:endParaRPr sz="3400"/>
          </a:p>
        </p:txBody>
      </p:sp>
      <p:sp>
        <p:nvSpPr>
          <p:cNvPr id="103" name="Google Shape;103;g3449d594da6_0_90"/>
          <p:cNvSpPr txBox="1">
            <a:spLocks noGrp="1"/>
          </p:cNvSpPr>
          <p:nvPr>
            <p:ph type="body" idx="2"/>
          </p:nvPr>
        </p:nvSpPr>
        <p:spPr>
          <a:xfrm>
            <a:off x="6197600" y="1920085"/>
            <a:ext cx="5384700" cy="4434900"/>
          </a:xfrm>
          <a:prstGeom prst="rect">
            <a:avLst/>
          </a:prstGeom>
          <a:noFill/>
          <a:ln>
            <a:noFill/>
          </a:ln>
        </p:spPr>
        <p:txBody>
          <a:bodyPr spcFirstLastPara="1" wrap="square" lIns="91425" tIns="45700" rIns="91425" bIns="45700" anchor="t" anchorCtr="0">
            <a:normAutofit/>
          </a:bodyPr>
          <a:lstStyle/>
          <a:p>
            <a:pPr marL="274320" lvl="0" indent="-117475" algn="l" rtl="0">
              <a:lnSpc>
                <a:spcPct val="100000"/>
              </a:lnSpc>
              <a:spcBef>
                <a:spcPts val="0"/>
              </a:spcBef>
              <a:spcAft>
                <a:spcPts val="0"/>
              </a:spcAft>
              <a:buSzPts val="2470"/>
              <a:buNone/>
            </a:pPr>
            <a:r>
              <a:rPr lang="en-US" sz="3400"/>
              <a:t>Michael Fazi</a:t>
            </a:r>
            <a:endParaRPr sz="3400"/>
          </a:p>
        </p:txBody>
      </p:sp>
      <p:pic>
        <p:nvPicPr>
          <p:cNvPr id="104" name="Google Shape;104;g3449d594da6_0_90" title="Michael Fazi_004.JPG"/>
          <p:cNvPicPr preferRelativeResize="0"/>
          <p:nvPr/>
        </p:nvPicPr>
        <p:blipFill>
          <a:blip r:embed="rId3">
            <a:alphaModFix/>
          </a:blip>
          <a:stretch>
            <a:fillRect/>
          </a:stretch>
        </p:blipFill>
        <p:spPr>
          <a:xfrm>
            <a:off x="6502400" y="2753825"/>
            <a:ext cx="2398423" cy="3601152"/>
          </a:xfrm>
          <a:prstGeom prst="rect">
            <a:avLst/>
          </a:prstGeom>
          <a:noFill/>
          <a:ln>
            <a:noFill/>
          </a:ln>
        </p:spPr>
      </p:pic>
      <p:pic>
        <p:nvPicPr>
          <p:cNvPr id="105" name="Google Shape;105;g3449d594da6_0_90" title="Patrickus, Kristi.jpg"/>
          <p:cNvPicPr preferRelativeResize="0"/>
          <p:nvPr/>
        </p:nvPicPr>
        <p:blipFill>
          <a:blip r:embed="rId4">
            <a:alphaModFix/>
          </a:blip>
          <a:stretch>
            <a:fillRect/>
          </a:stretch>
        </p:blipFill>
        <p:spPr>
          <a:xfrm>
            <a:off x="827926" y="2753825"/>
            <a:ext cx="2797850" cy="3601152"/>
          </a:xfrm>
          <a:prstGeom prst="rect">
            <a:avLst/>
          </a:prstGeom>
          <a:noFill/>
          <a:ln>
            <a:noFill/>
          </a:ln>
        </p:spPr>
      </p:pic>
      <p:sp>
        <p:nvSpPr>
          <p:cNvPr id="106" name="Google Shape;106;g3449d594da6_0_9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6e3b8b6c2a_0_49"/>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500"/>
              <a:buFont typeface="Arial"/>
              <a:buNone/>
            </a:pPr>
            <a:r>
              <a:rPr lang="en-US" sz="4500" b="1"/>
              <a:t>Determining Threshold Review Criteria</a:t>
            </a:r>
            <a:endParaRPr sz="4500" b="1"/>
          </a:p>
        </p:txBody>
      </p:sp>
      <p:sp>
        <p:nvSpPr>
          <p:cNvPr id="379" name="Google Shape;379;g36e3b8b6c2a_0_49"/>
          <p:cNvSpPr txBox="1">
            <a:spLocks noGrp="1"/>
          </p:cNvSpPr>
          <p:nvPr>
            <p:ph type="body" idx="1"/>
          </p:nvPr>
        </p:nvSpPr>
        <p:spPr>
          <a:xfrm>
            <a:off x="609600" y="1935475"/>
            <a:ext cx="10972800" cy="47496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t>Specific types of allegations</a:t>
            </a:r>
            <a:endParaRPr sz="2500"/>
          </a:p>
          <a:p>
            <a:pPr marL="914400" lvl="1" indent="-387350" algn="l" rtl="0">
              <a:spcBef>
                <a:spcPts val="0"/>
              </a:spcBef>
              <a:spcAft>
                <a:spcPts val="0"/>
              </a:spcAft>
              <a:buSzPts val="2500"/>
              <a:buChar char="○"/>
            </a:pPr>
            <a:r>
              <a:rPr lang="en-US" sz="2500"/>
              <a:t>Do you wish to limit when you might offer an IR to certain case types?</a:t>
            </a:r>
            <a:endParaRPr sz="2500"/>
          </a:p>
          <a:p>
            <a:pPr marL="914400" lvl="1" indent="-387350" algn="l" rtl="0">
              <a:lnSpc>
                <a:spcPct val="100000"/>
              </a:lnSpc>
              <a:spcBef>
                <a:spcPts val="0"/>
              </a:spcBef>
              <a:spcAft>
                <a:spcPts val="0"/>
              </a:spcAft>
              <a:buSzPts val="2500"/>
              <a:buChar char="○"/>
            </a:pPr>
            <a:r>
              <a:rPr lang="en-US" sz="2500"/>
              <a:t>Domestic Violence vs Dating Violence vs Sexual Assault vs Stalking</a:t>
            </a:r>
            <a:br>
              <a:rPr lang="en-US" sz="2500"/>
            </a:br>
            <a:endParaRPr sz="2500"/>
          </a:p>
          <a:p>
            <a:pPr marL="457200" lvl="0" indent="-387350" algn="l" rtl="0">
              <a:lnSpc>
                <a:spcPct val="100000"/>
              </a:lnSpc>
              <a:spcBef>
                <a:spcPts val="0"/>
              </a:spcBef>
              <a:spcAft>
                <a:spcPts val="0"/>
              </a:spcAft>
              <a:buSzPts val="2500"/>
              <a:buChar char="●"/>
            </a:pPr>
            <a:r>
              <a:rPr lang="en-US" sz="2500"/>
              <a:t>Severity of the allegations</a:t>
            </a:r>
            <a:endParaRPr sz="2500"/>
          </a:p>
          <a:p>
            <a:pPr marL="914400" lvl="1" indent="-387350" algn="l" rtl="0">
              <a:lnSpc>
                <a:spcPct val="100000"/>
              </a:lnSpc>
              <a:spcBef>
                <a:spcPts val="0"/>
              </a:spcBef>
              <a:spcAft>
                <a:spcPts val="0"/>
              </a:spcAft>
              <a:buSzPts val="2500"/>
              <a:buChar char="○"/>
            </a:pPr>
            <a:r>
              <a:rPr lang="en-US" sz="2500"/>
              <a:t>If the allegations are severe enough, do you </a:t>
            </a:r>
            <a:r>
              <a:rPr lang="en-US" sz="2500" i="1"/>
              <a:t>not</a:t>
            </a:r>
            <a:r>
              <a:rPr lang="en-US" sz="2500"/>
              <a:t> offer an IR option?</a:t>
            </a:r>
            <a:endParaRPr sz="2500"/>
          </a:p>
          <a:p>
            <a:pPr marL="914400" lvl="1" indent="-387350" algn="l" rtl="0">
              <a:lnSpc>
                <a:spcPct val="100000"/>
              </a:lnSpc>
              <a:spcBef>
                <a:spcPts val="0"/>
              </a:spcBef>
              <a:spcAft>
                <a:spcPts val="0"/>
              </a:spcAft>
              <a:buSzPts val="2500"/>
              <a:buChar char="○"/>
            </a:pPr>
            <a:r>
              <a:rPr lang="en-US" sz="2500"/>
              <a:t>Police involvement/Interim Action considerations</a:t>
            </a:r>
            <a:br>
              <a:rPr lang="en-US" sz="2500"/>
            </a:br>
            <a:endParaRPr sz="2500"/>
          </a:p>
          <a:p>
            <a:pPr marL="457200" lvl="0" indent="-387350" algn="l" rtl="0">
              <a:lnSpc>
                <a:spcPct val="100000"/>
              </a:lnSpc>
              <a:spcBef>
                <a:spcPts val="0"/>
              </a:spcBef>
              <a:spcAft>
                <a:spcPts val="0"/>
              </a:spcAft>
              <a:buSzPts val="2500"/>
              <a:buChar char="●"/>
            </a:pPr>
            <a:r>
              <a:rPr lang="en-US" sz="2500"/>
              <a:t>Party classification </a:t>
            </a:r>
            <a:endParaRPr sz="2500"/>
          </a:p>
          <a:p>
            <a:pPr marL="914400" lvl="1" indent="-387350" algn="l" rtl="0">
              <a:lnSpc>
                <a:spcPct val="100000"/>
              </a:lnSpc>
              <a:spcBef>
                <a:spcPts val="0"/>
              </a:spcBef>
              <a:spcAft>
                <a:spcPts val="0"/>
              </a:spcAft>
              <a:buSzPts val="2500"/>
              <a:buChar char="○"/>
            </a:pPr>
            <a:r>
              <a:rPr lang="en-US" sz="2500"/>
              <a:t>Should you limit the IR offerings in all cases involving Student Cs and Employee Rs?</a:t>
            </a:r>
            <a:endParaRPr sz="2500"/>
          </a:p>
          <a:p>
            <a:pPr marL="914400" lvl="1" indent="-387350" algn="l" rtl="0">
              <a:lnSpc>
                <a:spcPct val="100000"/>
              </a:lnSpc>
              <a:spcBef>
                <a:spcPts val="0"/>
              </a:spcBef>
              <a:spcAft>
                <a:spcPts val="0"/>
              </a:spcAft>
              <a:buSzPts val="2500"/>
              <a:buChar char="○"/>
            </a:pPr>
            <a:r>
              <a:rPr lang="en-US" sz="2500"/>
              <a:t>Do you only offer certain types of IRs for Student/Student cases?</a:t>
            </a:r>
            <a:endParaRPr sz="2500"/>
          </a:p>
        </p:txBody>
      </p:sp>
      <p:sp>
        <p:nvSpPr>
          <p:cNvPr id="380" name="Google Shape;380;g36e3b8b6c2a_0_4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381" name="Google Shape;381;g36e3b8b6c2a_0_49"/>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36e3b8b6c2a_0_54"/>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500"/>
              <a:buFont typeface="Arial"/>
              <a:buNone/>
            </a:pPr>
            <a:r>
              <a:rPr lang="en-US" sz="4500" b="1"/>
              <a:t>Threshold Review Considerations</a:t>
            </a:r>
            <a:endParaRPr sz="4500" b="1"/>
          </a:p>
        </p:txBody>
      </p:sp>
      <p:sp>
        <p:nvSpPr>
          <p:cNvPr id="387" name="Google Shape;387;g36e3b8b6c2a_0_54"/>
          <p:cNvSpPr txBox="1">
            <a:spLocks noGrp="1"/>
          </p:cNvSpPr>
          <p:nvPr>
            <p:ph type="body" idx="1"/>
          </p:nvPr>
        </p:nvSpPr>
        <p:spPr>
          <a:xfrm>
            <a:off x="609600" y="1935475"/>
            <a:ext cx="10972800" cy="4749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a:t>Who conducts the threshold review. </a:t>
            </a:r>
            <a:endParaRPr sz="2400"/>
          </a:p>
          <a:p>
            <a:pPr marL="914400" lvl="1" indent="-381000" algn="l" rtl="0">
              <a:lnSpc>
                <a:spcPct val="100000"/>
              </a:lnSpc>
              <a:spcBef>
                <a:spcPts val="0"/>
              </a:spcBef>
              <a:spcAft>
                <a:spcPts val="0"/>
              </a:spcAft>
              <a:buSzPts val="2400"/>
              <a:buChar char="○"/>
            </a:pPr>
            <a:r>
              <a:rPr lang="en-US"/>
              <a:t>TIX-C / HR / Director of Student Conduct / Dean of Students?</a:t>
            </a:r>
            <a:br>
              <a:rPr lang="en-US"/>
            </a:br>
            <a:endParaRPr/>
          </a:p>
          <a:p>
            <a:pPr marL="457200" lvl="0" indent="-381000" algn="l" rtl="0">
              <a:lnSpc>
                <a:spcPct val="100000"/>
              </a:lnSpc>
              <a:spcBef>
                <a:spcPts val="0"/>
              </a:spcBef>
              <a:spcAft>
                <a:spcPts val="0"/>
              </a:spcAft>
              <a:buSzPts val="2400"/>
              <a:buChar char="●"/>
            </a:pPr>
            <a:r>
              <a:rPr lang="en-US" sz="2400"/>
              <a:t>What cases do and do not qualify for IR offerings. </a:t>
            </a:r>
            <a:br>
              <a:rPr lang="en-US" sz="2400"/>
            </a:br>
            <a:endParaRPr sz="2400"/>
          </a:p>
          <a:p>
            <a:pPr marL="457200" lvl="0" indent="-381000" algn="l" rtl="0">
              <a:lnSpc>
                <a:spcPct val="100000"/>
              </a:lnSpc>
              <a:spcBef>
                <a:spcPts val="0"/>
              </a:spcBef>
              <a:spcAft>
                <a:spcPts val="0"/>
              </a:spcAft>
              <a:buSzPts val="2400"/>
              <a:buChar char="●"/>
            </a:pPr>
            <a:r>
              <a:rPr lang="en-US" sz="2400"/>
              <a:t>What IR offerings are available in each case type. </a:t>
            </a:r>
            <a:br>
              <a:rPr lang="en-US" sz="2400"/>
            </a:br>
            <a:endParaRPr sz="2400"/>
          </a:p>
          <a:p>
            <a:pPr marL="457200" lvl="0" indent="-381000" algn="l" rtl="0">
              <a:lnSpc>
                <a:spcPct val="100000"/>
              </a:lnSpc>
              <a:spcBef>
                <a:spcPts val="0"/>
              </a:spcBef>
              <a:spcAft>
                <a:spcPts val="0"/>
              </a:spcAft>
              <a:buSzPts val="2400"/>
              <a:buChar char="●"/>
            </a:pPr>
            <a:r>
              <a:rPr lang="en-US" sz="2400"/>
              <a:t>Maintain a threshold matrix / governing document for equitable review considerations. </a:t>
            </a:r>
            <a:br>
              <a:rPr lang="en-US" sz="2400"/>
            </a:br>
            <a:endParaRPr sz="2400"/>
          </a:p>
          <a:p>
            <a:pPr marL="457200" lvl="0" indent="-381000" algn="l" rtl="0">
              <a:lnSpc>
                <a:spcPct val="100000"/>
              </a:lnSpc>
              <a:spcBef>
                <a:spcPts val="0"/>
              </a:spcBef>
              <a:spcAft>
                <a:spcPts val="0"/>
              </a:spcAft>
              <a:buSzPts val="2400"/>
              <a:buChar char="●"/>
            </a:pPr>
            <a:r>
              <a:rPr lang="en-US" sz="2400"/>
              <a:t>Complainant’s wishes. </a:t>
            </a:r>
            <a:br>
              <a:rPr lang="en-US" sz="2400"/>
            </a:br>
            <a:endParaRPr sz="2400"/>
          </a:p>
          <a:p>
            <a:pPr marL="457200" lvl="0" indent="-381000" algn="l" rtl="0">
              <a:lnSpc>
                <a:spcPct val="100000"/>
              </a:lnSpc>
              <a:spcBef>
                <a:spcPts val="0"/>
              </a:spcBef>
              <a:spcAft>
                <a:spcPts val="0"/>
              </a:spcAft>
              <a:buSzPts val="2400"/>
              <a:buChar char="●"/>
            </a:pPr>
            <a:r>
              <a:rPr lang="en-US" sz="2400"/>
              <a:t>Party advisors. </a:t>
            </a:r>
            <a:endParaRPr sz="2400"/>
          </a:p>
        </p:txBody>
      </p:sp>
      <p:sp>
        <p:nvSpPr>
          <p:cNvPr id="388" name="Google Shape;388;g36e3b8b6c2a_0_5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389" name="Google Shape;389;g36e3b8b6c2a_0_54"/>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3449d594da6_0_15"/>
          <p:cNvSpPr txBox="1">
            <a:spLocks noGrp="1"/>
          </p:cNvSpPr>
          <p:nvPr>
            <p:ph type="ctrTitle"/>
          </p:nvPr>
        </p:nvSpPr>
        <p:spPr>
          <a:xfrm>
            <a:off x="2992400" y="1267800"/>
            <a:ext cx="7982400" cy="2449200"/>
          </a:xfrm>
          <a:prstGeom prst="rect">
            <a:avLst/>
          </a:prstGeom>
          <a:noFill/>
          <a:ln>
            <a:noFill/>
          </a:ln>
        </p:spPr>
        <p:txBody>
          <a:bodyPr spcFirstLastPara="1" wrap="square" lIns="0" tIns="0" rIns="18275" bIns="0" anchor="b" anchorCtr="0">
            <a:normAutofit fontScale="90000"/>
          </a:bodyPr>
          <a:lstStyle/>
          <a:p>
            <a:pPr marL="0" lvl="0" indent="0" algn="l" rtl="0">
              <a:lnSpc>
                <a:spcPct val="100000"/>
              </a:lnSpc>
              <a:spcBef>
                <a:spcPts val="0"/>
              </a:spcBef>
              <a:spcAft>
                <a:spcPts val="0"/>
              </a:spcAft>
              <a:buClr>
                <a:schemeClr val="dk2"/>
              </a:buClr>
              <a:buSzPct val="140000"/>
              <a:buFont typeface="Arial"/>
              <a:buNone/>
            </a:pPr>
            <a:r>
              <a:rPr lang="en-US"/>
              <a:t>Institutional Considerations for Informal Resolution</a:t>
            </a:r>
            <a:endParaRPr sz="4000"/>
          </a:p>
        </p:txBody>
      </p:sp>
      <p:sp>
        <p:nvSpPr>
          <p:cNvPr id="396" name="Google Shape;396;g3449d594da6_0_1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3449d594da6_0_65"/>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b="1"/>
              <a:t>Advisor Participation Considerations</a:t>
            </a:r>
            <a:endParaRPr b="1"/>
          </a:p>
        </p:txBody>
      </p:sp>
      <p:sp>
        <p:nvSpPr>
          <p:cNvPr id="402" name="Google Shape;402;g3449d594da6_0_65"/>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SzPts val="2500"/>
              <a:buChar char="●"/>
            </a:pPr>
            <a:r>
              <a:rPr lang="en-US" sz="2500"/>
              <a:t>Any advisor participation restrictions should be clearly articulated similarly to any formal grievance process restrictions. </a:t>
            </a:r>
            <a:br>
              <a:rPr lang="en-US" sz="2500"/>
            </a:br>
            <a:endParaRPr sz="2500"/>
          </a:p>
          <a:p>
            <a:pPr marL="457200" lvl="0" indent="-361950" algn="l" rtl="0">
              <a:lnSpc>
                <a:spcPct val="100000"/>
              </a:lnSpc>
              <a:spcBef>
                <a:spcPts val="0"/>
              </a:spcBef>
              <a:spcAft>
                <a:spcPts val="0"/>
              </a:spcAft>
              <a:buSzPts val="2500"/>
              <a:buChar char="●"/>
            </a:pPr>
            <a:r>
              <a:rPr lang="en-US" sz="2500"/>
              <a:t>Consider allowing advisor involvement in the IR process that might exceed their role in the formal process.</a:t>
            </a:r>
            <a:endParaRPr sz="2500"/>
          </a:p>
          <a:p>
            <a:pPr marL="914400" lvl="1" indent="-387350" algn="l" rtl="0">
              <a:lnSpc>
                <a:spcPct val="100000"/>
              </a:lnSpc>
              <a:spcBef>
                <a:spcPts val="0"/>
              </a:spcBef>
              <a:spcAft>
                <a:spcPts val="0"/>
              </a:spcAft>
              <a:buSzPts val="2500"/>
              <a:buChar char="○"/>
            </a:pPr>
            <a:r>
              <a:rPr lang="en-US" sz="2500"/>
              <a:t>Example: letting attorney advisors negotiate a resolution agreement on behalf of their parties. </a:t>
            </a:r>
            <a:br>
              <a:rPr lang="en-US" sz="2500"/>
            </a:br>
            <a:endParaRPr sz="2500"/>
          </a:p>
          <a:p>
            <a:pPr marL="914400" lvl="1" indent="-387350" algn="l" rtl="0">
              <a:lnSpc>
                <a:spcPct val="100000"/>
              </a:lnSpc>
              <a:spcBef>
                <a:spcPts val="0"/>
              </a:spcBef>
              <a:spcAft>
                <a:spcPts val="0"/>
              </a:spcAft>
              <a:buSzPts val="2500"/>
              <a:buChar char="○"/>
            </a:pPr>
            <a:r>
              <a:rPr lang="en-US" sz="2500"/>
              <a:t>Can limit this involvement depending on the IR type (RJ v Mediation). </a:t>
            </a:r>
            <a:br>
              <a:rPr lang="en-US" sz="2500"/>
            </a:br>
            <a:endParaRPr sz="2500"/>
          </a:p>
          <a:p>
            <a:pPr marL="457200" lvl="0" indent="-387350" algn="l" rtl="0">
              <a:lnSpc>
                <a:spcPct val="100000"/>
              </a:lnSpc>
              <a:spcBef>
                <a:spcPts val="0"/>
              </a:spcBef>
              <a:spcAft>
                <a:spcPts val="0"/>
              </a:spcAft>
              <a:buSzPts val="2500"/>
              <a:buChar char="●"/>
            </a:pPr>
            <a:r>
              <a:rPr lang="en-US" sz="2500"/>
              <a:t>At the very least, TIX requires the presence of an advisor “in any meeting or grievance proceeding.” </a:t>
            </a:r>
            <a:endParaRPr sz="2500"/>
          </a:p>
        </p:txBody>
      </p:sp>
      <p:sp>
        <p:nvSpPr>
          <p:cNvPr id="403" name="Google Shape;403;g3449d594da6_0_6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Kristi Patrickus, 2025</a:t>
            </a:r>
            <a:endParaRPr/>
          </a:p>
        </p:txBody>
      </p:sp>
      <p:sp>
        <p:nvSpPr>
          <p:cNvPr id="404" name="Google Shape;404;g3449d594da6_0_65"/>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449d594da6_0_151"/>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Moving In and Out of IR</a:t>
            </a:r>
            <a:endParaRPr b="1"/>
          </a:p>
        </p:txBody>
      </p:sp>
      <p:sp>
        <p:nvSpPr>
          <p:cNvPr id="411" name="Google Shape;411;g3449d594da6_0_151"/>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Remind parties that the informal resolution process is voluntary</a:t>
            </a:r>
            <a:endParaRPr/>
          </a:p>
          <a:p>
            <a:pPr marL="457200" lvl="0" indent="-337185" algn="l" rtl="0">
              <a:spcBef>
                <a:spcPts val="0"/>
              </a:spcBef>
              <a:spcAft>
                <a:spcPts val="0"/>
              </a:spcAft>
              <a:buSzPts val="1710"/>
              <a:buChar char="●"/>
            </a:pPr>
            <a:r>
              <a:rPr lang="en-US"/>
              <a:t>Provide clear directions for requesting informal resolution </a:t>
            </a:r>
            <a:endParaRPr/>
          </a:p>
          <a:p>
            <a:pPr marL="457200" lvl="0" indent="-337185" algn="l" rtl="0">
              <a:spcBef>
                <a:spcPts val="0"/>
              </a:spcBef>
              <a:spcAft>
                <a:spcPts val="0"/>
              </a:spcAft>
              <a:buSzPts val="1710"/>
              <a:buChar char="●"/>
            </a:pPr>
            <a:r>
              <a:rPr lang="en-US"/>
              <a:t>Check in with parties throughout informal resolution</a:t>
            </a:r>
            <a:endParaRPr/>
          </a:p>
          <a:p>
            <a:pPr marL="457200" lvl="0" indent="-337185" algn="l" rtl="0">
              <a:spcBef>
                <a:spcPts val="0"/>
              </a:spcBef>
              <a:spcAft>
                <a:spcPts val="0"/>
              </a:spcAft>
              <a:buSzPts val="1710"/>
              <a:buChar char="●"/>
            </a:pPr>
            <a:r>
              <a:rPr lang="en-US"/>
              <a:t>Outline from the beginning what happens when leaving informal resolution</a:t>
            </a:r>
            <a:endParaRPr/>
          </a:p>
          <a:p>
            <a:pPr marL="457200" lvl="0" indent="-337185" algn="l" rtl="0">
              <a:spcBef>
                <a:spcPts val="0"/>
              </a:spcBef>
              <a:spcAft>
                <a:spcPts val="0"/>
              </a:spcAft>
              <a:buSzPts val="1710"/>
              <a:buChar char="●"/>
            </a:pPr>
            <a:r>
              <a:rPr lang="en-US"/>
              <a:t>Consider use of an Informal Resolution withdrawal form.</a:t>
            </a:r>
            <a:endParaRPr/>
          </a:p>
        </p:txBody>
      </p:sp>
      <p:sp>
        <p:nvSpPr>
          <p:cNvPr id="412" name="Google Shape;412;g3449d594da6_0_151"/>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3449d594da6_0_162"/>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Value of Supportive Measures</a:t>
            </a:r>
            <a:endParaRPr b="1"/>
          </a:p>
        </p:txBody>
      </p:sp>
      <p:sp>
        <p:nvSpPr>
          <p:cNvPr id="419" name="Google Shape;419;g3449d594da6_0_162"/>
          <p:cNvSpPr txBox="1">
            <a:spLocks noGrp="1"/>
          </p:cNvSpPr>
          <p:nvPr>
            <p:ph type="body" idx="1"/>
          </p:nvPr>
        </p:nvSpPr>
        <p:spPr>
          <a:xfrm>
            <a:off x="6100425" y="1935475"/>
            <a:ext cx="54819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Always available to parties</a:t>
            </a:r>
            <a:endParaRPr/>
          </a:p>
          <a:p>
            <a:pPr marL="457200" lvl="0" indent="-337185" algn="l" rtl="0">
              <a:spcBef>
                <a:spcPts val="0"/>
              </a:spcBef>
              <a:spcAft>
                <a:spcPts val="0"/>
              </a:spcAft>
              <a:buSzPts val="1710"/>
              <a:buChar char="●"/>
            </a:pPr>
            <a:r>
              <a:rPr lang="en-US"/>
              <a:t>Do not require mutual acceptance by both parties</a:t>
            </a:r>
            <a:endParaRPr/>
          </a:p>
          <a:p>
            <a:pPr marL="457200" lvl="0" indent="-337185" algn="l" rtl="0">
              <a:spcBef>
                <a:spcPts val="0"/>
              </a:spcBef>
              <a:spcAft>
                <a:spcPts val="0"/>
              </a:spcAft>
              <a:buSzPts val="1710"/>
              <a:buChar char="●"/>
            </a:pPr>
            <a:r>
              <a:rPr lang="en-US"/>
              <a:t>Can be used to provide supports outside of the IR Agreement</a:t>
            </a:r>
            <a:endParaRPr/>
          </a:p>
        </p:txBody>
      </p:sp>
      <p:sp>
        <p:nvSpPr>
          <p:cNvPr id="420" name="Google Shape;420;g3449d594da6_0_162"/>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45</a:t>
            </a:fld>
            <a:endParaRPr/>
          </a:p>
        </p:txBody>
      </p:sp>
      <p:pic>
        <p:nvPicPr>
          <p:cNvPr id="421" name="Google Shape;421;g3449d594da6_0_162">
            <a:hlinkClick r:id="rId3"/>
          </p:cNvPr>
          <p:cNvPicPr preferRelativeResize="0"/>
          <p:nvPr/>
        </p:nvPicPr>
        <p:blipFill>
          <a:blip r:embed="rId4">
            <a:alphaModFix/>
          </a:blip>
          <a:stretch>
            <a:fillRect/>
          </a:stretch>
        </p:blipFill>
        <p:spPr>
          <a:xfrm>
            <a:off x="609600" y="1935463"/>
            <a:ext cx="4363619" cy="47061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3449d594da6_0_114"/>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Policy Drafting Considerations</a:t>
            </a:r>
            <a:endParaRPr b="1"/>
          </a:p>
        </p:txBody>
      </p:sp>
      <p:sp>
        <p:nvSpPr>
          <p:cNvPr id="428" name="Google Shape;428;g3449d594da6_0_114"/>
          <p:cNvSpPr txBox="1">
            <a:spLocks noGrp="1"/>
          </p:cNvSpPr>
          <p:nvPr>
            <p:ph type="body" idx="1"/>
          </p:nvPr>
        </p:nvSpPr>
        <p:spPr>
          <a:xfrm>
            <a:off x="609600" y="1935475"/>
            <a:ext cx="5490900" cy="4389000"/>
          </a:xfrm>
          <a:prstGeom prst="rect">
            <a:avLst/>
          </a:prstGeom>
        </p:spPr>
        <p:txBody>
          <a:bodyPr spcFirstLastPara="1" wrap="square" lIns="91425" tIns="45700" rIns="91425" bIns="45700" anchor="t" anchorCtr="0">
            <a:normAutofit lnSpcReduction="10000"/>
          </a:bodyPr>
          <a:lstStyle/>
          <a:p>
            <a:pPr marL="457200" lvl="0" indent="-337185" algn="l" rtl="0">
              <a:spcBef>
                <a:spcPts val="360"/>
              </a:spcBef>
              <a:spcAft>
                <a:spcPts val="0"/>
              </a:spcAft>
              <a:buSzPts val="1710"/>
              <a:buChar char="●"/>
            </a:pPr>
            <a:r>
              <a:rPr lang="en-US"/>
              <a:t>Maintain flexibility for the institution</a:t>
            </a:r>
            <a:endParaRPr/>
          </a:p>
          <a:p>
            <a:pPr marL="457200" lvl="0" indent="-337185" algn="l" rtl="0">
              <a:spcBef>
                <a:spcPts val="0"/>
              </a:spcBef>
              <a:spcAft>
                <a:spcPts val="0"/>
              </a:spcAft>
              <a:buSzPts val="1710"/>
              <a:buChar char="●"/>
            </a:pPr>
            <a:r>
              <a:rPr lang="en-US"/>
              <a:t>Value of future proofing your policy language</a:t>
            </a:r>
            <a:endParaRPr/>
          </a:p>
          <a:p>
            <a:pPr marL="457200" lvl="0" indent="-337185" algn="l" rtl="0">
              <a:spcBef>
                <a:spcPts val="0"/>
              </a:spcBef>
              <a:spcAft>
                <a:spcPts val="0"/>
              </a:spcAft>
              <a:buSzPts val="1710"/>
              <a:buChar char="●"/>
            </a:pPr>
            <a:r>
              <a:rPr lang="en-US"/>
              <a:t>Clearly outline:</a:t>
            </a:r>
            <a:endParaRPr/>
          </a:p>
          <a:p>
            <a:pPr marL="914400" lvl="1" indent="-325755" algn="l" rtl="0">
              <a:spcBef>
                <a:spcPts val="0"/>
              </a:spcBef>
              <a:spcAft>
                <a:spcPts val="0"/>
              </a:spcAft>
              <a:buSzPts val="1530"/>
              <a:buChar char="○"/>
            </a:pPr>
            <a:r>
              <a:rPr lang="en-US"/>
              <a:t>Who has to consent to begin Informal Resolution</a:t>
            </a:r>
            <a:endParaRPr/>
          </a:p>
          <a:p>
            <a:pPr marL="914400" lvl="1" indent="-325755" algn="l" rtl="0">
              <a:spcBef>
                <a:spcPts val="0"/>
              </a:spcBef>
              <a:spcAft>
                <a:spcPts val="0"/>
              </a:spcAft>
              <a:buSzPts val="1530"/>
              <a:buChar char="○"/>
            </a:pPr>
            <a:r>
              <a:rPr lang="en-US"/>
              <a:t>Who has to consent to Informal Resolution Agreement</a:t>
            </a:r>
            <a:endParaRPr/>
          </a:p>
          <a:p>
            <a:pPr marL="914400" lvl="1" indent="-325755" algn="l" rtl="0">
              <a:spcBef>
                <a:spcPts val="0"/>
              </a:spcBef>
              <a:spcAft>
                <a:spcPts val="0"/>
              </a:spcAft>
              <a:buSzPts val="1530"/>
              <a:buChar char="○"/>
            </a:pPr>
            <a:r>
              <a:rPr lang="en-US"/>
              <a:t>What considerations the institution will use before giving their approval</a:t>
            </a:r>
            <a:endParaRPr/>
          </a:p>
        </p:txBody>
      </p:sp>
      <p:sp>
        <p:nvSpPr>
          <p:cNvPr id="429" name="Google Shape;429;g3449d594da6_0_114"/>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46</a:t>
            </a:fld>
            <a:endParaRPr/>
          </a:p>
        </p:txBody>
      </p:sp>
      <p:pic>
        <p:nvPicPr>
          <p:cNvPr id="430" name="Google Shape;430;g3449d594da6_0_114">
            <a:hlinkClick r:id="rId3"/>
          </p:cNvPr>
          <p:cNvPicPr preferRelativeResize="0"/>
          <p:nvPr/>
        </p:nvPicPr>
        <p:blipFill>
          <a:blip r:embed="rId4">
            <a:alphaModFix/>
          </a:blip>
          <a:stretch>
            <a:fillRect/>
          </a:stretch>
        </p:blipFill>
        <p:spPr>
          <a:xfrm>
            <a:off x="6949551" y="1847100"/>
            <a:ext cx="4311724" cy="46480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3449d594da6_0_120"/>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b="1"/>
              <a:t>Website/Materials Recommendations</a:t>
            </a:r>
            <a:endParaRPr b="1"/>
          </a:p>
        </p:txBody>
      </p:sp>
      <p:sp>
        <p:nvSpPr>
          <p:cNvPr id="437" name="Google Shape;437;g3449d594da6_0_120"/>
          <p:cNvSpPr txBox="1">
            <a:spLocks noGrp="1"/>
          </p:cNvSpPr>
          <p:nvPr>
            <p:ph type="body" idx="1"/>
          </p:nvPr>
        </p:nvSpPr>
        <p:spPr>
          <a:xfrm>
            <a:off x="609600" y="1935475"/>
            <a:ext cx="54909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Be proactive in sharing the option in resources</a:t>
            </a:r>
            <a:endParaRPr/>
          </a:p>
          <a:p>
            <a:pPr marL="457200" lvl="0" indent="-337185" algn="l" rtl="0">
              <a:spcBef>
                <a:spcPts val="0"/>
              </a:spcBef>
              <a:spcAft>
                <a:spcPts val="0"/>
              </a:spcAft>
              <a:buSzPts val="1710"/>
              <a:buChar char="●"/>
            </a:pPr>
            <a:r>
              <a:rPr lang="en-US"/>
              <a:t>Note strengths and limitations of the process</a:t>
            </a:r>
            <a:endParaRPr/>
          </a:p>
          <a:p>
            <a:pPr marL="457200" lvl="0" indent="-337185" algn="l" rtl="0">
              <a:spcBef>
                <a:spcPts val="0"/>
              </a:spcBef>
              <a:spcAft>
                <a:spcPts val="0"/>
              </a:spcAft>
              <a:buSzPts val="1710"/>
              <a:buChar char="●"/>
            </a:pPr>
            <a:r>
              <a:rPr lang="en-US"/>
              <a:t>Be clear about what can and cannot be achieved</a:t>
            </a:r>
            <a:endParaRPr/>
          </a:p>
          <a:p>
            <a:pPr marL="457200" lvl="0" indent="-337185" algn="l" rtl="0">
              <a:spcBef>
                <a:spcPts val="0"/>
              </a:spcBef>
              <a:spcAft>
                <a:spcPts val="0"/>
              </a:spcAft>
              <a:buSzPts val="1710"/>
              <a:buChar char="●"/>
            </a:pPr>
            <a:r>
              <a:rPr lang="en-US"/>
              <a:t>Provide guidance on how to request informal resolution</a:t>
            </a:r>
            <a:endParaRPr/>
          </a:p>
        </p:txBody>
      </p:sp>
      <p:sp>
        <p:nvSpPr>
          <p:cNvPr id="438" name="Google Shape;438;g3449d594da6_0_12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47</a:t>
            </a:fld>
            <a:endParaRPr/>
          </a:p>
        </p:txBody>
      </p:sp>
      <p:pic>
        <p:nvPicPr>
          <p:cNvPr id="439" name="Google Shape;439;g3449d594da6_0_120">
            <a:hlinkClick r:id="rId3"/>
          </p:cNvPr>
          <p:cNvPicPr preferRelativeResize="0"/>
          <p:nvPr/>
        </p:nvPicPr>
        <p:blipFill>
          <a:blip r:embed="rId4">
            <a:alphaModFix/>
          </a:blip>
          <a:stretch>
            <a:fillRect/>
          </a:stretch>
        </p:blipFill>
        <p:spPr>
          <a:xfrm>
            <a:off x="6980575" y="1935463"/>
            <a:ext cx="4079418" cy="470611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3449d594da6_0_139"/>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Limitations of Informal Resolution</a:t>
            </a:r>
            <a:endParaRPr b="1"/>
          </a:p>
        </p:txBody>
      </p:sp>
      <p:sp>
        <p:nvSpPr>
          <p:cNvPr id="446" name="Google Shape;446;g3449d594da6_0_139"/>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Depends on type of informal resolution</a:t>
            </a:r>
            <a:endParaRPr/>
          </a:p>
          <a:p>
            <a:pPr marL="457200" lvl="0" indent="-337185" algn="l" rtl="0">
              <a:spcBef>
                <a:spcPts val="0"/>
              </a:spcBef>
              <a:spcAft>
                <a:spcPts val="0"/>
              </a:spcAft>
              <a:buSzPts val="1710"/>
              <a:buChar char="●"/>
            </a:pPr>
            <a:r>
              <a:rPr lang="en-US"/>
              <a:t>Outcomes are limited to what parties are comfortable with and institution can enforce</a:t>
            </a:r>
            <a:endParaRPr/>
          </a:p>
          <a:p>
            <a:pPr marL="457200" lvl="0" indent="-337185" algn="l" rtl="0">
              <a:spcBef>
                <a:spcPts val="0"/>
              </a:spcBef>
              <a:spcAft>
                <a:spcPts val="0"/>
              </a:spcAft>
              <a:buSzPts val="1710"/>
              <a:buChar char="●"/>
            </a:pPr>
            <a:r>
              <a:rPr lang="en-US"/>
              <a:t>Some types cannot provide formal outcomes or sanctioning of respondent</a:t>
            </a:r>
            <a:endParaRPr/>
          </a:p>
          <a:p>
            <a:pPr marL="457200" lvl="0" indent="-337185" algn="l" rtl="0">
              <a:spcBef>
                <a:spcPts val="0"/>
              </a:spcBef>
              <a:spcAft>
                <a:spcPts val="0"/>
              </a:spcAft>
              <a:buSzPts val="1710"/>
              <a:buChar char="●"/>
            </a:pPr>
            <a:r>
              <a:rPr lang="en-US"/>
              <a:t>Loss of day in court feeling</a:t>
            </a:r>
            <a:endParaRPr/>
          </a:p>
        </p:txBody>
      </p:sp>
      <p:sp>
        <p:nvSpPr>
          <p:cNvPr id="447" name="Google Shape;447;g3449d594da6_0_139"/>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449d594da6_0_145"/>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Other Recommendations</a:t>
            </a:r>
            <a:endParaRPr b="1"/>
          </a:p>
        </p:txBody>
      </p:sp>
      <p:sp>
        <p:nvSpPr>
          <p:cNvPr id="454" name="Google Shape;454;g3449d594da6_0_145"/>
          <p:cNvSpPr txBox="1">
            <a:spLocks noGrp="1"/>
          </p:cNvSpPr>
          <p:nvPr>
            <p:ph type="body" idx="1"/>
          </p:nvPr>
        </p:nvSpPr>
        <p:spPr>
          <a:xfrm>
            <a:off x="609600" y="1935475"/>
            <a:ext cx="10972800" cy="4389000"/>
          </a:xfrm>
          <a:prstGeom prst="rect">
            <a:avLst/>
          </a:prstGeom>
        </p:spPr>
        <p:txBody>
          <a:bodyPr spcFirstLastPara="1" wrap="square" lIns="91425" tIns="45700" rIns="91425" bIns="45700" anchor="t" anchorCtr="0">
            <a:normAutofit/>
          </a:bodyPr>
          <a:lstStyle/>
          <a:p>
            <a:pPr marL="457200" lvl="0" indent="-337185" algn="l" rtl="0">
              <a:spcBef>
                <a:spcPts val="360"/>
              </a:spcBef>
              <a:spcAft>
                <a:spcPts val="0"/>
              </a:spcAft>
              <a:buSzPts val="1710"/>
              <a:buChar char="●"/>
            </a:pPr>
            <a:r>
              <a:rPr lang="en-US"/>
              <a:t>Use of Teleconferencing</a:t>
            </a:r>
            <a:endParaRPr/>
          </a:p>
          <a:p>
            <a:pPr marL="457200" lvl="0" indent="-337185" algn="l" rtl="0">
              <a:spcBef>
                <a:spcPts val="0"/>
              </a:spcBef>
              <a:spcAft>
                <a:spcPts val="0"/>
              </a:spcAft>
              <a:buSzPts val="1710"/>
              <a:buChar char="●"/>
            </a:pPr>
            <a:r>
              <a:rPr lang="en-US"/>
              <a:t>Consider cultural differences</a:t>
            </a:r>
            <a:endParaRPr/>
          </a:p>
          <a:p>
            <a:pPr marL="457200" lvl="0" indent="-337185" algn="l" rtl="0">
              <a:spcBef>
                <a:spcPts val="0"/>
              </a:spcBef>
              <a:spcAft>
                <a:spcPts val="0"/>
              </a:spcAft>
              <a:buSzPts val="1710"/>
              <a:buChar char="●"/>
            </a:pPr>
            <a:r>
              <a:rPr lang="en-US"/>
              <a:t>Document your decisions to show your office’s work/review process</a:t>
            </a:r>
            <a:endParaRPr/>
          </a:p>
          <a:p>
            <a:pPr marL="457200" lvl="0" indent="-337185" algn="l" rtl="0">
              <a:spcBef>
                <a:spcPts val="0"/>
              </a:spcBef>
              <a:spcAft>
                <a:spcPts val="0"/>
              </a:spcAft>
              <a:buSzPts val="1710"/>
              <a:buChar char="●"/>
            </a:pPr>
            <a:r>
              <a:rPr lang="en-US"/>
              <a:t>Consistency consistency consistency</a:t>
            </a:r>
            <a:endParaRPr/>
          </a:p>
          <a:p>
            <a:pPr marL="914400" lvl="1" indent="-325755" algn="l" rtl="0">
              <a:spcBef>
                <a:spcPts val="0"/>
              </a:spcBef>
              <a:spcAft>
                <a:spcPts val="0"/>
              </a:spcAft>
              <a:buSzPts val="1530"/>
              <a:buChar char="○"/>
            </a:pPr>
            <a:r>
              <a:rPr lang="en-US"/>
              <a:t>Consistent application of IR</a:t>
            </a:r>
            <a:endParaRPr/>
          </a:p>
          <a:p>
            <a:pPr marL="914400" lvl="1" indent="-325755" algn="l" rtl="0">
              <a:spcBef>
                <a:spcPts val="0"/>
              </a:spcBef>
              <a:spcAft>
                <a:spcPts val="0"/>
              </a:spcAft>
              <a:buSzPts val="1530"/>
              <a:buChar char="○"/>
            </a:pPr>
            <a:r>
              <a:rPr lang="en-US"/>
              <a:t>Monitor for implicit bias</a:t>
            </a:r>
            <a:endParaRPr/>
          </a:p>
        </p:txBody>
      </p:sp>
      <p:sp>
        <p:nvSpPr>
          <p:cNvPr id="455" name="Google Shape;455;g3449d594da6_0_145"/>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49</a:t>
            </a:fld>
            <a:endParaRPr/>
          </a:p>
        </p:txBody>
      </p:sp>
      <p:pic>
        <p:nvPicPr>
          <p:cNvPr id="456" name="Google Shape;456;g3449d594da6_0_145">
            <a:hlinkClick r:id="rId3"/>
          </p:cNvPr>
          <p:cNvPicPr preferRelativeResize="0"/>
          <p:nvPr/>
        </p:nvPicPr>
        <p:blipFill>
          <a:blip r:embed="rId4">
            <a:alphaModFix/>
          </a:blip>
          <a:stretch>
            <a:fillRect/>
          </a:stretch>
        </p:blipFill>
        <p:spPr>
          <a:xfrm>
            <a:off x="2627851" y="4347150"/>
            <a:ext cx="6936299" cy="2374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5cba6e2ed4_2_23"/>
          <p:cNvSpPr txBox="1">
            <a:spLocks noGrp="1"/>
          </p:cNvSpPr>
          <p:nvPr>
            <p:ph type="title"/>
          </p:nvPr>
        </p:nvSpPr>
        <p:spPr>
          <a:xfrm>
            <a:off x="620775" y="605230"/>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400"/>
              <a:buFont typeface="Arial"/>
              <a:buNone/>
            </a:pPr>
            <a:r>
              <a:rPr lang="en-US" sz="5400" b="1"/>
              <a:t>ASCA Knowledge &amp; Skills</a:t>
            </a:r>
            <a:endParaRPr b="1"/>
          </a:p>
        </p:txBody>
      </p:sp>
      <p:sp>
        <p:nvSpPr>
          <p:cNvPr id="112" name="Google Shape;112;g35cba6e2ed4_2_23"/>
          <p:cNvSpPr txBox="1">
            <a:spLocks noGrp="1"/>
          </p:cNvSpPr>
          <p:nvPr>
            <p:ph type="body" idx="1"/>
          </p:nvPr>
        </p:nvSpPr>
        <p:spPr>
          <a:xfrm>
            <a:off x="620775" y="2187637"/>
            <a:ext cx="10972800" cy="3747000"/>
          </a:xfrm>
          <a:prstGeom prst="rect">
            <a:avLst/>
          </a:prstGeom>
          <a:noFill/>
          <a:ln>
            <a:noFill/>
          </a:ln>
        </p:spPr>
        <p:txBody>
          <a:bodyPr spcFirstLastPara="1" wrap="square" lIns="91425" tIns="45700" rIns="91425" bIns="45700" anchor="t" anchorCtr="0">
            <a:normAutofit/>
          </a:bodyPr>
          <a:lstStyle/>
          <a:p>
            <a:pPr marL="457200" lvl="0" indent="-412750" algn="l" rtl="0">
              <a:lnSpc>
                <a:spcPct val="115000"/>
              </a:lnSpc>
              <a:spcBef>
                <a:spcPts val="0"/>
              </a:spcBef>
              <a:spcAft>
                <a:spcPts val="0"/>
              </a:spcAft>
              <a:buSzPts val="2900"/>
              <a:buChar char="➔"/>
            </a:pPr>
            <a:r>
              <a:rPr lang="en-US" sz="2900"/>
              <a:t>Administration</a:t>
            </a:r>
            <a:endParaRPr sz="2900"/>
          </a:p>
          <a:p>
            <a:pPr marL="457200" lvl="0" indent="-412750" algn="l" rtl="0">
              <a:lnSpc>
                <a:spcPct val="115000"/>
              </a:lnSpc>
              <a:spcBef>
                <a:spcPts val="0"/>
              </a:spcBef>
              <a:spcAft>
                <a:spcPts val="0"/>
              </a:spcAft>
              <a:buSzPts val="2900"/>
              <a:buChar char="➔"/>
            </a:pPr>
            <a:r>
              <a:rPr lang="en-US" sz="2900"/>
              <a:t>Case Resolution</a:t>
            </a:r>
            <a:endParaRPr sz="2900"/>
          </a:p>
          <a:p>
            <a:pPr marL="457200" lvl="0" indent="-412750" algn="l" rtl="0">
              <a:lnSpc>
                <a:spcPct val="115000"/>
              </a:lnSpc>
              <a:spcBef>
                <a:spcPts val="0"/>
              </a:spcBef>
              <a:spcAft>
                <a:spcPts val="0"/>
              </a:spcAft>
              <a:buSzPts val="2900"/>
              <a:buChar char="➔"/>
            </a:pPr>
            <a:r>
              <a:rPr lang="en-US" sz="2900"/>
              <a:t>Law &amp; Policy</a:t>
            </a:r>
            <a:endParaRPr sz="2900"/>
          </a:p>
        </p:txBody>
      </p:sp>
      <p:sp>
        <p:nvSpPr>
          <p:cNvPr id="113" name="Google Shape;113;g35cba6e2ed4_2_23"/>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3449d594da6_0_20"/>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Lunch</a:t>
            </a:r>
            <a:endParaRPr/>
          </a:p>
          <a:p>
            <a:pPr marL="0" lvl="0" indent="0" algn="l" rtl="0">
              <a:lnSpc>
                <a:spcPct val="100000"/>
              </a:lnSpc>
              <a:spcBef>
                <a:spcPts val="0"/>
              </a:spcBef>
              <a:spcAft>
                <a:spcPts val="0"/>
              </a:spcAft>
              <a:buClr>
                <a:schemeClr val="dk2"/>
              </a:buClr>
              <a:buSzPts val="5600"/>
              <a:buFont typeface="Arial"/>
              <a:buNone/>
            </a:pPr>
            <a:r>
              <a:rPr lang="en-US" sz="4000"/>
              <a:t>1 hour</a:t>
            </a:r>
            <a:endParaRPr sz="4000"/>
          </a:p>
        </p:txBody>
      </p:sp>
      <p:sp>
        <p:nvSpPr>
          <p:cNvPr id="463" name="Google Shape;463;g3449d594da6_0_2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36f4374db95_1_344"/>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Case Study</a:t>
            </a:r>
            <a:endParaRPr/>
          </a:p>
          <a:p>
            <a:pPr marL="0" lvl="0" indent="0" algn="l" rtl="0">
              <a:lnSpc>
                <a:spcPct val="100000"/>
              </a:lnSpc>
              <a:spcBef>
                <a:spcPts val="0"/>
              </a:spcBef>
              <a:spcAft>
                <a:spcPts val="0"/>
              </a:spcAft>
              <a:buClr>
                <a:schemeClr val="dk2"/>
              </a:buClr>
              <a:buSzPts val="5600"/>
              <a:buFont typeface="Arial"/>
              <a:buNone/>
            </a:pPr>
            <a:r>
              <a:rPr lang="en-US" sz="4000"/>
              <a:t>Intake and Initial Review</a:t>
            </a:r>
            <a:endParaRPr sz="4000"/>
          </a:p>
        </p:txBody>
      </p:sp>
      <p:sp>
        <p:nvSpPr>
          <p:cNvPr id="470" name="Google Shape;470;g36f4374db95_1_34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36f4374db95_1_350"/>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Initial Considerations</a:t>
            </a:r>
            <a:endParaRPr b="1"/>
          </a:p>
        </p:txBody>
      </p:sp>
      <p:sp>
        <p:nvSpPr>
          <p:cNvPr id="477" name="Google Shape;477;g36f4374db95_1_350"/>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rmAutofit/>
          </a:bodyPr>
          <a:lstStyle/>
          <a:p>
            <a:pPr marL="457200" lvl="0" indent="-450850" algn="l" rtl="0">
              <a:spcBef>
                <a:spcPts val="360"/>
              </a:spcBef>
              <a:spcAft>
                <a:spcPts val="0"/>
              </a:spcAft>
              <a:buSzPts val="3500"/>
              <a:buChar char="●"/>
            </a:pPr>
            <a:r>
              <a:rPr lang="en-US" sz="3500"/>
              <a:t>Is this case suitable for an IR?</a:t>
            </a:r>
            <a:endParaRPr sz="3500"/>
          </a:p>
          <a:p>
            <a:pPr marL="457200" lvl="0" indent="-450850" algn="l" rtl="0">
              <a:spcBef>
                <a:spcPts val="0"/>
              </a:spcBef>
              <a:spcAft>
                <a:spcPts val="0"/>
              </a:spcAft>
              <a:buSzPts val="3500"/>
              <a:buChar char="●"/>
            </a:pPr>
            <a:r>
              <a:rPr lang="en-US" sz="3500"/>
              <a:t>What types of IR may this case be best suited for?</a:t>
            </a:r>
            <a:endParaRPr sz="3500"/>
          </a:p>
          <a:p>
            <a:pPr marL="457200" lvl="0" indent="-450850" algn="l" rtl="0">
              <a:spcBef>
                <a:spcPts val="0"/>
              </a:spcBef>
              <a:spcAft>
                <a:spcPts val="0"/>
              </a:spcAft>
              <a:buSzPts val="3500"/>
              <a:buChar char="●"/>
            </a:pPr>
            <a:r>
              <a:rPr lang="en-US" sz="3500"/>
              <a:t>Other considerations? </a:t>
            </a:r>
            <a:endParaRPr sz="3500"/>
          </a:p>
        </p:txBody>
      </p:sp>
      <p:sp>
        <p:nvSpPr>
          <p:cNvPr id="478" name="Google Shape;478;g36f4374db95_1_35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1100"/>
              <a:t>52</a:t>
            </a:fld>
            <a:endParaRPr sz="11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3449d594da6_0_30"/>
          <p:cNvSpPr txBox="1">
            <a:spLocks noGrp="1"/>
          </p:cNvSpPr>
          <p:nvPr>
            <p:ph type="ctrTitle"/>
          </p:nvPr>
        </p:nvSpPr>
        <p:spPr>
          <a:xfrm>
            <a:off x="2982424" y="1816025"/>
            <a:ext cx="7982400" cy="1828800"/>
          </a:xfrm>
          <a:prstGeom prst="rect">
            <a:avLst/>
          </a:prstGeom>
          <a:noFill/>
          <a:ln>
            <a:noFill/>
          </a:ln>
        </p:spPr>
        <p:txBody>
          <a:bodyPr spcFirstLastPara="1" wrap="square" lIns="0" tIns="0" rIns="18275" bIns="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Overview of </a:t>
            </a:r>
            <a:endParaRPr/>
          </a:p>
          <a:p>
            <a:pPr marL="0" lvl="0" indent="0" algn="l" rtl="0">
              <a:lnSpc>
                <a:spcPct val="100000"/>
              </a:lnSpc>
              <a:spcBef>
                <a:spcPts val="0"/>
              </a:spcBef>
              <a:spcAft>
                <a:spcPts val="0"/>
              </a:spcAft>
              <a:buClr>
                <a:schemeClr val="dk2"/>
              </a:buClr>
              <a:buSzPct val="100000"/>
              <a:buFont typeface="Arial"/>
              <a:buNone/>
            </a:pPr>
            <a:r>
              <a:rPr lang="en-US"/>
              <a:t>Facilitated Mediation</a:t>
            </a:r>
            <a:endParaRPr/>
          </a:p>
          <a:p>
            <a:pPr marL="0" lvl="0" indent="0" algn="l" rtl="0">
              <a:lnSpc>
                <a:spcPct val="100000"/>
              </a:lnSpc>
              <a:spcBef>
                <a:spcPts val="0"/>
              </a:spcBef>
              <a:spcAft>
                <a:spcPts val="0"/>
              </a:spcAft>
              <a:buClr>
                <a:schemeClr val="dk2"/>
              </a:buClr>
              <a:buSzPct val="140000"/>
              <a:buFont typeface="Arial"/>
              <a:buNone/>
            </a:pPr>
            <a:r>
              <a:rPr lang="en-US" sz="4000"/>
              <a:t>Process Deep Dive</a:t>
            </a:r>
            <a:endParaRPr sz="4000"/>
          </a:p>
        </p:txBody>
      </p:sp>
      <p:sp>
        <p:nvSpPr>
          <p:cNvPr id="485" name="Google Shape;485;g3449d594da6_0_3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344d742cf72_1_5"/>
          <p:cNvSpPr txBox="1">
            <a:spLocks noGrp="1"/>
          </p:cNvSpPr>
          <p:nvPr>
            <p:ph type="title"/>
          </p:nvPr>
        </p:nvSpPr>
        <p:spPr>
          <a:xfrm>
            <a:off x="609600" y="704088"/>
            <a:ext cx="110745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a:t>Process Overview</a:t>
            </a:r>
            <a:endParaRPr b="1"/>
          </a:p>
        </p:txBody>
      </p:sp>
      <p:grpSp>
        <p:nvGrpSpPr>
          <p:cNvPr id="492" name="Google Shape;492;g344d742cf72_1_5"/>
          <p:cNvGrpSpPr/>
          <p:nvPr/>
        </p:nvGrpSpPr>
        <p:grpSpPr>
          <a:xfrm>
            <a:off x="0" y="1967613"/>
            <a:ext cx="2952726" cy="4290074"/>
            <a:chOff x="0" y="1189989"/>
            <a:chExt cx="2214600" cy="3217636"/>
          </a:xfrm>
        </p:grpSpPr>
        <p:sp>
          <p:nvSpPr>
            <p:cNvPr id="493" name="Google Shape;493;g344d742cf72_1_5"/>
            <p:cNvSpPr/>
            <p:nvPr/>
          </p:nvSpPr>
          <p:spPr>
            <a:xfrm>
              <a:off x="0" y="1189989"/>
              <a:ext cx="2214600" cy="669000"/>
            </a:xfrm>
            <a:prstGeom prst="homePlate">
              <a:avLst>
                <a:gd name="adj" fmla="val 50000"/>
              </a:avLst>
            </a:prstGeom>
            <a:solidFill>
              <a:srgbClr val="801F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IRP Requested</a:t>
              </a:r>
              <a:endParaRPr sz="1900">
                <a:solidFill>
                  <a:srgbClr val="FFFFFF"/>
                </a:solidFill>
                <a:latin typeface="Roboto"/>
                <a:ea typeface="Roboto"/>
                <a:cs typeface="Roboto"/>
                <a:sym typeface="Roboto"/>
              </a:endParaRPr>
            </a:p>
          </p:txBody>
        </p:sp>
        <p:sp>
          <p:nvSpPr>
            <p:cNvPr id="494" name="Google Shape;494;g344d742cf72_1_5"/>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One party requests informal resolution and confirms their interest in writing.</a:t>
              </a:r>
              <a:endParaRPr sz="1500">
                <a:latin typeface="Roboto"/>
                <a:ea typeface="Roboto"/>
                <a:cs typeface="Roboto"/>
                <a:sym typeface="Roboto"/>
              </a:endParaRPr>
            </a:p>
          </p:txBody>
        </p:sp>
      </p:grpSp>
      <p:grpSp>
        <p:nvGrpSpPr>
          <p:cNvPr id="495" name="Google Shape;495;g344d742cf72_1_5"/>
          <p:cNvGrpSpPr/>
          <p:nvPr/>
        </p:nvGrpSpPr>
        <p:grpSpPr>
          <a:xfrm>
            <a:off x="2451039" y="1967327"/>
            <a:ext cx="2751931" cy="4290359"/>
            <a:chOff x="1838325" y="1189775"/>
            <a:chExt cx="2064000" cy="3217850"/>
          </a:xfrm>
        </p:grpSpPr>
        <p:sp>
          <p:nvSpPr>
            <p:cNvPr id="496" name="Google Shape;496;g344d742cf72_1_5"/>
            <p:cNvSpPr/>
            <p:nvPr/>
          </p:nvSpPr>
          <p:spPr>
            <a:xfrm>
              <a:off x="1838325" y="1189775"/>
              <a:ext cx="2064000" cy="669000"/>
            </a:xfrm>
            <a:prstGeom prst="chevron">
              <a:avLst>
                <a:gd name="adj" fmla="val 50000"/>
              </a:avLst>
            </a:prstGeom>
            <a:solidFill>
              <a:srgbClr val="A7291E"/>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Other Party Approval</a:t>
              </a:r>
              <a:endParaRPr sz="1900">
                <a:solidFill>
                  <a:srgbClr val="FFFFFF"/>
                </a:solidFill>
                <a:latin typeface="Roboto"/>
                <a:ea typeface="Roboto"/>
                <a:cs typeface="Roboto"/>
                <a:sym typeface="Roboto"/>
              </a:endParaRPr>
            </a:p>
          </p:txBody>
        </p:sp>
        <p:sp>
          <p:nvSpPr>
            <p:cNvPr id="497" name="Google Shape;497;g344d742cf72_1_5"/>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Send request for informal resolution to the other party with information about the process and a deadline for response.</a:t>
              </a:r>
              <a:endParaRPr sz="1500">
                <a:latin typeface="Roboto"/>
                <a:ea typeface="Roboto"/>
                <a:cs typeface="Roboto"/>
                <a:sym typeface="Roboto"/>
              </a:endParaRPr>
            </a:p>
          </p:txBody>
        </p:sp>
      </p:grpSp>
      <p:grpSp>
        <p:nvGrpSpPr>
          <p:cNvPr id="498" name="Google Shape;498;g344d742cf72_1_5"/>
          <p:cNvGrpSpPr/>
          <p:nvPr/>
        </p:nvGrpSpPr>
        <p:grpSpPr>
          <a:xfrm>
            <a:off x="4688882" y="1967327"/>
            <a:ext cx="2751931" cy="4290359"/>
            <a:chOff x="3516750" y="1189775"/>
            <a:chExt cx="2064000" cy="3217850"/>
          </a:xfrm>
        </p:grpSpPr>
        <p:sp>
          <p:nvSpPr>
            <p:cNvPr id="499" name="Google Shape;499;g344d742cf72_1_5"/>
            <p:cNvSpPr/>
            <p:nvPr/>
          </p:nvSpPr>
          <p:spPr>
            <a:xfrm>
              <a:off x="3516750" y="1189775"/>
              <a:ext cx="2064000" cy="669000"/>
            </a:xfrm>
            <a:prstGeom prst="chevron">
              <a:avLst>
                <a:gd name="adj" fmla="val 50000"/>
              </a:avLst>
            </a:prstGeom>
            <a:solidFill>
              <a:srgbClr val="B02B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Prep Meetings</a:t>
              </a:r>
              <a:endParaRPr sz="1900">
                <a:solidFill>
                  <a:srgbClr val="FFFFFF"/>
                </a:solidFill>
                <a:latin typeface="Roboto"/>
                <a:ea typeface="Roboto"/>
                <a:cs typeface="Roboto"/>
                <a:sym typeface="Roboto"/>
              </a:endParaRPr>
            </a:p>
          </p:txBody>
        </p:sp>
        <p:sp>
          <p:nvSpPr>
            <p:cNvPr id="500" name="Google Shape;500;g344d742cf72_1_5"/>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Meet with each party individually, provide outline of conference day, gather information about their goals for the process, and have each sign a participation agreements.</a:t>
              </a:r>
              <a:endParaRPr sz="1500">
                <a:latin typeface="Roboto"/>
                <a:ea typeface="Roboto"/>
                <a:cs typeface="Roboto"/>
                <a:sym typeface="Roboto"/>
              </a:endParaRPr>
            </a:p>
          </p:txBody>
        </p:sp>
      </p:grpSp>
      <p:grpSp>
        <p:nvGrpSpPr>
          <p:cNvPr id="501" name="Google Shape;501;g344d742cf72_1_5"/>
          <p:cNvGrpSpPr/>
          <p:nvPr/>
        </p:nvGrpSpPr>
        <p:grpSpPr>
          <a:xfrm>
            <a:off x="9165137" y="1967327"/>
            <a:ext cx="2751931" cy="4290359"/>
            <a:chOff x="6874025" y="1189775"/>
            <a:chExt cx="2064000" cy="3217850"/>
          </a:xfrm>
        </p:grpSpPr>
        <p:sp>
          <p:nvSpPr>
            <p:cNvPr id="502" name="Google Shape;502;g344d742cf72_1_5"/>
            <p:cNvSpPr/>
            <p:nvPr/>
          </p:nvSpPr>
          <p:spPr>
            <a:xfrm>
              <a:off x="6874025" y="1189775"/>
              <a:ext cx="2064000" cy="669000"/>
            </a:xfrm>
            <a:prstGeom prst="chevron">
              <a:avLst>
                <a:gd name="adj" fmla="val 50000"/>
              </a:avLst>
            </a:prstGeom>
            <a:solidFill>
              <a:srgbClr val="D837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Sign IR Agreement</a:t>
              </a:r>
              <a:endParaRPr sz="1900">
                <a:solidFill>
                  <a:srgbClr val="FFFFFF"/>
                </a:solidFill>
                <a:latin typeface="Roboto"/>
                <a:ea typeface="Roboto"/>
                <a:cs typeface="Roboto"/>
                <a:sym typeface="Roboto"/>
              </a:endParaRPr>
            </a:p>
          </p:txBody>
        </p:sp>
        <p:sp>
          <p:nvSpPr>
            <p:cNvPr id="503" name="Google Shape;503;g344d742cf72_1_5"/>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Prior to sending for signature have Title IX Coordinator review terms for tentative approval. Send to parties for signature before ending the conference for the day, when possible.</a:t>
              </a:r>
              <a:endParaRPr sz="1500">
                <a:latin typeface="Roboto"/>
                <a:ea typeface="Roboto"/>
                <a:cs typeface="Roboto"/>
                <a:sym typeface="Roboto"/>
              </a:endParaRPr>
            </a:p>
          </p:txBody>
        </p:sp>
      </p:grpSp>
      <p:grpSp>
        <p:nvGrpSpPr>
          <p:cNvPr id="504" name="Google Shape;504;g344d742cf72_1_5"/>
          <p:cNvGrpSpPr/>
          <p:nvPr/>
        </p:nvGrpSpPr>
        <p:grpSpPr>
          <a:xfrm>
            <a:off x="6926960" y="1967327"/>
            <a:ext cx="2751931" cy="4290359"/>
            <a:chOff x="5195350" y="1189775"/>
            <a:chExt cx="2064000" cy="3217850"/>
          </a:xfrm>
        </p:grpSpPr>
        <p:sp>
          <p:nvSpPr>
            <p:cNvPr id="505" name="Google Shape;505;g344d742cf72_1_5"/>
            <p:cNvSpPr/>
            <p:nvPr/>
          </p:nvSpPr>
          <p:spPr>
            <a:xfrm>
              <a:off x="5195350" y="1189775"/>
              <a:ext cx="2064000" cy="669000"/>
            </a:xfrm>
            <a:prstGeom prst="chevron">
              <a:avLst>
                <a:gd name="adj" fmla="val 50000"/>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IR Conference</a:t>
              </a:r>
              <a:endParaRPr sz="1900">
                <a:solidFill>
                  <a:srgbClr val="FFFFFF"/>
                </a:solidFill>
                <a:latin typeface="Roboto"/>
                <a:ea typeface="Roboto"/>
                <a:cs typeface="Roboto"/>
                <a:sym typeface="Roboto"/>
              </a:endParaRPr>
            </a:p>
          </p:txBody>
        </p:sp>
        <p:sp>
          <p:nvSpPr>
            <p:cNvPr id="506" name="Google Shape;506;g344d742cf72_1_5"/>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Request each party holds the entire day for the conference. Begin day with working draft of agreement and update as you transition between the parties.</a:t>
              </a:r>
              <a:endParaRPr sz="1500">
                <a:latin typeface="Roboto"/>
                <a:ea typeface="Roboto"/>
                <a:cs typeface="Roboto"/>
                <a:sym typeface="Roboto"/>
              </a:endParaRPr>
            </a:p>
          </p:txBody>
        </p:sp>
      </p:grpSp>
      <p:sp>
        <p:nvSpPr>
          <p:cNvPr id="507" name="Google Shape;507;g344d742cf72_1_5"/>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3449d594da6_0_5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Entering Informal Resolution</a:t>
            </a:r>
            <a:endParaRPr b="1"/>
          </a:p>
        </p:txBody>
      </p:sp>
      <p:sp>
        <p:nvSpPr>
          <p:cNvPr id="513" name="Google Shape;513;g3449d594da6_0_50"/>
          <p:cNvSpPr txBox="1">
            <a:spLocks noGrp="1"/>
          </p:cNvSpPr>
          <p:nvPr>
            <p:ph type="body" idx="1"/>
          </p:nvPr>
        </p:nvSpPr>
        <p:spPr>
          <a:xfrm>
            <a:off x="609600" y="1920085"/>
            <a:ext cx="5384700" cy="4434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3000" b="1"/>
              <a:t>Requestor</a:t>
            </a:r>
            <a:endParaRPr sz="3000" b="1"/>
          </a:p>
          <a:p>
            <a:pPr marL="457200" lvl="0" indent="-393700" algn="l" rtl="0">
              <a:lnSpc>
                <a:spcPct val="100000"/>
              </a:lnSpc>
              <a:spcBef>
                <a:spcPts val="0"/>
              </a:spcBef>
              <a:spcAft>
                <a:spcPts val="0"/>
              </a:spcAft>
              <a:buSzPts val="3000"/>
              <a:buChar char="●"/>
            </a:pPr>
            <a:r>
              <a:rPr lang="en-US" sz="3000"/>
              <a:t>Check in with parties on interest periodically</a:t>
            </a:r>
            <a:endParaRPr sz="3000"/>
          </a:p>
          <a:p>
            <a:pPr marL="457200" lvl="0" indent="-393700" algn="l" rtl="0">
              <a:lnSpc>
                <a:spcPct val="100000"/>
              </a:lnSpc>
              <a:spcBef>
                <a:spcPts val="0"/>
              </a:spcBef>
              <a:spcAft>
                <a:spcPts val="0"/>
              </a:spcAft>
              <a:buSzPts val="3000"/>
              <a:buChar char="●"/>
            </a:pPr>
            <a:r>
              <a:rPr lang="en-US" sz="3000"/>
              <a:t>Methods for requesting informal resolution</a:t>
            </a:r>
            <a:endParaRPr sz="3000"/>
          </a:p>
        </p:txBody>
      </p:sp>
      <p:sp>
        <p:nvSpPr>
          <p:cNvPr id="514" name="Google Shape;514;g3449d594da6_0_50"/>
          <p:cNvSpPr txBox="1">
            <a:spLocks noGrp="1"/>
          </p:cNvSpPr>
          <p:nvPr>
            <p:ph type="body" idx="2"/>
          </p:nvPr>
        </p:nvSpPr>
        <p:spPr>
          <a:xfrm>
            <a:off x="6197600" y="1920085"/>
            <a:ext cx="5384700" cy="4434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3000" b="1"/>
              <a:t>Responder</a:t>
            </a:r>
            <a:endParaRPr sz="3000" b="1"/>
          </a:p>
          <a:p>
            <a:pPr marL="457200" lvl="0" indent="-393700" algn="l" rtl="0">
              <a:spcBef>
                <a:spcPts val="0"/>
              </a:spcBef>
              <a:spcAft>
                <a:spcPts val="0"/>
              </a:spcAft>
              <a:buSzPts val="3000"/>
              <a:buChar char="●"/>
            </a:pPr>
            <a:r>
              <a:rPr lang="en-US" sz="3000"/>
              <a:t>How to message request for informal resolution</a:t>
            </a:r>
            <a:endParaRPr sz="3000"/>
          </a:p>
          <a:p>
            <a:pPr marL="457200" lvl="0" indent="-393700" algn="l" rtl="0">
              <a:spcBef>
                <a:spcPts val="0"/>
              </a:spcBef>
              <a:spcAft>
                <a:spcPts val="0"/>
              </a:spcAft>
              <a:buSzPts val="3000"/>
              <a:buChar char="●"/>
            </a:pPr>
            <a:r>
              <a:rPr lang="en-US" sz="3000"/>
              <a:t>Timeline to respond to request</a:t>
            </a:r>
            <a:endParaRPr sz="3000"/>
          </a:p>
          <a:p>
            <a:pPr marL="457200" lvl="0" indent="-393700" algn="l" rtl="0">
              <a:spcBef>
                <a:spcPts val="0"/>
              </a:spcBef>
              <a:spcAft>
                <a:spcPts val="0"/>
              </a:spcAft>
              <a:buSzPts val="3000"/>
              <a:buChar char="●"/>
            </a:pPr>
            <a:r>
              <a:rPr lang="en-US" sz="3000"/>
              <a:t>Methods for responding to the request</a:t>
            </a:r>
            <a:endParaRPr sz="3000"/>
          </a:p>
        </p:txBody>
      </p:sp>
      <p:sp>
        <p:nvSpPr>
          <p:cNvPr id="515" name="Google Shape;515;g3449d594da6_0_5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36f4374db95_1_0"/>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Value of Participation Agreements</a:t>
            </a:r>
            <a:endParaRPr b="1"/>
          </a:p>
        </p:txBody>
      </p:sp>
      <p:sp>
        <p:nvSpPr>
          <p:cNvPr id="521" name="Google Shape;521;g36f4374db95_1_0"/>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Establishes written consent</a:t>
            </a:r>
            <a:endParaRPr sz="4000"/>
          </a:p>
          <a:p>
            <a:pPr marL="457200" lvl="0" indent="-457200" algn="l" rtl="0">
              <a:lnSpc>
                <a:spcPct val="100000"/>
              </a:lnSpc>
              <a:spcBef>
                <a:spcPts val="0"/>
              </a:spcBef>
              <a:spcAft>
                <a:spcPts val="0"/>
              </a:spcAft>
              <a:buSzPts val="4000"/>
              <a:buChar char="●"/>
            </a:pPr>
            <a:r>
              <a:rPr lang="en-US" sz="4000"/>
              <a:t>Lays out expectations ahead of time</a:t>
            </a:r>
            <a:endParaRPr sz="4000"/>
          </a:p>
          <a:p>
            <a:pPr marL="457200" lvl="0" indent="-457200" algn="l" rtl="0">
              <a:lnSpc>
                <a:spcPct val="100000"/>
              </a:lnSpc>
              <a:spcBef>
                <a:spcPts val="0"/>
              </a:spcBef>
              <a:spcAft>
                <a:spcPts val="0"/>
              </a:spcAft>
              <a:buSzPts val="4000"/>
              <a:buChar char="●"/>
            </a:pPr>
            <a:r>
              <a:rPr lang="en-US" sz="4000"/>
              <a:t>Lowers institutional risk</a:t>
            </a:r>
            <a:endParaRPr sz="4000"/>
          </a:p>
          <a:p>
            <a:pPr marL="457200" lvl="0" indent="-457200" algn="l" rtl="0">
              <a:lnSpc>
                <a:spcPct val="100000"/>
              </a:lnSpc>
              <a:spcBef>
                <a:spcPts val="0"/>
              </a:spcBef>
              <a:spcAft>
                <a:spcPts val="0"/>
              </a:spcAft>
              <a:buSzPts val="4000"/>
              <a:buChar char="●"/>
            </a:pPr>
            <a:r>
              <a:rPr lang="en-US" sz="4000"/>
              <a:t>Outlines the allegations being addressed</a:t>
            </a:r>
            <a:endParaRPr sz="4000"/>
          </a:p>
        </p:txBody>
      </p:sp>
      <p:sp>
        <p:nvSpPr>
          <p:cNvPr id="522" name="Google Shape;522;g36f4374db95_1_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36f4374db95_1_5"/>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Prep Meeting Agenda</a:t>
            </a:r>
            <a:endParaRPr b="1"/>
          </a:p>
        </p:txBody>
      </p:sp>
      <p:sp>
        <p:nvSpPr>
          <p:cNvPr id="528" name="Google Shape;528;g36f4374db95_1_5"/>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SzPts val="4000"/>
              <a:buChar char="●"/>
            </a:pPr>
            <a:r>
              <a:rPr lang="en-US" sz="4000"/>
              <a:t>Share order of events for the conference date</a:t>
            </a:r>
            <a:endParaRPr sz="4000"/>
          </a:p>
          <a:p>
            <a:pPr marL="457200" lvl="0" indent="-457200" algn="l" rtl="0">
              <a:lnSpc>
                <a:spcPct val="100000"/>
              </a:lnSpc>
              <a:spcBef>
                <a:spcPts val="0"/>
              </a:spcBef>
              <a:spcAft>
                <a:spcPts val="0"/>
              </a:spcAft>
              <a:buSzPts val="4000"/>
              <a:buChar char="●"/>
            </a:pPr>
            <a:r>
              <a:rPr lang="en-US" sz="4000"/>
              <a:t>Provide expectations of participants on conference date</a:t>
            </a:r>
            <a:endParaRPr sz="4000"/>
          </a:p>
          <a:p>
            <a:pPr marL="457200" lvl="0" indent="-457200" algn="l" rtl="0">
              <a:lnSpc>
                <a:spcPct val="100000"/>
              </a:lnSpc>
              <a:spcBef>
                <a:spcPts val="0"/>
              </a:spcBef>
              <a:spcAft>
                <a:spcPts val="0"/>
              </a:spcAft>
              <a:buSzPts val="4000"/>
              <a:buChar char="●"/>
            </a:pPr>
            <a:r>
              <a:rPr lang="en-US" sz="4000"/>
              <a:t>Discuss what the party is looking to request at the conference</a:t>
            </a:r>
            <a:endParaRPr sz="4000"/>
          </a:p>
          <a:p>
            <a:pPr marL="457200" lvl="0" indent="-457200" algn="l" rtl="0">
              <a:lnSpc>
                <a:spcPct val="100000"/>
              </a:lnSpc>
              <a:spcBef>
                <a:spcPts val="0"/>
              </a:spcBef>
              <a:spcAft>
                <a:spcPts val="0"/>
              </a:spcAft>
              <a:buSzPts val="4000"/>
              <a:buChar char="●"/>
            </a:pPr>
            <a:r>
              <a:rPr lang="en-US" sz="4000"/>
              <a:t>Discuss what the party’s limitations are for terms</a:t>
            </a:r>
            <a:endParaRPr sz="4000"/>
          </a:p>
          <a:p>
            <a:pPr marL="457200" lvl="0" indent="-457200" algn="l" rtl="0">
              <a:lnSpc>
                <a:spcPct val="100000"/>
              </a:lnSpc>
              <a:spcBef>
                <a:spcPts val="0"/>
              </a:spcBef>
              <a:spcAft>
                <a:spcPts val="0"/>
              </a:spcAft>
              <a:buSzPts val="4000"/>
              <a:buChar char="●"/>
            </a:pPr>
            <a:r>
              <a:rPr lang="en-US" sz="4000"/>
              <a:t>Answer questions</a:t>
            </a:r>
            <a:endParaRPr sz="4000"/>
          </a:p>
        </p:txBody>
      </p:sp>
      <p:sp>
        <p:nvSpPr>
          <p:cNvPr id="529" name="Google Shape;529;g36f4374db95_1_5"/>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36f4374db95_1_10"/>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Conference Prep</a:t>
            </a:r>
            <a:endParaRPr b="1"/>
          </a:p>
        </p:txBody>
      </p:sp>
      <p:sp>
        <p:nvSpPr>
          <p:cNvPr id="535" name="Google Shape;535;g36f4374db95_1_10"/>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Send calendar holds</a:t>
            </a:r>
            <a:endParaRPr sz="4000"/>
          </a:p>
          <a:p>
            <a:pPr marL="457200" lvl="0" indent="-457200" algn="l" rtl="0">
              <a:lnSpc>
                <a:spcPct val="100000"/>
              </a:lnSpc>
              <a:spcBef>
                <a:spcPts val="0"/>
              </a:spcBef>
              <a:spcAft>
                <a:spcPts val="0"/>
              </a:spcAft>
              <a:buSzPts val="4000"/>
              <a:buChar char="●"/>
            </a:pPr>
            <a:r>
              <a:rPr lang="en-US" sz="4000"/>
              <a:t>Outline requests and limits from each party</a:t>
            </a:r>
            <a:endParaRPr sz="4000"/>
          </a:p>
          <a:p>
            <a:pPr marL="457200" marR="0" lvl="0" indent="-457200" algn="l" rtl="0">
              <a:lnSpc>
                <a:spcPct val="100000"/>
              </a:lnSpc>
              <a:spcBef>
                <a:spcPts val="0"/>
              </a:spcBef>
              <a:spcAft>
                <a:spcPts val="0"/>
              </a:spcAft>
              <a:buSzPts val="4000"/>
              <a:buChar char="●"/>
            </a:pPr>
            <a:r>
              <a:rPr lang="en-US" sz="4000"/>
              <a:t>Begin draft IR Agreement</a:t>
            </a:r>
            <a:endParaRPr sz="4000"/>
          </a:p>
        </p:txBody>
      </p:sp>
      <p:sp>
        <p:nvSpPr>
          <p:cNvPr id="536" name="Google Shape;536;g36f4374db95_1_10"/>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36f4374db95_1_16"/>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Conference Day</a:t>
            </a:r>
            <a:endParaRPr b="1"/>
          </a:p>
        </p:txBody>
      </p:sp>
      <p:sp>
        <p:nvSpPr>
          <p:cNvPr id="542" name="Google Shape;542;g36f4374db95_1_16"/>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Welcome parties into their breakout rooms</a:t>
            </a:r>
            <a:endParaRPr sz="4000"/>
          </a:p>
          <a:p>
            <a:pPr marL="457200" lvl="0" indent="-457200" algn="l" rtl="0">
              <a:lnSpc>
                <a:spcPct val="100000"/>
              </a:lnSpc>
              <a:spcBef>
                <a:spcPts val="0"/>
              </a:spcBef>
              <a:spcAft>
                <a:spcPts val="0"/>
              </a:spcAft>
              <a:buSzPts val="4000"/>
              <a:buChar char="●"/>
            </a:pPr>
            <a:r>
              <a:rPr lang="en-US" sz="4000"/>
              <a:t>Begin with party based on previously shared requests</a:t>
            </a:r>
            <a:endParaRPr sz="4000"/>
          </a:p>
          <a:p>
            <a:pPr marL="457200" lvl="0" indent="-457200" algn="l" rtl="0">
              <a:lnSpc>
                <a:spcPct val="100000"/>
              </a:lnSpc>
              <a:spcBef>
                <a:spcPts val="0"/>
              </a:spcBef>
              <a:spcAft>
                <a:spcPts val="0"/>
              </a:spcAft>
              <a:buSzPts val="4000"/>
              <a:buChar char="●"/>
            </a:pPr>
            <a:r>
              <a:rPr lang="en-US" sz="4000"/>
              <a:t>Update draft agreement along the way</a:t>
            </a:r>
            <a:endParaRPr sz="4000"/>
          </a:p>
          <a:p>
            <a:pPr marL="457200" lvl="0" indent="-457200" algn="l" rtl="0">
              <a:lnSpc>
                <a:spcPct val="100000"/>
              </a:lnSpc>
              <a:spcBef>
                <a:spcPts val="0"/>
              </a:spcBef>
              <a:spcAft>
                <a:spcPts val="0"/>
              </a:spcAft>
              <a:buSzPts val="4000"/>
              <a:buChar char="●"/>
            </a:pPr>
            <a:r>
              <a:rPr lang="en-US" sz="4000"/>
              <a:t>Stay in communication with Title IX Coordinator</a:t>
            </a:r>
            <a:endParaRPr sz="4000"/>
          </a:p>
        </p:txBody>
      </p:sp>
      <p:sp>
        <p:nvSpPr>
          <p:cNvPr id="543" name="Google Shape;543;g36f4374db95_1_16"/>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6f4374db95_1_176"/>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a:t>
            </a:fld>
            <a:endParaRPr/>
          </a:p>
        </p:txBody>
      </p:sp>
      <p:pic>
        <p:nvPicPr>
          <p:cNvPr id="120" name="Google Shape;120;g36f4374db95_1_176" title="Screenshot 2025-07-21 at 9.13.22 AM.png"/>
          <p:cNvPicPr preferRelativeResize="0"/>
          <p:nvPr/>
        </p:nvPicPr>
        <p:blipFill rotWithShape="1">
          <a:blip r:embed="rId3">
            <a:alphaModFix/>
          </a:blip>
          <a:srcRect l="-614" r="3044" b="5508"/>
          <a:stretch/>
        </p:blipFill>
        <p:spPr>
          <a:xfrm>
            <a:off x="1090051" y="986425"/>
            <a:ext cx="10011901" cy="54840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36f4374db95_1_26"/>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IR Agreement</a:t>
            </a:r>
            <a:endParaRPr b="1"/>
          </a:p>
        </p:txBody>
      </p:sp>
      <p:sp>
        <p:nvSpPr>
          <p:cNvPr id="549" name="Google Shape;549;g36f4374db95_1_26"/>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Focus on clarity and enforceability</a:t>
            </a:r>
            <a:endParaRPr sz="4000"/>
          </a:p>
          <a:p>
            <a:pPr marL="457200" lvl="0" indent="-457200" algn="l" rtl="0">
              <a:lnSpc>
                <a:spcPct val="100000"/>
              </a:lnSpc>
              <a:spcBef>
                <a:spcPts val="0"/>
              </a:spcBef>
              <a:spcAft>
                <a:spcPts val="0"/>
              </a:spcAft>
              <a:buSzPts val="4000"/>
              <a:buChar char="●"/>
            </a:pPr>
            <a:r>
              <a:rPr lang="en-US" sz="4000"/>
              <a:t>Work with Title IX Coordinator ahead of time to determine acceptable requests</a:t>
            </a:r>
            <a:endParaRPr sz="4000"/>
          </a:p>
          <a:p>
            <a:pPr marL="457200" lvl="0" indent="-457200" algn="l" rtl="0">
              <a:lnSpc>
                <a:spcPct val="100000"/>
              </a:lnSpc>
              <a:spcBef>
                <a:spcPts val="0"/>
              </a:spcBef>
              <a:spcAft>
                <a:spcPts val="0"/>
              </a:spcAft>
              <a:buSzPts val="4000"/>
              <a:buChar char="●"/>
            </a:pPr>
            <a:r>
              <a:rPr lang="en-US" sz="4000"/>
              <a:t>Take lead on phrasing unless party is absolutely set on language</a:t>
            </a:r>
            <a:endParaRPr sz="4000"/>
          </a:p>
          <a:p>
            <a:pPr marL="457200" lvl="0" indent="-457200" algn="l" rtl="0">
              <a:lnSpc>
                <a:spcPct val="100000"/>
              </a:lnSpc>
              <a:spcBef>
                <a:spcPts val="0"/>
              </a:spcBef>
              <a:spcAft>
                <a:spcPts val="0"/>
              </a:spcAft>
              <a:buSzPts val="4000"/>
              <a:buChar char="●"/>
            </a:pPr>
            <a:r>
              <a:rPr lang="en-US" sz="4000"/>
              <a:t>Minimize opportunity for redlining by parties</a:t>
            </a:r>
            <a:endParaRPr sz="4000"/>
          </a:p>
          <a:p>
            <a:pPr marL="457200" lvl="0" indent="-457200" algn="l" rtl="0">
              <a:lnSpc>
                <a:spcPct val="100000"/>
              </a:lnSpc>
              <a:spcBef>
                <a:spcPts val="0"/>
              </a:spcBef>
              <a:spcAft>
                <a:spcPts val="0"/>
              </a:spcAft>
              <a:buSzPts val="4000"/>
              <a:buChar char="●"/>
            </a:pPr>
            <a:r>
              <a:rPr lang="en-US" sz="4000"/>
              <a:t>Methods for reviewing draft ahead of signing</a:t>
            </a:r>
            <a:endParaRPr sz="4000"/>
          </a:p>
        </p:txBody>
      </p:sp>
      <p:sp>
        <p:nvSpPr>
          <p:cNvPr id="550" name="Google Shape;550;g36f4374db95_1_26"/>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36f4374db95_1_21"/>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IR Agreement Approval</a:t>
            </a:r>
            <a:endParaRPr b="1"/>
          </a:p>
        </p:txBody>
      </p:sp>
      <p:sp>
        <p:nvSpPr>
          <p:cNvPr id="556" name="Google Shape;556;g36f4374db95_1_21"/>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Timeline for completing agreement</a:t>
            </a:r>
            <a:endParaRPr sz="4000"/>
          </a:p>
          <a:p>
            <a:pPr marL="457200" lvl="0" indent="-457200" algn="l" rtl="0">
              <a:lnSpc>
                <a:spcPct val="100000"/>
              </a:lnSpc>
              <a:spcBef>
                <a:spcPts val="0"/>
              </a:spcBef>
              <a:spcAft>
                <a:spcPts val="0"/>
              </a:spcAft>
              <a:buSzPts val="4000"/>
              <a:buChar char="●"/>
            </a:pPr>
            <a:r>
              <a:rPr lang="en-US" sz="4000"/>
              <a:t>Who signs the agreement</a:t>
            </a:r>
            <a:endParaRPr sz="4000"/>
          </a:p>
          <a:p>
            <a:pPr marL="457200" lvl="0" indent="-457200" algn="l" rtl="0">
              <a:lnSpc>
                <a:spcPct val="100000"/>
              </a:lnSpc>
              <a:spcBef>
                <a:spcPts val="0"/>
              </a:spcBef>
              <a:spcAft>
                <a:spcPts val="0"/>
              </a:spcAft>
              <a:buSzPts val="4000"/>
              <a:buChar char="●"/>
            </a:pPr>
            <a:r>
              <a:rPr lang="en-US" sz="4000"/>
              <a:t>Order of signing</a:t>
            </a:r>
            <a:endParaRPr sz="4000"/>
          </a:p>
          <a:p>
            <a:pPr marL="457200" lvl="0" indent="-457200" algn="l" rtl="0">
              <a:lnSpc>
                <a:spcPct val="100000"/>
              </a:lnSpc>
              <a:spcBef>
                <a:spcPts val="0"/>
              </a:spcBef>
              <a:spcAft>
                <a:spcPts val="0"/>
              </a:spcAft>
              <a:buSzPts val="4000"/>
              <a:buChar char="●"/>
            </a:pPr>
            <a:r>
              <a:rPr lang="en-US" sz="4000"/>
              <a:t>Methods for acquiring signatures</a:t>
            </a:r>
            <a:endParaRPr sz="4000"/>
          </a:p>
        </p:txBody>
      </p:sp>
      <p:sp>
        <p:nvSpPr>
          <p:cNvPr id="557" name="Google Shape;557;g36f4374db95_1_21"/>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36f4374db95_1_31"/>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Enforcing the Agreement</a:t>
            </a:r>
            <a:endParaRPr b="1"/>
          </a:p>
        </p:txBody>
      </p:sp>
      <p:sp>
        <p:nvSpPr>
          <p:cNvPr id="563" name="Google Shape;563;g36f4374db95_1_31"/>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Think through deadlines in agreement</a:t>
            </a:r>
            <a:endParaRPr sz="4000"/>
          </a:p>
          <a:p>
            <a:pPr marL="457200" lvl="0" indent="-457200" algn="l" rtl="0">
              <a:lnSpc>
                <a:spcPct val="100000"/>
              </a:lnSpc>
              <a:spcBef>
                <a:spcPts val="0"/>
              </a:spcBef>
              <a:spcAft>
                <a:spcPts val="0"/>
              </a:spcAft>
              <a:buSzPts val="4000"/>
              <a:buChar char="●"/>
            </a:pPr>
            <a:r>
              <a:rPr lang="en-US" sz="4000"/>
              <a:t>Who will do the enforcement?</a:t>
            </a:r>
            <a:endParaRPr sz="4000"/>
          </a:p>
          <a:p>
            <a:pPr marL="457200" lvl="0" indent="-457200" algn="l" rtl="0">
              <a:lnSpc>
                <a:spcPct val="100000"/>
              </a:lnSpc>
              <a:spcBef>
                <a:spcPts val="0"/>
              </a:spcBef>
              <a:spcAft>
                <a:spcPts val="0"/>
              </a:spcAft>
              <a:buSzPts val="4000"/>
              <a:buChar char="●"/>
            </a:pPr>
            <a:r>
              <a:rPr lang="en-US" sz="4000"/>
              <a:t>Enforcement mechanism options</a:t>
            </a:r>
            <a:endParaRPr sz="4000"/>
          </a:p>
        </p:txBody>
      </p:sp>
      <p:sp>
        <p:nvSpPr>
          <p:cNvPr id="564" name="Google Shape;564;g36f4374db95_1_31"/>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344d742cf72_1_0"/>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Case Study</a:t>
            </a:r>
            <a:endParaRPr/>
          </a:p>
          <a:p>
            <a:pPr marL="0" lvl="0" indent="0" algn="l" rtl="0">
              <a:lnSpc>
                <a:spcPct val="100000"/>
              </a:lnSpc>
              <a:spcBef>
                <a:spcPts val="0"/>
              </a:spcBef>
              <a:spcAft>
                <a:spcPts val="0"/>
              </a:spcAft>
              <a:buClr>
                <a:schemeClr val="dk2"/>
              </a:buClr>
              <a:buSzPts val="5600"/>
              <a:buFont typeface="Arial"/>
              <a:buNone/>
            </a:pPr>
            <a:r>
              <a:rPr lang="en-US" sz="4000"/>
              <a:t>Process Application</a:t>
            </a:r>
            <a:endParaRPr sz="4000"/>
          </a:p>
        </p:txBody>
      </p:sp>
      <p:sp>
        <p:nvSpPr>
          <p:cNvPr id="571" name="Google Shape;571;g344d742cf72_1_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370deca9d95_1_33"/>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Prep Meeting Agenda</a:t>
            </a:r>
            <a:endParaRPr b="1"/>
          </a:p>
        </p:txBody>
      </p:sp>
      <p:sp>
        <p:nvSpPr>
          <p:cNvPr id="577" name="Google Shape;577;g370deca9d95_1_33"/>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SzPts val="4000"/>
              <a:buChar char="●"/>
            </a:pPr>
            <a:r>
              <a:rPr lang="en-US" sz="4000"/>
              <a:t>Share order of events for the conference date</a:t>
            </a:r>
            <a:endParaRPr sz="4000"/>
          </a:p>
          <a:p>
            <a:pPr marL="457200" lvl="0" indent="-457200" algn="l" rtl="0">
              <a:lnSpc>
                <a:spcPct val="100000"/>
              </a:lnSpc>
              <a:spcBef>
                <a:spcPts val="0"/>
              </a:spcBef>
              <a:spcAft>
                <a:spcPts val="0"/>
              </a:spcAft>
              <a:buSzPts val="4000"/>
              <a:buChar char="●"/>
            </a:pPr>
            <a:r>
              <a:rPr lang="en-US" sz="4000"/>
              <a:t>Provide expectations of participants on conference date</a:t>
            </a:r>
            <a:endParaRPr sz="4000"/>
          </a:p>
          <a:p>
            <a:pPr marL="457200" lvl="0" indent="-457200" algn="l" rtl="0">
              <a:lnSpc>
                <a:spcPct val="100000"/>
              </a:lnSpc>
              <a:spcBef>
                <a:spcPts val="0"/>
              </a:spcBef>
              <a:spcAft>
                <a:spcPts val="0"/>
              </a:spcAft>
              <a:buSzPts val="4000"/>
              <a:buChar char="●"/>
            </a:pPr>
            <a:r>
              <a:rPr lang="en-US" sz="4000"/>
              <a:t>Discuss what the party is looking to request at the conference</a:t>
            </a:r>
            <a:endParaRPr sz="4000"/>
          </a:p>
          <a:p>
            <a:pPr marL="457200" lvl="0" indent="-457200" algn="l" rtl="0">
              <a:lnSpc>
                <a:spcPct val="100000"/>
              </a:lnSpc>
              <a:spcBef>
                <a:spcPts val="0"/>
              </a:spcBef>
              <a:spcAft>
                <a:spcPts val="0"/>
              </a:spcAft>
              <a:buSzPts val="4000"/>
              <a:buChar char="●"/>
            </a:pPr>
            <a:r>
              <a:rPr lang="en-US" sz="4000"/>
              <a:t>Discuss what the party’s limitations are for terms</a:t>
            </a:r>
            <a:endParaRPr sz="4000"/>
          </a:p>
          <a:p>
            <a:pPr marL="457200" lvl="0" indent="-457200" algn="l" rtl="0">
              <a:lnSpc>
                <a:spcPct val="100000"/>
              </a:lnSpc>
              <a:spcBef>
                <a:spcPts val="0"/>
              </a:spcBef>
              <a:spcAft>
                <a:spcPts val="0"/>
              </a:spcAft>
              <a:buSzPts val="4000"/>
              <a:buChar char="●"/>
            </a:pPr>
            <a:r>
              <a:rPr lang="en-US" sz="4000"/>
              <a:t>Answer questions</a:t>
            </a:r>
            <a:endParaRPr sz="4000"/>
          </a:p>
        </p:txBody>
      </p:sp>
      <p:sp>
        <p:nvSpPr>
          <p:cNvPr id="578" name="Google Shape;578;g370deca9d95_1_33"/>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36f4374db95_1_357"/>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Conference Day</a:t>
            </a:r>
            <a:endParaRPr b="1"/>
          </a:p>
        </p:txBody>
      </p:sp>
      <p:sp>
        <p:nvSpPr>
          <p:cNvPr id="584" name="Google Shape;584;g36f4374db95_1_357"/>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Welcome parties into their breakout rooms</a:t>
            </a:r>
            <a:endParaRPr sz="4000"/>
          </a:p>
          <a:p>
            <a:pPr marL="457200" lvl="0" indent="-457200" algn="l" rtl="0">
              <a:lnSpc>
                <a:spcPct val="100000"/>
              </a:lnSpc>
              <a:spcBef>
                <a:spcPts val="0"/>
              </a:spcBef>
              <a:spcAft>
                <a:spcPts val="0"/>
              </a:spcAft>
              <a:buSzPts val="4000"/>
              <a:buChar char="●"/>
            </a:pPr>
            <a:r>
              <a:rPr lang="en-US" sz="4000"/>
              <a:t>Begin with party based on previously shared requests</a:t>
            </a:r>
            <a:endParaRPr sz="4000"/>
          </a:p>
          <a:p>
            <a:pPr marL="457200" lvl="0" indent="-457200" algn="l" rtl="0">
              <a:lnSpc>
                <a:spcPct val="100000"/>
              </a:lnSpc>
              <a:spcBef>
                <a:spcPts val="0"/>
              </a:spcBef>
              <a:spcAft>
                <a:spcPts val="0"/>
              </a:spcAft>
              <a:buSzPts val="4000"/>
              <a:buChar char="●"/>
            </a:pPr>
            <a:r>
              <a:rPr lang="en-US" sz="4000"/>
              <a:t>Update draft agreement along the way</a:t>
            </a:r>
            <a:endParaRPr sz="4000"/>
          </a:p>
          <a:p>
            <a:pPr marL="457200" lvl="0" indent="-457200" algn="l" rtl="0">
              <a:lnSpc>
                <a:spcPct val="100000"/>
              </a:lnSpc>
              <a:spcBef>
                <a:spcPts val="0"/>
              </a:spcBef>
              <a:spcAft>
                <a:spcPts val="0"/>
              </a:spcAft>
              <a:buSzPts val="4000"/>
              <a:buChar char="●"/>
            </a:pPr>
            <a:r>
              <a:rPr lang="en-US" sz="4000"/>
              <a:t>Stay in communication with Title IX Coordinator</a:t>
            </a:r>
            <a:endParaRPr sz="4000"/>
          </a:p>
        </p:txBody>
      </p:sp>
      <p:sp>
        <p:nvSpPr>
          <p:cNvPr id="585" name="Google Shape;585;g36f4374db95_1_357"/>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36f4374db95_1_363"/>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IR Agreement</a:t>
            </a:r>
            <a:endParaRPr b="1"/>
          </a:p>
        </p:txBody>
      </p:sp>
      <p:sp>
        <p:nvSpPr>
          <p:cNvPr id="591" name="Google Shape;591;g36f4374db95_1_363"/>
          <p:cNvSpPr txBox="1">
            <a:spLocks noGrp="1"/>
          </p:cNvSpPr>
          <p:nvPr>
            <p:ph type="body" idx="1"/>
          </p:nvPr>
        </p:nvSpPr>
        <p:spPr>
          <a:xfrm>
            <a:off x="609600" y="1935475"/>
            <a:ext cx="10972800" cy="45312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Focus on clarity and enforceability</a:t>
            </a:r>
            <a:endParaRPr sz="4000"/>
          </a:p>
          <a:p>
            <a:pPr marL="457200" lvl="0" indent="-457200" algn="l" rtl="0">
              <a:lnSpc>
                <a:spcPct val="100000"/>
              </a:lnSpc>
              <a:spcBef>
                <a:spcPts val="0"/>
              </a:spcBef>
              <a:spcAft>
                <a:spcPts val="0"/>
              </a:spcAft>
              <a:buSzPts val="4000"/>
              <a:buChar char="●"/>
            </a:pPr>
            <a:r>
              <a:rPr lang="en-US" sz="4000"/>
              <a:t>Work with Title IX Coordinator ahead of time to determine acceptable requests</a:t>
            </a:r>
            <a:endParaRPr sz="4000"/>
          </a:p>
          <a:p>
            <a:pPr marL="457200" lvl="0" indent="-457200" algn="l" rtl="0">
              <a:lnSpc>
                <a:spcPct val="100000"/>
              </a:lnSpc>
              <a:spcBef>
                <a:spcPts val="0"/>
              </a:spcBef>
              <a:spcAft>
                <a:spcPts val="0"/>
              </a:spcAft>
              <a:buSzPts val="4000"/>
              <a:buChar char="●"/>
            </a:pPr>
            <a:r>
              <a:rPr lang="en-US" sz="4000"/>
              <a:t>Take lead on phrasing unless party is absolutely set on language</a:t>
            </a:r>
            <a:endParaRPr sz="4000"/>
          </a:p>
          <a:p>
            <a:pPr marL="457200" lvl="0" indent="-457200" algn="l" rtl="0">
              <a:lnSpc>
                <a:spcPct val="100000"/>
              </a:lnSpc>
              <a:spcBef>
                <a:spcPts val="0"/>
              </a:spcBef>
              <a:spcAft>
                <a:spcPts val="0"/>
              </a:spcAft>
              <a:buSzPts val="4000"/>
              <a:buChar char="●"/>
            </a:pPr>
            <a:r>
              <a:rPr lang="en-US" sz="4000"/>
              <a:t>Minimize opportunity for redlining by parties</a:t>
            </a:r>
            <a:endParaRPr sz="4000"/>
          </a:p>
          <a:p>
            <a:pPr marL="457200" lvl="0" indent="-457200" algn="l" rtl="0">
              <a:lnSpc>
                <a:spcPct val="100000"/>
              </a:lnSpc>
              <a:spcBef>
                <a:spcPts val="0"/>
              </a:spcBef>
              <a:spcAft>
                <a:spcPts val="0"/>
              </a:spcAft>
              <a:buSzPts val="4000"/>
              <a:buChar char="●"/>
            </a:pPr>
            <a:r>
              <a:rPr lang="en-US" sz="4000"/>
              <a:t>Methods for reviewing draft ahead of signing</a:t>
            </a:r>
            <a:endParaRPr sz="4000"/>
          </a:p>
        </p:txBody>
      </p:sp>
      <p:sp>
        <p:nvSpPr>
          <p:cNvPr id="592" name="Google Shape;592;g36f4374db95_1_363"/>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3449d594da6_0_35"/>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Document Examples &amp; Other Resources</a:t>
            </a:r>
            <a:endParaRPr sz="4000"/>
          </a:p>
        </p:txBody>
      </p:sp>
      <p:sp>
        <p:nvSpPr>
          <p:cNvPr id="599" name="Google Shape;599;g3449d594da6_0_3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3449d594da6_0_45"/>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Example Documents</a:t>
            </a:r>
            <a:endParaRPr b="1"/>
          </a:p>
        </p:txBody>
      </p:sp>
      <p:sp>
        <p:nvSpPr>
          <p:cNvPr id="605" name="Google Shape;605;g3449d594da6_0_45"/>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u="sng">
                <a:solidFill>
                  <a:schemeClr val="hlink"/>
                </a:solidFill>
                <a:hlinkClick r:id="rId3"/>
              </a:rPr>
              <a:t>Email Outreach</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4"/>
              </a:rPr>
              <a:t>Participation Agreement</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5"/>
              </a:rPr>
              <a:t>IR Withdrawal Form</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6"/>
              </a:rPr>
              <a:t>IR Agreement</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7"/>
              </a:rPr>
              <a:t>Model terms language</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8"/>
              </a:rPr>
              <a:t>Example IR Policy Section</a:t>
            </a:r>
            <a:endParaRPr sz="4000"/>
          </a:p>
        </p:txBody>
      </p:sp>
      <p:sp>
        <p:nvSpPr>
          <p:cNvPr id="606" name="Google Shape;606;g3449d594da6_0_45"/>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3449d594da6_0_157"/>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u="sng">
                <a:solidFill>
                  <a:schemeClr val="hlink"/>
                </a:solidFill>
                <a:hlinkClick r:id="rId3"/>
              </a:rPr>
              <a:t>USD Center for Restorative Justice</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4"/>
              </a:rPr>
              <a:t>ASCA Consultant Services</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5"/>
              </a:rPr>
              <a:t>Patrickus Consulting</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6"/>
              </a:rPr>
              <a:t>ASCA Sexual Misconduct &amp; Title IX CoP</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7"/>
              </a:rPr>
              <a:t>Reframing Campus Conflict</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8"/>
              </a:rPr>
              <a:t>Difficult Conversations</a:t>
            </a:r>
            <a:endParaRPr sz="4000"/>
          </a:p>
          <a:p>
            <a:pPr marL="457200" lvl="0" indent="-457200" algn="l" rtl="0">
              <a:lnSpc>
                <a:spcPct val="100000"/>
              </a:lnSpc>
              <a:spcBef>
                <a:spcPts val="0"/>
              </a:spcBef>
              <a:spcAft>
                <a:spcPts val="0"/>
              </a:spcAft>
              <a:buSzPts val="4000"/>
              <a:buChar char="●"/>
            </a:pPr>
            <a:r>
              <a:rPr lang="en-US" sz="4000" u="sng">
                <a:solidFill>
                  <a:schemeClr val="hlink"/>
                </a:solidFill>
                <a:hlinkClick r:id="rId9"/>
              </a:rPr>
              <a:t>Beyond Winning</a:t>
            </a:r>
            <a:endParaRPr sz="4000"/>
          </a:p>
        </p:txBody>
      </p:sp>
      <p:sp>
        <p:nvSpPr>
          <p:cNvPr id="612" name="Google Shape;612;g3449d594da6_0_157"/>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Other Resources</a:t>
            </a:r>
            <a:endParaRPr b="1"/>
          </a:p>
        </p:txBody>
      </p:sp>
      <p:sp>
        <p:nvSpPr>
          <p:cNvPr id="613" name="Google Shape;613;g3449d594da6_0_157"/>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449d594da6_0_85"/>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Outline of Topics</a:t>
            </a:r>
            <a:endParaRPr b="1"/>
          </a:p>
        </p:txBody>
      </p:sp>
      <p:sp>
        <p:nvSpPr>
          <p:cNvPr id="126" name="Google Shape;126;g3449d594da6_0_85"/>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Regulatory Requirements &amp; Due Process</a:t>
            </a:r>
            <a:endParaRPr sz="4000"/>
          </a:p>
          <a:p>
            <a:pPr marL="457200" lvl="0" indent="-457200" algn="l" rtl="0">
              <a:lnSpc>
                <a:spcPct val="100000"/>
              </a:lnSpc>
              <a:spcBef>
                <a:spcPts val="0"/>
              </a:spcBef>
              <a:spcAft>
                <a:spcPts val="0"/>
              </a:spcAft>
              <a:buSzPts val="4000"/>
              <a:buChar char="●"/>
            </a:pPr>
            <a:r>
              <a:rPr lang="en-US" sz="4000"/>
              <a:t>Types of Informal Resolution</a:t>
            </a:r>
            <a:endParaRPr sz="4000"/>
          </a:p>
          <a:p>
            <a:pPr marL="457200" lvl="0" indent="-457200" algn="l" rtl="0">
              <a:lnSpc>
                <a:spcPct val="100000"/>
              </a:lnSpc>
              <a:spcBef>
                <a:spcPts val="0"/>
              </a:spcBef>
              <a:spcAft>
                <a:spcPts val="0"/>
              </a:spcAft>
              <a:buSzPts val="4000"/>
              <a:buChar char="●"/>
            </a:pPr>
            <a:r>
              <a:rPr lang="en-US" sz="4000"/>
              <a:t>Determining Threshold &amp; Appropriate Process Options</a:t>
            </a:r>
            <a:endParaRPr sz="4000"/>
          </a:p>
          <a:p>
            <a:pPr marL="457200" lvl="0" indent="-457200" algn="l" rtl="0">
              <a:lnSpc>
                <a:spcPct val="100000"/>
              </a:lnSpc>
              <a:spcBef>
                <a:spcPts val="0"/>
              </a:spcBef>
              <a:spcAft>
                <a:spcPts val="0"/>
              </a:spcAft>
              <a:buSzPts val="4000"/>
              <a:buChar char="●"/>
            </a:pPr>
            <a:r>
              <a:rPr lang="en-US" sz="4000"/>
              <a:t>Institutional Considerations</a:t>
            </a:r>
            <a:endParaRPr sz="4000"/>
          </a:p>
          <a:p>
            <a:pPr marL="457200" lvl="0" indent="-457200" algn="l" rtl="0">
              <a:lnSpc>
                <a:spcPct val="100000"/>
              </a:lnSpc>
              <a:spcBef>
                <a:spcPts val="0"/>
              </a:spcBef>
              <a:spcAft>
                <a:spcPts val="0"/>
              </a:spcAft>
              <a:buSzPts val="4000"/>
              <a:buChar char="●"/>
            </a:pPr>
            <a:r>
              <a:rPr lang="en-US" sz="4000"/>
              <a:t>Case Study</a:t>
            </a:r>
            <a:endParaRPr sz="4000"/>
          </a:p>
          <a:p>
            <a:pPr marL="457200" lvl="0" indent="-457200" algn="l" rtl="0">
              <a:lnSpc>
                <a:spcPct val="100000"/>
              </a:lnSpc>
              <a:spcBef>
                <a:spcPts val="0"/>
              </a:spcBef>
              <a:spcAft>
                <a:spcPts val="0"/>
              </a:spcAft>
              <a:buSzPts val="4000"/>
              <a:buChar char="●"/>
            </a:pPr>
            <a:r>
              <a:rPr lang="en-US" sz="4000"/>
              <a:t>Example Documents &amp; Resources</a:t>
            </a:r>
            <a:endParaRPr sz="4000"/>
          </a:p>
        </p:txBody>
      </p:sp>
      <p:sp>
        <p:nvSpPr>
          <p:cNvPr id="127" name="Google Shape;127;g3449d594da6_0_85"/>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7"/>
        <p:cNvGrpSpPr/>
        <p:nvPr/>
      </p:nvGrpSpPr>
      <p:grpSpPr>
        <a:xfrm>
          <a:off x="0" y="0"/>
          <a:ext cx="0" cy="0"/>
          <a:chOff x="0" y="0"/>
          <a:chExt cx="0" cy="0"/>
        </a:xfrm>
      </p:grpSpPr>
      <p:sp>
        <p:nvSpPr>
          <p:cNvPr id="618" name="Google Shape;618;g36f4374db95_1_36"/>
          <p:cNvSpPr txBox="1">
            <a:spLocks noGrp="1"/>
          </p:cNvSpPr>
          <p:nvPr>
            <p:ph type="body" idx="1"/>
          </p:nvPr>
        </p:nvSpPr>
        <p:spPr>
          <a:xfrm>
            <a:off x="1916863" y="885248"/>
            <a:ext cx="8358300" cy="5836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073"/>
              <a:buNone/>
            </a:pPr>
            <a:r>
              <a:rPr lang="en-US" sz="5600" b="1">
                <a:solidFill>
                  <a:schemeClr val="accent2"/>
                </a:solidFill>
                <a:latin typeface="Arial"/>
                <a:ea typeface="Arial"/>
                <a:cs typeface="Arial"/>
                <a:sym typeface="Arial"/>
              </a:rPr>
              <a:t>Coming </a:t>
            </a:r>
            <a:r>
              <a:rPr lang="en-US" sz="5600" b="1">
                <a:solidFill>
                  <a:schemeClr val="accent2"/>
                </a:solidFill>
              </a:rPr>
              <a:t>This Fall</a:t>
            </a:r>
            <a:r>
              <a:rPr lang="en-US" sz="5600" b="1">
                <a:solidFill>
                  <a:schemeClr val="accent2"/>
                </a:solidFill>
                <a:latin typeface="Arial"/>
                <a:ea typeface="Arial"/>
                <a:cs typeface="Arial"/>
                <a:sym typeface="Arial"/>
              </a:rPr>
              <a:t>:</a:t>
            </a:r>
            <a:endParaRPr sz="5600" b="1">
              <a:solidFill>
                <a:schemeClr val="accent2"/>
              </a:solidFill>
              <a:latin typeface="Arial"/>
              <a:ea typeface="Arial"/>
              <a:cs typeface="Arial"/>
              <a:sym typeface="Arial"/>
            </a:endParaRPr>
          </a:p>
          <a:p>
            <a:pPr marL="0" lvl="0" indent="0" algn="ctr" rtl="0">
              <a:lnSpc>
                <a:spcPct val="100000"/>
              </a:lnSpc>
              <a:spcBef>
                <a:spcPts val="0"/>
              </a:spcBef>
              <a:spcAft>
                <a:spcPts val="0"/>
              </a:spcAft>
              <a:buSzPts val="4073"/>
              <a:buNone/>
            </a:pPr>
            <a:endParaRPr sz="5600" b="1">
              <a:solidFill>
                <a:schemeClr val="accent2"/>
              </a:solidFill>
              <a:latin typeface="Play"/>
              <a:ea typeface="Play"/>
              <a:cs typeface="Play"/>
              <a:sym typeface="Play"/>
            </a:endParaRPr>
          </a:p>
          <a:p>
            <a:pPr marL="0" lvl="0" indent="0" algn="ctr" rtl="0">
              <a:lnSpc>
                <a:spcPct val="100000"/>
              </a:lnSpc>
              <a:spcBef>
                <a:spcPts val="0"/>
              </a:spcBef>
              <a:spcAft>
                <a:spcPts val="0"/>
              </a:spcAft>
              <a:buSzPts val="4073"/>
              <a:buNone/>
            </a:pPr>
            <a:endParaRPr sz="5600" b="1">
              <a:solidFill>
                <a:schemeClr val="accent2"/>
              </a:solidFill>
              <a:latin typeface="Play"/>
              <a:ea typeface="Play"/>
              <a:cs typeface="Play"/>
              <a:sym typeface="Play"/>
            </a:endParaRPr>
          </a:p>
          <a:p>
            <a:pPr marL="0" lvl="0" indent="0" algn="ctr" rtl="0">
              <a:lnSpc>
                <a:spcPct val="100000"/>
              </a:lnSpc>
              <a:spcBef>
                <a:spcPts val="0"/>
              </a:spcBef>
              <a:spcAft>
                <a:spcPts val="0"/>
              </a:spcAft>
              <a:buSzPts val="4073"/>
              <a:buNone/>
            </a:pPr>
            <a:endParaRPr sz="5600" b="1">
              <a:solidFill>
                <a:schemeClr val="dk1"/>
              </a:solidFill>
              <a:latin typeface="Play"/>
              <a:ea typeface="Play"/>
              <a:cs typeface="Play"/>
              <a:sym typeface="Play"/>
            </a:endParaRPr>
          </a:p>
          <a:p>
            <a:pPr marL="0" lvl="0" indent="0" algn="ctr" rtl="0">
              <a:lnSpc>
                <a:spcPct val="100000"/>
              </a:lnSpc>
              <a:spcBef>
                <a:spcPts val="1000"/>
              </a:spcBef>
              <a:spcAft>
                <a:spcPts val="0"/>
              </a:spcAft>
              <a:buSzPts val="2618"/>
              <a:buNone/>
            </a:pPr>
            <a:r>
              <a:rPr lang="en-US" sz="3800">
                <a:solidFill>
                  <a:schemeClr val="dk1"/>
                </a:solidFill>
                <a:latin typeface="Play"/>
                <a:ea typeface="Play"/>
                <a:cs typeface="Play"/>
                <a:sym typeface="Play"/>
              </a:rPr>
              <a:t>October 1</a:t>
            </a:r>
            <a:r>
              <a:rPr lang="en-US" sz="3800">
                <a:latin typeface="Play"/>
                <a:ea typeface="Play"/>
                <a:cs typeface="Play"/>
                <a:sym typeface="Play"/>
              </a:rPr>
              <a:t>2-</a:t>
            </a:r>
            <a:r>
              <a:rPr lang="en-US" sz="3800">
                <a:solidFill>
                  <a:schemeClr val="dk1"/>
                </a:solidFill>
                <a:latin typeface="Play"/>
                <a:ea typeface="Play"/>
                <a:cs typeface="Play"/>
                <a:sym typeface="Play"/>
              </a:rPr>
              <a:t>1</a:t>
            </a:r>
            <a:r>
              <a:rPr lang="en-US" sz="3800">
                <a:latin typeface="Play"/>
                <a:ea typeface="Play"/>
                <a:cs typeface="Play"/>
                <a:sym typeface="Play"/>
              </a:rPr>
              <a:t>4</a:t>
            </a:r>
            <a:r>
              <a:rPr lang="en-US" sz="3800">
                <a:solidFill>
                  <a:schemeClr val="dk1"/>
                </a:solidFill>
                <a:latin typeface="Play"/>
                <a:ea typeface="Play"/>
                <a:cs typeface="Play"/>
                <a:sym typeface="Play"/>
              </a:rPr>
              <a:t>, 202</a:t>
            </a:r>
            <a:r>
              <a:rPr lang="en-US" sz="3800">
                <a:latin typeface="Play"/>
                <a:ea typeface="Play"/>
                <a:cs typeface="Play"/>
                <a:sym typeface="Play"/>
              </a:rPr>
              <a:t>5</a:t>
            </a:r>
            <a:endParaRPr sz="3800">
              <a:solidFill>
                <a:schemeClr val="dk1"/>
              </a:solidFill>
              <a:latin typeface="Play"/>
              <a:ea typeface="Play"/>
              <a:cs typeface="Play"/>
              <a:sym typeface="Play"/>
            </a:endParaRPr>
          </a:p>
          <a:p>
            <a:pPr marL="0" lvl="0" indent="0" algn="ctr" rtl="0">
              <a:lnSpc>
                <a:spcPct val="100000"/>
              </a:lnSpc>
              <a:spcBef>
                <a:spcPts val="1000"/>
              </a:spcBef>
              <a:spcAft>
                <a:spcPts val="0"/>
              </a:spcAft>
              <a:buSzPts val="2618"/>
              <a:buNone/>
            </a:pPr>
            <a:r>
              <a:rPr lang="en-US" sz="3800">
                <a:solidFill>
                  <a:schemeClr val="dk1"/>
                </a:solidFill>
                <a:latin typeface="Play"/>
                <a:ea typeface="Play"/>
                <a:cs typeface="Play"/>
                <a:sym typeface="Play"/>
              </a:rPr>
              <a:t>Vanderbilt University</a:t>
            </a:r>
            <a:endParaRPr sz="3800">
              <a:solidFill>
                <a:schemeClr val="dk1"/>
              </a:solidFill>
              <a:latin typeface="Play"/>
              <a:ea typeface="Play"/>
              <a:cs typeface="Play"/>
              <a:sym typeface="Play"/>
            </a:endParaRPr>
          </a:p>
          <a:p>
            <a:pPr marL="0" lvl="0" indent="0" algn="ctr" rtl="0">
              <a:lnSpc>
                <a:spcPct val="100000"/>
              </a:lnSpc>
              <a:spcBef>
                <a:spcPts val="1000"/>
              </a:spcBef>
              <a:spcAft>
                <a:spcPts val="0"/>
              </a:spcAft>
              <a:buSzPts val="2618"/>
              <a:buNone/>
            </a:pPr>
            <a:r>
              <a:rPr lang="en-US" sz="3800">
                <a:solidFill>
                  <a:schemeClr val="dk1"/>
                </a:solidFill>
                <a:latin typeface="Play"/>
                <a:ea typeface="Play"/>
                <a:cs typeface="Play"/>
                <a:sym typeface="Play"/>
              </a:rPr>
              <a:t>Nashville, TN</a:t>
            </a:r>
            <a:endParaRPr sz="3800">
              <a:solidFill>
                <a:schemeClr val="dk1"/>
              </a:solidFill>
              <a:latin typeface="Play"/>
              <a:ea typeface="Play"/>
              <a:cs typeface="Play"/>
              <a:sym typeface="Play"/>
            </a:endParaRPr>
          </a:p>
        </p:txBody>
      </p:sp>
      <p:pic>
        <p:nvPicPr>
          <p:cNvPr id="619" name="Google Shape;619;g36f4374db95_1_36"/>
          <p:cNvPicPr preferRelativeResize="0"/>
          <p:nvPr/>
        </p:nvPicPr>
        <p:blipFill>
          <a:blip r:embed="rId3">
            <a:alphaModFix/>
          </a:blip>
          <a:stretch>
            <a:fillRect/>
          </a:stretch>
        </p:blipFill>
        <p:spPr>
          <a:xfrm>
            <a:off x="2169725" y="1192490"/>
            <a:ext cx="7852575" cy="3926275"/>
          </a:xfrm>
          <a:prstGeom prst="rect">
            <a:avLst/>
          </a:prstGeom>
          <a:noFill/>
          <a:ln>
            <a:noFill/>
          </a:ln>
        </p:spPr>
      </p:pic>
      <p:pic>
        <p:nvPicPr>
          <p:cNvPr id="620" name="Google Shape;620;g36f4374db95_1_36"/>
          <p:cNvPicPr preferRelativeResize="0"/>
          <p:nvPr/>
        </p:nvPicPr>
        <p:blipFill rotWithShape="1">
          <a:blip r:embed="rId4">
            <a:alphaModFix/>
          </a:blip>
          <a:srcRect/>
          <a:stretch/>
        </p:blipFill>
        <p:spPr>
          <a:xfrm>
            <a:off x="9678072" y="5891098"/>
            <a:ext cx="2513925" cy="966900"/>
          </a:xfrm>
          <a:prstGeom prst="rect">
            <a:avLst/>
          </a:prstGeom>
          <a:noFill/>
          <a:ln>
            <a:noFill/>
          </a:ln>
        </p:spPr>
      </p:pic>
      <p:sp>
        <p:nvSpPr>
          <p:cNvPr id="621" name="Google Shape;621;g36f4374db95_1_36"/>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3449d594da6_0_40"/>
          <p:cNvSpPr txBox="1">
            <a:spLocks noGrp="1"/>
          </p:cNvSpPr>
          <p:nvPr>
            <p:ph type="ctrTitle"/>
          </p:nvPr>
        </p:nvSpPr>
        <p:spPr>
          <a:xfrm>
            <a:off x="2992399" y="1267800"/>
            <a:ext cx="79824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Final Questions and Discussion</a:t>
            </a:r>
            <a:endParaRPr sz="4000"/>
          </a:p>
        </p:txBody>
      </p:sp>
      <p:sp>
        <p:nvSpPr>
          <p:cNvPr id="628" name="Google Shape;628;g3449d594da6_0_4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370deca9d95_1_27"/>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72</a:t>
            </a:fld>
            <a:endParaRPr/>
          </a:p>
        </p:txBody>
      </p:sp>
      <p:pic>
        <p:nvPicPr>
          <p:cNvPr id="635" name="Google Shape;635;g370deca9d95_1_27" title="Screenshot 2025-07-21 at 9.13.22 AM.png"/>
          <p:cNvPicPr preferRelativeResize="0"/>
          <p:nvPr/>
        </p:nvPicPr>
        <p:blipFill rotWithShape="1">
          <a:blip r:embed="rId3">
            <a:alphaModFix/>
          </a:blip>
          <a:srcRect l="-614" r="3044" b="5508"/>
          <a:stretch/>
        </p:blipFill>
        <p:spPr>
          <a:xfrm>
            <a:off x="1090051" y="986425"/>
            <a:ext cx="10011901" cy="54840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370deca9d95_1_39"/>
          <p:cNvSpPr txBox="1">
            <a:spLocks noGrp="1"/>
          </p:cNvSpPr>
          <p:nvPr>
            <p:ph type="ctrTitle"/>
          </p:nvPr>
        </p:nvSpPr>
        <p:spPr>
          <a:xfrm>
            <a:off x="4241475" y="1267800"/>
            <a:ext cx="4230600" cy="1828800"/>
          </a:xfrm>
          <a:prstGeom prst="rect">
            <a:avLst/>
          </a:prstGeom>
          <a:noFill/>
          <a:ln>
            <a:noFill/>
          </a:ln>
        </p:spPr>
        <p:txBody>
          <a:bodyPr spcFirstLastPara="1" wrap="square" lIns="0" tIns="0" rIns="18275" bIns="0" anchor="b" anchorCtr="0">
            <a:normAutofit/>
          </a:bodyPr>
          <a:lstStyle/>
          <a:p>
            <a:pPr marL="0" lvl="0" indent="0" algn="l" rtl="0">
              <a:lnSpc>
                <a:spcPct val="100000"/>
              </a:lnSpc>
              <a:spcBef>
                <a:spcPts val="0"/>
              </a:spcBef>
              <a:spcAft>
                <a:spcPts val="0"/>
              </a:spcAft>
              <a:buClr>
                <a:schemeClr val="dk2"/>
              </a:buClr>
              <a:buSzPts val="5600"/>
              <a:buFont typeface="Arial"/>
              <a:buNone/>
            </a:pPr>
            <a:r>
              <a:rPr lang="en-US"/>
              <a:t>Questions?</a:t>
            </a:r>
            <a:endParaRPr/>
          </a:p>
          <a:p>
            <a:pPr marL="0" lvl="0" indent="0" algn="l" rtl="0">
              <a:lnSpc>
                <a:spcPct val="100000"/>
              </a:lnSpc>
              <a:spcBef>
                <a:spcPts val="0"/>
              </a:spcBef>
              <a:spcAft>
                <a:spcPts val="0"/>
              </a:spcAft>
              <a:buClr>
                <a:schemeClr val="dk2"/>
              </a:buClr>
              <a:buSzPts val="5600"/>
              <a:buFont typeface="Arial"/>
              <a:buNone/>
            </a:pPr>
            <a:r>
              <a:rPr lang="en-US"/>
              <a:t>Thank you!</a:t>
            </a:r>
            <a:endParaRPr/>
          </a:p>
        </p:txBody>
      </p:sp>
      <p:sp>
        <p:nvSpPr>
          <p:cNvPr id="642" name="Google Shape;642;g370deca9d95_1_3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73</a:t>
            </a:fld>
            <a:endParaRPr/>
          </a:p>
        </p:txBody>
      </p:sp>
      <p:sp>
        <p:nvSpPr>
          <p:cNvPr id="643" name="Google Shape;643;g370deca9d95_1_39"/>
          <p:cNvSpPr txBox="1">
            <a:spLocks noGrp="1"/>
          </p:cNvSpPr>
          <p:nvPr>
            <p:ph type="ctrTitle"/>
          </p:nvPr>
        </p:nvSpPr>
        <p:spPr>
          <a:xfrm>
            <a:off x="2594600" y="4366775"/>
            <a:ext cx="8644200" cy="1552500"/>
          </a:xfrm>
          <a:prstGeom prst="rect">
            <a:avLst/>
          </a:prstGeom>
          <a:noFill/>
          <a:ln>
            <a:noFill/>
          </a:ln>
        </p:spPr>
        <p:txBody>
          <a:bodyPr spcFirstLastPara="1" wrap="square" lIns="0" tIns="0" rIns="18275" bIns="0" anchor="t" anchorCtr="0">
            <a:normAutofit fontScale="90000"/>
          </a:bodyPr>
          <a:lstStyle/>
          <a:p>
            <a:pPr marL="0" lvl="0" indent="0" algn="l" rtl="0">
              <a:lnSpc>
                <a:spcPct val="100000"/>
              </a:lnSpc>
              <a:spcBef>
                <a:spcPts val="0"/>
              </a:spcBef>
              <a:spcAft>
                <a:spcPts val="0"/>
              </a:spcAft>
              <a:buClr>
                <a:schemeClr val="dk2"/>
              </a:buClr>
              <a:buSzPct val="124444"/>
              <a:buFont typeface="Arial"/>
              <a:buNone/>
            </a:pPr>
            <a:r>
              <a:rPr lang="en-US" sz="4500" b="0" u="sng">
                <a:solidFill>
                  <a:schemeClr val="hlink"/>
                </a:solidFill>
                <a:hlinkClick r:id="rId3"/>
              </a:rPr>
              <a:t>patrickusconsulting@gmail.com</a:t>
            </a:r>
            <a:r>
              <a:rPr lang="en-US" sz="4500" b="0"/>
              <a:t> </a:t>
            </a:r>
            <a:endParaRPr sz="4500" b="0"/>
          </a:p>
          <a:p>
            <a:pPr marL="0" lvl="0" indent="0" algn="l" rtl="0">
              <a:lnSpc>
                <a:spcPct val="100000"/>
              </a:lnSpc>
              <a:spcBef>
                <a:spcPts val="0"/>
              </a:spcBef>
              <a:spcAft>
                <a:spcPts val="0"/>
              </a:spcAft>
              <a:buClr>
                <a:schemeClr val="dk2"/>
              </a:buClr>
              <a:buSzPct val="124444"/>
              <a:buFont typeface="Arial"/>
              <a:buNone/>
            </a:pPr>
            <a:r>
              <a:rPr lang="en-US" sz="4500" b="0" u="sng">
                <a:solidFill>
                  <a:schemeClr val="hlink"/>
                </a:solidFill>
                <a:hlinkClick r:id="rId4"/>
              </a:rPr>
              <a:t>michael.fazi@vanderbilt.edu</a:t>
            </a:r>
            <a:endParaRPr sz="4500" b="0"/>
          </a:p>
          <a:p>
            <a:pPr marL="0" lvl="0" indent="0" algn="l" rtl="0">
              <a:lnSpc>
                <a:spcPct val="100000"/>
              </a:lnSpc>
              <a:spcBef>
                <a:spcPts val="0"/>
              </a:spcBef>
              <a:spcAft>
                <a:spcPts val="0"/>
              </a:spcAft>
              <a:buClr>
                <a:schemeClr val="dk2"/>
              </a:buClr>
              <a:buSzPct val="124444"/>
              <a:buFont typeface="Arial"/>
              <a:buNone/>
            </a:pPr>
            <a:endParaRPr sz="4500" b="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449d594da6_0_96"/>
          <p:cNvSpPr txBox="1">
            <a:spLocks noGrp="1"/>
          </p:cNvSpPr>
          <p:nvPr>
            <p:ph type="title"/>
          </p:nvPr>
        </p:nvSpPr>
        <p:spPr>
          <a:xfrm>
            <a:off x="544600" y="476213"/>
            <a:ext cx="109728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5000"/>
              <a:buFont typeface="Arial"/>
              <a:buNone/>
            </a:pPr>
            <a:r>
              <a:rPr lang="en-US" b="1"/>
              <a:t>Expectations for Participants</a:t>
            </a:r>
            <a:endParaRPr b="1"/>
          </a:p>
        </p:txBody>
      </p:sp>
      <p:sp>
        <p:nvSpPr>
          <p:cNvPr id="133" name="Google Shape;133;g3449d594da6_0_96"/>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4000"/>
              <a:buChar char="●"/>
            </a:pPr>
            <a:r>
              <a:rPr lang="en-US" sz="4000"/>
              <a:t>Not legal advice</a:t>
            </a:r>
            <a:endParaRPr sz="4000"/>
          </a:p>
          <a:p>
            <a:pPr marL="457200" lvl="0" indent="-457200" algn="l" rtl="0">
              <a:lnSpc>
                <a:spcPct val="100000"/>
              </a:lnSpc>
              <a:spcBef>
                <a:spcPts val="0"/>
              </a:spcBef>
              <a:spcAft>
                <a:spcPts val="0"/>
              </a:spcAft>
              <a:buSzPts val="4000"/>
              <a:buChar char="●"/>
            </a:pPr>
            <a:r>
              <a:rPr lang="en-US" sz="4000"/>
              <a:t>Participation</a:t>
            </a:r>
            <a:endParaRPr sz="4000"/>
          </a:p>
          <a:p>
            <a:pPr marL="457200" lvl="0" indent="-457200" algn="l" rtl="0">
              <a:lnSpc>
                <a:spcPct val="100000"/>
              </a:lnSpc>
              <a:spcBef>
                <a:spcPts val="0"/>
              </a:spcBef>
              <a:spcAft>
                <a:spcPts val="0"/>
              </a:spcAft>
              <a:buSzPts val="4000"/>
              <a:buChar char="●"/>
            </a:pPr>
            <a:r>
              <a:rPr lang="en-US" sz="4000"/>
              <a:t>Cameras</a:t>
            </a:r>
            <a:endParaRPr sz="4000"/>
          </a:p>
          <a:p>
            <a:pPr marL="457200" lvl="0" indent="-457200" algn="l" rtl="0">
              <a:lnSpc>
                <a:spcPct val="100000"/>
              </a:lnSpc>
              <a:spcBef>
                <a:spcPts val="0"/>
              </a:spcBef>
              <a:spcAft>
                <a:spcPts val="0"/>
              </a:spcAft>
              <a:buSzPts val="4000"/>
              <a:buChar char="●"/>
            </a:pPr>
            <a:r>
              <a:rPr lang="en-US" sz="4000"/>
              <a:t>Questions</a:t>
            </a:r>
            <a:endParaRPr sz="4000"/>
          </a:p>
          <a:p>
            <a:pPr marL="457200" lvl="0" indent="-457200" algn="l" rtl="0">
              <a:lnSpc>
                <a:spcPct val="100000"/>
              </a:lnSpc>
              <a:spcBef>
                <a:spcPts val="0"/>
              </a:spcBef>
              <a:spcAft>
                <a:spcPts val="0"/>
              </a:spcAft>
              <a:buSzPts val="4000"/>
              <a:buChar char="●"/>
            </a:pPr>
            <a:r>
              <a:rPr lang="en-US" sz="4000"/>
              <a:t>Open-Minded</a:t>
            </a:r>
            <a:endParaRPr sz="4000"/>
          </a:p>
        </p:txBody>
      </p:sp>
      <p:sp>
        <p:nvSpPr>
          <p:cNvPr id="134" name="Google Shape;134;g3449d594da6_0_96"/>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6f4374db95_1_241"/>
          <p:cNvSpPr txBox="1">
            <a:spLocks noGrp="1"/>
          </p:cNvSpPr>
          <p:nvPr>
            <p:ph type="title"/>
          </p:nvPr>
        </p:nvSpPr>
        <p:spPr>
          <a:xfrm>
            <a:off x="1726802" y="2923850"/>
            <a:ext cx="8738400" cy="1362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What are your goals and expectations for today?</a:t>
            </a:r>
            <a:endParaRPr/>
          </a:p>
        </p:txBody>
      </p:sp>
      <p:sp>
        <p:nvSpPr>
          <p:cNvPr id="141" name="Google Shape;141;g36f4374db95_1_241"/>
          <p:cNvSpPr txBox="1">
            <a:spLocks noGrp="1"/>
          </p:cNvSpPr>
          <p:nvPr>
            <p:ph type="sldNum" idx="12"/>
          </p:nvPr>
        </p:nvSpPr>
        <p:spPr>
          <a:xfrm>
            <a:off x="10566400" y="6356351"/>
            <a:ext cx="1016100" cy="365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Presentation on brainstorming">
  <a:themeElements>
    <a:clrScheme name="Custom 3">
      <a:dk1>
        <a:srgbClr val="000000"/>
      </a:dk1>
      <a:lt1>
        <a:srgbClr val="FFFFFF"/>
      </a:lt1>
      <a:dk2>
        <a:srgbClr val="212121"/>
      </a:dk2>
      <a:lt2>
        <a:srgbClr val="FFFFFF"/>
      </a:lt2>
      <a:accent1>
        <a:srgbClr val="972B20"/>
      </a:accent1>
      <a:accent2>
        <a:srgbClr val="FE4D4D"/>
      </a:accent2>
      <a:accent3>
        <a:srgbClr val="005C9F"/>
      </a:accent3>
      <a:accent4>
        <a:srgbClr val="712017"/>
      </a:accent4>
      <a:accent5>
        <a:srgbClr val="972B20"/>
      </a:accent5>
      <a:accent6>
        <a:srgbClr val="909090"/>
      </a:accent6>
      <a:hlink>
        <a:srgbClr val="40AFFF"/>
      </a:hlink>
      <a:folHlink>
        <a:srgbClr val="9090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3131</Words>
  <Application>Microsoft Office PowerPoint</Application>
  <PresentationFormat>Widescreen</PresentationFormat>
  <Paragraphs>468</Paragraphs>
  <Slides>73</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Noto Sans Symbols</vt:lpstr>
      <vt:lpstr>Calibri</vt:lpstr>
      <vt:lpstr>Play</vt:lpstr>
      <vt:lpstr>Roboto</vt:lpstr>
      <vt:lpstr>Presentation on brainstorming</vt:lpstr>
      <vt:lpstr> Informal Resolutions for Title IX and Sexual Misconduct Cases</vt:lpstr>
      <vt:lpstr>Accessibility Acknowledgement</vt:lpstr>
      <vt:lpstr>Donald D. Gehring Academy  Language Statement</vt:lpstr>
      <vt:lpstr>Your Presenters</vt:lpstr>
      <vt:lpstr>ASCA Knowledge &amp; Skills</vt:lpstr>
      <vt:lpstr>PowerPoint Presentation</vt:lpstr>
      <vt:lpstr>Outline of Topics</vt:lpstr>
      <vt:lpstr>Expectations for Participants</vt:lpstr>
      <vt:lpstr>What are your goals and expectations for today?</vt:lpstr>
      <vt:lpstr>Regulatory Requirements and Due Process</vt:lpstr>
      <vt:lpstr>§ 106.45(b)(9): Informal Resolutions </vt:lpstr>
      <vt:lpstr>§ 106.45(b)(9): Informal Resolutions </vt:lpstr>
      <vt:lpstr>Additional Requirements from 2020 Regulations</vt:lpstr>
      <vt:lpstr>Additional State Requirements</vt:lpstr>
      <vt:lpstr>Due Process Considerations</vt:lpstr>
      <vt:lpstr>Due Process Considerations</vt:lpstr>
      <vt:lpstr>Due Process Considerations</vt:lpstr>
      <vt:lpstr>Due Process Considerations</vt:lpstr>
      <vt:lpstr>Forms of Informal Resolution</vt:lpstr>
      <vt:lpstr>PowerPoint Presentation</vt:lpstr>
      <vt:lpstr>Facilitated Mediation</vt:lpstr>
      <vt:lpstr>Considering Facilitated Mediation</vt:lpstr>
      <vt:lpstr>Restorative Justice</vt:lpstr>
      <vt:lpstr>Considering Restorative Justice</vt:lpstr>
      <vt:lpstr>Facilitated Dialogue</vt:lpstr>
      <vt:lpstr>Considering Facilitated  Dialogue</vt:lpstr>
      <vt:lpstr>Administrative Resolution</vt:lpstr>
      <vt:lpstr>Considering Administrative Processing</vt:lpstr>
      <vt:lpstr>Which Process When?</vt:lpstr>
      <vt:lpstr>Case Study Examples</vt:lpstr>
      <vt:lpstr>Case Study 1</vt:lpstr>
      <vt:lpstr>PowerPoint Presentation</vt:lpstr>
      <vt:lpstr>Case Study 2</vt:lpstr>
      <vt:lpstr>PowerPoint Presentation</vt:lpstr>
      <vt:lpstr>Break 15 minutes</vt:lpstr>
      <vt:lpstr>Determining Threshold and Appropriate Process Options</vt:lpstr>
      <vt:lpstr>Preliminary Questions</vt:lpstr>
      <vt:lpstr>What do we mean by “Threshold Review”?</vt:lpstr>
      <vt:lpstr>Determining Threshold Review Criteria</vt:lpstr>
      <vt:lpstr>Determining Threshold Review Criteria</vt:lpstr>
      <vt:lpstr>Threshold Review Considerations</vt:lpstr>
      <vt:lpstr>Institutional Considerations for Informal Resolution</vt:lpstr>
      <vt:lpstr>Advisor Participation Considerations</vt:lpstr>
      <vt:lpstr>Moving In and Out of IR</vt:lpstr>
      <vt:lpstr>Value of Supportive Measures</vt:lpstr>
      <vt:lpstr>Policy Drafting Considerations</vt:lpstr>
      <vt:lpstr>Website/Materials Recommendations</vt:lpstr>
      <vt:lpstr>Limitations of Informal Resolution</vt:lpstr>
      <vt:lpstr>Other Recommendations</vt:lpstr>
      <vt:lpstr>Lunch 1 hour</vt:lpstr>
      <vt:lpstr>Case Study Intake and Initial Review</vt:lpstr>
      <vt:lpstr>Initial Considerations</vt:lpstr>
      <vt:lpstr>Overview of  Facilitated Mediation Process Deep Dive</vt:lpstr>
      <vt:lpstr>Process Overview</vt:lpstr>
      <vt:lpstr>Entering Informal Resolution</vt:lpstr>
      <vt:lpstr>Value of Participation Agreements</vt:lpstr>
      <vt:lpstr>Prep Meeting Agenda</vt:lpstr>
      <vt:lpstr>Conference Prep</vt:lpstr>
      <vt:lpstr>Conference Day</vt:lpstr>
      <vt:lpstr>IR Agreement</vt:lpstr>
      <vt:lpstr>IR Agreement Approval</vt:lpstr>
      <vt:lpstr>Enforcing the Agreement</vt:lpstr>
      <vt:lpstr>Case Study Process Application</vt:lpstr>
      <vt:lpstr>Prep Meeting Agenda</vt:lpstr>
      <vt:lpstr>Conference Day</vt:lpstr>
      <vt:lpstr>IR Agreement</vt:lpstr>
      <vt:lpstr>Document Examples &amp; Other Resources</vt:lpstr>
      <vt:lpstr>Example Documents</vt:lpstr>
      <vt:lpstr>Other Resources</vt:lpstr>
      <vt:lpstr>PowerPoint Presentation</vt:lpstr>
      <vt:lpstr>Final Questions and Discussion</vt:lpstr>
      <vt:lpstr>PowerPoint Presentation</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Angela Powell ASCA</dc:creator>
  <cp:lastModifiedBy>Stebbins, Lindsay - stebbilm</cp:lastModifiedBy>
  <cp:revision>1</cp:revision>
  <dcterms:created xsi:type="dcterms:W3CDTF">2024-02-15T15:14:09Z</dcterms:created>
  <dcterms:modified xsi:type="dcterms:W3CDTF">2025-07-22T18:49:54Z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