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062400" cy="329184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257"/>
    <a:srgbClr val="4D3E92"/>
    <a:srgbClr val="57397B"/>
    <a:srgbClr val="D7C985"/>
    <a:srgbClr val="481389"/>
    <a:srgbClr val="641E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7117" autoAdjust="0"/>
  </p:normalViewPr>
  <p:slideViewPr>
    <p:cSldViewPr snapToGrid="0" snapToObjects="1">
      <p:cViewPr>
        <p:scale>
          <a:sx n="30" d="100"/>
          <a:sy n="30" d="100"/>
        </p:scale>
        <p:origin x="-72" y="-72"/>
      </p:cViewPr>
      <p:guideLst>
        <p:guide orient="horz" pos="10368"/>
        <p:guide pos="13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8E6F6-11B0-6144-A661-0D49737BCB12}" type="datetimeFigureOut">
              <a:rPr lang="en-US" smtClean="0"/>
              <a:t>6/1/2015</a:t>
            </a:fld>
            <a:endParaRPr lang="en-US" dirty="0"/>
          </a:p>
        </p:txBody>
      </p:sp>
      <p:sp>
        <p:nvSpPr>
          <p:cNvPr id="4" name="Slide Image Placeholder 3"/>
          <p:cNvSpPr>
            <a:spLocks noGrp="1" noRot="1" noChangeAspect="1"/>
          </p:cNvSpPr>
          <p:nvPr>
            <p:ph type="sldImg" idx="2"/>
          </p:nvPr>
        </p:nvSpPr>
        <p:spPr>
          <a:xfrm>
            <a:off x="1238250" y="685800"/>
            <a:ext cx="4381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1AD9D-5A51-3941-AE08-97B878EDF791}" type="slidenum">
              <a:rPr lang="en-US" smtClean="0"/>
              <a:t>‹#›</a:t>
            </a:fld>
            <a:endParaRPr lang="en-US" dirty="0"/>
          </a:p>
        </p:txBody>
      </p:sp>
    </p:spTree>
    <p:extLst>
      <p:ext uri="{BB962C8B-B14F-4D97-AF65-F5344CB8AC3E}">
        <p14:creationId xmlns:p14="http://schemas.microsoft.com/office/powerpoint/2010/main" val="3627974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1AD9D-5A51-3941-AE08-97B878EDF791}" type="slidenum">
              <a:rPr lang="en-US" smtClean="0"/>
              <a:t>1</a:t>
            </a:fld>
            <a:endParaRPr lang="en-US" dirty="0"/>
          </a:p>
        </p:txBody>
      </p:sp>
    </p:spTree>
    <p:extLst>
      <p:ext uri="{BB962C8B-B14F-4D97-AF65-F5344CB8AC3E}">
        <p14:creationId xmlns:p14="http://schemas.microsoft.com/office/powerpoint/2010/main" val="299950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226042"/>
            <a:ext cx="357530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653760"/>
            <a:ext cx="29443680" cy="841248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429007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342151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85786" y="6324600"/>
            <a:ext cx="34066165"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698" y="6324600"/>
            <a:ext cx="101512050"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30868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211010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122"/>
            <a:ext cx="35753040" cy="653796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225"/>
            <a:ext cx="35753040" cy="72008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376210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72696" y="36865560"/>
            <a:ext cx="67789105" cy="10427970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062843" y="36865560"/>
            <a:ext cx="67789110" cy="10427970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45764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120" y="1318262"/>
            <a:ext cx="378561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1" y="7368542"/>
            <a:ext cx="18584865"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03121" y="10439400"/>
            <a:ext cx="18584865"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8" y="7368542"/>
            <a:ext cx="18592165" cy="307085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1367118" y="10439400"/>
            <a:ext cx="18592165" cy="1896618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378241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21406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47555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3" y="1310640"/>
            <a:ext cx="13838240" cy="557784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6445230" y="1310643"/>
            <a:ext cx="23514050" cy="2809494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3" y="6888483"/>
            <a:ext cx="13838240" cy="225171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422161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3042880"/>
            <a:ext cx="25237440" cy="272034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244525" y="2941320"/>
            <a:ext cx="25237440" cy="1975104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dirty="0"/>
          </a:p>
        </p:txBody>
      </p:sp>
      <p:sp>
        <p:nvSpPr>
          <p:cNvPr id="4" name="Text Placeholder 3"/>
          <p:cNvSpPr>
            <a:spLocks noGrp="1"/>
          </p:cNvSpPr>
          <p:nvPr>
            <p:ph type="body" sz="half" idx="2"/>
          </p:nvPr>
        </p:nvSpPr>
        <p:spPr>
          <a:xfrm>
            <a:off x="8244525" y="25763222"/>
            <a:ext cx="25237440" cy="386333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C42BA-F023-7C44-AF1D-EA24C7160A0D}" type="datetimeFigureOut">
              <a:rPr lang="en-US" smtClean="0"/>
              <a:t>6/1/2015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187F7-75C9-9B41-8FB7-FF296AFB19E2}" type="slidenum">
              <a:rPr lang="en-US" smtClean="0"/>
              <a:t>‹#›</a:t>
            </a:fld>
            <a:endParaRPr lang="en-US" dirty="0"/>
          </a:p>
        </p:txBody>
      </p:sp>
    </p:spTree>
    <p:extLst>
      <p:ext uri="{BB962C8B-B14F-4D97-AF65-F5344CB8AC3E}">
        <p14:creationId xmlns:p14="http://schemas.microsoft.com/office/powerpoint/2010/main" val="14371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18262"/>
            <a:ext cx="37856160" cy="54864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680963"/>
            <a:ext cx="37856160" cy="2172462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0510482"/>
            <a:ext cx="9814560" cy="17526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1ECC42BA-F023-7C44-AF1D-EA24C7160A0D}" type="datetimeFigureOut">
              <a:rPr lang="en-US" smtClean="0"/>
              <a:t>6/1/2015</a:t>
            </a:fld>
            <a:endParaRPr lang="en-US" dirty="0"/>
          </a:p>
        </p:txBody>
      </p:sp>
      <p:sp>
        <p:nvSpPr>
          <p:cNvPr id="5" name="Footer Placeholder 4"/>
          <p:cNvSpPr>
            <a:spLocks noGrp="1"/>
          </p:cNvSpPr>
          <p:nvPr>
            <p:ph type="ftr" sz="quarter" idx="3"/>
          </p:nvPr>
        </p:nvSpPr>
        <p:spPr>
          <a:xfrm>
            <a:off x="14371320" y="30510482"/>
            <a:ext cx="13319760" cy="17526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144720" y="30510482"/>
            <a:ext cx="9814560" cy="17526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8A7187F7-75C9-9B41-8FB7-FF296AFB19E2}" type="slidenum">
              <a:rPr lang="en-US" smtClean="0"/>
              <a:t>‹#›</a:t>
            </a:fld>
            <a:endParaRPr lang="en-US" dirty="0"/>
          </a:p>
        </p:txBody>
      </p:sp>
    </p:spTree>
    <p:extLst>
      <p:ext uri="{BB962C8B-B14F-4D97-AF65-F5344CB8AC3E}">
        <p14:creationId xmlns:p14="http://schemas.microsoft.com/office/powerpoint/2010/main" val="224470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package" Target="../embeddings/Microsoft_Word_Document1.docx"/><Relationship Id="rId3" Type="http://schemas.openxmlformats.org/officeDocument/2006/relationships/notesSlide" Target="../notesSlides/notesSlide1.xml"/><Relationship Id="rId7" Type="http://schemas.openxmlformats.org/officeDocument/2006/relationships/image" Target="../media/image5.jpeg"/><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1257"/>
        </a:solidFill>
        <a:effectLst/>
      </p:bgPr>
    </p:bg>
    <p:spTree>
      <p:nvGrpSpPr>
        <p:cNvPr id="1" name=""/>
        <p:cNvGrpSpPr/>
        <p:nvPr/>
      </p:nvGrpSpPr>
      <p:grpSpPr>
        <a:xfrm>
          <a:off x="0" y="0"/>
          <a:ext cx="0" cy="0"/>
          <a:chOff x="0" y="0"/>
          <a:chExt cx="0" cy="0"/>
        </a:xfrm>
      </p:grpSpPr>
      <p:sp>
        <p:nvSpPr>
          <p:cNvPr id="8" name="TextBox 7"/>
          <p:cNvSpPr txBox="1"/>
          <p:nvPr/>
        </p:nvSpPr>
        <p:spPr>
          <a:xfrm>
            <a:off x="1228095" y="804627"/>
            <a:ext cx="39860639" cy="3908762"/>
          </a:xfrm>
          <a:prstGeom prst="rect">
            <a:avLst/>
          </a:prstGeom>
          <a:solidFill>
            <a:srgbClr val="D7C985"/>
          </a:solidFill>
        </p:spPr>
        <p:txBody>
          <a:bodyPr wrap="square" rtlCol="0">
            <a:spAutoFit/>
          </a:bodyPr>
          <a:lstStyle/>
          <a:p>
            <a:pPr algn="ctr"/>
            <a:endParaRPr lang="en-US" sz="1000" b="1" dirty="0" smtClean="0">
              <a:ln w="1905"/>
              <a:solidFill>
                <a:srgbClr val="481389"/>
              </a:solidFill>
              <a:effectLst>
                <a:innerShdw blurRad="69850" dist="43180" dir="5400000">
                  <a:srgbClr val="000000">
                    <a:alpha val="65000"/>
                  </a:srgbClr>
                </a:innerShdw>
              </a:effectLst>
              <a:latin typeface="Helvetica Neue"/>
              <a:cs typeface="Helvetica Neue"/>
            </a:endParaRPr>
          </a:p>
          <a:p>
            <a:pPr algn="ctr"/>
            <a:r>
              <a:rPr lang="en-US" sz="6600" b="1" dirty="0" smtClean="0">
                <a:ln w="1905"/>
                <a:solidFill>
                  <a:srgbClr val="2B1257"/>
                </a:solidFill>
                <a:effectLst>
                  <a:innerShdw blurRad="69850" dist="43180" dir="5400000">
                    <a:srgbClr val="000000">
                      <a:alpha val="65000"/>
                    </a:srgbClr>
                  </a:innerShdw>
                </a:effectLst>
                <a:latin typeface="Helvetica Neue"/>
                <a:cs typeface="Helvetica Neue"/>
              </a:rPr>
              <a:t>TRANSFORMING </a:t>
            </a:r>
            <a:r>
              <a:rPr lang="en-US" sz="6600" b="1" dirty="0">
                <a:ln w="1905"/>
                <a:solidFill>
                  <a:srgbClr val="2B1257"/>
                </a:solidFill>
                <a:effectLst>
                  <a:innerShdw blurRad="69850" dist="43180" dir="5400000">
                    <a:srgbClr val="000000">
                      <a:alpha val="65000"/>
                    </a:srgbClr>
                  </a:innerShdw>
                </a:effectLst>
                <a:latin typeface="Helvetica Neue"/>
                <a:cs typeface="Helvetica Neue"/>
              </a:rPr>
              <a:t>CAMPUS TRANSPORTATION, A CASE </a:t>
            </a:r>
            <a:r>
              <a:rPr lang="en-US" sz="6600" b="1" dirty="0" smtClean="0">
                <a:ln w="1905"/>
                <a:solidFill>
                  <a:srgbClr val="2B1257"/>
                </a:solidFill>
                <a:effectLst>
                  <a:innerShdw blurRad="69850" dist="43180" dir="5400000">
                    <a:srgbClr val="000000">
                      <a:alpha val="65000"/>
                    </a:srgbClr>
                  </a:innerShdw>
                </a:effectLst>
                <a:latin typeface="Helvetica Neue"/>
                <a:cs typeface="Helvetica Neue"/>
              </a:rPr>
              <a:t>STUDY</a:t>
            </a:r>
          </a:p>
          <a:p>
            <a:pPr algn="ctr"/>
            <a:r>
              <a:rPr lang="en-US" sz="3600" b="1" i="0" u="none" strike="noStrike" baseline="0" dirty="0" smtClean="0">
                <a:latin typeface="Helvetica Neue"/>
                <a:ea typeface="ＭＳ 明朝"/>
                <a:cs typeface="Helvetica Neue"/>
              </a:rPr>
              <a:t>Christie-Joy Hartman, Georgia Polacek, Elise Barrella, Stephanie Baller, and Lee Eshelman</a:t>
            </a:r>
          </a:p>
          <a:p>
            <a:endParaRPr lang="en-US" sz="1200" b="1" dirty="0" smtClean="0">
              <a:solidFill>
                <a:srgbClr val="641E7B"/>
              </a:solidFill>
              <a:latin typeface="Helvetica Neue"/>
              <a:cs typeface="Helvetica Neue"/>
            </a:endParaRPr>
          </a:p>
          <a:p>
            <a:endParaRPr lang="en-US" sz="2800" b="1" dirty="0" smtClean="0">
              <a:solidFill>
                <a:srgbClr val="641E7B"/>
              </a:solidFill>
              <a:latin typeface="Helvetica Neue"/>
              <a:cs typeface="Helvetica Neue"/>
            </a:endParaRPr>
          </a:p>
          <a:p>
            <a:r>
              <a:rPr lang="en-US" sz="3600" dirty="0" smtClean="0">
                <a:latin typeface="Helvetica Neue"/>
                <a:cs typeface="Helvetica Neue"/>
              </a:rPr>
              <a:t>      Department of Engineering </a:t>
            </a:r>
            <a:r>
              <a:rPr lang="en-US" sz="3600" dirty="0" smtClean="0">
                <a:latin typeface="Helvetica Neue"/>
                <a:ea typeface="Wingdings"/>
                <a:cs typeface="Helvetica Neue"/>
                <a:sym typeface="Wingdings"/>
              </a:rPr>
              <a:t></a:t>
            </a:r>
            <a:r>
              <a:rPr lang="en-US" sz="3600" dirty="0" smtClean="0">
                <a:latin typeface="Helvetica Neue"/>
                <a:cs typeface="Helvetica Neue"/>
              </a:rPr>
              <a:t> Department of Health Sciences </a:t>
            </a:r>
            <a:r>
              <a:rPr lang="en-US" sz="3600" dirty="0" smtClean="0">
                <a:latin typeface="Helvetica Neue"/>
                <a:ea typeface="Wingdings"/>
                <a:cs typeface="Helvetica Neue"/>
                <a:sym typeface="Wingdings"/>
              </a:rPr>
              <a:t></a:t>
            </a:r>
          </a:p>
          <a:p>
            <a:r>
              <a:rPr lang="en-US" sz="3600" dirty="0" smtClean="0">
                <a:latin typeface="Helvetica Neue"/>
                <a:cs typeface="Helvetica Neue"/>
              </a:rPr>
              <a:t>      Office of Police and Public Safety </a:t>
            </a:r>
            <a:r>
              <a:rPr lang="en-US" sz="3600" dirty="0" smtClean="0">
                <a:latin typeface="Helvetica Neue"/>
                <a:ea typeface="Wingdings"/>
                <a:cs typeface="Helvetica Neue"/>
                <a:sym typeface="Wingdings"/>
              </a:rPr>
              <a:t></a:t>
            </a:r>
            <a:r>
              <a:rPr lang="en-US" sz="3600" dirty="0" smtClean="0">
                <a:latin typeface="Helvetica Neue"/>
                <a:cs typeface="Helvetica Neue"/>
                <a:sym typeface="Wingdings"/>
              </a:rPr>
              <a:t> </a:t>
            </a:r>
            <a:r>
              <a:rPr lang="en-US" sz="3600" dirty="0" smtClean="0">
                <a:latin typeface="Helvetica Neue"/>
                <a:cs typeface="Helvetica Neue"/>
              </a:rPr>
              <a:t>Office of Environmental Stewardship and Sustainability</a:t>
            </a:r>
          </a:p>
          <a:p>
            <a:endParaRPr lang="en-US" sz="2400" b="1" dirty="0" smtClean="0">
              <a:solidFill>
                <a:srgbClr val="641E7B"/>
              </a:solidFill>
            </a:endParaRPr>
          </a:p>
        </p:txBody>
      </p:sp>
      <p:sp>
        <p:nvSpPr>
          <p:cNvPr id="11" name="TextBox 10"/>
          <p:cNvSpPr txBox="1"/>
          <p:nvPr/>
        </p:nvSpPr>
        <p:spPr>
          <a:xfrm>
            <a:off x="1228095" y="5518988"/>
            <a:ext cx="9998706"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Objective</a:t>
            </a:r>
            <a:endParaRPr lang="en-US" sz="4800" b="1" dirty="0">
              <a:solidFill>
                <a:srgbClr val="2B1257"/>
              </a:solidFill>
              <a:latin typeface="Helvetica Neue"/>
              <a:cs typeface="Helvetica Neue"/>
            </a:endParaRPr>
          </a:p>
        </p:txBody>
      </p:sp>
      <p:sp>
        <p:nvSpPr>
          <p:cNvPr id="12" name="TextBox 11"/>
          <p:cNvSpPr txBox="1"/>
          <p:nvPr/>
        </p:nvSpPr>
        <p:spPr>
          <a:xfrm>
            <a:off x="1228095" y="11432382"/>
            <a:ext cx="9998705" cy="14126941"/>
          </a:xfrm>
          <a:prstGeom prst="rect">
            <a:avLst/>
          </a:prstGeom>
          <a:solidFill>
            <a:schemeClr val="bg1"/>
          </a:solidFill>
        </p:spPr>
        <p:txBody>
          <a:bodyPr wrap="square" rtlCol="0">
            <a:spAutoFit/>
          </a:bodyPr>
          <a:lstStyle/>
          <a:p>
            <a:r>
              <a:rPr lang="en-US" sz="2400" dirty="0" smtClean="0">
                <a:latin typeface="Helvetica Neue"/>
                <a:cs typeface="Helvetica Neue"/>
              </a:rPr>
              <a:t>"Travel smarter" is one of the World Resources Institute's "top climate action steps for colleges and universities." Commuting represents 23% and 16% of American College and University Presidents' Climate Commitment (ACUPCC) masters and baccalaureate institutions' reported greenhouse gas emissions inventories, respectively. Further, 68% of ACUPCC signatories have selected "encourage use of and provide access to public transportation for all faculty, staff, students and visitors" as one of the two or more (out of a list of seven) tangible action options to reduce greenhouse gases within the two years after the institution's implementation start date. </a:t>
            </a:r>
          </a:p>
          <a:p>
            <a:endParaRPr lang="en-US" sz="2400" dirty="0">
              <a:latin typeface="Helvetica Neue"/>
              <a:cs typeface="Helvetica Neue"/>
            </a:endParaRPr>
          </a:p>
          <a:p>
            <a:r>
              <a:rPr lang="en-US" sz="2400" dirty="0" smtClean="0">
                <a:latin typeface="Helvetica Neue"/>
                <a:cs typeface="Helvetica Neue"/>
              </a:rPr>
              <a:t>James Madison University (JMU), a masters-level, residential campus in Harrisonburg, Virginia, is among the many ACUPCC signatories that have prioritized reducing greenhouse gas emissions from transportation. This poster describes:</a:t>
            </a:r>
          </a:p>
          <a:p>
            <a:pPr marL="342900" indent="-342900">
              <a:buFont typeface="Arial"/>
              <a:buChar char="•"/>
            </a:pPr>
            <a:r>
              <a:rPr lang="en-US" sz="2400" dirty="0" smtClean="0">
                <a:latin typeface="Helvetica Neue"/>
                <a:cs typeface="Helvetica Neue"/>
              </a:rPr>
              <a:t>JMU’s transformation of its transportation system since 2011.</a:t>
            </a:r>
          </a:p>
          <a:p>
            <a:pPr marL="342900" indent="-342900">
              <a:buFont typeface="Arial"/>
              <a:buChar char="•"/>
            </a:pPr>
            <a:r>
              <a:rPr lang="en-US" sz="2400" dirty="0" smtClean="0">
                <a:latin typeface="Helvetica Neue"/>
                <a:cs typeface="Helvetica Neue"/>
              </a:rPr>
              <a:t>the measurable transportation service results.</a:t>
            </a:r>
          </a:p>
          <a:p>
            <a:pPr marL="342900" indent="-342900">
              <a:buFont typeface="Arial"/>
              <a:buChar char="•"/>
            </a:pPr>
            <a:r>
              <a:rPr lang="en-US" sz="2400" dirty="0">
                <a:latin typeface="Helvetica Neue"/>
                <a:cs typeface="Helvetica Neue"/>
              </a:rPr>
              <a:t>f</a:t>
            </a:r>
            <a:r>
              <a:rPr lang="en-US" sz="2400" dirty="0" smtClean="0">
                <a:latin typeface="Helvetica Neue"/>
                <a:cs typeface="Helvetica Neue"/>
              </a:rPr>
              <a:t>actors affecting </a:t>
            </a:r>
            <a:r>
              <a:rPr lang="en-US" sz="2400" dirty="0">
                <a:latin typeface="Helvetica Neue"/>
                <a:cs typeface="Helvetica Neue"/>
              </a:rPr>
              <a:t>the changes including resources and challenges</a:t>
            </a:r>
            <a:r>
              <a:rPr lang="en-US" sz="2400" dirty="0" smtClean="0">
                <a:latin typeface="Helvetica Neue"/>
                <a:cs typeface="Helvetica Neue"/>
              </a:rPr>
              <a:t>.</a:t>
            </a:r>
          </a:p>
          <a:p>
            <a:pPr marL="342900" indent="-342900">
              <a:buFont typeface="Arial"/>
              <a:buChar char="•"/>
            </a:pPr>
            <a:r>
              <a:rPr lang="en-US" sz="2400" dirty="0">
                <a:latin typeface="Helvetica Neue"/>
                <a:cs typeface="Helvetica Neue"/>
              </a:rPr>
              <a:t>t</a:t>
            </a:r>
            <a:r>
              <a:rPr lang="en-US" sz="2400" dirty="0" smtClean="0">
                <a:latin typeface="Helvetica Neue"/>
                <a:cs typeface="Helvetica Neue"/>
              </a:rPr>
              <a:t>he ancillary benefits of the campus transportation changes </a:t>
            </a:r>
            <a:r>
              <a:rPr lang="en-US" sz="2400" dirty="0">
                <a:latin typeface="Helvetica Neue"/>
                <a:cs typeface="Helvetica Neue"/>
              </a:rPr>
              <a:t>in the areas of </a:t>
            </a:r>
            <a:r>
              <a:rPr lang="en-US" sz="2400" dirty="0" smtClean="0">
                <a:latin typeface="Helvetica Neue"/>
                <a:cs typeface="Helvetica Neue"/>
              </a:rPr>
              <a:t>student learning, </a:t>
            </a:r>
            <a:r>
              <a:rPr lang="en-US" sz="2400" dirty="0">
                <a:latin typeface="Helvetica Neue"/>
                <a:cs typeface="Helvetica Neue"/>
              </a:rPr>
              <a:t>user attitudes</a:t>
            </a:r>
            <a:r>
              <a:rPr lang="en-US" sz="2400" dirty="0" smtClean="0">
                <a:latin typeface="Helvetica Neue"/>
                <a:cs typeface="Helvetica Neue"/>
              </a:rPr>
              <a:t>, and cross divisional collaboration</a:t>
            </a:r>
            <a:r>
              <a:rPr lang="en-US" sz="2400" dirty="0">
                <a:latin typeface="Helvetica Neue"/>
                <a:cs typeface="Helvetica Neue"/>
              </a:rPr>
              <a:t>. </a:t>
            </a:r>
            <a:endParaRPr lang="en-US" sz="2400" dirty="0" smtClean="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p:txBody>
      </p:sp>
      <p:sp>
        <p:nvSpPr>
          <p:cNvPr id="17" name="TextBox 16"/>
          <p:cNvSpPr txBox="1"/>
          <p:nvPr/>
        </p:nvSpPr>
        <p:spPr>
          <a:xfrm>
            <a:off x="31017217" y="6512988"/>
            <a:ext cx="9929746" cy="6370974"/>
          </a:xfrm>
          <a:prstGeom prst="rect">
            <a:avLst/>
          </a:prstGeom>
          <a:solidFill>
            <a:schemeClr val="bg1"/>
          </a:solidFill>
        </p:spPr>
        <p:txBody>
          <a:bodyPr wrap="square" rtlCol="0">
            <a:spAutoFit/>
          </a:bodyPr>
          <a:lstStyle/>
          <a:p>
            <a:r>
              <a:rPr lang="en-US" sz="2400" dirty="0" smtClean="0">
                <a:latin typeface="Helvetica Neue"/>
                <a:cs typeface="Helvetica Neue"/>
              </a:rPr>
              <a:t>There </a:t>
            </a:r>
            <a:r>
              <a:rPr lang="en-US" sz="2400" dirty="0">
                <a:latin typeface="Helvetica Neue"/>
                <a:cs typeface="Helvetica Neue"/>
              </a:rPr>
              <a:t>is increasing evidence of serious </a:t>
            </a:r>
            <a:r>
              <a:rPr lang="en-US" sz="2400" dirty="0" smtClean="0">
                <a:latin typeface="Helvetica Neue"/>
                <a:cs typeface="Helvetica Neue"/>
              </a:rPr>
              <a:t>health </a:t>
            </a:r>
            <a:r>
              <a:rPr lang="en-US" sz="2400" dirty="0">
                <a:latin typeface="Helvetica Neue"/>
                <a:cs typeface="Helvetica Neue"/>
              </a:rPr>
              <a:t>effects and chronic diseases </a:t>
            </a:r>
            <a:r>
              <a:rPr lang="en-US" sz="2400" dirty="0" smtClean="0">
                <a:latin typeface="Helvetica Neue"/>
                <a:cs typeface="Helvetica Neue"/>
              </a:rPr>
              <a:t>correlated </a:t>
            </a:r>
            <a:r>
              <a:rPr lang="en-US" sz="2400" dirty="0">
                <a:latin typeface="Helvetica Neue"/>
                <a:cs typeface="Helvetica Neue"/>
              </a:rPr>
              <a:t>with sedentary lifestyles/physical inactivity.  Walking and bicycling in lieu of single occupancy vehicle trips obviously increases physical activity. The campus transportation improvements were intended to remove some barriers to walking and bicycling, such as safety concerns, and thus enable increased physical activity. The campus Active Transportation Survey was conducted over four weeks in March and April 2013 to obtain information on student, faculty, and </a:t>
            </a:r>
            <a:r>
              <a:rPr lang="en-US" sz="2400" dirty="0" smtClean="0">
                <a:latin typeface="Helvetica Neue"/>
                <a:cs typeface="Helvetica Neue"/>
              </a:rPr>
              <a:t>staff </a:t>
            </a:r>
            <a:r>
              <a:rPr lang="en-US" sz="2400" dirty="0">
                <a:latin typeface="Helvetica Neue"/>
                <a:cs typeface="Helvetica Neue"/>
              </a:rPr>
              <a:t>behaviors and attitudes toward active travel modes in part to gain insights into health and safety aspects of the university's transportation network. The sample (n=435) included employees (n=216) and students (n=219</a:t>
            </a:r>
            <a:r>
              <a:rPr lang="en-US" sz="2400" dirty="0" smtClean="0">
                <a:latin typeface="Helvetica Neue"/>
                <a:cs typeface="Helvetica Neue"/>
              </a:rPr>
              <a:t>)</a:t>
            </a:r>
            <a:r>
              <a:rPr lang="en-US" sz="2400" dirty="0">
                <a:latin typeface="Helvetica Neue"/>
                <a:cs typeface="Helvetica Neue"/>
              </a:rPr>
              <a:t> </a:t>
            </a:r>
            <a:r>
              <a:rPr lang="en-US" sz="2400" dirty="0" smtClean="0">
                <a:latin typeface="Helvetica Neue"/>
                <a:cs typeface="Helvetica Neue"/>
              </a:rPr>
              <a:t>with those responding </a:t>
            </a:r>
            <a:r>
              <a:rPr lang="en-US" sz="2400" dirty="0">
                <a:latin typeface="Helvetica Neue"/>
                <a:cs typeface="Helvetica Neue"/>
              </a:rPr>
              <a:t>to the optional physical activity questions </a:t>
            </a:r>
            <a:r>
              <a:rPr lang="en-US" sz="2400" dirty="0" smtClean="0">
                <a:latin typeface="Helvetica Neue"/>
                <a:cs typeface="Helvetica Neue"/>
              </a:rPr>
              <a:t>having a </a:t>
            </a:r>
            <a:r>
              <a:rPr lang="en-US" sz="2400" dirty="0">
                <a:latin typeface="Helvetica Neue"/>
                <a:cs typeface="Helvetica Neue"/>
              </a:rPr>
              <a:t>bias towards physical </a:t>
            </a:r>
            <a:r>
              <a:rPr lang="en-US" sz="2400" dirty="0" smtClean="0">
                <a:latin typeface="Helvetica Neue"/>
                <a:cs typeface="Helvetica Neue"/>
              </a:rPr>
              <a:t>activity. </a:t>
            </a:r>
            <a:r>
              <a:rPr lang="en-US" sz="2400" dirty="0">
                <a:latin typeface="Helvetica Neue"/>
                <a:cs typeface="Helvetica Neue"/>
              </a:rPr>
              <a:t>Most respondents (97%) reported feeling safe walking on campus whereas only 65% of students and 83% of employees indicated feeling safe walking in town. Only anecdotal evidence of </a:t>
            </a:r>
            <a:r>
              <a:rPr lang="en-US" sz="2400" dirty="0" smtClean="0">
                <a:latin typeface="Helvetica Neue"/>
                <a:cs typeface="Helvetica Neue"/>
              </a:rPr>
              <a:t>safety </a:t>
            </a:r>
            <a:r>
              <a:rPr lang="en-US" sz="2400" dirty="0">
                <a:latin typeface="Helvetica Neue"/>
                <a:cs typeface="Helvetica Neue"/>
              </a:rPr>
              <a:t>attitudes was available from the time period prior to the </a:t>
            </a:r>
            <a:r>
              <a:rPr lang="en-US" sz="2400" dirty="0" smtClean="0">
                <a:latin typeface="Helvetica Neue"/>
                <a:cs typeface="Helvetica Neue"/>
              </a:rPr>
              <a:t>transportation </a:t>
            </a:r>
            <a:r>
              <a:rPr lang="en-US" sz="2400" dirty="0">
                <a:latin typeface="Helvetica Neue"/>
                <a:cs typeface="Helvetica Neue"/>
              </a:rPr>
              <a:t>changes</a:t>
            </a:r>
            <a:r>
              <a:rPr lang="en-US" sz="2400" dirty="0" smtClean="0">
                <a:latin typeface="Helvetica Neue"/>
                <a:cs typeface="Helvetica Neue"/>
              </a:rPr>
              <a:t>.</a:t>
            </a:r>
            <a:endParaRPr lang="en-US" sz="2400" dirty="0">
              <a:latin typeface="Helvetica Neue"/>
              <a:cs typeface="Helvetica Neue"/>
            </a:endParaRPr>
          </a:p>
        </p:txBody>
      </p:sp>
      <p:pic>
        <p:nvPicPr>
          <p:cNvPr id="20" name="Picture 19" descr="James_Madison_logo_CMYK_purpl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2330" y="1220958"/>
            <a:ext cx="7067839" cy="4753707"/>
          </a:xfrm>
          <a:prstGeom prst="rect">
            <a:avLst/>
          </a:prstGeom>
        </p:spPr>
      </p:pic>
      <p:sp>
        <p:nvSpPr>
          <p:cNvPr id="21" name="TextBox 20"/>
          <p:cNvSpPr txBox="1"/>
          <p:nvPr/>
        </p:nvSpPr>
        <p:spPr>
          <a:xfrm>
            <a:off x="12629445" y="5499269"/>
            <a:ext cx="17077182"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Results</a:t>
            </a:r>
            <a:endParaRPr lang="en-US" sz="4800" b="1" dirty="0">
              <a:solidFill>
                <a:srgbClr val="2B1257"/>
              </a:solidFill>
              <a:latin typeface="Helvetica Neue"/>
              <a:cs typeface="Helvetica Neue"/>
            </a:endParaRPr>
          </a:p>
        </p:txBody>
      </p:sp>
      <p:sp>
        <p:nvSpPr>
          <p:cNvPr id="31" name="Rectangle 30"/>
          <p:cNvSpPr/>
          <p:nvPr/>
        </p:nvSpPr>
        <p:spPr>
          <a:xfrm>
            <a:off x="20498491" y="20928901"/>
            <a:ext cx="905667" cy="1231106"/>
          </a:xfrm>
          <a:prstGeom prst="rect">
            <a:avLst/>
          </a:prstGeom>
        </p:spPr>
        <p:txBody>
          <a:bodyPr wrap="none">
            <a:spAutoFit/>
          </a:bodyPr>
          <a:lstStyle/>
          <a:p>
            <a:r>
              <a:rPr lang="en-US" b="0" i="0" dirty="0" smtClean="0">
                <a:solidFill>
                  <a:schemeClr val="bg1"/>
                </a:solidFill>
                <a:latin typeface="Zapf Dingbats"/>
                <a:ea typeface="Zapf Dingbats"/>
                <a:cs typeface="Zapf Dingbats"/>
              </a:rPr>
              <a:t>✚</a:t>
            </a:r>
            <a:endParaRPr lang="en-US" dirty="0">
              <a:solidFill>
                <a:schemeClr val="bg1"/>
              </a:solidFill>
            </a:endParaRPr>
          </a:p>
        </p:txBody>
      </p:sp>
      <p:sp>
        <p:nvSpPr>
          <p:cNvPr id="32" name="Rectangle 31"/>
          <p:cNvSpPr/>
          <p:nvPr/>
        </p:nvSpPr>
        <p:spPr>
          <a:xfrm>
            <a:off x="20522755" y="12606082"/>
            <a:ext cx="905667" cy="1231106"/>
          </a:xfrm>
          <a:prstGeom prst="rect">
            <a:avLst/>
          </a:prstGeom>
          <a:noFill/>
        </p:spPr>
        <p:txBody>
          <a:bodyPr wrap="none">
            <a:spAutoFit/>
          </a:bodyPr>
          <a:lstStyle/>
          <a:p>
            <a:pPr lvl="0"/>
            <a:r>
              <a:rPr lang="en-US" dirty="0">
                <a:solidFill>
                  <a:schemeClr val="bg1"/>
                </a:solidFill>
                <a:latin typeface="Zapf Dingbats"/>
                <a:ea typeface="Zapf Dingbats"/>
                <a:cs typeface="Zapf Dingbats"/>
              </a:rPr>
              <a:t>✚</a:t>
            </a:r>
            <a:endParaRPr lang="en-US" dirty="0">
              <a:solidFill>
                <a:schemeClr val="bg1"/>
              </a:solidFill>
            </a:endParaRPr>
          </a:p>
        </p:txBody>
      </p:sp>
      <p:sp>
        <p:nvSpPr>
          <p:cNvPr id="33" name="Rectangle 32"/>
          <p:cNvSpPr/>
          <p:nvPr/>
        </p:nvSpPr>
        <p:spPr>
          <a:xfrm>
            <a:off x="20420116" y="26396570"/>
            <a:ext cx="5929773" cy="1446550"/>
          </a:xfrm>
          <a:prstGeom prst="rect">
            <a:avLst/>
          </a:prstGeom>
        </p:spPr>
        <p:txBody>
          <a:bodyPr wrap="square">
            <a:spAutoFit/>
          </a:bodyPr>
          <a:lstStyle/>
          <a:p>
            <a:r>
              <a:rPr lang="en-US" sz="8800" b="1" dirty="0" smtClean="0">
                <a:solidFill>
                  <a:schemeClr val="bg1"/>
                </a:solidFill>
                <a:latin typeface="Arial Black"/>
                <a:cs typeface="Arial Black"/>
              </a:rPr>
              <a:t>=</a:t>
            </a:r>
            <a:endParaRPr lang="en-US" sz="8800" b="1" dirty="0">
              <a:solidFill>
                <a:schemeClr val="bg1"/>
              </a:solidFill>
              <a:latin typeface="Arial Black"/>
              <a:cs typeface="Arial Black"/>
            </a:endParaRPr>
          </a:p>
        </p:txBody>
      </p:sp>
      <p:pic>
        <p:nvPicPr>
          <p:cNvPr id="35" name="Picture 1" descr="C:\BIKING BUSING BOARDING\P10106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9275" y="19676556"/>
            <a:ext cx="9527889" cy="5087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p:cNvSpPr/>
          <p:nvPr/>
        </p:nvSpPr>
        <p:spPr>
          <a:xfrm>
            <a:off x="22076583" y="6512730"/>
            <a:ext cx="7630043" cy="6247863"/>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16041" y="6896275"/>
            <a:ext cx="5295710" cy="55193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a:xfrm>
            <a:off x="21974984" y="13853825"/>
            <a:ext cx="7731642" cy="723274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p:cNvSpPr/>
          <p:nvPr/>
        </p:nvSpPr>
        <p:spPr>
          <a:xfrm>
            <a:off x="22025784" y="22275601"/>
            <a:ext cx="7680842" cy="433262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37121" y="22390993"/>
            <a:ext cx="3729116" cy="42172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8076"/>
          <a:stretch/>
        </p:blipFill>
        <p:spPr bwMode="auto">
          <a:xfrm>
            <a:off x="26555569" y="24086413"/>
            <a:ext cx="2469241" cy="2546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31017216" y="5499701"/>
            <a:ext cx="9929747"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Health and Safety Attitudes</a:t>
            </a:r>
            <a:endParaRPr lang="en-US" sz="4800" b="1" dirty="0">
              <a:solidFill>
                <a:srgbClr val="2B1257"/>
              </a:solidFill>
              <a:latin typeface="Helvetica Neue"/>
              <a:cs typeface="Helvetica Neue"/>
            </a:endParaRPr>
          </a:p>
        </p:txBody>
      </p:sp>
      <p:sp>
        <p:nvSpPr>
          <p:cNvPr id="59" name="Rectangle 58"/>
          <p:cNvSpPr/>
          <p:nvPr/>
        </p:nvSpPr>
        <p:spPr>
          <a:xfrm>
            <a:off x="22025783" y="27791117"/>
            <a:ext cx="7680843" cy="458586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0" name="Picture 2" descr="C:\BIKING BUSING BOARDING\P101070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0915"/>
          <a:stretch/>
        </p:blipFill>
        <p:spPr bwMode="auto">
          <a:xfrm>
            <a:off x="22229834" y="13900687"/>
            <a:ext cx="5959013" cy="35345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C:\BIKING BUSING BOARDING\BIKE RACK ON BU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117371" y="27927712"/>
            <a:ext cx="5733036" cy="4403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 descr="C:\BIKING BUSING BOARDING\P1010704.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6747"/>
          <a:stretch/>
        </p:blipFill>
        <p:spPr bwMode="auto">
          <a:xfrm>
            <a:off x="23581055" y="17400568"/>
            <a:ext cx="5949028" cy="3493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1228095" y="6527839"/>
            <a:ext cx="9998705" cy="2554545"/>
          </a:xfrm>
          <a:prstGeom prst="rect">
            <a:avLst/>
          </a:prstGeom>
          <a:solidFill>
            <a:schemeClr val="bg1"/>
          </a:solidFill>
        </p:spPr>
        <p:txBody>
          <a:bodyPr wrap="square" rtlCol="0">
            <a:spAutoFit/>
          </a:bodyPr>
          <a:lstStyle/>
          <a:p>
            <a:r>
              <a:rPr lang="en-US" sz="3200" b="1" dirty="0">
                <a:latin typeface="Helvetica Neue"/>
                <a:cs typeface="Helvetica Neue"/>
              </a:rPr>
              <a:t>S</a:t>
            </a:r>
            <a:r>
              <a:rPr lang="en-US" sz="3200" b="1" dirty="0" smtClean="0">
                <a:latin typeface="Helvetica Neue"/>
                <a:cs typeface="Helvetica Neue"/>
              </a:rPr>
              <a:t>hare ideas </a:t>
            </a:r>
            <a:r>
              <a:rPr lang="en-US" sz="3200" b="1" dirty="0">
                <a:latin typeface="Helvetica Neue"/>
                <a:cs typeface="Helvetica Neue"/>
              </a:rPr>
              <a:t>for maximizing sustainability </a:t>
            </a:r>
            <a:r>
              <a:rPr lang="en-US" sz="3200" b="1" dirty="0" smtClean="0">
                <a:latin typeface="Helvetica Neue"/>
                <a:cs typeface="Helvetica Neue"/>
              </a:rPr>
              <a:t>outcomes (such as increased transit ridership, greater student learning opportunities, and positive user attitudes) through cross divisional collaboration on campus </a:t>
            </a:r>
            <a:r>
              <a:rPr lang="en-US" sz="3200" b="1" dirty="0">
                <a:latin typeface="Helvetica Neue"/>
                <a:cs typeface="Helvetica Neue"/>
              </a:rPr>
              <a:t>transportation projects</a:t>
            </a:r>
            <a:r>
              <a:rPr lang="en-US" sz="3200" b="1" dirty="0" smtClean="0">
                <a:latin typeface="Helvetica Neue"/>
                <a:cs typeface="Helvetica Neue"/>
              </a:rPr>
              <a:t>.</a:t>
            </a:r>
            <a:endParaRPr lang="en-US" sz="3200" b="1" dirty="0">
              <a:latin typeface="Helvetica Neue"/>
              <a:cs typeface="Helvetica Neue"/>
            </a:endParaRPr>
          </a:p>
        </p:txBody>
      </p:sp>
      <p:sp>
        <p:nvSpPr>
          <p:cNvPr id="39" name="TextBox 38"/>
          <p:cNvSpPr txBox="1"/>
          <p:nvPr/>
        </p:nvSpPr>
        <p:spPr>
          <a:xfrm>
            <a:off x="1228094" y="10410883"/>
            <a:ext cx="9998706"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Introduction</a:t>
            </a:r>
            <a:endParaRPr lang="en-US" sz="4800" b="1" dirty="0">
              <a:solidFill>
                <a:srgbClr val="2B1257"/>
              </a:solidFill>
              <a:latin typeface="Helvetica Neue"/>
              <a:cs typeface="Helvetica Neue"/>
            </a:endParaRPr>
          </a:p>
        </p:txBody>
      </p:sp>
      <p:sp>
        <p:nvSpPr>
          <p:cNvPr id="40" name="TextBox 39"/>
          <p:cNvSpPr txBox="1"/>
          <p:nvPr/>
        </p:nvSpPr>
        <p:spPr>
          <a:xfrm>
            <a:off x="1228094" y="26391279"/>
            <a:ext cx="9998706"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Factors</a:t>
            </a:r>
            <a:endParaRPr lang="en-US" sz="4800" b="1" dirty="0">
              <a:solidFill>
                <a:srgbClr val="2B1257"/>
              </a:solidFill>
              <a:latin typeface="Helvetica Neue"/>
              <a:cs typeface="Helvetica Neue"/>
            </a:endParaRPr>
          </a:p>
        </p:txBody>
      </p:sp>
      <p:sp>
        <p:nvSpPr>
          <p:cNvPr id="41" name="TextBox 40"/>
          <p:cNvSpPr txBox="1"/>
          <p:nvPr/>
        </p:nvSpPr>
        <p:spPr>
          <a:xfrm>
            <a:off x="1228096" y="27487365"/>
            <a:ext cx="9998705" cy="4524315"/>
          </a:xfrm>
          <a:prstGeom prst="rect">
            <a:avLst/>
          </a:prstGeom>
          <a:solidFill>
            <a:schemeClr val="bg1"/>
          </a:solidFill>
        </p:spPr>
        <p:txBody>
          <a:bodyPr wrap="square" rtlCol="0">
            <a:spAutoFit/>
          </a:bodyPr>
          <a:lstStyle/>
          <a:p>
            <a:r>
              <a:rPr lang="en-US" sz="2400" dirty="0" smtClean="0">
                <a:latin typeface="Helvetica Neue"/>
                <a:cs typeface="Helvetica Neue"/>
              </a:rPr>
              <a:t>There were multiple factors that affected the transformation:</a:t>
            </a:r>
          </a:p>
          <a:p>
            <a:pPr marL="342900" indent="-342900">
              <a:buFont typeface="Arial"/>
              <a:buChar char="•"/>
            </a:pPr>
            <a:r>
              <a:rPr lang="en-US" sz="2400" dirty="0" smtClean="0">
                <a:latin typeface="Helvetica Neue"/>
                <a:cs typeface="Helvetica Neue"/>
              </a:rPr>
              <a:t>Accidents </a:t>
            </a:r>
            <a:r>
              <a:rPr lang="en-US" sz="2400" dirty="0">
                <a:latin typeface="Helvetica Neue"/>
                <a:cs typeface="Helvetica Neue"/>
              </a:rPr>
              <a:t>and increased utilization created an </a:t>
            </a:r>
            <a:r>
              <a:rPr lang="en-US" sz="2400" dirty="0" smtClean="0">
                <a:latin typeface="Helvetica Neue"/>
                <a:cs typeface="Helvetica Neue"/>
              </a:rPr>
              <a:t>urgency.</a:t>
            </a:r>
          </a:p>
          <a:p>
            <a:pPr marL="342900" indent="-342900">
              <a:buFont typeface="Arial"/>
              <a:buChar char="•"/>
            </a:pPr>
            <a:r>
              <a:rPr lang="en-US" sz="2400" dirty="0" smtClean="0">
                <a:latin typeface="Helvetica Neue"/>
                <a:cs typeface="Helvetica Neue"/>
              </a:rPr>
              <a:t>Environmental stewardship was a priority for campus.</a:t>
            </a:r>
            <a:endParaRPr lang="en-US" sz="2400" dirty="0">
              <a:latin typeface="Helvetica Neue"/>
              <a:cs typeface="Helvetica Neue"/>
            </a:endParaRPr>
          </a:p>
          <a:p>
            <a:pPr marL="342900" indent="-342900">
              <a:buFont typeface="Arial"/>
              <a:buChar char="•"/>
            </a:pPr>
            <a:r>
              <a:rPr lang="en-US" sz="2400" dirty="0" smtClean="0">
                <a:latin typeface="Helvetica Neue"/>
                <a:cs typeface="Helvetica Neue"/>
              </a:rPr>
              <a:t>A </a:t>
            </a:r>
            <a:r>
              <a:rPr lang="en-US" sz="2400" dirty="0">
                <a:latin typeface="Helvetica Neue"/>
                <a:cs typeface="Helvetica Neue"/>
              </a:rPr>
              <a:t>team from an </a:t>
            </a:r>
            <a:r>
              <a:rPr lang="en-US" sz="2400" dirty="0" smtClean="0">
                <a:latin typeface="Helvetica Neue"/>
                <a:cs typeface="Helvetica Neue"/>
              </a:rPr>
              <a:t>internal, cross divisional </a:t>
            </a:r>
            <a:r>
              <a:rPr lang="en-US" sz="2400" dirty="0">
                <a:latin typeface="Helvetica Neue"/>
                <a:cs typeface="Helvetica Neue"/>
              </a:rPr>
              <a:t>employee leadership development program, IMPACT, </a:t>
            </a:r>
            <a:r>
              <a:rPr lang="en-US" sz="2400" dirty="0" smtClean="0">
                <a:latin typeface="Helvetica Neue"/>
                <a:cs typeface="Helvetica Neue"/>
              </a:rPr>
              <a:t>recommended </a:t>
            </a:r>
            <a:r>
              <a:rPr lang="en-US" sz="2400" dirty="0">
                <a:latin typeface="Helvetica Neue"/>
                <a:cs typeface="Helvetica Neue"/>
              </a:rPr>
              <a:t>transportation </a:t>
            </a:r>
            <a:r>
              <a:rPr lang="en-US" sz="2400" dirty="0" smtClean="0">
                <a:latin typeface="Helvetica Neue"/>
                <a:cs typeface="Helvetica Neue"/>
              </a:rPr>
              <a:t>improvements.</a:t>
            </a:r>
          </a:p>
          <a:p>
            <a:pPr marL="342900" indent="-342900">
              <a:buFont typeface="Arial"/>
              <a:buChar char="•"/>
            </a:pPr>
            <a:r>
              <a:rPr lang="en-US" sz="2400" dirty="0" smtClean="0">
                <a:latin typeface="Helvetica Neue"/>
                <a:cs typeface="Helvetica Neue"/>
              </a:rPr>
              <a:t>Senior </a:t>
            </a:r>
            <a:r>
              <a:rPr lang="en-US" sz="2400" dirty="0">
                <a:latin typeface="Helvetica Neue"/>
                <a:cs typeface="Helvetica Neue"/>
              </a:rPr>
              <a:t>leadership committed </a:t>
            </a:r>
            <a:r>
              <a:rPr lang="en-US" sz="2400" dirty="0" smtClean="0">
                <a:latin typeface="Helvetica Neue"/>
                <a:cs typeface="Helvetica Neue"/>
              </a:rPr>
              <a:t>funding for a </a:t>
            </a:r>
            <a:r>
              <a:rPr lang="en-US" sz="2400" dirty="0">
                <a:latin typeface="Helvetica Neue"/>
                <a:cs typeface="Helvetica Neue"/>
              </a:rPr>
              <a:t>transportation demand coordinator </a:t>
            </a:r>
            <a:r>
              <a:rPr lang="en-US" sz="2400" dirty="0" smtClean="0">
                <a:latin typeface="Helvetica Neue"/>
                <a:cs typeface="Helvetica Neue"/>
              </a:rPr>
              <a:t>position in addition to resources for consulting, design, and implementation.</a:t>
            </a:r>
            <a:endParaRPr lang="en-US" sz="2400" dirty="0">
              <a:latin typeface="Helvetica Neue"/>
              <a:cs typeface="Helvetica Neue"/>
            </a:endParaRPr>
          </a:p>
          <a:p>
            <a:pPr marL="342900" indent="-342900">
              <a:buFont typeface="Arial"/>
              <a:buChar char="•"/>
            </a:pPr>
            <a:r>
              <a:rPr lang="en-US" sz="2400" dirty="0" smtClean="0">
                <a:latin typeface="Helvetica Neue"/>
                <a:cs typeface="Helvetica Neue"/>
              </a:rPr>
              <a:t>The </a:t>
            </a:r>
            <a:r>
              <a:rPr lang="en-US" sz="2400" dirty="0">
                <a:latin typeface="Helvetica Neue"/>
                <a:cs typeface="Helvetica Neue"/>
              </a:rPr>
              <a:t>transportation demand coordinator was empowered</a:t>
            </a:r>
            <a:r>
              <a:rPr lang="en-US" sz="2400" dirty="0" smtClean="0">
                <a:latin typeface="Helvetica Neue"/>
                <a:cs typeface="Helvetica Neue"/>
              </a:rPr>
              <a:t>.</a:t>
            </a:r>
          </a:p>
          <a:p>
            <a:pPr marL="342900" indent="-342900">
              <a:buFont typeface="Arial"/>
              <a:buChar char="•"/>
            </a:pPr>
            <a:r>
              <a:rPr lang="en-US" sz="2400" dirty="0" smtClean="0">
                <a:latin typeface="Helvetica Neue"/>
                <a:cs typeface="Helvetica Neue"/>
              </a:rPr>
              <a:t>Students and faculty worked with staff to collect more data than otherwise would have been available.</a:t>
            </a:r>
            <a:endParaRPr lang="en-US" sz="2400" dirty="0">
              <a:latin typeface="Helvetica Neue"/>
              <a:cs typeface="Helvetica Neue"/>
            </a:endParaRPr>
          </a:p>
        </p:txBody>
      </p:sp>
      <p:sp>
        <p:nvSpPr>
          <p:cNvPr id="42" name="TextBox 41"/>
          <p:cNvSpPr txBox="1"/>
          <p:nvPr/>
        </p:nvSpPr>
        <p:spPr>
          <a:xfrm>
            <a:off x="31017216" y="14822837"/>
            <a:ext cx="9929746" cy="17450933"/>
          </a:xfrm>
          <a:prstGeom prst="rect">
            <a:avLst/>
          </a:prstGeom>
          <a:solidFill>
            <a:schemeClr val="bg1"/>
          </a:solidFill>
        </p:spPr>
        <p:txBody>
          <a:bodyPr wrap="square" rtlCol="0">
            <a:spAutoFit/>
          </a:bodyPr>
          <a:lstStyle/>
          <a:p>
            <a:r>
              <a:rPr lang="en-US" sz="2400" dirty="0" smtClean="0">
                <a:latin typeface="Helvetica Neue"/>
                <a:cs typeface="Helvetica Neue"/>
              </a:rPr>
              <a:t>Incorporating </a:t>
            </a:r>
            <a:r>
              <a:rPr lang="en-US" sz="2400" dirty="0">
                <a:latin typeface="Helvetica Neue"/>
                <a:cs typeface="Helvetica Neue"/>
              </a:rPr>
              <a:t>campus transportation into courses on health and engineering </a:t>
            </a:r>
            <a:r>
              <a:rPr lang="en-US" sz="2400" dirty="0" smtClean="0">
                <a:latin typeface="Helvetica Neue"/>
                <a:cs typeface="Helvetica Neue"/>
              </a:rPr>
              <a:t>was intended to better engage </a:t>
            </a:r>
            <a:r>
              <a:rPr lang="en-US" sz="2400" dirty="0">
                <a:latin typeface="Helvetica Neue"/>
                <a:cs typeface="Helvetica Neue"/>
              </a:rPr>
              <a:t>the students and </a:t>
            </a:r>
            <a:r>
              <a:rPr lang="en-US" sz="2400" dirty="0" smtClean="0">
                <a:latin typeface="Helvetica Neue"/>
                <a:cs typeface="Helvetica Neue"/>
              </a:rPr>
              <a:t>improve their understanding of environmental effects.  This approach was based on evidence in the literature that people </a:t>
            </a:r>
            <a:r>
              <a:rPr lang="en-US" sz="2400" dirty="0">
                <a:latin typeface="Helvetica Neue"/>
                <a:cs typeface="Helvetica Neue"/>
              </a:rPr>
              <a:t>are often more interested in learning when an immediate and concrete decision needs to be made, </a:t>
            </a:r>
            <a:r>
              <a:rPr lang="en-US" sz="2400" dirty="0" smtClean="0">
                <a:latin typeface="Helvetica Neue"/>
                <a:cs typeface="Helvetica Neue"/>
              </a:rPr>
              <a:t>and people </a:t>
            </a:r>
            <a:r>
              <a:rPr lang="en-US" sz="2400" dirty="0">
                <a:latin typeface="Helvetica Neue"/>
                <a:cs typeface="Helvetica Neue"/>
              </a:rPr>
              <a:t>can more easily imagine effects on local places, as opposed to distant places, based on personal </a:t>
            </a:r>
            <a:r>
              <a:rPr lang="en-US" sz="2400" dirty="0" smtClean="0">
                <a:latin typeface="Helvetica Neue"/>
                <a:cs typeface="Helvetica Neue"/>
              </a:rPr>
              <a:t>experience.  Further</a:t>
            </a:r>
            <a:r>
              <a:rPr lang="en-US" sz="2400" dirty="0">
                <a:latin typeface="Helvetica Neue"/>
                <a:cs typeface="Helvetica Neue"/>
              </a:rPr>
              <a:t>, course and research activities around campus transportation provided a means for students to engage in active service learning that </a:t>
            </a:r>
            <a:r>
              <a:rPr lang="en-US" sz="2400" dirty="0" smtClean="0">
                <a:latin typeface="Helvetica Neue"/>
                <a:cs typeface="Helvetica Neue"/>
              </a:rPr>
              <a:t>contributed </a:t>
            </a:r>
            <a:r>
              <a:rPr lang="en-US" sz="2400" dirty="0">
                <a:latin typeface="Helvetica Neue"/>
                <a:cs typeface="Helvetica Neue"/>
              </a:rPr>
              <a:t>to campus and community goals.  </a:t>
            </a:r>
            <a:endParaRPr lang="en-US" sz="2400" dirty="0" smtClean="0">
              <a:latin typeface="Helvetica Neue"/>
              <a:cs typeface="Helvetica Neue"/>
            </a:endParaRPr>
          </a:p>
          <a:p>
            <a:endParaRPr lang="en-US" sz="2400" dirty="0">
              <a:latin typeface="Helvetica Neue"/>
              <a:cs typeface="Helvetica Neue"/>
            </a:endParaRPr>
          </a:p>
          <a:p>
            <a:endParaRPr lang="en-US" sz="2400" dirty="0">
              <a:latin typeface="Helvetica Neue"/>
              <a:cs typeface="Helvetica Neue"/>
            </a:endParaRPr>
          </a:p>
          <a:p>
            <a:r>
              <a:rPr lang="en-US" sz="2400" b="1" dirty="0" smtClean="0">
                <a:latin typeface="Helvetica Neue"/>
                <a:cs typeface="Helvetica Neue"/>
              </a:rPr>
              <a:t>TABLE 1: Authors</a:t>
            </a:r>
            <a:r>
              <a:rPr lang="en-US" sz="2400" b="1" dirty="0">
                <a:latin typeface="Helvetica Neue"/>
                <a:cs typeface="Helvetica Neue"/>
              </a:rPr>
              <a:t>' recent courses that integrated </a:t>
            </a:r>
            <a:r>
              <a:rPr lang="en-US" sz="2400" b="1" dirty="0" smtClean="0">
                <a:latin typeface="Helvetica Neue"/>
                <a:cs typeface="Helvetica Neue"/>
              </a:rPr>
              <a:t>the campus </a:t>
            </a:r>
            <a:r>
              <a:rPr lang="en-US" sz="2400" b="1" dirty="0">
                <a:latin typeface="Helvetica Neue"/>
                <a:cs typeface="Helvetica Neue"/>
              </a:rPr>
              <a:t>transportation </a:t>
            </a:r>
            <a:r>
              <a:rPr lang="en-US" sz="2400" b="1" dirty="0" smtClean="0">
                <a:latin typeface="Helvetica Neue"/>
                <a:cs typeface="Helvetica Neue"/>
              </a:rPr>
              <a:t>changes </a:t>
            </a:r>
            <a:r>
              <a:rPr lang="en-US" sz="2400" b="1" dirty="0">
                <a:latin typeface="Helvetica Neue"/>
                <a:cs typeface="Helvetica Neue"/>
              </a:rPr>
              <a:t>as a real-world problem solving </a:t>
            </a:r>
            <a:r>
              <a:rPr lang="en-US" sz="2400" b="1" dirty="0" smtClean="0">
                <a:latin typeface="Helvetica Neue"/>
                <a:cs typeface="Helvetica Neue"/>
              </a:rPr>
              <a:t>experience</a:t>
            </a: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a:latin typeface="Helvetica Neue"/>
              <a:cs typeface="Helvetica Neue"/>
            </a:endParaRPr>
          </a:p>
          <a:p>
            <a:endParaRPr lang="en-US" sz="2400" dirty="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endParaRPr lang="en-US" sz="2400" dirty="0" smtClean="0">
              <a:latin typeface="Helvetica Neue"/>
              <a:cs typeface="Helvetica Neue"/>
            </a:endParaRPr>
          </a:p>
          <a:p>
            <a:r>
              <a:rPr lang="en-US" sz="2400" dirty="0" smtClean="0">
                <a:latin typeface="Helvetica Neue"/>
                <a:cs typeface="Helvetica Neue"/>
              </a:rPr>
              <a:t>Faculty members observed that students:</a:t>
            </a:r>
          </a:p>
          <a:p>
            <a:pPr marL="342900" indent="-342900">
              <a:buFont typeface="Arial"/>
              <a:buChar char="•"/>
            </a:pPr>
            <a:r>
              <a:rPr lang="en-US" sz="2400" dirty="0">
                <a:latin typeface="Helvetica Neue"/>
                <a:cs typeface="Helvetica Neue"/>
              </a:rPr>
              <a:t>n</a:t>
            </a:r>
            <a:r>
              <a:rPr lang="en-US" sz="2400" dirty="0" smtClean="0">
                <a:latin typeface="Helvetica Neue"/>
                <a:cs typeface="Helvetica Neue"/>
              </a:rPr>
              <a:t>eeded </a:t>
            </a:r>
            <a:r>
              <a:rPr lang="en-US" sz="2400" dirty="0">
                <a:latin typeface="Helvetica Neue"/>
                <a:cs typeface="Helvetica Neue"/>
              </a:rPr>
              <a:t>to be presented with explanations of the logistics and purpose of their project.</a:t>
            </a:r>
          </a:p>
          <a:p>
            <a:pPr marL="342900" indent="-342900">
              <a:buFont typeface="Arial"/>
              <a:buChar char="•"/>
            </a:pPr>
            <a:r>
              <a:rPr lang="en-US" sz="2400" dirty="0">
                <a:latin typeface="Helvetica Neue"/>
                <a:cs typeface="Helvetica Neue"/>
              </a:rPr>
              <a:t>p</a:t>
            </a:r>
            <a:r>
              <a:rPr lang="en-US" sz="2400" dirty="0" smtClean="0">
                <a:latin typeface="Helvetica Neue"/>
                <a:cs typeface="Helvetica Neue"/>
              </a:rPr>
              <a:t>roduced </a:t>
            </a:r>
            <a:r>
              <a:rPr lang="en-US" sz="2400" dirty="0">
                <a:latin typeface="Helvetica Neue"/>
                <a:cs typeface="Helvetica Neue"/>
              </a:rPr>
              <a:t>higher quality work on the practical transportation </a:t>
            </a:r>
            <a:r>
              <a:rPr lang="en-US" sz="2400" dirty="0" smtClean="0">
                <a:latin typeface="Helvetica Neue"/>
                <a:cs typeface="Helvetica Neue"/>
              </a:rPr>
              <a:t>projects </a:t>
            </a:r>
            <a:r>
              <a:rPr lang="en-US" sz="2400" dirty="0">
                <a:latin typeface="Helvetica Neue"/>
                <a:cs typeface="Helvetica Neue"/>
              </a:rPr>
              <a:t>than on other similar </a:t>
            </a:r>
            <a:r>
              <a:rPr lang="en-US" sz="2400" dirty="0" smtClean="0">
                <a:latin typeface="Helvetica Neue"/>
                <a:cs typeface="Helvetica Neue"/>
              </a:rPr>
              <a:t>projects- likely </a:t>
            </a:r>
            <a:r>
              <a:rPr lang="en-US" sz="2400" dirty="0">
                <a:latin typeface="Helvetica Neue"/>
                <a:cs typeface="Helvetica Neue"/>
              </a:rPr>
              <a:t>because they were motivated by their work being utilized. </a:t>
            </a:r>
          </a:p>
          <a:p>
            <a:pPr marL="342900" indent="-342900">
              <a:buFont typeface="Arial"/>
              <a:buChar char="•"/>
            </a:pPr>
            <a:r>
              <a:rPr lang="en-US" sz="2400" dirty="0">
                <a:latin typeface="Helvetica Neue"/>
                <a:cs typeface="Helvetica Neue"/>
              </a:rPr>
              <a:t>g</a:t>
            </a:r>
            <a:r>
              <a:rPr lang="en-US" sz="2400" dirty="0" smtClean="0">
                <a:latin typeface="Helvetica Neue"/>
                <a:cs typeface="Helvetica Neue"/>
              </a:rPr>
              <a:t>ained </a:t>
            </a:r>
            <a:r>
              <a:rPr lang="en-US" sz="2400" dirty="0">
                <a:latin typeface="Helvetica Neue"/>
                <a:cs typeface="Helvetica Neue"/>
              </a:rPr>
              <a:t>value-added experience presenting findings to </a:t>
            </a:r>
            <a:r>
              <a:rPr lang="en-US" sz="2400" dirty="0" smtClean="0">
                <a:latin typeface="Helvetica Neue"/>
                <a:cs typeface="Helvetica Neue"/>
              </a:rPr>
              <a:t>practitioners</a:t>
            </a:r>
            <a:r>
              <a:rPr lang="en-US" sz="2400" dirty="0">
                <a:latin typeface="Helvetica Neue"/>
                <a:cs typeface="Helvetica Neue"/>
              </a:rPr>
              <a:t>, such </a:t>
            </a:r>
            <a:r>
              <a:rPr lang="en-US" sz="2400" dirty="0" smtClean="0">
                <a:latin typeface="Helvetica Neue"/>
                <a:cs typeface="Helvetica Neue"/>
              </a:rPr>
              <a:t>as consultants </a:t>
            </a:r>
            <a:r>
              <a:rPr lang="en-US" sz="2400" dirty="0">
                <a:latin typeface="Helvetica Neue"/>
                <a:cs typeface="Helvetica Neue"/>
              </a:rPr>
              <a:t>who were assisting the university’s transportation planning efforts. </a:t>
            </a:r>
          </a:p>
          <a:p>
            <a:pPr marL="342900" indent="-342900">
              <a:buFont typeface="Arial"/>
              <a:buChar char="•"/>
            </a:pPr>
            <a:r>
              <a:rPr lang="en-US" sz="2400" dirty="0">
                <a:latin typeface="Helvetica Neue"/>
                <a:cs typeface="Helvetica Neue"/>
              </a:rPr>
              <a:t>h</a:t>
            </a:r>
            <a:r>
              <a:rPr lang="en-US" sz="2400" dirty="0" smtClean="0">
                <a:latin typeface="Helvetica Neue"/>
                <a:cs typeface="Helvetica Neue"/>
              </a:rPr>
              <a:t>ad the </a:t>
            </a:r>
            <a:r>
              <a:rPr lang="en-US" sz="2400" dirty="0">
                <a:latin typeface="Helvetica Neue"/>
                <a:cs typeface="Helvetica Neue"/>
              </a:rPr>
              <a:t>opportunity to prepare conference or journal publications that enhance their professional </a:t>
            </a:r>
            <a:r>
              <a:rPr lang="en-US" sz="2400" dirty="0" smtClean="0">
                <a:latin typeface="Helvetica Neue"/>
                <a:cs typeface="Helvetica Neue"/>
              </a:rPr>
              <a:t>resumes.</a:t>
            </a:r>
            <a:endParaRPr lang="en-US" sz="2400" dirty="0">
              <a:latin typeface="Helvetica Neue"/>
              <a:cs typeface="Helvetica Neue"/>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3594717536"/>
              </p:ext>
            </p:extLst>
          </p:nvPr>
        </p:nvGraphicFramePr>
        <p:xfrm>
          <a:off x="31264225" y="20434315"/>
          <a:ext cx="9547225" cy="7967663"/>
        </p:xfrm>
        <a:graphic>
          <a:graphicData uri="http://schemas.openxmlformats.org/presentationml/2006/ole">
            <mc:AlternateContent xmlns:mc="http://schemas.openxmlformats.org/markup-compatibility/2006">
              <mc:Choice xmlns:v="urn:schemas-microsoft-com:vml" Requires="v">
                <p:oleObj spid="_x0000_s1092" name="Document" r:id="rId13" imgW="6426200" imgH="5930900" progId="Word.Document.12">
                  <p:embed/>
                </p:oleObj>
              </mc:Choice>
              <mc:Fallback>
                <p:oleObj name="Document" r:id="rId13" imgW="6426200" imgH="5930900" progId="Word.Document.12">
                  <p:embed/>
                  <p:pic>
                    <p:nvPicPr>
                      <p:cNvPr id="0" name=""/>
                      <p:cNvPicPr/>
                      <p:nvPr/>
                    </p:nvPicPr>
                    <p:blipFill>
                      <a:blip r:embed="rId14"/>
                      <a:stretch>
                        <a:fillRect/>
                      </a:stretch>
                    </p:blipFill>
                    <p:spPr>
                      <a:xfrm>
                        <a:off x="31264225" y="20434315"/>
                        <a:ext cx="9547225" cy="7967663"/>
                      </a:xfrm>
                      <a:prstGeom prst="rect">
                        <a:avLst/>
                      </a:prstGeom>
                    </p:spPr>
                  </p:pic>
                </p:oleObj>
              </mc:Fallback>
            </mc:AlternateContent>
          </a:graphicData>
        </a:graphic>
      </p:graphicFrame>
      <p:sp>
        <p:nvSpPr>
          <p:cNvPr id="44" name="TextBox 43"/>
          <p:cNvSpPr txBox="1"/>
          <p:nvPr/>
        </p:nvSpPr>
        <p:spPr>
          <a:xfrm>
            <a:off x="31017217" y="13791922"/>
            <a:ext cx="9929747" cy="830997"/>
          </a:xfrm>
          <a:prstGeom prst="rect">
            <a:avLst/>
          </a:prstGeom>
          <a:solidFill>
            <a:srgbClr val="D7C985"/>
          </a:solidFill>
        </p:spPr>
        <p:txBody>
          <a:bodyPr wrap="square" rtlCol="0">
            <a:spAutoFit/>
          </a:bodyPr>
          <a:lstStyle/>
          <a:p>
            <a:pPr algn="ctr"/>
            <a:r>
              <a:rPr lang="en-US" sz="4800" b="1" dirty="0" smtClean="0">
                <a:solidFill>
                  <a:srgbClr val="2B1257"/>
                </a:solidFill>
                <a:latin typeface="Helvetica Neue"/>
                <a:cs typeface="Helvetica Neue"/>
              </a:rPr>
              <a:t>Student Learning Opportunities</a:t>
            </a:r>
            <a:endParaRPr lang="en-US" sz="4800" b="1" dirty="0">
              <a:solidFill>
                <a:srgbClr val="2B1257"/>
              </a:solidFill>
              <a:latin typeface="Helvetica Neue"/>
              <a:cs typeface="Helvetica Neue"/>
            </a:endParaRPr>
          </a:p>
        </p:txBody>
      </p:sp>
      <p:sp>
        <p:nvSpPr>
          <p:cNvPr id="34" name="TextBox 33"/>
          <p:cNvSpPr txBox="1"/>
          <p:nvPr/>
        </p:nvSpPr>
        <p:spPr>
          <a:xfrm>
            <a:off x="12715697" y="27791116"/>
            <a:ext cx="9806088" cy="4585870"/>
          </a:xfrm>
          <a:prstGeom prst="rect">
            <a:avLst/>
          </a:prstGeom>
          <a:solidFill>
            <a:schemeClr val="bg1"/>
          </a:solidFill>
        </p:spPr>
        <p:txBody>
          <a:bodyPr wrap="square" rtlCol="0">
            <a:spAutoFit/>
          </a:bodyPr>
          <a:lstStyle/>
          <a:p>
            <a:pPr algn="ctr"/>
            <a:r>
              <a:rPr lang="en-US" sz="3200" b="1" dirty="0" smtClean="0">
                <a:latin typeface="Helvetica Neue"/>
                <a:cs typeface="Helvetica Neue"/>
              </a:rPr>
              <a:t>Measurable Results</a:t>
            </a:r>
          </a:p>
          <a:p>
            <a:pPr algn="ctr"/>
            <a:endParaRPr lang="en-US" sz="2000" b="1" dirty="0" smtClean="0">
              <a:latin typeface="Helvetica Neue"/>
              <a:cs typeface="Helvetica Neue"/>
            </a:endParaRPr>
          </a:p>
          <a:p>
            <a:r>
              <a:rPr lang="en-US" sz="2400" dirty="0" smtClean="0">
                <a:latin typeface="Helvetica Neue"/>
                <a:cs typeface="Helvetica Neue"/>
              </a:rPr>
              <a:t>As of Winter 2012:</a:t>
            </a:r>
          </a:p>
          <a:p>
            <a:pPr marL="342900" indent="-342900">
              <a:buFont typeface="Arial"/>
              <a:buChar char="•"/>
            </a:pPr>
            <a:r>
              <a:rPr lang="en-US" sz="2400" dirty="0">
                <a:latin typeface="Helvetica Neue"/>
                <a:cs typeface="Helvetica Neue"/>
              </a:rPr>
              <a:t>t</a:t>
            </a:r>
            <a:r>
              <a:rPr lang="en-US" sz="2400" dirty="0" smtClean="0">
                <a:latin typeface="Helvetica Neue"/>
                <a:cs typeface="Helvetica Neue"/>
              </a:rPr>
              <a:t>raffic decreased by 36%.</a:t>
            </a:r>
          </a:p>
          <a:p>
            <a:pPr marL="342900" indent="-342900">
              <a:buFont typeface="Arial"/>
              <a:buChar char="•"/>
            </a:pPr>
            <a:r>
              <a:rPr lang="en-US" sz="2400" dirty="0">
                <a:latin typeface="Helvetica Neue"/>
                <a:cs typeface="Helvetica Neue"/>
              </a:rPr>
              <a:t>a</a:t>
            </a:r>
            <a:r>
              <a:rPr lang="en-US" sz="2400" dirty="0" smtClean="0">
                <a:latin typeface="Helvetica Neue"/>
                <a:cs typeface="Helvetica Neue"/>
              </a:rPr>
              <a:t>ccidents decreased by 25%.</a:t>
            </a:r>
          </a:p>
          <a:p>
            <a:pPr marL="342900" indent="-342900">
              <a:buFont typeface="Arial"/>
              <a:buChar char="•"/>
            </a:pPr>
            <a:r>
              <a:rPr lang="en-US" sz="2400" dirty="0">
                <a:latin typeface="Helvetica Neue"/>
                <a:cs typeface="Helvetica Neue"/>
              </a:rPr>
              <a:t>b</a:t>
            </a:r>
            <a:r>
              <a:rPr lang="en-US" sz="2400" dirty="0" smtClean="0">
                <a:latin typeface="Helvetica Neue"/>
                <a:cs typeface="Helvetica Neue"/>
              </a:rPr>
              <a:t>us ridership increased by 23%.</a:t>
            </a:r>
          </a:p>
          <a:p>
            <a:endParaRPr lang="en-US" sz="2400" dirty="0" smtClean="0">
              <a:latin typeface="Helvetica Neue"/>
              <a:cs typeface="Helvetica Neue"/>
            </a:endParaRPr>
          </a:p>
          <a:p>
            <a:r>
              <a:rPr lang="en-US" sz="2400" dirty="0" smtClean="0">
                <a:latin typeface="Helvetica Neue"/>
                <a:cs typeface="Helvetica Neue"/>
              </a:rPr>
              <a:t>Estimated savings from the online ridesharing program was over a million vehicle miles.  There were more than 9,000 active JMU users.</a:t>
            </a:r>
          </a:p>
          <a:p>
            <a:endParaRPr lang="en-US" sz="2400" dirty="0" smtClean="0">
              <a:latin typeface="Helvetica Neue"/>
              <a:cs typeface="Helvetica Neue"/>
            </a:endParaRPr>
          </a:p>
          <a:p>
            <a:r>
              <a:rPr lang="en-US" sz="2400" dirty="0" smtClean="0">
                <a:latin typeface="Helvetica Neue"/>
                <a:cs typeface="Helvetica Neue"/>
              </a:rPr>
              <a:t>More than 35 students participated in learning opportunities associated with the data collection and/or planning process.</a:t>
            </a:r>
          </a:p>
        </p:txBody>
      </p:sp>
      <p:sp>
        <p:nvSpPr>
          <p:cNvPr id="36" name="TextBox 35"/>
          <p:cNvSpPr txBox="1"/>
          <p:nvPr/>
        </p:nvSpPr>
        <p:spPr>
          <a:xfrm>
            <a:off x="12578645" y="22275601"/>
            <a:ext cx="9497939" cy="4339650"/>
          </a:xfrm>
          <a:prstGeom prst="rect">
            <a:avLst/>
          </a:prstGeom>
          <a:solidFill>
            <a:schemeClr val="bg1"/>
          </a:solidFill>
        </p:spPr>
        <p:txBody>
          <a:bodyPr wrap="square" rtlCol="0">
            <a:spAutoFit/>
          </a:bodyPr>
          <a:lstStyle/>
          <a:p>
            <a:pPr algn="ctr"/>
            <a:r>
              <a:rPr lang="en-US" sz="3200" b="1" dirty="0" smtClean="0">
                <a:latin typeface="Helvetica Neue"/>
                <a:cs typeface="Helvetica Neue"/>
              </a:rPr>
              <a:t>Change 3: </a:t>
            </a:r>
          </a:p>
          <a:p>
            <a:pPr algn="ctr"/>
            <a:r>
              <a:rPr lang="en-US" sz="3200" b="1" dirty="0" smtClean="0">
                <a:latin typeface="Helvetica Neue"/>
                <a:cs typeface="Helvetica Neue"/>
              </a:rPr>
              <a:t>Increase information dissemination</a:t>
            </a:r>
          </a:p>
          <a:p>
            <a:pPr algn="ctr"/>
            <a:endParaRPr lang="en-US" sz="2000" b="1" dirty="0" smtClean="0">
              <a:latin typeface="Helvetica Neue"/>
              <a:cs typeface="Helvetica Neue"/>
            </a:endParaRPr>
          </a:p>
          <a:p>
            <a:r>
              <a:rPr lang="en-US" sz="2400" dirty="0" smtClean="0">
                <a:latin typeface="Helvetica Neue"/>
                <a:cs typeface="Helvetica Neue"/>
              </a:rPr>
              <a:t>JMU implemented:</a:t>
            </a:r>
          </a:p>
          <a:p>
            <a:pPr marL="342900" indent="-342900">
              <a:buFont typeface="Arial"/>
              <a:buChar char="•"/>
            </a:pPr>
            <a:r>
              <a:rPr lang="en-US" sz="2400" dirty="0">
                <a:latin typeface="Helvetica Neue"/>
                <a:cs typeface="Helvetica Neue"/>
              </a:rPr>
              <a:t>a</a:t>
            </a:r>
            <a:r>
              <a:rPr lang="en-US" sz="2400" dirty="0" smtClean="0">
                <a:latin typeface="Helvetica Neue"/>
                <a:cs typeface="Helvetica Neue"/>
              </a:rPr>
              <a:t> web-based, interactive bus schedule. </a:t>
            </a:r>
          </a:p>
          <a:p>
            <a:pPr marL="342900" indent="-342900">
              <a:buFont typeface="Arial"/>
              <a:buChar char="•"/>
            </a:pPr>
            <a:r>
              <a:rPr lang="en-US" sz="2400" dirty="0" smtClean="0">
                <a:latin typeface="Helvetica Neue"/>
                <a:cs typeface="Helvetica Neue"/>
              </a:rPr>
              <a:t>a real-time bus arrival tracking system where riders scan QR Codes on bus stop signs.</a:t>
            </a:r>
          </a:p>
          <a:p>
            <a:pPr marL="342900" indent="-342900">
              <a:buFont typeface="Arial"/>
              <a:buChar char="•"/>
            </a:pPr>
            <a:r>
              <a:rPr lang="en-US" sz="2400" dirty="0" smtClean="0">
                <a:latin typeface="Helvetica Neue"/>
                <a:cs typeface="Helvetica Neue"/>
              </a:rPr>
              <a:t>a web hub for transportation information, </a:t>
            </a:r>
            <a:r>
              <a:rPr lang="en-US" sz="2400" dirty="0" err="1" smtClean="0">
                <a:latin typeface="Helvetica Neue"/>
                <a:cs typeface="Helvetica Neue"/>
              </a:rPr>
              <a:t>NavigateJMU</a:t>
            </a:r>
            <a:r>
              <a:rPr lang="en-US" sz="2400" dirty="0" smtClean="0">
                <a:latin typeface="Helvetica Neue"/>
                <a:cs typeface="Helvetica Neue"/>
              </a:rPr>
              <a:t>.</a:t>
            </a:r>
          </a:p>
          <a:p>
            <a:pPr marL="342900" indent="-342900">
              <a:buFont typeface="Arial"/>
              <a:buChar char="•"/>
            </a:pPr>
            <a:r>
              <a:rPr lang="en-US" sz="2400" dirty="0" smtClean="0">
                <a:latin typeface="Helvetica Neue"/>
                <a:cs typeface="Helvetica Neue"/>
              </a:rPr>
              <a:t>awareness campaigns.</a:t>
            </a:r>
          </a:p>
          <a:p>
            <a:pPr marL="342900" indent="-342900">
              <a:buFont typeface="Arial"/>
              <a:buChar char="•"/>
            </a:pPr>
            <a:r>
              <a:rPr lang="en-US" sz="2400" dirty="0">
                <a:latin typeface="Helvetica Neue"/>
                <a:cs typeface="Helvetica Neue"/>
              </a:rPr>
              <a:t>c</a:t>
            </a:r>
            <a:r>
              <a:rPr lang="en-US" sz="2400" dirty="0" smtClean="0">
                <a:latin typeface="Helvetica Neue"/>
                <a:cs typeface="Helvetica Neue"/>
              </a:rPr>
              <a:t>omprehensive campus messaging and response.</a:t>
            </a:r>
          </a:p>
          <a:p>
            <a:endParaRPr lang="en-US" sz="2400" dirty="0" smtClean="0">
              <a:latin typeface="Helvetica Neue"/>
              <a:cs typeface="Helvetica Neue"/>
            </a:endParaRPr>
          </a:p>
        </p:txBody>
      </p:sp>
      <p:sp>
        <p:nvSpPr>
          <p:cNvPr id="45" name="TextBox 44"/>
          <p:cNvSpPr txBox="1"/>
          <p:nvPr/>
        </p:nvSpPr>
        <p:spPr>
          <a:xfrm>
            <a:off x="12629445" y="13853825"/>
            <a:ext cx="9497939" cy="7232748"/>
          </a:xfrm>
          <a:prstGeom prst="rect">
            <a:avLst/>
          </a:prstGeom>
          <a:solidFill>
            <a:schemeClr val="bg1"/>
          </a:solidFill>
        </p:spPr>
        <p:txBody>
          <a:bodyPr wrap="square" rtlCol="0">
            <a:spAutoFit/>
          </a:bodyPr>
          <a:lstStyle/>
          <a:p>
            <a:pPr algn="ctr"/>
            <a:endParaRPr lang="en-US" sz="3200" b="1" dirty="0" smtClean="0">
              <a:latin typeface="Helvetica Neue"/>
              <a:cs typeface="Helvetica Neue"/>
            </a:endParaRPr>
          </a:p>
          <a:p>
            <a:pPr algn="ctr"/>
            <a:r>
              <a:rPr lang="en-US" sz="3200" b="1" dirty="0" smtClean="0">
                <a:latin typeface="Helvetica Neue"/>
                <a:cs typeface="Helvetica Neue"/>
              </a:rPr>
              <a:t>Change 2: </a:t>
            </a:r>
          </a:p>
          <a:p>
            <a:pPr algn="ctr"/>
            <a:r>
              <a:rPr lang="en-US" sz="3200" b="1" dirty="0" smtClean="0">
                <a:latin typeface="Helvetica Neue"/>
                <a:cs typeface="Helvetica Neue"/>
              </a:rPr>
              <a:t>Improve alternative transportation options</a:t>
            </a:r>
          </a:p>
          <a:p>
            <a:pPr algn="ctr"/>
            <a:endParaRPr lang="en-US" sz="2000" b="1" dirty="0" smtClean="0">
              <a:latin typeface="Helvetica Neue"/>
              <a:cs typeface="Helvetica Neue"/>
            </a:endParaRPr>
          </a:p>
          <a:p>
            <a:r>
              <a:rPr lang="en-US" sz="2400" dirty="0" smtClean="0">
                <a:latin typeface="Helvetica Neue"/>
                <a:cs typeface="Helvetica Neue"/>
              </a:rPr>
              <a:t>Improvements to alternative transportation options included:</a:t>
            </a:r>
          </a:p>
          <a:p>
            <a:pPr marL="342900" indent="-342900">
              <a:buFont typeface="Arial"/>
              <a:buChar char="•"/>
            </a:pPr>
            <a:r>
              <a:rPr lang="en-US" sz="2400" dirty="0">
                <a:latin typeface="Helvetica Neue"/>
                <a:cs typeface="Helvetica Neue"/>
              </a:rPr>
              <a:t>c</a:t>
            </a:r>
            <a:r>
              <a:rPr lang="en-US" sz="2400" dirty="0" smtClean="0">
                <a:latin typeface="Helvetica Neue"/>
                <a:cs typeface="Helvetica Neue"/>
              </a:rPr>
              <a:t>onverting </a:t>
            </a:r>
            <a:r>
              <a:rPr lang="en-US" sz="2400" dirty="0">
                <a:latin typeface="Helvetica Neue"/>
                <a:cs typeface="Helvetica Neue"/>
              </a:rPr>
              <a:t>a parking lot near central campus to an intermodal transportation </a:t>
            </a:r>
            <a:r>
              <a:rPr lang="en-US" sz="2400" dirty="0" smtClean="0">
                <a:latin typeface="Helvetica Neue"/>
                <a:cs typeface="Helvetica Neue"/>
              </a:rPr>
              <a:t>hub.</a:t>
            </a:r>
            <a:endParaRPr lang="en-US" sz="2400" dirty="0">
              <a:latin typeface="Helvetica Neue"/>
              <a:cs typeface="Helvetica Neue"/>
            </a:endParaRPr>
          </a:p>
          <a:p>
            <a:pPr marL="342900" indent="-342900">
              <a:buFont typeface="Arial"/>
              <a:buChar char="•"/>
            </a:pPr>
            <a:r>
              <a:rPr lang="en-US" sz="2400" dirty="0">
                <a:latin typeface="Helvetica Neue"/>
                <a:cs typeface="Helvetica Neue"/>
              </a:rPr>
              <a:t>s</a:t>
            </a:r>
            <a:r>
              <a:rPr lang="en-US" sz="2400" dirty="0" smtClean="0">
                <a:latin typeface="Helvetica Neue"/>
                <a:cs typeface="Helvetica Neue"/>
              </a:rPr>
              <a:t>cheduling inner-campus shuttle routes so that the wait between buses averaged ten minutes during main business hours.</a:t>
            </a:r>
          </a:p>
          <a:p>
            <a:pPr marL="342900" indent="-342900">
              <a:buFont typeface="Arial"/>
              <a:buChar char="•"/>
            </a:pPr>
            <a:r>
              <a:rPr lang="en-US" sz="2400" dirty="0">
                <a:latin typeface="Helvetica Neue"/>
                <a:cs typeface="Helvetica Neue"/>
              </a:rPr>
              <a:t>r</a:t>
            </a:r>
            <a:r>
              <a:rPr lang="en-US" sz="2400" dirty="0" smtClean="0">
                <a:latin typeface="Helvetica Neue"/>
                <a:cs typeface="Helvetica Neue"/>
              </a:rPr>
              <a:t>emoving parking </a:t>
            </a:r>
            <a:r>
              <a:rPr lang="en-US" sz="2400" dirty="0">
                <a:latin typeface="Helvetica Neue"/>
                <a:cs typeface="Helvetica Neue"/>
              </a:rPr>
              <a:t>spaces along a main route to enable bicycle/pedestrian </a:t>
            </a:r>
            <a:r>
              <a:rPr lang="en-US" sz="2400" dirty="0" smtClean="0">
                <a:latin typeface="Helvetica Neue"/>
                <a:cs typeface="Helvetica Neue"/>
              </a:rPr>
              <a:t>access.</a:t>
            </a:r>
            <a:endParaRPr lang="en-US" sz="2400" dirty="0">
              <a:latin typeface="Helvetica Neue"/>
              <a:cs typeface="Helvetica Neue"/>
            </a:endParaRPr>
          </a:p>
          <a:p>
            <a:pPr marL="342900" indent="-342900">
              <a:buFont typeface="Arial"/>
              <a:buChar char="•"/>
            </a:pPr>
            <a:r>
              <a:rPr lang="en-US" sz="2400" dirty="0">
                <a:latin typeface="Helvetica Neue"/>
                <a:cs typeface="Helvetica Neue"/>
              </a:rPr>
              <a:t>a</a:t>
            </a:r>
            <a:r>
              <a:rPr lang="en-US" sz="2400" dirty="0" smtClean="0">
                <a:latin typeface="Helvetica Neue"/>
                <a:cs typeface="Helvetica Neue"/>
              </a:rPr>
              <a:t>dding </a:t>
            </a:r>
            <a:r>
              <a:rPr lang="en-US" sz="2400" dirty="0">
                <a:latin typeface="Helvetica Neue"/>
                <a:cs typeface="Helvetica Neue"/>
              </a:rPr>
              <a:t>a pedestrian signal at a high traffic </a:t>
            </a:r>
            <a:r>
              <a:rPr lang="en-US" sz="2400" dirty="0" smtClean="0">
                <a:latin typeface="Helvetica Neue"/>
                <a:cs typeface="Helvetica Neue"/>
              </a:rPr>
              <a:t>area.</a:t>
            </a:r>
          </a:p>
          <a:p>
            <a:pPr marL="342900" indent="-342900">
              <a:buFont typeface="Arial"/>
              <a:buChar char="•"/>
            </a:pPr>
            <a:r>
              <a:rPr lang="en-US" sz="2400" dirty="0">
                <a:latin typeface="Helvetica Neue"/>
                <a:cs typeface="Helvetica Neue"/>
              </a:rPr>
              <a:t>a</a:t>
            </a:r>
            <a:r>
              <a:rPr lang="en-US" sz="2400" dirty="0" smtClean="0">
                <a:latin typeface="Helvetica Neue"/>
                <a:cs typeface="Helvetica Neue"/>
              </a:rPr>
              <a:t>dding seven new buses.</a:t>
            </a:r>
          </a:p>
          <a:p>
            <a:pPr marL="342900" indent="-342900">
              <a:buFont typeface="Arial"/>
              <a:buChar char="•"/>
            </a:pPr>
            <a:r>
              <a:rPr lang="en-US" sz="2400" dirty="0">
                <a:latin typeface="Helvetica Neue"/>
                <a:cs typeface="Helvetica Neue"/>
              </a:rPr>
              <a:t>i</a:t>
            </a:r>
            <a:r>
              <a:rPr lang="en-US" sz="2400" dirty="0" smtClean="0">
                <a:latin typeface="Helvetica Neue"/>
                <a:cs typeface="Helvetica Neue"/>
              </a:rPr>
              <a:t>mplementing a social-media based online ridesharing program, </a:t>
            </a:r>
            <a:r>
              <a:rPr lang="en-US" sz="2400" dirty="0" err="1" smtClean="0">
                <a:latin typeface="Helvetica Neue"/>
                <a:cs typeface="Helvetica Neue"/>
              </a:rPr>
              <a:t>Zimride</a:t>
            </a:r>
            <a:r>
              <a:rPr lang="en-US" sz="2400" dirty="0" smtClean="0">
                <a:latin typeface="Helvetica Neue"/>
                <a:cs typeface="Helvetica Neue"/>
              </a:rPr>
              <a:t>.</a:t>
            </a:r>
          </a:p>
          <a:p>
            <a:pPr marL="342900" indent="-342900">
              <a:buFont typeface="Arial"/>
              <a:buChar char="•"/>
            </a:pPr>
            <a:r>
              <a:rPr lang="en-US" sz="2400" dirty="0">
                <a:latin typeface="Helvetica Neue"/>
                <a:cs typeface="Helvetica Neue"/>
              </a:rPr>
              <a:t>i</a:t>
            </a:r>
            <a:r>
              <a:rPr lang="en-US" sz="2400" dirty="0" smtClean="0">
                <a:latin typeface="Helvetica Neue"/>
                <a:cs typeface="Helvetica Neue"/>
              </a:rPr>
              <a:t>nitiating car sharing with two vehicles via </a:t>
            </a:r>
            <a:r>
              <a:rPr lang="en-US" sz="2400" dirty="0" err="1" smtClean="0">
                <a:latin typeface="Helvetica Neue"/>
                <a:cs typeface="Helvetica Neue"/>
              </a:rPr>
              <a:t>Zipcar</a:t>
            </a:r>
            <a:r>
              <a:rPr lang="en-US" sz="2400" dirty="0" smtClean="0">
                <a:latin typeface="Helvetica Neue"/>
                <a:cs typeface="Helvetica Neue"/>
              </a:rPr>
              <a:t>.</a:t>
            </a:r>
            <a:endParaRPr lang="en-US" sz="2400" dirty="0">
              <a:latin typeface="Helvetica Neue"/>
              <a:cs typeface="Helvetica Neue"/>
            </a:endParaRPr>
          </a:p>
          <a:p>
            <a:pPr marL="342900" indent="-342900">
              <a:buFont typeface="Arial"/>
              <a:buChar char="•"/>
            </a:pPr>
            <a:endParaRPr lang="en-US" sz="2400" dirty="0" smtClean="0">
              <a:latin typeface="Helvetica Neue"/>
              <a:cs typeface="Helvetica Neue"/>
            </a:endParaRPr>
          </a:p>
          <a:p>
            <a:pPr marL="342900" indent="-342900">
              <a:buFont typeface="Arial"/>
              <a:buChar char="•"/>
            </a:pPr>
            <a:endParaRPr lang="en-US" sz="2400" dirty="0" smtClean="0">
              <a:latin typeface="Helvetica Neue"/>
              <a:cs typeface="Helvetica Neue"/>
            </a:endParaRPr>
          </a:p>
        </p:txBody>
      </p:sp>
      <p:sp>
        <p:nvSpPr>
          <p:cNvPr id="52" name="TextBox 51"/>
          <p:cNvSpPr txBox="1"/>
          <p:nvPr/>
        </p:nvSpPr>
        <p:spPr>
          <a:xfrm>
            <a:off x="12659679" y="6512730"/>
            <a:ext cx="9570155" cy="6247863"/>
          </a:xfrm>
          <a:prstGeom prst="rect">
            <a:avLst/>
          </a:prstGeom>
          <a:solidFill>
            <a:schemeClr val="bg1"/>
          </a:solidFill>
        </p:spPr>
        <p:txBody>
          <a:bodyPr wrap="square" rtlCol="0">
            <a:spAutoFit/>
          </a:bodyPr>
          <a:lstStyle/>
          <a:p>
            <a:pPr algn="ctr"/>
            <a:endParaRPr lang="en-US" sz="3200" b="1" dirty="0" smtClean="0">
              <a:latin typeface="Helvetica Neue"/>
              <a:cs typeface="Helvetica Neue"/>
            </a:endParaRPr>
          </a:p>
          <a:p>
            <a:pPr algn="ctr"/>
            <a:r>
              <a:rPr lang="en-US" sz="3200" b="1" dirty="0" smtClean="0">
                <a:latin typeface="Helvetica Neue"/>
                <a:cs typeface="Helvetica Neue"/>
              </a:rPr>
              <a:t>Change 1: </a:t>
            </a:r>
          </a:p>
          <a:p>
            <a:pPr algn="ctr"/>
            <a:r>
              <a:rPr lang="en-US" sz="3200" b="1" dirty="0" smtClean="0">
                <a:latin typeface="Helvetica Neue"/>
                <a:cs typeface="Helvetica Neue"/>
              </a:rPr>
              <a:t>Convert the main </a:t>
            </a:r>
            <a:r>
              <a:rPr lang="en-US" sz="3200" b="1" dirty="0">
                <a:latin typeface="Helvetica Neue"/>
                <a:cs typeface="Helvetica Neue"/>
              </a:rPr>
              <a:t>c</a:t>
            </a:r>
            <a:r>
              <a:rPr lang="en-US" sz="3200" b="1" dirty="0" smtClean="0">
                <a:latin typeface="Helvetica Neue"/>
                <a:cs typeface="Helvetica Neue"/>
              </a:rPr>
              <a:t>ampus to pedestrian/bicycle/transit access only during main hours</a:t>
            </a:r>
          </a:p>
          <a:p>
            <a:pPr algn="ctr"/>
            <a:r>
              <a:rPr lang="en-US" sz="3200" b="1" dirty="0" smtClean="0">
                <a:latin typeface="Helvetica Neue"/>
                <a:cs typeface="Helvetica Neue"/>
              </a:rPr>
              <a:t>  </a:t>
            </a:r>
          </a:p>
          <a:p>
            <a:pPr>
              <a:tabLst>
                <a:tab pos="508000" algn="l"/>
              </a:tabLst>
            </a:pPr>
            <a:r>
              <a:rPr lang="en-US" sz="2400" dirty="0">
                <a:latin typeface="Helvetica Neue"/>
                <a:cs typeface="Helvetica Neue"/>
              </a:rPr>
              <a:t>T</a:t>
            </a:r>
            <a:r>
              <a:rPr lang="en-US" sz="2400" dirty="0" smtClean="0">
                <a:latin typeface="Helvetica Neue"/>
                <a:cs typeface="Helvetica Neue"/>
              </a:rPr>
              <a:t>he Fall 2011 conversion included: </a:t>
            </a:r>
          </a:p>
          <a:p>
            <a:pPr marL="342900" indent="-342900">
              <a:buFont typeface="Arial"/>
              <a:buChar char="•"/>
              <a:tabLst>
                <a:tab pos="508000" algn="l"/>
              </a:tabLst>
            </a:pPr>
            <a:r>
              <a:rPr lang="en-US" sz="2400" dirty="0">
                <a:latin typeface="Helvetica Neue"/>
                <a:cs typeface="Helvetica Neue"/>
              </a:rPr>
              <a:t>a</a:t>
            </a:r>
            <a:r>
              <a:rPr lang="en-US" sz="2400" dirty="0" smtClean="0">
                <a:latin typeface="Helvetica Neue"/>
                <a:cs typeface="Helvetica Neue"/>
              </a:rPr>
              <a:t>dding 4 gates so that private vehicles cannot travel through the Bluestone (West)  section of campus on Mondays-Thursdays from 7:00 a.m. until 7:00 p.m., and on Fridays from 7:00 a.m. until 1:00 p.m.</a:t>
            </a:r>
          </a:p>
          <a:p>
            <a:pPr marL="342900" indent="-342900">
              <a:buFont typeface="Arial"/>
              <a:buChar char="•"/>
              <a:tabLst>
                <a:tab pos="508000" algn="l"/>
              </a:tabLst>
            </a:pPr>
            <a:r>
              <a:rPr lang="en-US" sz="2400" dirty="0">
                <a:latin typeface="Helvetica Neue"/>
                <a:cs typeface="Helvetica Neue"/>
              </a:rPr>
              <a:t>p</a:t>
            </a:r>
            <a:r>
              <a:rPr lang="en-US" sz="2400" dirty="0" smtClean="0">
                <a:latin typeface="Helvetica Neue"/>
                <a:cs typeface="Helvetica Neue"/>
              </a:rPr>
              <a:t>roviding turn-around space and call boxes at each gate.</a:t>
            </a:r>
          </a:p>
          <a:p>
            <a:pPr marL="342900" indent="-342900">
              <a:buFont typeface="Arial"/>
              <a:buChar char="•"/>
              <a:tabLst>
                <a:tab pos="508000" algn="l"/>
              </a:tabLst>
            </a:pPr>
            <a:r>
              <a:rPr lang="en-US" sz="2400" dirty="0">
                <a:latin typeface="Helvetica Neue"/>
                <a:cs typeface="Helvetica Neue"/>
              </a:rPr>
              <a:t>i</a:t>
            </a:r>
            <a:r>
              <a:rPr lang="en-US" sz="2400" dirty="0" smtClean="0">
                <a:latin typeface="Helvetica Neue"/>
                <a:cs typeface="Helvetica Neue"/>
              </a:rPr>
              <a:t>nstalling RFID technology so that the gates open for emergency, service, and other specially authorized vehicles.</a:t>
            </a:r>
          </a:p>
          <a:p>
            <a:pPr marL="342900" indent="-342900">
              <a:buFont typeface="Arial"/>
              <a:buChar char="•"/>
              <a:tabLst>
                <a:tab pos="508000" algn="l"/>
              </a:tabLst>
            </a:pPr>
            <a:r>
              <a:rPr lang="en-US" sz="2400" dirty="0">
                <a:latin typeface="Helvetica Neue"/>
                <a:cs typeface="Helvetica Neue"/>
              </a:rPr>
              <a:t>a</a:t>
            </a:r>
            <a:r>
              <a:rPr lang="en-US" sz="2400" dirty="0" smtClean="0">
                <a:latin typeface="Helvetica Neue"/>
                <a:cs typeface="Helvetica Neue"/>
              </a:rPr>
              <a:t>dding bicycle lanes along more streets and through the gates.</a:t>
            </a:r>
          </a:p>
          <a:p>
            <a:pPr marL="342900" indent="-342900">
              <a:buFont typeface="Arial"/>
              <a:buChar char="•"/>
              <a:tabLst>
                <a:tab pos="508000" algn="l"/>
              </a:tabLst>
            </a:pPr>
            <a:endParaRPr lang="en-US" sz="2400" dirty="0" smtClean="0">
              <a:latin typeface="Helvetica Neue"/>
              <a:cs typeface="Helvetica Neue"/>
            </a:endParaRPr>
          </a:p>
        </p:txBody>
      </p:sp>
    </p:spTree>
    <p:extLst>
      <p:ext uri="{BB962C8B-B14F-4D97-AF65-F5344CB8AC3E}">
        <p14:creationId xmlns:p14="http://schemas.microsoft.com/office/powerpoint/2010/main" val="282226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569</TotalTime>
  <Words>1072</Words>
  <Application>Microsoft Office PowerPoint</Application>
  <PresentationFormat>Custom</PresentationFormat>
  <Paragraphs>118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Document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Tsecdtmx</cp:lastModifiedBy>
  <cp:revision>106</cp:revision>
  <cp:lastPrinted>2013-10-02T16:12:36Z</cp:lastPrinted>
  <dcterms:created xsi:type="dcterms:W3CDTF">2013-10-01T16:21:48Z</dcterms:created>
  <dcterms:modified xsi:type="dcterms:W3CDTF">2015-06-01T14:08:44Z</dcterms:modified>
</cp:coreProperties>
</file>