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5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1" autoAdjust="0"/>
    <p:restoredTop sz="94660"/>
  </p:normalViewPr>
  <p:slideViewPr>
    <p:cSldViewPr snapToGrid="0">
      <p:cViewPr>
        <p:scale>
          <a:sx n="75" d="100"/>
          <a:sy n="75" d="100"/>
        </p:scale>
        <p:origin x="1098" y="8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D4FFC-D39D-44C1-B749-2C5AE344E0D6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6DED-7F4E-4048-A907-101EA7918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50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D4FFC-D39D-44C1-B749-2C5AE344E0D6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6DED-7F4E-4048-A907-101EA7918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37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D4FFC-D39D-44C1-B749-2C5AE344E0D6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6DED-7F4E-4048-A907-101EA7918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40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D4FFC-D39D-44C1-B749-2C5AE344E0D6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6DED-7F4E-4048-A907-101EA7918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77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D4FFC-D39D-44C1-B749-2C5AE344E0D6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6DED-7F4E-4048-A907-101EA7918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315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D4FFC-D39D-44C1-B749-2C5AE344E0D6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6DED-7F4E-4048-A907-101EA7918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1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D4FFC-D39D-44C1-B749-2C5AE344E0D6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6DED-7F4E-4048-A907-101EA7918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216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D4FFC-D39D-44C1-B749-2C5AE344E0D6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6DED-7F4E-4048-A907-101EA7918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444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D4FFC-D39D-44C1-B749-2C5AE344E0D6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6DED-7F4E-4048-A907-101EA7918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34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D4FFC-D39D-44C1-B749-2C5AE344E0D6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6DED-7F4E-4048-A907-101EA7918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032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D4FFC-D39D-44C1-B749-2C5AE344E0D6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6DED-7F4E-4048-A907-101EA7918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38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D4FFC-D39D-44C1-B749-2C5AE344E0D6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66DED-7F4E-4048-A907-101EA7918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6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jmu.edu/sponsoredprogramsaccounting" TargetMode="External"/><Relationship Id="rId5" Type="http://schemas.openxmlformats.org/officeDocument/2006/relationships/hyperlink" Target="http://www.jmu.edu/sponsoredprograms" TargetMode="External"/><Relationship Id="rId4" Type="http://schemas.openxmlformats.org/officeDocument/2006/relationships/hyperlink" Target="mailto:jmu_grants@jmu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 l="-1972" r="-5360" b="-77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0" y="395879"/>
            <a:ext cx="5730042" cy="2893997"/>
          </a:xfrm>
        </p:spPr>
        <p:txBody>
          <a:bodyPr anchor="t">
            <a:noAutofit/>
          </a:bodyPr>
          <a:lstStyle/>
          <a:p>
            <a:pPr algn="r"/>
            <a:r>
              <a:rPr lang="en-US" sz="66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Gill Sans MT" panose="020B05020201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OFFICE OF </a:t>
            </a:r>
            <a:br>
              <a:rPr lang="en-US" sz="66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Gill Sans MT" panose="020B0502020104020203" pitchFamily="34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US" sz="66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Gill Sans MT" panose="020B05020201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SPONSORED PROGRAMS</a:t>
            </a:r>
            <a:endParaRPr lang="en-US" sz="5400" dirty="0">
              <a:solidFill>
                <a:schemeClr val="bg2">
                  <a:lumMod val="20000"/>
                  <a:lumOff val="80000"/>
                </a:schemeClr>
              </a:solidFill>
              <a:latin typeface="Gill Sans MT" panose="020B0502020104020203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66092" y="3391476"/>
            <a:ext cx="21599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200" dirty="0">
                <a:solidFill>
                  <a:schemeClr val="bg2">
                    <a:lumMod val="20000"/>
                    <a:lumOff val="80000"/>
                  </a:schemeClr>
                </a:solidFill>
                <a:latin typeface="Gill Sans MT" panose="020B05020201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OVERVIEW</a:t>
            </a:r>
            <a:endParaRPr lang="en-US" sz="32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869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00100"/>
          </a:xfrm>
          <a:ln>
            <a:noFill/>
          </a:ln>
        </p:spPr>
        <p:txBody>
          <a:bodyPr/>
          <a:lstStyle/>
          <a:p>
            <a:pPr algn="ctr"/>
            <a:r>
              <a:rPr lang="en-US" b="1" dirty="0" smtClean="0"/>
              <a:t>Common Misconceptions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16203" y="3695700"/>
            <a:ext cx="2933534" cy="3096091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/>
            <a:r>
              <a:rPr lang="en-US" dirty="0">
                <a:solidFill>
                  <a:schemeClr val="tx1"/>
                </a:solidFill>
              </a:rPr>
              <a:t>University purchasing requirements must be followed on all expenditures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126772" y="3695700"/>
            <a:ext cx="2933534" cy="3096091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/>
            <a:r>
              <a:rPr lang="en-US" dirty="0">
                <a:solidFill>
                  <a:schemeClr val="tx1"/>
                </a:solidFill>
              </a:rPr>
              <a:t>Most awards are issued on a ‘reimbursement basis’</a:t>
            </a:r>
          </a:p>
          <a:p>
            <a:pPr lvl="0"/>
            <a:r>
              <a:rPr lang="en-US" dirty="0">
                <a:solidFill>
                  <a:schemeClr val="tx1"/>
                </a:solidFill>
              </a:rPr>
              <a:t>Sponsor can refuse to reimburse unallowable expenses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137341" y="3695700"/>
            <a:ext cx="2933534" cy="3096091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/>
            <a:r>
              <a:rPr lang="en-US" dirty="0">
                <a:solidFill>
                  <a:schemeClr val="tx1"/>
                </a:solidFill>
              </a:rPr>
              <a:t>Can also be Cooperative Agreements or Contracts; important because different rules apply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147910" y="3149600"/>
            <a:ext cx="2927890" cy="3642191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/>
            <a:r>
              <a:rPr lang="en-US" dirty="0" smtClean="0">
                <a:solidFill>
                  <a:schemeClr val="tx1"/>
                </a:solidFill>
              </a:rPr>
              <a:t>“</a:t>
            </a:r>
            <a:r>
              <a:rPr lang="en-US" dirty="0">
                <a:solidFill>
                  <a:schemeClr val="tx1"/>
                </a:solidFill>
              </a:rPr>
              <a:t>All funds received for sponsored programs are under the fiscal control of the assistant VP for Finance</a:t>
            </a:r>
            <a:r>
              <a:rPr lang="en-US" dirty="0" smtClean="0">
                <a:solidFill>
                  <a:schemeClr val="tx1"/>
                </a:solidFill>
              </a:rPr>
              <a:t>” (JMU Policy 2201)</a:t>
            </a:r>
            <a:endParaRPr lang="en-US" dirty="0">
              <a:solidFill>
                <a:schemeClr val="tx1"/>
              </a:solidFill>
            </a:endParaRPr>
          </a:p>
          <a:p>
            <a:pPr lvl="0"/>
            <a:r>
              <a:rPr lang="en-US" dirty="0">
                <a:solidFill>
                  <a:schemeClr val="tx1"/>
                </a:solidFill>
              </a:rPr>
              <a:t>Some awards provide </a:t>
            </a:r>
            <a:r>
              <a:rPr lang="en-US" dirty="0" smtClean="0">
                <a:solidFill>
                  <a:schemeClr val="tx1"/>
                </a:solidFill>
              </a:rPr>
              <a:t>flexible budget usage, but </a:t>
            </a:r>
            <a:r>
              <a:rPr lang="en-US" dirty="0">
                <a:solidFill>
                  <a:schemeClr val="tx1"/>
                </a:solidFill>
              </a:rPr>
              <a:t>most do not.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16203" y="965199"/>
            <a:ext cx="2933534" cy="2870198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en-US" sz="2000" b="1" dirty="0" smtClean="0"/>
              <a:t>Expenditures are outlined in the grant, so I can short-cut University purchasing requirements</a:t>
            </a:r>
            <a:endParaRPr lang="en-US" sz="2000" b="1" dirty="0"/>
          </a:p>
        </p:txBody>
      </p:sp>
      <p:sp>
        <p:nvSpPr>
          <p:cNvPr id="25" name="Rounded Rectangle 24"/>
          <p:cNvSpPr/>
          <p:nvPr/>
        </p:nvSpPr>
        <p:spPr>
          <a:xfrm>
            <a:off x="3126773" y="965199"/>
            <a:ext cx="2933534" cy="2870198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en-US" sz="2000" b="1" dirty="0" smtClean="0"/>
              <a:t>JMU receives ‘cash’ with the award</a:t>
            </a:r>
            <a:endParaRPr lang="en-US" sz="2000" b="1" dirty="0" smtClean="0"/>
          </a:p>
        </p:txBody>
      </p:sp>
      <p:sp>
        <p:nvSpPr>
          <p:cNvPr id="26" name="Rounded Rectangle 25"/>
          <p:cNvSpPr/>
          <p:nvPr/>
        </p:nvSpPr>
        <p:spPr>
          <a:xfrm>
            <a:off x="6137341" y="965199"/>
            <a:ext cx="2933534" cy="2870198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en-US" sz="2000" b="1" dirty="0" smtClean="0"/>
              <a:t>All sponsored program awards are “Grants”</a:t>
            </a:r>
            <a:endParaRPr lang="en-US" sz="2000" b="1" dirty="0"/>
          </a:p>
        </p:txBody>
      </p:sp>
      <p:sp>
        <p:nvSpPr>
          <p:cNvPr id="28" name="Rounded Rectangle 27"/>
          <p:cNvSpPr/>
          <p:nvPr/>
        </p:nvSpPr>
        <p:spPr>
          <a:xfrm>
            <a:off x="9147910" y="965200"/>
            <a:ext cx="2927890" cy="2870195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en-US" sz="2000" b="1" dirty="0" smtClean="0"/>
              <a:t>PI has full control over use of the funds</a:t>
            </a:r>
            <a:endParaRPr lang="en-US" sz="2000" b="1" dirty="0" smtClean="0"/>
          </a:p>
        </p:txBody>
      </p:sp>
      <p:sp>
        <p:nvSpPr>
          <p:cNvPr id="20" name="Rectangle 19"/>
          <p:cNvSpPr/>
          <p:nvPr/>
        </p:nvSpPr>
        <p:spPr>
          <a:xfrm>
            <a:off x="1" y="2984500"/>
            <a:ext cx="12191999" cy="1168399"/>
          </a:xfrm>
          <a:prstGeom prst="rect">
            <a:avLst/>
          </a:prstGeom>
          <a:blipFill dpi="0" rotWithShape="1">
            <a:blip r:embed="rId2">
              <a:duotone>
                <a:prstClr val="black"/>
                <a:schemeClr val="tx1">
                  <a:tint val="45000"/>
                  <a:satMod val="400000"/>
                </a:schemeClr>
              </a:duotone>
            </a:blip>
            <a:srcRect/>
            <a:stretch>
              <a:fillRect l="-104" t="-100362" r="-104" b="-13101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41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2835276"/>
            <a:ext cx="12191999" cy="4048124"/>
          </a:xfrm>
          <a:prstGeom prst="rect">
            <a:avLst/>
          </a:prstGeom>
          <a:blipFill dpi="0" rotWithShape="1">
            <a:blip r:embed="rId2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/>
            <a:stretch>
              <a:fillRect l="-1972" r="-5360" b="-77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1022351"/>
            <a:ext cx="12192000" cy="1812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48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022351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What Rules Apply?</a:t>
            </a:r>
            <a:endParaRPr lang="en-US" sz="4000" b="1" dirty="0"/>
          </a:p>
        </p:txBody>
      </p:sp>
      <p:sp>
        <p:nvSpPr>
          <p:cNvPr id="6" name="Oval 5"/>
          <p:cNvSpPr/>
          <p:nvPr/>
        </p:nvSpPr>
        <p:spPr>
          <a:xfrm>
            <a:off x="862013" y="2003426"/>
            <a:ext cx="1654174" cy="1654174"/>
          </a:xfrm>
          <a:prstGeom prst="ellipse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799946" y="2003426"/>
            <a:ext cx="1654174" cy="1654174"/>
          </a:xfrm>
          <a:prstGeom prst="ellipse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737879" y="2003426"/>
            <a:ext cx="1654174" cy="1654174"/>
          </a:xfrm>
          <a:prstGeom prst="ellipse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9675813" y="2003426"/>
            <a:ext cx="1654174" cy="1654174"/>
          </a:xfrm>
          <a:prstGeom prst="ellipse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3733800"/>
            <a:ext cx="3378200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Award Document</a:t>
            </a:r>
          </a:p>
          <a:p>
            <a:pPr algn="ctr"/>
            <a:r>
              <a:rPr lang="en-US" sz="2000" dirty="0" smtClean="0"/>
              <a:t>May include reference to specific State or Federal regulations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937933" y="3729121"/>
            <a:ext cx="33782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University Policies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5875866" y="3751029"/>
            <a:ext cx="33782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State Regulations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8813800" y="3733800"/>
            <a:ext cx="3378200" cy="20005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Federal Regulations</a:t>
            </a:r>
          </a:p>
          <a:p>
            <a:pPr algn="ctr"/>
            <a:r>
              <a:rPr lang="en-US" sz="2000" dirty="0" smtClean="0"/>
              <a:t>(changes by type of award)</a:t>
            </a:r>
          </a:p>
          <a:p>
            <a:pPr algn="ctr"/>
            <a:r>
              <a:rPr lang="en-US" sz="2000" dirty="0" smtClean="0"/>
              <a:t>Nothing can contradict Federal Law</a:t>
            </a:r>
          </a:p>
          <a:p>
            <a:pPr algn="ctr"/>
            <a:r>
              <a:rPr lang="en-US" sz="2000" dirty="0" smtClean="0"/>
              <a:t>Always Follow JMU Procedures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-34290" y="6617111"/>
            <a:ext cx="122148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/>
              <a:t>&lt;div&gt;Icons made by &lt;a </a:t>
            </a:r>
            <a:r>
              <a:rPr lang="en-US" sz="1050" dirty="0" err="1" smtClean="0"/>
              <a:t>href</a:t>
            </a:r>
            <a:r>
              <a:rPr lang="en-US" sz="1050" dirty="0" smtClean="0"/>
              <a:t>="https://www.freepik.com" title="</a:t>
            </a:r>
            <a:r>
              <a:rPr lang="en-US" sz="1050" dirty="0" err="1" smtClean="0"/>
              <a:t>Freepik</a:t>
            </a:r>
            <a:r>
              <a:rPr lang="en-US" sz="1050" dirty="0" smtClean="0"/>
              <a:t>"&gt;</a:t>
            </a:r>
            <a:r>
              <a:rPr lang="en-US" sz="1050" dirty="0" err="1" smtClean="0"/>
              <a:t>Freepik</a:t>
            </a:r>
            <a:r>
              <a:rPr lang="en-US" sz="1050" dirty="0" smtClean="0"/>
              <a:t>&lt;/a&gt; from &lt;a </a:t>
            </a:r>
            <a:r>
              <a:rPr lang="en-US" sz="1050" dirty="0" err="1" smtClean="0"/>
              <a:t>href</a:t>
            </a:r>
            <a:r>
              <a:rPr lang="en-US" sz="1050" dirty="0" smtClean="0"/>
              <a:t>="https://www.flaticon.com/" title="</a:t>
            </a:r>
            <a:r>
              <a:rPr lang="en-US" sz="1050" dirty="0" err="1" smtClean="0"/>
              <a:t>Flaticon</a:t>
            </a:r>
            <a:r>
              <a:rPr lang="en-US" sz="1050" dirty="0" smtClean="0"/>
              <a:t>"&gt;www.flaticon.com&lt;/a&gt;&lt;/div&gt;</a:t>
            </a:r>
            <a:endParaRPr lang="en-US" sz="105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18184" y="2359597"/>
            <a:ext cx="941832" cy="9418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56117" y="2359597"/>
            <a:ext cx="941832" cy="9418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031984" y="2359597"/>
            <a:ext cx="941832" cy="9418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94050" y="2359597"/>
            <a:ext cx="941832" cy="94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884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2835276"/>
            <a:ext cx="12191999" cy="4048124"/>
          </a:xfrm>
          <a:prstGeom prst="rect">
            <a:avLst/>
          </a:prstGeom>
          <a:blipFill dpi="0" rotWithShape="1">
            <a:blip r:embed="rId2">
              <a:alphaModFix amt="10000"/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/>
            <a:stretch>
              <a:fillRect l="-1972" r="-5360" b="-77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1022351"/>
            <a:ext cx="12192000" cy="1812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48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022351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How to Avoid Problems</a:t>
            </a:r>
            <a:endParaRPr lang="en-US" sz="4000" b="1" dirty="0"/>
          </a:p>
        </p:txBody>
      </p:sp>
      <p:sp>
        <p:nvSpPr>
          <p:cNvPr id="6" name="Oval 5"/>
          <p:cNvSpPr/>
          <p:nvPr/>
        </p:nvSpPr>
        <p:spPr>
          <a:xfrm>
            <a:off x="370777" y="2003426"/>
            <a:ext cx="1654174" cy="1654174"/>
          </a:xfrm>
          <a:prstGeom prst="ellipse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820166" y="2003426"/>
            <a:ext cx="1654174" cy="1654174"/>
          </a:xfrm>
          <a:prstGeom prst="ellipse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5269555" y="2003426"/>
            <a:ext cx="1654174" cy="1654174"/>
          </a:xfrm>
          <a:prstGeom prst="ellipse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7718944" y="2003426"/>
            <a:ext cx="1654174" cy="1654174"/>
          </a:xfrm>
          <a:prstGeom prst="ellipse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10168333" y="2003426"/>
            <a:ext cx="1654174" cy="1654174"/>
          </a:xfrm>
          <a:prstGeom prst="ellipse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3709674"/>
            <a:ext cx="239572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Follow</a:t>
            </a:r>
          </a:p>
          <a:p>
            <a:pPr algn="ctr"/>
            <a:r>
              <a:rPr lang="en-US" sz="1400" dirty="0" smtClean="0"/>
              <a:t>Award Budget </a:t>
            </a:r>
          </a:p>
          <a:p>
            <a:pPr algn="ctr"/>
            <a:r>
              <a:rPr lang="en-US" sz="1400" dirty="0" smtClean="0"/>
              <a:t>and Timeline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2447103" y="3733800"/>
            <a:ext cx="2400300" cy="12311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Follow </a:t>
            </a:r>
          </a:p>
          <a:p>
            <a:pPr algn="ctr"/>
            <a:r>
              <a:rPr lang="en-US" sz="1400" dirty="0" smtClean="0"/>
              <a:t>JMU Financial Policies and Procedures</a:t>
            </a:r>
          </a:p>
          <a:p>
            <a:pPr algn="ctr"/>
            <a:r>
              <a:rPr lang="en-US" sz="1400" dirty="0" smtClean="0"/>
              <a:t>May use </a:t>
            </a:r>
            <a:r>
              <a:rPr lang="en-US" sz="1400" dirty="0" err="1" smtClean="0"/>
              <a:t>ePAR</a:t>
            </a:r>
            <a:r>
              <a:rPr lang="en-US" sz="1400" dirty="0" smtClean="0"/>
              <a:t> process if requested</a:t>
            </a:r>
            <a:endParaRPr lang="en-US" sz="14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4897134" y="3733800"/>
            <a:ext cx="2400300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Reconcile</a:t>
            </a:r>
          </a:p>
          <a:p>
            <a:pPr algn="ctr"/>
            <a:r>
              <a:rPr lang="en-US" sz="1400" dirty="0" smtClean="0"/>
              <a:t>Department ID Monthly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7311118" y="3735466"/>
            <a:ext cx="2526505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Limit Cost Transfers (ATV’s)</a:t>
            </a:r>
          </a:p>
          <a:p>
            <a:pPr algn="ctr"/>
            <a:r>
              <a:rPr lang="en-US" sz="1400" dirty="0" smtClean="0"/>
              <a:t>If required, process promptly</a:t>
            </a:r>
          </a:p>
          <a:p>
            <a:pPr algn="ctr"/>
            <a:r>
              <a:rPr lang="en-US" sz="1400" dirty="0" smtClean="0"/>
              <a:t>Expect to be questioned about why ATV was necessary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9798840" y="3733800"/>
            <a:ext cx="2393160" cy="233910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Close-out</a:t>
            </a:r>
          </a:p>
          <a:p>
            <a:pPr algn="ctr"/>
            <a:r>
              <a:rPr lang="en-US" sz="1400" dirty="0" smtClean="0"/>
              <a:t>Request budget revisions or no-</a:t>
            </a:r>
            <a:r>
              <a:rPr lang="en-US" sz="1400" dirty="0"/>
              <a:t>c</a:t>
            </a:r>
            <a:r>
              <a:rPr lang="en-US" sz="1400" dirty="0" smtClean="0"/>
              <a:t>ost extensions early</a:t>
            </a:r>
          </a:p>
          <a:p>
            <a:pPr algn="ctr"/>
            <a:r>
              <a:rPr lang="en-US" sz="1400" dirty="0" smtClean="0"/>
              <a:t>90-day ‘close out period’ for paperwork only</a:t>
            </a:r>
          </a:p>
          <a:p>
            <a:pPr algn="ctr"/>
            <a:r>
              <a:rPr lang="en-US" sz="1400" dirty="0" smtClean="0"/>
              <a:t>Consider how long Small Purchase Charge Card transactions take to process</a:t>
            </a:r>
          </a:p>
          <a:p>
            <a:pPr algn="ctr"/>
            <a:r>
              <a:rPr lang="en-US" sz="1400" dirty="0" smtClean="0"/>
              <a:t>Invoicing requirements may impact project end date</a:t>
            </a:r>
            <a:endParaRPr lang="en-US" sz="14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7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6099" y="2372529"/>
            <a:ext cx="939800" cy="939800"/>
          </a:xfrm>
          <a:prstGeom prst="rect">
            <a:avLst/>
          </a:prstGeom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-34290" y="6617111"/>
            <a:ext cx="122148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/>
              <a:t>&lt;div&gt;Icons made by &lt;a </a:t>
            </a:r>
            <a:r>
              <a:rPr lang="en-US" sz="1050" dirty="0" err="1" smtClean="0"/>
              <a:t>href</a:t>
            </a:r>
            <a:r>
              <a:rPr lang="en-US" sz="1050" dirty="0" smtClean="0"/>
              <a:t>="https://www.freepik.com" title="</a:t>
            </a:r>
            <a:r>
              <a:rPr lang="en-US" sz="1050" dirty="0" err="1" smtClean="0"/>
              <a:t>Freepik</a:t>
            </a:r>
            <a:r>
              <a:rPr lang="en-US" sz="1050" dirty="0" smtClean="0"/>
              <a:t>"&gt;</a:t>
            </a:r>
            <a:r>
              <a:rPr lang="en-US" sz="1050" dirty="0" err="1" smtClean="0"/>
              <a:t>Freepik</a:t>
            </a:r>
            <a:r>
              <a:rPr lang="en-US" sz="1050" dirty="0" smtClean="0"/>
              <a:t>&lt;/a&gt; from &lt;a </a:t>
            </a:r>
            <a:r>
              <a:rPr lang="en-US" sz="1050" dirty="0" err="1" smtClean="0"/>
              <a:t>href</a:t>
            </a:r>
            <a:r>
              <a:rPr lang="en-US" sz="1050" dirty="0" smtClean="0"/>
              <a:t>="https://www.flaticon.com/" title="</a:t>
            </a:r>
            <a:r>
              <a:rPr lang="en-US" sz="1050" dirty="0" err="1" smtClean="0"/>
              <a:t>Flaticon</a:t>
            </a:r>
            <a:r>
              <a:rPr lang="en-US" sz="1050" dirty="0" smtClean="0"/>
              <a:t>"&gt;www.flaticon.com&lt;/a&gt;&lt;/div&gt;</a:t>
            </a:r>
            <a:endParaRPr lang="en-US" sz="105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03455" y="2359597"/>
            <a:ext cx="941832" cy="9418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594505" y="2359597"/>
            <a:ext cx="941832" cy="9418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76337" y="2359597"/>
            <a:ext cx="941832" cy="94183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6948" y="2359597"/>
            <a:ext cx="941832" cy="94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71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095997" y="3429000"/>
            <a:ext cx="6095999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2" y="0"/>
            <a:ext cx="6095999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6095999" cy="342900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95997" y="3429000"/>
            <a:ext cx="6095999" cy="3429000"/>
          </a:xfrm>
          <a:prstGeom prst="rect">
            <a:avLst/>
          </a:prstGeom>
          <a:blipFill dpi="0" rotWithShape="1">
            <a:blip r:embed="rId3">
              <a:alphaModFix amt="3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" y="745004"/>
            <a:ext cx="60959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accent4"/>
                </a:solidFill>
                <a:latin typeface="Gill Sans MT" panose="020B0502020104020203" pitchFamily="34" charset="0"/>
              </a:rPr>
              <a:t>Administrative Services</a:t>
            </a:r>
            <a:endParaRPr lang="en-US" sz="6600" b="1" dirty="0">
              <a:solidFill>
                <a:schemeClr val="accent4"/>
              </a:solidFill>
              <a:latin typeface="Gill Sans MT" panose="020B05020201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5998" y="4081671"/>
            <a:ext cx="60959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Gill Sans MT" panose="020B0502020104020203" pitchFamily="34" charset="0"/>
              </a:rPr>
              <a:t>Financial Services</a:t>
            </a:r>
            <a:endParaRPr lang="en-US" sz="6600" b="1" dirty="0">
              <a:latin typeface="Gill Sans MT" panose="020B05020201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46846" y="283339"/>
            <a:ext cx="5194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Email:</a:t>
            </a:r>
            <a:r>
              <a:rPr lang="en-US" sz="2000" dirty="0" smtClean="0"/>
              <a:t> </a:t>
            </a:r>
            <a:r>
              <a:rPr lang="en-US" sz="2000" dirty="0" smtClean="0">
                <a:hlinkClick r:id="rId4"/>
              </a:rPr>
              <a:t>jmu_grants@jmu.edu</a:t>
            </a:r>
            <a:endParaRPr lang="en-US" sz="2000" dirty="0" smtClean="0"/>
          </a:p>
          <a:p>
            <a:pPr algn="ctr"/>
            <a:endParaRPr lang="en-US" sz="2000" b="1" dirty="0" smtClean="0"/>
          </a:p>
          <a:p>
            <a:pPr algn="ctr"/>
            <a:r>
              <a:rPr lang="en-US" sz="2000" b="1" dirty="0" smtClean="0"/>
              <a:t>Phone:</a:t>
            </a:r>
            <a:r>
              <a:rPr lang="en-US" sz="2000" dirty="0" smtClean="0"/>
              <a:t> (540)-578-6872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b="1" dirty="0" smtClean="0"/>
              <a:t>Address:</a:t>
            </a:r>
          </a:p>
          <a:p>
            <a:pPr algn="ctr"/>
            <a:r>
              <a:rPr lang="en-US" sz="2000" dirty="0" smtClean="0"/>
              <a:t>Foundation Hall</a:t>
            </a:r>
          </a:p>
          <a:p>
            <a:pPr algn="ctr"/>
            <a:r>
              <a:rPr lang="en-US" sz="2000" dirty="0" smtClean="0"/>
              <a:t>Harrison Street, MSC 5728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 smtClean="0">
                <a:hlinkClick r:id="rId5"/>
              </a:rPr>
              <a:t>https://www.jmu.edu/sponsoredprograms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234949" y="3727728"/>
            <a:ext cx="56261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Email:</a:t>
            </a:r>
            <a:r>
              <a:rPr lang="en-US" sz="2000" dirty="0" smtClean="0"/>
              <a:t> </a:t>
            </a:r>
            <a:r>
              <a:rPr lang="en-US" sz="2000" dirty="0" smtClean="0">
                <a:hlinkClick r:id="rId4"/>
              </a:rPr>
              <a:t>jmu_gcfs@jmu.edu</a:t>
            </a:r>
            <a:endParaRPr lang="en-US" sz="2000" dirty="0" smtClean="0"/>
          </a:p>
          <a:p>
            <a:pPr algn="ctr"/>
            <a:endParaRPr lang="en-US" sz="2000" b="1" dirty="0" smtClean="0"/>
          </a:p>
          <a:p>
            <a:pPr algn="ctr"/>
            <a:r>
              <a:rPr lang="en-US" sz="2000" b="1" dirty="0" smtClean="0"/>
              <a:t>Phone:</a:t>
            </a:r>
            <a:r>
              <a:rPr lang="en-US" sz="2000" dirty="0" smtClean="0"/>
              <a:t> (540)-578-8099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b="1" dirty="0" smtClean="0"/>
              <a:t>Address:</a:t>
            </a:r>
          </a:p>
          <a:p>
            <a:pPr algn="ctr"/>
            <a:r>
              <a:rPr lang="en-US" sz="2000" dirty="0" smtClean="0"/>
              <a:t>Foundation Hall</a:t>
            </a:r>
          </a:p>
          <a:p>
            <a:pPr algn="ctr"/>
            <a:r>
              <a:rPr lang="en-US" sz="2000" dirty="0" smtClean="0"/>
              <a:t>Harrison Street, MSC 5728</a:t>
            </a:r>
          </a:p>
          <a:p>
            <a:pPr algn="ctr"/>
            <a:endParaRPr lang="en-US" sz="2000" dirty="0"/>
          </a:p>
          <a:p>
            <a:pPr algn="ctr"/>
            <a:r>
              <a:rPr lang="en-US" dirty="0" smtClean="0">
                <a:hlinkClick r:id="rId6"/>
              </a:rPr>
              <a:t>https://www.jmu.edu/sponsoredprogramsaccounting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128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-25400" y="0"/>
            <a:ext cx="122428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prstClr val="black"/>
                <a:schemeClr val="accent4">
                  <a:lumMod val="90000"/>
                  <a:tint val="45000"/>
                  <a:satMod val="400000"/>
                </a:schemeClr>
              </a:duotone>
            </a:blip>
            <a:srcRect/>
            <a:stretch>
              <a:fillRect l="-1972" r="-5360" b="-77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65" name="Group 2064"/>
          <p:cNvGrpSpPr/>
          <p:nvPr/>
        </p:nvGrpSpPr>
        <p:grpSpPr>
          <a:xfrm>
            <a:off x="7738681" y="4472198"/>
            <a:ext cx="4173918" cy="1117551"/>
            <a:chOff x="7738681" y="4472198"/>
            <a:chExt cx="4173918" cy="1117551"/>
          </a:xfrm>
        </p:grpSpPr>
        <p:sp>
          <p:nvSpPr>
            <p:cNvPr id="2064" name="Oval 2063"/>
            <p:cNvSpPr/>
            <p:nvPr/>
          </p:nvSpPr>
          <p:spPr>
            <a:xfrm>
              <a:off x="7738681" y="4519901"/>
              <a:ext cx="1069848" cy="1069848"/>
            </a:xfrm>
            <a:prstGeom prst="ellipse">
              <a:avLst/>
            </a:prstGeom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5" name="Group 84"/>
            <p:cNvGrpSpPr/>
            <p:nvPr/>
          </p:nvGrpSpPr>
          <p:grpSpPr>
            <a:xfrm flipH="1">
              <a:off x="8803150" y="4472198"/>
              <a:ext cx="3109449" cy="782004"/>
              <a:chOff x="361530" y="3470905"/>
              <a:chExt cx="4085318" cy="1017560"/>
            </a:xfrm>
          </p:grpSpPr>
          <p:sp>
            <p:nvSpPr>
              <p:cNvPr id="86" name="TextBox 85"/>
              <p:cNvSpPr txBox="1"/>
              <p:nvPr/>
            </p:nvSpPr>
            <p:spPr>
              <a:xfrm>
                <a:off x="2048431" y="4007882"/>
                <a:ext cx="2398414" cy="480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Kyra </a:t>
                </a:r>
                <a:r>
                  <a:rPr lang="en-US" dirty="0" err="1" smtClean="0"/>
                  <a:t>Shiflet</a:t>
                </a:r>
                <a:endParaRPr lang="en-US" dirty="0" smtClean="0"/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361530" y="3470905"/>
                <a:ext cx="4085318" cy="520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/>
                  <a:t>Financial Administrator</a:t>
                </a:r>
                <a:endParaRPr lang="en-US" sz="2000" b="1" dirty="0"/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2786385" y="2846754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 smtClean="0"/>
              <a:t>Administrative Services</a:t>
            </a:r>
            <a:endParaRPr lang="en-US" sz="20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5098057" y="337331"/>
            <a:ext cx="2071401" cy="2532396"/>
            <a:chOff x="4306609" y="1045502"/>
            <a:chExt cx="2071401" cy="2532396"/>
          </a:xfrm>
        </p:grpSpPr>
        <p:sp>
          <p:nvSpPr>
            <p:cNvPr id="4" name="TextBox 3"/>
            <p:cNvSpPr txBox="1"/>
            <p:nvPr/>
          </p:nvSpPr>
          <p:spPr>
            <a:xfrm>
              <a:off x="4306609" y="2870012"/>
              <a:ext cx="20714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Tamara Hatch</a:t>
              </a:r>
            </a:p>
            <a:p>
              <a:pPr algn="ctr"/>
              <a:r>
                <a:rPr lang="en-US" sz="1600" dirty="0"/>
                <a:t>(</a:t>
              </a:r>
              <a:r>
                <a:rPr lang="en-US" sz="1600" dirty="0" smtClean="0"/>
                <a:t>MBA, CRA, CPRA)</a:t>
              </a:r>
              <a:endParaRPr lang="en-US" sz="16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77943" y="2467233"/>
              <a:ext cx="19287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/>
                <a:t>DIRECTOR</a:t>
              </a:r>
              <a:endParaRPr lang="en-US" sz="2800" b="1" dirty="0"/>
            </a:p>
          </p:txBody>
        </p:sp>
        <p:pic>
          <p:nvPicPr>
            <p:cNvPr id="2050" name="Picture 2" descr="Profile image of Tamara Hatch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6984" y="1045502"/>
              <a:ext cx="1390650" cy="1390651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966222" y="3321981"/>
            <a:ext cx="4826114" cy="1319627"/>
            <a:chOff x="526332" y="3470905"/>
            <a:chExt cx="5310401" cy="1452048"/>
          </a:xfrm>
        </p:grpSpPr>
        <p:sp>
          <p:nvSpPr>
            <p:cNvPr id="13" name="TextBox 12"/>
            <p:cNvSpPr txBox="1"/>
            <p:nvPr/>
          </p:nvSpPr>
          <p:spPr>
            <a:xfrm>
              <a:off x="2048431" y="3874066"/>
              <a:ext cx="2398414" cy="677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 smtClean="0"/>
                <a:t>Sally Dickenson</a:t>
              </a:r>
            </a:p>
            <a:p>
              <a:pPr algn="r"/>
              <a:r>
                <a:rPr lang="en-US" sz="1400" dirty="0" smtClean="0"/>
                <a:t>(CRA, CPRA)</a:t>
              </a:r>
              <a:endParaRPr lang="en-US" sz="1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6332" y="3470905"/>
              <a:ext cx="39205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 smtClean="0"/>
                <a:t>ASSOCIATE DIRECTOR</a:t>
              </a:r>
              <a:endParaRPr lang="en-US" sz="2400" b="1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46845" y="3533065"/>
              <a:ext cx="1389888" cy="1389888"/>
            </a:xfrm>
            <a:prstGeom prst="ellipse">
              <a:avLst/>
            </a:prstGeom>
            <a:ln w="76200">
              <a:solidFill>
                <a:schemeClr val="accent1"/>
              </a:solidFill>
            </a:ln>
          </p:spPr>
        </p:pic>
      </p:grpSp>
      <p:grpSp>
        <p:nvGrpSpPr>
          <p:cNvPr id="25" name="Group 24"/>
          <p:cNvGrpSpPr/>
          <p:nvPr/>
        </p:nvGrpSpPr>
        <p:grpSpPr>
          <a:xfrm>
            <a:off x="6399664" y="3321981"/>
            <a:ext cx="4828032" cy="1316736"/>
            <a:chOff x="6313744" y="3648949"/>
            <a:chExt cx="5334239" cy="1452048"/>
          </a:xfrm>
        </p:grpSpPr>
        <p:pic>
          <p:nvPicPr>
            <p:cNvPr id="2052" name="Picture 4" descr="crumpton-donna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8" t="1591" r="8064" b="11351"/>
            <a:stretch/>
          </p:blipFill>
          <p:spPr bwMode="auto">
            <a:xfrm>
              <a:off x="6313744" y="3711109"/>
              <a:ext cx="1389888" cy="1389888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7703632" y="4052110"/>
              <a:ext cx="2688301" cy="678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Donna </a:t>
              </a:r>
              <a:r>
                <a:rPr lang="en-US" sz="2000" dirty="0" err="1" smtClean="0"/>
                <a:t>Crumpton</a:t>
              </a:r>
              <a:endParaRPr lang="en-US" sz="2000" dirty="0" smtClean="0"/>
            </a:p>
            <a:p>
              <a:r>
                <a:rPr lang="en-US" sz="1400" dirty="0" smtClean="0"/>
                <a:t>(MBA, CRA)</a:t>
              </a:r>
              <a:endParaRPr lang="en-US" sz="14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703632" y="3648949"/>
              <a:ext cx="39443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ASSISTANT DIRECTOR</a:t>
              </a:r>
              <a:endParaRPr lang="en-US" sz="2400" b="1" dirty="0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399664" y="2858776"/>
            <a:ext cx="2287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Financial Services</a:t>
            </a:r>
            <a:endParaRPr lang="en-US" sz="2000" b="1" dirty="0"/>
          </a:p>
        </p:txBody>
      </p:sp>
      <p:sp>
        <p:nvSpPr>
          <p:cNvPr id="2051" name="Title 2050"/>
          <p:cNvSpPr>
            <a:spLocks noGrp="1"/>
          </p:cNvSpPr>
          <p:nvPr>
            <p:ph type="title"/>
          </p:nvPr>
        </p:nvSpPr>
        <p:spPr>
          <a:xfrm>
            <a:off x="901357" y="1"/>
            <a:ext cx="10515600" cy="68136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Gill Sans MT" panose="020B0502020104020203" pitchFamily="34" charset="0"/>
              </a:rPr>
              <a:t>Our People</a:t>
            </a:r>
            <a:endParaRPr lang="en-US" b="1" dirty="0">
              <a:latin typeface="Gill Sans MT" panose="020B0502020104020203" pitchFamily="34" charset="0"/>
            </a:endParaRPr>
          </a:p>
        </p:txBody>
      </p:sp>
      <p:grpSp>
        <p:nvGrpSpPr>
          <p:cNvPr id="2053" name="Group 2052"/>
          <p:cNvGrpSpPr/>
          <p:nvPr/>
        </p:nvGrpSpPr>
        <p:grpSpPr>
          <a:xfrm>
            <a:off x="1133275" y="4472198"/>
            <a:ext cx="3392697" cy="1115378"/>
            <a:chOff x="1281895" y="5401141"/>
            <a:chExt cx="4050956" cy="1318997"/>
          </a:xfrm>
        </p:grpSpPr>
        <p:pic>
          <p:nvPicPr>
            <p:cNvPr id="2058" name="Picture 10" descr="Profile image of Kelly Hi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0979" y="5458266"/>
              <a:ext cx="1261872" cy="1261872"/>
            </a:xfrm>
            <a:prstGeom prst="ellipse">
              <a:avLst/>
            </a:prstGeom>
            <a:solidFill>
              <a:schemeClr val="accent1"/>
            </a:solidFill>
            <a:ln w="76200">
              <a:solidFill>
                <a:schemeClr val="accent1"/>
              </a:solidFill>
            </a:ln>
          </p:spPr>
        </p:pic>
        <p:grpSp>
          <p:nvGrpSpPr>
            <p:cNvPr id="40" name="Group 39"/>
            <p:cNvGrpSpPr/>
            <p:nvPr/>
          </p:nvGrpSpPr>
          <p:grpSpPr>
            <a:xfrm>
              <a:off x="1281895" y="5401141"/>
              <a:ext cx="2789084" cy="924763"/>
              <a:chOff x="1377884" y="3470905"/>
              <a:chExt cx="3068961" cy="1017560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2048431" y="4007882"/>
                <a:ext cx="2398414" cy="480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Kelly Hill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377884" y="3470905"/>
                <a:ext cx="306896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b="1" dirty="0" smtClean="0"/>
                  <a:t>Grants Technician</a:t>
                </a:r>
                <a:endParaRPr lang="en-US" sz="2000" b="1" dirty="0"/>
              </a:p>
            </p:txBody>
          </p:sp>
        </p:grpSp>
      </p:grpSp>
      <p:grpSp>
        <p:nvGrpSpPr>
          <p:cNvPr id="2057" name="Group 2056"/>
          <p:cNvGrpSpPr/>
          <p:nvPr/>
        </p:nvGrpSpPr>
        <p:grpSpPr>
          <a:xfrm>
            <a:off x="2281168" y="5653547"/>
            <a:ext cx="3347835" cy="1115567"/>
            <a:chOff x="5588001" y="5401141"/>
            <a:chExt cx="3790740" cy="1316601"/>
          </a:xfrm>
        </p:grpSpPr>
        <p:pic>
          <p:nvPicPr>
            <p:cNvPr id="2055" name="Picture 2054" descr="Screen Clipping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7356" y="5455870"/>
              <a:ext cx="1211385" cy="1261872"/>
            </a:xfrm>
            <a:prstGeom prst="ellipse">
              <a:avLst/>
            </a:prstGeom>
            <a:ln w="76200">
              <a:solidFill>
                <a:schemeClr val="accent1"/>
              </a:solidFill>
            </a:ln>
          </p:spPr>
        </p:pic>
        <p:grpSp>
          <p:nvGrpSpPr>
            <p:cNvPr id="48" name="Group 47"/>
            <p:cNvGrpSpPr/>
            <p:nvPr/>
          </p:nvGrpSpPr>
          <p:grpSpPr>
            <a:xfrm>
              <a:off x="5588001" y="5401141"/>
              <a:ext cx="2579358" cy="923894"/>
              <a:chOff x="1608656" y="3470905"/>
              <a:chExt cx="2838189" cy="1016604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2048430" y="4007880"/>
                <a:ext cx="2398415" cy="4796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Lisa Nalker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1608656" y="3470905"/>
                <a:ext cx="28381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b="1" dirty="0" smtClean="0"/>
                  <a:t>Grants Specialist</a:t>
                </a:r>
                <a:endParaRPr lang="en-US" sz="2000" b="1" dirty="0"/>
              </a:p>
            </p:txBody>
          </p:sp>
        </p:grpSp>
      </p:grpSp>
      <p:grpSp>
        <p:nvGrpSpPr>
          <p:cNvPr id="2063" name="Group 2062"/>
          <p:cNvGrpSpPr/>
          <p:nvPr/>
        </p:nvGrpSpPr>
        <p:grpSpPr>
          <a:xfrm>
            <a:off x="6608815" y="5637398"/>
            <a:ext cx="3741686" cy="1131716"/>
            <a:chOff x="6608815" y="5653546"/>
            <a:chExt cx="3741686" cy="1131716"/>
          </a:xfrm>
        </p:grpSpPr>
        <p:grpSp>
          <p:nvGrpSpPr>
            <p:cNvPr id="77" name="Group 76"/>
            <p:cNvGrpSpPr/>
            <p:nvPr/>
          </p:nvGrpSpPr>
          <p:grpSpPr>
            <a:xfrm flipH="1">
              <a:off x="7696468" y="5653546"/>
              <a:ext cx="2654033" cy="782823"/>
              <a:chOff x="1140136" y="3470905"/>
              <a:chExt cx="3306710" cy="1016604"/>
            </a:xfrm>
          </p:grpSpPr>
          <p:sp>
            <p:nvSpPr>
              <p:cNvPr id="78" name="TextBox 77"/>
              <p:cNvSpPr txBox="1"/>
              <p:nvPr/>
            </p:nvSpPr>
            <p:spPr>
              <a:xfrm>
                <a:off x="2048430" y="4007880"/>
                <a:ext cx="2398415" cy="4796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Carmen </a:t>
                </a:r>
                <a:r>
                  <a:rPr lang="en-US" dirty="0" err="1" smtClean="0"/>
                  <a:t>Witmer</a:t>
                </a:r>
                <a:endParaRPr lang="en-US" dirty="0" smtClean="0"/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1140136" y="3470905"/>
                <a:ext cx="3306710" cy="519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/>
                  <a:t>Grant Administrator</a:t>
                </a:r>
                <a:endParaRPr lang="en-US" sz="2000" b="1" dirty="0"/>
              </a:p>
            </p:txBody>
          </p:sp>
        </p:grpSp>
        <p:sp>
          <p:nvSpPr>
            <p:cNvPr id="2062" name="Oval 2061"/>
            <p:cNvSpPr/>
            <p:nvPr/>
          </p:nvSpPr>
          <p:spPr>
            <a:xfrm>
              <a:off x="6608815" y="5715414"/>
              <a:ext cx="1060704" cy="1069848"/>
            </a:xfrm>
            <a:prstGeom prst="ellipse">
              <a:avLst/>
            </a:prstGeom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98542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2835276"/>
            <a:ext cx="12191999" cy="4048124"/>
          </a:xfrm>
          <a:prstGeom prst="rect">
            <a:avLst/>
          </a:prstGeom>
          <a:blipFill dpi="0" rotWithShape="1">
            <a:blip r:embed="rId2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/>
            <a:stretch>
              <a:fillRect l="-1972" r="-5360" b="-77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1022351"/>
            <a:ext cx="12192000" cy="1812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800" b="1" dirty="0" smtClean="0"/>
              <a:t>Proposal Stage</a:t>
            </a:r>
            <a:endParaRPr lang="en-US" sz="48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022351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What We Do – Administrative Services</a:t>
            </a:r>
            <a:endParaRPr lang="en-US" sz="4000" b="1" dirty="0"/>
          </a:p>
        </p:txBody>
      </p:sp>
      <p:sp>
        <p:nvSpPr>
          <p:cNvPr id="6" name="Oval 5"/>
          <p:cNvSpPr/>
          <p:nvPr/>
        </p:nvSpPr>
        <p:spPr>
          <a:xfrm>
            <a:off x="169863" y="2003426"/>
            <a:ext cx="1654174" cy="1654174"/>
          </a:xfrm>
          <a:prstGeom prst="ellipse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209483" y="2003426"/>
            <a:ext cx="1654174" cy="1654174"/>
          </a:xfrm>
          <a:prstGeom prst="ellipse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249103" y="2003426"/>
            <a:ext cx="1654174" cy="1654174"/>
          </a:xfrm>
          <a:prstGeom prst="ellipse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6288723" y="2003426"/>
            <a:ext cx="1654174" cy="1654174"/>
          </a:xfrm>
          <a:prstGeom prst="ellipse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8328343" y="2003426"/>
            <a:ext cx="1654174" cy="1654174"/>
          </a:xfrm>
          <a:prstGeom prst="ellipse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10367963" y="2003426"/>
            <a:ext cx="1654174" cy="1654174"/>
          </a:xfrm>
          <a:prstGeom prst="ellipse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3733800"/>
            <a:ext cx="19939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Disseminate </a:t>
            </a:r>
            <a:r>
              <a:rPr lang="en-US" sz="2000" dirty="0" smtClean="0"/>
              <a:t>Funding Opportunities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039620" y="3733800"/>
            <a:ext cx="19939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Build</a:t>
            </a:r>
            <a:r>
              <a:rPr lang="en-US" b="1" dirty="0" smtClean="0"/>
              <a:t> </a:t>
            </a:r>
          </a:p>
          <a:p>
            <a:pPr algn="ctr"/>
            <a:r>
              <a:rPr lang="en-US" sz="2000" dirty="0" smtClean="0"/>
              <a:t>Compliant Budgets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4079240" y="3733800"/>
            <a:ext cx="1993900" cy="169277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Review </a:t>
            </a:r>
          </a:p>
          <a:p>
            <a:pPr algn="ctr"/>
            <a:r>
              <a:rPr lang="en-US" sz="2000" dirty="0" smtClean="0"/>
              <a:t>Agency Guidelines to Ensure Compliance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6118860" y="3733800"/>
            <a:ext cx="199390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Complete</a:t>
            </a:r>
          </a:p>
          <a:p>
            <a:pPr algn="ctr"/>
            <a:r>
              <a:rPr lang="en-US" sz="2000" dirty="0" smtClean="0"/>
              <a:t>Sponsor Forms</a:t>
            </a:r>
            <a:endParaRPr lang="en-US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8158480" y="3733800"/>
            <a:ext cx="1993900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Prepare</a:t>
            </a:r>
            <a:r>
              <a:rPr lang="en-US" sz="2400" dirty="0" smtClean="0"/>
              <a:t> </a:t>
            </a:r>
            <a:r>
              <a:rPr lang="en-US" sz="2000" dirty="0" smtClean="0"/>
              <a:t>Certifications </a:t>
            </a:r>
          </a:p>
          <a:p>
            <a:pPr algn="ctr"/>
            <a:r>
              <a:rPr lang="en-US" sz="2000" dirty="0" smtClean="0"/>
              <a:t>&amp;</a:t>
            </a:r>
          </a:p>
          <a:p>
            <a:pPr algn="ctr"/>
            <a:r>
              <a:rPr lang="en-US" sz="2400" b="1" dirty="0" smtClean="0"/>
              <a:t>Facilitate</a:t>
            </a:r>
            <a:r>
              <a:rPr lang="en-US" sz="2400" dirty="0" smtClean="0"/>
              <a:t> </a:t>
            </a:r>
            <a:r>
              <a:rPr lang="en-US" sz="2000" dirty="0" smtClean="0"/>
              <a:t>University Approval</a:t>
            </a:r>
            <a:endParaRPr lang="en-US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0198100" y="3733800"/>
            <a:ext cx="199390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Submit</a:t>
            </a:r>
            <a:endParaRPr lang="en-US" sz="2400" dirty="0" smtClean="0"/>
          </a:p>
          <a:p>
            <a:pPr algn="ctr"/>
            <a:r>
              <a:rPr lang="en-US" sz="2000" dirty="0" smtClean="0"/>
              <a:t>Proposals</a:t>
            </a:r>
            <a:endParaRPr lang="en-US" sz="20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7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6670" y="2360613"/>
            <a:ext cx="939800" cy="939800"/>
          </a:xfrm>
          <a:prstGeom prst="rect">
            <a:avLst/>
          </a:prstGeom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-34290" y="6617111"/>
            <a:ext cx="122148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/>
              <a:t>&lt;div&gt;Icons made by &lt;a </a:t>
            </a:r>
            <a:r>
              <a:rPr lang="en-US" sz="1050" dirty="0" err="1" smtClean="0"/>
              <a:t>href</a:t>
            </a:r>
            <a:r>
              <a:rPr lang="en-US" sz="1050" dirty="0" smtClean="0"/>
              <a:t>="https://www.freepik.com" title="</a:t>
            </a:r>
            <a:r>
              <a:rPr lang="en-US" sz="1050" dirty="0" err="1" smtClean="0"/>
              <a:t>Freepik</a:t>
            </a:r>
            <a:r>
              <a:rPr lang="en-US" sz="1050" dirty="0" smtClean="0"/>
              <a:t>"&gt;</a:t>
            </a:r>
            <a:r>
              <a:rPr lang="en-US" sz="1050" dirty="0" err="1" smtClean="0"/>
              <a:t>Freepik</a:t>
            </a:r>
            <a:r>
              <a:rPr lang="en-US" sz="1050" dirty="0" smtClean="0"/>
              <a:t>&lt;/a&gt; from &lt;a </a:t>
            </a:r>
            <a:r>
              <a:rPr lang="en-US" sz="1050" dirty="0" err="1" smtClean="0"/>
              <a:t>href</a:t>
            </a:r>
            <a:r>
              <a:rPr lang="en-US" sz="1050" dirty="0" smtClean="0"/>
              <a:t>="https://www.flaticon.com/" title="</a:t>
            </a:r>
            <a:r>
              <a:rPr lang="en-US" sz="1050" dirty="0" err="1" smtClean="0"/>
              <a:t>Flaticon</a:t>
            </a:r>
            <a:r>
              <a:rPr lang="en-US" sz="1050" dirty="0" smtClean="0"/>
              <a:t>"&gt;www.flaticon.com&lt;/a&gt;&lt;/div&gt;</a:t>
            </a:r>
            <a:endParaRPr lang="en-US" sz="105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81474" y="2359597"/>
            <a:ext cx="941832" cy="94183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44894" y="2359597"/>
            <a:ext cx="941832" cy="9418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812530" y="2373313"/>
            <a:ext cx="914400" cy="914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79252" y="2360613"/>
            <a:ext cx="941832" cy="94183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6034" y="2359597"/>
            <a:ext cx="941832" cy="94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60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2835276"/>
            <a:ext cx="12191999" cy="4048124"/>
          </a:xfrm>
          <a:prstGeom prst="rect">
            <a:avLst/>
          </a:prstGeom>
          <a:blipFill dpi="0" rotWithShape="1">
            <a:blip r:embed="rId2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/>
            <a:stretch>
              <a:fillRect l="-1972" r="-5360" b="-77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1022351"/>
            <a:ext cx="12192000" cy="1812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800" b="1" dirty="0" smtClean="0"/>
              <a:t>Award Stage</a:t>
            </a:r>
            <a:endParaRPr lang="en-US" sz="48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022351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What We Do – Administrative Service</a:t>
            </a:r>
            <a:endParaRPr lang="en-US" sz="4000" b="1" dirty="0"/>
          </a:p>
        </p:txBody>
      </p:sp>
      <p:sp>
        <p:nvSpPr>
          <p:cNvPr id="6" name="Oval 5"/>
          <p:cNvSpPr/>
          <p:nvPr/>
        </p:nvSpPr>
        <p:spPr>
          <a:xfrm>
            <a:off x="169863" y="2003426"/>
            <a:ext cx="1654174" cy="1654174"/>
          </a:xfrm>
          <a:prstGeom prst="ellipse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209483" y="2003426"/>
            <a:ext cx="1654174" cy="1654174"/>
          </a:xfrm>
          <a:prstGeom prst="ellipse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249103" y="2003426"/>
            <a:ext cx="1654174" cy="1654174"/>
          </a:xfrm>
          <a:prstGeom prst="ellipse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6288723" y="2003426"/>
            <a:ext cx="1654174" cy="1654174"/>
          </a:xfrm>
          <a:prstGeom prst="ellipse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8328343" y="2003426"/>
            <a:ext cx="1654174" cy="1654174"/>
          </a:xfrm>
          <a:prstGeom prst="ellipse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10367963" y="2003426"/>
            <a:ext cx="1654174" cy="1654174"/>
          </a:xfrm>
          <a:prstGeom prst="ellipse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3733800"/>
            <a:ext cx="1993900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Review</a:t>
            </a:r>
          </a:p>
          <a:p>
            <a:pPr algn="ctr"/>
            <a:r>
              <a:rPr lang="en-US" sz="2000" dirty="0" smtClean="0"/>
              <a:t>Terms and Conditions for Acceptability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2039620" y="3733800"/>
            <a:ext cx="19939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Negotiate</a:t>
            </a:r>
          </a:p>
          <a:p>
            <a:pPr algn="ctr"/>
            <a:r>
              <a:rPr lang="en-US" sz="2000" dirty="0" smtClean="0"/>
              <a:t>Terms if Needed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4079240" y="3733800"/>
            <a:ext cx="19939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Work </a:t>
            </a:r>
            <a:r>
              <a:rPr lang="en-US" sz="2400" b="1" dirty="0"/>
              <a:t>W</a:t>
            </a:r>
            <a:r>
              <a:rPr lang="en-US" sz="2400" b="1" dirty="0" smtClean="0"/>
              <a:t>ith</a:t>
            </a:r>
          </a:p>
          <a:p>
            <a:pPr algn="ctr"/>
            <a:r>
              <a:rPr lang="en-US" sz="2000" dirty="0" smtClean="0"/>
              <a:t>PI to Revise Budgets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6118860" y="3733800"/>
            <a:ext cx="1993900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Sign &amp; Accept</a:t>
            </a:r>
          </a:p>
          <a:p>
            <a:pPr algn="ctr"/>
            <a:r>
              <a:rPr lang="en-US" sz="2000" dirty="0" smtClean="0"/>
              <a:t>Award Materials</a:t>
            </a:r>
            <a:endParaRPr lang="en-US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8158480" y="3733800"/>
            <a:ext cx="199390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Process</a:t>
            </a:r>
          </a:p>
          <a:p>
            <a:pPr algn="ctr"/>
            <a:r>
              <a:rPr lang="en-US" sz="2000" dirty="0" smtClean="0"/>
              <a:t>Sub-awards</a:t>
            </a:r>
            <a:endParaRPr lang="en-US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0198100" y="3733800"/>
            <a:ext cx="199390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Track</a:t>
            </a:r>
            <a:endParaRPr lang="en-US" sz="2400" dirty="0" smtClean="0"/>
          </a:p>
          <a:p>
            <a:pPr algn="ctr"/>
            <a:r>
              <a:rPr lang="en-US" sz="2000" dirty="0" smtClean="0"/>
              <a:t>All Deliverables</a:t>
            </a:r>
            <a:endParaRPr lang="en-US" sz="20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7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6290" y="2360613"/>
            <a:ext cx="939800" cy="939800"/>
          </a:xfrm>
          <a:prstGeom prst="rect">
            <a:avLst/>
          </a:prstGeom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-34290" y="6617111"/>
            <a:ext cx="122148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/>
              <a:t>&lt;div&gt;Icons made by &lt;a </a:t>
            </a:r>
            <a:r>
              <a:rPr lang="en-US" sz="1050" dirty="0" err="1" smtClean="0"/>
              <a:t>href</a:t>
            </a:r>
            <a:r>
              <a:rPr lang="en-US" sz="1050" dirty="0" smtClean="0"/>
              <a:t>="https://www.freepik.com" title="</a:t>
            </a:r>
            <a:r>
              <a:rPr lang="en-US" sz="1050" dirty="0" err="1" smtClean="0"/>
              <a:t>Freepik</a:t>
            </a:r>
            <a:r>
              <a:rPr lang="en-US" sz="1050" dirty="0" smtClean="0"/>
              <a:t>"&gt;</a:t>
            </a:r>
            <a:r>
              <a:rPr lang="en-US" sz="1050" dirty="0" err="1" smtClean="0"/>
              <a:t>Freepik</a:t>
            </a:r>
            <a:r>
              <a:rPr lang="en-US" sz="1050" dirty="0" smtClean="0"/>
              <a:t>&lt;/a&gt; from &lt;a </a:t>
            </a:r>
            <a:r>
              <a:rPr lang="en-US" sz="1050" dirty="0" err="1" smtClean="0"/>
              <a:t>href</a:t>
            </a:r>
            <a:r>
              <a:rPr lang="en-US" sz="1050" dirty="0" smtClean="0"/>
              <a:t>="https://www.flaticon.com/" title="</a:t>
            </a:r>
            <a:r>
              <a:rPr lang="en-US" sz="1050" dirty="0" err="1" smtClean="0"/>
              <a:t>Flaticon</a:t>
            </a:r>
            <a:r>
              <a:rPr lang="en-US" sz="1050" dirty="0" smtClean="0"/>
              <a:t>"&gt;www.flaticon.com&lt;/a&gt;&lt;/div&gt;</a:t>
            </a:r>
            <a:endParaRPr lang="en-US" sz="105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0334" y="2359597"/>
            <a:ext cx="941832" cy="9418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65654" y="2435797"/>
            <a:ext cx="941832" cy="9418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71894" y="2359597"/>
            <a:ext cx="941832" cy="9418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84514" y="2359597"/>
            <a:ext cx="941832" cy="9418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49534" y="2486597"/>
            <a:ext cx="941832" cy="94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23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2835276"/>
            <a:ext cx="12191999" cy="4048124"/>
          </a:xfrm>
          <a:prstGeom prst="rect">
            <a:avLst/>
          </a:prstGeom>
          <a:blipFill dpi="0" rotWithShape="1">
            <a:blip r:embed="rId2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/>
            <a:stretch>
              <a:fillRect l="-1972" r="-5360" b="-77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1022351"/>
            <a:ext cx="12192000" cy="1812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800" b="1" dirty="0" smtClean="0"/>
              <a:t>Post-Award Stage</a:t>
            </a:r>
            <a:endParaRPr lang="en-US" sz="48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022351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What We Do – Administrative Services</a:t>
            </a:r>
            <a:endParaRPr lang="en-US" sz="4000" b="1" dirty="0"/>
          </a:p>
        </p:txBody>
      </p:sp>
      <p:sp>
        <p:nvSpPr>
          <p:cNvPr id="6" name="Oval 5"/>
          <p:cNvSpPr/>
          <p:nvPr/>
        </p:nvSpPr>
        <p:spPr>
          <a:xfrm>
            <a:off x="373063" y="2003426"/>
            <a:ext cx="1654174" cy="1654174"/>
          </a:xfrm>
          <a:prstGeom prst="ellipse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569230" y="2003426"/>
            <a:ext cx="1654174" cy="1654174"/>
          </a:xfrm>
          <a:prstGeom prst="ellipse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968597" y="2003426"/>
            <a:ext cx="1654174" cy="1654174"/>
          </a:xfrm>
          <a:prstGeom prst="ellipse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10164763" y="2003426"/>
            <a:ext cx="1654174" cy="1654174"/>
          </a:xfrm>
          <a:prstGeom prst="ellipse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03200" y="3733800"/>
            <a:ext cx="19939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Seek</a:t>
            </a:r>
          </a:p>
          <a:p>
            <a:pPr algn="ctr"/>
            <a:r>
              <a:rPr lang="en-US" sz="2000" dirty="0" smtClean="0"/>
              <a:t>Prior Approvals from Sponsor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3399368" y="3733800"/>
            <a:ext cx="1993900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Serve</a:t>
            </a:r>
          </a:p>
          <a:p>
            <a:pPr algn="ctr"/>
            <a:r>
              <a:rPr lang="en-US" sz="2000" dirty="0" smtClean="0"/>
              <a:t>As Liaison Between PI and Sponsor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6798734" y="3733800"/>
            <a:ext cx="19939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Perform</a:t>
            </a:r>
          </a:p>
          <a:p>
            <a:pPr algn="ctr"/>
            <a:r>
              <a:rPr lang="en-US" sz="2000" dirty="0" smtClean="0"/>
              <a:t>Budget Revisions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9994900" y="3733800"/>
            <a:ext cx="19939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Complete</a:t>
            </a:r>
            <a:endParaRPr lang="en-US" sz="2400" dirty="0" smtClean="0"/>
          </a:p>
          <a:p>
            <a:pPr algn="ctr"/>
            <a:r>
              <a:rPr lang="en-US" sz="2000" dirty="0" smtClean="0"/>
              <a:t>Closeout Documents</a:t>
            </a:r>
            <a:endParaRPr lang="en-US" sz="2000" dirty="0"/>
          </a:p>
        </p:txBody>
      </p:sp>
      <p:sp>
        <p:nvSpPr>
          <p:cNvPr id="22" name="Rectangle 21"/>
          <p:cNvSpPr/>
          <p:nvPr/>
        </p:nvSpPr>
        <p:spPr>
          <a:xfrm>
            <a:off x="-34290" y="6617111"/>
            <a:ext cx="122148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/>
              <a:t>&lt;div&gt;Icons made by &lt;a </a:t>
            </a:r>
            <a:r>
              <a:rPr lang="en-US" sz="1050" dirty="0" err="1" smtClean="0"/>
              <a:t>href</a:t>
            </a:r>
            <a:r>
              <a:rPr lang="en-US" sz="1050" dirty="0" smtClean="0"/>
              <a:t>="https://www.freepik.com" title="</a:t>
            </a:r>
            <a:r>
              <a:rPr lang="en-US" sz="1050" dirty="0" err="1" smtClean="0"/>
              <a:t>Freepik</a:t>
            </a:r>
            <a:r>
              <a:rPr lang="en-US" sz="1050" dirty="0" smtClean="0"/>
              <a:t>"&gt;</a:t>
            </a:r>
            <a:r>
              <a:rPr lang="en-US" sz="1050" dirty="0" err="1" smtClean="0"/>
              <a:t>Freepik</a:t>
            </a:r>
            <a:r>
              <a:rPr lang="en-US" sz="1050" dirty="0" smtClean="0"/>
              <a:t>&lt;/a&gt; from &lt;a </a:t>
            </a:r>
            <a:r>
              <a:rPr lang="en-US" sz="1050" dirty="0" err="1" smtClean="0"/>
              <a:t>href</a:t>
            </a:r>
            <a:r>
              <a:rPr lang="en-US" sz="1050" dirty="0" smtClean="0"/>
              <a:t>="https://www.flaticon.com/" title="</a:t>
            </a:r>
            <a:r>
              <a:rPr lang="en-US" sz="1050" dirty="0" err="1" smtClean="0"/>
              <a:t>Flaticon</a:t>
            </a:r>
            <a:r>
              <a:rPr lang="en-US" sz="1050" dirty="0" smtClean="0"/>
              <a:t>"&gt;www.flaticon.com&lt;/a&gt;&lt;/div&gt;</a:t>
            </a:r>
            <a:endParaRPr lang="en-US" sz="105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7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5784" y="2360613"/>
            <a:ext cx="939800" cy="939800"/>
          </a:xfrm>
          <a:prstGeom prst="rect">
            <a:avLst/>
          </a:prstGeom>
          <a:ln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8134" y="2359597"/>
            <a:ext cx="941832" cy="94183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673334" y="2359597"/>
            <a:ext cx="941832" cy="9418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25401" y="2359597"/>
            <a:ext cx="941832" cy="94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58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2835276"/>
            <a:ext cx="12191999" cy="4048124"/>
          </a:xfrm>
          <a:prstGeom prst="rect">
            <a:avLst/>
          </a:prstGeom>
          <a:blipFill dpi="0" rotWithShape="1">
            <a:blip r:embed="rId2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/>
            <a:stretch>
              <a:fillRect l="-1972" r="-5360" b="-77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1022351"/>
            <a:ext cx="12192000" cy="1812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800" b="1" dirty="0" smtClean="0"/>
              <a:t>Miscellaneous</a:t>
            </a:r>
            <a:endParaRPr lang="en-US" sz="48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022351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What We Do – Administrative Services</a:t>
            </a:r>
            <a:endParaRPr lang="en-US" sz="4000" b="1" dirty="0"/>
          </a:p>
        </p:txBody>
      </p:sp>
      <p:sp>
        <p:nvSpPr>
          <p:cNvPr id="7" name="Oval 6"/>
          <p:cNvSpPr/>
          <p:nvPr/>
        </p:nvSpPr>
        <p:spPr>
          <a:xfrm>
            <a:off x="2961217" y="2003426"/>
            <a:ext cx="1654174" cy="1654174"/>
          </a:xfrm>
          <a:prstGeom prst="ellipse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7576608" y="2003426"/>
            <a:ext cx="1654174" cy="1654174"/>
          </a:xfrm>
          <a:prstGeom prst="ellipse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211388" y="3733800"/>
            <a:ext cx="3153832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Write and Execute</a:t>
            </a:r>
          </a:p>
          <a:p>
            <a:pPr algn="ctr"/>
            <a:r>
              <a:rPr lang="en-US" sz="2000" dirty="0" smtClean="0"/>
              <a:t>NDA, MOU, </a:t>
            </a:r>
          </a:p>
          <a:p>
            <a:pPr algn="ctr"/>
            <a:r>
              <a:rPr lang="en-US" sz="2000" dirty="0" smtClean="0"/>
              <a:t>MOA, MTA and </a:t>
            </a:r>
          </a:p>
          <a:p>
            <a:pPr algn="ctr"/>
            <a:r>
              <a:rPr lang="en-US" sz="2000" dirty="0" smtClean="0"/>
              <a:t>Entity Agreements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6826355" y="3733800"/>
            <a:ext cx="3154680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Provide</a:t>
            </a:r>
          </a:p>
          <a:p>
            <a:pPr algn="ctr"/>
            <a:r>
              <a:rPr lang="en-US" sz="2000" dirty="0" smtClean="0"/>
              <a:t>Activity Reports for </a:t>
            </a:r>
          </a:p>
          <a:p>
            <a:pPr algn="ctr"/>
            <a:r>
              <a:rPr lang="en-US" sz="2000" dirty="0" smtClean="0"/>
              <a:t>PIs, Deans, and Department Heads</a:t>
            </a:r>
            <a:endParaRPr lang="en-US" sz="2000" dirty="0"/>
          </a:p>
        </p:txBody>
      </p:sp>
      <p:sp>
        <p:nvSpPr>
          <p:cNvPr id="22" name="Rectangle 21"/>
          <p:cNvSpPr/>
          <p:nvPr/>
        </p:nvSpPr>
        <p:spPr>
          <a:xfrm>
            <a:off x="-34290" y="6617111"/>
            <a:ext cx="122148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/>
              <a:t>&lt;div&gt;Icons made by &lt;a </a:t>
            </a:r>
            <a:r>
              <a:rPr lang="en-US" sz="1050" dirty="0" err="1" smtClean="0"/>
              <a:t>href</a:t>
            </a:r>
            <a:r>
              <a:rPr lang="en-US" sz="1050" dirty="0" smtClean="0"/>
              <a:t>="https://www.freepik.com" title="</a:t>
            </a:r>
            <a:r>
              <a:rPr lang="en-US" sz="1050" dirty="0" err="1" smtClean="0"/>
              <a:t>Freepik</a:t>
            </a:r>
            <a:r>
              <a:rPr lang="en-US" sz="1050" dirty="0" smtClean="0"/>
              <a:t>"&gt;</a:t>
            </a:r>
            <a:r>
              <a:rPr lang="en-US" sz="1050" dirty="0" err="1" smtClean="0"/>
              <a:t>Freepik</a:t>
            </a:r>
            <a:r>
              <a:rPr lang="en-US" sz="1050" dirty="0" smtClean="0"/>
              <a:t>&lt;/a&gt; from &lt;a </a:t>
            </a:r>
            <a:r>
              <a:rPr lang="en-US" sz="1050" dirty="0" err="1" smtClean="0"/>
              <a:t>href</a:t>
            </a:r>
            <a:r>
              <a:rPr lang="en-US" sz="1050" dirty="0" smtClean="0"/>
              <a:t>="https://www.flaticon.com/" title="</a:t>
            </a:r>
            <a:r>
              <a:rPr lang="en-US" sz="1050" dirty="0" err="1" smtClean="0"/>
              <a:t>Flaticon</a:t>
            </a:r>
            <a:r>
              <a:rPr lang="en-US" sz="1050" dirty="0" smtClean="0"/>
              <a:t>"&gt;www.flaticon.com&lt;/a&gt;&lt;/div&gt;</a:t>
            </a:r>
            <a:endParaRPr lang="en-US" sz="105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17388" y="2359597"/>
            <a:ext cx="941832" cy="9418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32779" y="2359597"/>
            <a:ext cx="941832" cy="94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20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ln>
            <a:noFill/>
          </a:ln>
        </p:spPr>
        <p:txBody>
          <a:bodyPr/>
          <a:lstStyle/>
          <a:p>
            <a:pPr algn="ctr"/>
            <a:r>
              <a:rPr lang="en-US" b="1" dirty="0" smtClean="0"/>
              <a:t>Proposal Development at a Glance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116203" y="3932678"/>
            <a:ext cx="2315855" cy="2159004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Notify OSP when a funding opportunity is identified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530473" y="3932678"/>
            <a:ext cx="2315855" cy="2159004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OSP will assist with budget development and completion of sponsor forms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941441" y="3932678"/>
            <a:ext cx="2315855" cy="2159004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Internal Approval Form (IAF) must be routed to department head and dean for signatures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49107" y="3932678"/>
            <a:ext cx="2315855" cy="2159004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Provide OSP with IAF &amp; proposal materials </a:t>
            </a:r>
            <a:r>
              <a:rPr lang="en-US" b="1" dirty="0" smtClean="0">
                <a:solidFill>
                  <a:schemeClr val="tx1"/>
                </a:solidFill>
              </a:rPr>
              <a:t>5 business days </a:t>
            </a:r>
            <a:r>
              <a:rPr lang="en-US" dirty="0" smtClean="0">
                <a:solidFill>
                  <a:schemeClr val="tx1"/>
                </a:solidFill>
              </a:rPr>
              <a:t>before submission date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764400" y="3403601"/>
            <a:ext cx="2311400" cy="2688082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OSP will sign applicable forms and submit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16203" y="1883914"/>
            <a:ext cx="2315855" cy="1951482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 smtClean="0"/>
              <a:t>Prepare to Apply</a:t>
            </a:r>
            <a:endParaRPr lang="en-US" sz="2400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2530473" y="1883914"/>
            <a:ext cx="2315855" cy="1951482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 smtClean="0"/>
              <a:t>Develop Proposal</a:t>
            </a:r>
            <a:endParaRPr lang="en-US" sz="2400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941441" y="1883914"/>
            <a:ext cx="2315855" cy="1951482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 smtClean="0"/>
              <a:t>Obtain University Approval</a:t>
            </a:r>
            <a:endParaRPr lang="en-US" sz="2400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7349107" y="1883914"/>
            <a:ext cx="2315855" cy="1951482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 smtClean="0"/>
              <a:t>Route to OSP</a:t>
            </a:r>
            <a:endParaRPr lang="en-US" sz="2400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9764400" y="1883914"/>
            <a:ext cx="2311400" cy="1951480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 smtClean="0"/>
              <a:t>Submission</a:t>
            </a:r>
            <a:endParaRPr lang="en-US" sz="2400" b="1" dirty="0"/>
          </a:p>
        </p:txBody>
      </p:sp>
      <p:sp>
        <p:nvSpPr>
          <p:cNvPr id="20" name="Right Arrow 19"/>
          <p:cNvSpPr/>
          <p:nvPr/>
        </p:nvSpPr>
        <p:spPr>
          <a:xfrm>
            <a:off x="1" y="2641600"/>
            <a:ext cx="12191999" cy="2120900"/>
          </a:xfrm>
          <a:prstGeom prst="rightArrow">
            <a:avLst/>
          </a:prstGeom>
          <a:blipFill dpi="0" rotWithShape="1">
            <a:blip r:embed="rId2">
              <a:duotone>
                <a:prstClr val="black"/>
                <a:schemeClr val="tx1">
                  <a:tint val="45000"/>
                  <a:satMod val="400000"/>
                </a:schemeClr>
              </a:duotone>
            </a:blip>
            <a:srcRect/>
            <a:stretch>
              <a:fillRect l="-104" t="-5989" r="-104" b="-9580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612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ln>
            <a:noFill/>
          </a:ln>
        </p:spPr>
        <p:txBody>
          <a:bodyPr/>
          <a:lstStyle/>
          <a:p>
            <a:pPr algn="ctr"/>
            <a:r>
              <a:rPr lang="en-US" b="1" dirty="0" smtClean="0"/>
              <a:t>Pre-Award Takeaways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116203" y="3932678"/>
            <a:ext cx="2315855" cy="2455422"/>
          </a:xfrm>
          <a:prstGeom prst="roundRect">
            <a:avLst/>
          </a:prstGeom>
          <a:solidFill>
            <a:schemeClr val="tx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Don’t Apply for Funding Without University Approval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530473" y="3932678"/>
            <a:ext cx="2315855" cy="2455422"/>
          </a:xfrm>
          <a:prstGeom prst="roundRect">
            <a:avLst/>
          </a:prstGeom>
          <a:solidFill>
            <a:schemeClr val="tx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Don’t Sign Anything on Behalf of the University (Application or Agreements)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941441" y="3932678"/>
            <a:ext cx="2315855" cy="2455422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Contact OSP Early With Your Guidelines and Deadline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49107" y="3932678"/>
            <a:ext cx="2315855" cy="2455422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Let Us Help You With Your Budget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764400" y="3534973"/>
            <a:ext cx="2311400" cy="2907729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Provide OSP With Your Final Materials 5 Business Days Before Deadline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16203" y="1449955"/>
            <a:ext cx="4730125" cy="1951482"/>
          </a:xfrm>
          <a:prstGeom prst="roundRect">
            <a:avLst/>
          </a:prstGeom>
          <a:solidFill>
            <a:schemeClr val="tx2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600" b="1" dirty="0" smtClean="0">
                <a:solidFill>
                  <a:schemeClr val="accent4"/>
                </a:solidFill>
              </a:rPr>
              <a:t>DON’T</a:t>
            </a:r>
            <a:endParaRPr lang="en-US" sz="6600" b="1" dirty="0">
              <a:solidFill>
                <a:schemeClr val="accent4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941441" y="1449955"/>
            <a:ext cx="7134359" cy="2385441"/>
          </a:xfrm>
          <a:prstGeom prst="roundRect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600" b="1" dirty="0" smtClean="0"/>
              <a:t>DO</a:t>
            </a:r>
            <a:endParaRPr lang="en-US" sz="6600" b="1" dirty="0"/>
          </a:p>
        </p:txBody>
      </p:sp>
      <p:sp>
        <p:nvSpPr>
          <p:cNvPr id="20" name="Rectangle 19"/>
          <p:cNvSpPr/>
          <p:nvPr/>
        </p:nvSpPr>
        <p:spPr>
          <a:xfrm>
            <a:off x="1" y="2603500"/>
            <a:ext cx="12191999" cy="1981200"/>
          </a:xfrm>
          <a:prstGeom prst="rect">
            <a:avLst/>
          </a:prstGeom>
          <a:blipFill dpi="0" rotWithShape="1">
            <a:blip r:embed="rId2">
              <a:duotone>
                <a:prstClr val="black"/>
                <a:schemeClr val="tx1">
                  <a:tint val="45000"/>
                  <a:satMod val="400000"/>
                </a:schemeClr>
              </a:duotone>
            </a:blip>
            <a:srcRect/>
            <a:stretch>
              <a:fillRect l="-104" t="-39963" r="-104" b="-6183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311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2835276"/>
            <a:ext cx="12191999" cy="4048124"/>
          </a:xfrm>
          <a:prstGeom prst="rect">
            <a:avLst/>
          </a:prstGeom>
          <a:blipFill dpi="0" rotWithShape="1">
            <a:blip r:embed="rId2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/>
            <a:stretch>
              <a:fillRect l="-1972" r="-5360" b="-77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1022351"/>
            <a:ext cx="12192000" cy="1812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800" b="1" dirty="0" smtClean="0"/>
              <a:t>Basic Functions</a:t>
            </a:r>
            <a:endParaRPr lang="en-US" sz="48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022351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What We Do – Financial Services</a:t>
            </a:r>
            <a:endParaRPr lang="en-US" sz="4000" b="1" dirty="0"/>
          </a:p>
        </p:txBody>
      </p:sp>
      <p:sp>
        <p:nvSpPr>
          <p:cNvPr id="6" name="Oval 5"/>
          <p:cNvSpPr/>
          <p:nvPr/>
        </p:nvSpPr>
        <p:spPr>
          <a:xfrm>
            <a:off x="169863" y="2003426"/>
            <a:ext cx="1654174" cy="1654174"/>
          </a:xfrm>
          <a:prstGeom prst="ellipse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719388" y="2003426"/>
            <a:ext cx="1654174" cy="1654174"/>
          </a:xfrm>
          <a:prstGeom prst="ellipse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5268913" y="2003426"/>
            <a:ext cx="1654174" cy="1654174"/>
          </a:xfrm>
          <a:prstGeom prst="ellipse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7818438" y="2003426"/>
            <a:ext cx="1654174" cy="1654174"/>
          </a:xfrm>
          <a:prstGeom prst="ellipse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10367963" y="2003426"/>
            <a:ext cx="1654174" cy="1654174"/>
          </a:xfrm>
          <a:prstGeom prst="ellipse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3733800"/>
            <a:ext cx="19939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Establish</a:t>
            </a:r>
          </a:p>
          <a:p>
            <a:pPr algn="ctr"/>
            <a:r>
              <a:rPr lang="en-US" sz="2000" dirty="0" smtClean="0"/>
              <a:t>Financial Framework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549524" y="3733800"/>
            <a:ext cx="1993900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Prepare</a:t>
            </a:r>
            <a:endParaRPr lang="en-US" b="1" dirty="0" smtClean="0"/>
          </a:p>
          <a:p>
            <a:pPr algn="ctr"/>
            <a:r>
              <a:rPr lang="en-US" sz="2000" dirty="0" smtClean="0"/>
              <a:t>Invoicing and Financial Reporting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5099050" y="3733800"/>
            <a:ext cx="1993900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Approve</a:t>
            </a:r>
          </a:p>
          <a:p>
            <a:pPr algn="ctr"/>
            <a:r>
              <a:rPr lang="en-US" sz="2000" dirty="0" smtClean="0"/>
              <a:t>Expenses as Required by Finance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7648575" y="3733800"/>
            <a:ext cx="199390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Prepare</a:t>
            </a:r>
          </a:p>
          <a:p>
            <a:pPr algn="ctr"/>
            <a:r>
              <a:rPr lang="en-US" sz="2000" dirty="0" smtClean="0"/>
              <a:t>Effort Reporting</a:t>
            </a:r>
            <a:endParaRPr lang="en-US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0198100" y="3733800"/>
            <a:ext cx="19939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Manage</a:t>
            </a:r>
          </a:p>
          <a:p>
            <a:pPr algn="ctr"/>
            <a:r>
              <a:rPr lang="en-US" sz="2000" dirty="0" smtClean="0"/>
              <a:t>Award </a:t>
            </a:r>
          </a:p>
          <a:p>
            <a:pPr algn="ctr"/>
            <a:r>
              <a:rPr lang="en-US" sz="2000" dirty="0" smtClean="0"/>
              <a:t>Close-out</a:t>
            </a:r>
            <a:endParaRPr lang="en-US" sz="2000" b="1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7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8035" y="2361629"/>
            <a:ext cx="939800" cy="939800"/>
          </a:xfrm>
          <a:prstGeom prst="rect">
            <a:avLst/>
          </a:prstGeom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-34290" y="6617111"/>
            <a:ext cx="122148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/>
              <a:t>&lt;div&gt;Icons made by &lt;a </a:t>
            </a:r>
            <a:r>
              <a:rPr lang="en-US" sz="1050" dirty="0" err="1" smtClean="0"/>
              <a:t>href</a:t>
            </a:r>
            <a:r>
              <a:rPr lang="en-US" sz="1050" dirty="0" smtClean="0"/>
              <a:t>="https://www.freepik.com" title="</a:t>
            </a:r>
            <a:r>
              <a:rPr lang="en-US" sz="1050" dirty="0" err="1" smtClean="0"/>
              <a:t>Freepik</a:t>
            </a:r>
            <a:r>
              <a:rPr lang="en-US" sz="1050" dirty="0" smtClean="0"/>
              <a:t>"&gt;</a:t>
            </a:r>
            <a:r>
              <a:rPr lang="en-US" sz="1050" dirty="0" err="1" smtClean="0"/>
              <a:t>Freepik</a:t>
            </a:r>
            <a:r>
              <a:rPr lang="en-US" sz="1050" dirty="0" smtClean="0"/>
              <a:t>&lt;/a&gt; from &lt;a </a:t>
            </a:r>
            <a:r>
              <a:rPr lang="en-US" sz="1050" dirty="0" err="1" smtClean="0"/>
              <a:t>href</a:t>
            </a:r>
            <a:r>
              <a:rPr lang="en-US" sz="1050" dirty="0" smtClean="0"/>
              <a:t>="https://www.flaticon.com/" title="</a:t>
            </a:r>
            <a:r>
              <a:rPr lang="en-US" sz="1050" dirty="0" err="1" smtClean="0"/>
              <a:t>Flaticon</a:t>
            </a:r>
            <a:r>
              <a:rPr lang="en-US" sz="1050" dirty="0" smtClean="0"/>
              <a:t>"&gt;www.flaticon.com&lt;/a&gt;&lt;/div&gt;</a:t>
            </a:r>
            <a:endParaRPr lang="en-US" sz="105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74609" y="2359597"/>
            <a:ext cx="941832" cy="9418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79252" y="2360613"/>
            <a:ext cx="941832" cy="9418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26684" y="2359597"/>
            <a:ext cx="941832" cy="9418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6034" y="2359597"/>
            <a:ext cx="941832" cy="94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32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MU">
      <a:dk1>
        <a:srgbClr val="450084"/>
      </a:dk1>
      <a:lt1>
        <a:srgbClr val="D6D6D6"/>
      </a:lt1>
      <a:dk2>
        <a:srgbClr val="AD9C65"/>
      </a:dk2>
      <a:lt2>
        <a:srgbClr val="B2B2B2"/>
      </a:lt2>
      <a:accent1>
        <a:srgbClr val="CBB677"/>
      </a:accent1>
      <a:accent2>
        <a:srgbClr val="B599CE"/>
      </a:accent2>
      <a:accent3>
        <a:srgbClr val="DACCE6"/>
      </a:accent3>
      <a:accent4>
        <a:srgbClr val="F4EFE1"/>
      </a:accent4>
      <a:accent5>
        <a:srgbClr val="333333"/>
      </a:accent5>
      <a:accent6>
        <a:srgbClr val="595959"/>
      </a:accent6>
      <a:hlink>
        <a:srgbClr val="5498B6"/>
      </a:hlink>
      <a:folHlink>
        <a:srgbClr val="D2EBF5"/>
      </a:folHlink>
    </a:clrScheme>
    <a:fontScheme name="Custom 3">
      <a:majorFont>
        <a:latin typeface="Gill Sans MT"/>
        <a:ea typeface=""/>
        <a:cs typeface=""/>
      </a:majorFont>
      <a:minorFont>
        <a:latin typeface="Ebri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267</TotalTime>
  <Words>880</Words>
  <Application>Microsoft Office PowerPoint</Application>
  <PresentationFormat>Widescreen</PresentationFormat>
  <Paragraphs>165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Ebrima</vt:lpstr>
      <vt:lpstr>Gill Sans MT</vt:lpstr>
      <vt:lpstr>Office Theme</vt:lpstr>
      <vt:lpstr>OFFICE OF  SPONSORED PROGRAMS</vt:lpstr>
      <vt:lpstr>Our People</vt:lpstr>
      <vt:lpstr>What We Do – Administrative Services</vt:lpstr>
      <vt:lpstr>What We Do – Administrative Service</vt:lpstr>
      <vt:lpstr>What We Do – Administrative Services</vt:lpstr>
      <vt:lpstr>What We Do – Administrative Services</vt:lpstr>
      <vt:lpstr>Proposal Development at a Glance</vt:lpstr>
      <vt:lpstr>Pre-Award Takeaways</vt:lpstr>
      <vt:lpstr>What We Do – Financial Services</vt:lpstr>
      <vt:lpstr>Common Misconceptions</vt:lpstr>
      <vt:lpstr>What Rules Apply?</vt:lpstr>
      <vt:lpstr>How to Avoid Problems</vt:lpstr>
      <vt:lpstr>PowerPoint Presentation</vt:lpstr>
    </vt:vector>
  </TitlesOfParts>
  <Company>James Madison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Powell, Chloe Virginia - powellcv</dc:creator>
  <cp:lastModifiedBy>Powell, Chloe Virginia - powellcv</cp:lastModifiedBy>
  <cp:revision>23</cp:revision>
  <dcterms:created xsi:type="dcterms:W3CDTF">2021-12-09T15:32:06Z</dcterms:created>
  <dcterms:modified xsi:type="dcterms:W3CDTF">2021-12-09T19:59:54Z</dcterms:modified>
</cp:coreProperties>
</file>