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C65"/>
    <a:srgbClr val="C3B072"/>
    <a:srgbClr val="372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4"/>
    <p:restoredTop sz="94674"/>
  </p:normalViewPr>
  <p:slideViewPr>
    <p:cSldViewPr snapToGrid="0" snapToObjects="1" showGuides="1">
      <p:cViewPr varScale="1">
        <p:scale>
          <a:sx n="94" d="100"/>
          <a:sy n="94" d="100"/>
        </p:scale>
        <p:origin x="1104" y="66"/>
      </p:cViewPr>
      <p:guideLst>
        <p:guide orient="horz" pos="232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076BAE-1BAC-E847-B51F-06A607EA524F}"/>
              </a:ext>
            </a:extLst>
          </p:cNvPr>
          <p:cNvGrpSpPr/>
          <p:nvPr userDrawn="1"/>
        </p:nvGrpSpPr>
        <p:grpSpPr>
          <a:xfrm>
            <a:off x="-1375030" y="-846665"/>
            <a:ext cx="15226497" cy="9036762"/>
            <a:chOff x="-1375030" y="-846665"/>
            <a:chExt cx="15226497" cy="90367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D55D4C-46A5-6D40-A7B2-09836AC47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75030" y="-846665"/>
              <a:ext cx="15226497" cy="9036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03461B-BBA5-4A48-BFFA-CAF1BBBA2D39}"/>
                </a:ext>
              </a:extLst>
            </p:cNvPr>
            <p:cNvSpPr/>
            <p:nvPr/>
          </p:nvSpPr>
          <p:spPr>
            <a:xfrm>
              <a:off x="-27321" y="6079252"/>
              <a:ext cx="12256665" cy="197979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5BDADA-7891-1345-8C55-8691EA635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435501" y="6416807"/>
              <a:ext cx="1610822" cy="3029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0BED3D-DCC0-3F42-BF45-B885B836A03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62198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main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CF333-C2CE-C04C-BF34-18C790579C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410165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A. OPTIONAL Ph.D.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53D3-A9BF-2740-BF81-16DEAC6AF2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D75B-35C7-9142-AC95-6C5BDA92F33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6AD0-7B4E-3E4F-961F-B89593FC966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BF38-3768-E347-B7FF-266B4B5D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04E3-39D8-044B-A296-58B2EF7D1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18AE-D053-1043-9124-E1A39B01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F9ED-12BA-C347-927E-B7A622F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A0C1-FE9E-7D41-A33D-C7CB4AF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88255-CA74-8A45-A395-9C2580CA71D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EEE539-63D7-CA4C-ADDF-83007B22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F5EFF3-6B82-4245-92CB-B1B6429D923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90651B-5A08-0849-8506-567FC7F3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902C9-FE34-3345-B0CC-B000C6CF8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E681-8DB4-0A47-A019-02FAC999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8188-FC4C-AB41-A6A5-B448A837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1305-CB9F-2547-8761-74C0B587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B9C5-3A7F-8641-9B1C-2E4FB7DA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DB328-9B2B-604E-87CD-81E0A239A1F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71B3AA-F959-4D47-B285-645291B72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B601BC-131C-0C49-A111-44F4D7AE9B4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403586-DA42-7348-8625-71F47DC6E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88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F606-2D97-9A48-BBF6-77E463AA6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1 slide with the headline in Rockwell 36 pt.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919FA-0BE5-994E-9714-AE0281EFCD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This is a general textbox with the font Franklin Gothic in 24 point used as the primary typeface. Please take into account the room size that you are presenting in.</a:t>
            </a:r>
            <a:br>
              <a:rPr lang="en-US" dirty="0"/>
            </a:br>
            <a:r>
              <a:rPr lang="en-US" dirty="0"/>
              <a:t>Whenever possible, try to limit each slide to about 10 to 12 lines of text in two or three paragraphs so that a photograph aligns with text.</a:t>
            </a:r>
            <a:br>
              <a:rPr lang="en-US" dirty="0"/>
            </a:br>
            <a:r>
              <a:rPr lang="en-US" dirty="0"/>
              <a:t>Graphics may be added to this slide instead of a photograph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D5ABE-F542-CA4A-ACAE-5A1E26C6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4FA41-AC44-7743-9A11-863C517A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8A0E-B735-3D48-BA26-02EA4DEE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A8D2B-13D1-064E-9648-E922EB0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923BBE-151E-9C4B-B797-52DA54A739E7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5B457A-BC51-9B47-9748-3DE9A07FF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D1B4FA-B425-0D40-81A8-0B86977B1DA6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094149-FAE3-0846-BBEC-E7C347E7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A07-B97C-7C44-8857-F162FBEDB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789" y="1143211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 i="0"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This is the secondary title </a:t>
            </a:r>
            <a:br>
              <a:rPr lang="en-US" dirty="0"/>
            </a:br>
            <a:r>
              <a:rPr lang="en-US" dirty="0"/>
              <a:t>slide of the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5701-BC1C-5346-B59B-F1001DC1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789" y="40229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C846-BD45-3644-ADD0-A6C0492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D574-76FD-6846-A535-4F5F35B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A1BD-0C01-1C4A-8614-EE98E7E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37B08-2B84-7A4A-8693-0C439C7A699B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C88694-C9F2-7D49-94C4-8D2C3BAF7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3A059C-4753-3F4E-ADE2-1026B8BA8D45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E529F7-4EC6-C149-8C3B-490585B2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07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325E-E8A3-C843-9DC1-5B29DED92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typical level 2 slide with the headline in Rockwell 36 pt.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AA38-7B32-F94F-BB69-2E39FC27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B46D-FE7D-9D40-B49C-C7294AAF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F1A09-8F07-BC41-8787-E1D8D00D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972AB-C4D4-E940-94DC-6C502774B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2104" y="1837944"/>
            <a:ext cx="10524744" cy="426110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r>
              <a:rPr lang="en-US" dirty="0"/>
              <a:t>This is a bulleted list textbox using the font Franklin Gothic Book in 24 pt. </a:t>
            </a:r>
            <a:br>
              <a:rPr lang="en-US" dirty="0"/>
            </a:br>
            <a:r>
              <a:rPr lang="en-US" dirty="0"/>
              <a:t>as the primary typeface. Please </a:t>
            </a:r>
            <a:r>
              <a:rPr lang="en-US" b="1" dirty="0"/>
              <a:t>take into account the room size </a:t>
            </a:r>
            <a:r>
              <a:rPr lang="en-US" dirty="0"/>
              <a:t>you are presenting in. Whenever possible, try to limit this slide to a maximum </a:t>
            </a:r>
            <a:br>
              <a:rPr lang="en-US" dirty="0"/>
            </a:br>
            <a:r>
              <a:rPr lang="en-US" dirty="0"/>
              <a:t>number of five bulleted items.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A588BE-D81C-FC4A-AD48-4F0EF00A623A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71AD43-6C6E-AA44-BAFA-83195D588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EC43-873A-9540-9B3B-FB6BD6AE7994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AD4D0A-C1E8-9544-AB7A-A3E89C334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5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4B8B-1B32-1A40-B765-0CDE543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3399-5D71-0747-9AEE-4FDC4E0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E995-22C6-C141-8BA2-DE88F5BC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5499F-7416-5D43-B5E5-131B30AA0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70D4-1A5F-F24C-8B03-6D08322D0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27D03-CCC7-0540-834C-3B6D35E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7AC5D-7A12-834A-B72F-B9B316DA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093BE-5691-C440-A468-AD5B752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6DF87B-1C3A-0A4E-85EE-B9A3A0ECE462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E95181D-1B36-6949-B695-5C78E6E8F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EDB8F3-A2BA-C44E-B794-16827F76BB1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8C14B9-BBF7-284F-A883-3143ACAE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7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0CB-11A4-9045-9CF7-E50D1C6E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9422-C770-9041-B0D7-3A2C9E7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FA0B-426A-AF44-97BF-9BBC1134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9B0C-364B-5A42-BFFF-3865E2E1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CA4BD-7473-7946-9D84-176B7E90922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D5EA56-922E-CF48-A5C7-2BF3A899D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EBDBF-FF2D-484E-A455-0C1436A098E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6F4043-499B-AD4B-A930-4D7AD8DF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87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38CBF-3EE8-D643-84AE-824E088A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9672-1FF3-944A-AB48-8369734E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4DCC-A75F-7940-B870-27E4CEF4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C6EEAD-C8D6-254B-B6AC-97259EEF2959}"/>
              </a:ext>
            </a:extLst>
          </p:cNvPr>
          <p:cNvGrpSpPr/>
          <p:nvPr userDrawn="1"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F99917-83A2-5F46-9BA3-F0BFD11D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11003B-8F91-A547-9D72-BFAC7DDB955F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809482-8721-3D4C-A17B-B2149ED3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F1-6D33-D34A-B23A-70CB0059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2A68-A7A9-FC41-BE1A-324AE95F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06EF5-2826-A640-A95F-BF22D0B2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808AD-BEB5-184E-8D7E-D6819522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EFAF-42EB-4F42-8A83-9482A4D2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5B24-16FD-FC45-8AA2-77E96B23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7E2D05-2640-F449-A097-2807D78F4F63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D43DF5-95C2-364A-8C42-1A8BC37F8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3AFE-823B-924A-804C-8A1A60CEB5BC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C3DCB7-FB62-EF47-AFF9-327226DA4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32F2-717E-5C47-A44F-41D66A77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7F82-E2DF-B14F-A786-CF95F5D5C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8B444-316D-D74D-A2FC-94C82677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9DD7A-20D6-1F41-BCBE-5B4BF143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899D-9947-2A48-90AA-3C1C757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184AE-2BA3-DF4E-9106-EF437319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ABD58F-2042-EE49-ACBA-3BB0BA69DF74}"/>
              </a:ext>
            </a:extLst>
          </p:cNvPr>
          <p:cNvGrpSpPr/>
          <p:nvPr userDrawn="1"/>
        </p:nvGrpSpPr>
        <p:grpSpPr>
          <a:xfrm>
            <a:off x="-340385" y="0"/>
            <a:ext cx="12532385" cy="10104870"/>
            <a:chOff x="-340385" y="0"/>
            <a:chExt cx="12532385" cy="101048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DC0093-5556-F246-B1B4-2EA9C6F7A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40385" y="3018029"/>
              <a:ext cx="12532385" cy="70868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EEC90D-920D-DF47-816C-54533367CFCB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AD9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5DB416-E167-B842-913A-D23A42368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5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F2169-D526-0D4B-931F-41E5F3CF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87B5-1E9A-AF4E-8A97-485030D9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55DB-A407-D54B-84E7-24931D10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AB6E-5DF6-F443-AE49-DB7554CAFA8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D44D-0326-A14E-8BFC-A838EB9F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E6FA-CDAD-9E49-B1A0-0B81B7589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8AA2-674E-2646-A795-585EA099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50084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Slips, Trips and Falls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JMU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0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61C1-CDFD-AA4B-9286-748EC05D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1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Slip, Trip and Fall Hazard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846B6-8CBA-4B4D-AC53-D6429E591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30800" cy="3790368"/>
          </a:xfrm>
        </p:spPr>
        <p:txBody>
          <a:bodyPr wrap="square">
            <a:noAutofit/>
          </a:bodyPr>
          <a:lstStyle/>
          <a:p>
            <a:pPr eaLnBrk="0" hangingPunct="0"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PROBLEM:</a:t>
            </a:r>
          </a:p>
          <a:p>
            <a:pPr eaLnBrk="0" hangingPunct="0">
              <a:defRPr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Slip</a:t>
            </a:r>
            <a:r>
              <a:rPr lang="en-US" i="1" dirty="0" smtClean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if it is wet outside and the mat is folded back, then the floor is getting wet instead of the mat absorbing the water.</a:t>
            </a:r>
          </a:p>
          <a:p>
            <a:pPr eaLnBrk="0" hangingPunct="0">
              <a:defRPr/>
            </a:pPr>
            <a:r>
              <a:rPr lang="en-US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</a:t>
            </a:r>
            <a:r>
              <a:rPr lang="en-US" dirty="0">
                <a:solidFill>
                  <a:srgbClr val="7030A0"/>
                </a:solidFill>
              </a:rPr>
              <a:t>: the mat is folded back and someone could catch their foot on the mat and trip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pPr eaLnBrk="0" hangingPunct="0">
              <a:defRPr/>
            </a:pPr>
            <a:r>
              <a:rPr lang="en-US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en-US" dirty="0">
                <a:solidFill>
                  <a:srgbClr val="7030A0"/>
                </a:solidFill>
              </a:rPr>
              <a:t>: both a wet floor and caught foot could contribute to a fall. </a:t>
            </a:r>
          </a:p>
          <a:p>
            <a:pPr marL="0" indent="0"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9C6D34-A2EB-1D49-892D-322B92087F19}"/>
              </a:ext>
            </a:extLst>
          </p:cNvPr>
          <p:cNvGrpSpPr/>
          <p:nvPr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847C18-C457-AB42-BC0C-DCCAFCFE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E8F68-D7C5-5546-BF35-C8AD4DDEC9B7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2FA75-CCC4-694A-B103-2E2EBA30A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  <p:pic>
        <p:nvPicPr>
          <p:cNvPr id="9" name="Picture 5" descr="Floor Ma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32007" y="5757047"/>
            <a:ext cx="24073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CORRECT this HAZARD!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90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61C1-CDFD-AA4B-9286-748EC05D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19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Factors Increasing the Risk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9C6D34-A2EB-1D49-892D-322B92087F19}"/>
              </a:ext>
            </a:extLst>
          </p:cNvPr>
          <p:cNvGrpSpPr/>
          <p:nvPr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847C18-C457-AB42-BC0C-DCCAFCFE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E8F68-D7C5-5546-BF35-C8AD4DDEC9B7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2FA75-CCC4-694A-B103-2E2EBA30A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937649" y="5428376"/>
            <a:ext cx="175028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Look familiar???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1493520" y="141636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Not Paying Attention</a:t>
            </a: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6566697" y="1437163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Clutter</a:t>
            </a:r>
          </a:p>
        </p:txBody>
      </p:sp>
      <p:pic>
        <p:nvPicPr>
          <p:cNvPr id="2052" name="Picture 4" descr="USF students cross one of the campus busiest intersections of Holly and Palm drives on May 20. There has been a rise in pedestrian and bicycle accidents on USF campus, and apparently a lot of the cause of the rise in these accidents nationally is distraction due to cell phones and other devices. [OCTAVIO JONES   |   Times 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" y="2092952"/>
            <a:ext cx="4839335" cy="27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Keep Your Home Office From Being Clutte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69" y="2092952"/>
            <a:ext cx="4799657" cy="26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1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61C1-CDFD-AA4B-9286-748EC05D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1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Take Control of Your Environment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9C6D34-A2EB-1D49-892D-322B92087F19}"/>
              </a:ext>
            </a:extLst>
          </p:cNvPr>
          <p:cNvGrpSpPr/>
          <p:nvPr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847C18-C457-AB42-BC0C-DCCAFCFE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E8F68-D7C5-5546-BF35-C8AD4DDEC9B7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2FA75-CCC4-694A-B103-2E2EBA30A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46B6-8CBA-4B4D-AC53-D6429E591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320"/>
            <a:ext cx="10515600" cy="4389120"/>
          </a:xfrm>
        </p:spPr>
        <p:txBody>
          <a:bodyPr wrap="square">
            <a:noAutofit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further reduce the risk of falls,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ensure that: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Aisles are clear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clean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present to warn of slippery areas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 with good support and slip resistant soles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Cabinets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drawers are closed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Lights are functioning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on a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table – Use a ladder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ATTENTION!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61C1-CDFD-AA4B-9286-748EC05D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1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How many hazards do you see?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9C6D34-A2EB-1D49-892D-322B92087F19}"/>
              </a:ext>
            </a:extLst>
          </p:cNvPr>
          <p:cNvGrpSpPr/>
          <p:nvPr/>
        </p:nvGrpSpPr>
        <p:grpSpPr>
          <a:xfrm>
            <a:off x="-13447" y="0"/>
            <a:ext cx="12218894" cy="6881085"/>
            <a:chOff x="-13447" y="0"/>
            <a:chExt cx="12218894" cy="68810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847C18-C457-AB42-BC0C-DCCAFCFE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447" y="6270140"/>
              <a:ext cx="12218894" cy="61094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E8F68-D7C5-5546-BF35-C8AD4DDEC9B7}"/>
                </a:ext>
              </a:extLst>
            </p:cNvPr>
            <p:cNvSpPr/>
            <p:nvPr/>
          </p:nvSpPr>
          <p:spPr>
            <a:xfrm>
              <a:off x="3048" y="0"/>
              <a:ext cx="12188952" cy="192024"/>
            </a:xfrm>
            <a:prstGeom prst="rect">
              <a:avLst/>
            </a:prstGeom>
            <a:solidFill>
              <a:srgbClr val="C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2FA75-CCC4-694A-B103-2E2EBA30A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385" y="6405331"/>
              <a:ext cx="1018615" cy="32777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203" y="1403221"/>
            <a:ext cx="5923597" cy="45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{45BE51C7-83E7-8541-A2AE-8617F45B012B}tf10001071</Template>
  <TotalTime>1044</TotalTime>
  <Words>164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Malgun Gothic</vt:lpstr>
      <vt:lpstr>Arial</vt:lpstr>
      <vt:lpstr>Calibri</vt:lpstr>
      <vt:lpstr>Franklin Gothic Book</vt:lpstr>
      <vt:lpstr>Rockwell</vt:lpstr>
      <vt:lpstr>Verdana</vt:lpstr>
      <vt:lpstr>Wingdings</vt:lpstr>
      <vt:lpstr>Office Theme</vt:lpstr>
      <vt:lpstr>Slips, Trips and Falls</vt:lpstr>
      <vt:lpstr>Slip, Trip and Fall Hazard</vt:lpstr>
      <vt:lpstr>Factors Increasing the Risk</vt:lpstr>
      <vt:lpstr>Take Control of Your Environment</vt:lpstr>
      <vt:lpstr>How many hazards do you see?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Thompson, Hope - thompshh</cp:lastModifiedBy>
  <cp:revision>74</cp:revision>
  <cp:lastPrinted>2018-11-29T21:45:22Z</cp:lastPrinted>
  <dcterms:created xsi:type="dcterms:W3CDTF">2018-10-25T14:17:50Z</dcterms:created>
  <dcterms:modified xsi:type="dcterms:W3CDTF">2022-02-03T15:12:05Z</dcterms:modified>
</cp:coreProperties>
</file>