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A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8" d="100"/>
          <a:sy n="108" d="100"/>
        </p:scale>
        <p:origin x="-70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CE40090-181E-4D5D-BA51-0656DEE68B0F}" type="datetimeFigureOut">
              <a:rPr lang="en-US" smtClean="0"/>
              <a:t>9/19/2013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F275699A-BFD1-4655-B703-ADF3BF15F03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E40090-181E-4D5D-BA51-0656DEE68B0F}" type="datetimeFigureOut">
              <a:rPr lang="en-US" smtClean="0"/>
              <a:t>9/19/2013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275699A-BFD1-4655-B703-ADF3BF15F03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E40090-181E-4D5D-BA51-0656DEE68B0F}" type="datetimeFigureOut">
              <a:rPr lang="en-US" smtClean="0"/>
              <a:t>9/19/2013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275699A-BFD1-4655-B703-ADF3BF15F03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E40090-181E-4D5D-BA51-0656DEE68B0F}" type="datetimeFigureOut">
              <a:rPr lang="en-US" smtClean="0"/>
              <a:t>9/19/2013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275699A-BFD1-4655-B703-ADF3BF15F03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CE40090-181E-4D5D-BA51-0656DEE68B0F}" type="datetimeFigureOut">
              <a:rPr lang="en-US" smtClean="0"/>
              <a:t>9/19/2013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275699A-BFD1-4655-B703-ADF3BF15F03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E40090-181E-4D5D-BA51-0656DEE68B0F}" type="datetimeFigureOut">
              <a:rPr lang="en-US" smtClean="0"/>
              <a:t>9/19/2013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275699A-BFD1-4655-B703-ADF3BF15F03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CE40090-181E-4D5D-BA51-0656DEE68B0F}" type="datetimeFigureOut">
              <a:rPr lang="en-US" smtClean="0"/>
              <a:t>9/19/2013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275699A-BFD1-4655-B703-ADF3BF15F03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CE40090-181E-4D5D-BA51-0656DEE68B0F}" type="datetimeFigureOut">
              <a:rPr lang="en-US" smtClean="0"/>
              <a:t>9/19/2013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275699A-BFD1-4655-B703-ADF3BF15F03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ACE40090-181E-4D5D-BA51-0656DEE68B0F}" type="datetimeFigureOut">
              <a:rPr lang="en-US" smtClean="0"/>
              <a:t>9/19/2013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275699A-BFD1-4655-B703-ADF3BF15F03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E40090-181E-4D5D-BA51-0656DEE68B0F}" type="datetimeFigureOut">
              <a:rPr lang="en-US" smtClean="0"/>
              <a:t>9/19/2013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275699A-BFD1-4655-B703-ADF3BF15F03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E40090-181E-4D5D-BA51-0656DEE68B0F}" type="datetimeFigureOut">
              <a:rPr lang="en-US" smtClean="0"/>
              <a:t>9/19/2013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275699A-BFD1-4655-B703-ADF3BF15F03B}" type="slidenum">
              <a:rPr lang="en-US" smtClean="0"/>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CE40090-181E-4D5D-BA51-0656DEE68B0F}" type="datetimeFigureOut">
              <a:rPr lang="en-US" smtClean="0"/>
              <a:t>9/19/2013</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275699A-BFD1-4655-B703-ADF3BF15F03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mu.edu/riskmgmt/" TargetMode="External"/><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1"/>
            <a:ext cx="8077200" cy="914400"/>
          </a:xfrm>
        </p:spPr>
        <p:txBody>
          <a:bodyPr>
            <a:normAutofit/>
          </a:bodyPr>
          <a:lstStyle/>
          <a:p>
            <a:pPr algn="ctr"/>
            <a:r>
              <a:rPr lang="en-US" sz="4000" dirty="0" smtClean="0">
                <a:solidFill>
                  <a:srgbClr val="7030A0"/>
                </a:solidFill>
                <a:effectLst/>
              </a:rPr>
              <a:t>Seasonal Safety Advisory</a:t>
            </a:r>
            <a:r>
              <a:rPr lang="en-US" sz="4000" dirty="0" smtClean="0">
                <a:solidFill>
                  <a:schemeClr val="accent5">
                    <a:lumMod val="60000"/>
                    <a:lumOff val="40000"/>
                  </a:schemeClr>
                </a:solidFill>
                <a:effectLst/>
              </a:rPr>
              <a:t> </a:t>
            </a:r>
            <a:endParaRPr lang="en-US" sz="4000" dirty="0">
              <a:solidFill>
                <a:schemeClr val="accent5">
                  <a:lumMod val="60000"/>
                  <a:lumOff val="40000"/>
                </a:schemeClr>
              </a:solidFill>
              <a:effectLst/>
            </a:endParaRPr>
          </a:p>
        </p:txBody>
      </p:sp>
      <p:sp>
        <p:nvSpPr>
          <p:cNvPr id="3" name="Subtitle 2"/>
          <p:cNvSpPr>
            <a:spLocks noGrp="1"/>
          </p:cNvSpPr>
          <p:nvPr>
            <p:ph type="subTitle" idx="1"/>
          </p:nvPr>
        </p:nvSpPr>
        <p:spPr>
          <a:xfrm>
            <a:off x="685800" y="1828800"/>
            <a:ext cx="8138962" cy="2438400"/>
          </a:xfrm>
        </p:spPr>
        <p:txBody>
          <a:bodyPr>
            <a:noAutofit/>
          </a:bodyPr>
          <a:lstStyle/>
          <a:p>
            <a:pPr marL="493776" indent="-457200" algn="ctr">
              <a:buFont typeface="Arial" panose="020B0604020202020204" pitchFamily="34" charset="0"/>
              <a:buChar char="•"/>
            </a:pPr>
            <a:r>
              <a:rPr lang="en-US" sz="3200" b="1" u="sng" dirty="0" smtClean="0">
                <a:solidFill>
                  <a:schemeClr val="tx1"/>
                </a:solidFill>
                <a:effectLst>
                  <a:outerShdw blurRad="38100" dist="38100" dir="2700000" algn="tl">
                    <a:srgbClr val="000000">
                      <a:alpha val="43137"/>
                    </a:srgbClr>
                  </a:outerShdw>
                </a:effectLst>
              </a:rPr>
              <a:t>Glare Blindness </a:t>
            </a:r>
            <a:r>
              <a:rPr lang="en-US" sz="3200" b="1" dirty="0" smtClean="0">
                <a:solidFill>
                  <a:schemeClr val="tx1"/>
                </a:solidFill>
                <a:effectLst>
                  <a:outerShdw blurRad="38100" dist="38100" dir="2700000" algn="tl">
                    <a:srgbClr val="000000">
                      <a:alpha val="43137"/>
                    </a:srgbClr>
                  </a:outerShdw>
                </a:effectLst>
              </a:rPr>
              <a:t>Driving Hazard</a:t>
            </a:r>
          </a:p>
          <a:p>
            <a:pPr marL="493776" indent="-457200" algn="ctr">
              <a:buFont typeface="Arial" panose="020B0604020202020204" pitchFamily="34" charset="0"/>
              <a:buChar char="•"/>
            </a:pPr>
            <a:r>
              <a:rPr lang="en-US" sz="3200" b="1" u="sng" dirty="0" smtClean="0">
                <a:solidFill>
                  <a:schemeClr val="tx1"/>
                </a:solidFill>
                <a:effectLst>
                  <a:outerShdw blurRad="38100" dist="38100" dir="2700000" algn="tl">
                    <a:srgbClr val="000000">
                      <a:alpha val="43137"/>
                    </a:srgbClr>
                  </a:outerShdw>
                </a:effectLst>
              </a:rPr>
              <a:t>Deer Collision</a:t>
            </a:r>
            <a:r>
              <a:rPr lang="en-US" sz="3200" b="1" dirty="0" smtClean="0">
                <a:solidFill>
                  <a:schemeClr val="tx1"/>
                </a:solidFill>
                <a:effectLst>
                  <a:outerShdw blurRad="38100" dist="38100" dir="2700000" algn="tl">
                    <a:srgbClr val="000000">
                      <a:alpha val="43137"/>
                    </a:srgbClr>
                  </a:outerShdw>
                </a:effectLst>
              </a:rPr>
              <a:t> Avoidance</a:t>
            </a:r>
          </a:p>
          <a:p>
            <a:pPr marL="493776" indent="-457200" algn="ctr">
              <a:buFont typeface="Arial" panose="020B0604020202020204" pitchFamily="34" charset="0"/>
              <a:buChar char="•"/>
            </a:pPr>
            <a:r>
              <a:rPr lang="en-US" sz="3200" b="1" dirty="0">
                <a:solidFill>
                  <a:schemeClr val="tx1"/>
                </a:solidFill>
                <a:effectLst>
                  <a:outerShdw blurRad="38100" dist="38100" dir="2700000" algn="tl">
                    <a:srgbClr val="000000">
                      <a:alpha val="43137"/>
                    </a:srgbClr>
                  </a:outerShdw>
                </a:effectLst>
              </a:rPr>
              <a:t>Proper </a:t>
            </a:r>
            <a:r>
              <a:rPr lang="en-US" sz="3200" b="1" u="sng" dirty="0">
                <a:solidFill>
                  <a:schemeClr val="tx1"/>
                </a:solidFill>
                <a:effectLst>
                  <a:outerShdw blurRad="38100" dist="38100" dir="2700000" algn="tl">
                    <a:srgbClr val="000000">
                      <a:alpha val="43137"/>
                    </a:srgbClr>
                  </a:outerShdw>
                </a:effectLst>
              </a:rPr>
              <a:t>Hydration</a:t>
            </a:r>
            <a:r>
              <a:rPr lang="en-US" sz="3200" b="1" dirty="0">
                <a:solidFill>
                  <a:schemeClr val="tx1"/>
                </a:solidFill>
                <a:effectLst>
                  <a:outerShdw blurRad="38100" dist="38100" dir="2700000" algn="tl">
                    <a:srgbClr val="000000">
                      <a:alpha val="43137"/>
                    </a:srgbClr>
                  </a:outerShdw>
                </a:effectLst>
              </a:rPr>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3590559"/>
            <a:ext cx="2438400" cy="1956816"/>
          </a:xfrm>
          <a:prstGeom prst="rect">
            <a:avLst/>
          </a:prstGeom>
        </p:spPr>
      </p:pic>
      <p:sp>
        <p:nvSpPr>
          <p:cNvPr id="6" name="TextBox 5"/>
          <p:cNvSpPr txBox="1"/>
          <p:nvPr/>
        </p:nvSpPr>
        <p:spPr>
          <a:xfrm>
            <a:off x="1981200" y="5486400"/>
            <a:ext cx="5791200" cy="923330"/>
          </a:xfrm>
          <a:prstGeom prst="rect">
            <a:avLst/>
          </a:prstGeom>
          <a:noFill/>
        </p:spPr>
        <p:txBody>
          <a:bodyPr wrap="square" rtlCol="0">
            <a:spAutoFit/>
          </a:bodyPr>
          <a:lstStyle/>
          <a:p>
            <a:pPr algn="ctr"/>
            <a:r>
              <a:rPr lang="en-US" b="1" dirty="0" smtClean="0">
                <a:solidFill>
                  <a:srgbClr val="7030A0"/>
                </a:solidFill>
              </a:rPr>
              <a:t>Department of Risk Management</a:t>
            </a:r>
          </a:p>
          <a:p>
            <a:pPr algn="ctr"/>
            <a:r>
              <a:rPr lang="en-US" dirty="0"/>
              <a:t> </a:t>
            </a:r>
            <a:r>
              <a:rPr lang="en-US" dirty="0" smtClean="0">
                <a:hlinkClick r:id="rId3"/>
              </a:rPr>
              <a:t>http://www.jmu.edu/riskmgmt/</a:t>
            </a:r>
          </a:p>
          <a:p>
            <a:pPr algn="ctr"/>
            <a:r>
              <a:rPr lang="en-US" dirty="0" smtClean="0">
                <a:hlinkClick r:id="rId3"/>
              </a:rPr>
              <a:t>James Madison University - Risk Management</a:t>
            </a:r>
            <a:endParaRPr lang="en-US" dirty="0"/>
          </a:p>
        </p:txBody>
      </p:sp>
    </p:spTree>
    <p:extLst>
      <p:ext uri="{BB962C8B-B14F-4D97-AF65-F5344CB8AC3E}">
        <p14:creationId xmlns:p14="http://schemas.microsoft.com/office/powerpoint/2010/main" val="112770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1371600"/>
          </a:xfrm>
        </p:spPr>
        <p:txBody>
          <a:bodyPr>
            <a:normAutofit fontScale="90000"/>
          </a:bodyPr>
          <a:lstStyle/>
          <a:p>
            <a:r>
              <a:rPr lang="en-US" u="sng" dirty="0">
                <a:solidFill>
                  <a:schemeClr val="tx1"/>
                </a:solidFill>
              </a:rPr>
              <a:t>Real problem:</a:t>
            </a:r>
            <a:r>
              <a:rPr lang="en-US" dirty="0">
                <a:solidFill>
                  <a:schemeClr val="tx1"/>
                </a:solidFill>
              </a:rPr>
              <a:t> Early morning and late afternoon- </a:t>
            </a:r>
            <a:r>
              <a:rPr lang="en-US" u="sng" dirty="0">
                <a:solidFill>
                  <a:schemeClr val="tx1"/>
                </a:solidFill>
              </a:rPr>
              <a:t>glare blindness </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457200" y="1600200"/>
            <a:ext cx="8183880" cy="4187952"/>
          </a:xfrm>
        </p:spPr>
        <p:txBody>
          <a:bodyPr>
            <a:normAutofit fontScale="92500"/>
          </a:bodyPr>
          <a:lstStyle/>
          <a:p>
            <a:r>
              <a:rPr lang="en-US" sz="2400" dirty="0" smtClean="0"/>
              <a:t>Use </a:t>
            </a:r>
            <a:r>
              <a:rPr lang="en-US" sz="2400" u="sng" dirty="0" smtClean="0"/>
              <a:t>visors</a:t>
            </a:r>
            <a:r>
              <a:rPr lang="en-US" sz="2400" dirty="0" smtClean="0"/>
              <a:t> to block sun as much as possible</a:t>
            </a:r>
          </a:p>
          <a:p>
            <a:r>
              <a:rPr lang="en-US" sz="2400" dirty="0" smtClean="0"/>
              <a:t>Keep windshield and mirrors clean</a:t>
            </a:r>
          </a:p>
          <a:p>
            <a:r>
              <a:rPr lang="en-US" sz="2400" dirty="0" smtClean="0"/>
              <a:t>Keep polarized sunglasses handy – they can help a lot</a:t>
            </a:r>
          </a:p>
          <a:p>
            <a:r>
              <a:rPr lang="en-US" sz="2400" dirty="0" smtClean="0"/>
              <a:t>Intersections – other drivers may not see YOU!</a:t>
            </a:r>
          </a:p>
          <a:p>
            <a:r>
              <a:rPr lang="en-US" sz="2400" dirty="0" smtClean="0"/>
              <a:t>Extreme caution in </a:t>
            </a:r>
            <a:r>
              <a:rPr lang="en-US" sz="2400" u="sng" dirty="0" smtClean="0"/>
              <a:t>School Zones </a:t>
            </a:r>
            <a:r>
              <a:rPr lang="en-US" sz="2400" dirty="0" smtClean="0"/>
              <a:t>– kids are likely to step off a curb and walk across your lane at any time- because they think YOU CAN SEE THEM…</a:t>
            </a:r>
          </a:p>
          <a:p>
            <a:r>
              <a:rPr lang="en-US" sz="2400" dirty="0" smtClean="0"/>
              <a:t>A light color dashboard will reflect onto windshield – use dark covering to reduce reflection </a:t>
            </a:r>
          </a:p>
          <a:p>
            <a:r>
              <a:rPr lang="en-US" sz="2400" b="1" i="1" u="sng" dirty="0" smtClean="0">
                <a:solidFill>
                  <a:srgbClr val="FF0000"/>
                </a:solidFill>
              </a:rPr>
              <a:t>Use Daytime Running Lights ! </a:t>
            </a:r>
            <a:endParaRPr lang="en-US" dirty="0"/>
          </a:p>
        </p:txBody>
      </p:sp>
      <p:pic>
        <p:nvPicPr>
          <p:cNvPr id="1027" name="Picture 3" descr="C:\Users\Invincia\AppData\Local\Microsoft\Windows\Temporary Internet Files\Content.IE5\YV48TQ9Q\MC90038871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4876800"/>
            <a:ext cx="1814170" cy="89611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4800" y="5948289"/>
            <a:ext cx="1152939" cy="530352"/>
          </a:xfrm>
          <a:prstGeom prst="rect">
            <a:avLst/>
          </a:prstGeom>
        </p:spPr>
      </p:pic>
    </p:spTree>
    <p:extLst>
      <p:ext uri="{BB962C8B-B14F-4D97-AF65-F5344CB8AC3E}">
        <p14:creationId xmlns:p14="http://schemas.microsoft.com/office/powerpoint/2010/main" val="557826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838200"/>
          </a:xfrm>
        </p:spPr>
        <p:txBody>
          <a:bodyPr>
            <a:normAutofit fontScale="90000"/>
          </a:bodyPr>
          <a:lstStyle/>
          <a:p>
            <a:r>
              <a:rPr lang="en-US" dirty="0" smtClean="0">
                <a:solidFill>
                  <a:schemeClr val="tx1"/>
                </a:solidFill>
              </a:rPr>
              <a:t>DEER Collision – Serious Hazard</a:t>
            </a:r>
            <a:endParaRPr lang="en-US" dirty="0">
              <a:solidFill>
                <a:schemeClr val="tx1"/>
              </a:solidFill>
            </a:endParaRPr>
          </a:p>
        </p:txBody>
      </p:sp>
      <p:sp>
        <p:nvSpPr>
          <p:cNvPr id="3" name="Content Placeholder 2"/>
          <p:cNvSpPr>
            <a:spLocks noGrp="1"/>
          </p:cNvSpPr>
          <p:nvPr>
            <p:ph idx="1"/>
          </p:nvPr>
        </p:nvSpPr>
        <p:spPr>
          <a:xfrm>
            <a:off x="457200" y="1676400"/>
            <a:ext cx="8183880" cy="4187952"/>
          </a:xfrm>
        </p:spPr>
        <p:txBody>
          <a:bodyPr>
            <a:normAutofit fontScale="85000" lnSpcReduction="10000"/>
          </a:bodyPr>
          <a:lstStyle/>
          <a:p>
            <a:r>
              <a:rPr lang="en-US" dirty="0" smtClean="0"/>
              <a:t>Shenandoah Valley</a:t>
            </a:r>
            <a:r>
              <a:rPr lang="en-US" dirty="0" smtClean="0"/>
              <a:t> </a:t>
            </a:r>
            <a:r>
              <a:rPr lang="en-US" dirty="0" smtClean="0"/>
              <a:t>– huge deer population.</a:t>
            </a:r>
          </a:p>
          <a:p>
            <a:r>
              <a:rPr lang="en-US" dirty="0" smtClean="0"/>
              <a:t>Be alert - early AM and late afternoon into evening when deer are most active.</a:t>
            </a:r>
          </a:p>
          <a:p>
            <a:r>
              <a:rPr lang="en-US" dirty="0" smtClean="0"/>
              <a:t>Extreme caution on rural 2 lane undivided roads.</a:t>
            </a:r>
          </a:p>
          <a:p>
            <a:r>
              <a:rPr lang="en-US" dirty="0" smtClean="0"/>
              <a:t>If you see ONE deer, slow down immediately. They often travel in packs – others are nearby.</a:t>
            </a:r>
          </a:p>
          <a:p>
            <a:r>
              <a:rPr lang="en-US" dirty="0" smtClean="0"/>
              <a:t>Deer are highly unpredictable and will run out into your lane without warning</a:t>
            </a:r>
          </a:p>
          <a:p>
            <a:r>
              <a:rPr lang="en-US" u="sng" dirty="0" smtClean="0"/>
              <a:t>Use deer whistles </a:t>
            </a:r>
            <a:r>
              <a:rPr lang="en-US" dirty="0" smtClean="0"/>
              <a:t>– the science is inconclusive, but in the off-chance they work, it’s a cheap insurance policy</a:t>
            </a:r>
          </a:p>
          <a:p>
            <a:endParaRPr lang="en-US" dirty="0"/>
          </a:p>
        </p:txBody>
      </p:sp>
      <p:pic>
        <p:nvPicPr>
          <p:cNvPr id="2051" name="Picture 3" descr="C:\Users\Invincia\AppData\Local\Microsoft\Windows\Temporary Internet Files\Content.IE5\2NEF2AN9\MC900367918[1].wmf"/>
          <p:cNvPicPr>
            <a:picLocks noChangeAspect="1" noChangeArrowheads="1"/>
          </p:cNvPicPr>
          <p:nvPr/>
        </p:nvPicPr>
        <p:blipFill>
          <a:blip r:embed="rId2" cstate="print">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7543800" y="1600200"/>
            <a:ext cx="1143000" cy="1143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5949755"/>
            <a:ext cx="1143000" cy="525780"/>
          </a:xfrm>
          <a:prstGeom prst="rect">
            <a:avLst/>
          </a:prstGeom>
        </p:spPr>
      </p:pic>
    </p:spTree>
    <p:extLst>
      <p:ext uri="{BB962C8B-B14F-4D97-AF65-F5344CB8AC3E}">
        <p14:creationId xmlns:p14="http://schemas.microsoft.com/office/powerpoint/2010/main" val="1101709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83880" cy="457200"/>
          </a:xfrm>
        </p:spPr>
        <p:txBody>
          <a:bodyPr>
            <a:normAutofit/>
          </a:bodyPr>
          <a:lstStyle/>
          <a:p>
            <a:r>
              <a:rPr lang="en-US" sz="2400" dirty="0" smtClean="0"/>
              <a:t>Discussion on Deer Collision Avoidance</a:t>
            </a:r>
            <a:endParaRPr lang="en-US" sz="2400" dirty="0"/>
          </a:p>
        </p:txBody>
      </p:sp>
      <p:sp>
        <p:nvSpPr>
          <p:cNvPr id="3" name="Content Placeholder 2"/>
          <p:cNvSpPr>
            <a:spLocks noGrp="1"/>
          </p:cNvSpPr>
          <p:nvPr>
            <p:ph idx="1"/>
          </p:nvPr>
        </p:nvSpPr>
        <p:spPr>
          <a:xfrm>
            <a:off x="457200" y="990600"/>
            <a:ext cx="8183880" cy="4876800"/>
          </a:xfrm>
        </p:spPr>
        <p:txBody>
          <a:bodyPr>
            <a:normAutofit lnSpcReduction="10000"/>
          </a:bodyPr>
          <a:lstStyle/>
          <a:p>
            <a:r>
              <a:rPr lang="en-US" sz="1400" dirty="0" smtClean="0"/>
              <a:t>The statistics for deer collision avoidance confirms some important lessons. If only that we heed these lessons. </a:t>
            </a:r>
          </a:p>
          <a:p>
            <a:r>
              <a:rPr lang="en-US" sz="1400" dirty="0" smtClean="0"/>
              <a:t>Many deer collisions are- or could be – minor in severity. But they are often magnified into serious and frequently fatal crashes when drivers make the wrong decision in the very compressed time frame of a deer encounter situation. </a:t>
            </a:r>
          </a:p>
          <a:p>
            <a:r>
              <a:rPr lang="en-US" sz="1400" u="sng" dirty="0" smtClean="0"/>
              <a:t>Rule Number One</a:t>
            </a:r>
            <a:r>
              <a:rPr lang="en-US" sz="1400" dirty="0" smtClean="0"/>
              <a:t> has been well established: </a:t>
            </a:r>
            <a:r>
              <a:rPr lang="en-US" sz="1400" b="1" u="sng" dirty="0" smtClean="0"/>
              <a:t>NEVER SWERVE</a:t>
            </a:r>
            <a:r>
              <a:rPr lang="en-US" sz="1400" dirty="0" smtClean="0"/>
              <a:t>.  While this sounds logical, in practice it is actually difficult to do, for a variety of reasons. And in the safety business, we “Never say ‘Never’ ”.</a:t>
            </a:r>
          </a:p>
          <a:p>
            <a:r>
              <a:rPr lang="en-US" sz="1400" dirty="0" smtClean="0"/>
              <a:t>Rule Number Two is a direct correlation: </a:t>
            </a:r>
            <a:r>
              <a:rPr lang="en-US" sz="1400" b="1" u="sng" dirty="0" smtClean="0"/>
              <a:t>HARD BRAKE</a:t>
            </a:r>
            <a:r>
              <a:rPr lang="en-US" sz="1400" dirty="0" smtClean="0"/>
              <a:t> as soon as you see the deer. This will heavily reduce the crash physics in the event of a hit.</a:t>
            </a:r>
          </a:p>
          <a:p>
            <a:r>
              <a:rPr lang="en-US" sz="1400" dirty="0" smtClean="0"/>
              <a:t>At interstate highway speed, the consequence of making a sudden swerve can be horrific. Loss of vehicle control will usually result in a much worse case than if you took the hit in the first place. </a:t>
            </a:r>
          </a:p>
          <a:p>
            <a:r>
              <a:rPr lang="en-US" sz="1400" dirty="0" smtClean="0"/>
              <a:t>On a 2 lane road, a sudden swerve can put you into the oncoming lane or off into the trees. Either way, bad ending. </a:t>
            </a:r>
          </a:p>
          <a:p>
            <a:r>
              <a:rPr lang="en-US" sz="1400" dirty="0" smtClean="0"/>
              <a:t>The moral of the story is: 1) </a:t>
            </a:r>
            <a:r>
              <a:rPr lang="en-US" sz="1400" u="sng" dirty="0" smtClean="0"/>
              <a:t>Hard brake </a:t>
            </a:r>
            <a:r>
              <a:rPr lang="en-US" sz="1400" dirty="0" smtClean="0"/>
              <a:t>to decrease the physics; 2) </a:t>
            </a:r>
            <a:r>
              <a:rPr lang="en-US" sz="1400" u="sng" dirty="0" smtClean="0"/>
              <a:t>Stay straight </a:t>
            </a:r>
            <a:r>
              <a:rPr lang="en-US" sz="1400" dirty="0" smtClean="0"/>
              <a:t>(unless you are REALLY confident); 3) If you must take the hit: </a:t>
            </a:r>
            <a:r>
              <a:rPr lang="en-US" sz="1400" b="1" u="sng" dirty="0" smtClean="0"/>
              <a:t>You TAKE THE HIT</a:t>
            </a:r>
            <a:r>
              <a:rPr lang="en-US" sz="1400" b="1" dirty="0" smtClean="0"/>
              <a:t>. </a:t>
            </a:r>
          </a:p>
          <a:p>
            <a:r>
              <a:rPr lang="en-US" sz="1400" dirty="0" smtClean="0"/>
              <a:t>Windshields are triple laminate elasticized safety glass – they can absorb an enormous amount of trauma while protecting you. Body shops and insurance are your back ups. Your busted car, inconvenience and delay to your journey are nuisance issues compared with emergency rooms or coroners.</a:t>
            </a:r>
          </a:p>
          <a:p>
            <a:r>
              <a:rPr lang="en-US" sz="1400" dirty="0" smtClean="0"/>
              <a:t>This discussion has many iterations but you are free to run your own physics equations. We think this is the best advice based on the statistics. </a:t>
            </a:r>
          </a:p>
          <a:p>
            <a:endParaRPr lang="en-US" sz="1400" dirty="0" smtClean="0"/>
          </a:p>
          <a:p>
            <a:endParaRPr lang="en-US" sz="1400" dirty="0" smtClean="0"/>
          </a:p>
          <a:p>
            <a:endParaRPr lang="en-US" sz="1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5941959"/>
            <a:ext cx="1219200" cy="560832"/>
          </a:xfrm>
          <a:prstGeom prst="rect">
            <a:avLst/>
          </a:prstGeom>
        </p:spPr>
      </p:pic>
    </p:spTree>
    <p:extLst>
      <p:ext uri="{BB962C8B-B14F-4D97-AF65-F5344CB8AC3E}">
        <p14:creationId xmlns:p14="http://schemas.microsoft.com/office/powerpoint/2010/main" val="99390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609600"/>
          </a:xfrm>
        </p:spPr>
        <p:txBody>
          <a:bodyPr>
            <a:normAutofit fontScale="90000"/>
          </a:bodyPr>
          <a:lstStyle/>
          <a:p>
            <a:r>
              <a:rPr lang="en-US" u="sng" dirty="0" smtClean="0">
                <a:solidFill>
                  <a:schemeClr val="tx1"/>
                </a:solidFill>
                <a:effectLst/>
              </a:rPr>
              <a:t>Proper Hydration </a:t>
            </a:r>
            <a:r>
              <a:rPr lang="en-US" dirty="0" smtClean="0">
                <a:solidFill>
                  <a:schemeClr val="tx1"/>
                </a:solidFill>
                <a:effectLst/>
              </a:rPr>
              <a:t>– Year ‘Round!</a:t>
            </a:r>
            <a:endParaRPr lang="en-US" dirty="0">
              <a:solidFill>
                <a:schemeClr val="tx1"/>
              </a:solidFill>
              <a:effectLst/>
            </a:endParaRPr>
          </a:p>
        </p:txBody>
      </p:sp>
      <p:sp>
        <p:nvSpPr>
          <p:cNvPr id="3" name="Content Placeholder 2"/>
          <p:cNvSpPr>
            <a:spLocks noGrp="1"/>
          </p:cNvSpPr>
          <p:nvPr>
            <p:ph idx="1"/>
          </p:nvPr>
        </p:nvSpPr>
        <p:spPr>
          <a:xfrm>
            <a:off x="457200" y="1295400"/>
            <a:ext cx="7696200" cy="5029200"/>
          </a:xfrm>
        </p:spPr>
        <p:txBody>
          <a:bodyPr>
            <a:normAutofit fontScale="85000" lnSpcReduction="20000"/>
          </a:bodyPr>
          <a:lstStyle/>
          <a:p>
            <a:r>
              <a:rPr lang="en-US" dirty="0" smtClean="0"/>
              <a:t>The body will undergo some fine tuning adjustments when temperatures begin to cool off in the fall. These are normal physiological changes and we can help the adjustment process by staying properly hydrated. </a:t>
            </a:r>
          </a:p>
          <a:p>
            <a:r>
              <a:rPr lang="en-US" dirty="0" smtClean="0"/>
              <a:t>Water, lemonade, fruit or veggie juices, tea and electrolytic drinks are recommended.</a:t>
            </a:r>
          </a:p>
          <a:p>
            <a:r>
              <a:rPr lang="en-US" dirty="0" smtClean="0"/>
              <a:t>Coffee, colas, energy boosters, smoothies, etc. are not considered particularly hydrating.</a:t>
            </a:r>
          </a:p>
          <a:p>
            <a:r>
              <a:rPr lang="en-US" dirty="0" smtClean="0"/>
              <a:t>A tip regarding smoking: nicotine is a vaso-dilator. It constricts your arteries. Which is why you will often shiver when smoking in the cold. Try cutting back or quitting. The benefits far outweigh the transient withdrawal symptoms. </a:t>
            </a:r>
            <a:endParaRPr lang="en-US" dirty="0"/>
          </a:p>
        </p:txBody>
      </p:sp>
      <p:pic>
        <p:nvPicPr>
          <p:cNvPr id="3074" name="Picture 2" descr="C:\Users\Invincia\AppData\Local\Microsoft\Windows\Temporary Internet Files\Content.IE5\YV48TQ9Q\MP9004486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754754" y="2395889"/>
            <a:ext cx="915479" cy="1371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5946226"/>
            <a:ext cx="1191065" cy="547890"/>
          </a:xfrm>
          <a:prstGeom prst="rect">
            <a:avLst/>
          </a:prstGeom>
        </p:spPr>
      </p:pic>
    </p:spTree>
    <p:extLst>
      <p:ext uri="{BB962C8B-B14F-4D97-AF65-F5344CB8AC3E}">
        <p14:creationId xmlns:p14="http://schemas.microsoft.com/office/powerpoint/2010/main" val="433567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245</TotalTime>
  <Words>656</Words>
  <Application>Microsoft Office PowerPoint</Application>
  <PresentationFormat>On-screen Show (4:3)</PresentationFormat>
  <Paragraphs>38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Aspect</vt:lpstr>
      <vt:lpstr>Seasonal Safety Advisory </vt:lpstr>
      <vt:lpstr>Real problem: Early morning and late afternoon- glare blindness  </vt:lpstr>
      <vt:lpstr>DEER Collision – Serious Hazard</vt:lpstr>
      <vt:lpstr>Discussion on Deer Collision Avoidance</vt:lpstr>
      <vt:lpstr>Proper Hydration – Year ‘Round!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Bullshit Safety Bulletin</dc:title>
  <dc:creator>John Meola</dc:creator>
  <cp:lastModifiedBy>Desktop Services</cp:lastModifiedBy>
  <cp:revision>15</cp:revision>
  <dcterms:created xsi:type="dcterms:W3CDTF">2013-09-19T14:19:13Z</dcterms:created>
  <dcterms:modified xsi:type="dcterms:W3CDTF">2013-09-19T19:21:36Z</dcterms:modified>
</cp:coreProperties>
</file>