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120" d="100"/>
          <a:sy n="120" d="100"/>
        </p:scale>
        <p:origin x="12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197440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DDFEF-4B9B-4179-9427-68A5AE37FD33}"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268916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2018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59978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2119547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376999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2215620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264821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987129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1137779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43656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1DDFEF-4B9B-4179-9427-68A5AE37FD33}"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385741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1DDFEF-4B9B-4179-9427-68A5AE37FD33}" type="datetimeFigureOut">
              <a:rPr lang="en-US" smtClean="0"/>
              <a:t>4/21/2016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671277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6719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41105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61DDFEF-4B9B-4179-9427-68A5AE37FD33}" type="datetimeFigureOut">
              <a:rPr lang="en-US" smtClean="0"/>
              <a:t>4/21/2016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355153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DDFEF-4B9B-4179-9427-68A5AE37FD33}"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17C4C-9377-4FE6-B6CB-199460B1CDFB}" type="slidenum">
              <a:rPr lang="en-US" smtClean="0"/>
              <a:t>‹#›</a:t>
            </a:fld>
            <a:endParaRPr lang="en-US"/>
          </a:p>
        </p:txBody>
      </p:sp>
    </p:spTree>
    <p:extLst>
      <p:ext uri="{BB962C8B-B14F-4D97-AF65-F5344CB8AC3E}">
        <p14:creationId xmlns:p14="http://schemas.microsoft.com/office/powerpoint/2010/main" val="3666037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61DDFEF-4B9B-4179-9427-68A5AE37FD33}" type="datetimeFigureOut">
              <a:rPr lang="en-US" smtClean="0"/>
              <a:t>4/21/2016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7A17C4C-9377-4FE6-B6CB-199460B1CDFB}" type="slidenum">
              <a:rPr lang="en-US" smtClean="0"/>
              <a:t>‹#›</a:t>
            </a:fld>
            <a:endParaRPr lang="en-US"/>
          </a:p>
        </p:txBody>
      </p:sp>
    </p:spTree>
    <p:extLst>
      <p:ext uri="{BB962C8B-B14F-4D97-AF65-F5344CB8AC3E}">
        <p14:creationId xmlns:p14="http://schemas.microsoft.com/office/powerpoint/2010/main" val="3533775164"/>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jmu.edu/pubsafety/SafetyOffice.shtml" TargetMode="External"/><Relationship Id="rId2" Type="http://schemas.openxmlformats.org/officeDocument/2006/relationships/hyperlink" Target="https://www.jmu.edu/recreation/aquatics/pool-hours.shtml" TargetMode="External"/><Relationship Id="rId1" Type="http://schemas.openxmlformats.org/officeDocument/2006/relationships/slideLayout" Target="../slideLayouts/slideLayout2.xml"/><Relationship Id="rId5" Type="http://schemas.openxmlformats.org/officeDocument/2006/relationships/hyperlink" Target="https://www.jmu.edu/recreation/aquatics/lessons.shtml" TargetMode="Externa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19137" y="597577"/>
            <a:ext cx="3518624" cy="1199418"/>
          </a:xfrm>
          <a:prstGeom prst="rect">
            <a:avLst/>
          </a:prstGeom>
        </p:spPr>
      </p:pic>
      <p:sp>
        <p:nvSpPr>
          <p:cNvPr id="3" name="Subtitle 2"/>
          <p:cNvSpPr>
            <a:spLocks noGrp="1"/>
          </p:cNvSpPr>
          <p:nvPr>
            <p:ph type="subTitle" idx="1"/>
          </p:nvPr>
        </p:nvSpPr>
        <p:spPr>
          <a:xfrm>
            <a:off x="1301363" y="1940215"/>
            <a:ext cx="9144000" cy="1655762"/>
          </a:xfrm>
        </p:spPr>
        <p:txBody>
          <a:bodyPr>
            <a:noAutofit/>
          </a:bodyPr>
          <a:lstStyle/>
          <a:p>
            <a:pPr algn="l"/>
            <a:r>
              <a:rPr lang="en-US" sz="1000" b="1" dirty="0" smtClean="0">
                <a:solidFill>
                  <a:schemeClr val="tx1"/>
                </a:solidFill>
              </a:rPr>
              <a:t>As the weather warms up, pools are preparing to open and crowds are gearing up to head to the beach. National Water Safety Month is the perfect time to ensure you and your family are prepared to spend a fun, safe day by the </a:t>
            </a:r>
            <a:r>
              <a:rPr lang="en-US" sz="1000" b="1" dirty="0" smtClean="0">
                <a:solidFill>
                  <a:schemeClr val="tx1"/>
                </a:solidFill>
              </a:rPr>
              <a:t>water!</a:t>
            </a:r>
            <a:endParaRPr lang="en-US" sz="1000" b="1" dirty="0" smtClean="0">
              <a:solidFill>
                <a:schemeClr val="tx1"/>
              </a:solidFill>
            </a:endParaRPr>
          </a:p>
          <a:p>
            <a:pPr algn="l"/>
            <a:r>
              <a:rPr lang="en-US" sz="1000" b="1" dirty="0" smtClean="0">
                <a:solidFill>
                  <a:schemeClr val="tx1"/>
                </a:solidFill>
              </a:rPr>
              <a:t>Contact your local aquatic facility to find Lifeguarding and Swimming </a:t>
            </a:r>
            <a:r>
              <a:rPr lang="en-US" sz="1000" b="1" dirty="0" smtClean="0">
                <a:solidFill>
                  <a:schemeClr val="tx1"/>
                </a:solidFill>
              </a:rPr>
              <a:t>classes, </a:t>
            </a:r>
            <a:r>
              <a:rPr lang="en-US" sz="1000" b="1" dirty="0" smtClean="0">
                <a:solidFill>
                  <a:schemeClr val="tx1"/>
                </a:solidFill>
              </a:rPr>
              <a:t>including:</a:t>
            </a:r>
          </a:p>
          <a:p>
            <a:pPr algn="l"/>
            <a:r>
              <a:rPr lang="en-US" sz="1000" b="1" dirty="0" smtClean="0">
                <a:solidFill>
                  <a:schemeClr val="tx1"/>
                </a:solidFill>
              </a:rPr>
              <a:t>Learn to Swim Course</a:t>
            </a:r>
          </a:p>
          <a:p>
            <a:pPr algn="l"/>
            <a:r>
              <a:rPr lang="en-US" sz="1000" b="1" dirty="0" smtClean="0">
                <a:solidFill>
                  <a:schemeClr val="tx1"/>
                </a:solidFill>
              </a:rPr>
              <a:t>Preschool Aquatics (Swimming Course for Children)</a:t>
            </a:r>
          </a:p>
          <a:p>
            <a:pPr algn="l"/>
            <a:r>
              <a:rPr lang="en-US" sz="1000" b="1" dirty="0" smtClean="0">
                <a:solidFill>
                  <a:schemeClr val="tx1"/>
                </a:solidFill>
              </a:rPr>
              <a:t>Parent and Child Aquatics</a:t>
            </a:r>
          </a:p>
          <a:p>
            <a:pPr algn="l"/>
            <a:r>
              <a:rPr lang="en-US" sz="1000" b="1" dirty="0" smtClean="0">
                <a:solidFill>
                  <a:schemeClr val="tx1"/>
                </a:solidFill>
              </a:rPr>
              <a:t>Home Pool Essentials</a:t>
            </a:r>
          </a:p>
          <a:p>
            <a:pPr algn="l"/>
            <a:r>
              <a:rPr lang="en-US" sz="1000" b="1" dirty="0" smtClean="0">
                <a:solidFill>
                  <a:schemeClr val="tx1"/>
                </a:solidFill>
              </a:rPr>
              <a:t>Swimming </a:t>
            </a:r>
            <a:r>
              <a:rPr lang="en-US" sz="1000" b="1" dirty="0" smtClean="0">
                <a:solidFill>
                  <a:schemeClr val="tx1"/>
                </a:solidFill>
              </a:rPr>
              <a:t>is the most popular summer activity. While the best thing you can do to help your family stay safe is to enroll in age-appropriate swim lessons, it is also important to follow these water safety tips whenever you are in, on or around water:</a:t>
            </a:r>
          </a:p>
          <a:p>
            <a:pPr algn="l"/>
            <a:r>
              <a:rPr lang="en-US" sz="1000" b="1" dirty="0" smtClean="0">
                <a:solidFill>
                  <a:schemeClr val="tx1"/>
                </a:solidFill>
              </a:rPr>
              <a:t>Swim in designated areas supervised by lifeguards.</a:t>
            </a:r>
          </a:p>
          <a:p>
            <a:pPr algn="l"/>
            <a:r>
              <a:rPr lang="en-US" sz="1000" b="1" dirty="0" smtClean="0">
                <a:solidFill>
                  <a:schemeClr val="tx1"/>
                </a:solidFill>
              </a:rPr>
              <a:t>Always swim with a buddy</a:t>
            </a:r>
          </a:p>
          <a:p>
            <a:pPr algn="l"/>
            <a:r>
              <a:rPr lang="en-US" sz="1000" b="1" dirty="0" smtClean="0">
                <a:solidFill>
                  <a:schemeClr val="tx1"/>
                </a:solidFill>
              </a:rPr>
              <a:t>Never leave a young child unattended near water</a:t>
            </a:r>
          </a:p>
          <a:p>
            <a:pPr algn="l"/>
            <a:r>
              <a:rPr lang="en-US" sz="1000" b="1" dirty="0" smtClean="0">
                <a:solidFill>
                  <a:schemeClr val="tx1"/>
                </a:solidFill>
              </a:rPr>
              <a:t>Have young children or inexperienced swimmers wear U.S. Coast Guard-approved life jackets around water, but do not rely on life jackets alone.</a:t>
            </a:r>
          </a:p>
          <a:p>
            <a:pPr algn="l"/>
            <a:r>
              <a:rPr lang="en-US" sz="1000" b="1" dirty="0" smtClean="0">
                <a:solidFill>
                  <a:schemeClr val="tx1"/>
                </a:solidFill>
              </a:rPr>
              <a:t>Establish water safety rules for your family and enforce them without fail.</a:t>
            </a:r>
          </a:p>
          <a:p>
            <a:pPr algn="l"/>
            <a:r>
              <a:rPr lang="en-US" sz="1000" b="1" dirty="0" smtClean="0">
                <a:solidFill>
                  <a:schemeClr val="tx1"/>
                </a:solidFill>
              </a:rPr>
              <a:t>If you go boating, wear a life jacket! Most boating fatalities occur from drowning.</a:t>
            </a:r>
          </a:p>
          <a:p>
            <a:pPr algn="l"/>
            <a:r>
              <a:rPr lang="en-US" sz="1000" b="1" dirty="0" smtClean="0">
                <a:solidFill>
                  <a:schemeClr val="tx1"/>
                </a:solidFill>
              </a:rPr>
              <a:t>Avoid alcohol use. Alcohol impairs judgment, balance and coordination; affects swimming and diving skills; and reduces the body’s ability to stay warm.</a:t>
            </a:r>
          </a:p>
          <a:p>
            <a:pPr algn="l"/>
            <a:r>
              <a:rPr lang="en-US" sz="1000" b="1" dirty="0" smtClean="0">
                <a:solidFill>
                  <a:schemeClr val="tx1"/>
                </a:solidFill>
              </a:rPr>
              <a:t>Take a minute today to sign up for a swimming course and review water safety tips before summer arrives</a:t>
            </a:r>
            <a:r>
              <a:rPr lang="en-US" sz="1050" b="1" dirty="0" smtClean="0"/>
              <a:t>.</a:t>
            </a:r>
            <a:endParaRPr lang="en-US" sz="1050" b="1" dirty="0"/>
          </a:p>
        </p:txBody>
      </p:sp>
      <p:sp>
        <p:nvSpPr>
          <p:cNvPr id="5" name="TextBox 4"/>
          <p:cNvSpPr txBox="1"/>
          <p:nvPr/>
        </p:nvSpPr>
        <p:spPr>
          <a:xfrm>
            <a:off x="1301363" y="135912"/>
            <a:ext cx="8309113" cy="461665"/>
          </a:xfrm>
          <a:prstGeom prst="rect">
            <a:avLst/>
          </a:prstGeom>
          <a:noFill/>
        </p:spPr>
        <p:txBody>
          <a:bodyPr wrap="square" rtlCol="0">
            <a:spAutoFit/>
          </a:bodyPr>
          <a:lstStyle/>
          <a:p>
            <a:r>
              <a:rPr lang="en-US" sz="2400" dirty="0" smtClean="0"/>
              <a:t>May is National Water Safety Month</a:t>
            </a:r>
            <a:endParaRPr lang="en-US" sz="2400" dirty="0"/>
          </a:p>
        </p:txBody>
      </p:sp>
    </p:spTree>
    <p:extLst>
      <p:ext uri="{BB962C8B-B14F-4D97-AF65-F5344CB8AC3E}">
        <p14:creationId xmlns:p14="http://schemas.microsoft.com/office/powerpoint/2010/main" val="202779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026" y="2210462"/>
            <a:ext cx="8927258" cy="420975"/>
          </a:xfrm>
        </p:spPr>
        <p:txBody>
          <a:bodyPr/>
          <a:lstStyle/>
          <a:p>
            <a:r>
              <a:rPr lang="en-US" sz="1400" u="sng" dirty="0" smtClean="0">
                <a:hlinkClick r:id="rId2"/>
              </a:rPr>
              <a:t/>
            </a:r>
            <a:br>
              <a:rPr lang="en-US" sz="1400" u="sng" dirty="0" smtClean="0">
                <a:hlinkClick r:id="rId2"/>
              </a:rPr>
            </a:br>
            <a:r>
              <a:rPr lang="en-US" sz="1400" u="sng" dirty="0">
                <a:hlinkClick r:id="rId2"/>
              </a:rPr>
              <a:t/>
            </a:r>
            <a:br>
              <a:rPr lang="en-US" sz="1400" u="sng" dirty="0">
                <a:hlinkClick r:id="rId2"/>
              </a:rPr>
            </a:br>
            <a:r>
              <a:rPr lang="en-US" sz="2000" dirty="0" smtClean="0">
                <a:hlinkClick r:id="rId2"/>
              </a:rPr>
              <a:t>https</a:t>
            </a:r>
            <a:r>
              <a:rPr lang="en-US" sz="2000" dirty="0">
                <a:hlinkClick r:id="rId2"/>
              </a:rPr>
              <a:t>://</a:t>
            </a:r>
            <a:r>
              <a:rPr lang="en-US" sz="2000" dirty="0" smtClean="0">
                <a:hlinkClick r:id="rId2"/>
              </a:rPr>
              <a:t>www.jmu.edu/recreation/aquatics/pool-hours.shtml</a:t>
            </a: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2399374" y="5951288"/>
            <a:ext cx="8946541" cy="594866"/>
          </a:xfrm>
        </p:spPr>
        <p:txBody>
          <a:bodyPr/>
          <a:lstStyle/>
          <a:p>
            <a:r>
              <a:rPr lang="en-US" sz="1600" dirty="0">
                <a:hlinkClick r:id="rId3"/>
              </a:rPr>
              <a:t>https://</a:t>
            </a:r>
            <a:r>
              <a:rPr lang="en-US" sz="1600" dirty="0" smtClean="0">
                <a:hlinkClick r:id="rId3"/>
              </a:rPr>
              <a:t>www.jmu.edu/pubsafety/SafetyOffice.shtml</a:t>
            </a:r>
            <a:endParaRPr lang="en-US" sz="1600" dirty="0" smtClean="0"/>
          </a:p>
          <a:p>
            <a:endParaRPr lang="en-US" dirty="0"/>
          </a:p>
        </p:txBody>
      </p:sp>
      <p:sp>
        <p:nvSpPr>
          <p:cNvPr id="4" name="TextBox 3"/>
          <p:cNvSpPr txBox="1"/>
          <p:nvPr/>
        </p:nvSpPr>
        <p:spPr>
          <a:xfrm>
            <a:off x="2733329" y="5572221"/>
            <a:ext cx="4995339" cy="400110"/>
          </a:xfrm>
          <a:prstGeom prst="rect">
            <a:avLst/>
          </a:prstGeom>
          <a:noFill/>
        </p:spPr>
        <p:txBody>
          <a:bodyPr wrap="square" rtlCol="0">
            <a:spAutoFit/>
          </a:bodyPr>
          <a:lstStyle/>
          <a:p>
            <a:r>
              <a:rPr lang="en-US" sz="2000" dirty="0" smtClean="0"/>
              <a:t>JMU Department of Risk Management</a:t>
            </a:r>
            <a:endParaRPr lang="en-US" sz="2000" dirty="0"/>
          </a:p>
        </p:txBody>
      </p:sp>
      <p:sp>
        <p:nvSpPr>
          <p:cNvPr id="5" name="TextBox 4"/>
          <p:cNvSpPr txBox="1"/>
          <p:nvPr/>
        </p:nvSpPr>
        <p:spPr>
          <a:xfrm>
            <a:off x="379743" y="1403001"/>
            <a:ext cx="11340480" cy="1323439"/>
          </a:xfrm>
          <a:prstGeom prst="rect">
            <a:avLst/>
          </a:prstGeom>
          <a:noFill/>
        </p:spPr>
        <p:txBody>
          <a:bodyPr wrap="square" rtlCol="0">
            <a:spAutoFit/>
          </a:bodyPr>
          <a:lstStyle/>
          <a:p>
            <a:pPr algn="just"/>
            <a:r>
              <a:rPr lang="en-US" sz="4000" dirty="0"/>
              <a:t>Take advantage of the facilities here at JMU for your swimming  and learning needs!</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6191" y="4037860"/>
            <a:ext cx="3023483" cy="2426345"/>
          </a:xfrm>
          <a:prstGeom prst="rect">
            <a:avLst/>
          </a:prstGeom>
        </p:spPr>
      </p:pic>
      <p:sp>
        <p:nvSpPr>
          <p:cNvPr id="7" name="TextBox 6"/>
          <p:cNvSpPr txBox="1"/>
          <p:nvPr/>
        </p:nvSpPr>
        <p:spPr>
          <a:xfrm>
            <a:off x="2733329" y="5315703"/>
            <a:ext cx="2026122" cy="369332"/>
          </a:xfrm>
          <a:prstGeom prst="rect">
            <a:avLst/>
          </a:prstGeom>
          <a:noFill/>
        </p:spPr>
        <p:txBody>
          <a:bodyPr wrap="square" rtlCol="0">
            <a:spAutoFit/>
          </a:bodyPr>
          <a:lstStyle/>
          <a:p>
            <a:r>
              <a:rPr lang="en-US" dirty="0" smtClean="0"/>
              <a:t>Presented by:</a:t>
            </a:r>
            <a:endParaRPr lang="en-US" dirty="0"/>
          </a:p>
        </p:txBody>
      </p:sp>
      <p:sp>
        <p:nvSpPr>
          <p:cNvPr id="8" name="TextBox 7"/>
          <p:cNvSpPr txBox="1"/>
          <p:nvPr/>
        </p:nvSpPr>
        <p:spPr>
          <a:xfrm>
            <a:off x="469127" y="4119651"/>
            <a:ext cx="6687047" cy="646331"/>
          </a:xfrm>
          <a:prstGeom prst="rect">
            <a:avLst/>
          </a:prstGeom>
          <a:noFill/>
        </p:spPr>
        <p:txBody>
          <a:bodyPr wrap="square" rtlCol="0">
            <a:spAutoFit/>
          </a:bodyPr>
          <a:lstStyle/>
          <a:p>
            <a:r>
              <a:rPr lang="en-US" dirty="0">
                <a:hlinkClick r:id="rId5"/>
              </a:rPr>
              <a:t>https://</a:t>
            </a:r>
            <a:r>
              <a:rPr lang="en-US" dirty="0" smtClean="0">
                <a:hlinkClick r:id="rId5"/>
              </a:rPr>
              <a:t>www.jmu.edu/recreation/aquatics/lessons.shtml</a:t>
            </a:r>
            <a:endParaRPr lang="en-US" dirty="0" smtClean="0"/>
          </a:p>
          <a:p>
            <a:endParaRPr lang="en-US" dirty="0"/>
          </a:p>
        </p:txBody>
      </p:sp>
      <p:sp>
        <p:nvSpPr>
          <p:cNvPr id="9" name="TextBox 8"/>
          <p:cNvSpPr txBox="1"/>
          <p:nvPr/>
        </p:nvSpPr>
        <p:spPr>
          <a:xfrm>
            <a:off x="469127" y="3498078"/>
            <a:ext cx="7673009" cy="707886"/>
          </a:xfrm>
          <a:prstGeom prst="rect">
            <a:avLst/>
          </a:prstGeom>
          <a:noFill/>
        </p:spPr>
        <p:txBody>
          <a:bodyPr wrap="square" rtlCol="0">
            <a:spAutoFit/>
          </a:bodyPr>
          <a:lstStyle/>
          <a:p>
            <a:r>
              <a:rPr lang="en-US" sz="4000" dirty="0" smtClean="0"/>
              <a:t>JMU Swim Lessons @ UREC</a:t>
            </a:r>
            <a:endParaRPr lang="en-US" sz="4000" dirty="0"/>
          </a:p>
        </p:txBody>
      </p:sp>
    </p:spTree>
    <p:extLst>
      <p:ext uri="{BB962C8B-B14F-4D97-AF65-F5344CB8AC3E}">
        <p14:creationId xmlns:p14="http://schemas.microsoft.com/office/powerpoint/2010/main" val="3710620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17</TotalTime>
  <Words>294</Words>
  <Application>Microsoft Office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vt:lpstr>
      <vt:lpstr>PowerPoint Presentation</vt:lpstr>
      <vt:lpstr>  https://www.jmu.edu/recreation/aquatics/pool-hours.shtml  </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 Todd - dayat</dc:creator>
  <cp:lastModifiedBy>Day, Todd - dayat</cp:lastModifiedBy>
  <cp:revision>4</cp:revision>
  <dcterms:created xsi:type="dcterms:W3CDTF">2016-04-20T19:14:26Z</dcterms:created>
  <dcterms:modified xsi:type="dcterms:W3CDTF">2016-04-21T12:16:03Z</dcterms:modified>
</cp:coreProperties>
</file>