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01" d="100"/>
          <a:sy n="101" d="100"/>
        </p:scale>
        <p:origin x="114" y="9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E6848A-5170-4133-97E5-AE952C85416B}"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1E6F6F2-C3F5-4F74-9ADE-5CF49EC7DD56}" type="slidenum">
              <a:rPr lang="en-US" smtClean="0"/>
              <a:t>‹#›</a:t>
            </a:fld>
            <a:endParaRPr lang="en-US"/>
          </a:p>
        </p:txBody>
      </p:sp>
    </p:spTree>
    <p:extLst>
      <p:ext uri="{BB962C8B-B14F-4D97-AF65-F5344CB8AC3E}">
        <p14:creationId xmlns:p14="http://schemas.microsoft.com/office/powerpoint/2010/main" val="413939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E6848A-5170-4133-97E5-AE952C85416B}"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E6F6F2-C3F5-4F74-9ADE-5CF49EC7DD56}" type="slidenum">
              <a:rPr lang="en-US" smtClean="0"/>
              <a:t>‹#›</a:t>
            </a:fld>
            <a:endParaRPr lang="en-US"/>
          </a:p>
        </p:txBody>
      </p:sp>
    </p:spTree>
    <p:extLst>
      <p:ext uri="{BB962C8B-B14F-4D97-AF65-F5344CB8AC3E}">
        <p14:creationId xmlns:p14="http://schemas.microsoft.com/office/powerpoint/2010/main" val="1022008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E6848A-5170-4133-97E5-AE952C85416B}"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E6F6F2-C3F5-4F74-9ADE-5CF49EC7DD5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78714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3E6848A-5170-4133-97E5-AE952C85416B}"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E6F6F2-C3F5-4F74-9ADE-5CF49EC7DD56}" type="slidenum">
              <a:rPr lang="en-US" smtClean="0"/>
              <a:t>‹#›</a:t>
            </a:fld>
            <a:endParaRPr lang="en-US"/>
          </a:p>
        </p:txBody>
      </p:sp>
    </p:spTree>
    <p:extLst>
      <p:ext uri="{BB962C8B-B14F-4D97-AF65-F5344CB8AC3E}">
        <p14:creationId xmlns:p14="http://schemas.microsoft.com/office/powerpoint/2010/main" val="3905504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3E6848A-5170-4133-97E5-AE952C85416B}"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E6F6F2-C3F5-4F74-9ADE-5CF49EC7DD5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7210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3E6848A-5170-4133-97E5-AE952C85416B}"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E6F6F2-C3F5-4F74-9ADE-5CF49EC7DD56}" type="slidenum">
              <a:rPr lang="en-US" smtClean="0"/>
              <a:t>‹#›</a:t>
            </a:fld>
            <a:endParaRPr lang="en-US"/>
          </a:p>
        </p:txBody>
      </p:sp>
    </p:spTree>
    <p:extLst>
      <p:ext uri="{BB962C8B-B14F-4D97-AF65-F5344CB8AC3E}">
        <p14:creationId xmlns:p14="http://schemas.microsoft.com/office/powerpoint/2010/main" val="1331035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E6848A-5170-4133-97E5-AE952C85416B}"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E6F6F2-C3F5-4F74-9ADE-5CF49EC7DD56}" type="slidenum">
              <a:rPr lang="en-US" smtClean="0"/>
              <a:t>‹#›</a:t>
            </a:fld>
            <a:endParaRPr lang="en-US"/>
          </a:p>
        </p:txBody>
      </p:sp>
    </p:spTree>
    <p:extLst>
      <p:ext uri="{BB962C8B-B14F-4D97-AF65-F5344CB8AC3E}">
        <p14:creationId xmlns:p14="http://schemas.microsoft.com/office/powerpoint/2010/main" val="683759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E6848A-5170-4133-97E5-AE952C85416B}"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E6F6F2-C3F5-4F74-9ADE-5CF49EC7DD56}" type="slidenum">
              <a:rPr lang="en-US" smtClean="0"/>
              <a:t>‹#›</a:t>
            </a:fld>
            <a:endParaRPr lang="en-US"/>
          </a:p>
        </p:txBody>
      </p:sp>
    </p:spTree>
    <p:extLst>
      <p:ext uri="{BB962C8B-B14F-4D97-AF65-F5344CB8AC3E}">
        <p14:creationId xmlns:p14="http://schemas.microsoft.com/office/powerpoint/2010/main" val="936302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E6848A-5170-4133-97E5-AE952C85416B}"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E6F6F2-C3F5-4F74-9ADE-5CF49EC7DD56}" type="slidenum">
              <a:rPr lang="en-US" smtClean="0"/>
              <a:t>‹#›</a:t>
            </a:fld>
            <a:endParaRPr lang="en-US"/>
          </a:p>
        </p:txBody>
      </p:sp>
    </p:spTree>
    <p:extLst>
      <p:ext uri="{BB962C8B-B14F-4D97-AF65-F5344CB8AC3E}">
        <p14:creationId xmlns:p14="http://schemas.microsoft.com/office/powerpoint/2010/main" val="69281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E6848A-5170-4133-97E5-AE952C85416B}"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E6F6F2-C3F5-4F74-9ADE-5CF49EC7DD56}" type="slidenum">
              <a:rPr lang="en-US" smtClean="0"/>
              <a:t>‹#›</a:t>
            </a:fld>
            <a:endParaRPr lang="en-US"/>
          </a:p>
        </p:txBody>
      </p:sp>
    </p:spTree>
    <p:extLst>
      <p:ext uri="{BB962C8B-B14F-4D97-AF65-F5344CB8AC3E}">
        <p14:creationId xmlns:p14="http://schemas.microsoft.com/office/powerpoint/2010/main" val="2652489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E6848A-5170-4133-97E5-AE952C85416B}"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1E6F6F2-C3F5-4F74-9ADE-5CF49EC7DD56}" type="slidenum">
              <a:rPr lang="en-US" smtClean="0"/>
              <a:t>‹#›</a:t>
            </a:fld>
            <a:endParaRPr lang="en-US"/>
          </a:p>
        </p:txBody>
      </p:sp>
    </p:spTree>
    <p:extLst>
      <p:ext uri="{BB962C8B-B14F-4D97-AF65-F5344CB8AC3E}">
        <p14:creationId xmlns:p14="http://schemas.microsoft.com/office/powerpoint/2010/main" val="108359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E6848A-5170-4133-97E5-AE952C85416B}" type="datetimeFigureOut">
              <a:rPr lang="en-US" smtClean="0"/>
              <a:t>2/3/2016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1E6F6F2-C3F5-4F74-9ADE-5CF49EC7DD56}" type="slidenum">
              <a:rPr lang="en-US" smtClean="0"/>
              <a:t>‹#›</a:t>
            </a:fld>
            <a:endParaRPr lang="en-US"/>
          </a:p>
        </p:txBody>
      </p:sp>
    </p:spTree>
    <p:extLst>
      <p:ext uri="{BB962C8B-B14F-4D97-AF65-F5344CB8AC3E}">
        <p14:creationId xmlns:p14="http://schemas.microsoft.com/office/powerpoint/2010/main" val="137060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E6848A-5170-4133-97E5-AE952C85416B}" type="datetimeFigureOut">
              <a:rPr lang="en-US" smtClean="0"/>
              <a:t>2/3/2016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1E6F6F2-C3F5-4F74-9ADE-5CF49EC7DD56}" type="slidenum">
              <a:rPr lang="en-US" smtClean="0"/>
              <a:t>‹#›</a:t>
            </a:fld>
            <a:endParaRPr lang="en-US"/>
          </a:p>
        </p:txBody>
      </p:sp>
    </p:spTree>
    <p:extLst>
      <p:ext uri="{BB962C8B-B14F-4D97-AF65-F5344CB8AC3E}">
        <p14:creationId xmlns:p14="http://schemas.microsoft.com/office/powerpoint/2010/main" val="3407732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6848A-5170-4133-97E5-AE952C85416B}" type="datetimeFigureOut">
              <a:rPr lang="en-US" smtClean="0"/>
              <a:t>2/3/2016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1E6F6F2-C3F5-4F74-9ADE-5CF49EC7DD56}" type="slidenum">
              <a:rPr lang="en-US" smtClean="0"/>
              <a:t>‹#›</a:t>
            </a:fld>
            <a:endParaRPr lang="en-US"/>
          </a:p>
        </p:txBody>
      </p:sp>
    </p:spTree>
    <p:extLst>
      <p:ext uri="{BB962C8B-B14F-4D97-AF65-F5344CB8AC3E}">
        <p14:creationId xmlns:p14="http://schemas.microsoft.com/office/powerpoint/2010/main" val="604511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E6848A-5170-4133-97E5-AE952C85416B}"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1E6F6F2-C3F5-4F74-9ADE-5CF49EC7DD56}" type="slidenum">
              <a:rPr lang="en-US" smtClean="0"/>
              <a:t>‹#›</a:t>
            </a:fld>
            <a:endParaRPr lang="en-US"/>
          </a:p>
        </p:txBody>
      </p:sp>
    </p:spTree>
    <p:extLst>
      <p:ext uri="{BB962C8B-B14F-4D97-AF65-F5344CB8AC3E}">
        <p14:creationId xmlns:p14="http://schemas.microsoft.com/office/powerpoint/2010/main" val="1818865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E6848A-5170-4133-97E5-AE952C85416B}"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E6F6F2-C3F5-4F74-9ADE-5CF49EC7DD56}" type="slidenum">
              <a:rPr lang="en-US" smtClean="0"/>
              <a:t>‹#›</a:t>
            </a:fld>
            <a:endParaRPr lang="en-US"/>
          </a:p>
        </p:txBody>
      </p:sp>
    </p:spTree>
    <p:extLst>
      <p:ext uri="{BB962C8B-B14F-4D97-AF65-F5344CB8AC3E}">
        <p14:creationId xmlns:p14="http://schemas.microsoft.com/office/powerpoint/2010/main" val="589433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3E6848A-5170-4133-97E5-AE952C85416B}" type="datetimeFigureOut">
              <a:rPr lang="en-US" smtClean="0"/>
              <a:t>2/3/2016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1E6F6F2-C3F5-4F74-9ADE-5CF49EC7DD56}" type="slidenum">
              <a:rPr lang="en-US" smtClean="0"/>
              <a:t>‹#›</a:t>
            </a:fld>
            <a:endParaRPr lang="en-US"/>
          </a:p>
        </p:txBody>
      </p:sp>
    </p:spTree>
    <p:extLst>
      <p:ext uri="{BB962C8B-B14F-4D97-AF65-F5344CB8AC3E}">
        <p14:creationId xmlns:p14="http://schemas.microsoft.com/office/powerpoint/2010/main" val="439935647"/>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677432" y="247650"/>
            <a:ext cx="4275940" cy="2756856"/>
          </a:xfrm>
          <a:prstGeom prst="rect">
            <a:avLst/>
          </a:prstGeom>
          <a:effectLst>
            <a:outerShdw blurRad="50800" dist="50800" dir="5400000" algn="ctr" rotWithShape="0">
              <a:srgbClr val="000000"/>
            </a:outerShdw>
          </a:effectLst>
        </p:spPr>
      </p:pic>
      <p:sp>
        <p:nvSpPr>
          <p:cNvPr id="2" name="Title 1"/>
          <p:cNvSpPr>
            <a:spLocks noGrp="1"/>
          </p:cNvSpPr>
          <p:nvPr>
            <p:ph type="ctrTitle"/>
          </p:nvPr>
        </p:nvSpPr>
        <p:spPr>
          <a:xfrm>
            <a:off x="1809749" y="2661904"/>
            <a:ext cx="10143623" cy="2387600"/>
          </a:xfrm>
        </p:spPr>
        <p:txBody>
          <a:bodyPr/>
          <a:lstStyle/>
          <a:p>
            <a:r>
              <a:rPr lang="en-US" dirty="0" smtClean="0"/>
              <a:t>Quit Smoking To Start Your </a:t>
            </a:r>
            <a:br>
              <a:rPr lang="en-US" dirty="0" smtClean="0"/>
            </a:br>
            <a:r>
              <a:rPr lang="en-US" dirty="0" smtClean="0"/>
              <a:t>Year Off Right!</a:t>
            </a:r>
            <a:endParaRPr lang="en-US" dirty="0"/>
          </a:p>
        </p:txBody>
      </p:sp>
      <p:sp>
        <p:nvSpPr>
          <p:cNvPr id="3" name="Subtitle 2"/>
          <p:cNvSpPr>
            <a:spLocks noGrp="1"/>
          </p:cNvSpPr>
          <p:nvPr>
            <p:ph type="subTitle" idx="1"/>
          </p:nvPr>
        </p:nvSpPr>
        <p:spPr>
          <a:xfrm>
            <a:off x="1590675" y="5125704"/>
            <a:ext cx="10362697" cy="1655762"/>
          </a:xfrm>
        </p:spPr>
        <p:txBody>
          <a:bodyPr>
            <a:normAutofit/>
          </a:bodyPr>
          <a:lstStyle/>
          <a:p>
            <a:pPr algn="just"/>
            <a:r>
              <a:rPr lang="en-US" dirty="0">
                <a:solidFill>
                  <a:schemeClr val="tx1"/>
                </a:solidFill>
              </a:rPr>
              <a:t>Every January 1, people all over the world make New Year's resolutions. If you're one of the nearly 7 in 10 U.S. smokers who want to quit, why not make a resolution to get started? Smoking is still the number one cause of preventable death and disease in the United States. Quitting now can cut your risk for diseases caused by smoking and leave you feeling stronger and healthier.</a:t>
            </a:r>
          </a:p>
        </p:txBody>
      </p:sp>
    </p:spTree>
    <p:extLst>
      <p:ext uri="{BB962C8B-B14F-4D97-AF65-F5344CB8AC3E}">
        <p14:creationId xmlns:p14="http://schemas.microsoft.com/office/powerpoint/2010/main" val="1092557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2777" y="681789"/>
            <a:ext cx="4424055" cy="753979"/>
          </a:xfrm>
        </p:spPr>
        <p:txBody>
          <a:bodyPr>
            <a:normAutofit fontScale="90000"/>
          </a:bodyPr>
          <a:lstStyle/>
          <a:p>
            <a:r>
              <a:rPr lang="en-US" dirty="0"/>
              <a:t>Develop a Quit Plan</a:t>
            </a:r>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Planning ahead is a major part of successfully quitting smoking. Smokefree.gov offers details on how to create an effective quit plan, including:</a:t>
            </a:r>
          </a:p>
          <a:p>
            <a:pPr algn="just"/>
            <a:endParaRPr lang="en-US" dirty="0"/>
          </a:p>
          <a:p>
            <a:pPr algn="just">
              <a:buFont typeface="Wingdings" panose="05000000000000000000" pitchFamily="2" charset="2"/>
              <a:buChar char="Ø"/>
            </a:pPr>
            <a:r>
              <a:rPr lang="en-US" dirty="0"/>
              <a:t>Picking a quit date. Starting the new year </a:t>
            </a:r>
            <a:r>
              <a:rPr lang="en-US" dirty="0" err="1"/>
              <a:t>smokefree</a:t>
            </a:r>
            <a:r>
              <a:rPr lang="en-US" dirty="0"/>
              <a:t> is a great idea.</a:t>
            </a:r>
          </a:p>
          <a:p>
            <a:pPr algn="just">
              <a:buFont typeface="Wingdings" panose="05000000000000000000" pitchFamily="2" charset="2"/>
              <a:buChar char="Ø"/>
            </a:pPr>
            <a:r>
              <a:rPr lang="en-US" dirty="0"/>
              <a:t>Letting loved ones know you're quitting so they can support you.</a:t>
            </a:r>
          </a:p>
          <a:p>
            <a:pPr algn="just">
              <a:buFont typeface="Wingdings" panose="05000000000000000000" pitchFamily="2" charset="2"/>
              <a:buChar char="Ø"/>
            </a:pPr>
            <a:r>
              <a:rPr lang="en-US" dirty="0"/>
              <a:t>Listing your reasons to quit smoking. See the "Smoking and Diabetes" ad featuring Bill—another former smoker who participated in the Tips campaign—for advice on finding your reasons to quit.</a:t>
            </a:r>
          </a:p>
          <a:p>
            <a:pPr algn="just">
              <a:buFont typeface="Wingdings" panose="05000000000000000000" pitchFamily="2" charset="2"/>
              <a:buChar char="Ø"/>
            </a:pPr>
            <a:r>
              <a:rPr lang="en-US" dirty="0"/>
              <a:t>Figuring out what triggers make you want to smoke so you can avoid them, especially during the early days.</a:t>
            </a:r>
          </a:p>
          <a:p>
            <a:pPr algn="just">
              <a:buFont typeface="Wingdings" panose="05000000000000000000" pitchFamily="2" charset="2"/>
              <a:buChar char="Ø"/>
            </a:pPr>
            <a:r>
              <a:rPr lang="en-US" dirty="0"/>
              <a:t>Having places you can turn to for help right away, including the free resources listed below.</a:t>
            </a:r>
          </a:p>
        </p:txBody>
      </p:sp>
    </p:spTree>
    <p:extLst>
      <p:ext uri="{BB962C8B-B14F-4D97-AF65-F5344CB8AC3E}">
        <p14:creationId xmlns:p14="http://schemas.microsoft.com/office/powerpoint/2010/main" val="2297942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4672" y="640152"/>
            <a:ext cx="8911687" cy="1280890"/>
          </a:xfrm>
        </p:spPr>
        <p:txBody>
          <a:bodyPr/>
          <a:lstStyle/>
          <a:p>
            <a:r>
              <a:rPr lang="en-US" dirty="0"/>
              <a:t>Use Free, Effective Resources</a:t>
            </a:r>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There are many free resources for people trying to quit smoking</a:t>
            </a:r>
            <a:r>
              <a:rPr lang="en-US" dirty="0" smtClean="0"/>
              <a:t>:</a:t>
            </a:r>
          </a:p>
          <a:p>
            <a:pPr algn="just">
              <a:buFont typeface="Wingdings" panose="05000000000000000000" pitchFamily="2" charset="2"/>
              <a:buChar char="Ø"/>
            </a:pPr>
            <a:r>
              <a:rPr lang="en-US" dirty="0"/>
              <a:t>1-800-QUIT-NOW (1-800-784-8669) or 1-855-DÉJELO-YA (1-855-335-3569) (for Spanish speakers). This free service offers a lot of resources, including coaching, help with making a quit plan, educational materials, and referrals to other resources where you live.</a:t>
            </a:r>
          </a:p>
          <a:p>
            <a:pPr algn="just">
              <a:buFont typeface="Wingdings" panose="05000000000000000000" pitchFamily="2" charset="2"/>
              <a:buChar char="Ø"/>
            </a:pPr>
            <a:r>
              <a:rPr lang="en-US" dirty="0" err="1"/>
              <a:t>Smokefree</a:t>
            </a:r>
            <a:r>
              <a:rPr lang="en-US" dirty="0"/>
              <a:t> TXT. This free 24/7 texting program sends encouragement, advice, and tips to help smokers quit smoking for good. To get started, just text QUIT to 47848, answer a few questions, and you'll start receiving messages.</a:t>
            </a:r>
          </a:p>
          <a:p>
            <a:pPr algn="just">
              <a:buFont typeface="Wingdings" panose="05000000000000000000" pitchFamily="2" charset="2"/>
              <a:buChar char="Ø"/>
            </a:pPr>
            <a:r>
              <a:rPr lang="en-US" dirty="0"/>
              <a:t>Online help. This Tips From Former Smokers web page provides helpful online quit resources.</a:t>
            </a:r>
          </a:p>
          <a:p>
            <a:pPr algn="just">
              <a:buFont typeface="Wingdings" panose="05000000000000000000" pitchFamily="2" charset="2"/>
              <a:buChar char="Ø"/>
            </a:pPr>
            <a:r>
              <a:rPr lang="en-US" dirty="0" err="1"/>
              <a:t>Smokefree</a:t>
            </a:r>
            <a:r>
              <a:rPr lang="en-US" dirty="0"/>
              <a:t> App. The </a:t>
            </a:r>
            <a:r>
              <a:rPr lang="en-US" dirty="0" err="1"/>
              <a:t>QuitGuide</a:t>
            </a:r>
            <a:r>
              <a:rPr lang="en-US" dirty="0"/>
              <a:t> is a free app that tracks cravings, moods, slips, and </a:t>
            </a:r>
            <a:r>
              <a:rPr lang="en-US" dirty="0" err="1"/>
              <a:t>smokefree</a:t>
            </a:r>
            <a:r>
              <a:rPr lang="en-US" dirty="0"/>
              <a:t> progress to help you understand your smoking patterns and build the skills needed to become and stay </a:t>
            </a:r>
            <a:r>
              <a:rPr lang="en-US" dirty="0" err="1"/>
              <a:t>smokefree</a:t>
            </a:r>
            <a:r>
              <a:rPr lang="en-US" dirty="0"/>
              <a:t>.</a:t>
            </a:r>
          </a:p>
        </p:txBody>
      </p:sp>
    </p:spTree>
    <p:extLst>
      <p:ext uri="{BB962C8B-B14F-4D97-AF65-F5344CB8AC3E}">
        <p14:creationId xmlns:p14="http://schemas.microsoft.com/office/powerpoint/2010/main" val="375545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4462" y="640152"/>
            <a:ext cx="8911687" cy="1280890"/>
          </a:xfrm>
        </p:spPr>
        <p:txBody>
          <a:bodyPr>
            <a:normAutofit/>
          </a:bodyPr>
          <a:lstStyle/>
          <a:p>
            <a:r>
              <a:rPr lang="en-US" dirty="0"/>
              <a:t>Find a Medication That's Right for You</a:t>
            </a:r>
            <a:br>
              <a:rPr lang="en-US" dirty="0"/>
            </a:br>
            <a:endParaRPr lang="en-US" dirty="0"/>
          </a:p>
        </p:txBody>
      </p:sp>
      <p:sp>
        <p:nvSpPr>
          <p:cNvPr id="3" name="Content Placeholder 2"/>
          <p:cNvSpPr>
            <a:spLocks noGrp="1"/>
          </p:cNvSpPr>
          <p:nvPr>
            <p:ph idx="1"/>
          </p:nvPr>
        </p:nvSpPr>
        <p:spPr>
          <a:xfrm>
            <a:off x="2810933" y="1719431"/>
            <a:ext cx="8596668" cy="3880773"/>
          </a:xfrm>
        </p:spPr>
        <p:txBody>
          <a:bodyPr>
            <a:normAutofit fontScale="92500" lnSpcReduction="20000"/>
          </a:bodyPr>
          <a:lstStyle/>
          <a:p>
            <a:endParaRPr lang="en-US" dirty="0"/>
          </a:p>
          <a:p>
            <a:pPr marL="0" indent="0" algn="just">
              <a:buNone/>
            </a:pPr>
            <a:r>
              <a:rPr lang="en-US" dirty="0"/>
              <a:t>Because cigarettes contain nicotine, a powerfully addictive drug, when you first quit, your body may feel uncomfortable until it adjusts. This is known as withdrawal, and there are medications that can help lessen this feeling and the urge to smoke. Studies show that smokers who use medicine to help control cravings, along with coaching from a </a:t>
            </a:r>
            <a:r>
              <a:rPr lang="en-US" dirty="0" err="1"/>
              <a:t>quitline</a:t>
            </a:r>
            <a:r>
              <a:rPr lang="en-US" dirty="0"/>
              <a:t>, in a group, or from a counselor, are much more likely to succeed than those who go it alone. Talk to your doctor, pharmacist, or other health care provider before using any medications if you:</a:t>
            </a:r>
          </a:p>
          <a:p>
            <a:endParaRPr lang="en-US" dirty="0"/>
          </a:p>
          <a:p>
            <a:pPr>
              <a:buFont typeface="Wingdings" panose="05000000000000000000" pitchFamily="2" charset="2"/>
              <a:buChar char="Ø"/>
            </a:pPr>
            <a:r>
              <a:rPr lang="en-US" dirty="0"/>
              <a:t>Are pregnant or nursing</a:t>
            </a:r>
          </a:p>
          <a:p>
            <a:pPr>
              <a:buFont typeface="Wingdings" panose="05000000000000000000" pitchFamily="2" charset="2"/>
              <a:buChar char="Ø"/>
            </a:pPr>
            <a:r>
              <a:rPr lang="en-US" dirty="0"/>
              <a:t>Have a serious medical condition</a:t>
            </a:r>
          </a:p>
          <a:p>
            <a:pPr>
              <a:buFont typeface="Wingdings" panose="05000000000000000000" pitchFamily="2" charset="2"/>
              <a:buChar char="Ø"/>
            </a:pPr>
            <a:r>
              <a:rPr lang="en-US" dirty="0"/>
              <a:t>Are currently using other medications</a:t>
            </a:r>
          </a:p>
          <a:p>
            <a:pPr>
              <a:buFont typeface="Wingdings" panose="05000000000000000000" pitchFamily="2" charset="2"/>
              <a:buChar char="Ø"/>
            </a:pPr>
            <a:r>
              <a:rPr lang="en-US" dirty="0"/>
              <a:t>Are younger than 18</a:t>
            </a:r>
          </a:p>
        </p:txBody>
      </p:sp>
    </p:spTree>
    <p:extLst>
      <p:ext uri="{BB962C8B-B14F-4D97-AF65-F5344CB8AC3E}">
        <p14:creationId xmlns:p14="http://schemas.microsoft.com/office/powerpoint/2010/main" val="29810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4632" y="224589"/>
            <a:ext cx="10234863" cy="4948990"/>
          </a:xfrm>
        </p:spPr>
        <p:txBody>
          <a:bodyPr>
            <a:noAutofit/>
          </a:bodyPr>
          <a:lstStyle/>
          <a:p>
            <a:r>
              <a:rPr lang="en-US" sz="2800" dirty="0"/>
              <a:t>As the start of a new year approaches, isn't now the perfect time to quit smoking? You can start 2016 as a healthier you by making a quit plan, using free resources, and </a:t>
            </a:r>
            <a:r>
              <a:rPr lang="en-US" sz="2800" dirty="0" smtClean="0"/>
              <a:t>finding </a:t>
            </a:r>
            <a:r>
              <a:rPr lang="en-US" sz="2800" dirty="0"/>
              <a:t>a smoking </a:t>
            </a:r>
            <a:r>
              <a:rPr lang="en-US" sz="2800" dirty="0" smtClean="0"/>
              <a:t/>
            </a:r>
            <a:br>
              <a:rPr lang="en-US" sz="2800" dirty="0" smtClean="0"/>
            </a:br>
            <a:r>
              <a:rPr lang="en-US" sz="2800" dirty="0" smtClean="0"/>
              <a:t>medication </a:t>
            </a:r>
            <a:r>
              <a:rPr lang="en-US" sz="2800" dirty="0"/>
              <a:t>that's </a:t>
            </a:r>
            <a:r>
              <a:rPr lang="en-US" sz="2800" dirty="0" smtClean="0"/>
              <a:t/>
            </a:r>
            <a:br>
              <a:rPr lang="en-US" sz="2800" dirty="0" smtClean="0"/>
            </a:br>
            <a:r>
              <a:rPr lang="en-US" sz="2800" dirty="0" smtClean="0"/>
              <a:t>right </a:t>
            </a:r>
            <a:r>
              <a:rPr lang="en-US" sz="2800" dirty="0"/>
              <a:t>for you. Even </a:t>
            </a:r>
            <a:r>
              <a:rPr lang="en-US" sz="2800" dirty="0" smtClean="0"/>
              <a:t/>
            </a:r>
            <a:br>
              <a:rPr lang="en-US" sz="2800" dirty="0" smtClean="0"/>
            </a:br>
            <a:r>
              <a:rPr lang="en-US" sz="2800" dirty="0" smtClean="0"/>
              <a:t>if </a:t>
            </a:r>
            <a:r>
              <a:rPr lang="en-US" sz="2800" dirty="0"/>
              <a:t>you don't smoke </a:t>
            </a:r>
            <a:r>
              <a:rPr lang="en-US" sz="2800" dirty="0" smtClean="0"/>
              <a:t/>
            </a:r>
            <a:br>
              <a:rPr lang="en-US" sz="2800" dirty="0" smtClean="0"/>
            </a:br>
            <a:r>
              <a:rPr lang="en-US" sz="2800" dirty="0" smtClean="0"/>
              <a:t>yourself</a:t>
            </a:r>
            <a:r>
              <a:rPr lang="en-US" sz="2800" dirty="0"/>
              <a:t>, you can </a:t>
            </a:r>
            <a:r>
              <a:rPr lang="en-US" sz="2800" dirty="0" smtClean="0"/>
              <a:t/>
            </a:r>
            <a:br>
              <a:rPr lang="en-US" sz="2800" dirty="0" smtClean="0"/>
            </a:br>
            <a:r>
              <a:rPr lang="en-US" sz="2800" dirty="0" smtClean="0"/>
              <a:t>use </a:t>
            </a:r>
            <a:r>
              <a:rPr lang="en-US" sz="2800" dirty="0"/>
              <a:t>this article to </a:t>
            </a:r>
            <a:r>
              <a:rPr lang="en-US" sz="2800" dirty="0" smtClean="0"/>
              <a:t/>
            </a:r>
            <a:br>
              <a:rPr lang="en-US" sz="2800" dirty="0" smtClean="0"/>
            </a:br>
            <a:r>
              <a:rPr lang="en-US" sz="2800" dirty="0" smtClean="0"/>
              <a:t>help </a:t>
            </a:r>
            <a:r>
              <a:rPr lang="en-US" sz="2800" dirty="0"/>
              <a:t>a friend or </a:t>
            </a:r>
            <a:r>
              <a:rPr lang="en-US" sz="2800" dirty="0" smtClean="0"/>
              <a:t/>
            </a:r>
            <a:br>
              <a:rPr lang="en-US" sz="2800" dirty="0" smtClean="0"/>
            </a:br>
            <a:r>
              <a:rPr lang="en-US" sz="2800" dirty="0" smtClean="0"/>
              <a:t>family member</a:t>
            </a:r>
            <a:br>
              <a:rPr lang="en-US" sz="2800" dirty="0" smtClean="0"/>
            </a:br>
            <a:r>
              <a:rPr lang="en-US" sz="2800" dirty="0" smtClean="0"/>
              <a:t>become </a:t>
            </a:r>
            <a:r>
              <a:rPr lang="en-US" sz="2800" dirty="0" err="1"/>
              <a:t>smokefree</a:t>
            </a:r>
            <a:r>
              <a:rPr lang="en-US" sz="2800" dirty="0"/>
              <a:t> </a:t>
            </a:r>
            <a:r>
              <a:rPr lang="en-US" sz="2800" dirty="0" smtClean="0"/>
              <a:t/>
            </a:r>
            <a:br>
              <a:rPr lang="en-US" sz="2800" dirty="0" smtClean="0"/>
            </a:br>
            <a:r>
              <a:rPr lang="en-US" sz="2800" dirty="0" smtClean="0"/>
              <a:t>in </a:t>
            </a:r>
            <a:r>
              <a:rPr lang="en-US" sz="2800" dirty="0"/>
              <a:t>2016!</a:t>
            </a:r>
          </a:p>
        </p:txBody>
      </p:sp>
      <p:pic>
        <p:nvPicPr>
          <p:cNvPr id="4" name="Picture 3"/>
          <p:cNvPicPr>
            <a:picLocks noChangeAspect="1"/>
          </p:cNvPicPr>
          <p:nvPr/>
        </p:nvPicPr>
        <p:blipFill>
          <a:blip r:embed="rId2"/>
          <a:stretch>
            <a:fillRect/>
          </a:stretch>
        </p:blipFill>
        <p:spPr>
          <a:xfrm>
            <a:off x="5390147" y="2114348"/>
            <a:ext cx="6609348" cy="3965608"/>
          </a:xfrm>
          <a:prstGeom prst="rect">
            <a:avLst/>
          </a:prstGeom>
        </p:spPr>
      </p:pic>
    </p:spTree>
    <p:extLst>
      <p:ext uri="{BB962C8B-B14F-4D97-AF65-F5344CB8AC3E}">
        <p14:creationId xmlns:p14="http://schemas.microsoft.com/office/powerpoint/2010/main" val="104525418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TotalTime>
  <Words>540</Words>
  <Application>Microsoft Office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Century Gothic</vt:lpstr>
      <vt:lpstr>Wingdings</vt:lpstr>
      <vt:lpstr>Wingdings 3</vt:lpstr>
      <vt:lpstr>Wisp</vt:lpstr>
      <vt:lpstr>Quit Smoking To Start Your  Year Off Right!</vt:lpstr>
      <vt:lpstr>Develop a Quit Plan</vt:lpstr>
      <vt:lpstr>Use Free, Effective Resources</vt:lpstr>
      <vt:lpstr>Find a Medication That's Right for You </vt:lpstr>
      <vt:lpstr>As the start of a new year approaches, isn't now the perfect time to quit smoking? You can start 2016 as a healthier you by making a quit plan, using free resources, and finding a smoking  medication that's  right for you. Even  if you don't smoke  yourself, you can  use this article to  help a friend or  family member become smokefree  in 2016!</vt:lpstr>
    </vt:vector>
  </TitlesOfParts>
  <Company>James Madison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Quit Smoking To Start Your  Year Off Right!</dc:title>
  <dc:creator>Day, Todd - dayat</dc:creator>
  <cp:lastModifiedBy>Day, Todd - dayat</cp:lastModifiedBy>
  <cp:revision>4</cp:revision>
  <dcterms:created xsi:type="dcterms:W3CDTF">2016-02-03T13:47:30Z</dcterms:created>
  <dcterms:modified xsi:type="dcterms:W3CDTF">2016-02-03T14:13:45Z</dcterms:modified>
</cp:coreProperties>
</file>