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CB1994E5-AAD9-4C6C-A405-597DF789E61F}" type="datetimeFigureOut">
              <a:rPr lang="en-US" smtClean="0"/>
              <a:t>9/16/2021</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92A20E1B-6259-41C8-99F8-2E3BAF479BC5}"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7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1994E5-AAD9-4C6C-A405-597DF789E61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420665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1994E5-AAD9-4C6C-A405-597DF789E61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3331597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1994E5-AAD9-4C6C-A405-597DF789E61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265146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1994E5-AAD9-4C6C-A405-597DF789E61F}" type="datetimeFigureOut">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20E1B-6259-41C8-99F8-2E3BAF479BC5}"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0453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B1994E5-AAD9-4C6C-A405-597DF789E61F}"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292868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1994E5-AAD9-4C6C-A405-597DF789E61F}" type="datetimeFigureOut">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155315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1994E5-AAD9-4C6C-A405-597DF789E61F}" type="datetimeFigureOut">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1757016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994E5-AAD9-4C6C-A405-597DF789E61F}" type="datetimeFigureOut">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2746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B1994E5-AAD9-4C6C-A405-597DF789E61F}"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351550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B1994E5-AAD9-4C6C-A405-597DF789E61F}" type="datetimeFigureOut">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20E1B-6259-41C8-99F8-2E3BAF479BC5}" type="slidenum">
              <a:rPr lang="en-US" smtClean="0"/>
              <a:t>‹#›</a:t>
            </a:fld>
            <a:endParaRPr lang="en-US"/>
          </a:p>
        </p:txBody>
      </p:sp>
    </p:spTree>
    <p:extLst>
      <p:ext uri="{BB962C8B-B14F-4D97-AF65-F5344CB8AC3E}">
        <p14:creationId xmlns:p14="http://schemas.microsoft.com/office/powerpoint/2010/main" val="959600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B1994E5-AAD9-4C6C-A405-597DF789E61F}" type="datetimeFigureOut">
              <a:rPr lang="en-US" smtClean="0"/>
              <a:t>9/16/2021</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2A20E1B-6259-41C8-99F8-2E3BAF479BC5}" type="slidenum">
              <a:rPr lang="en-US" smtClean="0"/>
              <a:t>‹#›</a:t>
            </a:fld>
            <a:endParaRPr lang="en-US"/>
          </a:p>
        </p:txBody>
      </p:sp>
    </p:spTree>
    <p:extLst>
      <p:ext uri="{BB962C8B-B14F-4D97-AF65-F5344CB8AC3E}">
        <p14:creationId xmlns:p14="http://schemas.microsoft.com/office/powerpoint/2010/main" val="16150644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eventblindnes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495" y="842210"/>
            <a:ext cx="11903242" cy="1785437"/>
          </a:xfrm>
        </p:spPr>
        <p:txBody>
          <a:bodyPr>
            <a:normAutofit fontScale="90000"/>
          </a:bodyPr>
          <a:lstStyle/>
          <a:p>
            <a:r>
              <a:rPr lang="en-US" b="1" dirty="0" smtClean="0">
                <a:latin typeface="Adobe Heiti Std R" panose="020B0400000000000000" pitchFamily="34" charset="-128"/>
                <a:ea typeface="Adobe Heiti Std R" panose="020B0400000000000000" pitchFamily="34" charset="-128"/>
              </a:rPr>
              <a:t>Off-the-Job Safety</a:t>
            </a:r>
            <a:br>
              <a:rPr lang="en-US" b="1" dirty="0" smtClean="0">
                <a:latin typeface="Adobe Heiti Std R" panose="020B0400000000000000" pitchFamily="34" charset="-128"/>
                <a:ea typeface="Adobe Heiti Std R" panose="020B0400000000000000" pitchFamily="34" charset="-128"/>
              </a:rPr>
            </a:br>
            <a:r>
              <a:rPr lang="en-US" dirty="0" smtClean="0">
                <a:latin typeface="Adobe Heiti Std R" panose="020B0400000000000000" pitchFamily="34" charset="-128"/>
                <a:ea typeface="Adobe Heiti Std R" panose="020B0400000000000000" pitchFamily="34" charset="-128"/>
              </a:rPr>
              <a:t> </a:t>
            </a:r>
            <a:r>
              <a:rPr lang="en-US" sz="4000" dirty="0" smtClean="0">
                <a:latin typeface="Adobe Heiti Std R" panose="020B0400000000000000" pitchFamily="34" charset="-128"/>
                <a:ea typeface="Adobe Heiti Std R" panose="020B0400000000000000" pitchFamily="34" charset="-128"/>
              </a:rPr>
              <a:t>September is Home Eye Safety Awareness Month</a:t>
            </a:r>
            <a:endParaRPr lang="en-US" sz="4000" dirty="0">
              <a:latin typeface="Adobe Heiti Std R" panose="020B0400000000000000" pitchFamily="34" charset="-128"/>
              <a:ea typeface="Adobe Heiti Std R" panose="020B0400000000000000" pitchFamily="34" charset="-128"/>
            </a:endParaRPr>
          </a:p>
        </p:txBody>
      </p:sp>
      <p:sp>
        <p:nvSpPr>
          <p:cNvPr id="3" name="Subtitle 2"/>
          <p:cNvSpPr>
            <a:spLocks noGrp="1"/>
          </p:cNvSpPr>
          <p:nvPr>
            <p:ph type="subTitle" idx="1"/>
          </p:nvPr>
        </p:nvSpPr>
        <p:spPr>
          <a:xfrm>
            <a:off x="906379" y="2820153"/>
            <a:ext cx="10467474" cy="1655762"/>
          </a:xfrm>
        </p:spPr>
        <p:txBody>
          <a:bodyPr>
            <a:noAutofit/>
          </a:bodyPr>
          <a:lstStyle/>
          <a:p>
            <a:pPr algn="just"/>
            <a:r>
              <a:rPr lang="en-US" sz="3200" dirty="0" smtClean="0"/>
              <a:t>Most people might not think about wearing eye protection while cleaning, cooking, doing yard work or working in the garage, but according to the American Academy of Ophthalmology (AAO), half of all eye injuries occur when doing these everyday chores. And while 90 percent of eye injuries are preventable by wearing the proper eye protection, AAO reports that 78 percent of those injured were not wearing any protective eyewear.</a:t>
            </a:r>
            <a:endParaRPr lang="en-US" sz="3200" dirty="0"/>
          </a:p>
        </p:txBody>
      </p:sp>
    </p:spTree>
    <p:extLst>
      <p:ext uri="{BB962C8B-B14F-4D97-AF65-F5344CB8AC3E}">
        <p14:creationId xmlns:p14="http://schemas.microsoft.com/office/powerpoint/2010/main" val="284266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084" y="1272172"/>
            <a:ext cx="11289632" cy="4351338"/>
          </a:xfrm>
        </p:spPr>
        <p:txBody>
          <a:bodyPr>
            <a:normAutofit fontScale="92500" lnSpcReduction="10000"/>
          </a:bodyPr>
          <a:lstStyle/>
          <a:p>
            <a:pPr algn="just"/>
            <a:r>
              <a:rPr lang="en-US" dirty="0" smtClean="0">
                <a:latin typeface="Adobe Heiti Std R" panose="020B0400000000000000" pitchFamily="34" charset="-128"/>
                <a:ea typeface="Adobe Heiti Std R" panose="020B0400000000000000" pitchFamily="34" charset="-128"/>
              </a:rPr>
              <a:t>Prevent Blindness America has declared September as Home Eye Safety Awareness Month in an effort to remind everyone of the hazards in their own homes that could damage the precious gift of sight.</a:t>
            </a:r>
          </a:p>
          <a:p>
            <a:pPr algn="just"/>
            <a:endParaRPr lang="en-US" dirty="0" smtClean="0">
              <a:latin typeface="Adobe Heiti Std R" panose="020B0400000000000000" pitchFamily="34" charset="-128"/>
              <a:ea typeface="Adobe Heiti Std R" panose="020B0400000000000000" pitchFamily="34" charset="-128"/>
            </a:endParaRPr>
          </a:p>
          <a:p>
            <a:pPr algn="just"/>
            <a:r>
              <a:rPr lang="en-US" dirty="0" smtClean="0">
                <a:latin typeface="Adobe Heiti Std R" panose="020B0400000000000000" pitchFamily="34" charset="-128"/>
                <a:ea typeface="Adobe Heiti Std R" panose="020B0400000000000000" pitchFamily="34" charset="-128"/>
              </a:rPr>
              <a:t>“All too often, when we are working around the house and doing chores that we have done a thousand times before without incident, we forget about the risks we take by not protecting our eyes,” said Hugh R. Parry, president and CEO of Prevent Blindness America. “But all it takes is one split-second accident that could damage your vision for a lifetime.”</a:t>
            </a:r>
          </a:p>
          <a:p>
            <a:pPr algn="just"/>
            <a:endParaRPr lang="en-US" dirty="0" smtClean="0">
              <a:latin typeface="Adobe Heiti Std R" panose="020B0400000000000000" pitchFamily="34" charset="-128"/>
              <a:ea typeface="Adobe Heiti Std R" panose="020B0400000000000000" pitchFamily="34" charset="-128"/>
            </a:endParaRPr>
          </a:p>
          <a:p>
            <a:pPr algn="just"/>
            <a:r>
              <a:rPr lang="en-US" dirty="0" smtClean="0">
                <a:latin typeface="Adobe Heiti Std R" panose="020B0400000000000000" pitchFamily="34" charset="-128"/>
                <a:ea typeface="Adobe Heiti Std R" panose="020B0400000000000000" pitchFamily="34" charset="-128"/>
              </a:rPr>
              <a:t>Prevent Blindness America strongly supports the AAO and the American Society of Ocular Trauma (ASOT) in their recommendation that every household have at least one pair of American National Standards Institute (ANSI) approved eyewear. The eyewear should have the “Z-87” logo stamped on the frames and can be purchased inexpensively at hardware stores and home building centers.</a:t>
            </a:r>
            <a:endParaRPr lang="en-US" dirty="0">
              <a:latin typeface="Adobe Heiti Std R" panose="020B0400000000000000" pitchFamily="34" charset="-128"/>
              <a:ea typeface="Adobe Heiti Std R" panose="020B0400000000000000" pitchFamily="34" charset="-128"/>
            </a:endParaRPr>
          </a:p>
        </p:txBody>
      </p:sp>
    </p:spTree>
    <p:extLst>
      <p:ext uri="{BB962C8B-B14F-4D97-AF65-F5344CB8AC3E}">
        <p14:creationId xmlns:p14="http://schemas.microsoft.com/office/powerpoint/2010/main" val="380286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558" y="360947"/>
            <a:ext cx="9875520" cy="1356360"/>
          </a:xfrm>
        </p:spPr>
        <p:txBody>
          <a:bodyPr/>
          <a:lstStyle/>
          <a:p>
            <a:r>
              <a:rPr lang="en-US" b="1" dirty="0" smtClean="0">
                <a:latin typeface="Adobe Heiti Std R" panose="020B0400000000000000" pitchFamily="34" charset="-128"/>
                <a:ea typeface="Adobe Heiti Std R" panose="020B0400000000000000" pitchFamily="34" charset="-128"/>
              </a:rPr>
              <a:t>Safety Tips</a:t>
            </a:r>
            <a:endParaRPr lang="en-US" b="1" dirty="0">
              <a:latin typeface="Adobe Heiti Std R" panose="020B0400000000000000" pitchFamily="34" charset="-128"/>
              <a:ea typeface="Adobe Heiti Std R" panose="020B0400000000000000" pitchFamily="34" charset="-128"/>
            </a:endParaRPr>
          </a:p>
        </p:txBody>
      </p:sp>
      <p:sp>
        <p:nvSpPr>
          <p:cNvPr id="3" name="Content Placeholder 2"/>
          <p:cNvSpPr>
            <a:spLocks noGrp="1"/>
          </p:cNvSpPr>
          <p:nvPr>
            <p:ph idx="1"/>
          </p:nvPr>
        </p:nvSpPr>
        <p:spPr>
          <a:xfrm>
            <a:off x="846221" y="1801562"/>
            <a:ext cx="10515600" cy="4351338"/>
          </a:xfrm>
        </p:spPr>
        <p:txBody>
          <a:bodyPr>
            <a:normAutofit fontScale="32500" lnSpcReduction="20000"/>
          </a:bodyPr>
          <a:lstStyle/>
          <a:p>
            <a:pPr marL="0" indent="0" algn="just">
              <a:buNone/>
            </a:pPr>
            <a:r>
              <a:rPr lang="en-US" sz="5000" dirty="0" smtClean="0">
                <a:latin typeface="Adobe Heiti Std R" panose="020B0400000000000000" pitchFamily="34" charset="-128"/>
                <a:ea typeface="Adobe Heiti Std R" panose="020B0400000000000000" pitchFamily="34" charset="-128"/>
              </a:rPr>
              <a:t>Almost 40 percent of home eye injuries occur in the yard or garden. Debris from lawn mowers or power trimmers unexpectedly can enter the eye at a high rate of speed. Prevent Blindness America offers these tips on how to protect your eyes while doing work in the yard:</a:t>
            </a:r>
          </a:p>
          <a:p>
            <a:endParaRPr lang="en-US" dirty="0" smtClean="0">
              <a:latin typeface="Adobe Heiti Std R" panose="020B0400000000000000" pitchFamily="34" charset="-128"/>
              <a:ea typeface="Adobe Heiti Std R" panose="020B0400000000000000" pitchFamily="34" charset="-128"/>
            </a:endParaRPr>
          </a:p>
          <a:p>
            <a:r>
              <a:rPr lang="en-US" sz="3400" dirty="0" smtClean="0">
                <a:latin typeface="Adobe Heiti Std R" panose="020B0400000000000000" pitchFamily="34" charset="-128"/>
                <a:ea typeface="Adobe Heiti Std R" panose="020B0400000000000000" pitchFamily="34" charset="-128"/>
              </a:rPr>
              <a:t>When mowing, wear safety glasses with side protection or goggles. Check your yard and remove debris before mowing.</a:t>
            </a:r>
          </a:p>
          <a:p>
            <a:r>
              <a:rPr lang="en-US" sz="3400" dirty="0" smtClean="0">
                <a:latin typeface="Adobe Heiti Std R" panose="020B0400000000000000" pitchFamily="34" charset="-128"/>
                <a:ea typeface="Adobe Heiti Std R" panose="020B0400000000000000" pitchFamily="34" charset="-128"/>
              </a:rPr>
              <a:t>When using a weed eater, wear safety glasses or goggles under a face shield.</a:t>
            </a:r>
          </a:p>
          <a:p>
            <a:r>
              <a:rPr lang="en-US" sz="3400" dirty="0" smtClean="0">
                <a:latin typeface="Adobe Heiti Std R" panose="020B0400000000000000" pitchFamily="34" charset="-128"/>
                <a:ea typeface="Adobe Heiti Std R" panose="020B0400000000000000" pitchFamily="34" charset="-128"/>
              </a:rPr>
              <a:t>Wear goggles when working with power saws or trimmers.</a:t>
            </a:r>
          </a:p>
          <a:p>
            <a:r>
              <a:rPr lang="en-US" sz="3400" dirty="0" smtClean="0">
                <a:latin typeface="Adobe Heiti Std R" panose="020B0400000000000000" pitchFamily="34" charset="-128"/>
                <a:ea typeface="Adobe Heiti Std R" panose="020B0400000000000000" pitchFamily="34" charset="-128"/>
              </a:rPr>
              <a:t>Turn off power tools when near an unprotected bystander, especially when young children approach. Bystanders and helpers need eye protection when around tools that are in use.</a:t>
            </a:r>
          </a:p>
          <a:p>
            <a:r>
              <a:rPr lang="en-US" sz="3400" dirty="0" smtClean="0">
                <a:latin typeface="Adobe Heiti Std R" panose="020B0400000000000000" pitchFamily="34" charset="-128"/>
                <a:ea typeface="Adobe Heiti Std R" panose="020B0400000000000000" pitchFamily="34" charset="-128"/>
              </a:rPr>
              <a:t>Wear goggles to protect your eyes from fertilizers, pesticides and other yard chemicals, including lime dust.</a:t>
            </a:r>
          </a:p>
          <a:p>
            <a:r>
              <a:rPr lang="en-US" sz="3400" dirty="0" smtClean="0">
                <a:latin typeface="Adobe Heiti Std R" panose="020B0400000000000000" pitchFamily="34" charset="-128"/>
                <a:ea typeface="Adobe Heiti Std R" panose="020B0400000000000000" pitchFamily="34" charset="-128"/>
              </a:rPr>
              <a:t>Read and follow all product instructions. Obey warnings on yard chemicals and equipment.</a:t>
            </a:r>
          </a:p>
          <a:p>
            <a:r>
              <a:rPr lang="en-US" sz="3400" dirty="0" smtClean="0">
                <a:latin typeface="Adobe Heiti Std R" panose="020B0400000000000000" pitchFamily="34" charset="-128"/>
                <a:ea typeface="Adobe Heiti Std R" panose="020B0400000000000000" pitchFamily="34" charset="-128"/>
              </a:rPr>
              <a:t>In addition, household chemicals, including bleach or other cleaners, cause 125,000 eye injuries every year. Eye protection should be worn when using any chemical, and wash hands thoroughly before touching the eyes or face.</a:t>
            </a:r>
          </a:p>
          <a:p>
            <a:endParaRPr lang="en-US" sz="3400" dirty="0" smtClean="0">
              <a:latin typeface="Adobe Heiti Std R" panose="020B0400000000000000" pitchFamily="34" charset="-128"/>
              <a:ea typeface="Adobe Heiti Std R" panose="020B0400000000000000" pitchFamily="34" charset="-128"/>
            </a:endParaRPr>
          </a:p>
          <a:p>
            <a:r>
              <a:rPr lang="en-US" sz="3400" dirty="0" smtClean="0">
                <a:latin typeface="Adobe Heiti Std R" panose="020B0400000000000000" pitchFamily="34" charset="-128"/>
                <a:ea typeface="Adobe Heiti Std R" panose="020B0400000000000000" pitchFamily="34" charset="-128"/>
              </a:rPr>
              <a:t>For more information on how to protect your eyes at home and eye protection recommendations, visit </a:t>
            </a:r>
            <a:r>
              <a:rPr lang="en-US" sz="3400" dirty="0" smtClean="0">
                <a:latin typeface="Adobe Heiti Std R" panose="020B0400000000000000" pitchFamily="34" charset="-128"/>
                <a:ea typeface="Adobe Heiti Std R" panose="020B0400000000000000" pitchFamily="34" charset="-128"/>
                <a:hlinkClick r:id="rId2"/>
              </a:rPr>
              <a:t>http://www.preventblindness.org</a:t>
            </a:r>
            <a:endParaRPr lang="en-US" sz="3400" dirty="0" smtClean="0">
              <a:latin typeface="Adobe Heiti Std R" panose="020B0400000000000000" pitchFamily="34" charset="-128"/>
              <a:ea typeface="Adobe Heiti Std R" panose="020B0400000000000000" pitchFamily="34" charset="-128"/>
            </a:endParaRPr>
          </a:p>
          <a:p>
            <a:pPr marL="0" indent="0">
              <a:buNone/>
            </a:pPr>
            <a:endParaRPr lang="en-US" sz="3400" dirty="0">
              <a:latin typeface="Adobe Heiti Std R" panose="020B0400000000000000" pitchFamily="34" charset="-128"/>
              <a:ea typeface="Adobe Heiti Std R" panose="020B0400000000000000" pitchFamily="34" charset="-128"/>
            </a:endParaRPr>
          </a:p>
        </p:txBody>
      </p:sp>
    </p:spTree>
    <p:extLst>
      <p:ext uri="{BB962C8B-B14F-4D97-AF65-F5344CB8AC3E}">
        <p14:creationId xmlns:p14="http://schemas.microsoft.com/office/powerpoint/2010/main" val="1289287660"/>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8</TotalTime>
  <Words>483</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Adobe Heiti Std R</vt:lpstr>
      <vt:lpstr>Corbel</vt:lpstr>
      <vt:lpstr>Basis</vt:lpstr>
      <vt:lpstr>Off-the-Job Safety  September is Home Eye Safety Awareness Month</vt:lpstr>
      <vt:lpstr>PowerPoint Presentation</vt:lpstr>
      <vt:lpstr>Safety Tips</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Off-the-Job Safety  September is Home Eye Safety Awareness Month</dc:title>
  <dc:creator>Day, Todd - dayat</dc:creator>
  <cp:lastModifiedBy>Day, Todd - dayat</cp:lastModifiedBy>
  <cp:revision>4</cp:revision>
  <dcterms:created xsi:type="dcterms:W3CDTF">2021-09-16T12:17:35Z</dcterms:created>
  <dcterms:modified xsi:type="dcterms:W3CDTF">2021-09-16T12:25:48Z</dcterms:modified>
</cp:coreProperties>
</file>