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1F7EC75-834C-4AE3-B77C-4C0185C40044}" type="datetimeFigureOut">
              <a:rPr lang="en-US" smtClean="0"/>
              <a:t>3/5/2020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F04A47-44A6-4F0E-9C73-AC7F4CEBD387}"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33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7EC75-834C-4AE3-B77C-4C0185C4004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44335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7EC75-834C-4AE3-B77C-4C0185C4004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172905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F7EC75-834C-4AE3-B77C-4C0185C4004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39737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F7EC75-834C-4AE3-B77C-4C0185C40044}" type="datetimeFigureOut">
              <a:rPr lang="en-US" smtClean="0"/>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4A47-44A6-4F0E-9C73-AC7F4CEBD387}"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47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F7EC75-834C-4AE3-B77C-4C0185C4004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65043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F7EC75-834C-4AE3-B77C-4C0185C40044}" type="datetimeFigureOut">
              <a:rPr lang="en-US" smtClean="0"/>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2074557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F7EC75-834C-4AE3-B77C-4C0185C40044}" type="datetimeFigureOut">
              <a:rPr lang="en-US" smtClean="0"/>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33930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EC75-834C-4AE3-B77C-4C0185C40044}" type="datetimeFigureOut">
              <a:rPr lang="en-US" smtClean="0"/>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373515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F7EC75-834C-4AE3-B77C-4C0185C4004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341328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F7EC75-834C-4AE3-B77C-4C0185C40044}" type="datetimeFigureOut">
              <a:rPr lang="en-US" smtClean="0"/>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4A47-44A6-4F0E-9C73-AC7F4CEBD387}" type="slidenum">
              <a:rPr lang="en-US" smtClean="0"/>
              <a:t>‹#›</a:t>
            </a:fld>
            <a:endParaRPr lang="en-US"/>
          </a:p>
        </p:txBody>
      </p:sp>
    </p:spTree>
    <p:extLst>
      <p:ext uri="{BB962C8B-B14F-4D97-AF65-F5344CB8AC3E}">
        <p14:creationId xmlns:p14="http://schemas.microsoft.com/office/powerpoint/2010/main" val="94634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1F7EC75-834C-4AE3-B77C-4C0185C40044}" type="datetimeFigureOut">
              <a:rPr lang="en-US" smtClean="0"/>
              <a:t>3/5/2020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EF04A47-44A6-4F0E-9C73-AC7F4CEBD387}" type="slidenum">
              <a:rPr lang="en-US" smtClean="0"/>
              <a:t>‹#›</a:t>
            </a:fld>
            <a:endParaRPr lang="en-US"/>
          </a:p>
        </p:txBody>
      </p:sp>
    </p:spTree>
    <p:extLst>
      <p:ext uri="{BB962C8B-B14F-4D97-AF65-F5344CB8AC3E}">
        <p14:creationId xmlns:p14="http://schemas.microsoft.com/office/powerpoint/2010/main" val="41267157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mu.edu.riskmgm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851" y="1838011"/>
            <a:ext cx="9460427" cy="1325563"/>
          </a:xfrm>
        </p:spPr>
        <p:txBody>
          <a:bodyPr>
            <a:normAutofit/>
          </a:bodyPr>
          <a:lstStyle/>
          <a:p>
            <a:r>
              <a:rPr lang="en-US" dirty="0" smtClean="0"/>
              <a:t>Coronavirus Disease 2019 (COVID-19)</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11996" y="5507300"/>
            <a:ext cx="2858146" cy="944617"/>
          </a:xfrm>
        </p:spPr>
      </p:pic>
      <p:sp>
        <p:nvSpPr>
          <p:cNvPr id="5" name="TextBox 4"/>
          <p:cNvSpPr txBox="1"/>
          <p:nvPr/>
        </p:nvSpPr>
        <p:spPr>
          <a:xfrm>
            <a:off x="4619136" y="514572"/>
            <a:ext cx="3540722" cy="1323439"/>
          </a:xfrm>
          <a:prstGeom prst="rect">
            <a:avLst/>
          </a:prstGeom>
          <a:noFill/>
          <a:ln w="57150">
            <a:solidFill>
              <a:srgbClr val="FF0000"/>
            </a:solidFill>
          </a:ln>
        </p:spPr>
        <p:txBody>
          <a:bodyPr wrap="square" rtlCol="0">
            <a:spAutoFit/>
          </a:bodyPr>
          <a:lstStyle/>
          <a:p>
            <a:r>
              <a:rPr lang="en-US" sz="8000" dirty="0" smtClean="0">
                <a:solidFill>
                  <a:srgbClr val="FF0000"/>
                </a:solidFill>
                <a:effectLst>
                  <a:outerShdw blurRad="38100" dist="38100" dir="2700000" algn="tl">
                    <a:srgbClr val="000000">
                      <a:alpha val="43137"/>
                    </a:srgbClr>
                  </a:outerShdw>
                </a:effectLst>
              </a:rPr>
              <a:t>ALERT!</a:t>
            </a:r>
            <a:endParaRPr lang="en-US" sz="80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1771325" y="3195879"/>
            <a:ext cx="8872779" cy="1446550"/>
          </a:xfrm>
          <a:prstGeom prst="rect">
            <a:avLst/>
          </a:prstGeom>
          <a:noFill/>
        </p:spPr>
        <p:txBody>
          <a:bodyPr wrap="square" rtlCol="0">
            <a:spAutoFit/>
          </a:bodyPr>
          <a:lstStyle/>
          <a:p>
            <a:r>
              <a:rPr lang="en-US" sz="8800" dirty="0" smtClean="0">
                <a:solidFill>
                  <a:srgbClr val="7030A0"/>
                </a:solidFill>
                <a:latin typeface="Bowlby One SC" panose="02000505060000020004" pitchFamily="2" charset="0"/>
              </a:rPr>
              <a:t>BE PREPARED</a:t>
            </a:r>
            <a:endParaRPr lang="en-US" sz="8800" dirty="0">
              <a:solidFill>
                <a:srgbClr val="7030A0"/>
              </a:solidFill>
              <a:latin typeface="Bowlby One SC" panose="02000505060000020004" pitchFamily="2" charset="0"/>
            </a:endParaRPr>
          </a:p>
        </p:txBody>
      </p:sp>
      <p:sp>
        <p:nvSpPr>
          <p:cNvPr id="7" name="TextBox 6"/>
          <p:cNvSpPr txBox="1"/>
          <p:nvPr/>
        </p:nvSpPr>
        <p:spPr>
          <a:xfrm>
            <a:off x="348712" y="4548753"/>
            <a:ext cx="3874576" cy="1200329"/>
          </a:xfrm>
          <a:prstGeom prst="rect">
            <a:avLst/>
          </a:prstGeom>
          <a:noFill/>
        </p:spPr>
        <p:txBody>
          <a:bodyPr wrap="square" rtlCol="0">
            <a:spAutoFit/>
          </a:bodyPr>
          <a:lstStyle/>
          <a:p>
            <a:r>
              <a:rPr lang="en-US" dirty="0" smtClean="0"/>
              <a:t>James Madison University</a:t>
            </a:r>
          </a:p>
          <a:p>
            <a:r>
              <a:rPr lang="en-US" dirty="0" smtClean="0"/>
              <a:t>Department of Risk Management</a:t>
            </a:r>
          </a:p>
          <a:p>
            <a:r>
              <a:rPr lang="en-US" dirty="0" smtClean="0">
                <a:hlinkClick r:id="rId3"/>
              </a:rPr>
              <a:t>www.jmu.edu.riskmgmt</a:t>
            </a:r>
            <a:endParaRPr lang="en-US" dirty="0" smtClean="0"/>
          </a:p>
          <a:p>
            <a:endParaRPr lang="en-US" dirty="0"/>
          </a:p>
        </p:txBody>
      </p:sp>
    </p:spTree>
    <p:extLst>
      <p:ext uri="{BB962C8B-B14F-4D97-AF65-F5344CB8AC3E}">
        <p14:creationId xmlns:p14="http://schemas.microsoft.com/office/powerpoint/2010/main" val="105801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730" y="-580811"/>
            <a:ext cx="11755464" cy="1626919"/>
          </a:xfrm>
        </p:spPr>
        <p:txBody>
          <a:bodyPr>
            <a:normAutofit/>
          </a:bodyPr>
          <a:lstStyle/>
          <a:p>
            <a:r>
              <a:rPr lang="en-US" sz="3600" dirty="0" smtClean="0"/>
              <a:t>Coronavirus: Safety and Readiness Tips for You</a:t>
            </a:r>
            <a:endParaRPr lang="en-US" sz="3600" dirty="0"/>
          </a:p>
        </p:txBody>
      </p:sp>
      <p:pic>
        <p:nvPicPr>
          <p:cNvPr id="4" name="Picture 3"/>
          <p:cNvPicPr>
            <a:picLocks noChangeAspect="1"/>
          </p:cNvPicPr>
          <p:nvPr/>
        </p:nvPicPr>
        <p:blipFill>
          <a:blip r:embed="rId2"/>
          <a:stretch>
            <a:fillRect/>
          </a:stretch>
        </p:blipFill>
        <p:spPr>
          <a:xfrm>
            <a:off x="1728062" y="1340577"/>
            <a:ext cx="8686800" cy="4876800"/>
          </a:xfrm>
          <a:prstGeom prst="rect">
            <a:avLst/>
          </a:prstGeom>
          <a:ln w="76200">
            <a:solidFill>
              <a:schemeClr val="accent4">
                <a:lumMod val="60000"/>
                <a:lumOff val="40000"/>
              </a:schemeClr>
            </a:solidFill>
          </a:ln>
        </p:spPr>
      </p:pic>
    </p:spTree>
    <p:extLst>
      <p:ext uri="{BB962C8B-B14F-4D97-AF65-F5344CB8AC3E}">
        <p14:creationId xmlns:p14="http://schemas.microsoft.com/office/powerpoint/2010/main" val="379157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07" y="2790609"/>
            <a:ext cx="11175569" cy="1325563"/>
          </a:xfrm>
        </p:spPr>
        <p:txBody>
          <a:bodyPr>
            <a:noAutofit/>
          </a:bodyPr>
          <a:lstStyle/>
          <a:p>
            <a:pPr algn="just"/>
            <a:r>
              <a:rPr lang="en-US" sz="2800" dirty="0" smtClean="0">
                <a:solidFill>
                  <a:schemeClr val="tx1"/>
                </a:solidFill>
              </a:rPr>
              <a:t>The American Red Cross is closely monitoring the evolving outbreak of Coronavirus Disease 2019 (COVID-19), as well as following the latest guidance from the Centers for Disease Control (CDC).</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We know this is a stressful time and people want to know what they can do right now to protect themselves and their families. That’s why the Red Cross is highlighting some everyday health safety and preparedness steps that people in the U.S. can take now in response to coronavirus concerns.</a:t>
            </a:r>
            <a:endParaRPr lang="en-US" sz="2800" dirty="0">
              <a:solidFill>
                <a:schemeClr val="tx1"/>
              </a:solidFill>
            </a:endParaRPr>
          </a:p>
        </p:txBody>
      </p:sp>
    </p:spTree>
    <p:extLst>
      <p:ext uri="{BB962C8B-B14F-4D97-AF65-F5344CB8AC3E}">
        <p14:creationId xmlns:p14="http://schemas.microsoft.com/office/powerpoint/2010/main" val="3706748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138" y="340962"/>
            <a:ext cx="10737743" cy="682383"/>
          </a:xfrm>
        </p:spPr>
        <p:txBody>
          <a:bodyPr>
            <a:normAutofit/>
          </a:bodyPr>
          <a:lstStyle/>
          <a:p>
            <a:r>
              <a:rPr lang="en-US" sz="3200" b="1" dirty="0" smtClean="0"/>
              <a:t>LIMIT THE SPREAD OF GERMS AND PREVENT INFECTION</a:t>
            </a:r>
            <a:endParaRPr lang="en-US" sz="3200" b="1" dirty="0"/>
          </a:p>
        </p:txBody>
      </p:sp>
      <p:sp>
        <p:nvSpPr>
          <p:cNvPr id="3" name="Content Placeholder 2"/>
          <p:cNvSpPr>
            <a:spLocks noGrp="1"/>
          </p:cNvSpPr>
          <p:nvPr>
            <p:ph idx="1"/>
          </p:nvPr>
        </p:nvSpPr>
        <p:spPr>
          <a:xfrm>
            <a:off x="348711" y="1100380"/>
            <a:ext cx="11763214" cy="2341132"/>
          </a:xfrm>
        </p:spPr>
        <p:txBody>
          <a:bodyPr>
            <a:noAutofit/>
          </a:bodyPr>
          <a:lstStyle/>
          <a:p>
            <a:pPr marL="0" indent="0">
              <a:buNone/>
            </a:pPr>
            <a:r>
              <a:rPr lang="en-US" sz="1400" b="1" dirty="0" smtClean="0">
                <a:solidFill>
                  <a:schemeClr val="tx1"/>
                </a:solidFill>
              </a:rPr>
              <a:t>There are common sense steps we can all take to prevent the spread of any respiratory virus:</a:t>
            </a:r>
            <a:endParaRPr lang="en-US" sz="1400" dirty="0" smtClean="0">
              <a:solidFill>
                <a:schemeClr val="tx1"/>
              </a:solidFill>
            </a:endParaRPr>
          </a:p>
          <a:p>
            <a:r>
              <a:rPr lang="en-US" sz="1400" dirty="0" smtClean="0">
                <a:solidFill>
                  <a:schemeClr val="tx1"/>
                </a:solidFill>
              </a:rPr>
              <a:t>Get your flu vaccine.</a:t>
            </a:r>
          </a:p>
          <a:p>
            <a:r>
              <a:rPr lang="en-US" sz="1400" dirty="0" smtClean="0">
                <a:solidFill>
                  <a:schemeClr val="tx1"/>
                </a:solidFill>
              </a:rPr>
              <a:t>Avoid close contact with people who are sick.</a:t>
            </a:r>
          </a:p>
          <a:p>
            <a:r>
              <a:rPr lang="en-US" sz="1400" dirty="0" smtClean="0">
                <a:solidFill>
                  <a:schemeClr val="tx1"/>
                </a:solidFill>
              </a:rPr>
              <a:t>Stay home when you are sick.</a:t>
            </a:r>
          </a:p>
          <a:p>
            <a:r>
              <a:rPr lang="en-US" sz="1400" dirty="0" smtClean="0">
                <a:solidFill>
                  <a:schemeClr val="tx1"/>
                </a:solidFill>
              </a:rPr>
              <a:t>Cover your mouth and nose with a tissue when coughing or sneezing. It may prevent those around you from getting sick.</a:t>
            </a:r>
          </a:p>
          <a:p>
            <a:r>
              <a:rPr lang="en-US" sz="1400" dirty="0" smtClean="0">
                <a:solidFill>
                  <a:schemeClr val="tx1"/>
                </a:solidFill>
              </a:rPr>
              <a:t>Wash your hands often with soap and water for at least 20 seconds, especially after going to the bathroom; before eating; and after blowing your nose, coughing or sneezing. If soap and water are not readily available, use an alcohol-based hand sanitizer with at least 60% alcohol. Always wash hands with soap and water if hands are visibly dirty.</a:t>
            </a:r>
          </a:p>
          <a:p>
            <a:r>
              <a:rPr lang="en-US" sz="1400" dirty="0" smtClean="0">
                <a:solidFill>
                  <a:schemeClr val="tx1"/>
                </a:solidFill>
              </a:rPr>
              <a:t>Avoid touching your eyes, nose or mouth.</a:t>
            </a:r>
          </a:p>
          <a:p>
            <a:r>
              <a:rPr lang="en-US" sz="1400" dirty="0" smtClean="0">
                <a:solidFill>
                  <a:schemeClr val="tx1"/>
                </a:solidFill>
              </a:rPr>
              <a:t>Practice other good health habits. Get plenty of sleep, be physically active, manage your stress, drink plenty of fluids and eat nutritious food.</a:t>
            </a:r>
          </a:p>
          <a:p>
            <a:r>
              <a:rPr lang="en-US" sz="1400" dirty="0" smtClean="0">
                <a:solidFill>
                  <a:schemeClr val="tx1"/>
                </a:solidFill>
              </a:rPr>
              <a:t>Disinfect doorknobs, switches, handles, computers, telephones, bedside tables, bathroom sinks, toilets, counters, toys and other surfaces that are commonly touched around the home or workplace.</a:t>
            </a:r>
          </a:p>
          <a:p>
            <a:r>
              <a:rPr lang="en-US" sz="1400" dirty="0" smtClean="0">
                <a:solidFill>
                  <a:schemeClr val="tx1"/>
                </a:solidFill>
              </a:rPr>
              <a:t>Follow the CDC’s recommendations for using a facemask.</a:t>
            </a:r>
          </a:p>
          <a:p>
            <a:r>
              <a:rPr lang="en-US" sz="1400" dirty="0" smtClean="0">
                <a:solidFill>
                  <a:schemeClr val="tx1"/>
                </a:solidFill>
              </a:rPr>
              <a:t>CDC does not recommend that people who are healthy wear a facemask to protect themselves from respiratory diseases, including COVID-19.</a:t>
            </a:r>
          </a:p>
          <a:p>
            <a:r>
              <a:rPr lang="en-US" sz="1400" dirty="0" smtClean="0">
                <a:solidFill>
                  <a:schemeClr val="tx1"/>
                </a:solidFill>
              </a:rPr>
              <a:t>Facemasks should be used by people who are ill to help prevent the spread of the disease to others.</a:t>
            </a:r>
          </a:p>
          <a:p>
            <a:r>
              <a:rPr lang="en-US" sz="1400" dirty="0" smtClean="0">
                <a:solidFill>
                  <a:schemeClr val="tx1"/>
                </a:solidFill>
              </a:rPr>
              <a:t>The use of facemasks is also crucial for health workers and people who are taking care of someone in close settings (at home or in a health care facility).</a:t>
            </a:r>
            <a:endParaRPr lang="en-US" sz="1400" dirty="0">
              <a:solidFill>
                <a:schemeClr val="tx1"/>
              </a:solidFill>
            </a:endParaRPr>
          </a:p>
        </p:txBody>
      </p:sp>
    </p:spTree>
    <p:extLst>
      <p:ext uri="{BB962C8B-B14F-4D97-AF65-F5344CB8AC3E}">
        <p14:creationId xmlns:p14="http://schemas.microsoft.com/office/powerpoint/2010/main" val="131327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642" y="596685"/>
            <a:ext cx="8524713" cy="722044"/>
          </a:xfrm>
        </p:spPr>
        <p:txBody>
          <a:bodyPr>
            <a:normAutofit/>
          </a:bodyPr>
          <a:lstStyle/>
          <a:p>
            <a:r>
              <a:rPr lang="en-US" b="1" dirty="0" smtClean="0"/>
              <a:t>GET YOUR HOUSEHOLD READY</a:t>
            </a:r>
            <a:endParaRPr lang="en-US" b="1" dirty="0"/>
          </a:p>
        </p:txBody>
      </p:sp>
      <p:sp>
        <p:nvSpPr>
          <p:cNvPr id="3" name="Content Placeholder 2"/>
          <p:cNvSpPr>
            <a:spLocks noGrp="1"/>
          </p:cNvSpPr>
          <p:nvPr>
            <p:ph idx="1"/>
          </p:nvPr>
        </p:nvSpPr>
        <p:spPr>
          <a:xfrm>
            <a:off x="838199" y="1690688"/>
            <a:ext cx="10515600" cy="4351338"/>
          </a:xfrm>
        </p:spPr>
        <p:txBody>
          <a:bodyPr>
            <a:normAutofit fontScale="62500" lnSpcReduction="20000"/>
          </a:bodyPr>
          <a:lstStyle/>
          <a:p>
            <a:pPr marL="0" indent="0" algn="just">
              <a:buNone/>
            </a:pPr>
            <a:r>
              <a:rPr lang="en-US" b="1" dirty="0" smtClean="0">
                <a:solidFill>
                  <a:schemeClr val="tx1"/>
                </a:solidFill>
              </a:rPr>
              <a:t>There are things you can do right now to be ready for any emergency, and many of these same tips will help you prepare as the coronavirus situation continues to evolve in the U.S.</a:t>
            </a:r>
          </a:p>
          <a:p>
            <a:pPr algn="just"/>
            <a:endParaRPr lang="en-US" b="1" dirty="0" smtClean="0">
              <a:solidFill>
                <a:schemeClr val="tx1"/>
              </a:solidFill>
            </a:endParaRPr>
          </a:p>
          <a:p>
            <a:pPr algn="just"/>
            <a:r>
              <a:rPr lang="en-US" dirty="0" smtClean="0">
                <a:solidFill>
                  <a:schemeClr val="tx1"/>
                </a:solidFill>
              </a:rPr>
              <a:t>Have a supply of food staples and household supplies like laundry detergent and bathroom items, and diapers if you have small children.</a:t>
            </a:r>
          </a:p>
          <a:p>
            <a:pPr algn="just"/>
            <a:r>
              <a:rPr lang="en-US" dirty="0" smtClean="0">
                <a:solidFill>
                  <a:schemeClr val="tx1"/>
                </a:solidFill>
              </a:rPr>
              <a:t>Check to make sure you have at least a 30-day supply of your prescription medications, and have other health supplies on hand, including pain relievers, stomach remedies, cough and cold medicines, fluids with electrolytes, and vitamins.</a:t>
            </a:r>
          </a:p>
          <a:p>
            <a:pPr algn="just"/>
            <a:r>
              <a:rPr lang="en-US" dirty="0" smtClean="0">
                <a:solidFill>
                  <a:schemeClr val="tx1"/>
                </a:solidFill>
              </a:rPr>
              <a:t>Know how your local public health agency will share information. Find more information here.</a:t>
            </a:r>
          </a:p>
          <a:p>
            <a:pPr algn="just"/>
            <a:r>
              <a:rPr lang="en-US" dirty="0" smtClean="0">
                <a:solidFill>
                  <a:schemeClr val="tx1"/>
                </a:solidFill>
              </a:rPr>
              <a:t>Learn how your children’s schools and your place of work plan to handle any outbreak.</a:t>
            </a:r>
          </a:p>
          <a:p>
            <a:pPr algn="just"/>
            <a:r>
              <a:rPr lang="en-US" dirty="0" smtClean="0">
                <a:solidFill>
                  <a:schemeClr val="tx1"/>
                </a:solidFill>
              </a:rPr>
              <a:t>People with elderly parents or relatives should have a plan in place for caring for them if they fall ill.</a:t>
            </a:r>
          </a:p>
          <a:p>
            <a:pPr algn="just"/>
            <a:r>
              <a:rPr lang="en-US" dirty="0" smtClean="0">
                <a:solidFill>
                  <a:schemeClr val="tx1"/>
                </a:solidFill>
              </a:rPr>
              <a:t>Help family members and neighbors get prepared and share the safety messaging with those who may not have access to it.</a:t>
            </a:r>
          </a:p>
          <a:p>
            <a:pPr marL="0" indent="0" algn="just">
              <a:buNone/>
            </a:pPr>
            <a:r>
              <a:rPr lang="en-US" dirty="0" smtClean="0">
                <a:solidFill>
                  <a:schemeClr val="tx1"/>
                </a:solidFill>
              </a:rPr>
              <a:t> </a:t>
            </a:r>
          </a:p>
          <a:p>
            <a:pPr algn="just"/>
            <a:endParaRPr lang="en-US" dirty="0" smtClean="0">
              <a:solidFill>
                <a:schemeClr val="tx1"/>
              </a:solidFill>
            </a:endParaRPr>
          </a:p>
          <a:p>
            <a:pPr algn="just"/>
            <a:r>
              <a:rPr lang="en-US" dirty="0" smtClean="0">
                <a:solidFill>
                  <a:schemeClr val="tx1"/>
                </a:solidFill>
              </a:rPr>
              <a:t>According to the CDC, patients with COVID-19 have reportedly had mild to severe respiratory illness. Symptoms may appear 2-14 days after exposure and include fever, cough and shortness of breath. Call your healthcare professional if you develop symptoms and have been in close contact with a person known to have the disease or if you have recently traveled from an area with widespread or ongoing community spread of the disease.</a:t>
            </a:r>
            <a:endParaRPr lang="en-US" dirty="0">
              <a:solidFill>
                <a:schemeClr val="tx1"/>
              </a:solidFill>
            </a:endParaRPr>
          </a:p>
        </p:txBody>
      </p:sp>
    </p:spTree>
    <p:extLst>
      <p:ext uri="{BB962C8B-B14F-4D97-AF65-F5344CB8AC3E}">
        <p14:creationId xmlns:p14="http://schemas.microsoft.com/office/powerpoint/2010/main" val="192082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193" y="1430418"/>
            <a:ext cx="10515600" cy="4351338"/>
          </a:xfrm>
        </p:spPr>
        <p:txBody>
          <a:bodyPr/>
          <a:lstStyle/>
          <a:p>
            <a:pPr marL="0" indent="0">
              <a:buNone/>
            </a:pPr>
            <a:r>
              <a:rPr lang="en-US" dirty="0" smtClean="0">
                <a:solidFill>
                  <a:schemeClr val="tx1"/>
                </a:solidFill>
              </a:rPr>
              <a:t>                                                    </a:t>
            </a:r>
            <a:r>
              <a:rPr lang="en-US" b="1" dirty="0" smtClean="0">
                <a:solidFill>
                  <a:schemeClr val="tx1"/>
                </a:solidFill>
              </a:rPr>
              <a:t>1000UP-TO-DATE INFORMATION</a:t>
            </a:r>
          </a:p>
          <a:p>
            <a:endParaRPr lang="en-US" dirty="0" smtClean="0">
              <a:solidFill>
                <a:schemeClr val="tx1"/>
              </a:solidFill>
            </a:endParaRPr>
          </a:p>
          <a:p>
            <a:r>
              <a:rPr lang="en-US" dirty="0" smtClean="0">
                <a:solidFill>
                  <a:schemeClr val="tx1"/>
                </a:solidFill>
              </a:rPr>
              <a:t>For the latest information, please visit the CDC website at cdc.gov/covid19 </a:t>
            </a:r>
          </a:p>
          <a:p>
            <a:endParaRPr lang="en-US" dirty="0" smtClean="0">
              <a:solidFill>
                <a:schemeClr val="tx1"/>
              </a:solidFill>
            </a:endParaRPr>
          </a:p>
          <a:p>
            <a:r>
              <a:rPr lang="en-US" dirty="0" smtClean="0">
                <a:solidFill>
                  <a:schemeClr val="tx1"/>
                </a:solidFill>
              </a:rPr>
              <a:t>If you live outside the United States, health and safety tips can be found through the World Health Organization and by following your local Red Cross or Red Crescent society’s social media channels. </a:t>
            </a:r>
            <a:endParaRPr lang="en-US" dirty="0">
              <a:solidFill>
                <a:schemeClr val="tx1"/>
              </a:solidFill>
            </a:endParaRPr>
          </a:p>
        </p:txBody>
      </p:sp>
    </p:spTree>
    <p:extLst>
      <p:ext uri="{BB962C8B-B14F-4D97-AF65-F5344CB8AC3E}">
        <p14:creationId xmlns:p14="http://schemas.microsoft.com/office/powerpoint/2010/main" val="1356374503"/>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80</TotalTime>
  <Words>715</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Bowlby One SC</vt:lpstr>
      <vt:lpstr>Corbel</vt:lpstr>
      <vt:lpstr>Basis</vt:lpstr>
      <vt:lpstr>Coronavirus Disease 2019 (COVID-19)</vt:lpstr>
      <vt:lpstr>Coronavirus: Safety and Readiness Tips for You</vt:lpstr>
      <vt:lpstr>The American Red Cross is closely monitoring the evolving outbreak of Coronavirus Disease 2019 (COVID-19), as well as following the latest guidance from the Centers for Disease Control (CDC).  We know this is a stressful time and people want to know what they can do right now to protect themselves and their families. That’s why the Red Cross is highlighting some everyday health safety and preparedness steps that people in the U.S. can take now in response to coronavirus concerns.</vt:lpstr>
      <vt:lpstr>LIMIT THE SPREAD OF GERMS AND PREVENT INFECTION</vt:lpstr>
      <vt:lpstr>GET YOUR HOUSEHOLD READY</vt:lpstr>
      <vt:lpstr>PowerPoint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10</cp:revision>
  <dcterms:created xsi:type="dcterms:W3CDTF">2020-03-05T13:51:22Z</dcterms:created>
  <dcterms:modified xsi:type="dcterms:W3CDTF">2020-03-05T15:11:44Z</dcterms:modified>
</cp:coreProperties>
</file>