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29"/>
  </p:notesMasterIdLst>
  <p:sldIdLst>
    <p:sldId id="256" r:id="rId2"/>
    <p:sldId id="305" r:id="rId3"/>
    <p:sldId id="257" r:id="rId4"/>
    <p:sldId id="304" r:id="rId5"/>
    <p:sldId id="306" r:id="rId6"/>
    <p:sldId id="258" r:id="rId7"/>
    <p:sldId id="272"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8" r:id="rId24"/>
    <p:sldId id="299" r:id="rId25"/>
    <p:sldId id="301" r:id="rId26"/>
    <p:sldId id="302" r:id="rId27"/>
    <p:sldId id="303" r:id="rId28"/>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FC8F86-8269-4018-907D-33DF6D8625DD}">
  <a:tblStyle styleId="{38FC8F86-8269-4018-907D-33DF6D8625DD}" styleName="Table_0">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DF3FA"/>
          </a:solidFill>
        </a:fill>
      </a:tcStyle>
    </a:wholeTbl>
    <a:band1H>
      <a:tcStyle>
        <a:tcBdr/>
        <a:fill>
          <a:solidFill>
            <a:srgbClr val="D8E5F5"/>
          </a:solidFill>
        </a:fill>
      </a:tcStyle>
    </a:band1H>
    <a:band1V>
      <a:tcStyle>
        <a:tcBdr/>
        <a:fill>
          <a:solidFill>
            <a:srgbClr val="D8E5F5"/>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01041" y="4415790"/>
            <a:ext cx="5608319" cy="4183380"/>
          </a:xfrm>
          <a:prstGeom prst="rect">
            <a:avLst/>
          </a:prstGeom>
        </p:spPr>
        <p:txBody>
          <a:bodyPr lIns="93162" tIns="93162" rIns="93162" bIns="93162"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2623535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64868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25" name="Shape 525"/>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smtClean="0"/>
              <a:t>Kelly– </a:t>
            </a:r>
            <a:r>
              <a:rPr lang="en" sz="1800" dirty="0"/>
              <a:t>Ask to see if they all have accounts, if not, get a list of who doesn’t and we will work with them to make it happen!</a:t>
            </a:r>
          </a:p>
        </p:txBody>
      </p:sp>
      <p:sp>
        <p:nvSpPr>
          <p:cNvPr id="526" name="Shape 526"/>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884738" cy="3663950"/>
          </a:xfrm>
        </p:spPr>
      </p:sp>
    </p:spTree>
    <p:extLst>
      <p:ext uri="{BB962C8B-B14F-4D97-AF65-F5344CB8AC3E}">
        <p14:creationId xmlns:p14="http://schemas.microsoft.com/office/powerpoint/2010/main" val="79488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33" name="Shape 533"/>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smtClean="0"/>
              <a:t>Possible </a:t>
            </a:r>
            <a:r>
              <a:rPr lang="en" sz="1800" dirty="0"/>
              <a:t>to have example </a:t>
            </a:r>
          </a:p>
          <a:p>
            <a:pPr>
              <a:buNone/>
            </a:pPr>
            <a:r>
              <a:rPr lang="en" sz="1800" dirty="0"/>
              <a:t>Your club earned 44 points last year: 44 x $46 = $2,024.00 for this year </a:t>
            </a:r>
          </a:p>
          <a:p>
            <a:endParaRPr lang="en" sz="1800" dirty="0"/>
          </a:p>
          <a:p>
            <a:pPr>
              <a:buNone/>
            </a:pPr>
            <a:r>
              <a:rPr lang="en" sz="1800" dirty="0"/>
              <a:t>What you do this year is reflected in the following year, so be a leader and earn money for your team! </a:t>
            </a:r>
          </a:p>
          <a:p>
            <a:endParaRPr lang="en" sz="1800" dirty="0"/>
          </a:p>
          <a:p>
            <a:pPr>
              <a:buNone/>
            </a:pPr>
            <a:r>
              <a:rPr lang="en" sz="1800" dirty="0"/>
              <a:t>Let them know at the end of the slide that we have their allotted amount for each club today if they would like to see it after the presentation.</a:t>
            </a:r>
          </a:p>
        </p:txBody>
      </p:sp>
      <p:sp>
        <p:nvSpPr>
          <p:cNvPr id="534" name="Shape 534"/>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867275" cy="3649662"/>
          </a:xfrm>
        </p:spPr>
      </p:sp>
    </p:spTree>
    <p:extLst>
      <p:ext uri="{BB962C8B-B14F-4D97-AF65-F5344CB8AC3E}">
        <p14:creationId xmlns:p14="http://schemas.microsoft.com/office/powerpoint/2010/main" val="397316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41" name="Shape 541"/>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smtClean="0"/>
              <a:t>Kelly</a:t>
            </a:r>
            <a:endParaRPr lang="en" sz="1800" dirty="0"/>
          </a:p>
          <a:p>
            <a:pPr>
              <a:buNone/>
            </a:pPr>
            <a:r>
              <a:rPr lang="en" sz="1800" dirty="0"/>
              <a:t>-Talk about Supportive Funds, done on an application basis with a presentation to follow.  Applications are accepted starting Oct 1.  This is really based on need and the application must be thorough to be evaluated.  Let them know that more information is on the www.jmu.edu/recreation under sports club page and forms</a:t>
            </a:r>
          </a:p>
          <a:p>
            <a:pPr>
              <a:buNone/>
            </a:pPr>
            <a:r>
              <a:rPr lang="en" sz="1800" dirty="0"/>
              <a:t>-Describe what we are looking for in SCOTM </a:t>
            </a:r>
          </a:p>
          <a:p>
            <a:pPr>
              <a:buNone/>
            </a:pPr>
            <a:r>
              <a:rPr lang="en" sz="1800" dirty="0"/>
              <a:t>-emphasize that all vans go through Chris Jones, jones4cr@jmu.edu</a:t>
            </a:r>
          </a:p>
          <a:p>
            <a:pPr>
              <a:buNone/>
            </a:pPr>
            <a:r>
              <a:rPr lang="en" sz="1800" dirty="0"/>
              <a:t>-We will go over the different scenarios later (for expenses) </a:t>
            </a:r>
          </a:p>
        </p:txBody>
      </p:sp>
      <p:sp>
        <p:nvSpPr>
          <p:cNvPr id="542" name="Shape 542"/>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867275" cy="3649662"/>
          </a:xfrm>
        </p:spPr>
      </p:sp>
    </p:spTree>
    <p:extLst>
      <p:ext uri="{BB962C8B-B14F-4D97-AF65-F5344CB8AC3E}">
        <p14:creationId xmlns:p14="http://schemas.microsoft.com/office/powerpoint/2010/main" val="349882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49" name="Shape 549"/>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smtClean="0"/>
              <a:t>Kelly</a:t>
            </a:r>
            <a:endParaRPr lang="en" sz="1800" dirty="0"/>
          </a:p>
          <a:p>
            <a:pPr>
              <a:buNone/>
            </a:pPr>
            <a:r>
              <a:rPr lang="en" sz="1800" dirty="0"/>
              <a:t>The 3 weeks early is a very STRICT deadline. No forms will be accepted less than 2 weeks when the event or money will be happening/needed. </a:t>
            </a:r>
          </a:p>
        </p:txBody>
      </p:sp>
      <p:sp>
        <p:nvSpPr>
          <p:cNvPr id="550" name="Shape 550"/>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922838" cy="3692525"/>
          </a:xfrm>
        </p:spPr>
      </p:sp>
    </p:spTree>
    <p:extLst>
      <p:ext uri="{BB962C8B-B14F-4D97-AF65-F5344CB8AC3E}">
        <p14:creationId xmlns:p14="http://schemas.microsoft.com/office/powerpoint/2010/main" val="167195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6" name="Shape 556"/>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endParaRPr/>
          </a:p>
        </p:txBody>
      </p:sp>
      <p:sp>
        <p:nvSpPr>
          <p:cNvPr id="557" name="Shape 557"/>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39825" y="595313"/>
            <a:ext cx="5035550" cy="3776662"/>
          </a:xfrm>
        </p:spPr>
      </p:sp>
    </p:spTree>
    <p:extLst>
      <p:ext uri="{BB962C8B-B14F-4D97-AF65-F5344CB8AC3E}">
        <p14:creationId xmlns:p14="http://schemas.microsoft.com/office/powerpoint/2010/main" val="334839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63" name="Shape 563"/>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a:t>Lisa – foundation money is reimbursed only, not paid out front </a:t>
            </a:r>
          </a:p>
          <a:p>
            <a:pPr marL="0" lvl="1">
              <a:buSzPct val="25000"/>
            </a:pPr>
            <a:r>
              <a:rPr lang="en" sz="1800" dirty="0"/>
              <a:t>Hotels </a:t>
            </a:r>
          </a:p>
          <a:p>
            <a:pPr marL="0" lvl="1">
              <a:buSzPct val="25000"/>
            </a:pPr>
            <a:r>
              <a:rPr lang="en" sz="1800" dirty="0"/>
              <a:t>JMU Vans  (email Chris Jones)</a:t>
            </a:r>
          </a:p>
          <a:p>
            <a:pPr marL="0" lvl="1">
              <a:buSzPct val="25000"/>
            </a:pPr>
            <a:r>
              <a:rPr lang="en" sz="1800" dirty="0"/>
              <a:t>Team uniforms </a:t>
            </a:r>
          </a:p>
          <a:p>
            <a:pPr marL="0" lvl="1">
              <a:buSzPct val="25000"/>
            </a:pPr>
            <a:r>
              <a:rPr lang="en" sz="1800" dirty="0"/>
              <a:t>Team equipment </a:t>
            </a:r>
          </a:p>
          <a:p>
            <a:pPr marL="0" lvl="1">
              <a:buSzPct val="25000"/>
            </a:pPr>
            <a:r>
              <a:rPr lang="en" sz="1800" dirty="0"/>
              <a:t>Referees/Umpires/Judges </a:t>
            </a:r>
          </a:p>
          <a:p>
            <a:pPr marL="0" lvl="1">
              <a:buSzPct val="25000"/>
            </a:pPr>
            <a:r>
              <a:rPr lang="en" sz="1800" dirty="0"/>
              <a:t>Trainers/Coaches </a:t>
            </a:r>
          </a:p>
          <a:p>
            <a:pPr marL="0" lvl="1">
              <a:buSzPct val="25000"/>
            </a:pPr>
            <a:r>
              <a:rPr lang="en" sz="1800" dirty="0"/>
              <a:t>Airfare to tournaments </a:t>
            </a:r>
          </a:p>
          <a:p>
            <a:pPr marL="0" lvl="1">
              <a:buSzPct val="25000"/>
            </a:pPr>
            <a:r>
              <a:rPr lang="en" sz="1800" dirty="0"/>
              <a:t>Tournament and league fees </a:t>
            </a:r>
          </a:p>
          <a:p>
            <a:endParaRPr lang="en" sz="1800" dirty="0"/>
          </a:p>
        </p:txBody>
      </p:sp>
      <p:sp>
        <p:nvSpPr>
          <p:cNvPr id="564" name="Shape 564"/>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903788" cy="3678237"/>
          </a:xfrm>
        </p:spPr>
      </p:sp>
    </p:spTree>
    <p:extLst>
      <p:ext uri="{BB962C8B-B14F-4D97-AF65-F5344CB8AC3E}">
        <p14:creationId xmlns:p14="http://schemas.microsoft.com/office/powerpoint/2010/main" val="297269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90" name="Shape 590"/>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smtClean="0"/>
              <a:t>Kelly</a:t>
            </a:r>
            <a:endParaRPr lang="en" sz="1800" dirty="0"/>
          </a:p>
          <a:p>
            <a:pPr>
              <a:buNone/>
            </a:pPr>
            <a:r>
              <a:rPr lang="en" sz="1800" dirty="0"/>
              <a:t>Talk about! Ask them which ones they would put into where. </a:t>
            </a:r>
          </a:p>
          <a:p>
            <a:pPr>
              <a:buNone/>
            </a:pPr>
            <a:r>
              <a:rPr lang="en" sz="1800" dirty="0"/>
              <a:t>1</a:t>
            </a:r>
            <a:r>
              <a:rPr lang="en" sz="1800" baseline="30000" dirty="0"/>
              <a:t>st</a:t>
            </a:r>
            <a:r>
              <a:rPr lang="en" sz="1800" dirty="0"/>
              <a:t> click: title </a:t>
            </a:r>
          </a:p>
          <a:p>
            <a:pPr>
              <a:buNone/>
            </a:pPr>
            <a:r>
              <a:rPr lang="en" sz="1800" dirty="0"/>
              <a:t>2</a:t>
            </a:r>
            <a:r>
              <a:rPr lang="en" sz="1800" baseline="30000" dirty="0"/>
              <a:t>nd</a:t>
            </a:r>
            <a:r>
              <a:rPr lang="en" sz="1800" dirty="0"/>
              <a:t> click: UREC Account </a:t>
            </a:r>
          </a:p>
          <a:p>
            <a:pPr>
              <a:buNone/>
            </a:pPr>
            <a:r>
              <a:rPr lang="en" sz="1800" dirty="0"/>
              <a:t>3</a:t>
            </a:r>
            <a:r>
              <a:rPr lang="en" sz="1800" baseline="30000" dirty="0"/>
              <a:t>rd</a:t>
            </a:r>
            <a:r>
              <a:rPr lang="en" sz="1800" dirty="0"/>
              <a:t> click: Checking </a:t>
            </a:r>
          </a:p>
          <a:p>
            <a:pPr>
              <a:buNone/>
            </a:pPr>
            <a:r>
              <a:rPr lang="en" sz="1800" dirty="0"/>
              <a:t>4</a:t>
            </a:r>
            <a:r>
              <a:rPr lang="en" sz="1800" baseline="30000" dirty="0"/>
              <a:t>th</a:t>
            </a:r>
            <a:r>
              <a:rPr lang="en" sz="1800" dirty="0"/>
              <a:t> click: transportation </a:t>
            </a:r>
          </a:p>
        </p:txBody>
      </p:sp>
      <p:sp>
        <p:nvSpPr>
          <p:cNvPr id="591" name="Shape 591"/>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884738" cy="3663950"/>
          </a:xfrm>
        </p:spPr>
      </p:sp>
    </p:spTree>
    <p:extLst>
      <p:ext uri="{BB962C8B-B14F-4D97-AF65-F5344CB8AC3E}">
        <p14:creationId xmlns:p14="http://schemas.microsoft.com/office/powerpoint/2010/main" val="238388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97" name="Shape 597"/>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a:t>Lisa – any fee associated with being able to participate in a tournament</a:t>
            </a:r>
          </a:p>
          <a:p>
            <a:pPr>
              <a:buNone/>
            </a:pPr>
            <a:r>
              <a:rPr lang="en" sz="1800" dirty="0"/>
              <a:t>-university vehicles are done through an email with Chris, do not need to be included on TA</a:t>
            </a:r>
          </a:p>
          <a:p>
            <a:pPr>
              <a:buNone/>
            </a:pPr>
            <a:r>
              <a:rPr lang="en" sz="1800" dirty="0"/>
              <a:t>-we will try our best to be flexible with deadlines, but if you want something paid for guaranteed, we need 3 weeks!</a:t>
            </a:r>
          </a:p>
        </p:txBody>
      </p:sp>
      <p:sp>
        <p:nvSpPr>
          <p:cNvPr id="598" name="Shape 598"/>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960938" cy="3721100"/>
          </a:xfrm>
        </p:spPr>
      </p:sp>
    </p:spTree>
    <p:extLst>
      <p:ext uri="{BB962C8B-B14F-4D97-AF65-F5344CB8AC3E}">
        <p14:creationId xmlns:p14="http://schemas.microsoft.com/office/powerpoint/2010/main" val="2525096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1231900" y="714375"/>
            <a:ext cx="4770438" cy="35782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09" name="Shape 609"/>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a:t>This is going to be small. Print out copies for everyone. It’s under your file, folder Treasurer Documents labeled “TA_DESCRIPTIVE”</a:t>
            </a:r>
          </a:p>
        </p:txBody>
      </p:sp>
      <p:sp>
        <p:nvSpPr>
          <p:cNvPr id="610" name="Shape 610"/>
          <p:cNvSpPr txBox="1">
            <a:spLocks noGrp="1"/>
          </p:cNvSpPr>
          <p:nvPr>
            <p:ph type="sldNum" idx="1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Tree>
    <p:extLst>
      <p:ext uri="{BB962C8B-B14F-4D97-AF65-F5344CB8AC3E}">
        <p14:creationId xmlns:p14="http://schemas.microsoft.com/office/powerpoint/2010/main" val="3383153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32" name="Shape 632"/>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endParaRPr lang="en" sz="1800" dirty="0"/>
          </a:p>
        </p:txBody>
      </p:sp>
      <p:sp>
        <p:nvSpPr>
          <p:cNvPr id="633" name="Shape 633"/>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867275" cy="3651250"/>
          </a:xfrm>
        </p:spPr>
      </p:sp>
    </p:spTree>
    <p:extLst>
      <p:ext uri="{BB962C8B-B14F-4D97-AF65-F5344CB8AC3E}">
        <p14:creationId xmlns:p14="http://schemas.microsoft.com/office/powerpoint/2010/main" val="90938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269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40" name="Shape 640"/>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endParaRPr lang="en" sz="1800" dirty="0"/>
          </a:p>
        </p:txBody>
      </p:sp>
      <p:sp>
        <p:nvSpPr>
          <p:cNvPr id="641" name="Shape 641"/>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867275" cy="3651250"/>
          </a:xfrm>
        </p:spPr>
      </p:sp>
    </p:spTree>
    <p:extLst>
      <p:ext uri="{BB962C8B-B14F-4D97-AF65-F5344CB8AC3E}">
        <p14:creationId xmlns:p14="http://schemas.microsoft.com/office/powerpoint/2010/main" val="1895571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47" name="Shape 647"/>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defTabSz="931774">
              <a:defRPr/>
            </a:pPr>
            <a:endParaRPr lang="en" sz="1800" dirty="0"/>
          </a:p>
        </p:txBody>
      </p:sp>
      <p:sp>
        <p:nvSpPr>
          <p:cNvPr id="648" name="Shape 648"/>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881563" cy="3660775"/>
          </a:xfrm>
        </p:spPr>
      </p:sp>
    </p:spTree>
    <p:extLst>
      <p:ext uri="{BB962C8B-B14F-4D97-AF65-F5344CB8AC3E}">
        <p14:creationId xmlns:p14="http://schemas.microsoft.com/office/powerpoint/2010/main" val="1322146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55" name="Shape 655"/>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smtClean="0"/>
              <a:t>Kelly</a:t>
            </a:r>
            <a:endParaRPr lang="en" sz="1800" dirty="0"/>
          </a:p>
        </p:txBody>
      </p:sp>
      <p:sp>
        <p:nvSpPr>
          <p:cNvPr id="656" name="Shape 656"/>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848225" cy="3635375"/>
          </a:xfrm>
        </p:spPr>
      </p:sp>
    </p:spTree>
    <p:extLst>
      <p:ext uri="{BB962C8B-B14F-4D97-AF65-F5344CB8AC3E}">
        <p14:creationId xmlns:p14="http://schemas.microsoft.com/office/powerpoint/2010/main" val="2022959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3" name="Shape 693"/>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a:t>Kelly– at check in to hotel it is very important to tell them you will need a receipt after your stay showing your balance at $0</a:t>
            </a:r>
          </a:p>
        </p:txBody>
      </p:sp>
      <p:sp>
        <p:nvSpPr>
          <p:cNvPr id="694" name="Shape 694"/>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884738" cy="3663950"/>
          </a:xfrm>
        </p:spPr>
      </p:sp>
    </p:spTree>
    <p:extLst>
      <p:ext uri="{BB962C8B-B14F-4D97-AF65-F5344CB8AC3E}">
        <p14:creationId xmlns:p14="http://schemas.microsoft.com/office/powerpoint/2010/main" val="571318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29" name="Shape 729"/>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smtClean="0"/>
              <a:t>Lisa</a:t>
            </a:r>
            <a:endParaRPr lang="en" sz="1800" dirty="0"/>
          </a:p>
        </p:txBody>
      </p:sp>
      <p:sp>
        <p:nvSpPr>
          <p:cNvPr id="730" name="Shape 730"/>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922838" cy="3692525"/>
          </a:xfrm>
        </p:spPr>
      </p:sp>
    </p:spTree>
    <p:extLst>
      <p:ext uri="{BB962C8B-B14F-4D97-AF65-F5344CB8AC3E}">
        <p14:creationId xmlns:p14="http://schemas.microsoft.com/office/powerpoint/2010/main" val="3758401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28" name="Shape 828"/>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smtClean="0"/>
              <a:t>Tatum</a:t>
            </a:r>
            <a:endParaRPr lang="en" sz="1800" dirty="0"/>
          </a:p>
        </p:txBody>
      </p:sp>
      <p:sp>
        <p:nvSpPr>
          <p:cNvPr id="829" name="Shape 829"/>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979988" cy="3733800"/>
          </a:xfrm>
        </p:spPr>
      </p:sp>
    </p:spTree>
    <p:extLst>
      <p:ext uri="{BB962C8B-B14F-4D97-AF65-F5344CB8AC3E}">
        <p14:creationId xmlns:p14="http://schemas.microsoft.com/office/powerpoint/2010/main" val="1638522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Shape 834"/>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35" name="Shape 835"/>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endParaRPr lang="en" sz="1800" dirty="0"/>
          </a:p>
        </p:txBody>
      </p:sp>
      <p:sp>
        <p:nvSpPr>
          <p:cNvPr id="836" name="Shape 836"/>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903788" cy="3678237"/>
          </a:xfrm>
        </p:spPr>
      </p:sp>
    </p:spTree>
    <p:extLst>
      <p:ext uri="{BB962C8B-B14F-4D97-AF65-F5344CB8AC3E}">
        <p14:creationId xmlns:p14="http://schemas.microsoft.com/office/powerpoint/2010/main" val="2979490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43" name="Shape 843"/>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dirty="0"/>
              <a:t>Kelly</a:t>
            </a:r>
          </a:p>
          <a:p>
            <a:pPr>
              <a:buNone/>
            </a:pPr>
            <a:r>
              <a:rPr lang="en" sz="1800" dirty="0"/>
              <a:t>Tell them you will be emailing this PowerPoint out to them, it’s a good source of information </a:t>
            </a:r>
          </a:p>
        </p:txBody>
      </p:sp>
      <p:sp>
        <p:nvSpPr>
          <p:cNvPr id="844" name="Shape 844"/>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2" name="Slide Image Placeholder 1"/>
          <p:cNvSpPr>
            <a:spLocks noGrp="1" noRot="1" noChangeAspect="1"/>
          </p:cNvSpPr>
          <p:nvPr>
            <p:ph type="sldImg"/>
          </p:nvPr>
        </p:nvSpPr>
        <p:spPr>
          <a:xfrm>
            <a:off x="1181100" y="696913"/>
            <a:ext cx="4903788" cy="3678237"/>
          </a:xfrm>
        </p:spPr>
      </p:sp>
    </p:spTree>
    <p:extLst>
      <p:ext uri="{BB962C8B-B14F-4D97-AF65-F5344CB8AC3E}">
        <p14:creationId xmlns:p14="http://schemas.microsoft.com/office/powerpoint/2010/main" val="325551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0088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879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366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81601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3258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1" name="Shape 381"/>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smtClean="0"/>
              <a:t>Kelly– Stress importance of sharing with the club where their money is going</a:t>
            </a:r>
            <a:endParaRPr lang="en" sz="1800" dirty="0"/>
          </a:p>
        </p:txBody>
      </p:sp>
      <p:sp>
        <p:nvSpPr>
          <p:cNvPr id="382" name="Shape 382"/>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4" name="Slide Image Placeholder 3"/>
          <p:cNvSpPr>
            <a:spLocks noGrp="1" noRot="1" noChangeAspect="1"/>
          </p:cNvSpPr>
          <p:nvPr>
            <p:ph type="sldImg"/>
          </p:nvPr>
        </p:nvSpPr>
        <p:spPr>
          <a:xfrm>
            <a:off x="1304925" y="766763"/>
            <a:ext cx="4648200" cy="3486150"/>
          </a:xfrm>
        </p:spPr>
      </p:sp>
    </p:spTree>
    <p:extLst>
      <p:ext uri="{BB962C8B-B14F-4D97-AF65-F5344CB8AC3E}">
        <p14:creationId xmlns:p14="http://schemas.microsoft.com/office/powerpoint/2010/main" val="392205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p:cNvSpPr>
          <p:nvPr>
            <p:ph type="sldNum" idx="12"/>
          </p:nvPr>
        </p:nvSpPr>
        <p:spPr>
          <a:xfrm>
            <a:off x="1218706" y="714984"/>
            <a:ext cx="4796930" cy="357814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18" name="Shape 518"/>
          <p:cNvSpPr txBox="1">
            <a:spLocks noGrp="1"/>
          </p:cNvSpPr>
          <p:nvPr>
            <p:ph type="body" idx="1"/>
          </p:nvPr>
        </p:nvSpPr>
        <p:spPr>
          <a:xfrm>
            <a:off x="723435" y="4532317"/>
            <a:ext cx="5787475" cy="4293774"/>
          </a:xfrm>
          <a:prstGeom prst="rect">
            <a:avLst/>
          </a:prstGeom>
          <a:noFill/>
          <a:ln>
            <a:noFill/>
          </a:ln>
        </p:spPr>
        <p:txBody>
          <a:bodyPr lIns="95837" tIns="47918" rIns="95837" bIns="47918" anchor="t" anchorCtr="0">
            <a:noAutofit/>
          </a:bodyPr>
          <a:lstStyle/>
          <a:p>
            <a:pPr>
              <a:buNone/>
            </a:pPr>
            <a:r>
              <a:rPr lang="en" sz="1800" smtClean="0"/>
              <a:t>Kelly-clubs should estimate expenses for all events, they should include their dues in their budget as well.  Really anything that has money attached to it, league fees, official fees, equipment, coaches, etc….Equestrian has a really well done budget each year, I’m sure they would share their template with other clubs.</a:t>
            </a:r>
            <a:endParaRPr lang="en" sz="1800" dirty="0"/>
          </a:p>
        </p:txBody>
      </p:sp>
      <p:sp>
        <p:nvSpPr>
          <p:cNvPr id="519" name="Shape 519"/>
          <p:cNvSpPr txBox="1">
            <a:spLocks noGrp="1"/>
          </p:cNvSpPr>
          <p:nvPr>
            <p:ph type="sldNum" idx="2"/>
          </p:nvPr>
        </p:nvSpPr>
        <p:spPr>
          <a:xfrm>
            <a:off x="4097788" y="9062979"/>
            <a:ext cx="3134883" cy="477085"/>
          </a:xfrm>
          <a:prstGeom prst="rect">
            <a:avLst/>
          </a:prstGeom>
          <a:noFill/>
          <a:ln>
            <a:noFill/>
          </a:ln>
        </p:spPr>
        <p:txBody>
          <a:bodyPr lIns="95837" tIns="47918" rIns="95837" bIns="47918" anchor="b" anchorCtr="0">
            <a:noAutofit/>
          </a:bodyPr>
          <a:lstStyle/>
          <a:p>
            <a:pPr algn="r">
              <a:buSzPct val="25000"/>
            </a:pPr>
            <a:r>
              <a:rPr lang="en"/>
              <a:t> </a:t>
            </a:r>
          </a:p>
        </p:txBody>
      </p:sp>
      <p:sp>
        <p:nvSpPr>
          <p:cNvPr id="4" name="Slide Image Placeholder 3"/>
          <p:cNvSpPr>
            <a:spLocks noGrp="1" noRot="1" noChangeAspect="1"/>
          </p:cNvSpPr>
          <p:nvPr>
            <p:ph type="sldImg"/>
          </p:nvPr>
        </p:nvSpPr>
        <p:spPr>
          <a:xfrm>
            <a:off x="1181100" y="696913"/>
            <a:ext cx="4881563" cy="3660775"/>
          </a:xfrm>
        </p:spPr>
      </p:sp>
    </p:spTree>
    <p:extLst>
      <p:ext uri="{BB962C8B-B14F-4D97-AF65-F5344CB8AC3E}">
        <p14:creationId xmlns:p14="http://schemas.microsoft.com/office/powerpoint/2010/main" val="2725742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83A977F-2504-E741-85B4-8F01994E1F25}"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D9FFFB4-400D-1240-AB24-6F86C96D4DFB}" type="datetimeFigureOut">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E9A7C16-FAF2-2C41-B697-563997C522AD}"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19D9EA-0687-604F-B97A-763B6765DF9F}"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135970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xAndObj" type="txAndObj">
  <p:cSld name="txAndObj">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85800" y="152400"/>
            <a:ext cx="6870700" cy="1600199"/>
          </a:xfrm>
          <a:prstGeom prst="rect">
            <a:avLst/>
          </a:prstGeom>
          <a:noFill/>
          <a:ln>
            <a:noFill/>
          </a:ln>
        </p:spPr>
        <p:txBody>
          <a:bodyPr lIns="91425" tIns="91425" rIns="91425" bIns="91425" anchor="b" anchorCtr="0"/>
          <a:lstStyle>
            <a:lvl1pPr algn="ctr" rtl="0">
              <a:spcBef>
                <a:spcPts val="0"/>
              </a:spcBef>
              <a:buClr>
                <a:srgbClr val="8D438F"/>
              </a:buClr>
              <a:buFont typeface="Georgia"/>
              <a:buNone/>
              <a:defRPr sz="3300">
                <a:solidFill>
                  <a:srgbClr val="8D438F"/>
                </a:solidFill>
                <a:latin typeface="Georgia"/>
                <a:ea typeface="Georgia"/>
                <a:cs typeface="Georgia"/>
                <a:sym typeface="Georgi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4" name="Shape 24"/>
          <p:cNvSpPr txBox="1">
            <a:spLocks noGrp="1"/>
          </p:cNvSpPr>
          <p:nvPr>
            <p:ph type="body" idx="1"/>
          </p:nvPr>
        </p:nvSpPr>
        <p:spPr>
          <a:xfrm>
            <a:off x="685800" y="1828800"/>
            <a:ext cx="3771900" cy="3657600"/>
          </a:xfrm>
          <a:prstGeom prst="rect">
            <a:avLst/>
          </a:prstGeom>
          <a:noFill/>
          <a:ln>
            <a:noFill/>
          </a:ln>
        </p:spPr>
        <p:txBody>
          <a:bodyPr lIns="91425" tIns="91425" rIns="91425" bIns="91425" anchor="t" anchorCtr="0"/>
          <a:lstStyle>
            <a:lvl1pPr marL="27432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indent="-139064" algn="l" rtl="0">
              <a:spcBef>
                <a:spcPts val="320"/>
              </a:spcBef>
              <a:buClr>
                <a:srgbClr val="494A79"/>
              </a:buClr>
              <a:buFont typeface="Arial"/>
              <a:buChar char="•"/>
              <a:defRPr sz="1600" baseline="0">
                <a:solidFill>
                  <a:schemeClr val="dk1"/>
                </a:solidFill>
                <a:latin typeface="Georgia"/>
                <a:ea typeface="Georgia"/>
                <a:cs typeface="Georgia"/>
                <a:sym typeface="Georgia"/>
              </a:defRPr>
            </a:lvl7pPr>
            <a:lvl8pPr marL="2103120" indent="-125095" algn="l" rtl="0">
              <a:spcBef>
                <a:spcPts val="320"/>
              </a:spcBef>
              <a:buClr>
                <a:srgbClr val="AD5927"/>
              </a:buClr>
              <a:buFont typeface="Arial"/>
              <a:buChar char="•"/>
              <a:defRPr sz="1600">
                <a:solidFill>
                  <a:schemeClr val="dk1"/>
                </a:solidFill>
                <a:latin typeface="Georgia"/>
                <a:ea typeface="Georgia"/>
                <a:cs typeface="Georgia"/>
                <a:sym typeface="Georgia"/>
              </a:defRPr>
            </a:lvl8pPr>
            <a:lvl9pPr marL="2377440" indent="-145414" algn="l" rtl="0">
              <a:spcBef>
                <a:spcPts val="280"/>
              </a:spcBef>
              <a:buClr>
                <a:srgbClr val="3B7176"/>
              </a:buClr>
              <a:buFont typeface="Arial"/>
              <a:buChar char="•"/>
              <a:defRPr sz="1400" cap="small" baseline="0">
                <a:solidFill>
                  <a:schemeClr val="dk1"/>
                </a:solidFill>
                <a:latin typeface="Georgia"/>
                <a:ea typeface="Georgia"/>
                <a:cs typeface="Georgia"/>
                <a:sym typeface="Georgia"/>
              </a:defRPr>
            </a:lvl9pPr>
          </a:lstStyle>
          <a:p>
            <a:endParaRPr/>
          </a:p>
        </p:txBody>
      </p:sp>
      <p:sp>
        <p:nvSpPr>
          <p:cNvPr id="25" name="Shape 25"/>
          <p:cNvSpPr txBox="1">
            <a:spLocks noGrp="1"/>
          </p:cNvSpPr>
          <p:nvPr>
            <p:ph type="body" idx="2"/>
          </p:nvPr>
        </p:nvSpPr>
        <p:spPr>
          <a:xfrm>
            <a:off x="4610100" y="1828800"/>
            <a:ext cx="3771900" cy="3657600"/>
          </a:xfrm>
          <a:prstGeom prst="rect">
            <a:avLst/>
          </a:prstGeom>
          <a:noFill/>
          <a:ln>
            <a:noFill/>
          </a:ln>
        </p:spPr>
        <p:txBody>
          <a:bodyPr lIns="91425" tIns="91425" rIns="91425" bIns="91425" anchor="t" anchorCtr="0"/>
          <a:lstStyle>
            <a:lvl1pPr marL="274320" indent="-185420" algn="l" rtl="0">
              <a:spcBef>
                <a:spcPts val="540"/>
              </a:spcBef>
              <a:buClr>
                <a:schemeClr val="accent1"/>
              </a:buClr>
              <a:buFont typeface="Arial"/>
              <a:buChar char="•"/>
              <a:defRPr sz="2700">
                <a:solidFill>
                  <a:schemeClr val="dk1"/>
                </a:solidFill>
                <a:latin typeface="Georgia"/>
                <a:ea typeface="Georgia"/>
                <a:cs typeface="Georgia"/>
                <a:sym typeface="Georgia"/>
              </a:defRPr>
            </a:lvl1pPr>
            <a:lvl2pPr marL="548640" indent="-224790" algn="l" rtl="0">
              <a:spcBef>
                <a:spcPts val="440"/>
              </a:spcBef>
              <a:buClr>
                <a:schemeClr val="accent2"/>
              </a:buClr>
              <a:buFont typeface="Arial"/>
              <a:buChar char="•"/>
              <a:defRPr sz="2200">
                <a:solidFill>
                  <a:schemeClr val="dk2"/>
                </a:solidFill>
                <a:latin typeface="Georgia"/>
                <a:ea typeface="Georgia"/>
                <a:cs typeface="Georgia"/>
                <a:sym typeface="Georgia"/>
              </a:defRPr>
            </a:lvl2pPr>
            <a:lvl3pPr marL="822960" indent="-181610" algn="l" rtl="0">
              <a:spcBef>
                <a:spcPts val="400"/>
              </a:spcBef>
              <a:buClr>
                <a:schemeClr val="accent3"/>
              </a:buClr>
              <a:buFont typeface="Arial"/>
              <a:buChar char="•"/>
              <a:defRPr sz="2000">
                <a:solidFill>
                  <a:schemeClr val="dk1"/>
                </a:solidFill>
                <a:latin typeface="Georgia"/>
                <a:ea typeface="Georgia"/>
                <a:cs typeface="Georgia"/>
                <a:sym typeface="Georgia"/>
              </a:defRPr>
            </a:lvl3pPr>
            <a:lvl4pPr marL="1097280" indent="-179705" algn="l" rtl="0">
              <a:spcBef>
                <a:spcPts val="400"/>
              </a:spcBef>
              <a:buClr>
                <a:schemeClr val="accent4"/>
              </a:buClr>
              <a:buFont typeface="Arial"/>
              <a:buChar char="•"/>
              <a:defRPr sz="2000">
                <a:solidFill>
                  <a:schemeClr val="dk2"/>
                </a:solidFill>
                <a:latin typeface="Georgia"/>
                <a:ea typeface="Georgia"/>
                <a:cs typeface="Georgia"/>
                <a:sym typeface="Georgia"/>
              </a:defRPr>
            </a:lvl4pPr>
            <a:lvl5pPr marL="1371600" indent="-158750" algn="l" rtl="0">
              <a:spcBef>
                <a:spcPts val="360"/>
              </a:spcBef>
              <a:buClr>
                <a:schemeClr val="accent5"/>
              </a:buClr>
              <a:buFont typeface="Arial"/>
              <a:buChar char="•"/>
              <a:defRPr sz="1800">
                <a:solidFill>
                  <a:schemeClr val="dk1"/>
                </a:solidFill>
                <a:latin typeface="Georgia"/>
                <a:ea typeface="Georgia"/>
                <a:cs typeface="Georgia"/>
                <a:sym typeface="Georgia"/>
              </a:defRPr>
            </a:lvl5pPr>
            <a:lvl6pPr marL="1645920" indent="-131445" algn="l" rtl="0">
              <a:spcBef>
                <a:spcPts val="360"/>
              </a:spcBef>
              <a:buClr>
                <a:schemeClr val="accent6"/>
              </a:buClr>
              <a:buFont typeface="Arial"/>
              <a:buChar char="•"/>
              <a:defRPr sz="1800">
                <a:solidFill>
                  <a:schemeClr val="dk1"/>
                </a:solidFill>
                <a:latin typeface="Georgia"/>
                <a:ea typeface="Georgia"/>
                <a:cs typeface="Georgia"/>
                <a:sym typeface="Georgia"/>
              </a:defRPr>
            </a:lvl6pPr>
            <a:lvl7pPr marL="1920240" indent="-139064" algn="l" rtl="0">
              <a:spcBef>
                <a:spcPts val="320"/>
              </a:spcBef>
              <a:buClr>
                <a:srgbClr val="494A79"/>
              </a:buClr>
              <a:buFont typeface="Arial"/>
              <a:buChar char="•"/>
              <a:defRPr sz="1600" baseline="0">
                <a:solidFill>
                  <a:schemeClr val="dk1"/>
                </a:solidFill>
                <a:latin typeface="Georgia"/>
                <a:ea typeface="Georgia"/>
                <a:cs typeface="Georgia"/>
                <a:sym typeface="Georgia"/>
              </a:defRPr>
            </a:lvl7pPr>
            <a:lvl8pPr marL="2103120" indent="-125095" algn="l" rtl="0">
              <a:spcBef>
                <a:spcPts val="320"/>
              </a:spcBef>
              <a:buClr>
                <a:srgbClr val="AD5927"/>
              </a:buClr>
              <a:buFont typeface="Arial"/>
              <a:buChar char="•"/>
              <a:defRPr sz="1600">
                <a:solidFill>
                  <a:schemeClr val="dk1"/>
                </a:solidFill>
                <a:latin typeface="Georgia"/>
                <a:ea typeface="Georgia"/>
                <a:cs typeface="Georgia"/>
                <a:sym typeface="Georgia"/>
              </a:defRPr>
            </a:lvl8pPr>
            <a:lvl9pPr marL="2377440" indent="-145414" algn="l" rtl="0">
              <a:spcBef>
                <a:spcPts val="280"/>
              </a:spcBef>
              <a:buClr>
                <a:srgbClr val="3B7176"/>
              </a:buClr>
              <a:buFont typeface="Arial"/>
              <a:buChar char="•"/>
              <a:defRPr sz="1400" cap="small" baseline="0">
                <a:solidFill>
                  <a:schemeClr val="dk1"/>
                </a:solidFill>
                <a:latin typeface="Georgia"/>
                <a:ea typeface="Georgia"/>
                <a:cs typeface="Georgia"/>
                <a:sym typeface="Georgia"/>
              </a:defRPr>
            </a:lvl9pPr>
          </a:lstStyle>
          <a:p>
            <a:endParaRPr/>
          </a:p>
        </p:txBody>
      </p:sp>
      <p:sp>
        <p:nvSpPr>
          <p:cNvPr id="26" name="Shape 26"/>
          <p:cNvSpPr txBox="1">
            <a:spLocks noGrp="1"/>
          </p:cNvSpPr>
          <p:nvPr>
            <p:ph type="dt" idx="10"/>
          </p:nvPr>
        </p:nvSpPr>
        <p:spPr>
          <a:xfrm>
            <a:off x="5791200" y="6404983"/>
            <a:ext cx="3044952" cy="365759"/>
          </a:xfrm>
          <a:prstGeom prst="rect">
            <a:avLst/>
          </a:prstGeom>
          <a:noFill/>
          <a:ln>
            <a:noFill/>
          </a:ln>
        </p:spPr>
        <p:txBody>
          <a:bodyPr lIns="91425" tIns="91425" rIns="91425" bIns="91425" anchor="t" anchorCtr="0"/>
          <a:lstStyle>
            <a:lvl1pPr marL="0" marR="0" indent="0" algn="r" rtl="0">
              <a:defRPr sz="1400" b="0" i="0" u="none" strike="noStrike" cap="none" baseline="0">
                <a:solidFill>
                  <a:srgbClr val="FFFFFF"/>
                </a:solidFill>
                <a:latin typeface="Georgia"/>
                <a:ea typeface="Georgia"/>
                <a:cs typeface="Georgia"/>
                <a:sym typeface="Georgia"/>
              </a:defRPr>
            </a:lvl1pPr>
            <a:lvl2pPr marL="457200" marR="0" indent="0" algn="l" rtl="0">
              <a:defRPr sz="1800" b="0" i="0" u="none" strike="noStrike" cap="none" baseline="0">
                <a:solidFill>
                  <a:schemeClr val="dk1"/>
                </a:solidFill>
                <a:latin typeface="Georgia"/>
                <a:ea typeface="Georgia"/>
                <a:cs typeface="Georgia"/>
                <a:sym typeface="Georgia"/>
              </a:defRPr>
            </a:lvl2pPr>
            <a:lvl3pPr marL="914400" marR="0" indent="0" algn="l" rtl="0">
              <a:defRPr sz="1800" b="0" i="0" u="none" strike="noStrike" cap="none" baseline="0">
                <a:solidFill>
                  <a:schemeClr val="dk1"/>
                </a:solidFill>
                <a:latin typeface="Georgia"/>
                <a:ea typeface="Georgia"/>
                <a:cs typeface="Georgia"/>
                <a:sym typeface="Georgia"/>
              </a:defRPr>
            </a:lvl3pPr>
            <a:lvl4pPr marL="1371600" marR="0" indent="0" algn="l" rtl="0">
              <a:defRPr sz="1800" b="0" i="0" u="none" strike="noStrike" cap="none" baseline="0">
                <a:solidFill>
                  <a:schemeClr val="dk1"/>
                </a:solidFill>
                <a:latin typeface="Georgia"/>
                <a:ea typeface="Georgia"/>
                <a:cs typeface="Georgia"/>
                <a:sym typeface="Georgia"/>
              </a:defRPr>
            </a:lvl4pPr>
            <a:lvl5pPr marL="1828800" marR="0" indent="0" algn="l" rtl="0">
              <a:defRPr sz="1800" b="0" i="0" u="none" strike="noStrike" cap="none" baseline="0">
                <a:solidFill>
                  <a:schemeClr val="dk1"/>
                </a:solidFill>
                <a:latin typeface="Georgia"/>
                <a:ea typeface="Georgia"/>
                <a:cs typeface="Georgia"/>
                <a:sym typeface="Georgia"/>
              </a:defRPr>
            </a:lvl5pPr>
            <a:lvl6pPr marL="2286000" marR="0" indent="0" algn="l" rtl="0">
              <a:defRPr sz="1800" b="0" i="0" u="none" strike="noStrike" cap="none" baseline="0">
                <a:solidFill>
                  <a:schemeClr val="dk1"/>
                </a:solidFill>
                <a:latin typeface="Georgia"/>
                <a:ea typeface="Georgia"/>
                <a:cs typeface="Georgia"/>
                <a:sym typeface="Georgia"/>
              </a:defRPr>
            </a:lvl6pPr>
            <a:lvl7pPr marL="2743200" marR="0" indent="0" algn="l" rtl="0">
              <a:defRPr sz="1800" b="0" i="0" u="none" strike="noStrike" cap="none" baseline="0">
                <a:solidFill>
                  <a:schemeClr val="dk1"/>
                </a:solidFill>
                <a:latin typeface="Georgia"/>
                <a:ea typeface="Georgia"/>
                <a:cs typeface="Georgia"/>
                <a:sym typeface="Georgia"/>
              </a:defRPr>
            </a:lvl7pPr>
            <a:lvl8pPr marL="3200400" marR="0" indent="0" algn="l" rtl="0">
              <a:defRPr sz="1800" b="0" i="0" u="none" strike="noStrike" cap="none" baseline="0">
                <a:solidFill>
                  <a:schemeClr val="dk1"/>
                </a:solidFill>
                <a:latin typeface="Georgia"/>
                <a:ea typeface="Georgia"/>
                <a:cs typeface="Georgia"/>
                <a:sym typeface="Georgia"/>
              </a:defRPr>
            </a:lvl8pPr>
            <a:lvl9pPr marL="3657600" marR="0" indent="0" algn="l" rtl="0">
              <a:defRPr sz="1800" b="0" i="0" u="none" strike="noStrike" cap="none" baseline="0">
                <a:solidFill>
                  <a:schemeClr val="dk1"/>
                </a:solidFill>
                <a:latin typeface="Georgia"/>
                <a:ea typeface="Georgia"/>
                <a:cs typeface="Georgia"/>
                <a:sym typeface="Georgia"/>
              </a:defRPr>
            </a:lvl9pPr>
          </a:lstStyle>
          <a:p>
            <a:endParaRPr/>
          </a:p>
        </p:txBody>
      </p:sp>
      <p:sp>
        <p:nvSpPr>
          <p:cNvPr id="27" name="Shape 27"/>
          <p:cNvSpPr txBox="1">
            <a:spLocks noGrp="1"/>
          </p:cNvSpPr>
          <p:nvPr>
            <p:ph type="ftr" idx="11"/>
          </p:nvPr>
        </p:nvSpPr>
        <p:spPr>
          <a:xfrm>
            <a:off x="304800" y="6410848"/>
            <a:ext cx="3581399" cy="365759"/>
          </a:xfrm>
          <a:prstGeom prst="rect">
            <a:avLst/>
          </a:prstGeom>
          <a:noFill/>
          <a:ln>
            <a:noFill/>
          </a:ln>
        </p:spPr>
        <p:txBody>
          <a:bodyPr lIns="91425" tIns="91425" rIns="91425" bIns="91425" anchor="t" anchorCtr="0"/>
          <a:lstStyle>
            <a:lvl1pPr marL="0" marR="0" indent="0" algn="l" rtl="0">
              <a:defRPr sz="1200" b="0" i="0" u="none" strike="noStrike" cap="none" baseline="0">
                <a:solidFill>
                  <a:srgbClr val="FFFFFF"/>
                </a:solidFill>
                <a:latin typeface="Georgia"/>
                <a:ea typeface="Georgia"/>
                <a:cs typeface="Georgia"/>
                <a:sym typeface="Georgia"/>
              </a:defRPr>
            </a:lvl1pPr>
            <a:lvl2pPr marL="457200" marR="0" indent="0" algn="l" rtl="0">
              <a:defRPr sz="1800" b="0" i="0" u="none" strike="noStrike" cap="none" baseline="0">
                <a:solidFill>
                  <a:schemeClr val="dk1"/>
                </a:solidFill>
                <a:latin typeface="Georgia"/>
                <a:ea typeface="Georgia"/>
                <a:cs typeface="Georgia"/>
                <a:sym typeface="Georgia"/>
              </a:defRPr>
            </a:lvl2pPr>
            <a:lvl3pPr marL="914400" marR="0" indent="0" algn="l" rtl="0">
              <a:defRPr sz="1800" b="0" i="0" u="none" strike="noStrike" cap="none" baseline="0">
                <a:solidFill>
                  <a:schemeClr val="dk1"/>
                </a:solidFill>
                <a:latin typeface="Georgia"/>
                <a:ea typeface="Georgia"/>
                <a:cs typeface="Georgia"/>
                <a:sym typeface="Georgia"/>
              </a:defRPr>
            </a:lvl3pPr>
            <a:lvl4pPr marL="1371600" marR="0" indent="0" algn="l" rtl="0">
              <a:defRPr sz="1800" b="0" i="0" u="none" strike="noStrike" cap="none" baseline="0">
                <a:solidFill>
                  <a:schemeClr val="dk1"/>
                </a:solidFill>
                <a:latin typeface="Georgia"/>
                <a:ea typeface="Georgia"/>
                <a:cs typeface="Georgia"/>
                <a:sym typeface="Georgia"/>
              </a:defRPr>
            </a:lvl4pPr>
            <a:lvl5pPr marL="1828800" marR="0" indent="0" algn="l" rtl="0">
              <a:defRPr sz="1800" b="0" i="0" u="none" strike="noStrike" cap="none" baseline="0">
                <a:solidFill>
                  <a:schemeClr val="dk1"/>
                </a:solidFill>
                <a:latin typeface="Georgia"/>
                <a:ea typeface="Georgia"/>
                <a:cs typeface="Georgia"/>
                <a:sym typeface="Georgia"/>
              </a:defRPr>
            </a:lvl5pPr>
            <a:lvl6pPr marL="2286000" marR="0" indent="0" algn="l" rtl="0">
              <a:defRPr sz="1800" b="0" i="0" u="none" strike="noStrike" cap="none" baseline="0">
                <a:solidFill>
                  <a:schemeClr val="dk1"/>
                </a:solidFill>
                <a:latin typeface="Georgia"/>
                <a:ea typeface="Georgia"/>
                <a:cs typeface="Georgia"/>
                <a:sym typeface="Georgia"/>
              </a:defRPr>
            </a:lvl6pPr>
            <a:lvl7pPr marL="2743200" marR="0" indent="0" algn="l" rtl="0">
              <a:defRPr sz="1800" b="0" i="0" u="none" strike="noStrike" cap="none" baseline="0">
                <a:solidFill>
                  <a:schemeClr val="dk1"/>
                </a:solidFill>
                <a:latin typeface="Georgia"/>
                <a:ea typeface="Georgia"/>
                <a:cs typeface="Georgia"/>
                <a:sym typeface="Georgia"/>
              </a:defRPr>
            </a:lvl7pPr>
            <a:lvl8pPr marL="3200400" marR="0" indent="0" algn="l" rtl="0">
              <a:defRPr sz="1800" b="0" i="0" u="none" strike="noStrike" cap="none" baseline="0">
                <a:solidFill>
                  <a:schemeClr val="dk1"/>
                </a:solidFill>
                <a:latin typeface="Georgia"/>
                <a:ea typeface="Georgia"/>
                <a:cs typeface="Georgia"/>
                <a:sym typeface="Georgia"/>
              </a:defRPr>
            </a:lvl8pPr>
            <a:lvl9pPr marL="3657600" marR="0" indent="0" algn="l" rtl="0">
              <a:defRPr sz="1800" b="0" i="0" u="none" strike="noStrike" cap="none" baseline="0">
                <a:solidFill>
                  <a:schemeClr val="dk1"/>
                </a:solidFill>
                <a:latin typeface="Georgia"/>
                <a:ea typeface="Georgia"/>
                <a:cs typeface="Georgia"/>
                <a:sym typeface="Georgia"/>
              </a:defRPr>
            </a:lvl9pPr>
          </a:lstStyle>
          <a:p>
            <a:endParaRPr/>
          </a:p>
        </p:txBody>
      </p:sp>
      <p:sp>
        <p:nvSpPr>
          <p:cNvPr id="28" name="Shape 28"/>
          <p:cNvSpPr txBox="1">
            <a:spLocks noGrp="1"/>
          </p:cNvSpPr>
          <p:nvPr>
            <p:ph type="sldNum" idx="12"/>
          </p:nvPr>
        </p:nvSpPr>
        <p:spPr>
          <a:xfrm>
            <a:off x="4343400" y="1040174"/>
            <a:ext cx="457200" cy="441324"/>
          </a:xfrm>
          <a:prstGeom prst="rect">
            <a:avLst/>
          </a:prstGeom>
          <a:noFill/>
          <a:ln>
            <a:noFill/>
          </a:ln>
        </p:spPr>
        <p:txBody>
          <a:bodyPr lIns="91425" tIns="91425" rIns="91425" bIns="91425" anchor="ctr" anchorCtr="0"/>
          <a:lstStyle>
            <a:lvl1pPr marL="0" marR="0" indent="0" algn="ctr" rtl="0">
              <a:defRPr sz="1600" b="0" i="0" u="none" strike="noStrike" cap="none" baseline="0">
                <a:solidFill>
                  <a:srgbClr val="8D438F"/>
                </a:solidFill>
                <a:latin typeface="Georgia"/>
                <a:ea typeface="Georgia"/>
                <a:cs typeface="Georgia"/>
                <a:sym typeface="Georgia"/>
              </a:defRPr>
            </a:lvl1pPr>
            <a:lvl2pPr marL="457200" marR="0" indent="0" algn="l" rtl="0">
              <a:defRPr sz="1800" b="0" i="0" u="none" strike="noStrike" cap="none" baseline="0">
                <a:solidFill>
                  <a:schemeClr val="dk1"/>
                </a:solidFill>
                <a:latin typeface="Georgia"/>
                <a:ea typeface="Georgia"/>
                <a:cs typeface="Georgia"/>
                <a:sym typeface="Georgia"/>
              </a:defRPr>
            </a:lvl2pPr>
            <a:lvl3pPr marL="914400" marR="0" indent="0" algn="l" rtl="0">
              <a:defRPr sz="1800" b="0" i="0" u="none" strike="noStrike" cap="none" baseline="0">
                <a:solidFill>
                  <a:schemeClr val="dk1"/>
                </a:solidFill>
                <a:latin typeface="Georgia"/>
                <a:ea typeface="Georgia"/>
                <a:cs typeface="Georgia"/>
                <a:sym typeface="Georgia"/>
              </a:defRPr>
            </a:lvl3pPr>
            <a:lvl4pPr marL="1371600" marR="0" indent="0" algn="l" rtl="0">
              <a:defRPr sz="1800" b="0" i="0" u="none" strike="noStrike" cap="none" baseline="0">
                <a:solidFill>
                  <a:schemeClr val="dk1"/>
                </a:solidFill>
                <a:latin typeface="Georgia"/>
                <a:ea typeface="Georgia"/>
                <a:cs typeface="Georgia"/>
                <a:sym typeface="Georgia"/>
              </a:defRPr>
            </a:lvl4pPr>
            <a:lvl5pPr marL="1828800" marR="0" indent="0" algn="l" rtl="0">
              <a:defRPr sz="1800" b="0" i="0" u="none" strike="noStrike" cap="none" baseline="0">
                <a:solidFill>
                  <a:schemeClr val="dk1"/>
                </a:solidFill>
                <a:latin typeface="Georgia"/>
                <a:ea typeface="Georgia"/>
                <a:cs typeface="Georgia"/>
                <a:sym typeface="Georgia"/>
              </a:defRPr>
            </a:lvl5pPr>
            <a:lvl6pPr marL="2286000" marR="0" indent="0" algn="l" rtl="0">
              <a:defRPr sz="1800" b="0" i="0" u="none" strike="noStrike" cap="none" baseline="0">
                <a:solidFill>
                  <a:schemeClr val="dk1"/>
                </a:solidFill>
                <a:latin typeface="Georgia"/>
                <a:ea typeface="Georgia"/>
                <a:cs typeface="Georgia"/>
                <a:sym typeface="Georgia"/>
              </a:defRPr>
            </a:lvl6pPr>
            <a:lvl7pPr marL="2743200" marR="0" indent="0" algn="l" rtl="0">
              <a:defRPr sz="1800" b="0" i="0" u="none" strike="noStrike" cap="none" baseline="0">
                <a:solidFill>
                  <a:schemeClr val="dk1"/>
                </a:solidFill>
                <a:latin typeface="Georgia"/>
                <a:ea typeface="Georgia"/>
                <a:cs typeface="Georgia"/>
                <a:sym typeface="Georgia"/>
              </a:defRPr>
            </a:lvl7pPr>
            <a:lvl8pPr marL="3200400" marR="0" indent="0" algn="l" rtl="0">
              <a:defRPr sz="1800" b="0" i="0" u="none" strike="noStrike" cap="none" baseline="0">
                <a:solidFill>
                  <a:schemeClr val="dk1"/>
                </a:solidFill>
                <a:latin typeface="Georgia"/>
                <a:ea typeface="Georgia"/>
                <a:cs typeface="Georgia"/>
                <a:sym typeface="Georgia"/>
              </a:defRPr>
            </a:lvl8pPr>
            <a:lvl9pPr marL="3657600" marR="0" indent="0" algn="l" rtl="0">
              <a:defRPr sz="1800" b="0" i="0" u="none" strike="noStrike" cap="none" baseline="0">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347359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2B9A02F-357D-AF42-B110-A7740AFDCA1B}"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BB9B27-4D02-2940-AED5-BC8F2B3B1507}" type="datetimeFigureOut">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4CF7878-2C98-7449-BB8F-764A5EA8E558}" type="datetimeFigureOut">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6D2F403-9584-1749-B6AB-5E1C5F94527C}" type="datetimeFigureOut">
              <a:rPr lang="en-US" smtClean="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58C0351-EB03-5444-BA93-B7E778374E24}" type="datetimeFigureOut">
              <a:rPr lang="en-US" smtClean="0"/>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B8CB6-48D8-4E47-B0D3-B56230F429D0}" type="datetimeFigureOut">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4EF716D3-DCE8-CC45-8106-AE5DFCD073F9}" type="datetimeFigureOut">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57F1E4F-1CFF-5643-939E-217C01CDF565}" type="slidenum">
              <a:rPr lang="en-US" smtClean="0"/>
              <a:pPr/>
              <a:t>‹#›</a:t>
            </a:fld>
            <a:endParaRPr lang="en-US" dirty="0"/>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FFFB4-400D-1240-AB24-6F86C96D4DFB}" type="datetimeFigureOut">
              <a:rPr lang="en-US" smtClean="0"/>
              <a:t>9/20/2016</a:t>
            </a:fld>
            <a:endParaRPr lang="en-US" dirty="0"/>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ones4cr@jm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mu.edu/finprocedures/4000/4215mie.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jmu.edu/recrea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MUSCCTreasurer@gmail.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mailto:jones4cr@jmu.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ofallolr@jmu.ed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mailto:ofallolr@jmu.edu"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mailto:sowdermc@jmu.edu"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1836047" y="560891"/>
            <a:ext cx="5286925" cy="2241674"/>
          </a:xfrm>
          <a:prstGeom prst="rect">
            <a:avLst/>
          </a:prstGeom>
        </p:spPr>
        <p:txBody>
          <a:bodyPr lIns="91425" tIns="91425" rIns="91425" bIns="91425" anchor="b" anchorCtr="0">
            <a:noAutofit/>
          </a:bodyPr>
          <a:lstStyle/>
          <a:p>
            <a:pPr>
              <a:buNone/>
            </a:pPr>
            <a:r>
              <a:rPr lang="en" sz="6600" dirty="0" smtClean="0">
                <a:solidFill>
                  <a:schemeClr val="tx1"/>
                </a:solidFill>
              </a:rPr>
              <a:t>Welcome Treasurers</a:t>
            </a:r>
            <a:endParaRPr lang="en" sz="6600" dirty="0">
              <a:solidFill>
                <a:schemeClr val="tx1"/>
              </a:solidFill>
            </a:endParaRPr>
          </a:p>
        </p:txBody>
      </p:sp>
      <p:sp>
        <p:nvSpPr>
          <p:cNvPr id="43" name="Shape 43"/>
          <p:cNvSpPr txBox="1">
            <a:spLocks noGrp="1"/>
          </p:cNvSpPr>
          <p:nvPr>
            <p:ph type="subTitle" idx="1"/>
          </p:nvPr>
        </p:nvSpPr>
        <p:spPr>
          <a:xfrm>
            <a:off x="4622942" y="8740519"/>
            <a:ext cx="5826719" cy="1096899"/>
          </a:xfrm>
          <a:prstGeom prst="rect">
            <a:avLst/>
          </a:prstGeom>
        </p:spPr>
        <p:txBody>
          <a:bodyPr lIns="91425" tIns="91425" rIns="91425" bIns="91425" anchor="t" anchorCtr="0">
            <a:noAutofit/>
          </a:bodyPr>
          <a:lstStyle/>
          <a:p>
            <a:endParaRPr dirty="0"/>
          </a:p>
        </p:txBody>
      </p:sp>
      <p:pic>
        <p:nvPicPr>
          <p:cNvPr id="1026" name="Picture 2" descr="http://www.studygroup.com/isc/jmu/images/content/JMU_Dukes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324" y="4217602"/>
            <a:ext cx="4007429" cy="17883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565532" y="179942"/>
            <a:ext cx="8297194" cy="1075981"/>
          </a:xfrm>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smtClean="0">
                <a:solidFill>
                  <a:srgbClr val="000000"/>
                </a:solidFill>
                <a:ea typeface="Georgia"/>
                <a:cs typeface="Georgia"/>
                <a:sym typeface="Georgia"/>
              </a:rPr>
              <a:t>CHECKING ACCOUNT</a:t>
            </a:r>
            <a:endParaRPr lang="en" sz="4800" b="1" i="0" u="none" strike="noStrike" cap="none" baseline="0" dirty="0">
              <a:solidFill>
                <a:srgbClr val="000000"/>
              </a:solidFill>
              <a:ea typeface="Georgia"/>
              <a:cs typeface="Georgia"/>
              <a:sym typeface="Georgia"/>
            </a:endParaRPr>
          </a:p>
        </p:txBody>
      </p:sp>
      <p:sp>
        <p:nvSpPr>
          <p:cNvPr id="522" name="Shape 522"/>
          <p:cNvSpPr txBox="1">
            <a:spLocks noGrp="1"/>
          </p:cNvSpPr>
          <p:nvPr>
            <p:ph idx="1"/>
          </p:nvPr>
        </p:nvSpPr>
        <p:spPr>
          <a:xfrm>
            <a:off x="1047214" y="2162112"/>
            <a:ext cx="6760060" cy="4851718"/>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400" b="0" i="0" u="none" strike="noStrike" cap="none" baseline="0" dirty="0">
                <a:solidFill>
                  <a:srgbClr val="000000"/>
                </a:solidFill>
                <a:latin typeface="Georgia"/>
                <a:ea typeface="Georgia"/>
                <a:cs typeface="Georgia"/>
                <a:sym typeface="Georgia"/>
              </a:rPr>
              <a:t>There should be </a:t>
            </a:r>
            <a:r>
              <a:rPr lang="en" sz="2400" b="0" i="0" u="sng" strike="noStrike" cap="none" baseline="0" dirty="0">
                <a:solidFill>
                  <a:srgbClr val="000000"/>
                </a:solidFill>
                <a:latin typeface="Georgia"/>
                <a:ea typeface="Georgia"/>
                <a:cs typeface="Georgia"/>
                <a:sym typeface="Georgia"/>
              </a:rPr>
              <a:t>two</a:t>
            </a:r>
            <a:r>
              <a:rPr lang="en" sz="2400" b="0" i="0" u="none" strike="noStrike" cap="none" baseline="0" dirty="0">
                <a:solidFill>
                  <a:srgbClr val="000000"/>
                </a:solidFill>
                <a:latin typeface="Georgia"/>
                <a:ea typeface="Georgia"/>
                <a:cs typeface="Georgia"/>
                <a:sym typeface="Georgia"/>
              </a:rPr>
              <a:t> officers on the account </a:t>
            </a:r>
          </a:p>
          <a:p>
            <a:pPr marL="548640" marR="0" lvl="1" indent="-281940" algn="l" rtl="0">
              <a:spcBef>
                <a:spcPts val="440"/>
              </a:spcBef>
              <a:buClr>
                <a:schemeClr val="accent2"/>
              </a:buClr>
              <a:buSzPct val="68181"/>
              <a:buFont typeface="Arial"/>
              <a:buChar char="•"/>
            </a:pPr>
            <a:r>
              <a:rPr lang="en" sz="2400" b="0" i="0" u="none" strike="noStrike" cap="none" baseline="0" dirty="0">
                <a:solidFill>
                  <a:srgbClr val="000000"/>
                </a:solidFill>
                <a:latin typeface="Georgia"/>
                <a:ea typeface="Georgia"/>
                <a:cs typeface="Georgia"/>
                <a:sym typeface="Georgia"/>
              </a:rPr>
              <a:t>President </a:t>
            </a:r>
          </a:p>
          <a:p>
            <a:pPr marL="548640" marR="0" lvl="1" indent="-281940" algn="l" rtl="0">
              <a:spcBef>
                <a:spcPts val="440"/>
              </a:spcBef>
              <a:buClr>
                <a:schemeClr val="accent2"/>
              </a:buClr>
              <a:buSzPct val="68181"/>
              <a:buFont typeface="Arial"/>
              <a:buChar char="•"/>
            </a:pPr>
            <a:r>
              <a:rPr lang="en" sz="2400" b="0" i="0" u="none" strike="noStrike" cap="none" baseline="0" dirty="0">
                <a:solidFill>
                  <a:srgbClr val="000000"/>
                </a:solidFill>
                <a:latin typeface="Georgia"/>
                <a:ea typeface="Georgia"/>
                <a:cs typeface="Georgia"/>
                <a:sym typeface="Georgia"/>
              </a:rPr>
              <a:t>Treasurer </a:t>
            </a:r>
          </a:p>
          <a:p>
            <a:pPr marL="274320" marR="0" lvl="0" indent="-274320" algn="l" rtl="0">
              <a:spcBef>
                <a:spcPts val="540"/>
              </a:spcBef>
              <a:buClr>
                <a:schemeClr val="accent1"/>
              </a:buClr>
              <a:buSzPct val="86419"/>
              <a:buFont typeface="Arial"/>
              <a:buChar char="•"/>
            </a:pPr>
            <a:r>
              <a:rPr lang="en" sz="2400" b="0" i="0" u="none" strike="noStrike" cap="none" baseline="0" dirty="0">
                <a:solidFill>
                  <a:srgbClr val="000000"/>
                </a:solidFill>
                <a:latin typeface="Georgia"/>
                <a:ea typeface="Georgia"/>
                <a:cs typeface="Georgia"/>
                <a:sym typeface="Georgia"/>
              </a:rPr>
              <a:t>The checkbook and check-cards should </a:t>
            </a:r>
            <a:r>
              <a:rPr lang="en" sz="2400" b="0" i="0" u="sng" strike="noStrike" cap="none" baseline="0" dirty="0">
                <a:solidFill>
                  <a:srgbClr val="000000"/>
                </a:solidFill>
                <a:latin typeface="Georgia"/>
                <a:ea typeface="Georgia"/>
                <a:cs typeface="Georgia"/>
                <a:sym typeface="Georgia"/>
              </a:rPr>
              <a:t>only</a:t>
            </a:r>
            <a:r>
              <a:rPr lang="en" sz="2400" b="0" i="0" u="none" strike="noStrike" cap="none" baseline="0" dirty="0">
                <a:solidFill>
                  <a:srgbClr val="000000"/>
                </a:solidFill>
                <a:latin typeface="Georgia"/>
                <a:ea typeface="Georgia"/>
                <a:cs typeface="Georgia"/>
                <a:sym typeface="Georgia"/>
              </a:rPr>
              <a:t> be handled by these two people </a:t>
            </a:r>
          </a:p>
          <a:p>
            <a:pPr marL="274320" marR="0" lvl="0" indent="-274320" algn="l" rtl="0">
              <a:spcBef>
                <a:spcPts val="540"/>
              </a:spcBef>
              <a:buClr>
                <a:schemeClr val="accent1"/>
              </a:buClr>
              <a:buSzPct val="86419"/>
              <a:buFont typeface="Arial"/>
              <a:buChar char="•"/>
            </a:pPr>
            <a:r>
              <a:rPr lang="en" sz="2400" b="0" i="0" u="sng" strike="noStrike" cap="none" baseline="0" dirty="0">
                <a:solidFill>
                  <a:srgbClr val="000000"/>
                </a:solidFill>
                <a:latin typeface="Georgia"/>
                <a:ea typeface="Georgia"/>
                <a:cs typeface="Georgia"/>
                <a:sym typeface="Georgia"/>
              </a:rPr>
              <a:t>You</a:t>
            </a:r>
            <a:r>
              <a:rPr lang="en" sz="2400" b="0" i="0" u="none" strike="noStrike" cap="none" baseline="0" dirty="0">
                <a:solidFill>
                  <a:srgbClr val="000000"/>
                </a:solidFill>
                <a:latin typeface="Georgia"/>
                <a:ea typeface="Georgia"/>
                <a:cs typeface="Georgia"/>
                <a:sym typeface="Georgia"/>
              </a:rPr>
              <a:t> are responsible for keeping track of revenues and expenses </a:t>
            </a:r>
          </a:p>
          <a:p>
            <a:pPr marL="274320" marR="0" lvl="0" indent="-274320" algn="l" rtl="0">
              <a:spcBef>
                <a:spcPts val="540"/>
              </a:spcBef>
              <a:buClr>
                <a:schemeClr val="accent1"/>
              </a:buClr>
              <a:buSzPct val="86419"/>
              <a:buFont typeface="Arial"/>
              <a:buChar char="•"/>
            </a:pPr>
            <a:r>
              <a:rPr lang="en" sz="2400" b="0" i="0" u="none" strike="noStrike" cap="none" baseline="0" dirty="0">
                <a:solidFill>
                  <a:srgbClr val="000000"/>
                </a:solidFill>
                <a:latin typeface="Georgia"/>
                <a:ea typeface="Georgia"/>
                <a:cs typeface="Georgia"/>
                <a:sym typeface="Georgia"/>
              </a:rPr>
              <a:t>Deposit all cash/checks within 5 days of receiving it</a:t>
            </a:r>
          </a:p>
          <a:p>
            <a:pPr marL="548640" marR="0" lvl="1" indent="-281940" algn="l" rtl="0">
              <a:spcBef>
                <a:spcPts val="440"/>
              </a:spcBef>
              <a:buClr>
                <a:schemeClr val="accent2"/>
              </a:buClr>
              <a:buSzPct val="68181"/>
              <a:buFont typeface="Arial"/>
              <a:buChar char="•"/>
            </a:pPr>
            <a:r>
              <a:rPr lang="en" sz="2400" b="0" i="0" u="none" strike="noStrike" cap="none" baseline="0" dirty="0">
                <a:solidFill>
                  <a:srgbClr val="000000"/>
                </a:solidFill>
                <a:latin typeface="Georgia"/>
                <a:ea typeface="Georgia"/>
                <a:cs typeface="Georgia"/>
                <a:sym typeface="Georgia"/>
              </a:rPr>
              <a:t>Loose money can get lost or </a:t>
            </a:r>
            <a:r>
              <a:rPr lang="en" sz="2400" b="0" i="0" u="none" strike="noStrike" cap="none" baseline="0" dirty="0" smtClean="0">
                <a:solidFill>
                  <a:srgbClr val="000000"/>
                </a:solidFill>
                <a:latin typeface="Georgia"/>
                <a:ea typeface="Georgia"/>
                <a:cs typeface="Georgia"/>
                <a:sym typeface="Georgia"/>
              </a:rPr>
              <a:t>stolen </a:t>
            </a:r>
            <a:endParaRPr lang="en" sz="2400" b="0" i="0" u="none" strike="noStrike" cap="none" baseline="0" dirty="0">
              <a:solidFill>
                <a:srgbClr val="000000"/>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a:solidFill>
                  <a:srgbClr val="000000"/>
                </a:solidFill>
                <a:latin typeface="Georgia"/>
                <a:ea typeface="Georgia"/>
                <a:cs typeface="Georgia"/>
                <a:sym typeface="Georgia"/>
              </a:rPr>
              <a:t>UREC Account </a:t>
            </a:r>
          </a:p>
        </p:txBody>
      </p:sp>
      <p:sp>
        <p:nvSpPr>
          <p:cNvPr id="529" name="Shape 529"/>
          <p:cNvSpPr txBox="1">
            <a:spLocks noGrp="1"/>
          </p:cNvSpPr>
          <p:nvPr>
            <p:ph idx="1"/>
          </p:nvPr>
        </p:nvSpPr>
        <p:spPr>
          <a:xfrm>
            <a:off x="301752" y="2070861"/>
            <a:ext cx="8505754" cy="4406138"/>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000" b="0" i="0" u="none" strike="noStrike" cap="none" baseline="0" dirty="0">
                <a:solidFill>
                  <a:schemeClr val="dk1"/>
                </a:solidFill>
                <a:latin typeface="Georgia"/>
                <a:ea typeface="Georgia"/>
                <a:cs typeface="Georgia"/>
                <a:sym typeface="Georgia"/>
              </a:rPr>
              <a:t>Handled by the SCC Treasurer </a:t>
            </a:r>
          </a:p>
          <a:p>
            <a:pPr marL="274320" marR="0" lvl="0" indent="-274320" algn="l" rtl="0">
              <a:spcBef>
                <a:spcPts val="540"/>
              </a:spcBef>
              <a:buClr>
                <a:schemeClr val="accent1"/>
              </a:buClr>
              <a:buSzPct val="86419"/>
              <a:buFont typeface="Arial"/>
              <a:buChar char="•"/>
            </a:pPr>
            <a:r>
              <a:rPr lang="en" sz="2000" b="0" i="0" u="none" strike="noStrike" cap="none" baseline="0" dirty="0">
                <a:solidFill>
                  <a:schemeClr val="dk1"/>
                </a:solidFill>
                <a:latin typeface="Georgia"/>
                <a:ea typeface="Georgia"/>
                <a:cs typeface="Georgia"/>
                <a:sym typeface="Georgia"/>
              </a:rPr>
              <a:t>How your money is determined:</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Last school year your club got points for:</a:t>
            </a:r>
          </a:p>
          <a:p>
            <a:pPr marL="822960" marR="0" lvl="2" indent="-238760" algn="l" rtl="0">
              <a:spcBef>
                <a:spcPts val="400"/>
              </a:spcBef>
              <a:buClr>
                <a:schemeClr val="accent3"/>
              </a:buClr>
              <a:buSzPct val="74999"/>
              <a:buFont typeface="Arial"/>
              <a:buChar char="•"/>
            </a:pPr>
            <a:r>
              <a:rPr lang="en" b="0" i="0" u="none" strike="noStrike" cap="none" baseline="0" dirty="0">
                <a:solidFill>
                  <a:schemeClr val="dk1"/>
                </a:solidFill>
                <a:latin typeface="Georgia"/>
                <a:ea typeface="Georgia"/>
                <a:cs typeface="Georgia"/>
                <a:sym typeface="Georgia"/>
              </a:rPr>
              <a:t>Community Service</a:t>
            </a:r>
          </a:p>
          <a:p>
            <a:pPr marL="822960" marR="0" lvl="2" indent="-238760" algn="l" rtl="0">
              <a:spcBef>
                <a:spcPts val="400"/>
              </a:spcBef>
              <a:buClr>
                <a:schemeClr val="accent3"/>
              </a:buClr>
              <a:buSzPct val="74999"/>
              <a:buFont typeface="Arial"/>
              <a:buChar char="•"/>
            </a:pPr>
            <a:r>
              <a:rPr lang="en" b="0" i="0" u="none" strike="noStrike" cap="none" baseline="0" dirty="0">
                <a:solidFill>
                  <a:schemeClr val="dk1"/>
                </a:solidFill>
                <a:latin typeface="Georgia"/>
                <a:ea typeface="Georgia"/>
                <a:cs typeface="Georgia"/>
                <a:sym typeface="Georgia"/>
              </a:rPr>
              <a:t>Attending meetings </a:t>
            </a:r>
          </a:p>
          <a:p>
            <a:pPr marL="822960" marR="0" lvl="2" indent="-238760" algn="l" rtl="0">
              <a:spcBef>
                <a:spcPts val="400"/>
              </a:spcBef>
              <a:buClr>
                <a:schemeClr val="accent3"/>
              </a:buClr>
              <a:buSzPct val="74999"/>
              <a:buFont typeface="Arial"/>
              <a:buChar char="•"/>
            </a:pPr>
            <a:r>
              <a:rPr lang="en" b="0" i="0" u="none" strike="noStrike" cap="none" baseline="0" dirty="0">
                <a:solidFill>
                  <a:schemeClr val="dk1"/>
                </a:solidFill>
                <a:latin typeface="Georgia"/>
                <a:ea typeface="Georgia"/>
                <a:cs typeface="Georgia"/>
                <a:sym typeface="Georgia"/>
              </a:rPr>
              <a:t>Turning reports in on time</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Each point is worth approx. </a:t>
            </a:r>
            <a:r>
              <a:rPr lang="en" sz="2000" b="0" i="0" u="none" strike="noStrike" cap="none" baseline="0" dirty="0" smtClean="0">
                <a:solidFill>
                  <a:schemeClr val="dk2"/>
                </a:solidFill>
                <a:latin typeface="Georgia"/>
                <a:ea typeface="Georgia"/>
                <a:cs typeface="Georgia"/>
                <a:sym typeface="Georgia"/>
              </a:rPr>
              <a:t>$</a:t>
            </a:r>
            <a:r>
              <a:rPr lang="en" sz="2000" dirty="0" smtClean="0">
                <a:solidFill>
                  <a:schemeClr val="dk2"/>
                </a:solidFill>
                <a:latin typeface="Georgia"/>
                <a:ea typeface="Georgia"/>
                <a:cs typeface="Georgia"/>
                <a:sym typeface="Georgia"/>
              </a:rPr>
              <a:t>46</a:t>
            </a:r>
            <a:endParaRPr lang="en" sz="2000" b="0" i="0" u="none" strike="noStrike" cap="none" baseline="0" dirty="0">
              <a:solidFill>
                <a:schemeClr val="dk2"/>
              </a:solidFill>
              <a:latin typeface="Georgia"/>
              <a:ea typeface="Georgia"/>
              <a:cs typeface="Georgia"/>
              <a:sym typeface="Georgia"/>
            </a:endParaRP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These accumulated points are now reflected in your UREC account balance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What you do this year will carry through to next </a:t>
            </a:r>
            <a:r>
              <a:rPr lang="en" sz="2000" b="0" i="0" u="none" strike="noStrike" cap="none" baseline="0" dirty="0" smtClean="0">
                <a:solidFill>
                  <a:schemeClr val="dk2"/>
                </a:solidFill>
                <a:latin typeface="Georgia"/>
                <a:ea typeface="Georgia"/>
                <a:cs typeface="Georgia"/>
                <a:sym typeface="Georgia"/>
              </a:rPr>
              <a:t>year</a:t>
            </a:r>
          </a:p>
          <a:p>
            <a:pPr marL="548640" marR="0" lvl="1" indent="-281940" algn="l" rtl="0">
              <a:spcBef>
                <a:spcPts val="440"/>
              </a:spcBef>
              <a:buClr>
                <a:schemeClr val="accent2"/>
              </a:buClr>
              <a:buSzPct val="68181"/>
              <a:buFont typeface="Arial"/>
              <a:buChar char="•"/>
            </a:pPr>
            <a:r>
              <a:rPr lang="en" sz="2000" b="0" i="0" u="none" strike="noStrike" cap="none" baseline="0" dirty="0" smtClean="0">
                <a:solidFill>
                  <a:schemeClr val="dk1"/>
                </a:solidFill>
                <a:latin typeface="Georgia"/>
                <a:ea typeface="Georgia"/>
                <a:cs typeface="Georgia"/>
                <a:sym typeface="Georgia"/>
              </a:rPr>
              <a:t>Beginning</a:t>
            </a:r>
            <a:r>
              <a:rPr lang="en" sz="2000" b="0" i="0" u="none" strike="noStrike" cap="none" dirty="0" smtClean="0">
                <a:solidFill>
                  <a:schemeClr val="dk1"/>
                </a:solidFill>
                <a:latin typeface="Georgia"/>
                <a:ea typeface="Georgia"/>
                <a:cs typeface="Georgia"/>
                <a:sym typeface="Georgia"/>
              </a:rPr>
              <a:t> Balances </a:t>
            </a:r>
            <a:r>
              <a:rPr lang="en-US" sz="2000" b="0" i="0" u="none" strike="noStrike" cap="none" dirty="0" smtClean="0">
                <a:solidFill>
                  <a:schemeClr val="dk1"/>
                </a:solidFill>
                <a:latin typeface="Georgia"/>
                <a:ea typeface="Georgia"/>
                <a:cs typeface="Georgia"/>
                <a:sym typeface="Georgia"/>
              </a:rPr>
              <a:t>ha</a:t>
            </a:r>
            <a:r>
              <a:rPr lang="en" sz="2000" b="0" i="0" u="none" strike="noStrike" cap="none" dirty="0" smtClean="0">
                <a:solidFill>
                  <a:schemeClr val="dk1"/>
                </a:solidFill>
                <a:latin typeface="Georgia"/>
                <a:ea typeface="Georgia"/>
                <a:cs typeface="Georgia"/>
                <a:sym typeface="Georgia"/>
              </a:rPr>
              <a:t>ve been sent out</a:t>
            </a:r>
            <a:endParaRPr lang="en" sz="2000" b="0" i="0" u="none" strike="noStrike" cap="none" baseline="0" dirty="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a:solidFill>
                  <a:srgbClr val="000000"/>
                </a:solidFill>
                <a:latin typeface="Georgia"/>
                <a:ea typeface="Georgia"/>
                <a:cs typeface="Georgia"/>
                <a:sym typeface="Georgia"/>
              </a:rPr>
              <a:t>UREC Account </a:t>
            </a:r>
            <a:r>
              <a:rPr lang="en-US" sz="4800" b="1" i="0" u="none" strike="noStrike" cap="none" baseline="0" dirty="0" smtClean="0">
                <a:solidFill>
                  <a:srgbClr val="000000"/>
                </a:solidFill>
                <a:latin typeface="Georgia"/>
                <a:ea typeface="Georgia"/>
                <a:cs typeface="Georgia"/>
                <a:sym typeface="Georgia"/>
              </a:rPr>
              <a:t>(cont.)</a:t>
            </a:r>
            <a:endParaRPr lang="en" sz="4800" b="1" i="0" u="none" strike="noStrike" cap="none" baseline="0" dirty="0">
              <a:solidFill>
                <a:srgbClr val="000000"/>
              </a:solidFill>
              <a:latin typeface="Georgia"/>
              <a:ea typeface="Georgia"/>
              <a:cs typeface="Georgia"/>
              <a:sym typeface="Georgia"/>
            </a:endParaRPr>
          </a:p>
        </p:txBody>
      </p:sp>
      <p:sp>
        <p:nvSpPr>
          <p:cNvPr id="537" name="Shape 537"/>
          <p:cNvSpPr txBox="1">
            <a:spLocks noGrp="1"/>
          </p:cNvSpPr>
          <p:nvPr>
            <p:ph idx="1"/>
          </p:nvPr>
        </p:nvSpPr>
        <p:spPr>
          <a:xfrm>
            <a:off x="301752" y="2112278"/>
            <a:ext cx="8560974" cy="4212322"/>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Income for your UREC Account:</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Supportive Funds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Sport Club of the Month ($50) </a:t>
            </a:r>
          </a:p>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Expenses from your UREC Account: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Hotels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JMU Vans </a:t>
            </a:r>
            <a:r>
              <a:rPr lang="en" sz="2000" b="0" i="0" u="none" strike="noStrike" cap="none" baseline="0" dirty="0" smtClean="0">
                <a:solidFill>
                  <a:schemeClr val="dk2"/>
                </a:solidFill>
                <a:latin typeface="Georgia"/>
                <a:ea typeface="Georgia"/>
                <a:cs typeface="Georgia"/>
                <a:sym typeface="Georgia"/>
              </a:rPr>
              <a:t>(</a:t>
            </a:r>
            <a:r>
              <a:rPr lang="en" sz="2000" b="0" i="0" u="none" strike="noStrike" cap="none" baseline="0" dirty="0" smtClean="0">
                <a:solidFill>
                  <a:schemeClr val="tx1"/>
                </a:solidFill>
                <a:latin typeface="Georgia"/>
                <a:ea typeface="Georgia"/>
                <a:cs typeface="Georgia"/>
                <a:sym typeface="Georgia"/>
              </a:rPr>
              <a:t>email Chris Jones</a:t>
            </a:r>
            <a:r>
              <a:rPr lang="en" sz="2000" b="0" i="0" u="none" strike="noStrike" cap="none" baseline="0" dirty="0" smtClean="0">
                <a:solidFill>
                  <a:schemeClr val="dk2"/>
                </a:solidFill>
                <a:latin typeface="Georgia"/>
                <a:ea typeface="Georgia"/>
                <a:cs typeface="Georgia"/>
                <a:sym typeface="Georgia"/>
              </a:rPr>
              <a:t>)</a:t>
            </a:r>
            <a:endParaRPr lang="en" sz="2000" b="0" i="0" u="none" strike="noStrike" cap="none" baseline="0" dirty="0">
              <a:solidFill>
                <a:schemeClr val="dk2"/>
              </a:solidFill>
              <a:latin typeface="Georgia"/>
              <a:ea typeface="Georgia"/>
              <a:cs typeface="Georgia"/>
              <a:sym typeface="Georgia"/>
            </a:endParaRP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Team uniforms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Team equipment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Referees/Umpires/Judges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Trainers/Coaches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Airfare to tournaments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Tournament and league fees </a:t>
            </a:r>
          </a:p>
          <a:p>
            <a:endParaRPr lang="en" sz="2200" b="0" i="0" u="none" strike="noStrike" cap="none" baseline="0" dirty="0">
              <a:solidFill>
                <a:schemeClr val="dk2"/>
              </a:solidFill>
              <a:latin typeface="Georgia"/>
              <a:ea typeface="Georgia"/>
              <a:cs typeface="Georgia"/>
              <a:sym typeface="Georgia"/>
            </a:endParaRPr>
          </a:p>
        </p:txBody>
      </p:sp>
      <p:sp>
        <p:nvSpPr>
          <p:cNvPr id="538" name="Shape 538"/>
          <p:cNvSpPr/>
          <p:nvPr/>
        </p:nvSpPr>
        <p:spPr>
          <a:xfrm>
            <a:off x="4973435" y="3884345"/>
            <a:ext cx="3791685" cy="2752763"/>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a:solidFill>
                  <a:schemeClr val="tx1"/>
                </a:solidFill>
                <a:latin typeface="Georgia"/>
                <a:ea typeface="Georgia"/>
                <a:cs typeface="Georgia"/>
                <a:sym typeface="Georgia"/>
              </a:rPr>
              <a:t>UREC Account </a:t>
            </a:r>
            <a:r>
              <a:rPr lang="en-US" sz="4800" b="1" i="0" u="none" strike="noStrike" cap="none" baseline="0" dirty="0" smtClean="0">
                <a:solidFill>
                  <a:schemeClr val="tx1"/>
                </a:solidFill>
                <a:latin typeface="Georgia"/>
                <a:ea typeface="Georgia"/>
                <a:cs typeface="Georgia"/>
                <a:sym typeface="Georgia"/>
              </a:rPr>
              <a:t>(cont.)</a:t>
            </a:r>
            <a:endParaRPr lang="en" sz="4800" b="1" i="0" u="none" strike="noStrike" cap="none" baseline="0" dirty="0">
              <a:solidFill>
                <a:schemeClr val="tx1"/>
              </a:solidFill>
              <a:latin typeface="Georgia"/>
              <a:ea typeface="Georgia"/>
              <a:cs typeface="Georgia"/>
              <a:sym typeface="Georgia"/>
            </a:endParaRPr>
          </a:p>
        </p:txBody>
      </p:sp>
      <p:sp>
        <p:nvSpPr>
          <p:cNvPr id="545" name="Shape 545"/>
          <p:cNvSpPr txBox="1">
            <a:spLocks noGrp="1"/>
          </p:cNvSpPr>
          <p:nvPr>
            <p:ph idx="1"/>
          </p:nvPr>
        </p:nvSpPr>
        <p:spPr>
          <a:xfrm>
            <a:off x="318604" y="1912776"/>
            <a:ext cx="8503920" cy="5196240"/>
          </a:xfrm>
          <a:prstGeom prst="rect">
            <a:avLst/>
          </a:prstGeom>
          <a:noFill/>
          <a:ln>
            <a:noFill/>
          </a:ln>
        </p:spPr>
        <p:txBody>
          <a:bodyPr lIns="91425" tIns="45700" rIns="91425" bIns="45700" anchor="t" anchorCtr="0">
            <a:noAutofit/>
          </a:bodyPr>
          <a:lstStyle/>
          <a:p>
            <a:pPr marL="548640" marR="0" lvl="1" indent="-281940" algn="l" rtl="0">
              <a:spcBef>
                <a:spcPts val="440"/>
              </a:spcBef>
              <a:buClr>
                <a:schemeClr val="accent2"/>
              </a:buClr>
              <a:buSzPct val="68181"/>
              <a:buFont typeface="Arial"/>
              <a:buChar char="•"/>
            </a:pPr>
            <a:r>
              <a:rPr lang="en" sz="2800" b="1" i="0" u="none" strike="noStrike" cap="none" baseline="0" dirty="0" smtClean="0">
                <a:solidFill>
                  <a:schemeClr val="dk2"/>
                </a:solidFill>
                <a:latin typeface="Georgia"/>
                <a:ea typeface="Georgia"/>
                <a:cs typeface="Georgia"/>
                <a:sym typeface="Georgia"/>
              </a:rPr>
              <a:t>You </a:t>
            </a:r>
            <a:r>
              <a:rPr lang="en" sz="2800" b="1" i="1" u="sng" strike="noStrike" cap="none" baseline="0" dirty="0">
                <a:solidFill>
                  <a:schemeClr val="dk2"/>
                </a:solidFill>
                <a:latin typeface="Georgia"/>
                <a:ea typeface="Georgia"/>
                <a:cs typeface="Georgia"/>
                <a:sym typeface="Georgia"/>
              </a:rPr>
              <a:t>cannot</a:t>
            </a:r>
            <a:r>
              <a:rPr lang="en" sz="2800" b="1" i="0" u="none" strike="noStrike" cap="none" baseline="0" dirty="0">
                <a:solidFill>
                  <a:schemeClr val="dk2"/>
                </a:solidFill>
                <a:latin typeface="Georgia"/>
                <a:ea typeface="Georgia"/>
                <a:cs typeface="Georgia"/>
                <a:sym typeface="Georgia"/>
              </a:rPr>
              <a:t> use your UREC account </a:t>
            </a:r>
            <a:r>
              <a:rPr lang="en" sz="2800" b="1" i="0" u="none" strike="noStrike" cap="none" baseline="0" dirty="0" smtClean="0">
                <a:solidFill>
                  <a:schemeClr val="dk2"/>
                </a:solidFill>
                <a:latin typeface="Georgia"/>
                <a:ea typeface="Georgia"/>
                <a:cs typeface="Georgia"/>
                <a:sym typeface="Georgia"/>
              </a:rPr>
              <a:t>for:</a:t>
            </a:r>
            <a:endParaRPr lang="en" sz="2800" b="1" i="0" u="none" strike="noStrike" cap="none" baseline="0" dirty="0">
              <a:solidFill>
                <a:schemeClr val="dk2"/>
              </a:solidFill>
              <a:latin typeface="Georgia"/>
              <a:ea typeface="Georgia"/>
              <a:cs typeface="Georgia"/>
              <a:sym typeface="Georgia"/>
            </a:endParaRP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Gas </a:t>
            </a:r>
            <a:r>
              <a:rPr lang="en" sz="2000" b="0" i="0" u="none" strike="noStrike" cap="none" baseline="0" dirty="0" smtClean="0">
                <a:solidFill>
                  <a:schemeClr val="dk1"/>
                </a:solidFill>
                <a:latin typeface="Georgia"/>
                <a:ea typeface="Georgia"/>
                <a:cs typeface="Georgia"/>
                <a:sym typeface="Georgia"/>
              </a:rPr>
              <a:t>(except for a state</a:t>
            </a:r>
            <a:r>
              <a:rPr lang="en" sz="2000" b="0" i="0" u="none" strike="noStrike" cap="none" dirty="0" smtClean="0">
                <a:solidFill>
                  <a:schemeClr val="dk1"/>
                </a:solidFill>
                <a:latin typeface="Georgia"/>
                <a:ea typeface="Georgia"/>
                <a:cs typeface="Georgia"/>
                <a:sym typeface="Georgia"/>
              </a:rPr>
              <a:t> vehicle) </a:t>
            </a:r>
            <a:endParaRPr lang="en" sz="2000" b="0" i="0" u="none" strike="noStrike" cap="none" baseline="0" dirty="0">
              <a:solidFill>
                <a:schemeClr val="dk1"/>
              </a:solidFill>
              <a:latin typeface="Georgia"/>
              <a:ea typeface="Georgia"/>
              <a:cs typeface="Georgia"/>
              <a:sym typeface="Georgia"/>
            </a:endParaRP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Food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Social events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Items under $50 </a:t>
            </a:r>
          </a:p>
          <a:p>
            <a:pPr marL="548640" marR="0" lvl="1" indent="-281940" algn="l" rtl="0">
              <a:spcBef>
                <a:spcPts val="560"/>
              </a:spcBef>
              <a:buClr>
                <a:schemeClr val="accent2"/>
              </a:buClr>
              <a:buSzPct val="71428"/>
              <a:buFont typeface="Arial"/>
              <a:buChar char="•"/>
            </a:pPr>
            <a:r>
              <a:rPr lang="en" sz="2800" b="1" i="0" u="none" strike="noStrike" cap="none" baseline="0" dirty="0">
                <a:solidFill>
                  <a:schemeClr val="dk2"/>
                </a:solidFill>
                <a:latin typeface="Georgia"/>
                <a:ea typeface="Georgia"/>
                <a:cs typeface="Georgia"/>
                <a:sym typeface="Georgia"/>
              </a:rPr>
              <a:t>Using your UREC account takes </a:t>
            </a:r>
            <a:r>
              <a:rPr lang="en" sz="2800" b="1" i="0" u="sng" strike="noStrike" cap="none" baseline="0" dirty="0" smtClean="0">
                <a:solidFill>
                  <a:schemeClr val="dk2"/>
                </a:solidFill>
                <a:latin typeface="Georgia"/>
                <a:ea typeface="Georgia"/>
                <a:cs typeface="Georgia"/>
                <a:sym typeface="Georgia"/>
              </a:rPr>
              <a:t>time</a:t>
            </a:r>
            <a:r>
              <a:rPr lang="en" sz="2800" b="1" i="0" u="none" strike="noStrike" cap="none" baseline="0" dirty="0" smtClean="0">
                <a:solidFill>
                  <a:schemeClr val="dk2"/>
                </a:solidFill>
                <a:latin typeface="Georgia"/>
                <a:ea typeface="Georgia"/>
                <a:cs typeface="Georgia"/>
                <a:sym typeface="Georgia"/>
              </a:rPr>
              <a:t> </a:t>
            </a:r>
            <a:endParaRPr lang="en" sz="2600" b="1" i="0" u="none" strike="noStrike" cap="none" baseline="0" dirty="0">
              <a:solidFill>
                <a:schemeClr val="dk1"/>
              </a:solidFill>
              <a:latin typeface="Georgia"/>
              <a:ea typeface="Georgia"/>
              <a:cs typeface="Georgia"/>
              <a:sym typeface="Georgia"/>
            </a:endParaRPr>
          </a:p>
          <a:p>
            <a:pPr marL="822960" marR="0" lvl="2" indent="-238760" algn="l" rtl="0">
              <a:spcBef>
                <a:spcPts val="520"/>
              </a:spcBef>
              <a:buClr>
                <a:schemeClr val="accent3"/>
              </a:buClr>
              <a:buSzPct val="79861"/>
              <a:buFont typeface="Arial"/>
              <a:buChar char="•"/>
            </a:pPr>
            <a:r>
              <a:rPr lang="en" sz="2400" b="0" i="0" u="none" strike="noStrike" cap="none" baseline="0" dirty="0">
                <a:solidFill>
                  <a:schemeClr val="dk1"/>
                </a:solidFill>
                <a:latin typeface="Georgia"/>
                <a:ea typeface="Georgia"/>
                <a:cs typeface="Georgia"/>
                <a:sym typeface="Georgia"/>
              </a:rPr>
              <a:t>UREC to prepay with card – </a:t>
            </a:r>
            <a:r>
              <a:rPr lang="en" sz="2600" b="1" i="0" u="none" strike="noStrike" cap="none" baseline="0" dirty="0">
                <a:solidFill>
                  <a:schemeClr val="dk1"/>
                </a:solidFill>
                <a:latin typeface="Georgia"/>
                <a:ea typeface="Georgia"/>
                <a:cs typeface="Georgia"/>
                <a:sym typeface="Georgia"/>
              </a:rPr>
              <a:t>3 weeks </a:t>
            </a:r>
            <a:r>
              <a:rPr lang="en" sz="2600" b="1" i="0" u="none" strike="noStrike" cap="none" baseline="0" dirty="0" smtClean="0">
                <a:solidFill>
                  <a:schemeClr val="dk1"/>
                </a:solidFill>
                <a:latin typeface="Georgia"/>
                <a:ea typeface="Georgia"/>
                <a:cs typeface="Georgia"/>
                <a:sym typeface="Georgia"/>
              </a:rPr>
              <a:t>ahead</a:t>
            </a:r>
          </a:p>
          <a:p>
            <a:pPr marL="1280160" lvl="3" indent="-238760">
              <a:spcBef>
                <a:spcPts val="520"/>
              </a:spcBef>
              <a:buClr>
                <a:schemeClr val="accent3"/>
              </a:buClr>
              <a:buSzPct val="79861"/>
              <a:buFont typeface="Arial"/>
              <a:buChar char="•"/>
            </a:pPr>
            <a:r>
              <a:rPr lang="en" dirty="0" smtClean="0">
                <a:solidFill>
                  <a:schemeClr val="dk1"/>
                </a:solidFill>
                <a:latin typeface="Georgia"/>
                <a:ea typeface="Georgia"/>
                <a:cs typeface="Georgia"/>
                <a:sym typeface="Georgia"/>
              </a:rPr>
              <a:t>League fee’s, tournament fee’s, airfare</a:t>
            </a:r>
            <a:endParaRPr lang="en" i="0" u="none" strike="noStrike" cap="none" baseline="0" dirty="0">
              <a:solidFill>
                <a:schemeClr val="dk1"/>
              </a:solidFill>
              <a:latin typeface="Georgia"/>
              <a:ea typeface="Georgia"/>
              <a:cs typeface="Georgia"/>
              <a:sym typeface="Georgia"/>
            </a:endParaRP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Your UREC Account </a:t>
            </a:r>
            <a:r>
              <a:rPr lang="en" sz="2200" b="0" i="0" u="sng" strike="noStrike" cap="none" baseline="0" dirty="0">
                <a:solidFill>
                  <a:schemeClr val="dk2"/>
                </a:solidFill>
                <a:latin typeface="Georgia"/>
                <a:ea typeface="Georgia"/>
                <a:cs typeface="Georgia"/>
                <a:sym typeface="Georgia"/>
              </a:rPr>
              <a:t>does not</a:t>
            </a:r>
            <a:r>
              <a:rPr lang="en" sz="2200" b="0" i="0" u="none" strike="noStrike" cap="none" baseline="0" dirty="0">
                <a:solidFill>
                  <a:schemeClr val="dk2"/>
                </a:solidFill>
                <a:latin typeface="Georgia"/>
                <a:ea typeface="Georgia"/>
                <a:cs typeface="Georgia"/>
                <a:sym typeface="Georgia"/>
              </a:rPr>
              <a:t> roll-forward to the next year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It must be used by May 1, </a:t>
            </a:r>
            <a:r>
              <a:rPr lang="en" sz="2000" b="0" i="0" u="none" strike="noStrike" cap="none" baseline="0" dirty="0" smtClean="0">
                <a:solidFill>
                  <a:schemeClr val="dk1"/>
                </a:solidFill>
                <a:latin typeface="Georgia"/>
                <a:ea typeface="Georgia"/>
                <a:cs typeface="Georgia"/>
                <a:sym typeface="Georgia"/>
              </a:rPr>
              <a:t>201</a:t>
            </a:r>
            <a:r>
              <a:rPr lang="en-US" dirty="0">
                <a:solidFill>
                  <a:schemeClr val="dk1"/>
                </a:solidFill>
                <a:latin typeface="Georgia"/>
                <a:ea typeface="Georgia"/>
                <a:cs typeface="Georgia"/>
                <a:sym typeface="Georgia"/>
              </a:rPr>
              <a:t>7</a:t>
            </a:r>
            <a:r>
              <a:rPr lang="en" sz="2000" b="0" i="0" u="none" strike="noStrike" cap="none" baseline="0" dirty="0" smtClean="0">
                <a:solidFill>
                  <a:schemeClr val="dk1"/>
                </a:solidFill>
                <a:latin typeface="Georgia"/>
                <a:ea typeface="Georgia"/>
                <a:cs typeface="Georgia"/>
                <a:sym typeface="Georgia"/>
              </a:rPr>
              <a:t> </a:t>
            </a:r>
          </a:p>
          <a:p>
            <a:pPr marL="548640" lvl="1" indent="-281940">
              <a:spcBef>
                <a:spcPts val="560"/>
              </a:spcBef>
              <a:buClr>
                <a:schemeClr val="accent2"/>
              </a:buClr>
              <a:buSzPct val="71428"/>
              <a:buFont typeface="Arial"/>
              <a:buChar char="•"/>
            </a:pPr>
            <a:r>
              <a:rPr lang="en" sz="2800" b="1" dirty="0">
                <a:solidFill>
                  <a:schemeClr val="dk2"/>
                </a:solidFill>
                <a:latin typeface="Georgia"/>
                <a:ea typeface="Georgia"/>
                <a:cs typeface="Georgia"/>
                <a:sym typeface="Georgia"/>
              </a:rPr>
              <a:t>Must be a planned expenditure including all TA’s handed into me by April 1st </a:t>
            </a:r>
          </a:p>
          <a:p>
            <a:pPr marL="822960" marR="0" lvl="2" indent="-238760" algn="l" rtl="0">
              <a:spcBef>
                <a:spcPts val="400"/>
              </a:spcBef>
              <a:buClr>
                <a:schemeClr val="accent3"/>
              </a:buClr>
              <a:buSzPct val="74999"/>
              <a:buFont typeface="Arial"/>
              <a:buChar char="•"/>
            </a:pPr>
            <a:endParaRPr lang="en" dirty="0">
              <a:solidFill>
                <a:schemeClr val="dk1"/>
              </a:solidFill>
              <a:latin typeface="Georgia"/>
              <a:ea typeface="Georgia"/>
              <a:cs typeface="Georgia"/>
              <a:sym typeface="Georgia"/>
            </a:endParaRPr>
          </a:p>
          <a:p>
            <a:pPr marL="584200" marR="0" lvl="2" indent="0" algn="l" rtl="0">
              <a:spcBef>
                <a:spcPts val="400"/>
              </a:spcBef>
              <a:buClr>
                <a:schemeClr val="accent3"/>
              </a:buClr>
              <a:buSzPct val="74999"/>
              <a:buNone/>
            </a:pPr>
            <a:endParaRPr lang="en" sz="2000" b="0" i="0" u="none" strike="noStrike" cap="none" baseline="0" dirty="0">
              <a:solidFill>
                <a:schemeClr val="dk1"/>
              </a:solidFill>
              <a:latin typeface="Georgia"/>
              <a:ea typeface="Georgia"/>
              <a:cs typeface="Georgia"/>
              <a:sym typeface="Georgia"/>
            </a:endParaRPr>
          </a:p>
          <a:p>
            <a:endParaRPr lang="en" sz="2000" b="0" i="0" u="none" strike="noStrike" cap="none" baseline="0" dirty="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685800" y="220891"/>
            <a:ext cx="7770813" cy="1052275"/>
          </a:xfrm>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a:solidFill>
                  <a:srgbClr val="000000"/>
                </a:solidFill>
                <a:latin typeface="Georgia"/>
                <a:ea typeface="Georgia"/>
                <a:cs typeface="Georgia"/>
                <a:sym typeface="Georgia"/>
              </a:rPr>
              <a:t>Supportive Funds</a:t>
            </a:r>
          </a:p>
        </p:txBody>
      </p:sp>
      <p:sp>
        <p:nvSpPr>
          <p:cNvPr id="553" name="Shape 553"/>
          <p:cNvSpPr txBox="1">
            <a:spLocks noGrp="1"/>
          </p:cNvSpPr>
          <p:nvPr>
            <p:ph idx="1"/>
          </p:nvPr>
        </p:nvSpPr>
        <p:spPr>
          <a:xfrm>
            <a:off x="587830" y="2209800"/>
            <a:ext cx="7868784" cy="3657600"/>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800" b="0" i="0" u="none" strike="noStrike" cap="none" baseline="0" dirty="0">
                <a:solidFill>
                  <a:schemeClr val="dk1"/>
                </a:solidFill>
                <a:latin typeface="Georgia"/>
                <a:ea typeface="Georgia"/>
                <a:cs typeface="Georgia"/>
                <a:sym typeface="Georgia"/>
              </a:rPr>
              <a:t>Proposals submitted to </a:t>
            </a:r>
            <a:r>
              <a:rPr lang="en" sz="2800" dirty="0" smtClean="0">
                <a:solidFill>
                  <a:schemeClr val="dk1"/>
                </a:solidFill>
                <a:latin typeface="Georgia"/>
                <a:ea typeface="Georgia"/>
                <a:cs typeface="Georgia"/>
                <a:sym typeface="Georgia"/>
              </a:rPr>
              <a:t>Jamie</a:t>
            </a:r>
            <a:r>
              <a:rPr lang="en" sz="2800" b="0" i="0" u="none" strike="noStrike" cap="none" baseline="0" dirty="0" smtClean="0">
                <a:solidFill>
                  <a:schemeClr val="dk1"/>
                </a:solidFill>
                <a:latin typeface="Georgia"/>
                <a:ea typeface="Georgia"/>
                <a:cs typeface="Georgia"/>
                <a:sym typeface="Georgia"/>
              </a:rPr>
              <a:t> (SCC President)</a:t>
            </a:r>
            <a:endParaRPr lang="en" sz="2800" b="0" i="0" u="none" strike="noStrike" cap="none" baseline="0" dirty="0">
              <a:solidFill>
                <a:schemeClr val="dk1"/>
              </a:solidFill>
              <a:latin typeface="Georgia"/>
              <a:ea typeface="Georgia"/>
              <a:cs typeface="Georgia"/>
              <a:sym typeface="Georgia"/>
            </a:endParaRPr>
          </a:p>
          <a:p>
            <a:pPr marL="274320" marR="0" lvl="0" indent="-274320" algn="l" rtl="0">
              <a:spcBef>
                <a:spcPts val="540"/>
              </a:spcBef>
              <a:buClr>
                <a:schemeClr val="accent1"/>
              </a:buClr>
              <a:buSzPct val="86419"/>
              <a:buFont typeface="Arial"/>
              <a:buChar char="•"/>
            </a:pPr>
            <a:r>
              <a:rPr lang="en" sz="2800" b="0" i="0" u="none" strike="noStrike" cap="none" baseline="0" dirty="0">
                <a:solidFill>
                  <a:schemeClr val="dk1"/>
                </a:solidFill>
                <a:latin typeface="Georgia"/>
                <a:ea typeface="Georgia"/>
                <a:cs typeface="Georgia"/>
                <a:sym typeface="Georgia"/>
              </a:rPr>
              <a:t>To be considered submit </a:t>
            </a:r>
            <a:r>
              <a:rPr lang="en" sz="2800" b="0" i="0" u="none" strike="noStrike" cap="none" baseline="0" dirty="0" smtClean="0">
                <a:solidFill>
                  <a:schemeClr val="dk1"/>
                </a:solidFill>
                <a:latin typeface="Georgia"/>
                <a:ea typeface="Georgia"/>
                <a:cs typeface="Georgia"/>
                <a:sym typeface="Georgia"/>
              </a:rPr>
              <a:t>between </a:t>
            </a:r>
            <a:r>
              <a:rPr lang="en" sz="2800" b="0" i="0" u="none" strike="noStrike" cap="none" baseline="0" dirty="0" smtClean="0">
                <a:solidFill>
                  <a:schemeClr val="dk2"/>
                </a:solidFill>
                <a:latin typeface="Georgia"/>
                <a:ea typeface="Georgia"/>
                <a:cs typeface="Georgia"/>
                <a:sym typeface="Georgia"/>
              </a:rPr>
              <a:t>October </a:t>
            </a:r>
            <a:r>
              <a:rPr lang="en" sz="2800" b="0" i="0" u="none" strike="noStrike" cap="none" baseline="0" dirty="0">
                <a:solidFill>
                  <a:schemeClr val="dk2"/>
                </a:solidFill>
                <a:latin typeface="Georgia"/>
                <a:ea typeface="Georgia"/>
                <a:cs typeface="Georgia"/>
                <a:sym typeface="Georgia"/>
              </a:rPr>
              <a:t>1</a:t>
            </a:r>
            <a:r>
              <a:rPr lang="en" sz="2800" b="0" i="0" u="none" strike="noStrike" cap="none" baseline="30000" dirty="0">
                <a:solidFill>
                  <a:schemeClr val="dk2"/>
                </a:solidFill>
                <a:latin typeface="Georgia"/>
                <a:ea typeface="Georgia"/>
                <a:cs typeface="Georgia"/>
                <a:sym typeface="Georgia"/>
              </a:rPr>
              <a:t>st</a:t>
            </a:r>
            <a:r>
              <a:rPr lang="en" sz="2800" b="0" i="0" u="none" strike="noStrike" cap="none" baseline="0" dirty="0">
                <a:solidFill>
                  <a:schemeClr val="dk2"/>
                </a:solidFill>
                <a:latin typeface="Georgia"/>
                <a:ea typeface="Georgia"/>
                <a:cs typeface="Georgia"/>
                <a:sym typeface="Georgia"/>
              </a:rPr>
              <a:t> – </a:t>
            </a:r>
            <a:r>
              <a:rPr lang="en" sz="2800" b="0" i="0" u="none" strike="noStrike" cap="none" baseline="0" dirty="0" smtClean="0">
                <a:solidFill>
                  <a:schemeClr val="dk2"/>
                </a:solidFill>
                <a:latin typeface="Georgia"/>
                <a:ea typeface="Georgia"/>
                <a:cs typeface="Georgia"/>
                <a:sym typeface="Georgia"/>
              </a:rPr>
              <a:t>February</a:t>
            </a:r>
            <a:r>
              <a:rPr lang="en" sz="2800" b="0" i="0" u="none" strike="noStrike" cap="none" dirty="0" smtClean="0">
                <a:solidFill>
                  <a:schemeClr val="dk2"/>
                </a:solidFill>
                <a:latin typeface="Georgia"/>
                <a:ea typeface="Georgia"/>
                <a:cs typeface="Georgia"/>
                <a:sym typeface="Georgia"/>
              </a:rPr>
              <a:t> 28th</a:t>
            </a:r>
            <a:endParaRPr lang="en" sz="2800" b="0" i="0" u="none" strike="noStrike" cap="none" baseline="30000" dirty="0">
              <a:solidFill>
                <a:schemeClr val="dk2"/>
              </a:solidFill>
              <a:latin typeface="Georgia"/>
              <a:ea typeface="Georgia"/>
              <a:cs typeface="Georgia"/>
              <a:sym typeface="Georgia"/>
            </a:endParaRPr>
          </a:p>
          <a:p>
            <a:pPr marL="274320" marR="0" lvl="0" indent="-274320" algn="l" rtl="0">
              <a:spcBef>
                <a:spcPts val="540"/>
              </a:spcBef>
              <a:buClr>
                <a:schemeClr val="accent1"/>
              </a:buClr>
              <a:buSzPct val="86419"/>
              <a:buFont typeface="Arial"/>
              <a:buChar char="•"/>
            </a:pPr>
            <a:r>
              <a:rPr lang="en" sz="2800" b="0" i="0" u="none" strike="noStrike" cap="none" baseline="0" dirty="0" smtClean="0">
                <a:solidFill>
                  <a:schemeClr val="dk1"/>
                </a:solidFill>
                <a:latin typeface="Georgia"/>
                <a:ea typeface="Georgia"/>
                <a:cs typeface="Georgia"/>
                <a:sym typeface="Georgia"/>
              </a:rPr>
              <a:t>Approval is based</a:t>
            </a:r>
            <a:r>
              <a:rPr lang="en" sz="2800" b="0" i="0" u="none" strike="noStrike" cap="none" dirty="0" smtClean="0">
                <a:solidFill>
                  <a:schemeClr val="dk1"/>
                </a:solidFill>
                <a:latin typeface="Georgia"/>
                <a:ea typeface="Georgia"/>
                <a:cs typeface="Georgia"/>
                <a:sym typeface="Georgia"/>
              </a:rPr>
              <a:t> on the big picture and your clubs standing with the council </a:t>
            </a:r>
            <a:endParaRPr lang="en" sz="2600" b="0" i="0" u="none" strike="noStrike" cap="none" baseline="0" dirty="0">
              <a:solidFill>
                <a:schemeClr val="dk1"/>
              </a:solidFill>
              <a:latin typeface="Georgia"/>
              <a:ea typeface="Georgia"/>
              <a:cs typeface="Georgia"/>
              <a:sym typeface="Georgia"/>
            </a:endParaRPr>
          </a:p>
          <a:p>
            <a:pPr marL="274320" marR="0" lvl="0" indent="-274320" algn="l" rtl="0">
              <a:spcBef>
                <a:spcPts val="540"/>
              </a:spcBef>
              <a:buClr>
                <a:schemeClr val="accent1"/>
              </a:buClr>
              <a:buSzPct val="86419"/>
              <a:buFont typeface="Arial"/>
              <a:buChar char="•"/>
            </a:pPr>
            <a:r>
              <a:rPr lang="en" sz="2800" b="0" i="0" u="none" strike="noStrike" cap="none" baseline="0" dirty="0">
                <a:solidFill>
                  <a:schemeClr val="dk1"/>
                </a:solidFill>
                <a:latin typeface="Georgia"/>
                <a:ea typeface="Georgia"/>
                <a:cs typeface="Georgia"/>
                <a:sym typeface="Georgia"/>
              </a:rPr>
              <a:t>Include budgets from UREC and personal </a:t>
            </a:r>
            <a:r>
              <a:rPr lang="en" sz="2800" b="0" i="0" u="none" strike="noStrike" cap="none" baseline="0" dirty="0" smtClean="0">
                <a:solidFill>
                  <a:schemeClr val="dk1"/>
                </a:solidFill>
                <a:latin typeface="Georgia"/>
                <a:ea typeface="Georgia"/>
                <a:cs typeface="Georgia"/>
                <a:sym typeface="Georgia"/>
              </a:rPr>
              <a:t>accounts</a:t>
            </a:r>
            <a:endParaRPr lang="en" sz="2800" b="0" i="0" u="none" strike="noStrike" cap="none" baseline="0" dirty="0">
              <a:solidFill>
                <a:schemeClr val="dk1"/>
              </a:solidFill>
              <a:latin typeface="Georgia"/>
              <a:ea typeface="Georgia"/>
              <a:cs typeface="Georgia"/>
              <a:sym typeface="Georgia"/>
            </a:endParaRPr>
          </a:p>
          <a:p>
            <a:pPr marL="274320" marR="0" lvl="0" indent="-274320" algn="l" rtl="0">
              <a:spcBef>
                <a:spcPts val="540"/>
              </a:spcBef>
              <a:buClr>
                <a:schemeClr val="accent1"/>
              </a:buClr>
              <a:buSzPct val="86419"/>
              <a:buFont typeface="Arial"/>
              <a:buChar char="•"/>
            </a:pPr>
            <a:r>
              <a:rPr lang="en" sz="2800" b="0" i="0" u="none" strike="noStrike" cap="none" baseline="0" dirty="0">
                <a:solidFill>
                  <a:schemeClr val="dk1"/>
                </a:solidFill>
                <a:latin typeface="Georgia"/>
                <a:ea typeface="Georgia"/>
                <a:cs typeface="Georgia"/>
                <a:sym typeface="Georgia"/>
              </a:rPr>
              <a:t>Funds awarded throughout year</a:t>
            </a:r>
          </a:p>
          <a:p>
            <a:endParaRPr lang="en" sz="2000" b="0" i="0" u="none" strike="noStrike" cap="none" baseline="0" dirty="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a:solidFill>
                  <a:srgbClr val="000000"/>
                </a:solidFill>
                <a:latin typeface="Georgia"/>
                <a:ea typeface="Georgia"/>
                <a:cs typeface="Georgia"/>
                <a:sym typeface="Georgia"/>
              </a:rPr>
              <a:t>Foundation Account </a:t>
            </a:r>
          </a:p>
        </p:txBody>
      </p:sp>
      <p:sp>
        <p:nvSpPr>
          <p:cNvPr id="560" name="Shape 560"/>
          <p:cNvSpPr txBox="1">
            <a:spLocks noGrp="1"/>
          </p:cNvSpPr>
          <p:nvPr>
            <p:ph idx="1"/>
          </p:nvPr>
        </p:nvSpPr>
        <p:spPr>
          <a:xfrm>
            <a:off x="315557" y="2006664"/>
            <a:ext cx="8503920" cy="5026152"/>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200" b="0" i="0" u="none" strike="noStrike" cap="none" baseline="0" dirty="0">
                <a:solidFill>
                  <a:schemeClr val="dk1"/>
                </a:solidFill>
                <a:latin typeface="Georgia"/>
                <a:ea typeface="Georgia"/>
                <a:cs typeface="Georgia"/>
                <a:sym typeface="Georgia"/>
              </a:rPr>
              <a:t> The JMU Foundation is for handling private gift funds given to James Madison University (or Sport Clubs)</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Not all clubs have a Foundation Account </a:t>
            </a:r>
          </a:p>
          <a:p>
            <a:pPr marL="274320" marR="0" lvl="0" indent="-274320" algn="l" rtl="0">
              <a:spcBef>
                <a:spcPts val="540"/>
              </a:spcBef>
              <a:buClr>
                <a:schemeClr val="accent1"/>
              </a:buClr>
              <a:buSzPct val="86419"/>
              <a:buFont typeface="Arial"/>
              <a:buChar char="•"/>
            </a:pPr>
            <a:r>
              <a:rPr lang="en" sz="2200" b="1" i="0" u="none" strike="noStrike" cap="none" baseline="0" dirty="0">
                <a:solidFill>
                  <a:schemeClr val="dk1"/>
                </a:solidFill>
                <a:latin typeface="Georgia"/>
                <a:ea typeface="Georgia"/>
                <a:cs typeface="Georgia"/>
                <a:sym typeface="Georgia"/>
              </a:rPr>
              <a:t>Income: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Donations from individuals </a:t>
            </a:r>
          </a:p>
          <a:p>
            <a:pPr marL="822960" marR="0" lvl="2" indent="-238760" algn="l" rtl="0">
              <a:spcBef>
                <a:spcPts val="400"/>
              </a:spcBef>
              <a:buClr>
                <a:schemeClr val="accent3"/>
              </a:buClr>
              <a:buSzPct val="74999"/>
              <a:buFont typeface="Arial"/>
              <a:buChar char="•"/>
            </a:pPr>
            <a:r>
              <a:rPr lang="en" b="0" i="0" u="none" strike="noStrike" cap="none" baseline="0" dirty="0">
                <a:solidFill>
                  <a:schemeClr val="dk1"/>
                </a:solidFill>
                <a:latin typeface="Georgia"/>
                <a:ea typeface="Georgia"/>
                <a:cs typeface="Georgia"/>
                <a:sym typeface="Georgia"/>
              </a:rPr>
              <a:t>Club members can write letters asking for donations</a:t>
            </a:r>
          </a:p>
          <a:p>
            <a:pPr marL="822960" marR="0" lvl="2" indent="-238760" algn="l" rtl="0">
              <a:spcBef>
                <a:spcPts val="400"/>
              </a:spcBef>
              <a:buClr>
                <a:schemeClr val="accent3"/>
              </a:buClr>
              <a:buSzPct val="74999"/>
              <a:buFont typeface="Arial"/>
              <a:buChar char="•"/>
            </a:pPr>
            <a:r>
              <a:rPr lang="en" b="0" i="0" u="none" strike="noStrike" cap="none" baseline="0" dirty="0">
                <a:solidFill>
                  <a:schemeClr val="dk1"/>
                </a:solidFill>
                <a:latin typeface="Georgia"/>
                <a:ea typeface="Georgia"/>
                <a:cs typeface="Georgia"/>
                <a:sym typeface="Georgia"/>
              </a:rPr>
              <a:t>The donors can get a tax write-off </a:t>
            </a:r>
          </a:p>
          <a:p>
            <a:pPr marL="274320" marR="0" lvl="0" indent="-274320" algn="l" rtl="0">
              <a:spcBef>
                <a:spcPts val="540"/>
              </a:spcBef>
              <a:buClr>
                <a:schemeClr val="accent1"/>
              </a:buClr>
              <a:buSzPct val="86419"/>
              <a:buFont typeface="Arial"/>
              <a:buChar char="•"/>
            </a:pPr>
            <a:r>
              <a:rPr lang="en" sz="2200" b="1" i="0" u="none" strike="noStrike" cap="none" baseline="0" dirty="0" smtClean="0">
                <a:solidFill>
                  <a:schemeClr val="dk1"/>
                </a:solidFill>
                <a:latin typeface="Georgia"/>
                <a:ea typeface="Georgia"/>
                <a:cs typeface="Georgia"/>
                <a:sym typeface="Georgia"/>
              </a:rPr>
              <a:t>Expenses</a:t>
            </a:r>
            <a:r>
              <a:rPr lang="en-US" sz="2200" b="1" i="0" u="none" strike="noStrike" cap="none" baseline="0" dirty="0" smtClean="0">
                <a:solidFill>
                  <a:schemeClr val="dk1"/>
                </a:solidFill>
                <a:latin typeface="Georgia"/>
                <a:ea typeface="Georgia"/>
                <a:cs typeface="Georgia"/>
                <a:sym typeface="Georgia"/>
              </a:rPr>
              <a:t>:</a:t>
            </a:r>
            <a:endParaRPr lang="en" sz="2200" b="1" i="0" u="none" strike="noStrike" cap="none" baseline="0" dirty="0">
              <a:solidFill>
                <a:schemeClr val="dk1"/>
              </a:solidFill>
              <a:latin typeface="Georgia"/>
              <a:ea typeface="Georgia"/>
              <a:cs typeface="Georgia"/>
              <a:sym typeface="Georgia"/>
            </a:endParaRP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Same as the UREC Account </a:t>
            </a:r>
          </a:p>
          <a:p>
            <a:pPr marL="548640" marR="0" lvl="1" indent="-281940" algn="l" rtl="0">
              <a:spcBef>
                <a:spcPts val="440"/>
              </a:spcBef>
              <a:buClr>
                <a:schemeClr val="accent2"/>
              </a:buClr>
              <a:buSzPct val="68181"/>
              <a:buFont typeface="Arial"/>
              <a:buChar char="•"/>
            </a:pPr>
            <a:r>
              <a:rPr lang="en" sz="2000" b="0" i="0" u="none" strike="noStrike" cap="none" baseline="0" dirty="0">
                <a:solidFill>
                  <a:schemeClr val="dk2"/>
                </a:solidFill>
                <a:latin typeface="Georgia"/>
                <a:ea typeface="Georgia"/>
                <a:cs typeface="Georgia"/>
                <a:sym typeface="Georgia"/>
              </a:rPr>
              <a:t>Contact the SCC Treasurer if you need to use your Foundation Account </a:t>
            </a:r>
          </a:p>
          <a:p>
            <a:pPr marL="274320" marR="0" lvl="0" indent="-274320" algn="l" rtl="0">
              <a:spcBef>
                <a:spcPts val="540"/>
              </a:spcBef>
              <a:buClr>
                <a:schemeClr val="accent1"/>
              </a:buClr>
              <a:buSzPct val="86419"/>
              <a:buFont typeface="Arial"/>
              <a:buChar char="•"/>
            </a:pPr>
            <a:r>
              <a:rPr lang="en" sz="2200" b="0" i="0" u="none" strike="noStrike" cap="none" baseline="0" dirty="0">
                <a:solidFill>
                  <a:schemeClr val="dk1"/>
                </a:solidFill>
                <a:latin typeface="Georgia"/>
                <a:ea typeface="Georgia"/>
                <a:cs typeface="Georgia"/>
                <a:sym typeface="Georgia"/>
              </a:rPr>
              <a:t>This money rolls forward from year to year </a:t>
            </a:r>
          </a:p>
          <a:p>
            <a:endParaRPr lang="en" sz="2200" b="0" i="0" u="none" strike="noStrike" cap="none" baseline="0" dirty="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smtClean="0">
                <a:solidFill>
                  <a:srgbClr val="000000"/>
                </a:solidFill>
                <a:latin typeface="Georgia"/>
                <a:ea typeface="Georgia"/>
                <a:cs typeface="Georgia"/>
                <a:sym typeface="Georgia"/>
              </a:rPr>
              <a:t>Quick</a:t>
            </a:r>
            <a:r>
              <a:rPr lang="en" sz="4800" b="1" i="0" u="none" strike="noStrike" cap="none" dirty="0" smtClean="0">
                <a:solidFill>
                  <a:srgbClr val="000000"/>
                </a:solidFill>
                <a:latin typeface="Georgia"/>
                <a:ea typeface="Georgia"/>
                <a:cs typeface="Georgia"/>
                <a:sym typeface="Georgia"/>
              </a:rPr>
              <a:t> Summary</a:t>
            </a:r>
            <a:endParaRPr lang="en" sz="4800" b="1" i="0" u="none" strike="noStrike" cap="none" baseline="0" dirty="0">
              <a:solidFill>
                <a:srgbClr val="000000"/>
              </a:solidFill>
              <a:latin typeface="Georgia"/>
              <a:ea typeface="Georgia"/>
              <a:cs typeface="Georgia"/>
              <a:sym typeface="Georgia"/>
            </a:endParaRPr>
          </a:p>
        </p:txBody>
      </p:sp>
      <p:sp>
        <p:nvSpPr>
          <p:cNvPr id="567" name="Shape 567"/>
          <p:cNvSpPr txBox="1">
            <a:spLocks noGrp="1"/>
          </p:cNvSpPr>
          <p:nvPr>
            <p:ph idx="1"/>
          </p:nvPr>
        </p:nvSpPr>
        <p:spPr>
          <a:xfrm>
            <a:off x="671995" y="1740404"/>
            <a:ext cx="7770813" cy="3657600"/>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93333"/>
              <a:buFont typeface="Arial"/>
              <a:buChar char="•"/>
            </a:pPr>
            <a:r>
              <a:rPr lang="en" sz="2500" b="0" i="0" u="none" strike="noStrike" cap="none" baseline="0" dirty="0">
                <a:solidFill>
                  <a:schemeClr val="dk1"/>
                </a:solidFill>
                <a:latin typeface="Georgia"/>
                <a:ea typeface="Georgia"/>
                <a:cs typeface="Georgia"/>
                <a:sym typeface="Georgia"/>
              </a:rPr>
              <a:t>UREC Account</a:t>
            </a:r>
          </a:p>
          <a:p>
            <a:pPr marL="548640" marR="0" lvl="1" indent="-281940" algn="l" rtl="0">
              <a:spcBef>
                <a:spcPts val="440"/>
              </a:spcBef>
              <a:buClr>
                <a:schemeClr val="accent2"/>
              </a:buClr>
              <a:buSzPct val="71428"/>
              <a:buFont typeface="Arial"/>
              <a:buChar char="•"/>
            </a:pPr>
            <a:r>
              <a:rPr lang="en" sz="2050" b="0" i="0" u="none" strike="noStrike" cap="none" baseline="0" dirty="0">
                <a:solidFill>
                  <a:schemeClr val="dk2"/>
                </a:solidFill>
                <a:latin typeface="Georgia"/>
                <a:ea typeface="Georgia"/>
                <a:cs typeface="Georgia"/>
                <a:sym typeface="Georgia"/>
              </a:rPr>
              <a:t>Uniforms </a:t>
            </a:r>
          </a:p>
          <a:p>
            <a:pPr marL="548640" marR="0" lvl="1" indent="-281940" algn="l" rtl="0">
              <a:spcBef>
                <a:spcPts val="440"/>
              </a:spcBef>
              <a:buClr>
                <a:schemeClr val="accent2"/>
              </a:buClr>
              <a:buSzPct val="71428"/>
              <a:buFont typeface="Arial"/>
              <a:buChar char="•"/>
            </a:pPr>
            <a:r>
              <a:rPr lang="en" sz="2050" b="0" i="0" u="none" strike="noStrike" cap="none" baseline="0" dirty="0">
                <a:solidFill>
                  <a:schemeClr val="dk2"/>
                </a:solidFill>
                <a:latin typeface="Georgia"/>
                <a:ea typeface="Georgia"/>
                <a:cs typeface="Georgia"/>
                <a:sym typeface="Georgia"/>
              </a:rPr>
              <a:t>Equipment  </a:t>
            </a:r>
          </a:p>
          <a:p>
            <a:pPr marL="548640" marR="0" lvl="1" indent="-281940" algn="l" rtl="0">
              <a:spcBef>
                <a:spcPts val="440"/>
              </a:spcBef>
              <a:buClr>
                <a:schemeClr val="accent2"/>
              </a:buClr>
              <a:buSzPct val="71428"/>
              <a:buFont typeface="Arial"/>
              <a:buChar char="•"/>
            </a:pPr>
            <a:r>
              <a:rPr lang="en" sz="2050" b="0" i="0" u="none" strike="noStrike" cap="none" baseline="0" dirty="0">
                <a:solidFill>
                  <a:schemeClr val="dk2"/>
                </a:solidFill>
                <a:latin typeface="Georgia"/>
                <a:ea typeface="Georgia"/>
                <a:cs typeface="Georgia"/>
                <a:sym typeface="Georgia"/>
              </a:rPr>
              <a:t>Entry fee </a:t>
            </a:r>
          </a:p>
          <a:p>
            <a:pPr marL="548640" marR="0" lvl="1" indent="-281940" algn="l" rtl="0">
              <a:spcBef>
                <a:spcPts val="440"/>
              </a:spcBef>
              <a:buClr>
                <a:schemeClr val="accent2"/>
              </a:buClr>
              <a:buSzPct val="71428"/>
              <a:buFont typeface="Arial"/>
              <a:buChar char="•"/>
            </a:pPr>
            <a:r>
              <a:rPr lang="en" sz="2050" b="0" i="0" u="none" strike="noStrike" cap="none" baseline="0" dirty="0">
                <a:solidFill>
                  <a:schemeClr val="dk2"/>
                </a:solidFill>
                <a:latin typeface="Georgia"/>
                <a:ea typeface="Georgia"/>
                <a:cs typeface="Georgia"/>
                <a:sym typeface="Georgia"/>
              </a:rPr>
              <a:t>Hotel rooms </a:t>
            </a:r>
          </a:p>
          <a:p>
            <a:pPr marL="274320" marR="0" lvl="0" indent="-274320" algn="l" rtl="0">
              <a:spcBef>
                <a:spcPts val="540"/>
              </a:spcBef>
              <a:buClr>
                <a:schemeClr val="accent1"/>
              </a:buClr>
              <a:buSzPct val="93333"/>
              <a:buFont typeface="Arial"/>
              <a:buChar char="•"/>
            </a:pPr>
            <a:r>
              <a:rPr lang="en" sz="2500" b="0" i="0" u="none" strike="noStrike" cap="none" baseline="0" dirty="0">
                <a:solidFill>
                  <a:schemeClr val="dk1"/>
                </a:solidFill>
                <a:latin typeface="Georgia"/>
                <a:ea typeface="Georgia"/>
                <a:cs typeface="Georgia"/>
                <a:sym typeface="Georgia"/>
              </a:rPr>
              <a:t>Your club’s checking account </a:t>
            </a:r>
          </a:p>
          <a:p>
            <a:pPr marL="548640" marR="0" lvl="1" indent="-281940" algn="l" rtl="0">
              <a:spcBef>
                <a:spcPts val="440"/>
              </a:spcBef>
              <a:buClr>
                <a:schemeClr val="accent2"/>
              </a:buClr>
              <a:buSzPct val="71428"/>
              <a:buFont typeface="Arial"/>
              <a:buChar char="•"/>
            </a:pPr>
            <a:r>
              <a:rPr lang="en" sz="2050" b="0" i="0" u="none" strike="noStrike" cap="none" baseline="0" dirty="0">
                <a:solidFill>
                  <a:schemeClr val="dk2"/>
                </a:solidFill>
                <a:latin typeface="Georgia"/>
                <a:ea typeface="Georgia"/>
                <a:cs typeface="Georgia"/>
                <a:sym typeface="Georgia"/>
              </a:rPr>
              <a:t>Goods for pre-tournament dinner </a:t>
            </a:r>
          </a:p>
          <a:p>
            <a:pPr marL="548640" marR="0" lvl="1" indent="-281940" algn="l" rtl="0">
              <a:spcBef>
                <a:spcPts val="440"/>
              </a:spcBef>
              <a:buClr>
                <a:schemeClr val="accent2"/>
              </a:buClr>
              <a:buSzPct val="71428"/>
              <a:buFont typeface="Arial"/>
              <a:buChar char="•"/>
            </a:pPr>
            <a:r>
              <a:rPr lang="en" sz="2050" b="0" i="0" u="none" strike="noStrike" cap="none" baseline="0" dirty="0">
                <a:solidFill>
                  <a:schemeClr val="dk2"/>
                </a:solidFill>
                <a:latin typeface="Georgia"/>
                <a:ea typeface="Georgia"/>
                <a:cs typeface="Georgia"/>
                <a:sym typeface="Georgia"/>
              </a:rPr>
              <a:t>Team wristbands (personal item) </a:t>
            </a:r>
          </a:p>
          <a:p>
            <a:pPr marL="274320" marR="0" lvl="0" indent="-274320" algn="l" rtl="0">
              <a:spcBef>
                <a:spcPts val="540"/>
              </a:spcBef>
              <a:buClr>
                <a:schemeClr val="accent1"/>
              </a:buClr>
              <a:buSzPct val="93333"/>
              <a:buFont typeface="Arial"/>
              <a:buChar char="•"/>
            </a:pPr>
            <a:r>
              <a:rPr lang="en" sz="2500" b="0" i="0" u="none" strike="noStrike" cap="none" baseline="0" dirty="0">
                <a:solidFill>
                  <a:schemeClr val="dk1"/>
                </a:solidFill>
                <a:latin typeface="Georgia"/>
                <a:ea typeface="Georgia"/>
                <a:cs typeface="Georgia"/>
                <a:sym typeface="Georgia"/>
              </a:rPr>
              <a:t>What About transportation? </a:t>
            </a:r>
          </a:p>
          <a:p>
            <a:pPr marL="548640" marR="0" lvl="1" indent="-281940" algn="l" rtl="0">
              <a:spcBef>
                <a:spcPts val="440"/>
              </a:spcBef>
              <a:buClr>
                <a:schemeClr val="accent2"/>
              </a:buClr>
              <a:buSzPct val="71428"/>
              <a:buFont typeface="Arial"/>
              <a:buChar char="•"/>
            </a:pPr>
            <a:r>
              <a:rPr lang="en" sz="2050" b="0" i="0" u="none" strike="noStrike" cap="none" baseline="0" dirty="0">
                <a:solidFill>
                  <a:schemeClr val="dk2"/>
                </a:solidFill>
                <a:latin typeface="Georgia"/>
                <a:ea typeface="Georgia"/>
                <a:cs typeface="Georgia"/>
                <a:sym typeface="Georgia"/>
              </a:rPr>
              <a:t>If you are driving, you must use your club’s checking account to pay for the gas </a:t>
            </a:r>
          </a:p>
          <a:p>
            <a:pPr marL="548640" marR="0" lvl="1" indent="-281940" algn="l" rtl="0">
              <a:spcBef>
                <a:spcPts val="440"/>
              </a:spcBef>
              <a:buClr>
                <a:schemeClr val="accent2"/>
              </a:buClr>
              <a:buSzPct val="71428"/>
              <a:buFont typeface="Arial"/>
              <a:buChar char="•"/>
            </a:pPr>
            <a:r>
              <a:rPr lang="en" sz="2050" b="0" i="0" u="none" strike="noStrike" cap="none" baseline="0" dirty="0">
                <a:solidFill>
                  <a:schemeClr val="dk2"/>
                </a:solidFill>
                <a:latin typeface="Georgia"/>
                <a:ea typeface="Georgia"/>
                <a:cs typeface="Georgia"/>
                <a:sym typeface="Georgia"/>
              </a:rPr>
              <a:t>You can rent a JMU van using your UREC Account. </a:t>
            </a:r>
          </a:p>
          <a:p>
            <a:pPr marL="822960" lvl="2" indent="-238760">
              <a:spcBef>
                <a:spcPts val="400"/>
              </a:spcBef>
              <a:buSzPct val="78947"/>
              <a:buFont typeface="Arial"/>
              <a:buChar char="•"/>
            </a:pPr>
            <a:r>
              <a:rPr lang="en" sz="1850" dirty="0" smtClean="0">
                <a:solidFill>
                  <a:schemeClr val="tx1"/>
                </a:solidFill>
                <a:latin typeface="Georgia"/>
                <a:ea typeface="Georgia"/>
                <a:cs typeface="Georgia"/>
                <a:sym typeface="Georgia"/>
              </a:rPr>
              <a:t>Contact Chris Jones (</a:t>
            </a:r>
            <a:r>
              <a:rPr lang="en-US" sz="1800" b="1" dirty="0" smtClean="0">
                <a:solidFill>
                  <a:schemeClr val="tx1"/>
                </a:solidFill>
                <a:hlinkClick r:id="rId3"/>
              </a:rPr>
              <a:t>jones4cr@jmu.edu</a:t>
            </a:r>
            <a:r>
              <a:rPr lang="en-US" sz="1800" b="1" dirty="0" smtClean="0">
                <a:solidFill>
                  <a:schemeClr val="tx1"/>
                </a:solidFill>
              </a:rPr>
              <a:t>)</a:t>
            </a:r>
            <a:endParaRPr lang="en" sz="1850" b="0" i="0" u="none" strike="noStrike" cap="none" baseline="0" dirty="0">
              <a:solidFill>
                <a:schemeClr val="tx1"/>
              </a:solidFill>
              <a:latin typeface="Georgia"/>
              <a:ea typeface="Georgia"/>
              <a:cs typeface="Georgia"/>
              <a:sym typeface="Georgia"/>
            </a:endParaRPr>
          </a:p>
          <a:p>
            <a:endParaRPr lang="en" sz="1850" b="0" i="0" u="none" strike="noStrike" cap="none" baseline="0" dirty="0">
              <a:solidFill>
                <a:schemeClr val="dk1"/>
              </a:solidFill>
              <a:latin typeface="Georgia"/>
              <a:ea typeface="Georgia"/>
              <a:cs typeface="Georgia"/>
              <a:sym typeface="Georgia"/>
            </a:endParaRPr>
          </a:p>
          <a:p>
            <a:endParaRPr lang="en" sz="1850" b="0" i="0" u="none" strike="noStrike" cap="none" baseline="0" dirty="0">
              <a:solidFill>
                <a:schemeClr val="dk1"/>
              </a:solidFill>
              <a:latin typeface="Georgia"/>
              <a:ea typeface="Georgia"/>
              <a:cs typeface="Georgia"/>
              <a:sym typeface="Georgia"/>
            </a:endParaRPr>
          </a:p>
          <a:p>
            <a:endParaRPr lang="en" sz="1850" b="0" i="0" u="none" strike="noStrike" cap="none" baseline="0" dirty="0">
              <a:solidFill>
                <a:schemeClr val="dk1"/>
              </a:solidFill>
              <a:latin typeface="Georgia"/>
              <a:ea typeface="Georgia"/>
              <a:cs typeface="Georgia"/>
              <a:sym typeface="Georgia"/>
            </a:endParaRPr>
          </a:p>
          <a:p>
            <a:endParaRPr lang="en" sz="1850" b="0" i="0" u="none" strike="noStrike" cap="none" baseline="0" dirty="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7">
                                            <p:txEl>
                                              <p:pRg st="0" end="0"/>
                                            </p:txEl>
                                          </p:spTgt>
                                        </p:tgtEl>
                                        <p:attrNameLst>
                                          <p:attrName>style.visibility</p:attrName>
                                        </p:attrNameLst>
                                      </p:cBhvr>
                                      <p:to>
                                        <p:strVal val="visible"/>
                                      </p:to>
                                    </p:set>
                                    <p:animEffect transition="in" filter="fade">
                                      <p:cBhvr>
                                        <p:cTn id="12" dur="500"/>
                                        <p:tgtEl>
                                          <p:spTgt spid="5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xEl>
                                              <p:pRg st="1" end="1"/>
                                            </p:txEl>
                                          </p:spTgt>
                                        </p:tgtEl>
                                        <p:attrNameLst>
                                          <p:attrName>style.visibility</p:attrName>
                                        </p:attrNameLst>
                                      </p:cBhvr>
                                      <p:to>
                                        <p:strVal val="visible"/>
                                      </p:to>
                                    </p:set>
                                    <p:animEffect transition="in" filter="fade">
                                      <p:cBhvr>
                                        <p:cTn id="17" dur="500"/>
                                        <p:tgtEl>
                                          <p:spTgt spid="5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7">
                                            <p:txEl>
                                              <p:pRg st="2" end="2"/>
                                            </p:txEl>
                                          </p:spTgt>
                                        </p:tgtEl>
                                        <p:attrNameLst>
                                          <p:attrName>style.visibility</p:attrName>
                                        </p:attrNameLst>
                                      </p:cBhvr>
                                      <p:to>
                                        <p:strVal val="visible"/>
                                      </p:to>
                                    </p:set>
                                    <p:animEffect transition="in" filter="fade">
                                      <p:cBhvr>
                                        <p:cTn id="22" dur="500"/>
                                        <p:tgtEl>
                                          <p:spTgt spid="5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7">
                                            <p:txEl>
                                              <p:pRg st="3" end="3"/>
                                            </p:txEl>
                                          </p:spTgt>
                                        </p:tgtEl>
                                        <p:attrNameLst>
                                          <p:attrName>style.visibility</p:attrName>
                                        </p:attrNameLst>
                                      </p:cBhvr>
                                      <p:to>
                                        <p:strVal val="visible"/>
                                      </p:to>
                                    </p:set>
                                    <p:animEffect transition="in" filter="fade">
                                      <p:cBhvr>
                                        <p:cTn id="27" dur="500"/>
                                        <p:tgtEl>
                                          <p:spTgt spid="5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7">
                                            <p:txEl>
                                              <p:pRg st="4" end="4"/>
                                            </p:txEl>
                                          </p:spTgt>
                                        </p:tgtEl>
                                        <p:attrNameLst>
                                          <p:attrName>style.visibility</p:attrName>
                                        </p:attrNameLst>
                                      </p:cBhvr>
                                      <p:to>
                                        <p:strVal val="visible"/>
                                      </p:to>
                                    </p:set>
                                    <p:animEffect transition="in" filter="fade">
                                      <p:cBhvr>
                                        <p:cTn id="32" dur="500"/>
                                        <p:tgtEl>
                                          <p:spTgt spid="56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7">
                                            <p:txEl>
                                              <p:pRg st="5" end="5"/>
                                            </p:txEl>
                                          </p:spTgt>
                                        </p:tgtEl>
                                        <p:attrNameLst>
                                          <p:attrName>style.visibility</p:attrName>
                                        </p:attrNameLst>
                                      </p:cBhvr>
                                      <p:to>
                                        <p:strVal val="visible"/>
                                      </p:to>
                                    </p:set>
                                    <p:animEffect transition="in" filter="fade">
                                      <p:cBhvr>
                                        <p:cTn id="37" dur="500"/>
                                        <p:tgtEl>
                                          <p:spTgt spid="56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67">
                                            <p:txEl>
                                              <p:pRg st="6" end="6"/>
                                            </p:txEl>
                                          </p:spTgt>
                                        </p:tgtEl>
                                        <p:attrNameLst>
                                          <p:attrName>style.visibility</p:attrName>
                                        </p:attrNameLst>
                                      </p:cBhvr>
                                      <p:to>
                                        <p:strVal val="visible"/>
                                      </p:to>
                                    </p:set>
                                    <p:animEffect transition="in" filter="fade">
                                      <p:cBhvr>
                                        <p:cTn id="42" dur="500"/>
                                        <p:tgtEl>
                                          <p:spTgt spid="56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7">
                                            <p:txEl>
                                              <p:pRg st="7" end="7"/>
                                            </p:txEl>
                                          </p:spTgt>
                                        </p:tgtEl>
                                        <p:attrNameLst>
                                          <p:attrName>style.visibility</p:attrName>
                                        </p:attrNameLst>
                                      </p:cBhvr>
                                      <p:to>
                                        <p:strVal val="visible"/>
                                      </p:to>
                                    </p:set>
                                    <p:animEffect transition="in" filter="fade">
                                      <p:cBhvr>
                                        <p:cTn id="47" dur="500"/>
                                        <p:tgtEl>
                                          <p:spTgt spid="56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67">
                                            <p:txEl>
                                              <p:pRg st="8" end="8"/>
                                            </p:txEl>
                                          </p:spTgt>
                                        </p:tgtEl>
                                        <p:attrNameLst>
                                          <p:attrName>style.visibility</p:attrName>
                                        </p:attrNameLst>
                                      </p:cBhvr>
                                      <p:to>
                                        <p:strVal val="visible"/>
                                      </p:to>
                                    </p:set>
                                    <p:animEffect transition="in" filter="fade">
                                      <p:cBhvr>
                                        <p:cTn id="52" dur="500"/>
                                        <p:tgtEl>
                                          <p:spTgt spid="56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67">
                                            <p:txEl>
                                              <p:pRg st="9" end="9"/>
                                            </p:txEl>
                                          </p:spTgt>
                                        </p:tgtEl>
                                        <p:attrNameLst>
                                          <p:attrName>style.visibility</p:attrName>
                                        </p:attrNameLst>
                                      </p:cBhvr>
                                      <p:to>
                                        <p:strVal val="visible"/>
                                      </p:to>
                                    </p:set>
                                    <p:animEffect transition="in" filter="fade">
                                      <p:cBhvr>
                                        <p:cTn id="57" dur="500"/>
                                        <p:tgtEl>
                                          <p:spTgt spid="56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67">
                                            <p:txEl>
                                              <p:pRg st="10" end="10"/>
                                            </p:txEl>
                                          </p:spTgt>
                                        </p:tgtEl>
                                        <p:attrNameLst>
                                          <p:attrName>style.visibility</p:attrName>
                                        </p:attrNameLst>
                                      </p:cBhvr>
                                      <p:to>
                                        <p:strVal val="visible"/>
                                      </p:to>
                                    </p:set>
                                    <p:animEffect transition="in" filter="fade">
                                      <p:cBhvr>
                                        <p:cTn id="62" dur="500"/>
                                        <p:tgtEl>
                                          <p:spTgt spid="56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67">
                                            <p:txEl>
                                              <p:pRg st="11" end="11"/>
                                            </p:txEl>
                                          </p:spTgt>
                                        </p:tgtEl>
                                        <p:attrNameLst>
                                          <p:attrName>style.visibility</p:attrName>
                                        </p:attrNameLst>
                                      </p:cBhvr>
                                      <p:to>
                                        <p:strVal val="visible"/>
                                      </p:to>
                                    </p:set>
                                    <p:animEffect transition="in" filter="fade">
                                      <p:cBhvr>
                                        <p:cTn id="67" dur="500"/>
                                        <p:tgtEl>
                                          <p:spTgt spid="5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0" y="67236"/>
            <a:ext cx="9144000" cy="1299532"/>
          </a:xfrm>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smtClean="0">
                <a:solidFill>
                  <a:schemeClr val="tx1"/>
                </a:solidFill>
                <a:latin typeface="Georgia"/>
                <a:ea typeface="Georgia"/>
                <a:cs typeface="Georgia"/>
                <a:sym typeface="Georgia"/>
              </a:rPr>
              <a:t>Travel Authorization</a:t>
            </a:r>
            <a:endParaRPr lang="en" sz="4800" b="1" i="0" u="none" strike="noStrike" cap="none" baseline="0" dirty="0">
              <a:solidFill>
                <a:schemeClr val="tx1"/>
              </a:solidFill>
              <a:latin typeface="Georgia"/>
              <a:ea typeface="Georgia"/>
              <a:cs typeface="Georgia"/>
              <a:sym typeface="Georgia"/>
            </a:endParaRPr>
          </a:p>
        </p:txBody>
      </p:sp>
      <p:sp>
        <p:nvSpPr>
          <p:cNvPr id="594" name="Shape 594"/>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93333"/>
              <a:buFont typeface="Arial"/>
              <a:buChar char="•"/>
            </a:pPr>
            <a:r>
              <a:rPr lang="en" sz="2000" dirty="0" smtClean="0">
                <a:solidFill>
                  <a:schemeClr val="dk1"/>
                </a:solidFill>
                <a:latin typeface="Georgia"/>
                <a:ea typeface="Georgia"/>
                <a:cs typeface="Georgia"/>
                <a:sym typeface="Georgia"/>
              </a:rPr>
              <a:t>When looking to get reimbursed from your UREC account</a:t>
            </a:r>
            <a:endParaRPr lang="en" sz="2000" dirty="0">
              <a:solidFill>
                <a:schemeClr val="dk1"/>
              </a:solidFill>
              <a:latin typeface="Georgia"/>
              <a:ea typeface="Georgia"/>
              <a:cs typeface="Georgia"/>
              <a:sym typeface="Georgia"/>
            </a:endParaRPr>
          </a:p>
          <a:p>
            <a:pPr marL="274320" marR="0" lvl="0" indent="-274320" algn="l" rtl="0">
              <a:spcBef>
                <a:spcPts val="540"/>
              </a:spcBef>
              <a:buClr>
                <a:schemeClr val="accent1"/>
              </a:buClr>
              <a:buSzPct val="93333"/>
              <a:buFont typeface="Arial"/>
              <a:buChar char="•"/>
            </a:pPr>
            <a:r>
              <a:rPr lang="en" sz="2000" b="0" i="0" u="none" strike="noStrike" cap="none" baseline="0" dirty="0" smtClean="0">
                <a:solidFill>
                  <a:schemeClr val="dk1"/>
                </a:solidFill>
                <a:latin typeface="Georgia"/>
                <a:ea typeface="Georgia"/>
                <a:cs typeface="Georgia"/>
                <a:sym typeface="Georgia"/>
              </a:rPr>
              <a:t>Entry </a:t>
            </a:r>
            <a:r>
              <a:rPr lang="en" sz="2000" b="0" i="0" u="none" strike="noStrike" cap="none" baseline="0" dirty="0">
                <a:solidFill>
                  <a:schemeClr val="dk1"/>
                </a:solidFill>
                <a:latin typeface="Georgia"/>
                <a:ea typeface="Georgia"/>
                <a:cs typeface="Georgia"/>
                <a:sym typeface="Georgia"/>
              </a:rPr>
              <a:t>Fees (tournament fees) and Hotels are done using the same form </a:t>
            </a:r>
          </a:p>
          <a:p>
            <a:pPr marL="548640" marR="0" lvl="1" indent="-281940" algn="l" rtl="0">
              <a:spcBef>
                <a:spcPts val="440"/>
              </a:spcBef>
              <a:buClr>
                <a:schemeClr val="accent2"/>
              </a:buClr>
              <a:buSzPct val="71428"/>
              <a:buFont typeface="Arial"/>
              <a:buChar char="•"/>
            </a:pPr>
            <a:r>
              <a:rPr lang="en" sz="2000" b="0" i="0" u="sng" strike="noStrike" cap="none" baseline="0" dirty="0">
                <a:solidFill>
                  <a:schemeClr val="dk2"/>
                </a:solidFill>
                <a:latin typeface="Georgia"/>
                <a:ea typeface="Georgia"/>
                <a:cs typeface="Georgia"/>
                <a:sym typeface="Georgia"/>
              </a:rPr>
              <a:t>Travel Authorization </a:t>
            </a:r>
            <a:r>
              <a:rPr lang="en" sz="2000" b="0" i="0" u="none" strike="noStrike" cap="none" baseline="0" dirty="0">
                <a:solidFill>
                  <a:schemeClr val="dk2"/>
                </a:solidFill>
                <a:latin typeface="Georgia"/>
                <a:ea typeface="Georgia"/>
                <a:cs typeface="Georgia"/>
                <a:sym typeface="Georgia"/>
              </a:rPr>
              <a:t>forms are needed </a:t>
            </a:r>
            <a:r>
              <a:rPr lang="en" sz="2000" b="1" i="0" u="none" strike="noStrike" cap="none" baseline="0" dirty="0">
                <a:solidFill>
                  <a:schemeClr val="dk2"/>
                </a:solidFill>
                <a:latin typeface="Georgia"/>
                <a:ea typeface="Georgia"/>
                <a:cs typeface="Georgia"/>
                <a:sym typeface="Georgia"/>
              </a:rPr>
              <a:t>every time</a:t>
            </a:r>
            <a:r>
              <a:rPr lang="en" sz="2000" b="0" i="0" u="none" strike="noStrike" cap="none" baseline="0" dirty="0">
                <a:solidFill>
                  <a:schemeClr val="dk2"/>
                </a:solidFill>
                <a:latin typeface="Georgia"/>
                <a:ea typeface="Georgia"/>
                <a:cs typeface="Georgia"/>
                <a:sym typeface="Georgia"/>
              </a:rPr>
              <a:t> that you are traveling and using your UREC account to pay for part or all of the trip </a:t>
            </a:r>
          </a:p>
          <a:p>
            <a:pPr marL="274320" marR="0" lvl="0" indent="-274320" algn="l" rtl="0">
              <a:spcBef>
                <a:spcPts val="540"/>
              </a:spcBef>
              <a:buClr>
                <a:schemeClr val="accent1"/>
              </a:buClr>
              <a:buSzPct val="93333"/>
              <a:buFont typeface="Arial"/>
              <a:buChar char="•"/>
            </a:pPr>
            <a:r>
              <a:rPr lang="en" sz="2000" b="0" i="0" u="none" strike="noStrike" cap="none" baseline="0" dirty="0" smtClean="0">
                <a:solidFill>
                  <a:schemeClr val="dk1"/>
                </a:solidFill>
                <a:latin typeface="Georgia"/>
                <a:ea typeface="Georgia"/>
                <a:cs typeface="Georgia"/>
                <a:sym typeface="Georgia"/>
              </a:rPr>
              <a:t>The complete </a:t>
            </a:r>
            <a:r>
              <a:rPr lang="en" sz="2000" b="0" i="0" u="none" strike="noStrike" cap="none" baseline="0" dirty="0">
                <a:solidFill>
                  <a:schemeClr val="dk1"/>
                </a:solidFill>
                <a:latin typeface="Georgia"/>
                <a:ea typeface="Georgia"/>
                <a:cs typeface="Georgia"/>
                <a:sym typeface="Georgia"/>
              </a:rPr>
              <a:t>TA </a:t>
            </a:r>
            <a:r>
              <a:rPr lang="en" sz="2000" b="0" i="0" u="none" strike="noStrike" cap="none" baseline="0" dirty="0" smtClean="0">
                <a:solidFill>
                  <a:schemeClr val="dk1"/>
                </a:solidFill>
                <a:latin typeface="Georgia"/>
                <a:ea typeface="Georgia"/>
                <a:cs typeface="Georgia"/>
                <a:sym typeface="Georgia"/>
              </a:rPr>
              <a:t>packet</a:t>
            </a:r>
            <a:r>
              <a:rPr lang="en" sz="2000" b="0" i="0" u="none" strike="noStrike" cap="none" dirty="0" smtClean="0">
                <a:solidFill>
                  <a:schemeClr val="dk1"/>
                </a:solidFill>
                <a:latin typeface="Georgia"/>
                <a:ea typeface="Georgia"/>
                <a:cs typeface="Georgia"/>
                <a:sym typeface="Georgia"/>
              </a:rPr>
              <a:t> </a:t>
            </a:r>
            <a:r>
              <a:rPr lang="en" sz="2000" b="0" i="0" u="none" strike="noStrike" cap="none" baseline="0" dirty="0" smtClean="0">
                <a:solidFill>
                  <a:schemeClr val="dk1"/>
                </a:solidFill>
                <a:latin typeface="Georgia"/>
                <a:ea typeface="Georgia"/>
                <a:cs typeface="Georgia"/>
                <a:sym typeface="Georgia"/>
              </a:rPr>
              <a:t>must </a:t>
            </a:r>
            <a:r>
              <a:rPr lang="en" sz="2000" b="0" i="0" u="none" strike="noStrike" cap="none" baseline="0" dirty="0">
                <a:solidFill>
                  <a:schemeClr val="dk1"/>
                </a:solidFill>
                <a:latin typeface="Georgia"/>
                <a:ea typeface="Georgia"/>
                <a:cs typeface="Georgia"/>
                <a:sym typeface="Georgia"/>
              </a:rPr>
              <a:t>be turned in </a:t>
            </a:r>
            <a:r>
              <a:rPr lang="en" sz="2000" b="0" i="0" u="sng" strike="noStrike" cap="none" baseline="0" dirty="0">
                <a:solidFill>
                  <a:schemeClr val="dk1"/>
                </a:solidFill>
                <a:latin typeface="Georgia"/>
                <a:ea typeface="Georgia"/>
                <a:cs typeface="Georgia"/>
                <a:sym typeface="Georgia"/>
              </a:rPr>
              <a:t>at least</a:t>
            </a:r>
            <a:r>
              <a:rPr lang="en" sz="2000" b="0" i="0" u="none" strike="noStrike" cap="none" baseline="0" dirty="0">
                <a:solidFill>
                  <a:schemeClr val="dk1"/>
                </a:solidFill>
                <a:latin typeface="Georgia"/>
                <a:ea typeface="Georgia"/>
                <a:cs typeface="Georgia"/>
                <a:sym typeface="Georgia"/>
              </a:rPr>
              <a:t> 3 weeks prior to travel. </a:t>
            </a:r>
            <a:endParaRPr lang="en" sz="2000" b="0" i="0" u="none" strike="noStrike" cap="none" baseline="0" dirty="0" smtClean="0">
              <a:solidFill>
                <a:schemeClr val="dk1"/>
              </a:solidFill>
              <a:latin typeface="Georgia"/>
              <a:ea typeface="Georgia"/>
              <a:cs typeface="Georgia"/>
              <a:sym typeface="Georgia"/>
            </a:endParaRPr>
          </a:p>
          <a:p>
            <a:pPr marL="731520" lvl="1" indent="-274320">
              <a:spcBef>
                <a:spcPts val="540"/>
              </a:spcBef>
              <a:buClr>
                <a:schemeClr val="accent1"/>
              </a:buClr>
              <a:buSzPct val="93333"/>
              <a:buFont typeface="Arial"/>
              <a:buChar char="•"/>
            </a:pPr>
            <a:r>
              <a:rPr lang="en" sz="1800" dirty="0" smtClean="0">
                <a:solidFill>
                  <a:schemeClr val="dk1"/>
                </a:solidFill>
                <a:latin typeface="Georgia"/>
                <a:ea typeface="Georgia"/>
                <a:cs typeface="Georgia"/>
                <a:sym typeface="Georgia"/>
              </a:rPr>
              <a:t>Roster</a:t>
            </a:r>
          </a:p>
          <a:p>
            <a:pPr marL="731520" lvl="1" indent="-274320">
              <a:spcBef>
                <a:spcPts val="540"/>
              </a:spcBef>
              <a:buClr>
                <a:schemeClr val="accent1"/>
              </a:buClr>
              <a:buSzPct val="93333"/>
              <a:buFont typeface="Arial"/>
              <a:buChar char="•"/>
            </a:pPr>
            <a:r>
              <a:rPr lang="en" sz="1800" b="0" i="0" u="none" strike="noStrike" cap="none" baseline="0" dirty="0" smtClean="0">
                <a:solidFill>
                  <a:schemeClr val="dk1"/>
                </a:solidFill>
                <a:latin typeface="Georgia"/>
                <a:ea typeface="Georgia"/>
                <a:cs typeface="Georgia"/>
                <a:sym typeface="Georgia"/>
              </a:rPr>
              <a:t>Invoice</a:t>
            </a:r>
            <a:endParaRPr lang="en" sz="1800" b="0" i="0" u="none" strike="noStrike" cap="none" baseline="0" dirty="0">
              <a:solidFill>
                <a:schemeClr val="dk1"/>
              </a:solidFill>
              <a:latin typeface="Georgia"/>
              <a:ea typeface="Georgia"/>
              <a:cs typeface="Georgia"/>
              <a:sym typeface="Georgia"/>
            </a:endParaRPr>
          </a:p>
          <a:p>
            <a:pPr marL="274320" marR="0" lvl="0" indent="-274320" algn="l" rtl="0">
              <a:spcBef>
                <a:spcPts val="540"/>
              </a:spcBef>
              <a:buClr>
                <a:schemeClr val="accent1"/>
              </a:buClr>
              <a:buSzPct val="93333"/>
              <a:buFont typeface="Arial"/>
              <a:buChar char="•"/>
            </a:pPr>
            <a:r>
              <a:rPr lang="en" sz="2000" b="0" i="0" u="none" strike="noStrike" cap="none" baseline="0" dirty="0" smtClean="0">
                <a:solidFill>
                  <a:schemeClr val="dk1"/>
                </a:solidFill>
                <a:latin typeface="Georgia"/>
                <a:ea typeface="Georgia"/>
                <a:cs typeface="Georgia"/>
                <a:sym typeface="Georgia"/>
              </a:rPr>
              <a:t>If </a:t>
            </a:r>
            <a:r>
              <a:rPr lang="en" sz="2000" b="0" i="0" u="none" strike="noStrike" cap="none" baseline="0" dirty="0">
                <a:solidFill>
                  <a:schemeClr val="dk1"/>
                </a:solidFill>
                <a:latin typeface="Georgia"/>
                <a:ea typeface="Georgia"/>
                <a:cs typeface="Georgia"/>
                <a:sym typeface="Georgia"/>
              </a:rPr>
              <a:t>you are </a:t>
            </a:r>
            <a:r>
              <a:rPr lang="en" sz="2000" b="0" i="0" u="sng" strike="noStrike" cap="none" baseline="0" dirty="0">
                <a:solidFill>
                  <a:schemeClr val="dk1"/>
                </a:solidFill>
                <a:latin typeface="Georgia"/>
                <a:ea typeface="Georgia"/>
                <a:cs typeface="Georgia"/>
                <a:sym typeface="Georgia"/>
              </a:rPr>
              <a:t>not</a:t>
            </a:r>
            <a:r>
              <a:rPr lang="en" sz="2000" b="0" i="0" u="none" strike="noStrike" cap="none" baseline="0" dirty="0">
                <a:solidFill>
                  <a:schemeClr val="dk1"/>
                </a:solidFill>
                <a:latin typeface="Georgia"/>
                <a:ea typeface="Georgia"/>
                <a:cs typeface="Georgia"/>
                <a:sym typeface="Georgia"/>
              </a:rPr>
              <a:t> traveling (you have an event at JMU) then you do not need a TA </a:t>
            </a:r>
          </a:p>
          <a:p>
            <a:pPr marL="274320" marR="0" lvl="0" indent="-274320" algn="l" rtl="0">
              <a:spcBef>
                <a:spcPts val="540"/>
              </a:spcBef>
              <a:buClr>
                <a:schemeClr val="accent1"/>
              </a:buClr>
              <a:buSzPct val="93333"/>
              <a:buFont typeface="Arial"/>
              <a:buChar char="•"/>
            </a:pPr>
            <a:r>
              <a:rPr lang="en" sz="2000" b="0" i="0" u="none" strike="noStrike" cap="none" baseline="0" dirty="0" smtClean="0">
                <a:solidFill>
                  <a:schemeClr val="dk1"/>
                </a:solidFill>
                <a:latin typeface="Georgia"/>
                <a:ea typeface="Georgia"/>
                <a:cs typeface="Georgia"/>
                <a:sym typeface="Georgia"/>
              </a:rPr>
              <a:t>Meet </a:t>
            </a:r>
            <a:r>
              <a:rPr lang="en" sz="2000" b="0" i="0" u="none" strike="noStrike" cap="none" baseline="0" dirty="0">
                <a:solidFill>
                  <a:schemeClr val="dk1"/>
                </a:solidFill>
                <a:latin typeface="Georgia"/>
                <a:ea typeface="Georgia"/>
                <a:cs typeface="Georgia"/>
                <a:sym typeface="Georgia"/>
              </a:rPr>
              <a:t>with the SCC </a:t>
            </a:r>
            <a:r>
              <a:rPr lang="en" sz="2000" b="0" i="0" u="none" strike="noStrike" cap="none" baseline="0" dirty="0" smtClean="0">
                <a:solidFill>
                  <a:schemeClr val="dk1"/>
                </a:solidFill>
                <a:latin typeface="Georgia"/>
                <a:ea typeface="Georgia"/>
                <a:cs typeface="Georgia"/>
                <a:sym typeface="Georgia"/>
              </a:rPr>
              <a:t>Treasurer</a:t>
            </a:r>
            <a:r>
              <a:rPr lang="en" sz="2000" b="0" i="0" u="none" strike="noStrike" cap="none" dirty="0" smtClean="0">
                <a:solidFill>
                  <a:schemeClr val="dk1"/>
                </a:solidFill>
                <a:latin typeface="Georgia"/>
                <a:ea typeface="Georgia"/>
                <a:cs typeface="Georgia"/>
                <a:sym typeface="Georgia"/>
              </a:rPr>
              <a:t> or SCC President</a:t>
            </a:r>
            <a:r>
              <a:rPr lang="en-US" sz="2000" b="0" i="0" u="none" strike="noStrike" cap="none" dirty="0" smtClean="0">
                <a:solidFill>
                  <a:schemeClr val="dk1"/>
                </a:solidFill>
                <a:latin typeface="Georgia"/>
                <a:ea typeface="Georgia"/>
                <a:cs typeface="Georgia"/>
                <a:sym typeface="Georgia"/>
              </a:rPr>
              <a:t> </a:t>
            </a:r>
            <a:endParaRPr lang="en" sz="2000" b="0" i="0" u="none" strike="noStrike" cap="none" baseline="0" dirty="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2499" y="143279"/>
            <a:ext cx="6787020" cy="6492240"/>
          </a:xfrm>
          <a:prstGeom prst="rect">
            <a:avLst/>
          </a:prstGeom>
          <a:noFill/>
          <a:ln>
            <a:noFill/>
          </a:ln>
        </p:spPr>
      </p:pic>
      <p:sp>
        <p:nvSpPr>
          <p:cNvPr id="601" name="Shape 601"/>
          <p:cNvSpPr/>
          <p:nvPr/>
        </p:nvSpPr>
        <p:spPr>
          <a:xfrm>
            <a:off x="6934200" y="609600"/>
            <a:ext cx="533399" cy="646199"/>
          </a:xfrm>
          <a:prstGeom prst="rect">
            <a:avLst/>
          </a:prstGeom>
          <a:solidFill>
            <a:srgbClr val="F5DFD1"/>
          </a:solidFill>
          <a:ln w="762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buSzPct val="25000"/>
              <a:buNone/>
            </a:pPr>
            <a:r>
              <a:rPr lang="en" sz="3600" b="1" i="0" u="none" strike="noStrike" cap="small" baseline="0">
                <a:latin typeface="Georgia"/>
                <a:ea typeface="Georgia"/>
                <a:cs typeface="Georgia"/>
                <a:sym typeface="Georgia"/>
              </a:rPr>
              <a:t>1</a:t>
            </a:r>
          </a:p>
        </p:txBody>
      </p:sp>
      <p:sp>
        <p:nvSpPr>
          <p:cNvPr id="602" name="Shape 602"/>
          <p:cNvSpPr/>
          <p:nvPr/>
        </p:nvSpPr>
        <p:spPr>
          <a:xfrm>
            <a:off x="3276600" y="2743200"/>
            <a:ext cx="533399" cy="646199"/>
          </a:xfrm>
          <a:prstGeom prst="rect">
            <a:avLst/>
          </a:prstGeom>
          <a:solidFill>
            <a:srgbClr val="F5DFD1"/>
          </a:solidFill>
          <a:ln w="762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buSzPct val="25000"/>
              <a:buNone/>
            </a:pPr>
            <a:r>
              <a:rPr lang="en" sz="3600" b="1" i="0" u="none" strike="noStrike" cap="small" baseline="0">
                <a:latin typeface="Georgia"/>
                <a:ea typeface="Georgia"/>
                <a:cs typeface="Georgia"/>
                <a:sym typeface="Georgia"/>
              </a:rPr>
              <a:t>2</a:t>
            </a:r>
          </a:p>
        </p:txBody>
      </p:sp>
      <p:sp>
        <p:nvSpPr>
          <p:cNvPr id="603" name="Shape 603"/>
          <p:cNvSpPr/>
          <p:nvPr/>
        </p:nvSpPr>
        <p:spPr>
          <a:xfrm>
            <a:off x="685800" y="5791200"/>
            <a:ext cx="533399" cy="646199"/>
          </a:xfrm>
          <a:prstGeom prst="rect">
            <a:avLst/>
          </a:prstGeom>
          <a:solidFill>
            <a:srgbClr val="F5DFD1"/>
          </a:solidFill>
          <a:ln w="762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buSzPct val="25000"/>
              <a:buNone/>
            </a:pPr>
            <a:r>
              <a:rPr lang="en" sz="3600" b="1" i="0" u="none" strike="noStrike" cap="small" baseline="0">
                <a:latin typeface="Georgia"/>
                <a:ea typeface="Georgia"/>
                <a:cs typeface="Georgia"/>
                <a:sym typeface="Georgia"/>
              </a:rPr>
              <a:t>5</a:t>
            </a:r>
          </a:p>
        </p:txBody>
      </p:sp>
      <p:sp>
        <p:nvSpPr>
          <p:cNvPr id="604" name="Shape 604"/>
          <p:cNvSpPr/>
          <p:nvPr/>
        </p:nvSpPr>
        <p:spPr>
          <a:xfrm>
            <a:off x="6096000" y="5334000"/>
            <a:ext cx="533399" cy="646199"/>
          </a:xfrm>
          <a:prstGeom prst="rect">
            <a:avLst/>
          </a:prstGeom>
          <a:solidFill>
            <a:srgbClr val="F5DFD1"/>
          </a:solidFill>
          <a:ln w="762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buSzPct val="25000"/>
              <a:buNone/>
            </a:pPr>
            <a:r>
              <a:rPr lang="en" sz="3600" b="1" i="0" u="none" strike="noStrike" cap="small" baseline="0">
                <a:latin typeface="Georgia"/>
                <a:ea typeface="Georgia"/>
                <a:cs typeface="Georgia"/>
                <a:sym typeface="Georgia"/>
              </a:rPr>
              <a:t>4</a:t>
            </a:r>
          </a:p>
        </p:txBody>
      </p:sp>
      <p:sp>
        <p:nvSpPr>
          <p:cNvPr id="605" name="Shape 605"/>
          <p:cNvSpPr/>
          <p:nvPr/>
        </p:nvSpPr>
        <p:spPr>
          <a:xfrm>
            <a:off x="685800" y="4038600"/>
            <a:ext cx="533399" cy="646199"/>
          </a:xfrm>
          <a:prstGeom prst="rect">
            <a:avLst/>
          </a:prstGeom>
          <a:solidFill>
            <a:srgbClr val="F5DFD1"/>
          </a:solidFill>
          <a:ln w="762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buSzPct val="25000"/>
              <a:buNone/>
            </a:pPr>
            <a:r>
              <a:rPr lang="en" sz="3600" b="1" i="0" u="none" strike="noStrike" cap="small" baseline="0">
                <a:latin typeface="Georgia"/>
                <a:ea typeface="Georgia"/>
                <a:cs typeface="Georgia"/>
                <a:sym typeface="Georgia"/>
              </a:rPr>
              <a:t>3</a:t>
            </a:r>
          </a:p>
        </p:txBody>
      </p:sp>
      <p:sp>
        <p:nvSpPr>
          <p:cNvPr id="606" name="Shape 606"/>
          <p:cNvSpPr txBox="1"/>
          <p:nvPr/>
        </p:nvSpPr>
        <p:spPr>
          <a:xfrm>
            <a:off x="858525" y="2410575"/>
            <a:ext cx="3657600" cy="457200"/>
          </a:xfrm>
          <a:prstGeom prst="rect">
            <a:avLst/>
          </a:prstGeom>
          <a:noFill/>
        </p:spPr>
        <p:txBody>
          <a:bodyPr lIns="91425" tIns="91425" rIns="91425" bIns="91425" anchor="t"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US" sz="4800" b="1" dirty="0" smtClean="0">
                <a:solidFill>
                  <a:srgbClr val="000000"/>
                </a:solidFill>
                <a:latin typeface="Georgia"/>
                <a:ea typeface="Georgia"/>
                <a:cs typeface="Georgia"/>
                <a:sym typeface="Georgia"/>
              </a:rPr>
              <a:t>I. </a:t>
            </a:r>
            <a:r>
              <a:rPr lang="en" sz="4800" b="1" i="0" u="none" strike="noStrike" cap="none" baseline="0" dirty="0" smtClean="0">
                <a:solidFill>
                  <a:srgbClr val="000000"/>
                </a:solidFill>
                <a:latin typeface="Georgia"/>
                <a:ea typeface="Georgia"/>
                <a:cs typeface="Georgia"/>
                <a:sym typeface="Georgia"/>
              </a:rPr>
              <a:t>Basic </a:t>
            </a:r>
            <a:r>
              <a:rPr lang="en" sz="4800" b="1" i="0" u="none" strike="noStrike" cap="none" baseline="0" dirty="0">
                <a:solidFill>
                  <a:srgbClr val="000000"/>
                </a:solidFill>
                <a:latin typeface="Georgia"/>
                <a:ea typeface="Georgia"/>
                <a:cs typeface="Georgia"/>
                <a:sym typeface="Georgia"/>
              </a:rPr>
              <a:t>Information</a:t>
            </a:r>
          </a:p>
        </p:txBody>
      </p:sp>
      <p:sp>
        <p:nvSpPr>
          <p:cNvPr id="613" name="Shape 613"/>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This form is found online </a:t>
            </a:r>
          </a:p>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Make sure you fill out all the highlighted areas. </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Contact person should say </a:t>
            </a:r>
            <a:r>
              <a:rPr lang="en" sz="2200" b="0" i="0" u="none" strike="noStrike" cap="none" baseline="0" dirty="0" smtClean="0">
                <a:solidFill>
                  <a:schemeClr val="dk2"/>
                </a:solidFill>
                <a:latin typeface="Georgia"/>
                <a:ea typeface="Georgia"/>
                <a:cs typeface="Georgia"/>
                <a:sym typeface="Georgia"/>
              </a:rPr>
              <a:t>“Lisa O’Fallon” </a:t>
            </a:r>
            <a:endParaRPr lang="en" sz="2200" b="0" i="0" u="none" strike="noStrike" cap="none" baseline="0" dirty="0">
              <a:solidFill>
                <a:schemeClr val="dk2"/>
              </a:solidFill>
              <a:latin typeface="Georgia"/>
              <a:ea typeface="Georgia"/>
              <a:cs typeface="Georgia"/>
              <a:sym typeface="Georgia"/>
            </a:endParaRPr>
          </a:p>
          <a:p>
            <a:pPr marL="274320" marR="0" lvl="0" indent="-274320" algn="l" rtl="0">
              <a:spcBef>
                <a:spcPts val="540"/>
              </a:spcBef>
              <a:buClr>
                <a:schemeClr val="accent1"/>
              </a:buClr>
              <a:buSzPct val="86419"/>
              <a:buFont typeface="Arial"/>
              <a:buChar char="•"/>
            </a:pPr>
            <a:r>
              <a:rPr lang="en" sz="2700" b="1" i="0" u="none" strike="noStrike" cap="none" baseline="0" dirty="0">
                <a:solidFill>
                  <a:schemeClr val="dk1"/>
                </a:solidFill>
                <a:latin typeface="Georgia"/>
                <a:ea typeface="Georgia"/>
                <a:cs typeface="Georgia"/>
                <a:sym typeface="Georgia"/>
              </a:rPr>
              <a:t>Destination: </a:t>
            </a:r>
            <a:r>
              <a:rPr lang="en" sz="2700" b="0" i="0" u="none" strike="noStrike" cap="none" baseline="0" dirty="0">
                <a:solidFill>
                  <a:schemeClr val="dk1"/>
                </a:solidFill>
                <a:latin typeface="Georgia"/>
                <a:ea typeface="Georgia"/>
                <a:cs typeface="Georgia"/>
                <a:sym typeface="Georgia"/>
              </a:rPr>
              <a:t>if you are traveling to a university, make sure </a:t>
            </a:r>
            <a:r>
              <a:rPr lang="en" sz="2700" b="0" i="0" u="none" strike="noStrike" cap="none" baseline="0" dirty="0" smtClean="0">
                <a:solidFill>
                  <a:schemeClr val="dk1"/>
                </a:solidFill>
                <a:latin typeface="Georgia"/>
                <a:ea typeface="Georgia"/>
                <a:cs typeface="Georgia"/>
                <a:sym typeface="Georgia"/>
              </a:rPr>
              <a:t>you</a:t>
            </a:r>
            <a:r>
              <a:rPr lang="en" sz="2700" b="0" i="0" u="none" strike="noStrike" cap="none" dirty="0" smtClean="0">
                <a:solidFill>
                  <a:schemeClr val="dk1"/>
                </a:solidFill>
                <a:latin typeface="Georgia"/>
                <a:ea typeface="Georgia"/>
                <a:cs typeface="Georgia"/>
                <a:sym typeface="Georgia"/>
              </a:rPr>
              <a:t> include the city in which it is located</a:t>
            </a:r>
            <a:endParaRPr lang="en" sz="2700" b="0" i="0" u="none" strike="noStrike" cap="none" baseline="0" dirty="0">
              <a:solidFill>
                <a:schemeClr val="dk1"/>
              </a:solidFill>
              <a:latin typeface="Georgia"/>
              <a:ea typeface="Georgia"/>
              <a:cs typeface="Georgia"/>
              <a:sym typeface="Georgia"/>
            </a:endParaRPr>
          </a:p>
          <a:p>
            <a:pPr marL="274320" marR="0" lvl="0" indent="-274320" algn="l" rtl="0">
              <a:spcBef>
                <a:spcPts val="540"/>
              </a:spcBef>
              <a:buClr>
                <a:schemeClr val="accent1"/>
              </a:buClr>
              <a:buSzPct val="86419"/>
              <a:buFont typeface="Arial"/>
              <a:buChar char="•"/>
            </a:pPr>
            <a:r>
              <a:rPr lang="en" sz="2700" b="1" i="0" u="none" strike="noStrike" cap="none" baseline="0" dirty="0">
                <a:solidFill>
                  <a:schemeClr val="dk1"/>
                </a:solidFill>
                <a:latin typeface="Georgia"/>
                <a:ea typeface="Georgia"/>
                <a:cs typeface="Georgia"/>
                <a:sym typeface="Georgia"/>
              </a:rPr>
              <a:t>Reason for travel</a:t>
            </a:r>
            <a:r>
              <a:rPr lang="en" sz="2700" b="0" i="0" u="none" strike="noStrike" cap="none" baseline="0" dirty="0">
                <a:solidFill>
                  <a:schemeClr val="dk1"/>
                </a:solidFill>
                <a:latin typeface="Georgia"/>
                <a:ea typeface="Georgia"/>
                <a:cs typeface="Georgia"/>
                <a:sym typeface="Georgia"/>
              </a:rPr>
              <a:t>: “college tournament” or “club competition” or the name of the event </a:t>
            </a:r>
          </a:p>
          <a:p>
            <a:endParaRPr lang="en" sz="2700" b="0" i="0" u="none" strike="noStrike" cap="none" baseline="0" dirty="0">
              <a:solidFill>
                <a:schemeClr val="dk1"/>
              </a:solidFill>
              <a:latin typeface="Georgia"/>
              <a:ea typeface="Georgia"/>
              <a:cs typeface="Georgia"/>
              <a:sym typeface="Georgia"/>
            </a:endParaRPr>
          </a:p>
          <a:p>
            <a:endParaRPr lang="en" sz="2700" b="0" i="0" u="none" strike="noStrike" cap="none" baseline="0" dirty="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 Club Council </a:t>
            </a:r>
            <a:endParaRPr lang="en-US" dirty="0"/>
          </a:p>
        </p:txBody>
      </p:sp>
      <p:sp>
        <p:nvSpPr>
          <p:cNvPr id="3" name="Content Placeholder 2"/>
          <p:cNvSpPr>
            <a:spLocks noGrp="1"/>
          </p:cNvSpPr>
          <p:nvPr>
            <p:ph idx="1"/>
          </p:nvPr>
        </p:nvSpPr>
        <p:spPr>
          <a:xfrm>
            <a:off x="130630" y="2209800"/>
            <a:ext cx="8325984" cy="3657600"/>
          </a:xfrm>
        </p:spPr>
        <p:txBody>
          <a:bodyPr>
            <a:normAutofit/>
          </a:bodyPr>
          <a:lstStyle/>
          <a:p>
            <a:r>
              <a:rPr lang="en-US" sz="2000" dirty="0"/>
              <a:t>Mission: To govern and promote both competitive and non-competitive recreational opportunities for undergraduate and graduate students who choose to participate in the sport club program.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800" y="3487074"/>
            <a:ext cx="6128828" cy="258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121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US" sz="4800" b="1" dirty="0" smtClean="0">
                <a:solidFill>
                  <a:srgbClr val="000000"/>
                </a:solidFill>
                <a:latin typeface="Georgia"/>
                <a:ea typeface="Georgia"/>
                <a:cs typeface="Georgia"/>
                <a:sym typeface="Georgia"/>
              </a:rPr>
              <a:t>II.</a:t>
            </a:r>
            <a:r>
              <a:rPr lang="en" sz="4800" b="1" i="0" u="none" strike="noStrike" cap="none" baseline="0" dirty="0" smtClean="0">
                <a:solidFill>
                  <a:srgbClr val="000000"/>
                </a:solidFill>
                <a:latin typeface="Georgia"/>
                <a:ea typeface="Georgia"/>
                <a:cs typeface="Georgia"/>
                <a:sym typeface="Georgia"/>
              </a:rPr>
              <a:t> </a:t>
            </a:r>
            <a:r>
              <a:rPr lang="en" sz="4800" b="1" i="0" u="none" strike="noStrike" cap="none" baseline="0" dirty="0">
                <a:solidFill>
                  <a:srgbClr val="000000"/>
                </a:solidFill>
                <a:latin typeface="Georgia"/>
                <a:ea typeface="Georgia"/>
                <a:cs typeface="Georgia"/>
                <a:sym typeface="Georgia"/>
              </a:rPr>
              <a:t>Entry Fees </a:t>
            </a:r>
          </a:p>
        </p:txBody>
      </p:sp>
      <p:sp>
        <p:nvSpPr>
          <p:cNvPr id="636" name="Shape 636"/>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3200" b="0" i="0" u="none" strike="noStrike" cap="none" baseline="0" dirty="0">
                <a:solidFill>
                  <a:schemeClr val="dk1"/>
                </a:solidFill>
                <a:latin typeface="Georgia"/>
                <a:ea typeface="Georgia"/>
                <a:cs typeface="Georgia"/>
                <a:sym typeface="Georgia"/>
              </a:rPr>
              <a:t>This is where you </a:t>
            </a:r>
            <a:r>
              <a:rPr lang="en" sz="3200" b="0" i="0" u="none" strike="noStrike" cap="none" baseline="0" dirty="0" smtClean="0">
                <a:solidFill>
                  <a:schemeClr val="dk1"/>
                </a:solidFill>
                <a:latin typeface="Georgia"/>
                <a:ea typeface="Georgia"/>
                <a:cs typeface="Georgia"/>
                <a:sym typeface="Georgia"/>
              </a:rPr>
              <a:t>put information for the</a:t>
            </a:r>
            <a:r>
              <a:rPr lang="en" sz="3200" b="0" i="0" u="none" strike="noStrike" cap="none" dirty="0" smtClean="0">
                <a:solidFill>
                  <a:schemeClr val="dk1"/>
                </a:solidFill>
                <a:latin typeface="Georgia"/>
                <a:ea typeface="Georgia"/>
                <a:cs typeface="Georgia"/>
                <a:sym typeface="Georgia"/>
              </a:rPr>
              <a:t> </a:t>
            </a:r>
            <a:r>
              <a:rPr lang="en" sz="3200" b="0" i="0" u="none" strike="noStrike" cap="none" baseline="0" dirty="0" smtClean="0">
                <a:solidFill>
                  <a:schemeClr val="dk1"/>
                </a:solidFill>
                <a:latin typeface="Georgia"/>
                <a:ea typeface="Georgia"/>
                <a:cs typeface="Georgia"/>
                <a:sym typeface="Georgia"/>
              </a:rPr>
              <a:t>entry </a:t>
            </a:r>
            <a:r>
              <a:rPr lang="en" sz="3200" b="0" i="0" u="none" strike="noStrike" cap="none" baseline="0" dirty="0">
                <a:solidFill>
                  <a:schemeClr val="dk1"/>
                </a:solidFill>
                <a:latin typeface="Georgia"/>
                <a:ea typeface="Georgia"/>
                <a:cs typeface="Georgia"/>
                <a:sym typeface="Georgia"/>
              </a:rPr>
              <a:t>fee</a:t>
            </a:r>
          </a:p>
          <a:p>
            <a:pPr marL="548640" marR="0" lvl="1" indent="-281940" algn="l" rtl="0">
              <a:spcBef>
                <a:spcPts val="440"/>
              </a:spcBef>
              <a:buClr>
                <a:schemeClr val="accent2"/>
              </a:buClr>
              <a:buSzPct val="68181"/>
              <a:buFont typeface="Arial"/>
              <a:buChar char="•"/>
            </a:pPr>
            <a:r>
              <a:rPr lang="en" sz="2400" b="0" i="0" u="none" strike="noStrike" cap="none" baseline="0" dirty="0">
                <a:solidFill>
                  <a:schemeClr val="dk2"/>
                </a:solidFill>
                <a:latin typeface="Georgia"/>
                <a:ea typeface="Georgia"/>
                <a:cs typeface="Georgia"/>
                <a:sym typeface="Georgia"/>
              </a:rPr>
              <a:t>Make sure you fill out the “Pay To” column </a:t>
            </a:r>
          </a:p>
          <a:p>
            <a:pPr marL="822960" marR="0" lvl="2" indent="-238760" algn="l" rtl="0">
              <a:spcBef>
                <a:spcPts val="400"/>
              </a:spcBef>
              <a:buClr>
                <a:schemeClr val="accent3"/>
              </a:buClr>
              <a:buSzPct val="74999"/>
              <a:buFont typeface="Arial"/>
              <a:buChar char="•"/>
            </a:pPr>
            <a:r>
              <a:rPr lang="en" sz="2400" b="0" i="0" u="none" strike="noStrike" cap="none" baseline="0" dirty="0">
                <a:solidFill>
                  <a:schemeClr val="dk1"/>
                </a:solidFill>
                <a:latin typeface="Georgia"/>
                <a:ea typeface="Georgia"/>
                <a:cs typeface="Georgia"/>
                <a:sym typeface="Georgia"/>
              </a:rPr>
              <a:t>For example, if you will be writing a check out to NCAA, write “NCAA” in the “Pay To” column </a:t>
            </a:r>
          </a:p>
          <a:p>
            <a:pPr marL="548640" marR="0" lvl="1" indent="-281940" algn="l" rtl="0">
              <a:spcBef>
                <a:spcPts val="440"/>
              </a:spcBef>
              <a:buClr>
                <a:schemeClr val="accent2"/>
              </a:buClr>
              <a:buSzPct val="68181"/>
              <a:buFont typeface="Arial"/>
              <a:buChar char="•"/>
            </a:pPr>
            <a:r>
              <a:rPr lang="en" sz="2400" b="0" i="0" u="none" strike="noStrike" cap="none" baseline="0" dirty="0">
                <a:solidFill>
                  <a:schemeClr val="dk2"/>
                </a:solidFill>
                <a:latin typeface="Georgia"/>
                <a:ea typeface="Georgia"/>
                <a:cs typeface="Georgia"/>
                <a:sym typeface="Georgia"/>
              </a:rPr>
              <a:t>Write in the amount of the entry fee </a:t>
            </a:r>
          </a:p>
          <a:p>
            <a:pPr marL="274320" marR="0" lvl="0" indent="-274320" algn="l" rtl="0">
              <a:spcBef>
                <a:spcPts val="540"/>
              </a:spcBef>
              <a:buClr>
                <a:schemeClr val="accent1"/>
              </a:buClr>
              <a:buSzPct val="86419"/>
              <a:buFont typeface="Arial"/>
              <a:buChar char="•"/>
            </a:pPr>
            <a:r>
              <a:rPr lang="en" sz="3200" b="0" i="0" u="none" strike="noStrike" cap="none" baseline="0" dirty="0" smtClean="0">
                <a:solidFill>
                  <a:schemeClr val="dk1"/>
                </a:solidFill>
                <a:latin typeface="Georgia"/>
                <a:ea typeface="Georgia"/>
                <a:cs typeface="Georgia"/>
                <a:sym typeface="Georgia"/>
              </a:rPr>
              <a:t>Highly encourage</a:t>
            </a:r>
            <a:r>
              <a:rPr lang="en" sz="3200" b="0" i="0" u="none" strike="noStrike" cap="none" dirty="0" smtClean="0">
                <a:solidFill>
                  <a:schemeClr val="dk1"/>
                </a:solidFill>
                <a:latin typeface="Georgia"/>
                <a:ea typeface="Georgia"/>
                <a:cs typeface="Georgia"/>
                <a:sym typeface="Georgia"/>
              </a:rPr>
              <a:t> an attached invoice of entry fee </a:t>
            </a:r>
            <a:endParaRPr lang="en" sz="3200" b="0" i="0" u="none" strike="noStrike" cap="none" baseline="0" dirty="0">
              <a:solidFill>
                <a:schemeClr val="dk1"/>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685800" y="248502"/>
            <a:ext cx="7770813" cy="1093693"/>
          </a:xfrm>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US" sz="4800" b="1" dirty="0" smtClean="0">
                <a:solidFill>
                  <a:srgbClr val="000000"/>
                </a:solidFill>
                <a:latin typeface="Georgia"/>
                <a:ea typeface="Georgia"/>
                <a:cs typeface="Georgia"/>
                <a:sym typeface="Georgia"/>
              </a:rPr>
              <a:t>III. </a:t>
            </a:r>
            <a:r>
              <a:rPr lang="en" sz="4800" b="1" i="0" u="none" strike="noStrike" cap="none" baseline="0" dirty="0" smtClean="0">
                <a:solidFill>
                  <a:srgbClr val="000000"/>
                </a:solidFill>
                <a:latin typeface="Georgia"/>
                <a:ea typeface="Georgia"/>
                <a:cs typeface="Georgia"/>
                <a:sym typeface="Georgia"/>
              </a:rPr>
              <a:t> </a:t>
            </a:r>
            <a:r>
              <a:rPr lang="en" sz="4800" b="1" i="0" u="none" strike="noStrike" cap="none" baseline="0" dirty="0">
                <a:solidFill>
                  <a:srgbClr val="000000"/>
                </a:solidFill>
                <a:latin typeface="Georgia"/>
                <a:ea typeface="Georgia"/>
                <a:cs typeface="Georgia"/>
                <a:sym typeface="Georgia"/>
              </a:rPr>
              <a:t>Hotels </a:t>
            </a:r>
          </a:p>
        </p:txBody>
      </p:sp>
      <p:sp>
        <p:nvSpPr>
          <p:cNvPr id="644" name="Shape 644"/>
          <p:cNvSpPr txBox="1">
            <a:spLocks noGrp="1"/>
          </p:cNvSpPr>
          <p:nvPr>
            <p:ph idx="1"/>
          </p:nvPr>
        </p:nvSpPr>
        <p:spPr>
          <a:xfrm>
            <a:off x="315557" y="2175917"/>
            <a:ext cx="8503920" cy="4797552"/>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Hotels need to be under </a:t>
            </a:r>
            <a:r>
              <a:rPr lang="en" sz="2700" b="0" i="1" u="none" strike="noStrike" cap="none" baseline="0" dirty="0">
                <a:solidFill>
                  <a:schemeClr val="dk1"/>
                </a:solidFill>
                <a:latin typeface="Georgia"/>
                <a:ea typeface="Georgia"/>
                <a:cs typeface="Georgia"/>
                <a:sym typeface="Georgia"/>
              </a:rPr>
              <a:t>per diem</a:t>
            </a:r>
            <a:r>
              <a:rPr lang="en" sz="2700" b="0" i="0" u="none" strike="noStrike" cap="none" baseline="0" dirty="0">
                <a:solidFill>
                  <a:schemeClr val="dk1"/>
                </a:solidFill>
                <a:latin typeface="Georgia"/>
                <a:ea typeface="Georgia"/>
                <a:cs typeface="Georgia"/>
                <a:sym typeface="Georgia"/>
              </a:rPr>
              <a:t>. </a:t>
            </a:r>
          </a:p>
          <a:p>
            <a:pPr marL="822960" lvl="2" indent="-238760">
              <a:spcBef>
                <a:spcPts val="400"/>
              </a:spcBef>
              <a:buSzPct val="74999"/>
              <a:buFont typeface="Arial"/>
              <a:buChar char="•"/>
            </a:pPr>
            <a:r>
              <a:rPr lang="en-US" u="sng" dirty="0">
                <a:solidFill>
                  <a:schemeClr val="hlink"/>
                </a:solidFill>
                <a:latin typeface="Georgia"/>
                <a:ea typeface="Georgia"/>
                <a:cs typeface="Georgia"/>
                <a:sym typeface="Georgia"/>
                <a:hlinkClick r:id="rId3"/>
              </a:rPr>
              <a:t>https://www.jmu.edu/financemanual/procedures/4215mie.shtml</a:t>
            </a:r>
            <a:endParaRPr lang="en" sz="2000" b="0" i="0" u="sng" strike="noStrike" cap="none" baseline="0" dirty="0" smtClean="0">
              <a:solidFill>
                <a:schemeClr val="hlink"/>
              </a:solidFill>
              <a:latin typeface="Georgia"/>
              <a:ea typeface="Georgia"/>
              <a:cs typeface="Georgia"/>
              <a:sym typeface="Georgia"/>
              <a:hlinkClick r:id="rId3"/>
            </a:endParaRPr>
          </a:p>
          <a:p>
            <a:pPr marL="548640" marR="0" lvl="1" indent="-281940" algn="l" rtl="0">
              <a:spcBef>
                <a:spcPts val="440"/>
              </a:spcBef>
              <a:buClr>
                <a:schemeClr val="accent2"/>
              </a:buClr>
              <a:buSzPct val="68181"/>
              <a:buFont typeface="Arial"/>
              <a:buChar char="•"/>
            </a:pPr>
            <a:r>
              <a:rPr lang="en" dirty="0" smtClean="0">
                <a:solidFill>
                  <a:schemeClr val="dk2"/>
                </a:solidFill>
                <a:latin typeface="Georgia"/>
                <a:ea typeface="Georgia"/>
                <a:cs typeface="Georgia"/>
                <a:sym typeface="Georgia"/>
              </a:rPr>
              <a:t>Know the zip code of the hotel to verify per diem rates</a:t>
            </a:r>
            <a:endParaRPr lang="en" sz="2200" b="0" i="0" u="none" strike="noStrike" cap="none" baseline="0" dirty="0" smtClean="0">
              <a:solidFill>
                <a:schemeClr val="dk2"/>
              </a:solidFill>
              <a:latin typeface="Georgia"/>
              <a:ea typeface="Georgia"/>
              <a:cs typeface="Georgia"/>
              <a:sym typeface="Georgia"/>
            </a:endParaRPr>
          </a:p>
          <a:p>
            <a:pPr marL="548640" marR="0" lvl="1" indent="-281940" algn="l" rtl="0">
              <a:spcBef>
                <a:spcPts val="440"/>
              </a:spcBef>
              <a:buClr>
                <a:schemeClr val="accent2"/>
              </a:buClr>
              <a:buSzPct val="68181"/>
              <a:buFont typeface="Arial"/>
              <a:buChar char="•"/>
            </a:pPr>
            <a:r>
              <a:rPr lang="en" sz="2200" b="0" i="0" u="none" strike="noStrike" cap="none" baseline="0" dirty="0" smtClean="0">
                <a:solidFill>
                  <a:schemeClr val="dk2"/>
                </a:solidFill>
                <a:latin typeface="Georgia"/>
                <a:ea typeface="Georgia"/>
                <a:cs typeface="Georgia"/>
                <a:sym typeface="Georgia"/>
              </a:rPr>
              <a:t>Not </a:t>
            </a:r>
            <a:r>
              <a:rPr lang="en" sz="2200" b="0" i="0" u="none" strike="noStrike" cap="none" baseline="0" dirty="0">
                <a:solidFill>
                  <a:schemeClr val="dk2"/>
                </a:solidFill>
                <a:latin typeface="Georgia"/>
                <a:ea typeface="Georgia"/>
                <a:cs typeface="Georgia"/>
                <a:sym typeface="Georgia"/>
              </a:rPr>
              <a:t>under </a:t>
            </a:r>
            <a:r>
              <a:rPr lang="en" sz="2200" b="0" i="1" u="none" strike="noStrike" cap="none" baseline="0" dirty="0">
                <a:solidFill>
                  <a:schemeClr val="dk2"/>
                </a:solidFill>
                <a:latin typeface="Georgia"/>
                <a:ea typeface="Georgia"/>
                <a:cs typeface="Georgia"/>
                <a:sym typeface="Georgia"/>
              </a:rPr>
              <a:t>per diem</a:t>
            </a:r>
            <a:r>
              <a:rPr lang="en" sz="2200" b="0" i="0" u="none" strike="noStrike" cap="none" baseline="0" dirty="0">
                <a:solidFill>
                  <a:schemeClr val="dk2"/>
                </a:solidFill>
                <a:latin typeface="Georgia"/>
                <a:ea typeface="Georgia"/>
                <a:cs typeface="Georgia"/>
                <a:sym typeface="Georgia"/>
              </a:rPr>
              <a:t>? Your club will only be reimbursed up to the </a:t>
            </a:r>
            <a:r>
              <a:rPr lang="en" sz="2200" b="0" i="1" u="none" strike="noStrike" cap="none" baseline="0" dirty="0">
                <a:solidFill>
                  <a:schemeClr val="dk2"/>
                </a:solidFill>
                <a:latin typeface="Georgia"/>
                <a:ea typeface="Georgia"/>
                <a:cs typeface="Georgia"/>
                <a:sym typeface="Georgia"/>
              </a:rPr>
              <a:t>per diem</a:t>
            </a:r>
            <a:r>
              <a:rPr lang="en" sz="2200" b="0" i="0" u="none" strike="noStrike" cap="none" baseline="0" dirty="0">
                <a:solidFill>
                  <a:schemeClr val="dk2"/>
                </a:solidFill>
                <a:latin typeface="Georgia"/>
                <a:ea typeface="Georgia"/>
                <a:cs typeface="Georgia"/>
                <a:sym typeface="Georgia"/>
              </a:rPr>
              <a:t> amount!</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Example: Per diem is $</a:t>
            </a:r>
            <a:r>
              <a:rPr lang="en" sz="2000" b="0" i="0" u="none" strike="noStrike" cap="none" baseline="0" dirty="0" smtClean="0">
                <a:solidFill>
                  <a:schemeClr val="dk1"/>
                </a:solidFill>
                <a:latin typeface="Georgia"/>
                <a:ea typeface="Georgia"/>
                <a:cs typeface="Georgia"/>
                <a:sym typeface="Georgia"/>
              </a:rPr>
              <a:t>88, </a:t>
            </a:r>
            <a:r>
              <a:rPr lang="en" sz="2000" b="0" i="0" u="none" strike="noStrike" cap="none" baseline="0" dirty="0">
                <a:solidFill>
                  <a:schemeClr val="dk1"/>
                </a:solidFill>
                <a:latin typeface="Georgia"/>
                <a:ea typeface="Georgia"/>
                <a:cs typeface="Georgia"/>
                <a:sym typeface="Georgia"/>
              </a:rPr>
              <a:t>you find a hotel room for $92. Your club will only be reimbursed $88 for the room. </a:t>
            </a:r>
          </a:p>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Hotels cannot be considered a </a:t>
            </a:r>
            <a:r>
              <a:rPr lang="en" sz="2700" b="0" i="0" u="none" strike="noStrike" cap="none" baseline="0" dirty="0" smtClean="0">
                <a:solidFill>
                  <a:schemeClr val="dk1"/>
                </a:solidFill>
                <a:latin typeface="Georgia"/>
                <a:ea typeface="Georgia"/>
                <a:cs typeface="Georgia"/>
                <a:sym typeface="Georgia"/>
              </a:rPr>
              <a:t>spa, resort, or luxury</a:t>
            </a:r>
            <a:r>
              <a:rPr lang="en" sz="2700" b="0" i="0" u="none" strike="noStrike" cap="none" dirty="0" smtClean="0">
                <a:solidFill>
                  <a:schemeClr val="dk1"/>
                </a:solidFill>
                <a:latin typeface="Georgia"/>
                <a:ea typeface="Georgia"/>
                <a:cs typeface="Georgia"/>
                <a:sym typeface="Georgia"/>
              </a:rPr>
              <a:t> hotel</a:t>
            </a:r>
            <a:r>
              <a:rPr lang="en" sz="2700" b="0" i="0" u="none" strike="noStrike" cap="none" baseline="0" dirty="0" smtClean="0">
                <a:solidFill>
                  <a:schemeClr val="dk1"/>
                </a:solidFill>
                <a:latin typeface="Georgia"/>
                <a:ea typeface="Georgia"/>
                <a:cs typeface="Georgia"/>
                <a:sym typeface="Georgia"/>
              </a:rPr>
              <a:t> </a:t>
            </a:r>
            <a:endParaRPr lang="en" sz="2700" b="0" i="0" u="none" strike="noStrike" cap="none" baseline="0" dirty="0">
              <a:solidFill>
                <a:schemeClr val="dk1"/>
              </a:solidFill>
              <a:latin typeface="Georgia"/>
              <a:ea typeface="Georgia"/>
              <a:cs typeface="Georgia"/>
              <a:sym typeface="Georgia"/>
            </a:endParaRP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They need to be standard, 4-person room hotels  </a:t>
            </a:r>
            <a:endParaRPr lang="en" sz="2200" b="0" i="0" u="none" strike="noStrike" cap="none" baseline="0" dirty="0" smtClean="0">
              <a:solidFill>
                <a:schemeClr val="dk2"/>
              </a:solidFill>
              <a:latin typeface="Georgia"/>
              <a:ea typeface="Georgia"/>
              <a:cs typeface="Georgia"/>
              <a:sym typeface="Georgia"/>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US" sz="4800" b="1" dirty="0" smtClean="0">
                <a:solidFill>
                  <a:srgbClr val="000000"/>
                </a:solidFill>
                <a:latin typeface="Georgia"/>
                <a:ea typeface="Georgia"/>
                <a:cs typeface="Georgia"/>
                <a:sym typeface="Georgia"/>
              </a:rPr>
              <a:t>III. </a:t>
            </a:r>
            <a:r>
              <a:rPr lang="en" sz="4800" b="1" i="0" u="none" strike="noStrike" cap="none" baseline="0" dirty="0" smtClean="0">
                <a:solidFill>
                  <a:srgbClr val="000000"/>
                </a:solidFill>
                <a:latin typeface="Georgia"/>
                <a:ea typeface="Georgia"/>
                <a:cs typeface="Georgia"/>
                <a:sym typeface="Georgia"/>
              </a:rPr>
              <a:t>Hotels </a:t>
            </a:r>
            <a:r>
              <a:rPr lang="en-US" sz="4800" b="1" dirty="0" smtClean="0">
                <a:solidFill>
                  <a:srgbClr val="000000"/>
                </a:solidFill>
                <a:latin typeface="Georgia"/>
                <a:ea typeface="Georgia"/>
                <a:cs typeface="Georgia"/>
                <a:sym typeface="Georgia"/>
              </a:rPr>
              <a:t>(cont.)</a:t>
            </a:r>
            <a:endParaRPr lang="en" sz="4800" b="1" i="0" u="none" strike="noStrike" cap="none" baseline="0" dirty="0">
              <a:solidFill>
                <a:srgbClr val="000000"/>
              </a:solidFill>
              <a:latin typeface="Georgia"/>
              <a:ea typeface="Georgia"/>
              <a:cs typeface="Georgia"/>
              <a:sym typeface="Georgia"/>
            </a:endParaRPr>
          </a:p>
        </p:txBody>
      </p:sp>
      <p:sp>
        <p:nvSpPr>
          <p:cNvPr id="651" name="Shape 651"/>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You’ve found the hotel you want to stay in, what now? </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You may </a:t>
            </a:r>
            <a:r>
              <a:rPr lang="en" sz="2200" b="0" i="0" u="sng" strike="noStrike" cap="none" baseline="0" dirty="0">
                <a:solidFill>
                  <a:schemeClr val="dk2"/>
                </a:solidFill>
                <a:latin typeface="Georgia"/>
                <a:ea typeface="Georgia"/>
                <a:cs typeface="Georgia"/>
                <a:sym typeface="Georgia"/>
              </a:rPr>
              <a:t>book</a:t>
            </a:r>
            <a:r>
              <a:rPr lang="en" sz="2200" b="0" i="0" u="none" strike="noStrike" cap="none" baseline="0" dirty="0">
                <a:solidFill>
                  <a:schemeClr val="dk2"/>
                </a:solidFill>
                <a:latin typeface="Georgia"/>
                <a:ea typeface="Georgia"/>
                <a:cs typeface="Georgia"/>
                <a:sym typeface="Georgia"/>
              </a:rPr>
              <a:t> the necessary hotel rooms that you </a:t>
            </a:r>
            <a:r>
              <a:rPr lang="en" sz="2200" b="0" i="0" u="none" strike="noStrike" cap="none" baseline="0" dirty="0" smtClean="0">
                <a:solidFill>
                  <a:schemeClr val="dk2"/>
                </a:solidFill>
                <a:latin typeface="Georgia"/>
                <a:ea typeface="Georgia"/>
                <a:cs typeface="Georgia"/>
                <a:sym typeface="Georgia"/>
              </a:rPr>
              <a:t>need if you have already turned in your TA packet</a:t>
            </a:r>
            <a:endParaRPr lang="en" sz="2200" b="0" i="0" u="none" strike="noStrike" cap="none" baseline="0" dirty="0">
              <a:solidFill>
                <a:schemeClr val="dk2"/>
              </a:solidFill>
              <a:latin typeface="Georgia"/>
              <a:ea typeface="Georgia"/>
              <a:cs typeface="Georgia"/>
              <a:sym typeface="Georgia"/>
            </a:endParaRPr>
          </a:p>
          <a:p>
            <a:pPr marL="548640" marR="0" lvl="1" indent="-281940" algn="l" rtl="0">
              <a:spcBef>
                <a:spcPts val="440"/>
              </a:spcBef>
              <a:buClr>
                <a:schemeClr val="accent2"/>
              </a:buClr>
              <a:buSzPct val="68181"/>
              <a:buFont typeface="Arial"/>
              <a:buChar char="•"/>
            </a:pPr>
            <a:r>
              <a:rPr lang="en" sz="2200" b="0" i="0" u="sng" strike="noStrike" cap="none" baseline="0" dirty="0">
                <a:solidFill>
                  <a:schemeClr val="dk2"/>
                </a:solidFill>
                <a:latin typeface="Georgia"/>
                <a:ea typeface="Georgia"/>
                <a:cs typeface="Georgia"/>
                <a:sym typeface="Georgia"/>
              </a:rPr>
              <a:t>DO NOT</a:t>
            </a:r>
            <a:r>
              <a:rPr lang="en" sz="2200" b="0" i="0" u="none" strike="noStrike" cap="none" baseline="0" dirty="0">
                <a:solidFill>
                  <a:schemeClr val="dk2"/>
                </a:solidFill>
                <a:latin typeface="Georgia"/>
                <a:ea typeface="Georgia"/>
                <a:cs typeface="Georgia"/>
                <a:sym typeface="Georgia"/>
              </a:rPr>
              <a:t> pay for them until the TA has been approved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You will receive an email</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On the TA fill out the number of nights, number of rooms, and price per room for hotel </a:t>
            </a:r>
          </a:p>
          <a:p>
            <a:pPr marL="274320" marR="0" lvl="0" indent="-274320" algn="l" rtl="0">
              <a:spcBef>
                <a:spcPts val="540"/>
              </a:spcBef>
              <a:buClr>
                <a:schemeClr val="accent1"/>
              </a:buClr>
              <a:buSzPct val="86419"/>
              <a:buFont typeface="Arial"/>
              <a:buChar char="•"/>
            </a:pPr>
            <a:r>
              <a:rPr lang="en" sz="2700" b="0" i="0" u="none" strike="noStrike" cap="none" baseline="0" dirty="0" smtClean="0">
                <a:solidFill>
                  <a:schemeClr val="dk1"/>
                </a:solidFill>
                <a:latin typeface="Georgia"/>
                <a:ea typeface="Georgia"/>
                <a:cs typeface="Georgia"/>
                <a:sym typeface="Georgia"/>
              </a:rPr>
              <a:t>Attach </a:t>
            </a:r>
            <a:r>
              <a:rPr lang="en" sz="2700" b="0" i="0" u="none" strike="noStrike" cap="none" baseline="0" dirty="0">
                <a:solidFill>
                  <a:schemeClr val="dk1"/>
                </a:solidFill>
                <a:latin typeface="Georgia"/>
                <a:ea typeface="Georgia"/>
                <a:cs typeface="Georgia"/>
                <a:sym typeface="Georgia"/>
              </a:rPr>
              <a:t>a printout with hotel information to the TA</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Address and price </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0" y="67236"/>
            <a:ext cx="9144000" cy="1332356"/>
          </a:xfrm>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US" sz="4800" b="1" i="0" u="none" strike="noStrike" cap="none" baseline="0" dirty="0" smtClean="0">
                <a:solidFill>
                  <a:srgbClr val="000000"/>
                </a:solidFill>
                <a:latin typeface="Georgia"/>
                <a:ea typeface="Georgia"/>
                <a:cs typeface="Georgia"/>
                <a:sym typeface="Georgia"/>
              </a:rPr>
              <a:t>On Your</a:t>
            </a:r>
            <a:r>
              <a:rPr lang="en-US" sz="4800" b="1" i="0" u="none" strike="noStrike" cap="none" dirty="0" smtClean="0">
                <a:solidFill>
                  <a:srgbClr val="000000"/>
                </a:solidFill>
                <a:latin typeface="Georgia"/>
                <a:ea typeface="Georgia"/>
                <a:cs typeface="Georgia"/>
                <a:sym typeface="Georgia"/>
              </a:rPr>
              <a:t> Return</a:t>
            </a:r>
            <a:endParaRPr lang="en" sz="4800" b="1" i="0" u="none" strike="noStrike" cap="none" baseline="0" dirty="0">
              <a:solidFill>
                <a:srgbClr val="000000"/>
              </a:solidFill>
              <a:latin typeface="Georgia"/>
              <a:ea typeface="Georgia"/>
              <a:cs typeface="Georgia"/>
              <a:sym typeface="Georgia"/>
            </a:endParaRPr>
          </a:p>
        </p:txBody>
      </p:sp>
      <p:sp>
        <p:nvSpPr>
          <p:cNvPr id="689" name="Shape 689"/>
          <p:cNvSpPr txBox="1">
            <a:spLocks noGrp="1"/>
          </p:cNvSpPr>
          <p:nvPr>
            <p:ph idx="1"/>
          </p:nvPr>
        </p:nvSpPr>
        <p:spPr>
          <a:xfrm>
            <a:off x="167950" y="1931437"/>
            <a:ext cx="8600399" cy="4497353"/>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All receipts must be turned in within 5 business </a:t>
            </a:r>
            <a:r>
              <a:rPr lang="en" sz="2700" b="0" i="0" u="none" strike="noStrike" cap="none" baseline="0" dirty="0" smtClean="0">
                <a:solidFill>
                  <a:schemeClr val="dk1"/>
                </a:solidFill>
                <a:latin typeface="Georgia"/>
                <a:ea typeface="Georgia"/>
                <a:cs typeface="Georgia"/>
                <a:sym typeface="Georgia"/>
              </a:rPr>
              <a:t>days</a:t>
            </a:r>
          </a:p>
          <a:p>
            <a:pPr marL="365760" lvl="1" indent="-238760">
              <a:spcBef>
                <a:spcPts val="400"/>
              </a:spcBef>
              <a:buClr>
                <a:schemeClr val="accent3"/>
              </a:buClr>
              <a:buSzPct val="74999"/>
              <a:buFont typeface="Arial"/>
              <a:buChar char="•"/>
            </a:pPr>
            <a:r>
              <a:rPr lang="en" dirty="0">
                <a:solidFill>
                  <a:schemeClr val="dk1"/>
                </a:solidFill>
                <a:latin typeface="Georgia"/>
                <a:ea typeface="Georgia"/>
                <a:cs typeface="Georgia"/>
                <a:sym typeface="Georgia"/>
              </a:rPr>
              <a:t>Copy of bank statement showing that your club has paid (Club name must be shown on statement) </a:t>
            </a:r>
          </a:p>
          <a:p>
            <a:pPr marL="365760" lvl="1" indent="-238760">
              <a:spcBef>
                <a:spcPts val="400"/>
              </a:spcBef>
              <a:buClr>
                <a:schemeClr val="accent3"/>
              </a:buClr>
              <a:buSzPct val="74999"/>
              <a:buFont typeface="Arial"/>
              <a:buChar char="•"/>
            </a:pPr>
            <a:r>
              <a:rPr lang="en" dirty="0" smtClean="0">
                <a:solidFill>
                  <a:schemeClr val="dk1"/>
                </a:solidFill>
                <a:latin typeface="Georgia"/>
                <a:ea typeface="Georgia"/>
                <a:cs typeface="Georgia"/>
                <a:sym typeface="Georgia"/>
              </a:rPr>
              <a:t>Itemized Hotel </a:t>
            </a:r>
            <a:r>
              <a:rPr lang="en" dirty="0">
                <a:solidFill>
                  <a:schemeClr val="dk1"/>
                </a:solidFill>
                <a:latin typeface="Georgia"/>
                <a:ea typeface="Georgia"/>
                <a:cs typeface="Georgia"/>
                <a:sym typeface="Georgia"/>
              </a:rPr>
              <a:t>Reciept showing </a:t>
            </a:r>
            <a:r>
              <a:rPr lang="en" b="1" dirty="0">
                <a:solidFill>
                  <a:schemeClr val="dk1"/>
                </a:solidFill>
                <a:latin typeface="Georgia"/>
                <a:ea typeface="Georgia"/>
                <a:cs typeface="Georgia"/>
                <a:sym typeface="Georgia"/>
              </a:rPr>
              <a:t>zero balance </a:t>
            </a:r>
            <a:endParaRPr lang="en" sz="2700" b="1" i="0" u="none" strike="noStrike" cap="none" baseline="0" dirty="0">
              <a:solidFill>
                <a:schemeClr val="dk1"/>
              </a:solidFill>
              <a:latin typeface="Georgia"/>
              <a:ea typeface="Georgia"/>
              <a:cs typeface="Georgia"/>
              <a:sym typeface="Georgia"/>
            </a:endParaRPr>
          </a:p>
          <a:p>
            <a:pPr marL="274320" marR="0" lvl="0" indent="-274320" algn="l" rtl="0">
              <a:spcBef>
                <a:spcPts val="540"/>
              </a:spcBef>
              <a:buClr>
                <a:schemeClr val="accent1"/>
              </a:buClr>
              <a:buSzPct val="86419"/>
              <a:buFont typeface="Arial"/>
              <a:buChar char="•"/>
            </a:pPr>
            <a:r>
              <a:rPr lang="en" sz="2700" b="0" i="0" u="none" strike="noStrike" cap="none" baseline="0" dirty="0" smtClean="0">
                <a:solidFill>
                  <a:schemeClr val="dk1"/>
                </a:solidFill>
                <a:latin typeface="Georgia"/>
                <a:ea typeface="Georgia"/>
                <a:cs typeface="Georgia"/>
                <a:sym typeface="Georgia"/>
              </a:rPr>
              <a:t>Entry </a:t>
            </a:r>
            <a:r>
              <a:rPr lang="en" sz="2700" b="0" i="0" u="none" strike="noStrike" cap="none" baseline="0" dirty="0">
                <a:solidFill>
                  <a:schemeClr val="dk1"/>
                </a:solidFill>
                <a:latin typeface="Georgia"/>
                <a:ea typeface="Georgia"/>
                <a:cs typeface="Georgia"/>
                <a:sym typeface="Georgia"/>
              </a:rPr>
              <a:t>Fees</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Turn in a </a:t>
            </a:r>
            <a:r>
              <a:rPr lang="en" sz="2200" b="0" i="0" u="sng" strike="noStrike" cap="none" baseline="0" dirty="0">
                <a:solidFill>
                  <a:schemeClr val="dk2"/>
                </a:solidFill>
                <a:latin typeface="Georgia"/>
                <a:ea typeface="Georgia"/>
                <a:cs typeface="Georgia"/>
                <a:sym typeface="Georgia"/>
              </a:rPr>
              <a:t>Reimbursement Receipt Form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Found online</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http://www.jmu.edu/recreation/Programs/SportClubs/forms.html</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Must be signed by the person you are giving the payment to</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Example: tournament director, president of competing school </a:t>
            </a:r>
            <a:r>
              <a:rPr lang="en" sz="2000" b="0" i="0" u="none" strike="noStrike" cap="none" baseline="0" dirty="0" smtClean="0">
                <a:solidFill>
                  <a:schemeClr val="dk1"/>
                </a:solidFill>
                <a:latin typeface="Georgia"/>
                <a:ea typeface="Georgia"/>
                <a:cs typeface="Georgia"/>
                <a:sym typeface="Georgia"/>
              </a:rPr>
              <a:t>team</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a:solidFill>
                  <a:srgbClr val="000000"/>
                </a:solidFill>
                <a:latin typeface="Georgia"/>
                <a:ea typeface="Georgia"/>
                <a:cs typeface="Georgia"/>
                <a:sym typeface="Georgia"/>
              </a:rPr>
              <a:t>Please Take Note</a:t>
            </a:r>
          </a:p>
        </p:txBody>
      </p:sp>
      <p:sp>
        <p:nvSpPr>
          <p:cNvPr id="697" name="Shape 697"/>
          <p:cNvSpPr txBox="1">
            <a:spLocks noGrp="1"/>
          </p:cNvSpPr>
          <p:nvPr>
            <p:ph idx="1"/>
          </p:nvPr>
        </p:nvSpPr>
        <p:spPr>
          <a:xfrm>
            <a:off x="410547" y="2071743"/>
            <a:ext cx="8266922" cy="3657600"/>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Once the paperwork has been turned in to JMU Accounts Payable, </a:t>
            </a:r>
            <a:r>
              <a:rPr lang="en" sz="2700" b="0" i="0" u="sng" strike="noStrike" cap="none" baseline="0" dirty="0">
                <a:solidFill>
                  <a:schemeClr val="dk1"/>
                </a:solidFill>
                <a:latin typeface="Georgia"/>
                <a:ea typeface="Georgia"/>
                <a:cs typeface="Georgia"/>
                <a:sym typeface="Georgia"/>
              </a:rPr>
              <a:t>it is out of our hands</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Reimbursements take 30-40 business days </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We have no control on speeding up the process</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Reimbursements do not happen within a few days of turning it </a:t>
            </a:r>
            <a:r>
              <a:rPr lang="en" sz="2200" b="0" i="0" u="none" strike="noStrike" cap="none" baseline="0" dirty="0" smtClean="0">
                <a:solidFill>
                  <a:schemeClr val="dk2"/>
                </a:solidFill>
                <a:latin typeface="Georgia"/>
                <a:ea typeface="Georgia"/>
                <a:cs typeface="Georgia"/>
                <a:sym typeface="Georgia"/>
              </a:rPr>
              <a:t>in to Accounts</a:t>
            </a:r>
            <a:r>
              <a:rPr lang="en" sz="2200" b="0" i="0" u="none" strike="noStrike" cap="none" dirty="0" smtClean="0">
                <a:solidFill>
                  <a:schemeClr val="dk2"/>
                </a:solidFill>
                <a:latin typeface="Georgia"/>
                <a:ea typeface="Georgia"/>
                <a:cs typeface="Georgia"/>
                <a:sym typeface="Georgia"/>
              </a:rPr>
              <a:t> Payable</a:t>
            </a:r>
            <a:endParaRPr lang="en" sz="2200" b="0" i="0" u="none" strike="noStrike" cap="none" baseline="0" dirty="0">
              <a:solidFill>
                <a:schemeClr val="dk2"/>
              </a:solidFill>
              <a:latin typeface="Georgia"/>
              <a:ea typeface="Georgia"/>
              <a:cs typeface="Georgia"/>
              <a:sym typeface="Georgia"/>
            </a:endParaRPr>
          </a:p>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Please be understanding of this, and realize we can not guarantee the reimbursement by a certain date </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You will be emailed when the check has arrived at UREC, and will be put into your club’s mailbox on the 3</a:t>
            </a:r>
            <a:r>
              <a:rPr lang="en" sz="2200" b="0" i="0" u="none" strike="noStrike" cap="none" baseline="30000" dirty="0">
                <a:solidFill>
                  <a:schemeClr val="dk2"/>
                </a:solidFill>
                <a:latin typeface="Georgia"/>
                <a:ea typeface="Georgia"/>
                <a:cs typeface="Georgia"/>
                <a:sym typeface="Georgia"/>
              </a:rPr>
              <a:t>rd</a:t>
            </a:r>
            <a:r>
              <a:rPr lang="en" sz="2200" b="0" i="0" u="none" strike="noStrike" cap="none" baseline="0" dirty="0">
                <a:solidFill>
                  <a:schemeClr val="dk2"/>
                </a:solidFill>
                <a:latin typeface="Georgia"/>
                <a:ea typeface="Georgia"/>
                <a:cs typeface="Georgia"/>
                <a:sym typeface="Georgia"/>
              </a:rPr>
              <a:t> floor of UREC</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685800" y="234696"/>
            <a:ext cx="7770813" cy="1300779"/>
          </a:xfrm>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a:solidFill>
                  <a:srgbClr val="000000"/>
                </a:solidFill>
                <a:latin typeface="Georgia"/>
                <a:ea typeface="Georgia"/>
                <a:cs typeface="Georgia"/>
                <a:sym typeface="Georgia"/>
              </a:rPr>
              <a:t>Where Are These Forms?</a:t>
            </a:r>
          </a:p>
        </p:txBody>
      </p:sp>
      <p:sp>
        <p:nvSpPr>
          <p:cNvPr id="824" name="Shape 824"/>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185420" algn="l" rtl="0">
              <a:spcBef>
                <a:spcPts val="540"/>
              </a:spcBef>
              <a:buClr>
                <a:schemeClr val="accent1"/>
              </a:buClr>
              <a:buSzPct val="51851"/>
              <a:buFont typeface="Georgia"/>
              <a:buNone/>
            </a:pPr>
            <a:r>
              <a:rPr lang="en" sz="2700" b="0" i="0" u="none" strike="noStrike" cap="none" baseline="0" dirty="0">
                <a:solidFill>
                  <a:schemeClr val="dk1"/>
                </a:solidFill>
                <a:latin typeface="Georgia"/>
                <a:ea typeface="Georgia"/>
                <a:cs typeface="Georgia"/>
                <a:sym typeface="Georgia"/>
              </a:rPr>
              <a:t>
</a:t>
            </a:r>
          </a:p>
          <a:p>
            <a:pPr marL="274320" marR="0" lvl="0" indent="-274320" algn="l" rtl="0">
              <a:spcBef>
                <a:spcPts val="540"/>
              </a:spcBef>
              <a:buClr>
                <a:schemeClr val="accent1"/>
              </a:buClr>
              <a:buSzPct val="86419"/>
              <a:buFont typeface="Arial"/>
              <a:buChar char="•"/>
            </a:pPr>
            <a:r>
              <a:rPr lang="en" sz="2700" b="0" i="0" u="sng" strike="noStrike" cap="none" baseline="0" dirty="0">
                <a:solidFill>
                  <a:schemeClr val="hlink"/>
                </a:solidFill>
                <a:latin typeface="Georgia"/>
                <a:ea typeface="Georgia"/>
                <a:cs typeface="Georgia"/>
                <a:sym typeface="Georgia"/>
                <a:hlinkClick r:id="rId3"/>
              </a:rPr>
              <a:t>www.jmu.edu/recreation</a:t>
            </a:r>
          </a:p>
          <a:p>
            <a:pPr marL="548640" marR="0" lvl="1" indent="-281940" algn="l" rtl="0">
              <a:spcBef>
                <a:spcPts val="440"/>
              </a:spcBef>
              <a:buClr>
                <a:schemeClr val="accent2"/>
              </a:buClr>
              <a:buSzPct val="68181"/>
              <a:buFont typeface="Arial"/>
              <a:buChar char="•"/>
            </a:pPr>
            <a:r>
              <a:rPr lang="en" sz="2200" b="0" i="0" u="none" strike="noStrike" cap="none" baseline="0" dirty="0" smtClean="0">
                <a:solidFill>
                  <a:schemeClr val="dk2"/>
                </a:solidFill>
                <a:latin typeface="Georgia"/>
                <a:ea typeface="Georgia"/>
                <a:cs typeface="Georgia"/>
                <a:sym typeface="Georgia"/>
              </a:rPr>
              <a:t>Click </a:t>
            </a:r>
            <a:r>
              <a:rPr lang="en" sz="2200" b="0" i="0" u="none" strike="noStrike" cap="none" baseline="0" dirty="0">
                <a:solidFill>
                  <a:schemeClr val="dk2"/>
                </a:solidFill>
                <a:latin typeface="Georgia"/>
                <a:ea typeface="Georgia"/>
                <a:cs typeface="Georgia"/>
                <a:sym typeface="Georgia"/>
              </a:rPr>
              <a:t>on “Sport Clubs” </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Click on “Club Resources”</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Click on “Forms” </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Scroll down to “Expenditure and Reimbursement”</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Travel Authorization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Reimbursement Receipt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Purchase Request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Merchandise Approval Form </a:t>
            </a:r>
          </a:p>
        </p:txBody>
      </p:sp>
      <p:sp>
        <p:nvSpPr>
          <p:cNvPr id="825" name="Shape 825"/>
          <p:cNvSpPr/>
          <p:nvPr/>
        </p:nvSpPr>
        <p:spPr>
          <a:xfrm>
            <a:off x="339039" y="2214824"/>
            <a:ext cx="8599251" cy="609600"/>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US" sz="4800" b="1" i="0" u="none" strike="noStrike" cap="none" baseline="0" dirty="0" smtClean="0">
                <a:solidFill>
                  <a:srgbClr val="000000"/>
                </a:solidFill>
                <a:latin typeface="Georgia"/>
                <a:ea typeface="Georgia"/>
                <a:cs typeface="Georgia"/>
                <a:sym typeface="Georgia"/>
              </a:rPr>
              <a:t>Tax Info</a:t>
            </a:r>
            <a:endParaRPr lang="en" sz="4800" b="1" i="0" u="none" strike="noStrike" cap="none" baseline="0" dirty="0">
              <a:solidFill>
                <a:srgbClr val="000000"/>
              </a:solidFill>
              <a:latin typeface="Georgia"/>
              <a:ea typeface="Georgia"/>
              <a:cs typeface="Georgia"/>
              <a:sym typeface="Georgia"/>
            </a:endParaRPr>
          </a:p>
        </p:txBody>
      </p:sp>
      <p:sp>
        <p:nvSpPr>
          <p:cNvPr id="832" name="Shape 832"/>
          <p:cNvSpPr txBox="1">
            <a:spLocks noGrp="1"/>
          </p:cNvSpPr>
          <p:nvPr>
            <p:ph idx="1"/>
          </p:nvPr>
        </p:nvSpPr>
        <p:spPr>
          <a:xfrm>
            <a:off x="93306" y="1856792"/>
            <a:ext cx="8780106" cy="4609322"/>
          </a:xfrm>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W-9 Forms </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The W-9 form states your club’s Federal Identification Number</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Your team should have a W-9 on file with UREC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If not, you will be emailed </a:t>
            </a:r>
          </a:p>
          <a:p>
            <a:pPr marL="822960" marR="0" lvl="2" indent="-238760" algn="l" rtl="0">
              <a:spcBef>
                <a:spcPts val="400"/>
              </a:spcBef>
              <a:buClr>
                <a:schemeClr val="accent3"/>
              </a:buClr>
              <a:buSzPct val="74999"/>
              <a:buFont typeface="Arial"/>
              <a:buChar char="•"/>
            </a:pPr>
            <a:r>
              <a:rPr lang="en" sz="2000" b="0" i="0" u="none" strike="noStrike" cap="none" baseline="0" dirty="0">
                <a:solidFill>
                  <a:schemeClr val="dk1"/>
                </a:solidFill>
                <a:latin typeface="Georgia"/>
                <a:ea typeface="Georgia"/>
                <a:cs typeface="Georgia"/>
                <a:sym typeface="Georgia"/>
              </a:rPr>
              <a:t>In order to be reimbursed, your team </a:t>
            </a:r>
            <a:r>
              <a:rPr lang="en" sz="2000" b="0" i="0" u="sng" strike="noStrike" cap="none" baseline="0" dirty="0">
                <a:solidFill>
                  <a:schemeClr val="dk1"/>
                </a:solidFill>
                <a:latin typeface="Georgia"/>
                <a:ea typeface="Georgia"/>
                <a:cs typeface="Georgia"/>
                <a:sym typeface="Georgia"/>
              </a:rPr>
              <a:t>must</a:t>
            </a:r>
            <a:r>
              <a:rPr lang="en" sz="2000" b="0" i="0" u="none" strike="noStrike" cap="none" baseline="0" dirty="0">
                <a:solidFill>
                  <a:schemeClr val="dk1"/>
                </a:solidFill>
                <a:latin typeface="Georgia"/>
                <a:ea typeface="Georgia"/>
                <a:cs typeface="Georgia"/>
                <a:sym typeface="Georgia"/>
              </a:rPr>
              <a:t> have one on </a:t>
            </a:r>
            <a:r>
              <a:rPr lang="en" sz="2000" b="0" i="0" u="none" strike="noStrike" cap="none" baseline="0" dirty="0" smtClean="0">
                <a:solidFill>
                  <a:schemeClr val="dk1"/>
                </a:solidFill>
                <a:latin typeface="Georgia"/>
                <a:ea typeface="Georgia"/>
                <a:cs typeface="Georgia"/>
                <a:sym typeface="Georgia"/>
              </a:rPr>
              <a:t>file</a:t>
            </a:r>
          </a:p>
          <a:p>
            <a:pPr marL="365760" lvl="1" indent="-238760">
              <a:spcBef>
                <a:spcPts val="400"/>
              </a:spcBef>
              <a:buClr>
                <a:schemeClr val="accent3"/>
              </a:buClr>
              <a:buSzPct val="74999"/>
              <a:buFont typeface="Arial"/>
              <a:buChar char="•"/>
            </a:pPr>
            <a:r>
              <a:rPr lang="en" sz="2200" dirty="0" smtClean="0">
                <a:solidFill>
                  <a:schemeClr val="dk1"/>
                </a:solidFill>
                <a:latin typeface="Georgia"/>
                <a:ea typeface="Georgia"/>
                <a:cs typeface="Georgia"/>
                <a:sym typeface="Georgia"/>
              </a:rPr>
              <a:t>Feb-April be on the lookout for forms from the IRS in mailbox</a:t>
            </a:r>
          </a:p>
          <a:p>
            <a:pPr marL="822960" lvl="2" indent="-238760">
              <a:spcBef>
                <a:spcPts val="400"/>
              </a:spcBef>
              <a:buSzPct val="74999"/>
              <a:buFont typeface="Arial"/>
              <a:buChar char="•"/>
            </a:pPr>
            <a:r>
              <a:rPr lang="en" dirty="0" smtClean="0">
                <a:solidFill>
                  <a:schemeClr val="dk1"/>
                </a:solidFill>
                <a:latin typeface="Georgia"/>
                <a:ea typeface="Georgia"/>
                <a:cs typeface="Georgia"/>
                <a:sym typeface="Georgia"/>
              </a:rPr>
              <a:t>Don’t ignore them </a:t>
            </a:r>
            <a:endParaRPr lang="en" sz="2000" b="0" i="0" u="none" strike="noStrike" cap="none" baseline="0" dirty="0">
              <a:solidFill>
                <a:schemeClr val="dk1"/>
              </a:solidFill>
              <a:latin typeface="Georgia"/>
              <a:ea typeface="Georgia"/>
              <a:cs typeface="Georgia"/>
              <a:sym typeface="Georgia"/>
            </a:endParaRPr>
          </a:p>
          <a:p>
            <a:pPr marL="274320" marR="0" lvl="0" indent="-274320" algn="l" rtl="0">
              <a:spcBef>
                <a:spcPts val="540"/>
              </a:spcBef>
              <a:buClr>
                <a:schemeClr val="accent1"/>
              </a:buClr>
              <a:buSzPct val="86419"/>
              <a:buFont typeface="Arial"/>
              <a:buChar char="•"/>
            </a:pPr>
            <a:r>
              <a:rPr lang="en" sz="2700" b="0" i="0" u="none" strike="noStrike" cap="none" baseline="0" dirty="0" smtClean="0">
                <a:solidFill>
                  <a:schemeClr val="dk1"/>
                </a:solidFill>
                <a:latin typeface="Georgia"/>
                <a:ea typeface="Georgia"/>
                <a:cs typeface="Georgia"/>
                <a:sym typeface="Georgia"/>
              </a:rPr>
              <a:t>Filing </a:t>
            </a:r>
            <a:r>
              <a:rPr lang="en" sz="2700" b="0" i="0" u="none" strike="noStrike" cap="none" baseline="0" dirty="0">
                <a:solidFill>
                  <a:schemeClr val="dk1"/>
                </a:solidFill>
                <a:latin typeface="Georgia"/>
                <a:ea typeface="Georgia"/>
                <a:cs typeface="Georgia"/>
                <a:sym typeface="Georgia"/>
              </a:rPr>
              <a:t>Tax Return</a:t>
            </a:r>
          </a:p>
          <a:p>
            <a:pPr marL="548640" marR="0" lvl="1" indent="-281940" algn="l" rtl="0">
              <a:spcBef>
                <a:spcPts val="440"/>
              </a:spcBef>
              <a:buClr>
                <a:schemeClr val="accent2"/>
              </a:buClr>
              <a:buSzPct val="68181"/>
              <a:buFont typeface="Arial"/>
              <a:buChar char="•"/>
            </a:pPr>
            <a:r>
              <a:rPr lang="en" sz="2200" b="1" i="0" u="sng" strike="noStrike" cap="none" baseline="0" dirty="0">
                <a:solidFill>
                  <a:schemeClr val="dk2"/>
                </a:solidFill>
                <a:latin typeface="Georgia"/>
                <a:ea typeface="Georgia"/>
                <a:cs typeface="Georgia"/>
                <a:sym typeface="Georgia"/>
              </a:rPr>
              <a:t>Must fill out a 990 </a:t>
            </a:r>
            <a:r>
              <a:rPr lang="en" sz="2200" b="0" i="0" u="none" strike="noStrike" cap="none" baseline="0" dirty="0">
                <a:solidFill>
                  <a:schemeClr val="dk2"/>
                </a:solidFill>
                <a:latin typeface="Georgia"/>
                <a:ea typeface="Georgia"/>
                <a:cs typeface="Georgia"/>
                <a:sym typeface="Georgia"/>
              </a:rPr>
              <a:t>form every year </a:t>
            </a:r>
            <a:r>
              <a:rPr lang="en" sz="2200" b="0" i="0" u="none" strike="noStrike" cap="none" baseline="0" dirty="0" smtClean="0">
                <a:solidFill>
                  <a:schemeClr val="dk2"/>
                </a:solidFill>
                <a:latin typeface="Georgia"/>
                <a:ea typeface="Georgia"/>
                <a:cs typeface="Georgia"/>
                <a:sym typeface="Georgia"/>
              </a:rPr>
              <a:t>by </a:t>
            </a:r>
            <a:r>
              <a:rPr lang="en" sz="2000" b="0" i="0" u="none" strike="noStrike" cap="none" baseline="0" dirty="0" smtClean="0">
                <a:solidFill>
                  <a:schemeClr val="dk1"/>
                </a:solidFill>
                <a:latin typeface="Georgia"/>
                <a:ea typeface="Georgia"/>
                <a:cs typeface="Georgia"/>
                <a:sym typeface="Georgia"/>
              </a:rPr>
              <a:t>May </a:t>
            </a:r>
            <a:r>
              <a:rPr lang="en" sz="2000" b="0" i="0" u="none" strike="noStrike" cap="none" baseline="0" dirty="0">
                <a:solidFill>
                  <a:schemeClr val="dk1"/>
                </a:solidFill>
                <a:latin typeface="Georgia"/>
                <a:ea typeface="Georgia"/>
                <a:cs typeface="Georgia"/>
                <a:sym typeface="Georgia"/>
              </a:rPr>
              <a:t>15th</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Please see a Certified Public Accountant if you need </a:t>
            </a:r>
            <a:r>
              <a:rPr lang="en" sz="2200" b="0" i="0" u="none" strike="noStrike" cap="none" baseline="0" dirty="0" smtClean="0">
                <a:solidFill>
                  <a:schemeClr val="dk2"/>
                </a:solidFill>
                <a:latin typeface="Georgia"/>
                <a:ea typeface="Georgia"/>
                <a:cs typeface="Georgia"/>
                <a:sym typeface="Georgia"/>
              </a:rPr>
              <a:t>assitance with </a:t>
            </a:r>
            <a:r>
              <a:rPr lang="en" sz="2200" b="0" i="0" u="none" strike="noStrike" cap="none" baseline="0" dirty="0">
                <a:solidFill>
                  <a:schemeClr val="dk2"/>
                </a:solidFill>
                <a:latin typeface="Georgia"/>
                <a:ea typeface="Georgia"/>
                <a:cs typeface="Georgia"/>
                <a:sym typeface="Georgia"/>
              </a:rPr>
              <a:t>getting your tax exempt status reinstated.</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Shape 838"/>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4800" b="1" i="0" u="none" strike="noStrike" cap="none" baseline="0" dirty="0">
                <a:solidFill>
                  <a:srgbClr val="000000"/>
                </a:solidFill>
                <a:latin typeface="Georgia"/>
                <a:ea typeface="Georgia"/>
                <a:cs typeface="Georgia"/>
                <a:sym typeface="Georgia"/>
              </a:rPr>
              <a:t>Wrapping Up</a:t>
            </a:r>
          </a:p>
        </p:txBody>
      </p:sp>
      <p:sp>
        <p:nvSpPr>
          <p:cNvPr id="839" name="Shape 839"/>
          <p:cNvSpPr txBox="1">
            <a:spLocks noGrp="1"/>
          </p:cNvSpPr>
          <p:nvPr>
            <p:ph idx="1"/>
          </p:nvPr>
        </p:nvSpPr>
        <p:spPr>
          <a:prstGeom prst="rect">
            <a:avLst/>
          </a:prstGeom>
          <a:noFill/>
          <a:ln>
            <a:noFill/>
          </a:ln>
        </p:spPr>
        <p:txBody>
          <a:bodyPr lIns="91425" tIns="45700" rIns="91425" bIns="45700" anchor="t" anchorCtr="0">
            <a:noAutofit/>
          </a:bodyPr>
          <a:lstStyle/>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If you need </a:t>
            </a:r>
            <a:r>
              <a:rPr lang="en" sz="2700" b="0" i="0" u="sng" strike="noStrike" cap="none" baseline="0" dirty="0">
                <a:solidFill>
                  <a:schemeClr val="dk1"/>
                </a:solidFill>
                <a:latin typeface="Georgia"/>
                <a:ea typeface="Georgia"/>
                <a:cs typeface="Georgia"/>
                <a:sym typeface="Georgia"/>
              </a:rPr>
              <a:t>anything</a:t>
            </a:r>
            <a:r>
              <a:rPr lang="en" sz="2700" b="0" i="0" u="none" strike="noStrike" cap="none" baseline="0" dirty="0">
                <a:solidFill>
                  <a:schemeClr val="dk1"/>
                </a:solidFill>
                <a:latin typeface="Georgia"/>
                <a:ea typeface="Georgia"/>
                <a:cs typeface="Georgia"/>
                <a:sym typeface="Georgia"/>
              </a:rPr>
              <a:t>, please email </a:t>
            </a:r>
            <a:r>
              <a:rPr lang="en" dirty="0"/>
              <a:t>us</a:t>
            </a:r>
            <a:r>
              <a:rPr lang="en" sz="2700" b="0" i="0" u="none" strike="noStrike" cap="none" baseline="0" dirty="0">
                <a:solidFill>
                  <a:schemeClr val="dk1"/>
                </a:solidFill>
                <a:latin typeface="Georgia"/>
                <a:ea typeface="Georgia"/>
                <a:cs typeface="Georgia"/>
                <a:sym typeface="Georgia"/>
              </a:rPr>
              <a:t>!</a:t>
            </a:r>
          </a:p>
          <a:p>
            <a:pPr marL="548640" marR="0" lvl="1" indent="-281940" algn="l" rtl="0">
              <a:spcBef>
                <a:spcPts val="440"/>
              </a:spcBef>
              <a:buClr>
                <a:schemeClr val="accent2"/>
              </a:buClr>
              <a:buSzPct val="68181"/>
              <a:buFont typeface="Arial"/>
              <a:buChar char="•"/>
            </a:pPr>
            <a:r>
              <a:rPr lang="en" sz="2200" b="0" i="0" u="sng" strike="noStrike" cap="none" baseline="0" dirty="0">
                <a:solidFill>
                  <a:schemeClr val="hlink"/>
                </a:solidFill>
                <a:latin typeface="Georgia"/>
                <a:ea typeface="Georgia"/>
                <a:cs typeface="Georgia"/>
                <a:sym typeface="Georgia"/>
                <a:hlinkClick r:id="rId3"/>
              </a:rPr>
              <a:t>JMUSCCTreasurer@gmail.com</a:t>
            </a:r>
          </a:p>
          <a:p>
            <a:pPr marL="548640" marR="0" lvl="1" indent="-281940" algn="l" rtl="0">
              <a:spcBef>
                <a:spcPts val="440"/>
              </a:spcBef>
              <a:buClr>
                <a:schemeClr val="accent2"/>
              </a:buClr>
              <a:buSzPct val="55555"/>
              <a:buFont typeface="Arial"/>
              <a:buChar char="•"/>
            </a:pPr>
            <a:r>
              <a:rPr lang="en" u="sng" baseline="0" dirty="0">
                <a:solidFill>
                  <a:srgbClr val="0000FF"/>
                </a:solidFill>
              </a:rPr>
              <a:t>JMUSCCPresident@gmail.com</a:t>
            </a:r>
          </a:p>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Remember, the sooner you turn in forms, the better!</a:t>
            </a:r>
          </a:p>
          <a:p>
            <a:pPr marL="548640" marR="0" lvl="1" indent="-281940" algn="l" rtl="0">
              <a:spcBef>
                <a:spcPts val="440"/>
              </a:spcBef>
              <a:buClr>
                <a:schemeClr val="accent2"/>
              </a:buClr>
              <a:buSzPct val="68181"/>
              <a:buFont typeface="Arial"/>
              <a:buChar char="•"/>
            </a:pPr>
            <a:r>
              <a:rPr lang="en" sz="2200" b="0" i="0" u="none" strike="noStrike" cap="none" baseline="0" dirty="0">
                <a:solidFill>
                  <a:schemeClr val="dk2"/>
                </a:solidFill>
                <a:latin typeface="Georgia"/>
                <a:ea typeface="Georgia"/>
                <a:cs typeface="Georgia"/>
                <a:sym typeface="Georgia"/>
              </a:rPr>
              <a:t>That way, if something is wrong we have time to get it fixed</a:t>
            </a:r>
          </a:p>
          <a:p>
            <a:pPr marL="274320" marR="0" lvl="0" indent="-274320" algn="l" rtl="0">
              <a:spcBef>
                <a:spcPts val="540"/>
              </a:spcBef>
              <a:buClr>
                <a:schemeClr val="accent1"/>
              </a:buClr>
              <a:buSzPct val="86419"/>
              <a:buFont typeface="Arial"/>
              <a:buChar char="•"/>
            </a:pPr>
            <a:r>
              <a:rPr lang="en" sz="2700" b="0" i="0" u="none" strike="noStrike" cap="none" baseline="0" dirty="0">
                <a:solidFill>
                  <a:schemeClr val="dk1"/>
                </a:solidFill>
                <a:latin typeface="Georgia"/>
                <a:ea typeface="Georgia"/>
                <a:cs typeface="Georgia"/>
                <a:sym typeface="Georgia"/>
              </a:rPr>
              <a:t>Have a </a:t>
            </a:r>
            <a:r>
              <a:rPr lang="en" sz="2700" b="0" i="0" u="none" strike="noStrike" cap="small" baseline="0" dirty="0">
                <a:solidFill>
                  <a:schemeClr val="dk1"/>
                </a:solidFill>
                <a:latin typeface="Georgia"/>
                <a:ea typeface="Georgia"/>
                <a:cs typeface="Georgia"/>
                <a:sym typeface="Georgia"/>
              </a:rPr>
              <a:t>Great</a:t>
            </a:r>
            <a:r>
              <a:rPr lang="en" sz="2700" b="0" i="0" u="none" strike="noStrike" cap="none" baseline="0" dirty="0">
                <a:solidFill>
                  <a:schemeClr val="dk1"/>
                </a:solidFill>
                <a:latin typeface="Georgia"/>
                <a:ea typeface="Georgia"/>
                <a:cs typeface="Georgia"/>
                <a:sym typeface="Georgia"/>
              </a:rPr>
              <a:t> school year!</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87706" y="274637"/>
            <a:ext cx="8229600" cy="1143000"/>
          </a:xfrm>
          <a:prstGeom prst="rect">
            <a:avLst/>
          </a:prstGeom>
        </p:spPr>
        <p:txBody>
          <a:bodyPr lIns="91425" tIns="91425" rIns="91425" bIns="91425" anchor="b" anchorCtr="0">
            <a:noAutofit/>
          </a:bodyPr>
          <a:lstStyle/>
          <a:p>
            <a:pPr algn="ctr">
              <a:buNone/>
            </a:pPr>
            <a:r>
              <a:rPr lang="en" sz="6000" dirty="0">
                <a:latin typeface="+mj-lt"/>
              </a:rPr>
              <a:t>Chris Jones</a:t>
            </a:r>
          </a:p>
        </p:txBody>
      </p:sp>
      <p:sp>
        <p:nvSpPr>
          <p:cNvPr id="50" name="Shape 50"/>
          <p:cNvSpPr txBox="1">
            <a:spLocks noGrp="1"/>
          </p:cNvSpPr>
          <p:nvPr>
            <p:ph type="body" idx="1"/>
          </p:nvPr>
        </p:nvSpPr>
        <p:spPr>
          <a:xfrm>
            <a:off x="914400" y="1982225"/>
            <a:ext cx="8229600" cy="4967574"/>
          </a:xfrm>
          <a:prstGeom prst="rect">
            <a:avLst/>
          </a:prstGeom>
        </p:spPr>
        <p:txBody>
          <a:bodyPr lIns="91425" tIns="91425" rIns="91425" bIns="91425" anchor="t" anchorCtr="0">
            <a:noAutofit/>
          </a:bodyPr>
          <a:lstStyle/>
          <a:p>
            <a:endParaRPr lang="en" dirty="0" smtClean="0"/>
          </a:p>
          <a:p>
            <a:endParaRPr lang="en" dirty="0"/>
          </a:p>
          <a:p>
            <a:pPr marL="0" indent="0">
              <a:buNone/>
            </a:pPr>
            <a:endParaRPr lang="en" dirty="0"/>
          </a:p>
          <a:p>
            <a:pPr lvl="0" rtl="0">
              <a:lnSpc>
                <a:spcPct val="90000"/>
              </a:lnSpc>
              <a:spcBef>
                <a:spcPts val="1600"/>
              </a:spcBef>
              <a:buNone/>
            </a:pPr>
            <a:r>
              <a:rPr lang="en" sz="3200" dirty="0">
                <a:solidFill>
                  <a:srgbClr val="000000"/>
                </a:solidFill>
              </a:rPr>
              <a:t>•</a:t>
            </a:r>
            <a:r>
              <a:rPr lang="en" sz="2800" dirty="0">
                <a:solidFill>
                  <a:srgbClr val="000000"/>
                </a:solidFill>
              </a:rPr>
              <a:t>Coordination and administration of the Sport Club program</a:t>
            </a:r>
          </a:p>
          <a:p>
            <a:pPr lvl="0" rtl="0">
              <a:lnSpc>
                <a:spcPct val="90000"/>
              </a:lnSpc>
              <a:spcBef>
                <a:spcPts val="1600"/>
              </a:spcBef>
              <a:buNone/>
            </a:pPr>
            <a:r>
              <a:rPr lang="en" sz="2800" dirty="0">
                <a:solidFill>
                  <a:srgbClr val="000000"/>
                </a:solidFill>
              </a:rPr>
              <a:t>•Risk management, allocation of facilities, final approval over sport club budgetary </a:t>
            </a:r>
            <a:r>
              <a:rPr lang="en" sz="2800" dirty="0" smtClean="0">
                <a:solidFill>
                  <a:srgbClr val="000000"/>
                </a:solidFill>
              </a:rPr>
              <a:t>issues</a:t>
            </a:r>
          </a:p>
          <a:p>
            <a:pPr marL="0" indent="0">
              <a:lnSpc>
                <a:spcPct val="90000"/>
              </a:lnSpc>
              <a:spcBef>
                <a:spcPts val="1600"/>
              </a:spcBef>
              <a:buNone/>
            </a:pPr>
            <a:r>
              <a:rPr lang="en" sz="2800" dirty="0">
                <a:solidFill>
                  <a:srgbClr val="000000"/>
                </a:solidFill>
              </a:rPr>
              <a:t>	</a:t>
            </a:r>
            <a:endParaRPr lang="en" sz="2800" dirty="0" smtClean="0">
              <a:solidFill>
                <a:srgbClr val="000000"/>
              </a:solidFill>
            </a:endParaRPr>
          </a:p>
          <a:p>
            <a:pPr marL="0" indent="0">
              <a:lnSpc>
                <a:spcPct val="90000"/>
              </a:lnSpc>
              <a:spcBef>
                <a:spcPts val="1600"/>
              </a:spcBef>
              <a:buNone/>
            </a:pPr>
            <a:r>
              <a:rPr lang="en" sz="2800" dirty="0">
                <a:solidFill>
                  <a:srgbClr val="000000"/>
                </a:solidFill>
              </a:rPr>
              <a:t>	</a:t>
            </a:r>
            <a:r>
              <a:rPr lang="en" sz="2800" dirty="0" smtClean="0">
                <a:solidFill>
                  <a:srgbClr val="000000"/>
                </a:solidFill>
              </a:rPr>
              <a:t>		</a:t>
            </a:r>
          </a:p>
          <a:p>
            <a:pPr lvl="0" rtl="0">
              <a:lnSpc>
                <a:spcPct val="90000"/>
              </a:lnSpc>
              <a:spcBef>
                <a:spcPts val="1600"/>
              </a:spcBef>
              <a:buNone/>
            </a:pPr>
            <a:endParaRPr lang="en" sz="2800" dirty="0">
              <a:solidFill>
                <a:srgbClr val="000000"/>
              </a:solidFill>
            </a:endParaRPr>
          </a:p>
          <a:p>
            <a:endParaRPr lang="en" sz="2400" dirty="0">
              <a:solidFill>
                <a:srgbClr val="000000"/>
              </a:solidFill>
            </a:endParaRPr>
          </a:p>
          <a:p>
            <a:endParaRPr lang="en" sz="2400" dirty="0">
              <a:solidFill>
                <a:srgbClr val="000000"/>
              </a:solidFill>
            </a:endParaRPr>
          </a:p>
        </p:txBody>
      </p:sp>
      <p:sp>
        <p:nvSpPr>
          <p:cNvPr id="49" name="Shape 49"/>
          <p:cNvSpPr/>
          <p:nvPr/>
        </p:nvSpPr>
        <p:spPr>
          <a:xfrm>
            <a:off x="286317" y="274637"/>
            <a:ext cx="2346714" cy="3096524"/>
          </a:xfrm>
          <a:prstGeom prst="rect">
            <a:avLst/>
          </a:prstGeom>
          <a:blipFill>
            <a:blip r:embed="rId3"/>
            <a:stretch>
              <a:fillRect/>
            </a:stretch>
          </a:blipFill>
          <a:ln>
            <a:noFill/>
          </a:ln>
        </p:spPr>
      </p:sp>
      <p:sp>
        <p:nvSpPr>
          <p:cNvPr id="2" name="TextBox 1"/>
          <p:cNvSpPr txBox="1"/>
          <p:nvPr/>
        </p:nvSpPr>
        <p:spPr>
          <a:xfrm>
            <a:off x="3533660" y="1200528"/>
            <a:ext cx="4219460" cy="584775"/>
          </a:xfrm>
          <a:prstGeom prst="rect">
            <a:avLst/>
          </a:prstGeom>
          <a:noFill/>
        </p:spPr>
        <p:txBody>
          <a:bodyPr wrap="square" rtlCol="0">
            <a:spAutoFit/>
          </a:bodyPr>
          <a:lstStyle/>
          <a:p>
            <a:pPr lvl="0"/>
            <a:r>
              <a:rPr lang="en" sz="1800" i="1" dirty="0">
                <a:latin typeface="+mj-lt"/>
              </a:rPr>
              <a:t>Assistant Director of Sport Clubs</a:t>
            </a:r>
          </a:p>
          <a:p>
            <a:endParaRPr lang="en-US" dirty="0"/>
          </a:p>
        </p:txBody>
      </p:sp>
      <p:sp>
        <p:nvSpPr>
          <p:cNvPr id="3" name="TextBox 2"/>
          <p:cNvSpPr txBox="1"/>
          <p:nvPr/>
        </p:nvSpPr>
        <p:spPr>
          <a:xfrm>
            <a:off x="4270160" y="1614559"/>
            <a:ext cx="3482960" cy="307777"/>
          </a:xfrm>
          <a:prstGeom prst="rect">
            <a:avLst/>
          </a:prstGeom>
          <a:noFill/>
        </p:spPr>
        <p:txBody>
          <a:bodyPr wrap="square" rtlCol="0">
            <a:spAutoFit/>
          </a:bodyPr>
          <a:lstStyle/>
          <a:p>
            <a:r>
              <a:rPr lang="en-US" b="1">
                <a:hlinkClick r:id="rId4"/>
              </a:rPr>
              <a:t>jones4cr@jmu.edu</a:t>
            </a:r>
            <a:endParaRPr lang="en-US"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575" y="614610"/>
            <a:ext cx="8229600" cy="1143000"/>
          </a:xfrm>
        </p:spPr>
        <p:txBody>
          <a:bodyPr/>
          <a:lstStyle/>
          <a:p>
            <a:pPr algn="ctr"/>
            <a:r>
              <a:rPr lang="en" sz="6000" dirty="0" smtClean="0">
                <a:latin typeface="+mj-lt"/>
              </a:rPr>
              <a:t>Lisa O’Fallon</a:t>
            </a:r>
            <a:br>
              <a:rPr lang="en" sz="6000" dirty="0" smtClean="0">
                <a:latin typeface="+mj-lt"/>
              </a:rPr>
            </a:br>
            <a:r>
              <a:rPr lang="en-US" sz="1800" b="0" i="1" dirty="0">
                <a:effectLst/>
                <a:latin typeface="+mj-lt"/>
              </a:rPr>
              <a:t>Assistant Director for Budget and Finance</a:t>
            </a:r>
            <a:endParaRPr lang="en-US" sz="1800" b="0" dirty="0">
              <a:latin typeface="+mj-lt"/>
            </a:endParaRPr>
          </a:p>
        </p:txBody>
      </p:sp>
      <p:sp>
        <p:nvSpPr>
          <p:cNvPr id="3" name="Text Placeholder 2"/>
          <p:cNvSpPr>
            <a:spLocks noGrp="1"/>
          </p:cNvSpPr>
          <p:nvPr>
            <p:ph type="body" idx="1"/>
          </p:nvPr>
        </p:nvSpPr>
        <p:spPr>
          <a:xfrm>
            <a:off x="830424" y="3489650"/>
            <a:ext cx="8397551" cy="3283398"/>
          </a:xfrm>
        </p:spPr>
        <p:txBody>
          <a:bodyPr/>
          <a:lstStyle/>
          <a:p>
            <a:pPr>
              <a:buFont typeface="Arial" panose="020B0604020202020204" pitchFamily="34" charset="0"/>
              <a:buChar char="•"/>
            </a:pPr>
            <a:r>
              <a:rPr lang="en-US" dirty="0"/>
              <a:t>R</a:t>
            </a:r>
            <a:r>
              <a:rPr lang="en-US" dirty="0" smtClean="0"/>
              <a:t>esponsible </a:t>
            </a:r>
            <a:r>
              <a:rPr lang="en-US" dirty="0"/>
              <a:t>for daily business functions for all UREC programs and </a:t>
            </a:r>
            <a:r>
              <a:rPr lang="en-US" dirty="0" smtClean="0"/>
              <a:t>operations</a:t>
            </a:r>
          </a:p>
          <a:p>
            <a:endParaRPr lang="en-US" dirty="0"/>
          </a:p>
        </p:txBody>
      </p:sp>
      <p:sp>
        <p:nvSpPr>
          <p:cNvPr id="5" name="TextBox 4"/>
          <p:cNvSpPr txBox="1"/>
          <p:nvPr/>
        </p:nvSpPr>
        <p:spPr>
          <a:xfrm>
            <a:off x="4833257" y="1713817"/>
            <a:ext cx="3853543" cy="523220"/>
          </a:xfrm>
          <a:prstGeom prst="rect">
            <a:avLst/>
          </a:prstGeom>
          <a:noFill/>
        </p:spPr>
        <p:txBody>
          <a:bodyPr wrap="square" rtlCol="0">
            <a:spAutoFit/>
          </a:bodyPr>
          <a:lstStyle/>
          <a:p>
            <a:r>
              <a:rPr lang="en-US" b="1" dirty="0">
                <a:hlinkClick r:id="rId3"/>
              </a:rPr>
              <a:t>ofallolr@jmu.edu</a:t>
            </a:r>
            <a:endParaRPr lang="en-US" dirty="0"/>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97" y="240077"/>
            <a:ext cx="1995931" cy="294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48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575" y="614610"/>
            <a:ext cx="8229600" cy="1143000"/>
          </a:xfrm>
        </p:spPr>
        <p:txBody>
          <a:bodyPr/>
          <a:lstStyle/>
          <a:p>
            <a:pPr algn="ctr"/>
            <a:r>
              <a:rPr lang="en" sz="6000" dirty="0" smtClean="0">
                <a:latin typeface="+mj-lt"/>
              </a:rPr>
              <a:t>Donna Bitar</a:t>
            </a:r>
            <a:br>
              <a:rPr lang="en" sz="6000" dirty="0" smtClean="0">
                <a:latin typeface="+mj-lt"/>
              </a:rPr>
            </a:br>
            <a:r>
              <a:rPr lang="en-US" sz="1800" b="0" i="1" dirty="0" smtClean="0">
                <a:effectLst/>
                <a:latin typeface="+mj-lt"/>
              </a:rPr>
              <a:t>Payroll and Budget Manager</a:t>
            </a:r>
            <a:endParaRPr lang="en-US" sz="1800" b="0" dirty="0">
              <a:latin typeface="+mj-lt"/>
            </a:endParaRPr>
          </a:p>
        </p:txBody>
      </p:sp>
      <p:sp>
        <p:nvSpPr>
          <p:cNvPr id="3" name="Text Placeholder 2"/>
          <p:cNvSpPr>
            <a:spLocks noGrp="1"/>
          </p:cNvSpPr>
          <p:nvPr>
            <p:ph type="body" idx="1"/>
          </p:nvPr>
        </p:nvSpPr>
        <p:spPr>
          <a:xfrm>
            <a:off x="830424" y="3489650"/>
            <a:ext cx="8397551" cy="3283398"/>
          </a:xfrm>
        </p:spPr>
        <p:txBody>
          <a:bodyPr/>
          <a:lstStyle/>
          <a:p>
            <a:pPr>
              <a:buFont typeface="Arial" panose="020B0604020202020204" pitchFamily="34" charset="0"/>
              <a:buChar char="•"/>
            </a:pPr>
            <a:r>
              <a:rPr lang="en-US" dirty="0"/>
              <a:t>R</a:t>
            </a:r>
            <a:r>
              <a:rPr lang="en-US" dirty="0" smtClean="0"/>
              <a:t>esponsible for student payroll and budget reporting</a:t>
            </a:r>
          </a:p>
          <a:p>
            <a:endParaRPr lang="en-US" dirty="0"/>
          </a:p>
        </p:txBody>
      </p:sp>
      <p:sp>
        <p:nvSpPr>
          <p:cNvPr id="5" name="TextBox 4"/>
          <p:cNvSpPr txBox="1"/>
          <p:nvPr/>
        </p:nvSpPr>
        <p:spPr>
          <a:xfrm>
            <a:off x="4833257" y="1713817"/>
            <a:ext cx="3853543" cy="523220"/>
          </a:xfrm>
          <a:prstGeom prst="rect">
            <a:avLst/>
          </a:prstGeom>
          <a:noFill/>
        </p:spPr>
        <p:txBody>
          <a:bodyPr wrap="square" rtlCol="0">
            <a:spAutoFit/>
          </a:bodyPr>
          <a:lstStyle/>
          <a:p>
            <a:r>
              <a:rPr lang="en-US" b="1" dirty="0" smtClean="0">
                <a:hlinkClick r:id="rId3"/>
              </a:rPr>
              <a:t>bitardd@jmu.edu</a:t>
            </a:r>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30" y="422107"/>
            <a:ext cx="2215469" cy="289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677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914400" y="394085"/>
            <a:ext cx="8229600" cy="926400"/>
          </a:xfrm>
          <a:prstGeom prst="rect">
            <a:avLst/>
          </a:prstGeom>
        </p:spPr>
        <p:txBody>
          <a:bodyPr lIns="91425" tIns="91425" rIns="91425" bIns="91425" anchor="b" anchorCtr="0">
            <a:noAutofit/>
          </a:bodyPr>
          <a:lstStyle/>
          <a:p>
            <a:pPr algn="ctr">
              <a:buNone/>
            </a:pPr>
            <a:r>
              <a:rPr lang="en" sz="6000" dirty="0" smtClean="0">
                <a:latin typeface="+mj-lt"/>
              </a:rPr>
              <a:t>Nora Osei</a:t>
            </a:r>
            <a:endParaRPr lang="en" sz="6000" dirty="0">
              <a:latin typeface="+mj-lt"/>
            </a:endParaRPr>
          </a:p>
        </p:txBody>
      </p:sp>
      <p:sp>
        <p:nvSpPr>
          <p:cNvPr id="56" name="Shape 56"/>
          <p:cNvSpPr txBox="1">
            <a:spLocks noGrp="1"/>
          </p:cNvSpPr>
          <p:nvPr>
            <p:ph type="body" idx="1"/>
          </p:nvPr>
        </p:nvSpPr>
        <p:spPr>
          <a:xfrm>
            <a:off x="752994" y="1493801"/>
            <a:ext cx="8148410" cy="4967700"/>
          </a:xfrm>
          <a:prstGeom prst="rect">
            <a:avLst/>
          </a:prstGeom>
        </p:spPr>
        <p:txBody>
          <a:bodyPr lIns="91425" tIns="91425" rIns="91425" bIns="91425" anchor="t" anchorCtr="0">
            <a:noAutofit/>
          </a:bodyPr>
          <a:lstStyle/>
          <a:p>
            <a:endParaRPr lang="en" sz="3200" dirty="0"/>
          </a:p>
          <a:p>
            <a:endParaRPr lang="en" sz="3200" dirty="0"/>
          </a:p>
          <a:p>
            <a:pPr marL="0" indent="0">
              <a:buNone/>
            </a:pPr>
            <a:endParaRPr lang="en" sz="3000" dirty="0"/>
          </a:p>
          <a:p>
            <a:pPr lvl="0" rtl="0">
              <a:lnSpc>
                <a:spcPct val="90000"/>
              </a:lnSpc>
              <a:spcBef>
                <a:spcPts val="1600"/>
              </a:spcBef>
              <a:buNone/>
            </a:pPr>
            <a:r>
              <a:rPr lang="en" sz="3000" dirty="0">
                <a:solidFill>
                  <a:srgbClr val="000000"/>
                </a:solidFill>
              </a:rPr>
              <a:t>•Shares in in the coordination and administration of the Sport Club </a:t>
            </a:r>
            <a:r>
              <a:rPr lang="en" sz="3000" dirty="0" smtClean="0">
                <a:solidFill>
                  <a:srgbClr val="000000"/>
                </a:solidFill>
              </a:rPr>
              <a:t>program</a:t>
            </a:r>
            <a:endParaRPr lang="en" sz="3000" dirty="0">
              <a:solidFill>
                <a:srgbClr val="000000"/>
              </a:solidFill>
            </a:endParaRPr>
          </a:p>
          <a:p>
            <a:pPr lvl="0" rtl="0">
              <a:lnSpc>
                <a:spcPct val="90000"/>
              </a:lnSpc>
              <a:spcBef>
                <a:spcPts val="1600"/>
              </a:spcBef>
              <a:buNone/>
            </a:pPr>
            <a:r>
              <a:rPr lang="en" sz="3000" dirty="0">
                <a:solidFill>
                  <a:srgbClr val="000000"/>
                </a:solidFill>
              </a:rPr>
              <a:t>•Ensures that club offerings represent the current needs of students</a:t>
            </a:r>
          </a:p>
          <a:p>
            <a:pPr lvl="0" rtl="0">
              <a:lnSpc>
                <a:spcPct val="90000"/>
              </a:lnSpc>
              <a:spcBef>
                <a:spcPts val="1600"/>
              </a:spcBef>
              <a:buNone/>
            </a:pPr>
            <a:r>
              <a:rPr lang="en" sz="3000" dirty="0">
                <a:solidFill>
                  <a:srgbClr val="000000"/>
                </a:solidFill>
              </a:rPr>
              <a:t>•Works </a:t>
            </a:r>
            <a:r>
              <a:rPr lang="en" sz="3000" b="1" i="1" u="sng" dirty="0">
                <a:solidFill>
                  <a:srgbClr val="000000"/>
                </a:solidFill>
              </a:rPr>
              <a:t>15-20</a:t>
            </a:r>
            <a:r>
              <a:rPr lang="en" sz="3000" dirty="0">
                <a:solidFill>
                  <a:srgbClr val="000000"/>
                </a:solidFill>
              </a:rPr>
              <a:t> hours per </a:t>
            </a:r>
            <a:r>
              <a:rPr lang="en" sz="3000" dirty="0" smtClean="0">
                <a:solidFill>
                  <a:srgbClr val="000000"/>
                </a:solidFill>
              </a:rPr>
              <a:t>week  </a:t>
            </a:r>
            <a:endParaRPr lang="en" sz="3200" dirty="0">
              <a:solidFill>
                <a:srgbClr val="000000"/>
              </a:solidFill>
            </a:endParaRPr>
          </a:p>
        </p:txBody>
      </p:sp>
      <p:sp>
        <p:nvSpPr>
          <p:cNvPr id="3" name="TextBox 2"/>
          <p:cNvSpPr txBox="1"/>
          <p:nvPr/>
        </p:nvSpPr>
        <p:spPr>
          <a:xfrm>
            <a:off x="3869675" y="1186025"/>
            <a:ext cx="3668617" cy="615553"/>
          </a:xfrm>
          <a:prstGeom prst="rect">
            <a:avLst/>
          </a:prstGeom>
          <a:noFill/>
        </p:spPr>
        <p:txBody>
          <a:bodyPr wrap="square" rtlCol="0">
            <a:spAutoFit/>
          </a:bodyPr>
          <a:lstStyle/>
          <a:p>
            <a:pPr lvl="0"/>
            <a:r>
              <a:rPr lang="en" sz="2000" i="1" dirty="0">
                <a:latin typeface="+mj-lt"/>
              </a:rPr>
              <a:t>Graduate Assistant</a:t>
            </a:r>
          </a:p>
          <a:p>
            <a:endParaRPr lang="en-US" dirty="0"/>
          </a:p>
        </p:txBody>
      </p:sp>
      <p:sp>
        <p:nvSpPr>
          <p:cNvPr id="4" name="TextBox 3"/>
          <p:cNvSpPr txBox="1"/>
          <p:nvPr/>
        </p:nvSpPr>
        <p:spPr>
          <a:xfrm>
            <a:off x="4023210" y="1647689"/>
            <a:ext cx="2883159" cy="307777"/>
          </a:xfrm>
          <a:prstGeom prst="rect">
            <a:avLst/>
          </a:prstGeom>
          <a:noFill/>
        </p:spPr>
        <p:txBody>
          <a:bodyPr wrap="square" rtlCol="0">
            <a:spAutoFit/>
          </a:bodyPr>
          <a:lstStyle/>
          <a:p>
            <a:r>
              <a:rPr lang="en-US" b="1" dirty="0" smtClean="0">
                <a:hlinkClick r:id="rId3"/>
              </a:rPr>
              <a:t>osei3mx@jmu.edu</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846" y="503392"/>
            <a:ext cx="2062374" cy="274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409875" y="265011"/>
            <a:ext cx="6347713" cy="1320800"/>
          </a:xfrm>
          <a:prstGeom prst="rect">
            <a:avLst/>
          </a:prstGeom>
          <a:noFill/>
          <a:ln>
            <a:noFill/>
          </a:ln>
        </p:spPr>
        <p:txBody>
          <a:bodyPr lIns="91425" tIns="45700" rIns="91425" bIns="45700" anchor="b" anchorCtr="0">
            <a:noAutofit/>
          </a:bodyPr>
          <a:lstStyle/>
          <a:p>
            <a:pPr marL="0" marR="0" lvl="0" indent="0" algn="ctr" rtl="0">
              <a:lnSpc>
                <a:spcPct val="80000"/>
              </a:lnSpc>
              <a:spcBef>
                <a:spcPts val="0"/>
              </a:spcBef>
              <a:buClr>
                <a:schemeClr val="lt1"/>
              </a:buClr>
              <a:buSzPct val="25000"/>
              <a:buFont typeface="Arial"/>
              <a:buNone/>
            </a:pPr>
            <a:r>
              <a:rPr lang="en" sz="6000" b="1" dirty="0">
                <a:solidFill>
                  <a:schemeClr val="dk1"/>
                </a:solidFill>
                <a:ea typeface="Arial"/>
                <a:cs typeface="Arial"/>
                <a:sym typeface="Arial"/>
              </a:rPr>
              <a:t>MAILBOXES</a:t>
            </a:r>
          </a:p>
        </p:txBody>
      </p:sp>
      <p:sp>
        <p:nvSpPr>
          <p:cNvPr id="241" name="Shape 241"/>
          <p:cNvSpPr txBox="1">
            <a:spLocks noGrp="1"/>
          </p:cNvSpPr>
          <p:nvPr>
            <p:ph idx="1"/>
          </p:nvPr>
        </p:nvSpPr>
        <p:spPr>
          <a:xfrm>
            <a:off x="394994" y="2017484"/>
            <a:ext cx="7862597" cy="4700557"/>
          </a:xfrm>
          <a:prstGeom prst="rect">
            <a:avLst/>
          </a:prstGeom>
          <a:noFill/>
          <a:ln>
            <a:noFill/>
          </a:ln>
        </p:spPr>
        <p:txBody>
          <a:bodyPr lIns="91425" tIns="45700" rIns="91425" bIns="45700" anchor="t" anchorCtr="0">
            <a:noAutofit/>
          </a:bodyPr>
          <a:lstStyle/>
          <a:p>
            <a:pPr marL="228600" marR="0" lvl="0" indent="-228600">
              <a:lnSpc>
                <a:spcPct val="90000"/>
              </a:lnSpc>
              <a:spcBef>
                <a:spcPts val="1600"/>
              </a:spcBef>
              <a:buClr>
                <a:schemeClr val="lt1"/>
              </a:buClr>
              <a:buSzPct val="100694"/>
              <a:buFont typeface="Arial"/>
              <a:buChar char="•"/>
            </a:pPr>
            <a:r>
              <a:rPr lang="en" sz="2000" dirty="0">
                <a:solidFill>
                  <a:schemeClr val="tx1"/>
                </a:solidFill>
                <a:latin typeface="+mj-lt"/>
                <a:ea typeface="Arial"/>
                <a:cs typeface="Arial"/>
                <a:sym typeface="Arial"/>
              </a:rPr>
              <a:t>Your </a:t>
            </a:r>
            <a:r>
              <a:rPr lang="en" sz="2000" dirty="0" smtClean="0">
                <a:solidFill>
                  <a:schemeClr val="tx1"/>
                </a:solidFill>
                <a:latin typeface="+mj-lt"/>
                <a:ea typeface="Arial"/>
                <a:cs typeface="Arial"/>
                <a:sym typeface="Arial"/>
              </a:rPr>
              <a:t>Clubs mailing address:</a:t>
            </a:r>
            <a:endParaRPr lang="en" sz="2000" dirty="0">
              <a:solidFill>
                <a:schemeClr val="tx1"/>
              </a:solidFill>
              <a:latin typeface="+mj-lt"/>
              <a:ea typeface="Arial"/>
              <a:cs typeface="Arial"/>
              <a:sym typeface="Arial"/>
            </a:endParaRPr>
          </a:p>
          <a:p>
            <a:pPr marL="685800" lvl="2" indent="-228600">
              <a:lnSpc>
                <a:spcPct val="90000"/>
              </a:lnSpc>
              <a:spcBef>
                <a:spcPts val="1600"/>
              </a:spcBef>
              <a:buClr>
                <a:schemeClr val="lt1"/>
              </a:buClr>
              <a:buSzPct val="100694"/>
              <a:buFont typeface="Arial"/>
              <a:buChar char="•"/>
            </a:pPr>
            <a:r>
              <a:rPr lang="en" sz="1800" dirty="0">
                <a:solidFill>
                  <a:schemeClr val="tx1"/>
                </a:solidFill>
                <a:latin typeface="+mj-lt"/>
                <a:ea typeface="Arial"/>
                <a:cs typeface="Arial"/>
                <a:sym typeface="Arial"/>
              </a:rPr>
              <a:t>James Madison University </a:t>
            </a:r>
            <a:r>
              <a:rPr lang="en" sz="1800" dirty="0" smtClean="0">
                <a:solidFill>
                  <a:schemeClr val="tx1"/>
                </a:solidFill>
                <a:latin typeface="+mj-lt"/>
                <a:ea typeface="Arial"/>
                <a:cs typeface="Arial"/>
                <a:sym typeface="Arial"/>
              </a:rPr>
              <a:t>Recreation, CO/Club’s name, MSC 3901 Harrisonburg</a:t>
            </a:r>
            <a:r>
              <a:rPr lang="en" sz="1800" dirty="0">
                <a:solidFill>
                  <a:schemeClr val="tx1"/>
                </a:solidFill>
                <a:latin typeface="+mj-lt"/>
                <a:ea typeface="Arial"/>
                <a:cs typeface="Arial"/>
                <a:sym typeface="Arial"/>
              </a:rPr>
              <a:t>, VA 22807</a:t>
            </a:r>
          </a:p>
          <a:p>
            <a:pPr marL="228600" marR="0" lvl="0" indent="-228600">
              <a:lnSpc>
                <a:spcPct val="90000"/>
              </a:lnSpc>
              <a:spcBef>
                <a:spcPts val="1600"/>
              </a:spcBef>
              <a:buClr>
                <a:schemeClr val="lt1"/>
              </a:buClr>
              <a:buSzPct val="100694"/>
              <a:buFont typeface="Arial"/>
              <a:buChar char="•"/>
            </a:pPr>
            <a:r>
              <a:rPr lang="en" sz="2000" dirty="0" smtClean="0">
                <a:solidFill>
                  <a:schemeClr val="tx1"/>
                </a:solidFill>
                <a:latin typeface="+mj-lt"/>
                <a:ea typeface="Arial"/>
                <a:cs typeface="Arial"/>
                <a:sym typeface="Arial"/>
              </a:rPr>
              <a:t>All club mailboxes are located in the Sport Club Office, 3</a:t>
            </a:r>
            <a:r>
              <a:rPr lang="en" sz="2000" baseline="30000" dirty="0" smtClean="0">
                <a:solidFill>
                  <a:schemeClr val="tx1"/>
                </a:solidFill>
                <a:latin typeface="+mj-lt"/>
                <a:ea typeface="Arial"/>
                <a:cs typeface="Arial"/>
                <a:sym typeface="Arial"/>
              </a:rPr>
              <a:t>rd</a:t>
            </a:r>
            <a:r>
              <a:rPr lang="en" sz="2000" dirty="0" smtClean="0">
                <a:solidFill>
                  <a:schemeClr val="tx1"/>
                </a:solidFill>
                <a:latin typeface="+mj-lt"/>
                <a:ea typeface="Arial"/>
                <a:cs typeface="Arial"/>
                <a:sym typeface="Arial"/>
              </a:rPr>
              <a:t> floor UREC room #313</a:t>
            </a:r>
          </a:p>
          <a:p>
            <a:pPr marL="228600" marR="0" lvl="0" indent="-228600">
              <a:lnSpc>
                <a:spcPct val="90000"/>
              </a:lnSpc>
              <a:spcBef>
                <a:spcPts val="1600"/>
              </a:spcBef>
              <a:buClr>
                <a:schemeClr val="lt1"/>
              </a:buClr>
              <a:buSzPct val="100694"/>
              <a:buFont typeface="Arial"/>
              <a:buChar char="•"/>
            </a:pPr>
            <a:r>
              <a:rPr lang="en" sz="2000" dirty="0" smtClean="0">
                <a:solidFill>
                  <a:schemeClr val="tx1"/>
                </a:solidFill>
                <a:latin typeface="+mj-lt"/>
                <a:ea typeface="Arial"/>
                <a:cs typeface="Arial"/>
                <a:sym typeface="Arial"/>
              </a:rPr>
              <a:t>All </a:t>
            </a:r>
            <a:r>
              <a:rPr lang="en" sz="2000" dirty="0">
                <a:solidFill>
                  <a:schemeClr val="tx1"/>
                </a:solidFill>
                <a:latin typeface="+mj-lt"/>
                <a:ea typeface="Arial"/>
                <a:cs typeface="Arial"/>
                <a:sym typeface="Arial"/>
              </a:rPr>
              <a:t>forms </a:t>
            </a:r>
            <a:r>
              <a:rPr lang="en" sz="2000" dirty="0" smtClean="0">
                <a:solidFill>
                  <a:schemeClr val="tx1"/>
                </a:solidFill>
                <a:latin typeface="+mj-lt"/>
                <a:ea typeface="Arial"/>
                <a:cs typeface="Arial"/>
                <a:sym typeface="Arial"/>
              </a:rPr>
              <a:t>should be turned in to the SCC Treasurer. If not available, put them in the SCC Treasurer mailbox</a:t>
            </a:r>
            <a:endParaRPr lang="en" sz="2000" dirty="0">
              <a:solidFill>
                <a:schemeClr val="tx1"/>
              </a:solidFill>
              <a:latin typeface="+mj-lt"/>
              <a:ea typeface="Arial"/>
              <a:cs typeface="Arial"/>
              <a:sym typeface="Arial"/>
            </a:endParaRPr>
          </a:p>
          <a:p>
            <a:pPr marL="228600" marR="0" lvl="0" indent="-228600" algn="l" rtl="0">
              <a:lnSpc>
                <a:spcPct val="90000"/>
              </a:lnSpc>
              <a:spcBef>
                <a:spcPts val="1600"/>
              </a:spcBef>
              <a:buClr>
                <a:schemeClr val="lt1"/>
              </a:buClr>
              <a:buSzPct val="100694"/>
              <a:buFont typeface="Arial"/>
              <a:buChar char="•"/>
            </a:pPr>
            <a:r>
              <a:rPr lang="en" sz="2000" b="0" i="0" u="none" strike="noStrike" cap="none" baseline="0" dirty="0">
                <a:solidFill>
                  <a:schemeClr val="tx1"/>
                </a:solidFill>
                <a:latin typeface="+mj-lt"/>
                <a:ea typeface="Arial"/>
                <a:cs typeface="Arial"/>
                <a:sym typeface="Arial"/>
              </a:rPr>
              <a:t>Make sure to check your mailbox </a:t>
            </a:r>
            <a:r>
              <a:rPr lang="en" sz="2000" b="0" i="0" u="none" strike="noStrike" cap="none" baseline="0" dirty="0" smtClean="0">
                <a:solidFill>
                  <a:schemeClr val="tx1"/>
                </a:solidFill>
                <a:latin typeface="+mj-lt"/>
                <a:ea typeface="Arial"/>
                <a:cs typeface="Arial"/>
                <a:sym typeface="Arial"/>
              </a:rPr>
              <a:t>weekly </a:t>
            </a:r>
            <a:r>
              <a:rPr lang="en" sz="2000" b="0" i="0" u="none" strike="noStrike" cap="none" baseline="0" dirty="0">
                <a:solidFill>
                  <a:schemeClr val="tx1"/>
                </a:solidFill>
                <a:latin typeface="+mj-lt"/>
                <a:ea typeface="Arial"/>
                <a:cs typeface="Arial"/>
                <a:sym typeface="Arial"/>
              </a:rPr>
              <a:t>for mail </a:t>
            </a:r>
            <a:endParaRPr lang="en" sz="2000" b="0" i="0" u="none" strike="noStrike" cap="none" baseline="0" dirty="0" smtClean="0">
              <a:solidFill>
                <a:schemeClr val="tx1"/>
              </a:solidFill>
              <a:latin typeface="+mj-lt"/>
              <a:ea typeface="Arial"/>
              <a:cs typeface="Arial"/>
              <a:sym typeface="Arial"/>
            </a:endParaRPr>
          </a:p>
          <a:p>
            <a:pPr marL="228600" indent="-228600">
              <a:lnSpc>
                <a:spcPct val="90000"/>
              </a:lnSpc>
              <a:spcBef>
                <a:spcPts val="1600"/>
              </a:spcBef>
              <a:buClr>
                <a:schemeClr val="lt1"/>
              </a:buClr>
              <a:buSzPct val="100694"/>
              <a:buFont typeface="Arial"/>
              <a:buChar char="•"/>
            </a:pPr>
            <a:r>
              <a:rPr lang="en" sz="2000" dirty="0" smtClean="0">
                <a:solidFill>
                  <a:schemeClr val="tx1"/>
                </a:solidFill>
                <a:latin typeface="+mj-lt"/>
                <a:ea typeface="Arial"/>
                <a:cs typeface="Arial"/>
                <a:sym typeface="Arial"/>
              </a:rPr>
              <a:t>Expecting </a:t>
            </a:r>
            <a:r>
              <a:rPr lang="en" sz="2000" dirty="0">
                <a:solidFill>
                  <a:schemeClr val="tx1"/>
                </a:solidFill>
                <a:latin typeface="+mj-lt"/>
                <a:ea typeface="Arial"/>
                <a:cs typeface="Arial"/>
                <a:sym typeface="Arial"/>
              </a:rPr>
              <a:t>reimbursment? Check your mailbox before you email</a:t>
            </a:r>
          </a:p>
          <a:p>
            <a:pPr marL="228600" indent="-228600">
              <a:lnSpc>
                <a:spcPct val="90000"/>
              </a:lnSpc>
              <a:spcBef>
                <a:spcPts val="1600"/>
              </a:spcBef>
              <a:buClr>
                <a:schemeClr val="lt1"/>
              </a:buClr>
              <a:buSzPct val="100694"/>
              <a:buFont typeface="Arial"/>
              <a:buChar char="•"/>
            </a:pPr>
            <a:r>
              <a:rPr lang="en" sz="2000" dirty="0">
                <a:solidFill>
                  <a:schemeClr val="tx1"/>
                </a:solidFill>
                <a:latin typeface="+mj-lt"/>
                <a:ea typeface="Arial"/>
                <a:cs typeface="Arial"/>
                <a:sym typeface="Arial"/>
              </a:rPr>
              <a:t>If you’re expecting mail during the summer make sure to let Chris Jones </a:t>
            </a:r>
            <a:r>
              <a:rPr lang="en" sz="2000" dirty="0" smtClean="0">
                <a:solidFill>
                  <a:schemeClr val="tx1"/>
                </a:solidFill>
                <a:latin typeface="+mj-lt"/>
                <a:ea typeface="Arial"/>
                <a:cs typeface="Arial"/>
                <a:sym typeface="Arial"/>
              </a:rPr>
              <a:t>know to </a:t>
            </a:r>
            <a:r>
              <a:rPr lang="en" sz="2000" dirty="0">
                <a:solidFill>
                  <a:schemeClr val="tx1"/>
                </a:solidFill>
                <a:latin typeface="+mj-lt"/>
                <a:ea typeface="Arial"/>
                <a:cs typeface="Arial"/>
                <a:sym typeface="Arial"/>
              </a:rPr>
              <a:t>make a note to check for you</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685800" y="152400"/>
            <a:ext cx="7467600" cy="1356911"/>
          </a:xfrm>
          <a:prstGeom prst="rect">
            <a:avLst/>
          </a:prstGeom>
          <a:noFill/>
          <a:ln>
            <a:noFill/>
          </a:ln>
        </p:spPr>
        <p:txBody>
          <a:bodyPr lIns="91425" tIns="45700" rIns="91425" bIns="45700" anchor="b" anchorCtr="0">
            <a:noAutofit/>
          </a:bodyPr>
          <a:lstStyle/>
          <a:p>
            <a:pPr marL="0" marR="0" lvl="0" indent="0" algn="ctr" rtl="0">
              <a:spcBef>
                <a:spcPts val="0"/>
              </a:spcBef>
              <a:buClr>
                <a:srgbClr val="8D438F"/>
              </a:buClr>
              <a:buSzPct val="25000"/>
              <a:buFont typeface="Georgia"/>
              <a:buNone/>
            </a:pPr>
            <a:r>
              <a:rPr lang="en" sz="5400" b="1" i="0" u="none" strike="noStrike" cap="none" baseline="0" dirty="0" smtClean="0">
                <a:solidFill>
                  <a:srgbClr val="000000"/>
                </a:solidFill>
                <a:latin typeface="+mj-lt"/>
                <a:sym typeface="Georgia"/>
              </a:rPr>
              <a:t>BUDGETS</a:t>
            </a:r>
            <a:endParaRPr lang="en" sz="5400" b="1" i="0" u="none" strike="noStrike" cap="none" baseline="0" dirty="0">
              <a:solidFill>
                <a:srgbClr val="000000"/>
              </a:solidFill>
              <a:latin typeface="+mj-lt"/>
              <a:ea typeface="Arial"/>
              <a:cs typeface="Arial"/>
              <a:sym typeface="Arial"/>
            </a:endParaRPr>
          </a:p>
        </p:txBody>
      </p:sp>
      <p:sp>
        <p:nvSpPr>
          <p:cNvPr id="378" name="Shape 378"/>
          <p:cNvSpPr txBox="1">
            <a:spLocks noGrp="1"/>
          </p:cNvSpPr>
          <p:nvPr>
            <p:ph type="body" idx="1"/>
          </p:nvPr>
        </p:nvSpPr>
        <p:spPr>
          <a:xfrm>
            <a:off x="399362" y="1509311"/>
            <a:ext cx="7619999" cy="4572000"/>
          </a:xfrm>
          <a:prstGeom prst="rect">
            <a:avLst/>
          </a:prstGeom>
          <a:noFill/>
          <a:ln>
            <a:noFill/>
          </a:ln>
        </p:spPr>
        <p:txBody>
          <a:bodyPr lIns="91425" tIns="45700" rIns="91425" bIns="45700" anchor="t" anchorCtr="0">
            <a:noAutofit/>
          </a:bodyPr>
          <a:lstStyle/>
          <a:p>
            <a:pPr marL="274320" marR="0" lvl="0" indent="-274320" algn="l" rtl="0">
              <a:spcBef>
                <a:spcPts val="480"/>
              </a:spcBef>
              <a:spcAft>
                <a:spcPts val="0"/>
              </a:spcAft>
              <a:buClr>
                <a:schemeClr val="accent1"/>
              </a:buClr>
              <a:buSzPct val="90909"/>
              <a:buFont typeface="Arial"/>
              <a:buChar char="•"/>
            </a:pPr>
            <a:r>
              <a:rPr lang="en" sz="2200" b="0" i="0" u="none" strike="noStrike" cap="none" baseline="0" dirty="0">
                <a:solidFill>
                  <a:srgbClr val="000000"/>
                </a:solidFill>
                <a:sym typeface="Georgia"/>
              </a:rPr>
              <a:t>Clubs should prepare and maintain a yearly budget</a:t>
            </a:r>
          </a:p>
          <a:p>
            <a:pPr marL="274320" marR="0" lvl="0" indent="-274320" algn="l" rtl="0">
              <a:spcBef>
                <a:spcPts val="480"/>
              </a:spcBef>
              <a:spcAft>
                <a:spcPts val="0"/>
              </a:spcAft>
              <a:buClr>
                <a:schemeClr val="accent1"/>
              </a:buClr>
              <a:buSzPct val="90909"/>
              <a:buFont typeface="Arial"/>
              <a:buChar char="•"/>
            </a:pPr>
            <a:r>
              <a:rPr lang="en" sz="2200" b="0" i="0" u="none" strike="noStrike" cap="none" baseline="0" dirty="0">
                <a:solidFill>
                  <a:srgbClr val="000000"/>
                </a:solidFill>
                <a:sym typeface="Georgia"/>
              </a:rPr>
              <a:t>Budgets help determine what to charge for dues and how much fundraising is needed. </a:t>
            </a:r>
          </a:p>
          <a:p>
            <a:pPr marL="274320" marR="0" lvl="0" indent="-274320" algn="l" rtl="0">
              <a:spcBef>
                <a:spcPts val="480"/>
              </a:spcBef>
              <a:spcAft>
                <a:spcPts val="0"/>
              </a:spcAft>
              <a:buClr>
                <a:schemeClr val="accent1"/>
              </a:buClr>
              <a:buSzPct val="90909"/>
              <a:buFont typeface="Arial"/>
              <a:buChar char="•"/>
            </a:pPr>
            <a:r>
              <a:rPr lang="en" sz="2200" b="0" i="0" u="none" strike="noStrike" cap="none" baseline="0" dirty="0">
                <a:solidFill>
                  <a:srgbClr val="000000"/>
                </a:solidFill>
                <a:sym typeface="Georgia"/>
              </a:rPr>
              <a:t>Focuses on planning for:</a:t>
            </a:r>
          </a:p>
          <a:p>
            <a:pPr marL="1371600" marR="0" lvl="4" indent="-228600" algn="l" rtl="0">
              <a:spcBef>
                <a:spcPts val="360"/>
              </a:spcBef>
              <a:spcAft>
                <a:spcPts val="0"/>
              </a:spcAft>
              <a:buClr>
                <a:schemeClr val="accent5"/>
              </a:buClr>
              <a:buSzPct val="107843"/>
              <a:buFont typeface="Arial"/>
              <a:buChar char="•"/>
            </a:pPr>
            <a:r>
              <a:rPr lang="en" sz="2200" b="0" i="0" u="none" strike="noStrike" cap="none" baseline="0" dirty="0">
                <a:solidFill>
                  <a:srgbClr val="000000"/>
                </a:solidFill>
                <a:sym typeface="Georgia"/>
              </a:rPr>
              <a:t>Tournaments</a:t>
            </a:r>
          </a:p>
          <a:p>
            <a:pPr marL="1371600" marR="0" lvl="4" indent="-228600" algn="l" rtl="0">
              <a:spcBef>
                <a:spcPts val="360"/>
              </a:spcBef>
              <a:spcAft>
                <a:spcPts val="0"/>
              </a:spcAft>
              <a:buClr>
                <a:schemeClr val="accent5"/>
              </a:buClr>
              <a:buSzPct val="107843"/>
              <a:buFont typeface="Arial"/>
              <a:buChar char="•"/>
            </a:pPr>
            <a:r>
              <a:rPr lang="en" sz="2200" b="0" i="0" u="none" strike="noStrike" cap="none" baseline="0" dirty="0">
                <a:solidFill>
                  <a:srgbClr val="000000"/>
                </a:solidFill>
                <a:sym typeface="Georgia"/>
              </a:rPr>
              <a:t>Hotels</a:t>
            </a:r>
          </a:p>
          <a:p>
            <a:pPr marL="1371600" marR="0" lvl="4" indent="-228600" algn="l" rtl="0">
              <a:spcBef>
                <a:spcPts val="360"/>
              </a:spcBef>
              <a:spcAft>
                <a:spcPts val="0"/>
              </a:spcAft>
              <a:buClr>
                <a:schemeClr val="accent5"/>
              </a:buClr>
              <a:buSzPct val="107843"/>
              <a:buFont typeface="Arial"/>
              <a:buChar char="•"/>
            </a:pPr>
            <a:r>
              <a:rPr lang="en" sz="2200" b="0" i="0" u="none" strike="noStrike" cap="none" baseline="0" dirty="0">
                <a:solidFill>
                  <a:srgbClr val="000000"/>
                </a:solidFill>
                <a:sym typeface="Georgia"/>
              </a:rPr>
              <a:t>Vans</a:t>
            </a:r>
          </a:p>
          <a:p>
            <a:pPr marL="1371600" marR="0" lvl="4" indent="-228600" algn="l" rtl="0">
              <a:spcBef>
                <a:spcPts val="360"/>
              </a:spcBef>
              <a:spcAft>
                <a:spcPts val="0"/>
              </a:spcAft>
              <a:buClr>
                <a:schemeClr val="accent5"/>
              </a:buClr>
              <a:buSzPct val="107843"/>
              <a:buFont typeface="Arial"/>
              <a:buChar char="•"/>
            </a:pPr>
            <a:r>
              <a:rPr lang="en" sz="2200" b="0" i="0" u="none" strike="noStrike" cap="none" baseline="0" dirty="0">
                <a:solidFill>
                  <a:srgbClr val="000000"/>
                </a:solidFill>
                <a:sym typeface="Georgia"/>
              </a:rPr>
              <a:t>League fees</a:t>
            </a:r>
          </a:p>
          <a:p>
            <a:pPr marL="1371600" marR="0" lvl="4" indent="-228600" algn="l" rtl="0">
              <a:spcBef>
                <a:spcPts val="360"/>
              </a:spcBef>
              <a:spcAft>
                <a:spcPts val="0"/>
              </a:spcAft>
              <a:buClr>
                <a:schemeClr val="accent5"/>
              </a:buClr>
              <a:buSzPct val="107843"/>
              <a:buFont typeface="Arial"/>
              <a:buChar char="•"/>
            </a:pPr>
            <a:r>
              <a:rPr lang="en" sz="2200" dirty="0">
                <a:solidFill>
                  <a:srgbClr val="000000"/>
                </a:solidFill>
              </a:rPr>
              <a:t>UNFORESEEN</a:t>
            </a:r>
            <a:r>
              <a:rPr lang="en" sz="2200" b="0" i="0" u="none" strike="noStrike" cap="none" baseline="0" dirty="0">
                <a:solidFill>
                  <a:srgbClr val="000000"/>
                </a:solidFill>
                <a:sym typeface="Georgia"/>
              </a:rPr>
              <a:t> EXPENDITURES such as broken equipment, </a:t>
            </a:r>
            <a:r>
              <a:rPr lang="en" sz="2200" b="0" i="0" u="none" strike="noStrike" cap="none" baseline="0" dirty="0" smtClean="0">
                <a:solidFill>
                  <a:srgbClr val="000000"/>
                </a:solidFill>
                <a:sym typeface="Georgia"/>
              </a:rPr>
              <a:t>etc</a:t>
            </a:r>
            <a:r>
              <a:rPr lang="en-US" sz="2200" b="0" i="0" u="none" strike="noStrike" cap="none" baseline="0" dirty="0" smtClean="0">
                <a:solidFill>
                  <a:srgbClr val="000000"/>
                </a:solidFill>
                <a:sym typeface="Georgia"/>
              </a:rPr>
              <a:t>.</a:t>
            </a:r>
            <a:endParaRPr lang="en" sz="2200" b="0" i="0" u="none" strike="noStrike" cap="none" baseline="0" dirty="0" smtClean="0">
              <a:solidFill>
                <a:srgbClr val="000000"/>
              </a:solidFill>
              <a:sym typeface="Georgia"/>
            </a:endParaRPr>
          </a:p>
          <a:p>
            <a:pPr marL="274320" marR="0" lvl="0" indent="-274320" algn="l" rtl="0">
              <a:spcBef>
                <a:spcPts val="480"/>
              </a:spcBef>
              <a:spcAft>
                <a:spcPts val="0"/>
              </a:spcAft>
              <a:buClr>
                <a:schemeClr val="accent1"/>
              </a:buClr>
              <a:buSzPct val="90909"/>
              <a:buFont typeface="Arial"/>
              <a:buChar char="•"/>
            </a:pPr>
            <a:r>
              <a:rPr lang="en" sz="2200" b="0" i="0" u="none" strike="noStrike" cap="none" baseline="0" dirty="0" smtClean="0">
                <a:solidFill>
                  <a:schemeClr val="tx1"/>
                </a:solidFill>
                <a:sym typeface="Georgia"/>
              </a:rPr>
              <a:t>Your SCC contact will ask you about your Club’s Peronsal Budget</a:t>
            </a:r>
            <a:r>
              <a:rPr lang="en" sz="2200" b="0" i="0" u="none" strike="noStrike" cap="none" dirty="0" smtClean="0">
                <a:solidFill>
                  <a:schemeClr val="tx1"/>
                </a:solidFill>
                <a:sym typeface="Georgia"/>
              </a:rPr>
              <a:t> when they check in for your </a:t>
            </a:r>
            <a:r>
              <a:rPr lang="en" sz="2200" b="1" i="0" u="none" strike="noStrike" cap="none" dirty="0" smtClean="0">
                <a:solidFill>
                  <a:schemeClr val="tx1"/>
                </a:solidFill>
                <a:sym typeface="Georgia"/>
              </a:rPr>
              <a:t>Core-Four Meeting</a:t>
            </a:r>
            <a:endParaRPr lang="en" sz="2200" b="1" i="0" u="none" strike="noStrike" cap="none" baseline="0" dirty="0">
              <a:solidFill>
                <a:schemeClr val="tx1"/>
              </a:solidFill>
              <a:sym typeface="Georgia"/>
            </a:endParaRPr>
          </a:p>
          <a:p>
            <a:endParaRPr lang="en" sz="2200" b="0" i="0" u="none" strike="noStrike" cap="none" baseline="0" dirty="0">
              <a:solidFill>
                <a:srgbClr val="000000"/>
              </a:solidFill>
              <a:sym typeface="Georgia"/>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0" y="13806"/>
            <a:ext cx="9144000" cy="1408185"/>
          </a:xfrm>
          <a:prstGeom prst="rect">
            <a:avLst/>
          </a:prstGeom>
          <a:noFill/>
          <a:ln>
            <a:noFill/>
          </a:ln>
        </p:spPr>
        <p:txBody>
          <a:bodyPr lIns="91425" tIns="45700" rIns="91425" bIns="45700" anchor="b" anchorCtr="0">
            <a:noAutofit/>
          </a:bodyPr>
          <a:lstStyle/>
          <a:p>
            <a:pPr marL="0" marR="0" lvl="0" indent="0" rtl="0">
              <a:spcBef>
                <a:spcPts val="0"/>
              </a:spcBef>
              <a:buClr>
                <a:srgbClr val="8D438F"/>
              </a:buClr>
              <a:buSzPct val="25000"/>
              <a:buFont typeface="Georgia"/>
              <a:buNone/>
            </a:pPr>
            <a:r>
              <a:rPr lang="en" sz="4800" b="1" i="0" u="none" strike="noStrike" cap="none" baseline="0" dirty="0" smtClean="0">
                <a:solidFill>
                  <a:srgbClr val="000000"/>
                </a:solidFill>
                <a:ea typeface="Georgia"/>
                <a:cs typeface="Georgia"/>
                <a:sym typeface="Georgia"/>
              </a:rPr>
              <a:t>BUDGET EXAMPLE</a:t>
            </a:r>
            <a:endParaRPr lang="en" sz="4800" b="1" i="0" u="none" strike="noStrike" cap="none" baseline="0" dirty="0">
              <a:solidFill>
                <a:srgbClr val="000000"/>
              </a:solidFill>
              <a:ea typeface="Georgia"/>
              <a:cs typeface="Georgia"/>
              <a:sym typeface="Georgia"/>
            </a:endParaRPr>
          </a:p>
        </p:txBody>
      </p:sp>
      <p:sp>
        <p:nvSpPr>
          <p:cNvPr id="385" name="Shape 385"/>
          <p:cNvSpPr/>
          <p:nvPr/>
        </p:nvSpPr>
        <p:spPr>
          <a:xfrm>
            <a:off x="0" y="0"/>
            <a:ext cx="9144000" cy="0"/>
          </a:xfrm>
          <a:prstGeom prst="rect">
            <a:avLst/>
          </a:prstGeom>
          <a:noFill/>
          <a:ln>
            <a:noFill/>
          </a:ln>
        </p:spPr>
        <p:txBody>
          <a:bodyPr lIns="91425" tIns="45700" rIns="91425" bIns="45700" anchor="ctr" anchorCtr="0">
            <a:noAutofit/>
          </a:bodyPr>
          <a:lstStyle/>
          <a:p>
            <a:endParaRPr/>
          </a:p>
        </p:txBody>
      </p:sp>
      <p:grpSp>
        <p:nvGrpSpPr>
          <p:cNvPr id="386" name="Shape 386"/>
          <p:cNvGrpSpPr/>
          <p:nvPr/>
        </p:nvGrpSpPr>
        <p:grpSpPr>
          <a:xfrm>
            <a:off x="1459611" y="2026664"/>
            <a:ext cx="6325977" cy="4707875"/>
            <a:chOff x="0" y="0"/>
            <a:chExt cx="9007" cy="6271"/>
          </a:xfrm>
        </p:grpSpPr>
        <p:sp>
          <p:nvSpPr>
            <p:cNvPr id="387" name="Shape 387"/>
            <p:cNvSpPr/>
            <p:nvPr/>
          </p:nvSpPr>
          <p:spPr>
            <a:xfrm>
              <a:off x="0" y="0"/>
              <a:ext cx="9006" cy="6270"/>
            </a:xfrm>
            <a:prstGeom prst="rect">
              <a:avLst/>
            </a:prstGeom>
            <a:noFill/>
            <a:ln>
              <a:noFill/>
            </a:ln>
          </p:spPr>
          <p:txBody>
            <a:bodyPr lIns="91425" tIns="45700" rIns="91425" bIns="45700" anchor="t" anchorCtr="0">
              <a:noAutofit/>
            </a:bodyPr>
            <a:lstStyle/>
            <a:p>
              <a:pPr algn="ctr"/>
              <a:endParaRPr/>
            </a:p>
          </p:txBody>
        </p:sp>
        <p:sp>
          <p:nvSpPr>
            <p:cNvPr id="388" name="Shape 388"/>
            <p:cNvSpPr/>
            <p:nvPr/>
          </p:nvSpPr>
          <p:spPr>
            <a:xfrm>
              <a:off x="2762" y="423"/>
              <a:ext cx="1648" cy="4554"/>
            </a:xfrm>
            <a:prstGeom prst="rect">
              <a:avLst/>
            </a:prstGeom>
            <a:solidFill>
              <a:srgbClr val="B8CCE4"/>
            </a:solidFill>
            <a:ln>
              <a:noFill/>
            </a:ln>
          </p:spPr>
          <p:txBody>
            <a:bodyPr lIns="91425" tIns="45700" rIns="91425" bIns="45700" anchor="t" anchorCtr="0">
              <a:noAutofit/>
            </a:bodyPr>
            <a:lstStyle/>
            <a:p>
              <a:pPr algn="ctr"/>
              <a:endParaRPr/>
            </a:p>
          </p:txBody>
        </p:sp>
        <p:sp>
          <p:nvSpPr>
            <p:cNvPr id="389" name="Shape 389"/>
            <p:cNvSpPr/>
            <p:nvPr/>
          </p:nvSpPr>
          <p:spPr>
            <a:xfrm>
              <a:off x="4325" y="405"/>
              <a:ext cx="1385" cy="4554"/>
            </a:xfrm>
            <a:prstGeom prst="rect">
              <a:avLst/>
            </a:prstGeom>
            <a:solidFill>
              <a:srgbClr val="E6B9B8"/>
            </a:solidFill>
            <a:ln>
              <a:noFill/>
            </a:ln>
          </p:spPr>
          <p:txBody>
            <a:bodyPr lIns="91425" tIns="45700" rIns="91425" bIns="45700" anchor="t" anchorCtr="0">
              <a:noAutofit/>
            </a:bodyPr>
            <a:lstStyle/>
            <a:p>
              <a:pPr algn="ctr"/>
              <a:endParaRPr/>
            </a:p>
          </p:txBody>
        </p:sp>
        <p:sp>
          <p:nvSpPr>
            <p:cNvPr id="390" name="Shape 390"/>
            <p:cNvSpPr/>
            <p:nvPr/>
          </p:nvSpPr>
          <p:spPr>
            <a:xfrm>
              <a:off x="2762" y="4958"/>
              <a:ext cx="1648" cy="881"/>
            </a:xfrm>
            <a:prstGeom prst="rect">
              <a:avLst/>
            </a:prstGeom>
            <a:solidFill>
              <a:srgbClr val="B8CCE4"/>
            </a:solidFill>
            <a:ln>
              <a:noFill/>
            </a:ln>
          </p:spPr>
          <p:txBody>
            <a:bodyPr lIns="91425" tIns="45700" rIns="91425" bIns="45700" anchor="t" anchorCtr="0">
              <a:noAutofit/>
            </a:bodyPr>
            <a:lstStyle/>
            <a:p>
              <a:pPr algn="ctr"/>
              <a:endParaRPr/>
            </a:p>
          </p:txBody>
        </p:sp>
        <p:sp>
          <p:nvSpPr>
            <p:cNvPr id="391" name="Shape 391"/>
            <p:cNvSpPr/>
            <p:nvPr/>
          </p:nvSpPr>
          <p:spPr>
            <a:xfrm>
              <a:off x="4390" y="4958"/>
              <a:ext cx="1385" cy="881"/>
            </a:xfrm>
            <a:prstGeom prst="rect">
              <a:avLst/>
            </a:prstGeom>
            <a:solidFill>
              <a:srgbClr val="E6B9B8"/>
            </a:solidFill>
            <a:ln>
              <a:noFill/>
            </a:ln>
          </p:spPr>
          <p:txBody>
            <a:bodyPr lIns="91425" tIns="45700" rIns="91425" bIns="45700" anchor="t" anchorCtr="0">
              <a:noAutofit/>
            </a:bodyPr>
            <a:lstStyle/>
            <a:p>
              <a:pPr algn="ctr"/>
              <a:endParaRPr/>
            </a:p>
          </p:txBody>
        </p:sp>
        <p:sp>
          <p:nvSpPr>
            <p:cNvPr id="392" name="Shape 392"/>
            <p:cNvSpPr/>
            <p:nvPr/>
          </p:nvSpPr>
          <p:spPr>
            <a:xfrm>
              <a:off x="5752" y="4958"/>
              <a:ext cx="1824" cy="881"/>
            </a:xfrm>
            <a:prstGeom prst="rect">
              <a:avLst/>
            </a:prstGeom>
            <a:solidFill>
              <a:srgbClr val="D7E4BC"/>
            </a:solidFill>
            <a:ln>
              <a:noFill/>
            </a:ln>
          </p:spPr>
          <p:txBody>
            <a:bodyPr lIns="91425" tIns="45700" rIns="91425" bIns="45700" anchor="t" anchorCtr="0">
              <a:noAutofit/>
            </a:bodyPr>
            <a:lstStyle/>
            <a:p>
              <a:pPr algn="ctr"/>
              <a:endParaRPr/>
            </a:p>
          </p:txBody>
        </p:sp>
        <p:sp>
          <p:nvSpPr>
            <p:cNvPr id="393" name="Shape 393"/>
            <p:cNvSpPr/>
            <p:nvPr/>
          </p:nvSpPr>
          <p:spPr>
            <a:xfrm>
              <a:off x="1092" y="465"/>
              <a:ext cx="570"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1" i="0" u="none" strike="noStrike" cap="none" baseline="0">
                  <a:solidFill>
                    <a:srgbClr val="000000"/>
                  </a:solidFill>
                  <a:latin typeface="Calibri"/>
                  <a:ea typeface="Calibri"/>
                  <a:cs typeface="Calibri"/>
                  <a:sym typeface="Calibri"/>
                </a:rPr>
                <a:t>Item</a:t>
              </a:r>
            </a:p>
          </p:txBody>
        </p:sp>
        <p:sp>
          <p:nvSpPr>
            <p:cNvPr id="394" name="Shape 394"/>
            <p:cNvSpPr/>
            <p:nvPr/>
          </p:nvSpPr>
          <p:spPr>
            <a:xfrm>
              <a:off x="2961" y="465"/>
              <a:ext cx="1085"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1" i="0" u="none" strike="noStrike" cap="none" baseline="0" dirty="0">
                  <a:solidFill>
                    <a:srgbClr val="000000"/>
                  </a:solidFill>
                  <a:latin typeface="Calibri"/>
                  <a:ea typeface="Calibri"/>
                  <a:cs typeface="Calibri"/>
                  <a:sym typeface="Calibri"/>
                </a:rPr>
                <a:t>Revenue </a:t>
              </a:r>
            </a:p>
          </p:txBody>
        </p:sp>
        <p:sp>
          <p:nvSpPr>
            <p:cNvPr id="395" name="Shape 395"/>
            <p:cNvSpPr/>
            <p:nvPr/>
          </p:nvSpPr>
          <p:spPr>
            <a:xfrm>
              <a:off x="4477" y="465"/>
              <a:ext cx="1027"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1" i="0" u="none" strike="noStrike" cap="none" baseline="0">
                  <a:solidFill>
                    <a:srgbClr val="000000"/>
                  </a:solidFill>
                  <a:latin typeface="Calibri"/>
                  <a:ea typeface="Calibri"/>
                  <a:cs typeface="Calibri"/>
                  <a:sym typeface="Calibri"/>
                </a:rPr>
                <a:t>Expense </a:t>
              </a:r>
            </a:p>
          </p:txBody>
        </p:sp>
        <p:sp>
          <p:nvSpPr>
            <p:cNvPr id="396" name="Shape 396"/>
            <p:cNvSpPr/>
            <p:nvPr/>
          </p:nvSpPr>
          <p:spPr>
            <a:xfrm>
              <a:off x="6325" y="465"/>
              <a:ext cx="593"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1" i="0" u="none" strike="noStrike" cap="none" baseline="0">
                  <a:solidFill>
                    <a:srgbClr val="000000"/>
                  </a:solidFill>
                  <a:latin typeface="Calibri"/>
                  <a:ea typeface="Calibri"/>
                  <a:cs typeface="Calibri"/>
                  <a:sym typeface="Calibri"/>
                </a:rPr>
                <a:t>Date </a:t>
              </a:r>
            </a:p>
          </p:txBody>
        </p:sp>
        <p:sp>
          <p:nvSpPr>
            <p:cNvPr id="397" name="Shape 397"/>
            <p:cNvSpPr/>
            <p:nvPr/>
          </p:nvSpPr>
          <p:spPr>
            <a:xfrm>
              <a:off x="81" y="896"/>
              <a:ext cx="74"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 </a:t>
              </a:r>
            </a:p>
          </p:txBody>
        </p:sp>
        <p:sp>
          <p:nvSpPr>
            <p:cNvPr id="398" name="Shape 398"/>
            <p:cNvSpPr/>
            <p:nvPr/>
          </p:nvSpPr>
          <p:spPr>
            <a:xfrm>
              <a:off x="81" y="1306"/>
              <a:ext cx="2280"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Beginning Balance </a:t>
              </a:r>
            </a:p>
          </p:txBody>
        </p:sp>
        <p:sp>
          <p:nvSpPr>
            <p:cNvPr id="399" name="Shape 399"/>
            <p:cNvSpPr/>
            <p:nvPr/>
          </p:nvSpPr>
          <p:spPr>
            <a:xfrm>
              <a:off x="3261" y="1285"/>
              <a:ext cx="1049"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1,130.00</a:t>
              </a:r>
            </a:p>
          </p:txBody>
        </p:sp>
        <p:sp>
          <p:nvSpPr>
            <p:cNvPr id="400" name="Shape 400"/>
            <p:cNvSpPr/>
            <p:nvPr/>
          </p:nvSpPr>
          <p:spPr>
            <a:xfrm>
              <a:off x="2938" y="1306"/>
              <a:ext cx="152"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a:t>
              </a:r>
            </a:p>
          </p:txBody>
        </p:sp>
        <p:sp>
          <p:nvSpPr>
            <p:cNvPr id="401" name="Shape 401"/>
            <p:cNvSpPr/>
            <p:nvPr/>
          </p:nvSpPr>
          <p:spPr>
            <a:xfrm>
              <a:off x="3093" y="1306"/>
              <a:ext cx="74"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 </a:t>
              </a:r>
            </a:p>
          </p:txBody>
        </p:sp>
        <p:sp>
          <p:nvSpPr>
            <p:cNvPr id="402" name="Shape 402"/>
            <p:cNvSpPr/>
            <p:nvPr/>
          </p:nvSpPr>
          <p:spPr>
            <a:xfrm>
              <a:off x="81" y="2151"/>
              <a:ext cx="1335"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Fundraiser </a:t>
              </a:r>
            </a:p>
          </p:txBody>
        </p:sp>
        <p:sp>
          <p:nvSpPr>
            <p:cNvPr id="403" name="Shape 403"/>
            <p:cNvSpPr/>
            <p:nvPr/>
          </p:nvSpPr>
          <p:spPr>
            <a:xfrm>
              <a:off x="3363" y="2086"/>
              <a:ext cx="975"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$435.09</a:t>
              </a:r>
            </a:p>
          </p:txBody>
        </p:sp>
        <p:sp>
          <p:nvSpPr>
            <p:cNvPr id="404" name="Shape 404"/>
            <p:cNvSpPr/>
            <p:nvPr/>
          </p:nvSpPr>
          <p:spPr>
            <a:xfrm>
              <a:off x="6170" y="2537"/>
              <a:ext cx="1296"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dirty="0" smtClean="0">
                  <a:solidFill>
                    <a:srgbClr val="000000"/>
                  </a:solidFill>
                  <a:latin typeface="Calibri"/>
                  <a:ea typeface="Calibri"/>
                  <a:cs typeface="Calibri"/>
                  <a:sym typeface="Calibri"/>
                </a:rPr>
                <a:t>8/24/2014</a:t>
              </a:r>
              <a:endParaRPr lang="en" sz="1500" b="0" i="0" u="none" strike="noStrike" cap="none" baseline="0" dirty="0">
                <a:solidFill>
                  <a:srgbClr val="000000"/>
                </a:solidFill>
                <a:latin typeface="Calibri"/>
                <a:ea typeface="Calibri"/>
                <a:cs typeface="Calibri"/>
                <a:sym typeface="Calibri"/>
              </a:endParaRPr>
            </a:p>
          </p:txBody>
        </p:sp>
        <p:sp>
          <p:nvSpPr>
            <p:cNvPr id="405" name="Shape 405"/>
            <p:cNvSpPr/>
            <p:nvPr/>
          </p:nvSpPr>
          <p:spPr>
            <a:xfrm>
              <a:off x="81" y="2946"/>
              <a:ext cx="1064"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Cookout </a:t>
              </a:r>
            </a:p>
          </p:txBody>
        </p:sp>
        <p:sp>
          <p:nvSpPr>
            <p:cNvPr id="406" name="Shape 406"/>
            <p:cNvSpPr/>
            <p:nvPr/>
          </p:nvSpPr>
          <p:spPr>
            <a:xfrm>
              <a:off x="4874" y="2946"/>
              <a:ext cx="824"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$56.44</a:t>
              </a:r>
            </a:p>
          </p:txBody>
        </p:sp>
        <p:sp>
          <p:nvSpPr>
            <p:cNvPr id="407" name="Shape 407"/>
            <p:cNvSpPr/>
            <p:nvPr/>
          </p:nvSpPr>
          <p:spPr>
            <a:xfrm>
              <a:off x="6170" y="2946"/>
              <a:ext cx="1296"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dirty="0" smtClean="0">
                  <a:solidFill>
                    <a:srgbClr val="000000"/>
                  </a:solidFill>
                  <a:latin typeface="Calibri"/>
                  <a:ea typeface="Calibri"/>
                  <a:cs typeface="Calibri"/>
                  <a:sym typeface="Calibri"/>
                </a:rPr>
                <a:t>8/26/2014</a:t>
              </a:r>
              <a:endParaRPr lang="en" sz="1500" b="0" i="0" u="none" strike="noStrike" cap="none" baseline="0" dirty="0">
                <a:solidFill>
                  <a:srgbClr val="000000"/>
                </a:solidFill>
                <a:latin typeface="Calibri"/>
                <a:ea typeface="Calibri"/>
                <a:cs typeface="Calibri"/>
                <a:sym typeface="Calibri"/>
              </a:endParaRPr>
            </a:p>
          </p:txBody>
        </p:sp>
        <p:sp>
          <p:nvSpPr>
            <p:cNvPr id="408" name="Shape 408"/>
            <p:cNvSpPr/>
            <p:nvPr/>
          </p:nvSpPr>
          <p:spPr>
            <a:xfrm>
              <a:off x="81" y="3358"/>
              <a:ext cx="2264"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Entry Fee for Race </a:t>
              </a:r>
            </a:p>
          </p:txBody>
        </p:sp>
        <p:sp>
          <p:nvSpPr>
            <p:cNvPr id="409" name="Shape 409"/>
            <p:cNvSpPr/>
            <p:nvPr/>
          </p:nvSpPr>
          <p:spPr>
            <a:xfrm>
              <a:off x="4700" y="3361"/>
              <a:ext cx="975"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$300.00</a:t>
              </a:r>
            </a:p>
          </p:txBody>
        </p:sp>
        <p:sp>
          <p:nvSpPr>
            <p:cNvPr id="410" name="Shape 410"/>
            <p:cNvSpPr/>
            <p:nvPr/>
          </p:nvSpPr>
          <p:spPr>
            <a:xfrm>
              <a:off x="6170" y="3358"/>
              <a:ext cx="1296"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dirty="0" smtClean="0">
                  <a:solidFill>
                    <a:srgbClr val="000000"/>
                  </a:solidFill>
                  <a:latin typeface="Calibri"/>
                  <a:ea typeface="Calibri"/>
                  <a:cs typeface="Calibri"/>
                  <a:sym typeface="Calibri"/>
                </a:rPr>
                <a:t>9/29/2014</a:t>
              </a:r>
              <a:endParaRPr lang="en" sz="1500" b="0" i="0" u="none" strike="noStrike" cap="none" baseline="0" dirty="0">
                <a:solidFill>
                  <a:srgbClr val="000000"/>
                </a:solidFill>
                <a:latin typeface="Calibri"/>
                <a:ea typeface="Calibri"/>
                <a:cs typeface="Calibri"/>
                <a:sym typeface="Calibri"/>
              </a:endParaRPr>
            </a:p>
          </p:txBody>
        </p:sp>
        <p:sp>
          <p:nvSpPr>
            <p:cNvPr id="411" name="Shape 411"/>
            <p:cNvSpPr/>
            <p:nvPr/>
          </p:nvSpPr>
          <p:spPr>
            <a:xfrm>
              <a:off x="81" y="3768"/>
              <a:ext cx="1919"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Team Uniforms </a:t>
              </a:r>
            </a:p>
          </p:txBody>
        </p:sp>
        <p:sp>
          <p:nvSpPr>
            <p:cNvPr id="412" name="Shape 412"/>
            <p:cNvSpPr/>
            <p:nvPr/>
          </p:nvSpPr>
          <p:spPr>
            <a:xfrm>
              <a:off x="4477" y="3724"/>
              <a:ext cx="1199"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$1,200.00</a:t>
              </a:r>
            </a:p>
          </p:txBody>
        </p:sp>
        <p:sp>
          <p:nvSpPr>
            <p:cNvPr id="413" name="Shape 413"/>
            <p:cNvSpPr/>
            <p:nvPr/>
          </p:nvSpPr>
          <p:spPr>
            <a:xfrm>
              <a:off x="6016" y="3768"/>
              <a:ext cx="1439"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dirty="0" smtClean="0">
                  <a:solidFill>
                    <a:srgbClr val="000000"/>
                  </a:solidFill>
                  <a:latin typeface="Calibri"/>
                  <a:ea typeface="Calibri"/>
                  <a:cs typeface="Calibri"/>
                  <a:sym typeface="Calibri"/>
                </a:rPr>
                <a:t>10/22/2014</a:t>
              </a:r>
              <a:endParaRPr lang="en" sz="1500" b="0" i="0" u="none" strike="noStrike" cap="none" baseline="0" dirty="0">
                <a:solidFill>
                  <a:srgbClr val="000000"/>
                </a:solidFill>
                <a:latin typeface="Calibri"/>
                <a:ea typeface="Calibri"/>
                <a:cs typeface="Calibri"/>
                <a:sym typeface="Calibri"/>
              </a:endParaRPr>
            </a:p>
          </p:txBody>
        </p:sp>
        <p:sp>
          <p:nvSpPr>
            <p:cNvPr id="414" name="Shape 414"/>
            <p:cNvSpPr/>
            <p:nvPr/>
          </p:nvSpPr>
          <p:spPr>
            <a:xfrm>
              <a:off x="81" y="1695"/>
              <a:ext cx="609" cy="390"/>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Dues</a:t>
              </a:r>
            </a:p>
            <a:p>
              <a:pPr algn="ctr"/>
              <a:endParaRPr lang="en" sz="1500" b="0" i="0" u="none" strike="noStrike" cap="none" baseline="0">
                <a:solidFill>
                  <a:srgbClr val="000000"/>
                </a:solidFill>
                <a:latin typeface="Calibri"/>
                <a:ea typeface="Calibri"/>
                <a:cs typeface="Calibri"/>
                <a:sym typeface="Calibri"/>
              </a:endParaRPr>
            </a:p>
          </p:txBody>
        </p:sp>
        <p:sp>
          <p:nvSpPr>
            <p:cNvPr id="415" name="Shape 415"/>
            <p:cNvSpPr/>
            <p:nvPr/>
          </p:nvSpPr>
          <p:spPr>
            <a:xfrm>
              <a:off x="3137" y="1671"/>
              <a:ext cx="1199"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$2,000.00</a:t>
              </a:r>
            </a:p>
          </p:txBody>
        </p:sp>
        <p:sp>
          <p:nvSpPr>
            <p:cNvPr id="416" name="Shape 416"/>
            <p:cNvSpPr/>
            <p:nvPr/>
          </p:nvSpPr>
          <p:spPr>
            <a:xfrm>
              <a:off x="6170" y="4177"/>
              <a:ext cx="1296"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dirty="0" smtClean="0">
                  <a:solidFill>
                    <a:srgbClr val="000000"/>
                  </a:solidFill>
                  <a:latin typeface="Calibri"/>
                  <a:ea typeface="Calibri"/>
                  <a:cs typeface="Calibri"/>
                  <a:sym typeface="Calibri"/>
                </a:rPr>
                <a:t>11/4/2014</a:t>
              </a:r>
              <a:endParaRPr lang="en" sz="1500" b="0" i="0" u="none" strike="noStrike" cap="none" baseline="0" dirty="0">
                <a:solidFill>
                  <a:srgbClr val="000000"/>
                </a:solidFill>
                <a:latin typeface="Calibri"/>
                <a:ea typeface="Calibri"/>
                <a:cs typeface="Calibri"/>
                <a:sym typeface="Calibri"/>
              </a:endParaRPr>
            </a:p>
          </p:txBody>
        </p:sp>
        <p:sp>
          <p:nvSpPr>
            <p:cNvPr id="417" name="Shape 417"/>
            <p:cNvSpPr/>
            <p:nvPr/>
          </p:nvSpPr>
          <p:spPr>
            <a:xfrm>
              <a:off x="2938" y="4999"/>
              <a:ext cx="1450" cy="285"/>
            </a:xfrm>
            <a:prstGeom prst="rect">
              <a:avLst/>
            </a:prstGeom>
            <a:noFill/>
            <a:ln>
              <a:noFill/>
            </a:ln>
          </p:spPr>
          <p:txBody>
            <a:bodyPr lIns="0" tIns="0" rIns="0" bIns="0" anchor="t" anchorCtr="0">
              <a:noAutofit/>
            </a:bodyPr>
            <a:lstStyle/>
            <a:p>
              <a:pPr algn="ctr"/>
              <a:endParaRPr/>
            </a:p>
          </p:txBody>
        </p:sp>
        <p:sp>
          <p:nvSpPr>
            <p:cNvPr id="418" name="Shape 418"/>
            <p:cNvSpPr/>
            <p:nvPr/>
          </p:nvSpPr>
          <p:spPr>
            <a:xfrm>
              <a:off x="2938" y="4999"/>
              <a:ext cx="74"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   </a:t>
              </a:r>
            </a:p>
          </p:txBody>
        </p:sp>
        <p:sp>
          <p:nvSpPr>
            <p:cNvPr id="419" name="Shape 419"/>
            <p:cNvSpPr/>
            <p:nvPr/>
          </p:nvSpPr>
          <p:spPr>
            <a:xfrm>
              <a:off x="3137" y="4999"/>
              <a:ext cx="1199"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$3,565.09 </a:t>
              </a:r>
            </a:p>
          </p:txBody>
        </p:sp>
        <p:sp>
          <p:nvSpPr>
            <p:cNvPr id="420" name="Shape 420"/>
            <p:cNvSpPr/>
            <p:nvPr/>
          </p:nvSpPr>
          <p:spPr>
            <a:xfrm>
              <a:off x="4475" y="5002"/>
              <a:ext cx="1199"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$1,556.44</a:t>
              </a:r>
            </a:p>
          </p:txBody>
        </p:sp>
        <p:sp>
          <p:nvSpPr>
            <p:cNvPr id="421" name="Shape 421"/>
            <p:cNvSpPr/>
            <p:nvPr/>
          </p:nvSpPr>
          <p:spPr>
            <a:xfrm>
              <a:off x="6340" y="4958"/>
              <a:ext cx="1199"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0" i="0" u="none" strike="noStrike" cap="none" baseline="0">
                  <a:solidFill>
                    <a:srgbClr val="000000"/>
                  </a:solidFill>
                  <a:latin typeface="Calibri"/>
                  <a:ea typeface="Calibri"/>
                  <a:cs typeface="Calibri"/>
                  <a:sym typeface="Calibri"/>
                </a:rPr>
                <a:t>$2,008.65</a:t>
              </a:r>
            </a:p>
          </p:txBody>
        </p:sp>
        <p:sp>
          <p:nvSpPr>
            <p:cNvPr id="422" name="Shape 422"/>
            <p:cNvSpPr/>
            <p:nvPr/>
          </p:nvSpPr>
          <p:spPr>
            <a:xfrm>
              <a:off x="2961" y="5429"/>
              <a:ext cx="1085"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1" i="0" u="none" strike="noStrike" cap="none" baseline="0">
                  <a:solidFill>
                    <a:srgbClr val="000000"/>
                  </a:solidFill>
                  <a:latin typeface="Calibri"/>
                  <a:ea typeface="Calibri"/>
                  <a:cs typeface="Calibri"/>
                  <a:sym typeface="Calibri"/>
                </a:rPr>
                <a:t>Revenue </a:t>
              </a:r>
            </a:p>
          </p:txBody>
        </p:sp>
        <p:sp>
          <p:nvSpPr>
            <p:cNvPr id="423" name="Shape 423"/>
            <p:cNvSpPr/>
            <p:nvPr/>
          </p:nvSpPr>
          <p:spPr>
            <a:xfrm>
              <a:off x="4477" y="5429"/>
              <a:ext cx="1027" cy="36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1" i="0" u="none" strike="noStrike" cap="none" baseline="0">
                  <a:solidFill>
                    <a:srgbClr val="000000"/>
                  </a:solidFill>
                  <a:latin typeface="Calibri"/>
                  <a:ea typeface="Calibri"/>
                  <a:cs typeface="Calibri"/>
                  <a:sym typeface="Calibri"/>
                </a:rPr>
                <a:t>Expense </a:t>
              </a:r>
            </a:p>
          </p:txBody>
        </p:sp>
        <p:sp>
          <p:nvSpPr>
            <p:cNvPr id="424" name="Shape 424"/>
            <p:cNvSpPr/>
            <p:nvPr/>
          </p:nvSpPr>
          <p:spPr>
            <a:xfrm>
              <a:off x="6325" y="5429"/>
              <a:ext cx="644" cy="35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1500" b="1" i="0" u="none" strike="noStrike" cap="none" baseline="0">
                  <a:solidFill>
                    <a:srgbClr val="000000"/>
                  </a:solidFill>
                  <a:latin typeface="Calibri"/>
                  <a:ea typeface="Calibri"/>
                  <a:cs typeface="Calibri"/>
                  <a:sym typeface="Calibri"/>
                </a:rPr>
                <a:t>Total</a:t>
              </a:r>
            </a:p>
          </p:txBody>
        </p:sp>
        <p:cxnSp>
          <p:nvCxnSpPr>
            <p:cNvPr id="425" name="Shape 425"/>
            <p:cNvCxnSpPr/>
            <p:nvPr/>
          </p:nvCxnSpPr>
          <p:spPr>
            <a:xfrm>
              <a:off x="15" y="14"/>
              <a:ext cx="0" cy="410"/>
            </a:xfrm>
            <a:prstGeom prst="straightConnector1">
              <a:avLst/>
            </a:prstGeom>
            <a:noFill/>
            <a:ln w="9525" cap="flat">
              <a:solidFill>
                <a:srgbClr val="D0D7E5"/>
              </a:solidFill>
              <a:prstDash val="solid"/>
              <a:round/>
              <a:headEnd type="none" w="med" len="med"/>
              <a:tailEnd type="none" w="med" len="med"/>
            </a:ln>
          </p:spPr>
        </p:cxnSp>
        <p:sp>
          <p:nvSpPr>
            <p:cNvPr id="426" name="Shape 426"/>
            <p:cNvSpPr/>
            <p:nvPr/>
          </p:nvSpPr>
          <p:spPr>
            <a:xfrm>
              <a:off x="15" y="14"/>
              <a:ext cx="22" cy="41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27" name="Shape 427"/>
            <p:cNvCxnSpPr/>
            <p:nvPr/>
          </p:nvCxnSpPr>
          <p:spPr>
            <a:xfrm>
              <a:off x="2762" y="14"/>
              <a:ext cx="0" cy="410"/>
            </a:xfrm>
            <a:prstGeom prst="straightConnector1">
              <a:avLst/>
            </a:prstGeom>
            <a:noFill/>
            <a:ln w="9525" cap="flat">
              <a:solidFill>
                <a:srgbClr val="D0D7E5"/>
              </a:solidFill>
              <a:prstDash val="solid"/>
              <a:round/>
              <a:headEnd type="none" w="med" len="med"/>
              <a:tailEnd type="none" w="med" len="med"/>
            </a:ln>
          </p:spPr>
        </p:cxnSp>
        <p:sp>
          <p:nvSpPr>
            <p:cNvPr id="428" name="Shape 428"/>
            <p:cNvSpPr/>
            <p:nvPr/>
          </p:nvSpPr>
          <p:spPr>
            <a:xfrm>
              <a:off x="2762" y="14"/>
              <a:ext cx="22" cy="41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29" name="Shape 429"/>
            <p:cNvCxnSpPr/>
            <p:nvPr/>
          </p:nvCxnSpPr>
          <p:spPr>
            <a:xfrm>
              <a:off x="4390" y="14"/>
              <a:ext cx="0" cy="410"/>
            </a:xfrm>
            <a:prstGeom prst="straightConnector1">
              <a:avLst/>
            </a:prstGeom>
            <a:noFill/>
            <a:ln w="9525" cap="flat">
              <a:solidFill>
                <a:srgbClr val="D0D7E5"/>
              </a:solidFill>
              <a:prstDash val="solid"/>
              <a:round/>
              <a:headEnd type="none" w="med" len="med"/>
              <a:tailEnd type="none" w="med" len="med"/>
            </a:ln>
          </p:spPr>
        </p:cxnSp>
        <p:sp>
          <p:nvSpPr>
            <p:cNvPr id="430" name="Shape 430"/>
            <p:cNvSpPr/>
            <p:nvPr/>
          </p:nvSpPr>
          <p:spPr>
            <a:xfrm>
              <a:off x="4390" y="14"/>
              <a:ext cx="22" cy="41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31" name="Shape 431"/>
            <p:cNvCxnSpPr/>
            <p:nvPr/>
          </p:nvCxnSpPr>
          <p:spPr>
            <a:xfrm>
              <a:off x="5752" y="14"/>
              <a:ext cx="0" cy="410"/>
            </a:xfrm>
            <a:prstGeom prst="straightConnector1">
              <a:avLst/>
            </a:prstGeom>
            <a:noFill/>
            <a:ln w="9525" cap="flat">
              <a:solidFill>
                <a:srgbClr val="D0D7E5"/>
              </a:solidFill>
              <a:prstDash val="solid"/>
              <a:round/>
              <a:headEnd type="none" w="med" len="med"/>
              <a:tailEnd type="none" w="med" len="med"/>
            </a:ln>
          </p:spPr>
        </p:cxnSp>
        <p:sp>
          <p:nvSpPr>
            <p:cNvPr id="432" name="Shape 432"/>
            <p:cNvSpPr/>
            <p:nvPr/>
          </p:nvSpPr>
          <p:spPr>
            <a:xfrm>
              <a:off x="5752" y="14"/>
              <a:ext cx="22" cy="41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33" name="Shape 433"/>
            <p:cNvCxnSpPr/>
            <p:nvPr/>
          </p:nvCxnSpPr>
          <p:spPr>
            <a:xfrm>
              <a:off x="7555" y="14"/>
              <a:ext cx="0" cy="410"/>
            </a:xfrm>
            <a:prstGeom prst="straightConnector1">
              <a:avLst/>
            </a:prstGeom>
            <a:noFill/>
            <a:ln w="9525" cap="flat">
              <a:solidFill>
                <a:srgbClr val="D0D7E5"/>
              </a:solidFill>
              <a:prstDash val="solid"/>
              <a:round/>
              <a:headEnd type="none" w="med" len="med"/>
              <a:tailEnd type="none" w="med" len="med"/>
            </a:ln>
          </p:spPr>
        </p:cxnSp>
        <p:sp>
          <p:nvSpPr>
            <p:cNvPr id="434" name="Shape 434"/>
            <p:cNvSpPr/>
            <p:nvPr/>
          </p:nvSpPr>
          <p:spPr>
            <a:xfrm>
              <a:off x="7555" y="14"/>
              <a:ext cx="22" cy="41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35" name="Shape 435"/>
            <p:cNvCxnSpPr/>
            <p:nvPr/>
          </p:nvCxnSpPr>
          <p:spPr>
            <a:xfrm>
              <a:off x="8962" y="14"/>
              <a:ext cx="0" cy="410"/>
            </a:xfrm>
            <a:prstGeom prst="straightConnector1">
              <a:avLst/>
            </a:prstGeom>
            <a:noFill/>
            <a:ln w="9525" cap="flat">
              <a:solidFill>
                <a:srgbClr val="D0D7E5"/>
              </a:solidFill>
              <a:prstDash val="solid"/>
              <a:round/>
              <a:headEnd type="none" w="med" len="med"/>
              <a:tailEnd type="none" w="med" len="med"/>
            </a:ln>
          </p:spPr>
        </p:cxnSp>
        <p:sp>
          <p:nvSpPr>
            <p:cNvPr id="436" name="Shape 436"/>
            <p:cNvSpPr/>
            <p:nvPr/>
          </p:nvSpPr>
          <p:spPr>
            <a:xfrm>
              <a:off x="8962" y="14"/>
              <a:ext cx="22" cy="41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37" name="Shape 437"/>
            <p:cNvCxnSpPr/>
            <p:nvPr/>
          </p:nvCxnSpPr>
          <p:spPr>
            <a:xfrm>
              <a:off x="15" y="444"/>
              <a:ext cx="0" cy="390"/>
            </a:xfrm>
            <a:prstGeom prst="straightConnector1">
              <a:avLst/>
            </a:prstGeom>
            <a:noFill/>
            <a:ln w="9525" cap="flat">
              <a:solidFill>
                <a:srgbClr val="D0D7E5"/>
              </a:solidFill>
              <a:prstDash val="solid"/>
              <a:round/>
              <a:headEnd type="none" w="med" len="med"/>
              <a:tailEnd type="none" w="med" len="med"/>
            </a:ln>
          </p:spPr>
        </p:cxnSp>
        <p:sp>
          <p:nvSpPr>
            <p:cNvPr id="438" name="Shape 438"/>
            <p:cNvSpPr/>
            <p:nvPr/>
          </p:nvSpPr>
          <p:spPr>
            <a:xfrm>
              <a:off x="15" y="444"/>
              <a:ext cx="22" cy="39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39" name="Shape 439"/>
            <p:cNvCxnSpPr/>
            <p:nvPr/>
          </p:nvCxnSpPr>
          <p:spPr>
            <a:xfrm>
              <a:off x="7555" y="444"/>
              <a:ext cx="0" cy="390"/>
            </a:xfrm>
            <a:prstGeom prst="straightConnector1">
              <a:avLst/>
            </a:prstGeom>
            <a:noFill/>
            <a:ln w="9525" cap="flat">
              <a:solidFill>
                <a:srgbClr val="D0D7E5"/>
              </a:solidFill>
              <a:prstDash val="solid"/>
              <a:round/>
              <a:headEnd type="none" w="med" len="med"/>
              <a:tailEnd type="none" w="med" len="med"/>
            </a:ln>
          </p:spPr>
        </p:cxnSp>
        <p:sp>
          <p:nvSpPr>
            <p:cNvPr id="440" name="Shape 440"/>
            <p:cNvSpPr/>
            <p:nvPr/>
          </p:nvSpPr>
          <p:spPr>
            <a:xfrm>
              <a:off x="7555" y="444"/>
              <a:ext cx="22" cy="39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41" name="Shape 441"/>
            <p:cNvCxnSpPr/>
            <p:nvPr/>
          </p:nvCxnSpPr>
          <p:spPr>
            <a:xfrm>
              <a:off x="8962" y="444"/>
              <a:ext cx="0" cy="390"/>
            </a:xfrm>
            <a:prstGeom prst="straightConnector1">
              <a:avLst/>
            </a:prstGeom>
            <a:noFill/>
            <a:ln w="9525" cap="flat">
              <a:solidFill>
                <a:srgbClr val="D0D7E5"/>
              </a:solidFill>
              <a:prstDash val="solid"/>
              <a:round/>
              <a:headEnd type="none" w="med" len="med"/>
              <a:tailEnd type="none" w="med" len="med"/>
            </a:ln>
          </p:spPr>
        </p:cxnSp>
        <p:sp>
          <p:nvSpPr>
            <p:cNvPr id="442" name="Shape 442"/>
            <p:cNvSpPr/>
            <p:nvPr/>
          </p:nvSpPr>
          <p:spPr>
            <a:xfrm>
              <a:off x="8962" y="444"/>
              <a:ext cx="22" cy="39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43" name="Shape 443"/>
            <p:cNvCxnSpPr/>
            <p:nvPr/>
          </p:nvCxnSpPr>
          <p:spPr>
            <a:xfrm>
              <a:off x="15" y="1264"/>
              <a:ext cx="2747" cy="0"/>
            </a:xfrm>
            <a:prstGeom prst="straightConnector1">
              <a:avLst/>
            </a:prstGeom>
            <a:noFill/>
            <a:ln w="9525" cap="flat">
              <a:solidFill>
                <a:srgbClr val="D0D7E5"/>
              </a:solidFill>
              <a:prstDash val="solid"/>
              <a:round/>
              <a:headEnd type="none" w="med" len="med"/>
              <a:tailEnd type="none" w="med" len="med"/>
            </a:ln>
          </p:spPr>
        </p:cxnSp>
        <p:sp>
          <p:nvSpPr>
            <p:cNvPr id="444" name="Shape 444"/>
            <p:cNvSpPr/>
            <p:nvPr/>
          </p:nvSpPr>
          <p:spPr>
            <a:xfrm>
              <a:off x="15" y="1264"/>
              <a:ext cx="2747"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45" name="Shape 445"/>
            <p:cNvCxnSpPr/>
            <p:nvPr/>
          </p:nvCxnSpPr>
          <p:spPr>
            <a:xfrm>
              <a:off x="15" y="1675"/>
              <a:ext cx="2747" cy="0"/>
            </a:xfrm>
            <a:prstGeom prst="straightConnector1">
              <a:avLst/>
            </a:prstGeom>
            <a:noFill/>
            <a:ln w="9525" cap="flat">
              <a:solidFill>
                <a:srgbClr val="D0D7E5"/>
              </a:solidFill>
              <a:prstDash val="solid"/>
              <a:round/>
              <a:headEnd type="none" w="med" len="med"/>
              <a:tailEnd type="none" w="med" len="med"/>
            </a:ln>
          </p:spPr>
        </p:cxnSp>
        <p:sp>
          <p:nvSpPr>
            <p:cNvPr id="446" name="Shape 446"/>
            <p:cNvSpPr/>
            <p:nvPr/>
          </p:nvSpPr>
          <p:spPr>
            <a:xfrm>
              <a:off x="15" y="1675"/>
              <a:ext cx="2747"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47" name="Shape 447"/>
            <p:cNvCxnSpPr/>
            <p:nvPr/>
          </p:nvCxnSpPr>
          <p:spPr>
            <a:xfrm>
              <a:off x="15" y="2086"/>
              <a:ext cx="2747" cy="0"/>
            </a:xfrm>
            <a:prstGeom prst="straightConnector1">
              <a:avLst/>
            </a:prstGeom>
            <a:noFill/>
            <a:ln w="9525" cap="flat">
              <a:solidFill>
                <a:srgbClr val="D0D7E5"/>
              </a:solidFill>
              <a:prstDash val="solid"/>
              <a:round/>
              <a:headEnd type="none" w="med" len="med"/>
              <a:tailEnd type="none" w="med" len="med"/>
            </a:ln>
          </p:spPr>
        </p:cxnSp>
        <p:sp>
          <p:nvSpPr>
            <p:cNvPr id="448" name="Shape 448"/>
            <p:cNvSpPr/>
            <p:nvPr/>
          </p:nvSpPr>
          <p:spPr>
            <a:xfrm>
              <a:off x="15" y="2086"/>
              <a:ext cx="2747"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49" name="Shape 449"/>
            <p:cNvCxnSpPr/>
            <p:nvPr/>
          </p:nvCxnSpPr>
          <p:spPr>
            <a:xfrm>
              <a:off x="15" y="2495"/>
              <a:ext cx="2747" cy="0"/>
            </a:xfrm>
            <a:prstGeom prst="straightConnector1">
              <a:avLst/>
            </a:prstGeom>
            <a:noFill/>
            <a:ln w="9525" cap="flat">
              <a:solidFill>
                <a:srgbClr val="D0D7E5"/>
              </a:solidFill>
              <a:prstDash val="solid"/>
              <a:round/>
              <a:headEnd type="none" w="med" len="med"/>
              <a:tailEnd type="none" w="med" len="med"/>
            </a:ln>
          </p:spPr>
        </p:cxnSp>
        <p:sp>
          <p:nvSpPr>
            <p:cNvPr id="450" name="Shape 450"/>
            <p:cNvSpPr/>
            <p:nvPr/>
          </p:nvSpPr>
          <p:spPr>
            <a:xfrm>
              <a:off x="15" y="2495"/>
              <a:ext cx="2747"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51" name="Shape 451"/>
            <p:cNvCxnSpPr/>
            <p:nvPr/>
          </p:nvCxnSpPr>
          <p:spPr>
            <a:xfrm>
              <a:off x="15" y="2905"/>
              <a:ext cx="2747" cy="0"/>
            </a:xfrm>
            <a:prstGeom prst="straightConnector1">
              <a:avLst/>
            </a:prstGeom>
            <a:noFill/>
            <a:ln w="9525" cap="flat">
              <a:solidFill>
                <a:srgbClr val="D0D7E5"/>
              </a:solidFill>
              <a:prstDash val="solid"/>
              <a:round/>
              <a:headEnd type="none" w="med" len="med"/>
              <a:tailEnd type="none" w="med" len="med"/>
            </a:ln>
          </p:spPr>
        </p:cxnSp>
        <p:sp>
          <p:nvSpPr>
            <p:cNvPr id="452" name="Shape 452"/>
            <p:cNvSpPr/>
            <p:nvPr/>
          </p:nvSpPr>
          <p:spPr>
            <a:xfrm>
              <a:off x="15" y="2905"/>
              <a:ext cx="2747"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53" name="Shape 453"/>
            <p:cNvCxnSpPr/>
            <p:nvPr/>
          </p:nvCxnSpPr>
          <p:spPr>
            <a:xfrm>
              <a:off x="15" y="3316"/>
              <a:ext cx="2747" cy="0"/>
            </a:xfrm>
            <a:prstGeom prst="straightConnector1">
              <a:avLst/>
            </a:prstGeom>
            <a:noFill/>
            <a:ln w="9525" cap="flat">
              <a:solidFill>
                <a:srgbClr val="D0D7E5"/>
              </a:solidFill>
              <a:prstDash val="solid"/>
              <a:round/>
              <a:headEnd type="none" w="med" len="med"/>
              <a:tailEnd type="none" w="med" len="med"/>
            </a:ln>
          </p:spPr>
        </p:cxnSp>
        <p:sp>
          <p:nvSpPr>
            <p:cNvPr id="454" name="Shape 454"/>
            <p:cNvSpPr/>
            <p:nvPr/>
          </p:nvSpPr>
          <p:spPr>
            <a:xfrm>
              <a:off x="15" y="3316"/>
              <a:ext cx="2747"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55" name="Shape 455"/>
            <p:cNvCxnSpPr/>
            <p:nvPr/>
          </p:nvCxnSpPr>
          <p:spPr>
            <a:xfrm>
              <a:off x="15" y="3727"/>
              <a:ext cx="2747" cy="0"/>
            </a:xfrm>
            <a:prstGeom prst="straightConnector1">
              <a:avLst/>
            </a:prstGeom>
            <a:noFill/>
            <a:ln w="9525" cap="flat">
              <a:solidFill>
                <a:srgbClr val="D0D7E5"/>
              </a:solidFill>
              <a:prstDash val="solid"/>
              <a:round/>
              <a:headEnd type="none" w="med" len="med"/>
              <a:tailEnd type="none" w="med" len="med"/>
            </a:ln>
          </p:spPr>
        </p:cxnSp>
        <p:sp>
          <p:nvSpPr>
            <p:cNvPr id="456" name="Shape 456"/>
            <p:cNvSpPr/>
            <p:nvPr/>
          </p:nvSpPr>
          <p:spPr>
            <a:xfrm>
              <a:off x="15" y="3727"/>
              <a:ext cx="2747"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57" name="Shape 457"/>
            <p:cNvCxnSpPr/>
            <p:nvPr/>
          </p:nvCxnSpPr>
          <p:spPr>
            <a:xfrm>
              <a:off x="15" y="4136"/>
              <a:ext cx="2747" cy="0"/>
            </a:xfrm>
            <a:prstGeom prst="straightConnector1">
              <a:avLst/>
            </a:prstGeom>
            <a:noFill/>
            <a:ln w="9525" cap="flat">
              <a:solidFill>
                <a:srgbClr val="D0D7E5"/>
              </a:solidFill>
              <a:prstDash val="solid"/>
              <a:round/>
              <a:headEnd type="none" w="med" len="med"/>
              <a:tailEnd type="none" w="med" len="med"/>
            </a:ln>
          </p:spPr>
        </p:cxnSp>
        <p:sp>
          <p:nvSpPr>
            <p:cNvPr id="458" name="Shape 458"/>
            <p:cNvSpPr/>
            <p:nvPr/>
          </p:nvSpPr>
          <p:spPr>
            <a:xfrm>
              <a:off x="15" y="4136"/>
              <a:ext cx="2747"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59" name="Shape 459"/>
            <p:cNvCxnSpPr/>
            <p:nvPr/>
          </p:nvCxnSpPr>
          <p:spPr>
            <a:xfrm>
              <a:off x="15" y="4547"/>
              <a:ext cx="2747" cy="0"/>
            </a:xfrm>
            <a:prstGeom prst="straightConnector1">
              <a:avLst/>
            </a:prstGeom>
            <a:noFill/>
            <a:ln w="9525" cap="flat">
              <a:solidFill>
                <a:srgbClr val="D0D7E5"/>
              </a:solidFill>
              <a:prstDash val="solid"/>
              <a:round/>
              <a:headEnd type="none" w="med" len="med"/>
              <a:tailEnd type="none" w="med" len="med"/>
            </a:ln>
          </p:spPr>
        </p:cxnSp>
        <p:sp>
          <p:nvSpPr>
            <p:cNvPr id="460" name="Shape 460"/>
            <p:cNvSpPr/>
            <p:nvPr/>
          </p:nvSpPr>
          <p:spPr>
            <a:xfrm>
              <a:off x="15" y="4547"/>
              <a:ext cx="2747"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61" name="Shape 461"/>
            <p:cNvCxnSpPr/>
            <p:nvPr/>
          </p:nvCxnSpPr>
          <p:spPr>
            <a:xfrm>
              <a:off x="15" y="4958"/>
              <a:ext cx="2747" cy="0"/>
            </a:xfrm>
            <a:prstGeom prst="straightConnector1">
              <a:avLst/>
            </a:prstGeom>
            <a:noFill/>
            <a:ln w="9525" cap="flat">
              <a:solidFill>
                <a:srgbClr val="D0D7E5"/>
              </a:solidFill>
              <a:prstDash val="solid"/>
              <a:round/>
              <a:headEnd type="none" w="med" len="med"/>
              <a:tailEnd type="none" w="med" len="med"/>
            </a:ln>
          </p:spPr>
        </p:cxnSp>
        <p:sp>
          <p:nvSpPr>
            <p:cNvPr id="462" name="Shape 462"/>
            <p:cNvSpPr/>
            <p:nvPr/>
          </p:nvSpPr>
          <p:spPr>
            <a:xfrm>
              <a:off x="15" y="4958"/>
              <a:ext cx="2747"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63" name="Shape 463"/>
            <p:cNvCxnSpPr/>
            <p:nvPr/>
          </p:nvCxnSpPr>
          <p:spPr>
            <a:xfrm>
              <a:off x="2762" y="4958"/>
              <a:ext cx="4814" cy="0"/>
            </a:xfrm>
            <a:prstGeom prst="straightConnector1">
              <a:avLst/>
            </a:prstGeom>
            <a:noFill/>
            <a:ln w="9525" cap="flat">
              <a:solidFill>
                <a:srgbClr val="000000"/>
              </a:solidFill>
              <a:prstDash val="solid"/>
              <a:round/>
              <a:headEnd type="none" w="med" len="med"/>
              <a:tailEnd type="none" w="med" len="med"/>
            </a:ln>
          </p:spPr>
        </p:cxnSp>
        <p:sp>
          <p:nvSpPr>
            <p:cNvPr id="464" name="Shape 464"/>
            <p:cNvSpPr/>
            <p:nvPr/>
          </p:nvSpPr>
          <p:spPr>
            <a:xfrm>
              <a:off x="2762" y="4958"/>
              <a:ext cx="4814" cy="19"/>
            </a:xfrm>
            <a:prstGeom prst="rect">
              <a:avLst/>
            </a:prstGeom>
            <a:solidFill>
              <a:srgbClr val="000000"/>
            </a:solidFill>
            <a:ln>
              <a:noFill/>
            </a:ln>
          </p:spPr>
          <p:txBody>
            <a:bodyPr lIns="91425" tIns="45700" rIns="91425" bIns="45700" anchor="t" anchorCtr="0">
              <a:noAutofit/>
            </a:bodyPr>
            <a:lstStyle/>
            <a:p>
              <a:pPr algn="ctr"/>
              <a:endParaRPr/>
            </a:p>
          </p:txBody>
        </p:sp>
        <p:cxnSp>
          <p:nvCxnSpPr>
            <p:cNvPr id="465" name="Shape 465"/>
            <p:cNvCxnSpPr/>
            <p:nvPr/>
          </p:nvCxnSpPr>
          <p:spPr>
            <a:xfrm>
              <a:off x="7555" y="875"/>
              <a:ext cx="0" cy="4083"/>
            </a:xfrm>
            <a:prstGeom prst="straightConnector1">
              <a:avLst/>
            </a:prstGeom>
            <a:noFill/>
            <a:ln w="9525" cap="flat">
              <a:solidFill>
                <a:srgbClr val="D0D7E5"/>
              </a:solidFill>
              <a:prstDash val="solid"/>
              <a:round/>
              <a:headEnd type="none" w="med" len="med"/>
              <a:tailEnd type="none" w="med" len="med"/>
            </a:ln>
          </p:spPr>
        </p:cxnSp>
        <p:sp>
          <p:nvSpPr>
            <p:cNvPr id="466" name="Shape 466"/>
            <p:cNvSpPr/>
            <p:nvPr/>
          </p:nvSpPr>
          <p:spPr>
            <a:xfrm>
              <a:off x="7555" y="875"/>
              <a:ext cx="22" cy="4083"/>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67" name="Shape 467"/>
            <p:cNvCxnSpPr/>
            <p:nvPr/>
          </p:nvCxnSpPr>
          <p:spPr>
            <a:xfrm>
              <a:off x="15" y="5388"/>
              <a:ext cx="2747" cy="0"/>
            </a:xfrm>
            <a:prstGeom prst="straightConnector1">
              <a:avLst/>
            </a:prstGeom>
            <a:noFill/>
            <a:ln w="9525" cap="flat">
              <a:solidFill>
                <a:srgbClr val="D0D7E5"/>
              </a:solidFill>
              <a:prstDash val="solid"/>
              <a:round/>
              <a:headEnd type="none" w="med" len="med"/>
              <a:tailEnd type="none" w="med" len="med"/>
            </a:ln>
          </p:spPr>
        </p:cxnSp>
        <p:sp>
          <p:nvSpPr>
            <p:cNvPr id="468" name="Shape 468"/>
            <p:cNvSpPr/>
            <p:nvPr/>
          </p:nvSpPr>
          <p:spPr>
            <a:xfrm>
              <a:off x="15" y="5388"/>
              <a:ext cx="2747" cy="19"/>
            </a:xfrm>
            <a:prstGeom prst="rect">
              <a:avLst/>
            </a:prstGeom>
            <a:solidFill>
              <a:srgbClr val="D0D7E5"/>
            </a:solidFill>
            <a:ln>
              <a:noFill/>
            </a:ln>
          </p:spPr>
          <p:txBody>
            <a:bodyPr lIns="91425" tIns="45700" rIns="91425" bIns="45700" anchor="t" anchorCtr="0">
              <a:noAutofit/>
            </a:bodyPr>
            <a:lstStyle/>
            <a:p>
              <a:pPr algn="ctr"/>
              <a:endParaRPr/>
            </a:p>
          </p:txBody>
        </p:sp>
        <p:sp>
          <p:nvSpPr>
            <p:cNvPr id="469" name="Shape 469"/>
            <p:cNvSpPr/>
            <p:nvPr/>
          </p:nvSpPr>
          <p:spPr>
            <a:xfrm>
              <a:off x="2762" y="5368"/>
              <a:ext cx="4814" cy="41"/>
            </a:xfrm>
            <a:prstGeom prst="rect">
              <a:avLst/>
            </a:prstGeom>
            <a:solidFill>
              <a:srgbClr val="000000"/>
            </a:solidFill>
            <a:ln>
              <a:noFill/>
            </a:ln>
          </p:spPr>
          <p:txBody>
            <a:bodyPr lIns="91425" tIns="45700" rIns="91425" bIns="45700" anchor="t" anchorCtr="0">
              <a:noAutofit/>
            </a:bodyPr>
            <a:lstStyle/>
            <a:p>
              <a:pPr algn="ctr"/>
              <a:endParaRPr/>
            </a:p>
          </p:txBody>
        </p:sp>
        <p:cxnSp>
          <p:nvCxnSpPr>
            <p:cNvPr id="470" name="Shape 470"/>
            <p:cNvCxnSpPr/>
            <p:nvPr/>
          </p:nvCxnSpPr>
          <p:spPr>
            <a:xfrm>
              <a:off x="15" y="5820"/>
              <a:ext cx="2747" cy="0"/>
            </a:xfrm>
            <a:prstGeom prst="straightConnector1">
              <a:avLst/>
            </a:prstGeom>
            <a:noFill/>
            <a:ln w="9525" cap="flat">
              <a:solidFill>
                <a:srgbClr val="D0D7E5"/>
              </a:solidFill>
              <a:prstDash val="solid"/>
              <a:round/>
              <a:headEnd type="none" w="med" len="med"/>
              <a:tailEnd type="none" w="med" len="med"/>
            </a:ln>
          </p:spPr>
        </p:cxnSp>
        <p:sp>
          <p:nvSpPr>
            <p:cNvPr id="471" name="Shape 471"/>
            <p:cNvSpPr/>
            <p:nvPr/>
          </p:nvSpPr>
          <p:spPr>
            <a:xfrm>
              <a:off x="15" y="5820"/>
              <a:ext cx="2747" cy="19"/>
            </a:xfrm>
            <a:prstGeom prst="rect">
              <a:avLst/>
            </a:prstGeom>
            <a:solidFill>
              <a:srgbClr val="D0D7E5"/>
            </a:solidFill>
            <a:ln>
              <a:noFill/>
            </a:ln>
          </p:spPr>
          <p:txBody>
            <a:bodyPr lIns="91425" tIns="45700" rIns="91425" bIns="45700" anchor="t" anchorCtr="0">
              <a:noAutofit/>
            </a:bodyPr>
            <a:lstStyle/>
            <a:p>
              <a:pPr algn="ctr"/>
              <a:endParaRPr/>
            </a:p>
          </p:txBody>
        </p:sp>
        <p:sp>
          <p:nvSpPr>
            <p:cNvPr id="472" name="Shape 472"/>
            <p:cNvSpPr/>
            <p:nvPr/>
          </p:nvSpPr>
          <p:spPr>
            <a:xfrm>
              <a:off x="2762" y="5799"/>
              <a:ext cx="4814" cy="41"/>
            </a:xfrm>
            <a:prstGeom prst="rect">
              <a:avLst/>
            </a:prstGeom>
            <a:solidFill>
              <a:srgbClr val="000000"/>
            </a:solidFill>
            <a:ln>
              <a:noFill/>
            </a:ln>
          </p:spPr>
          <p:txBody>
            <a:bodyPr lIns="91425" tIns="45700" rIns="91425" bIns="45700" anchor="t" anchorCtr="0">
              <a:noAutofit/>
            </a:bodyPr>
            <a:lstStyle/>
            <a:p>
              <a:pPr algn="ctr"/>
              <a:endParaRPr/>
            </a:p>
          </p:txBody>
        </p:sp>
        <p:cxnSp>
          <p:nvCxnSpPr>
            <p:cNvPr id="473" name="Shape 473"/>
            <p:cNvCxnSpPr/>
            <p:nvPr/>
          </p:nvCxnSpPr>
          <p:spPr>
            <a:xfrm>
              <a:off x="15" y="875"/>
              <a:ext cx="0" cy="5374"/>
            </a:xfrm>
            <a:prstGeom prst="straightConnector1">
              <a:avLst/>
            </a:prstGeom>
            <a:noFill/>
            <a:ln w="9525" cap="flat">
              <a:solidFill>
                <a:srgbClr val="D0D7E5"/>
              </a:solidFill>
              <a:prstDash val="solid"/>
              <a:round/>
              <a:headEnd type="none" w="med" len="med"/>
              <a:tailEnd type="none" w="med" len="med"/>
            </a:ln>
          </p:spPr>
        </p:cxnSp>
        <p:sp>
          <p:nvSpPr>
            <p:cNvPr id="474" name="Shape 474"/>
            <p:cNvSpPr/>
            <p:nvPr/>
          </p:nvSpPr>
          <p:spPr>
            <a:xfrm>
              <a:off x="15" y="875"/>
              <a:ext cx="22" cy="5395"/>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75" name="Shape 475"/>
            <p:cNvCxnSpPr/>
            <p:nvPr/>
          </p:nvCxnSpPr>
          <p:spPr>
            <a:xfrm>
              <a:off x="2762" y="5840"/>
              <a:ext cx="0" cy="410"/>
            </a:xfrm>
            <a:prstGeom prst="straightConnector1">
              <a:avLst/>
            </a:prstGeom>
            <a:noFill/>
            <a:ln w="9525" cap="flat">
              <a:solidFill>
                <a:srgbClr val="D0D7E5"/>
              </a:solidFill>
              <a:prstDash val="solid"/>
              <a:round/>
              <a:headEnd type="none" w="med" len="med"/>
              <a:tailEnd type="none" w="med" len="med"/>
            </a:ln>
          </p:spPr>
        </p:cxnSp>
        <p:sp>
          <p:nvSpPr>
            <p:cNvPr id="476" name="Shape 476"/>
            <p:cNvSpPr/>
            <p:nvPr/>
          </p:nvSpPr>
          <p:spPr>
            <a:xfrm>
              <a:off x="2762" y="5840"/>
              <a:ext cx="22" cy="43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77" name="Shape 477"/>
            <p:cNvCxnSpPr/>
            <p:nvPr/>
          </p:nvCxnSpPr>
          <p:spPr>
            <a:xfrm>
              <a:off x="4390" y="5840"/>
              <a:ext cx="0" cy="410"/>
            </a:xfrm>
            <a:prstGeom prst="straightConnector1">
              <a:avLst/>
            </a:prstGeom>
            <a:noFill/>
            <a:ln w="9525" cap="flat">
              <a:solidFill>
                <a:srgbClr val="D0D7E5"/>
              </a:solidFill>
              <a:prstDash val="solid"/>
              <a:round/>
              <a:headEnd type="none" w="med" len="med"/>
              <a:tailEnd type="none" w="med" len="med"/>
            </a:ln>
          </p:spPr>
        </p:cxnSp>
        <p:sp>
          <p:nvSpPr>
            <p:cNvPr id="478" name="Shape 478"/>
            <p:cNvSpPr/>
            <p:nvPr/>
          </p:nvSpPr>
          <p:spPr>
            <a:xfrm>
              <a:off x="4390" y="5840"/>
              <a:ext cx="22" cy="43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79" name="Shape 479"/>
            <p:cNvCxnSpPr/>
            <p:nvPr/>
          </p:nvCxnSpPr>
          <p:spPr>
            <a:xfrm>
              <a:off x="5752" y="5840"/>
              <a:ext cx="0" cy="410"/>
            </a:xfrm>
            <a:prstGeom prst="straightConnector1">
              <a:avLst/>
            </a:prstGeom>
            <a:noFill/>
            <a:ln w="9525" cap="flat">
              <a:solidFill>
                <a:srgbClr val="D0D7E5"/>
              </a:solidFill>
              <a:prstDash val="solid"/>
              <a:round/>
              <a:headEnd type="none" w="med" len="med"/>
              <a:tailEnd type="none" w="med" len="med"/>
            </a:ln>
          </p:spPr>
        </p:cxnSp>
        <p:sp>
          <p:nvSpPr>
            <p:cNvPr id="480" name="Shape 480"/>
            <p:cNvSpPr/>
            <p:nvPr/>
          </p:nvSpPr>
          <p:spPr>
            <a:xfrm>
              <a:off x="5752" y="5840"/>
              <a:ext cx="22" cy="43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81" name="Shape 481"/>
            <p:cNvCxnSpPr/>
            <p:nvPr/>
          </p:nvCxnSpPr>
          <p:spPr>
            <a:xfrm>
              <a:off x="7555" y="5840"/>
              <a:ext cx="0" cy="410"/>
            </a:xfrm>
            <a:prstGeom prst="straightConnector1">
              <a:avLst/>
            </a:prstGeom>
            <a:noFill/>
            <a:ln w="9525" cap="flat">
              <a:solidFill>
                <a:srgbClr val="D0D7E5"/>
              </a:solidFill>
              <a:prstDash val="solid"/>
              <a:round/>
              <a:headEnd type="none" w="med" len="med"/>
              <a:tailEnd type="none" w="med" len="med"/>
            </a:ln>
          </p:spPr>
        </p:cxnSp>
        <p:sp>
          <p:nvSpPr>
            <p:cNvPr id="482" name="Shape 482"/>
            <p:cNvSpPr/>
            <p:nvPr/>
          </p:nvSpPr>
          <p:spPr>
            <a:xfrm>
              <a:off x="7555" y="5840"/>
              <a:ext cx="22" cy="430"/>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83" name="Shape 483"/>
            <p:cNvCxnSpPr/>
            <p:nvPr/>
          </p:nvCxnSpPr>
          <p:spPr>
            <a:xfrm>
              <a:off x="8962" y="875"/>
              <a:ext cx="0" cy="5374"/>
            </a:xfrm>
            <a:prstGeom prst="straightConnector1">
              <a:avLst/>
            </a:prstGeom>
            <a:noFill/>
            <a:ln w="9525" cap="flat">
              <a:solidFill>
                <a:srgbClr val="D0D7E5"/>
              </a:solidFill>
              <a:prstDash val="solid"/>
              <a:round/>
              <a:headEnd type="none" w="med" len="med"/>
              <a:tailEnd type="none" w="med" len="med"/>
            </a:ln>
          </p:spPr>
        </p:cxnSp>
        <p:sp>
          <p:nvSpPr>
            <p:cNvPr id="484" name="Shape 484"/>
            <p:cNvSpPr/>
            <p:nvPr/>
          </p:nvSpPr>
          <p:spPr>
            <a:xfrm>
              <a:off x="8962" y="875"/>
              <a:ext cx="22" cy="5395"/>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85" name="Shape 485"/>
            <p:cNvCxnSpPr/>
            <p:nvPr/>
          </p:nvCxnSpPr>
          <p:spPr>
            <a:xfrm>
              <a:off x="15" y="14"/>
              <a:ext cx="8969" cy="0"/>
            </a:xfrm>
            <a:prstGeom prst="straightConnector1">
              <a:avLst/>
            </a:prstGeom>
            <a:noFill/>
            <a:ln w="9525" cap="flat">
              <a:solidFill>
                <a:srgbClr val="D0D7E5"/>
              </a:solidFill>
              <a:prstDash val="solid"/>
              <a:round/>
              <a:headEnd type="none" w="med" len="med"/>
              <a:tailEnd type="none" w="med" len="med"/>
            </a:ln>
          </p:spPr>
        </p:cxnSp>
        <p:sp>
          <p:nvSpPr>
            <p:cNvPr id="486" name="Shape 486"/>
            <p:cNvSpPr/>
            <p:nvPr/>
          </p:nvSpPr>
          <p:spPr>
            <a:xfrm>
              <a:off x="15" y="14"/>
              <a:ext cx="8992"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87" name="Shape 487"/>
            <p:cNvCxnSpPr/>
            <p:nvPr/>
          </p:nvCxnSpPr>
          <p:spPr>
            <a:xfrm>
              <a:off x="15" y="423"/>
              <a:ext cx="8969" cy="0"/>
            </a:xfrm>
            <a:prstGeom prst="straightConnector1">
              <a:avLst/>
            </a:prstGeom>
            <a:noFill/>
            <a:ln w="9525" cap="flat">
              <a:solidFill>
                <a:srgbClr val="000000"/>
              </a:solidFill>
              <a:prstDash val="solid"/>
              <a:round/>
              <a:headEnd type="none" w="med" len="med"/>
              <a:tailEnd type="none" w="med" len="med"/>
            </a:ln>
          </p:spPr>
        </p:cxnSp>
        <p:sp>
          <p:nvSpPr>
            <p:cNvPr id="488" name="Shape 488"/>
            <p:cNvSpPr/>
            <p:nvPr/>
          </p:nvSpPr>
          <p:spPr>
            <a:xfrm>
              <a:off x="15" y="423"/>
              <a:ext cx="8992" cy="19"/>
            </a:xfrm>
            <a:prstGeom prst="rect">
              <a:avLst/>
            </a:prstGeom>
            <a:solidFill>
              <a:srgbClr val="000000"/>
            </a:solidFill>
            <a:ln>
              <a:noFill/>
            </a:ln>
          </p:spPr>
          <p:txBody>
            <a:bodyPr lIns="91425" tIns="45700" rIns="91425" bIns="45700" anchor="t" anchorCtr="0">
              <a:noAutofit/>
            </a:bodyPr>
            <a:lstStyle/>
            <a:p>
              <a:pPr algn="ctr"/>
              <a:endParaRPr/>
            </a:p>
          </p:txBody>
        </p:sp>
        <p:sp>
          <p:nvSpPr>
            <p:cNvPr id="489" name="Shape 489"/>
            <p:cNvSpPr/>
            <p:nvPr/>
          </p:nvSpPr>
          <p:spPr>
            <a:xfrm>
              <a:off x="15" y="834"/>
              <a:ext cx="8992" cy="41"/>
            </a:xfrm>
            <a:prstGeom prst="rect">
              <a:avLst/>
            </a:prstGeom>
            <a:solidFill>
              <a:srgbClr val="000000"/>
            </a:solidFill>
            <a:ln>
              <a:noFill/>
            </a:ln>
          </p:spPr>
          <p:txBody>
            <a:bodyPr lIns="91425" tIns="45700" rIns="91425" bIns="45700" anchor="t" anchorCtr="0">
              <a:noAutofit/>
            </a:bodyPr>
            <a:lstStyle/>
            <a:p>
              <a:pPr algn="ctr"/>
              <a:endParaRPr/>
            </a:p>
          </p:txBody>
        </p:sp>
        <p:cxnSp>
          <p:nvCxnSpPr>
            <p:cNvPr id="490" name="Shape 490"/>
            <p:cNvCxnSpPr/>
            <p:nvPr/>
          </p:nvCxnSpPr>
          <p:spPr>
            <a:xfrm>
              <a:off x="5775" y="1264"/>
              <a:ext cx="3209" cy="0"/>
            </a:xfrm>
            <a:prstGeom prst="straightConnector1">
              <a:avLst/>
            </a:prstGeom>
            <a:noFill/>
            <a:ln w="9525" cap="flat">
              <a:solidFill>
                <a:srgbClr val="D0D7E5"/>
              </a:solidFill>
              <a:prstDash val="solid"/>
              <a:round/>
              <a:headEnd type="none" w="med" len="med"/>
              <a:tailEnd type="none" w="med" len="med"/>
            </a:ln>
          </p:spPr>
        </p:cxnSp>
        <p:sp>
          <p:nvSpPr>
            <p:cNvPr id="491" name="Shape 491"/>
            <p:cNvSpPr/>
            <p:nvPr/>
          </p:nvSpPr>
          <p:spPr>
            <a:xfrm>
              <a:off x="5775" y="1264"/>
              <a:ext cx="3232"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92" name="Shape 492"/>
            <p:cNvCxnSpPr/>
            <p:nvPr/>
          </p:nvCxnSpPr>
          <p:spPr>
            <a:xfrm>
              <a:off x="5775" y="1675"/>
              <a:ext cx="3209" cy="0"/>
            </a:xfrm>
            <a:prstGeom prst="straightConnector1">
              <a:avLst/>
            </a:prstGeom>
            <a:noFill/>
            <a:ln w="9525" cap="flat">
              <a:solidFill>
                <a:srgbClr val="D0D7E5"/>
              </a:solidFill>
              <a:prstDash val="solid"/>
              <a:round/>
              <a:headEnd type="none" w="med" len="med"/>
              <a:tailEnd type="none" w="med" len="med"/>
            </a:ln>
          </p:spPr>
        </p:cxnSp>
        <p:sp>
          <p:nvSpPr>
            <p:cNvPr id="493" name="Shape 493"/>
            <p:cNvSpPr/>
            <p:nvPr/>
          </p:nvSpPr>
          <p:spPr>
            <a:xfrm>
              <a:off x="5775" y="1675"/>
              <a:ext cx="3232"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94" name="Shape 494"/>
            <p:cNvCxnSpPr/>
            <p:nvPr/>
          </p:nvCxnSpPr>
          <p:spPr>
            <a:xfrm>
              <a:off x="5775" y="2086"/>
              <a:ext cx="3209" cy="0"/>
            </a:xfrm>
            <a:prstGeom prst="straightConnector1">
              <a:avLst/>
            </a:prstGeom>
            <a:noFill/>
            <a:ln w="9525" cap="flat">
              <a:solidFill>
                <a:srgbClr val="D0D7E5"/>
              </a:solidFill>
              <a:prstDash val="solid"/>
              <a:round/>
              <a:headEnd type="none" w="med" len="med"/>
              <a:tailEnd type="none" w="med" len="med"/>
            </a:ln>
          </p:spPr>
        </p:cxnSp>
        <p:sp>
          <p:nvSpPr>
            <p:cNvPr id="495" name="Shape 495"/>
            <p:cNvSpPr/>
            <p:nvPr/>
          </p:nvSpPr>
          <p:spPr>
            <a:xfrm>
              <a:off x="5775" y="2086"/>
              <a:ext cx="3232"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96" name="Shape 496"/>
            <p:cNvCxnSpPr/>
            <p:nvPr/>
          </p:nvCxnSpPr>
          <p:spPr>
            <a:xfrm>
              <a:off x="5775" y="2495"/>
              <a:ext cx="3209" cy="0"/>
            </a:xfrm>
            <a:prstGeom prst="straightConnector1">
              <a:avLst/>
            </a:prstGeom>
            <a:noFill/>
            <a:ln w="9525" cap="flat">
              <a:solidFill>
                <a:srgbClr val="D0D7E5"/>
              </a:solidFill>
              <a:prstDash val="solid"/>
              <a:round/>
              <a:headEnd type="none" w="med" len="med"/>
              <a:tailEnd type="none" w="med" len="med"/>
            </a:ln>
          </p:spPr>
        </p:cxnSp>
        <p:sp>
          <p:nvSpPr>
            <p:cNvPr id="497" name="Shape 497"/>
            <p:cNvSpPr/>
            <p:nvPr/>
          </p:nvSpPr>
          <p:spPr>
            <a:xfrm>
              <a:off x="5775" y="2495"/>
              <a:ext cx="3232"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498" name="Shape 498"/>
            <p:cNvCxnSpPr/>
            <p:nvPr/>
          </p:nvCxnSpPr>
          <p:spPr>
            <a:xfrm>
              <a:off x="5775" y="2905"/>
              <a:ext cx="3209" cy="0"/>
            </a:xfrm>
            <a:prstGeom prst="straightConnector1">
              <a:avLst/>
            </a:prstGeom>
            <a:noFill/>
            <a:ln w="9525" cap="flat">
              <a:solidFill>
                <a:srgbClr val="D0D7E5"/>
              </a:solidFill>
              <a:prstDash val="solid"/>
              <a:round/>
              <a:headEnd type="none" w="med" len="med"/>
              <a:tailEnd type="none" w="med" len="med"/>
            </a:ln>
          </p:spPr>
        </p:cxnSp>
        <p:sp>
          <p:nvSpPr>
            <p:cNvPr id="499" name="Shape 499"/>
            <p:cNvSpPr/>
            <p:nvPr/>
          </p:nvSpPr>
          <p:spPr>
            <a:xfrm>
              <a:off x="5775" y="2905"/>
              <a:ext cx="3232"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500" name="Shape 500"/>
            <p:cNvCxnSpPr/>
            <p:nvPr/>
          </p:nvCxnSpPr>
          <p:spPr>
            <a:xfrm>
              <a:off x="5775" y="3316"/>
              <a:ext cx="3209" cy="0"/>
            </a:xfrm>
            <a:prstGeom prst="straightConnector1">
              <a:avLst/>
            </a:prstGeom>
            <a:noFill/>
            <a:ln w="9525" cap="flat">
              <a:solidFill>
                <a:srgbClr val="D0D7E5"/>
              </a:solidFill>
              <a:prstDash val="solid"/>
              <a:round/>
              <a:headEnd type="none" w="med" len="med"/>
              <a:tailEnd type="none" w="med" len="med"/>
            </a:ln>
          </p:spPr>
        </p:cxnSp>
        <p:sp>
          <p:nvSpPr>
            <p:cNvPr id="501" name="Shape 501"/>
            <p:cNvSpPr/>
            <p:nvPr/>
          </p:nvSpPr>
          <p:spPr>
            <a:xfrm>
              <a:off x="5775" y="3316"/>
              <a:ext cx="3232"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502" name="Shape 502"/>
            <p:cNvCxnSpPr/>
            <p:nvPr/>
          </p:nvCxnSpPr>
          <p:spPr>
            <a:xfrm>
              <a:off x="5775" y="3727"/>
              <a:ext cx="3209" cy="0"/>
            </a:xfrm>
            <a:prstGeom prst="straightConnector1">
              <a:avLst/>
            </a:prstGeom>
            <a:noFill/>
            <a:ln w="9525" cap="flat">
              <a:solidFill>
                <a:srgbClr val="D0D7E5"/>
              </a:solidFill>
              <a:prstDash val="solid"/>
              <a:round/>
              <a:headEnd type="none" w="med" len="med"/>
              <a:tailEnd type="none" w="med" len="med"/>
            </a:ln>
          </p:spPr>
        </p:cxnSp>
        <p:sp>
          <p:nvSpPr>
            <p:cNvPr id="503" name="Shape 503"/>
            <p:cNvSpPr/>
            <p:nvPr/>
          </p:nvSpPr>
          <p:spPr>
            <a:xfrm>
              <a:off x="5775" y="3727"/>
              <a:ext cx="3232"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504" name="Shape 504"/>
            <p:cNvCxnSpPr/>
            <p:nvPr/>
          </p:nvCxnSpPr>
          <p:spPr>
            <a:xfrm>
              <a:off x="5775" y="4136"/>
              <a:ext cx="3209" cy="0"/>
            </a:xfrm>
            <a:prstGeom prst="straightConnector1">
              <a:avLst/>
            </a:prstGeom>
            <a:noFill/>
            <a:ln w="9525" cap="flat">
              <a:solidFill>
                <a:srgbClr val="D0D7E5"/>
              </a:solidFill>
              <a:prstDash val="solid"/>
              <a:round/>
              <a:headEnd type="none" w="med" len="med"/>
              <a:tailEnd type="none" w="med" len="med"/>
            </a:ln>
          </p:spPr>
        </p:cxnSp>
        <p:sp>
          <p:nvSpPr>
            <p:cNvPr id="505" name="Shape 505"/>
            <p:cNvSpPr/>
            <p:nvPr/>
          </p:nvSpPr>
          <p:spPr>
            <a:xfrm>
              <a:off x="5775" y="4136"/>
              <a:ext cx="3232" cy="21"/>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506" name="Shape 506"/>
            <p:cNvCxnSpPr/>
            <p:nvPr/>
          </p:nvCxnSpPr>
          <p:spPr>
            <a:xfrm>
              <a:off x="5775" y="4547"/>
              <a:ext cx="3209" cy="0"/>
            </a:xfrm>
            <a:prstGeom prst="straightConnector1">
              <a:avLst/>
            </a:prstGeom>
            <a:noFill/>
            <a:ln w="9525" cap="flat">
              <a:solidFill>
                <a:srgbClr val="D0D7E5"/>
              </a:solidFill>
              <a:prstDash val="solid"/>
              <a:round/>
              <a:headEnd type="none" w="med" len="med"/>
              <a:tailEnd type="none" w="med" len="med"/>
            </a:ln>
          </p:spPr>
        </p:cxnSp>
        <p:sp>
          <p:nvSpPr>
            <p:cNvPr id="507" name="Shape 507"/>
            <p:cNvSpPr/>
            <p:nvPr/>
          </p:nvSpPr>
          <p:spPr>
            <a:xfrm>
              <a:off x="5775" y="4547"/>
              <a:ext cx="3232"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508" name="Shape 508"/>
            <p:cNvCxnSpPr/>
            <p:nvPr/>
          </p:nvCxnSpPr>
          <p:spPr>
            <a:xfrm>
              <a:off x="7577" y="4958"/>
              <a:ext cx="1406" cy="0"/>
            </a:xfrm>
            <a:prstGeom prst="straightConnector1">
              <a:avLst/>
            </a:prstGeom>
            <a:noFill/>
            <a:ln w="9525" cap="flat">
              <a:solidFill>
                <a:srgbClr val="D0D7E5"/>
              </a:solidFill>
              <a:prstDash val="solid"/>
              <a:round/>
              <a:headEnd type="none" w="med" len="med"/>
              <a:tailEnd type="none" w="med" len="med"/>
            </a:ln>
          </p:spPr>
        </p:cxnSp>
        <p:sp>
          <p:nvSpPr>
            <p:cNvPr id="509" name="Shape 509"/>
            <p:cNvSpPr/>
            <p:nvPr/>
          </p:nvSpPr>
          <p:spPr>
            <a:xfrm>
              <a:off x="7577" y="4958"/>
              <a:ext cx="1429"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510" name="Shape 510"/>
            <p:cNvCxnSpPr/>
            <p:nvPr/>
          </p:nvCxnSpPr>
          <p:spPr>
            <a:xfrm>
              <a:off x="7577" y="5388"/>
              <a:ext cx="1406" cy="0"/>
            </a:xfrm>
            <a:prstGeom prst="straightConnector1">
              <a:avLst/>
            </a:prstGeom>
            <a:noFill/>
            <a:ln w="9525" cap="flat">
              <a:solidFill>
                <a:srgbClr val="D0D7E5"/>
              </a:solidFill>
              <a:prstDash val="solid"/>
              <a:round/>
              <a:headEnd type="none" w="med" len="med"/>
              <a:tailEnd type="none" w="med" len="med"/>
            </a:ln>
          </p:spPr>
        </p:cxnSp>
        <p:sp>
          <p:nvSpPr>
            <p:cNvPr id="511" name="Shape 511"/>
            <p:cNvSpPr/>
            <p:nvPr/>
          </p:nvSpPr>
          <p:spPr>
            <a:xfrm>
              <a:off x="7577" y="5388"/>
              <a:ext cx="1429"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512" name="Shape 512"/>
            <p:cNvCxnSpPr/>
            <p:nvPr/>
          </p:nvCxnSpPr>
          <p:spPr>
            <a:xfrm>
              <a:off x="7577" y="5820"/>
              <a:ext cx="1406" cy="0"/>
            </a:xfrm>
            <a:prstGeom prst="straightConnector1">
              <a:avLst/>
            </a:prstGeom>
            <a:noFill/>
            <a:ln w="9525" cap="flat">
              <a:solidFill>
                <a:srgbClr val="D0D7E5"/>
              </a:solidFill>
              <a:prstDash val="solid"/>
              <a:round/>
              <a:headEnd type="none" w="med" len="med"/>
              <a:tailEnd type="none" w="med" len="med"/>
            </a:ln>
          </p:spPr>
        </p:cxnSp>
        <p:sp>
          <p:nvSpPr>
            <p:cNvPr id="513" name="Shape 513"/>
            <p:cNvSpPr/>
            <p:nvPr/>
          </p:nvSpPr>
          <p:spPr>
            <a:xfrm>
              <a:off x="7577" y="5820"/>
              <a:ext cx="1429" cy="19"/>
            </a:xfrm>
            <a:prstGeom prst="rect">
              <a:avLst/>
            </a:prstGeom>
            <a:solidFill>
              <a:srgbClr val="D0D7E5"/>
            </a:solidFill>
            <a:ln>
              <a:noFill/>
            </a:ln>
          </p:spPr>
          <p:txBody>
            <a:bodyPr lIns="91425" tIns="45700" rIns="91425" bIns="45700" anchor="t" anchorCtr="0">
              <a:noAutofit/>
            </a:bodyPr>
            <a:lstStyle/>
            <a:p>
              <a:pPr algn="ctr"/>
              <a:endParaRPr/>
            </a:p>
          </p:txBody>
        </p:sp>
        <p:cxnSp>
          <p:nvCxnSpPr>
            <p:cNvPr id="514" name="Shape 514"/>
            <p:cNvCxnSpPr/>
            <p:nvPr/>
          </p:nvCxnSpPr>
          <p:spPr>
            <a:xfrm>
              <a:off x="15" y="6229"/>
              <a:ext cx="8969" cy="0"/>
            </a:xfrm>
            <a:prstGeom prst="straightConnector1">
              <a:avLst/>
            </a:prstGeom>
            <a:noFill/>
            <a:ln w="9525" cap="flat">
              <a:solidFill>
                <a:srgbClr val="D0D7E5"/>
              </a:solidFill>
              <a:prstDash val="solid"/>
              <a:round/>
              <a:headEnd type="none" w="med" len="med"/>
              <a:tailEnd type="none" w="med" len="med"/>
            </a:ln>
          </p:spPr>
        </p:cxnSp>
        <p:sp>
          <p:nvSpPr>
            <p:cNvPr id="515" name="Shape 515"/>
            <p:cNvSpPr/>
            <p:nvPr/>
          </p:nvSpPr>
          <p:spPr>
            <a:xfrm>
              <a:off x="15" y="6229"/>
              <a:ext cx="8992" cy="19"/>
            </a:xfrm>
            <a:prstGeom prst="rect">
              <a:avLst/>
            </a:prstGeom>
            <a:solidFill>
              <a:srgbClr val="D0D7E5"/>
            </a:solidFill>
            <a:ln>
              <a:noFill/>
            </a:ln>
          </p:spPr>
          <p:txBody>
            <a:bodyPr lIns="91425" tIns="45700" rIns="91425" bIns="45700" anchor="t" anchorCtr="0">
              <a:noAutofit/>
            </a:bodyPr>
            <a:lstStyle/>
            <a:p>
              <a:pPr algn="ctr"/>
              <a:endParaRPr/>
            </a:p>
          </p:txBody>
        </p:sp>
      </p:gr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docProps/app.xml><?xml version="1.0" encoding="utf-8"?>
<Properties xmlns="http://schemas.openxmlformats.org/officeDocument/2006/extended-properties" xmlns:vt="http://schemas.openxmlformats.org/officeDocument/2006/docPropsVTypes">
  <Template/>
  <TotalTime>356</TotalTime>
  <Words>1977</Words>
  <Application>Microsoft Office PowerPoint</Application>
  <PresentationFormat>On-screen Show (4:3)</PresentationFormat>
  <Paragraphs>305</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Calisto MT</vt:lpstr>
      <vt:lpstr>Georgia</vt:lpstr>
      <vt:lpstr>Wingdings</vt:lpstr>
      <vt:lpstr>Folio</vt:lpstr>
      <vt:lpstr>Welcome Treasurers</vt:lpstr>
      <vt:lpstr>Sport Club Council </vt:lpstr>
      <vt:lpstr>Chris Jones</vt:lpstr>
      <vt:lpstr>Lisa O’Fallon Assistant Director for Budget and Finance</vt:lpstr>
      <vt:lpstr>Donna Bitar Payroll and Budget Manager</vt:lpstr>
      <vt:lpstr>Nora Osei</vt:lpstr>
      <vt:lpstr>MAILBOXES</vt:lpstr>
      <vt:lpstr>BUDGETS</vt:lpstr>
      <vt:lpstr>BUDGET EXAMPLE</vt:lpstr>
      <vt:lpstr>CHECKING ACCOUNT</vt:lpstr>
      <vt:lpstr>UREC Account </vt:lpstr>
      <vt:lpstr>UREC Account (cont.)</vt:lpstr>
      <vt:lpstr>UREC Account (cont.)</vt:lpstr>
      <vt:lpstr>Supportive Funds</vt:lpstr>
      <vt:lpstr>Foundation Account </vt:lpstr>
      <vt:lpstr>Quick Summary</vt:lpstr>
      <vt:lpstr>Travel Authorization</vt:lpstr>
      <vt:lpstr>PowerPoint Presentation</vt:lpstr>
      <vt:lpstr>I. Basic Information</vt:lpstr>
      <vt:lpstr>II. Entry Fees </vt:lpstr>
      <vt:lpstr>III.  Hotels </vt:lpstr>
      <vt:lpstr>III. Hotels (cont.)</vt:lpstr>
      <vt:lpstr>On Your Return</vt:lpstr>
      <vt:lpstr>Please Take Note</vt:lpstr>
      <vt:lpstr>Where Are These Forms?</vt:lpstr>
      <vt:lpstr>Tax Info</vt:lpstr>
      <vt:lpstr>Wrapping 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Presidents &amp; Treasurers</dc:title>
  <dc:creator>Sireci, Samuel Joseph - sirecisj</dc:creator>
  <cp:lastModifiedBy>Maxwell, Kelly Marie - maxwe2km</cp:lastModifiedBy>
  <cp:revision>44</cp:revision>
  <cp:lastPrinted>2016-09-19T19:28:31Z</cp:lastPrinted>
  <dcterms:modified xsi:type="dcterms:W3CDTF">2016-09-20T21:16:13Z</dcterms:modified>
</cp:coreProperties>
</file>