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256" r:id="rId2"/>
    <p:sldId id="277" r:id="rId3"/>
    <p:sldId id="293" r:id="rId4"/>
    <p:sldId id="280" r:id="rId5"/>
    <p:sldId id="281" r:id="rId6"/>
    <p:sldId id="276" r:id="rId7"/>
    <p:sldId id="267" r:id="rId8"/>
    <p:sldId id="257" r:id="rId9"/>
    <p:sldId id="273" r:id="rId10"/>
    <p:sldId id="344" r:id="rId11"/>
    <p:sldId id="345" r:id="rId12"/>
    <p:sldId id="259" r:id="rId13"/>
    <p:sldId id="346" r:id="rId14"/>
    <p:sldId id="261" r:id="rId15"/>
    <p:sldId id="298" r:id="rId16"/>
    <p:sldId id="262" r:id="rId17"/>
    <p:sldId id="301" r:id="rId18"/>
    <p:sldId id="263" r:id="rId19"/>
    <p:sldId id="350" r:id="rId20"/>
    <p:sldId id="303" r:id="rId21"/>
    <p:sldId id="264" r:id="rId22"/>
    <p:sldId id="351" r:id="rId23"/>
    <p:sldId id="305" r:id="rId24"/>
    <p:sldId id="278" r:id="rId25"/>
    <p:sldId id="309" r:id="rId26"/>
    <p:sldId id="337" r:id="rId27"/>
    <p:sldId id="347" r:id="rId28"/>
    <p:sldId id="348" r:id="rId29"/>
    <p:sldId id="349" r:id="rId30"/>
    <p:sldId id="310" r:id="rId31"/>
    <p:sldId id="311" r:id="rId32"/>
    <p:sldId id="312" r:id="rId33"/>
    <p:sldId id="314" r:id="rId34"/>
    <p:sldId id="313" r:id="rId35"/>
    <p:sldId id="272" r:id="rId36"/>
    <p:sldId id="352" r:id="rId37"/>
  </p:sldIdLst>
  <p:sldSz cx="9144000" cy="6858000" type="screen4x3"/>
  <p:notesSz cx="6858000" cy="9207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9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CCFFCC"/>
    <a:srgbClr val="CCCCFF"/>
    <a:srgbClr val="CCECFF"/>
    <a:srgbClr val="FFFF66"/>
    <a:srgbClr val="FFFFCC"/>
    <a:srgbClr val="CC00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3" autoAdjust="0"/>
    <p:restoredTop sz="88350" autoAdjust="0"/>
  </p:normalViewPr>
  <p:slideViewPr>
    <p:cSldViewPr>
      <p:cViewPr>
        <p:scale>
          <a:sx n="82" d="100"/>
          <a:sy n="82" d="100"/>
        </p:scale>
        <p:origin x="1392" y="-1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686"/>
    </p:cViewPr>
  </p:sorterViewPr>
  <p:notesViewPr>
    <p:cSldViewPr>
      <p:cViewPr>
        <p:scale>
          <a:sx n="100" d="100"/>
          <a:sy n="100" d="100"/>
        </p:scale>
        <p:origin x="-192" y="2604"/>
      </p:cViewPr>
      <p:guideLst>
        <p:guide orient="horz" pos="289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1.xml"/><Relationship Id="rId1" Type="http://schemas.openxmlformats.org/officeDocument/2006/relationships/slide" Target="slides/slide1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7125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7125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FA84DE93-38F6-49D3-BD45-9EF995D6B0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371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297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28713" y="690563"/>
            <a:ext cx="4603750" cy="3452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47125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47125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AAC590BB-B191-416C-9E92-619DDE8243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76284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9EA1BD-1A5E-4FBA-9930-8D606D3CA6B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372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70615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FFD160-7BA9-46CE-8AE4-6F0BE74A37E8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556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92478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F2A03D-CA3E-4E8B-9E8C-3A3B258BE4BD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56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09356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C540F4-042B-4006-A731-CFC9DD0F8052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57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6014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98E7F5-5A2C-45EA-B3DF-2F1DE82231E4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58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62485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74EA95-A1A5-4BC3-A96B-B673BBB650CE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423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Changes in Status: promotions, etc</a:t>
            </a:r>
          </a:p>
          <a:p>
            <a:endParaRPr lang="en-US" altLang="en-US"/>
          </a:p>
          <a:p>
            <a:r>
              <a:rPr lang="en-US" altLang="en-US"/>
              <a:t>interviewing, selecting, and training of employees; </a:t>
            </a:r>
          </a:p>
          <a:p>
            <a:r>
              <a:rPr lang="en-US" altLang="en-US"/>
              <a:t>setting and adjusting their rates of pay and hours of work; </a:t>
            </a:r>
          </a:p>
          <a:p>
            <a:r>
              <a:rPr lang="en-US" altLang="en-US"/>
              <a:t>directing the work of employees; </a:t>
            </a:r>
          </a:p>
          <a:p>
            <a:r>
              <a:rPr lang="en-US" altLang="en-US"/>
              <a:t>appraising employees’ productivity and efficiency for the purpose of recommending promotions or other changes in status; </a:t>
            </a:r>
          </a:p>
          <a:p>
            <a:r>
              <a:rPr lang="en-US" altLang="en-US"/>
              <a:t>handling employee complaints and grievances; </a:t>
            </a:r>
          </a:p>
          <a:p>
            <a:r>
              <a:rPr lang="en-US" altLang="en-US"/>
              <a:t>disciplining employees; </a:t>
            </a:r>
          </a:p>
          <a:p>
            <a:r>
              <a:rPr lang="en-US" altLang="en-US"/>
              <a:t>planning the work; determining the techniques to be used; apportioning the work among the employees; determining the type of materials, supplies, machinery, equipment or tools to be used or merchandise to be bought, stocked and sold; </a:t>
            </a:r>
          </a:p>
          <a:p>
            <a:r>
              <a:rPr lang="en-US" altLang="en-US"/>
              <a:t>providing for the safety and security of the employees or the property; </a:t>
            </a:r>
          </a:p>
          <a:p>
            <a:r>
              <a:rPr lang="en-US" altLang="en-US"/>
              <a:t>planning and controlling the budget; </a:t>
            </a:r>
          </a:p>
          <a:p>
            <a:r>
              <a:rPr lang="en-US" altLang="en-US"/>
              <a:t>and monitoring or implementing legal compliance measures. </a:t>
            </a:r>
          </a:p>
        </p:txBody>
      </p:sp>
    </p:spTree>
    <p:extLst>
      <p:ext uri="{BB962C8B-B14F-4D97-AF65-F5344CB8AC3E}">
        <p14:creationId xmlns:p14="http://schemas.microsoft.com/office/powerpoint/2010/main" val="29605068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33C51E-0C92-463B-BAE8-BB8A5BF1BAA7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597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8073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810122-02DD-4CDF-B13C-B3ABBE6CE282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60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34854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B4435D-3C8E-4E77-B9B9-766151C22DB9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617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06764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5020CE-7701-4444-8625-A036C13429C5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62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86601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97F117-D927-4752-BEBB-A931898D7A4E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638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1806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6E7FDE-8F6B-4214-B6AD-C6363E1531C9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48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49323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3E870E-4963-48C8-B3D2-7B5321EBA692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64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07895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F2F1AA-62BF-42CB-8F62-F9581237EC59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658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38784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FC6C49-EACA-4DA2-B76C-EBBA342DB83A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66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92074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8BDEF2-C4A9-4CA3-BF1B-F96B3C451C11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6861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20775" y="708025"/>
            <a:ext cx="4618038" cy="34639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406900"/>
            <a:ext cx="5029200" cy="4092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64141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77A48C-A655-438C-BFA4-3049B0AEFE87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679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15753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1F9961-51F5-4664-AA4C-6EB77F72EDF7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7373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20775" y="708025"/>
            <a:ext cx="4618038" cy="34639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406900"/>
            <a:ext cx="5029200" cy="4092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74318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2136A5-4968-4008-BE85-F2A1C9B59CAE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168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7532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EC3095-F7C7-42AD-9502-03D775771A0C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699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223301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A5E6F9-6367-4D65-8AF1-6063E3162508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71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308563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EBE718-E0F3-476B-A7A4-A50BA41C0404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72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1631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E3CDDF-CA29-46C0-8C8E-CABF844417C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495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23846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A34CF9-DE06-43E5-BB14-A7762729AC34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173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134113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34248C-BD89-44C7-9189-FB6016AD4D44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174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913690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AB953F-E5E6-4357-A0BB-F92485902D51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175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386200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A5999F-BD3B-44BE-A1D8-62D1F653B49D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1761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477861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6ADC72-7E90-48DE-B500-BB8E083B1241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177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091974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2B501E-74E6-4371-9110-531443B3E7D0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378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2 years back wages</a:t>
            </a:r>
          </a:p>
          <a:p>
            <a:r>
              <a:rPr lang="en-US" altLang="en-US"/>
              <a:t>3 years if willful violation</a:t>
            </a:r>
          </a:p>
        </p:txBody>
      </p:sp>
    </p:spTree>
    <p:extLst>
      <p:ext uri="{BB962C8B-B14F-4D97-AF65-F5344CB8AC3E}">
        <p14:creationId xmlns:p14="http://schemas.microsoft.com/office/powerpoint/2010/main" val="39329809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897F58-B33C-441A-8454-0865B702E30F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1781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374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43E3FA-1D17-4D65-9A49-C8EAA333ADD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50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9274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0767F5-6F77-4A23-8F0D-53652E63B6B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/>
              <a:t>Preliminary &amp; postliminary activities</a:t>
            </a:r>
          </a:p>
          <a:p>
            <a:pPr>
              <a:buFontTx/>
              <a:buChar char="•"/>
            </a:pPr>
            <a:r>
              <a:rPr lang="en-US" altLang="en-US"/>
              <a:t>Meal?</a:t>
            </a:r>
          </a:p>
          <a:p>
            <a:pPr>
              <a:buFontTx/>
              <a:buChar char="•"/>
            </a:pPr>
            <a:r>
              <a:rPr lang="en-US" altLang="en-US"/>
              <a:t>On-call?  Waiting to be engaged (with beeper; within 30 minutes; not drinking; cell phone; prepared to respond) = not compensable; Engaged to be waiting = compensable</a:t>
            </a:r>
          </a:p>
          <a:p>
            <a:pPr>
              <a:buFontTx/>
              <a:buChar char="•"/>
            </a:pPr>
            <a:r>
              <a:rPr lang="en-US" altLang="en-US"/>
              <a:t>Training time – depends on whether the benefit is for the employee or the employer</a:t>
            </a:r>
          </a:p>
          <a:p>
            <a:pPr>
              <a:buFontTx/>
              <a:buChar char="•"/>
            </a:pPr>
            <a:r>
              <a:rPr lang="en-US" altLang="en-US"/>
              <a:t>Commuting time – not covered</a:t>
            </a:r>
          </a:p>
          <a:p>
            <a:pPr>
              <a:buFontTx/>
              <a:buChar char="•"/>
            </a:pPr>
            <a:r>
              <a:rPr lang="en-US" altLang="en-US"/>
              <a:t>Call backs – not covered</a:t>
            </a:r>
          </a:p>
          <a:p>
            <a:pPr>
              <a:buFontTx/>
              <a:buChar char="•"/>
            </a:pPr>
            <a:r>
              <a:rPr lang="en-US" altLang="en-US"/>
              <a:t>Driving personal vehicle for overnight travel – not covered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9304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57CE74-F08F-4213-8E16-2F9A5AE789FE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515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489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4654C1-CF9E-4AD0-8984-A74538117C60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52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04179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235A64-C95A-4D9F-8B21-FA735D3BB64B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536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245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9CB8E6-0F27-45C4-BB22-C5F2652F90B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54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5613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074" name="Group 2"/>
          <p:cNvGrpSpPr>
            <a:grpSpLocks/>
          </p:cNvGrpSpPr>
          <p:nvPr/>
        </p:nvGrpSpPr>
        <p:grpSpPr bwMode="auto">
          <a:xfrm>
            <a:off x="0" y="0"/>
            <a:ext cx="9144000" cy="3365500"/>
            <a:chOff x="0" y="0"/>
            <a:chExt cx="5760" cy="2120"/>
          </a:xfrm>
        </p:grpSpPr>
        <p:pic>
          <p:nvPicPr>
            <p:cNvPr id="131075" name="Picture 3" descr="ARTBANNA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25"/>
            <a:stretch>
              <a:fillRect/>
            </a:stretch>
          </p:blipFill>
          <p:spPr bwMode="invGray">
            <a:xfrm>
              <a:off x="0" y="0"/>
              <a:ext cx="5760" cy="5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1076" name="Picture 4" descr="Arthsepa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2059"/>
              <a:ext cx="2832" cy="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1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686050" y="3492500"/>
            <a:ext cx="610235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31079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3359150" y="63436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31080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6019800" y="63436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31081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125413" y="6361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389BC40-5636-491B-B656-C84415480F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31082" name="Rectangle 10"/>
          <p:cNvSpPr>
            <a:spLocks noChangeArrowheads="1"/>
          </p:cNvSpPr>
          <p:nvPr userDrawn="1"/>
        </p:nvSpPr>
        <p:spPr bwMode="auto">
          <a:xfrm>
            <a:off x="1238250" y="3209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36EB19-93E0-49FE-8DBE-B862ADEBAD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7540442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6088" y="722313"/>
            <a:ext cx="21590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7500" y="722313"/>
            <a:ext cx="6326188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6D86A2-61AE-440B-91D1-B7030C9D2D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0344296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AF3EF2-19AC-4872-94C6-E1B209F3F8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2593155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4CD733-D06C-4A08-9D60-B3117A8523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0845361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613" y="1941513"/>
            <a:ext cx="4027487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8500" y="1941513"/>
            <a:ext cx="4029075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4C6E33-7D3E-4F7A-A82F-8479DD278C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5956597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CAEDF-484E-4150-8997-CB4D3A872A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5282560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B8251-0A92-4F10-94F4-9F71993327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1569255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F7FF66-87BF-4163-B235-A313158514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1864947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A51E59-D919-4F36-9432-38225F574C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0791770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514A5E-B1E0-4450-8F84-F07E758DDD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9346119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050" name="Group 2"/>
          <p:cNvGrpSpPr>
            <a:grpSpLocks/>
          </p:cNvGrpSpPr>
          <p:nvPr/>
        </p:nvGrpSpPr>
        <p:grpSpPr bwMode="auto">
          <a:xfrm>
            <a:off x="-7938" y="1636713"/>
            <a:ext cx="9148763" cy="4618037"/>
            <a:chOff x="-5" y="1031"/>
            <a:chExt cx="5763" cy="2909"/>
          </a:xfrm>
        </p:grpSpPr>
        <p:pic>
          <p:nvPicPr>
            <p:cNvPr id="130051" name="Picture 3" descr="ARTHSEPA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778" y="3893"/>
              <a:ext cx="1980" cy="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0052" name="Picture 4" descr="Arthsepa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" y="1031"/>
              <a:ext cx="2832" cy="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0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17500" y="722313"/>
            <a:ext cx="86375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980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8613" y="1941513"/>
            <a:ext cx="820896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0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33763" y="63436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30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08700" y="634365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30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46050" y="6361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</a:defRPr>
            </a:lvl1pPr>
          </a:lstStyle>
          <a:p>
            <a:fld id="{8A7902C5-9C87-420D-A228-79A03CA8C39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30058" name="Rectangle 10"/>
          <p:cNvSpPr>
            <a:spLocks noChangeArrowheads="1"/>
          </p:cNvSpPr>
          <p:nvPr userDrawn="1"/>
        </p:nvSpPr>
        <p:spPr bwMode="auto">
          <a:xfrm>
            <a:off x="1238250" y="3209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dissolve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CCFF33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99CC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51EB35B-AB90-4D9B-A599-2895C8BE9C5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000"/>
              <a:t>Overtime &amp; </a:t>
            </a:r>
            <a:br>
              <a:rPr lang="en-US" altLang="en-US" sz="4000"/>
            </a:br>
            <a:r>
              <a:rPr lang="en-US" altLang="en-US" sz="4000"/>
              <a:t>The Fair Labor Standards Act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886200"/>
            <a:ext cx="8077200" cy="1752600"/>
          </a:xfrm>
        </p:spPr>
        <p:txBody>
          <a:bodyPr/>
          <a:lstStyle/>
          <a:p>
            <a:endParaRPr lang="en-US" altLang="en-US" sz="2800"/>
          </a:p>
          <a:p>
            <a:endParaRPr lang="en-US" altLang="en-US" sz="280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4114800" y="3005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685800"/>
            <a:ext cx="1371600" cy="91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685800"/>
            <a:ext cx="1371600" cy="90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0951" name="Rectangle 1079"/>
          <p:cNvSpPr>
            <a:spLocks noChangeArrowheads="1"/>
          </p:cNvSpPr>
          <p:nvPr/>
        </p:nvSpPr>
        <p:spPr bwMode="auto">
          <a:xfrm>
            <a:off x="0" y="3268663"/>
            <a:ext cx="914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9FDC2-5728-4FFF-9548-58F9FD27AEF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/>
              <a:t>Classified</a:t>
            </a:r>
            <a:r>
              <a:rPr lang="en-US" altLang="en-US" sz="2800"/>
              <a:t> in pay bands 4 and above if exemption tests are met (as well as </a:t>
            </a:r>
            <a:r>
              <a:rPr lang="en-US" altLang="en-US" sz="2800" b="1"/>
              <a:t>Faculty</a:t>
            </a:r>
            <a:r>
              <a:rPr lang="en-US" altLang="en-US" sz="2800"/>
              <a:t>) 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No overtime payments required.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May provide compensatory time or straight-time pay for </a:t>
            </a:r>
            <a:r>
              <a:rPr lang="en-US" altLang="en-US" sz="2800" i="1"/>
              <a:t>hours worked</a:t>
            </a:r>
            <a:r>
              <a:rPr lang="en-US" altLang="en-US" sz="2800"/>
              <a:t> &gt; 40 hours in a </a:t>
            </a:r>
            <a:r>
              <a:rPr lang="en-US" altLang="en-US" sz="2800" i="1"/>
              <a:t>work week in accordance with JMU and State policies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 </a:t>
            </a:r>
          </a:p>
        </p:txBody>
      </p:sp>
      <p:sp>
        <p:nvSpPr>
          <p:cNvPr id="12186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Exempt Positions</a:t>
            </a:r>
          </a:p>
        </p:txBody>
      </p:sp>
      <p:pic>
        <p:nvPicPr>
          <p:cNvPr id="121868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91200"/>
            <a:ext cx="1219200" cy="81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1869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791200"/>
            <a:ext cx="1219200" cy="80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EF01C-2723-43F5-B727-FF45CD150F6B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Exempt employees paid for job, not hours worked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Must meet salary basis test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Salary must be more than $455 per week (23,660 per year)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 </a:t>
            </a:r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Exempt Positions</a:t>
            </a:r>
          </a:p>
        </p:txBody>
      </p:sp>
      <p:pic>
        <p:nvPicPr>
          <p:cNvPr id="122891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91200"/>
            <a:ext cx="1219200" cy="81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892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791200"/>
            <a:ext cx="1219200" cy="80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72F95-B9E1-4D66-8AB2-9F9BED7D5095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52388"/>
            <a:ext cx="8637588" cy="1431925"/>
          </a:xfrm>
        </p:spPr>
        <p:txBody>
          <a:bodyPr/>
          <a:lstStyle/>
          <a:p>
            <a:r>
              <a:rPr lang="en-US" altLang="en-US"/>
              <a:t>Exemption Test</a:t>
            </a:r>
            <a:br>
              <a:rPr lang="en-US" altLang="en-US"/>
            </a:br>
            <a:r>
              <a:rPr lang="en-US" altLang="en-US"/>
              <a:t>Determination Factors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209800"/>
            <a:ext cx="7772400" cy="3657600"/>
          </a:xfrm>
        </p:spPr>
        <p:txBody>
          <a:bodyPr/>
          <a:lstStyle/>
          <a:p>
            <a:r>
              <a:rPr lang="en-US" altLang="en-US" sz="2800"/>
              <a:t>HR performs tests to determine “white collar” exemption by category</a:t>
            </a:r>
          </a:p>
          <a:p>
            <a:pPr lvl="1"/>
            <a:r>
              <a:rPr lang="en-US" altLang="en-US" sz="2400"/>
              <a:t>Executive</a:t>
            </a:r>
          </a:p>
          <a:p>
            <a:pPr lvl="1"/>
            <a:r>
              <a:rPr lang="en-US" altLang="en-US" sz="2400"/>
              <a:t>Administrative</a:t>
            </a:r>
          </a:p>
          <a:p>
            <a:pPr lvl="1"/>
            <a:r>
              <a:rPr lang="en-US" altLang="en-US" sz="2400"/>
              <a:t>Professional</a:t>
            </a:r>
          </a:p>
          <a:p>
            <a:pPr lvl="1"/>
            <a:r>
              <a:rPr lang="en-US" altLang="en-US" sz="2400"/>
              <a:t>Computer Professional</a:t>
            </a:r>
          </a:p>
          <a:p>
            <a:pPr lvl="1"/>
            <a:r>
              <a:rPr lang="en-US" altLang="en-US" sz="2400"/>
              <a:t>Highly Compensated</a:t>
            </a:r>
          </a:p>
          <a:p>
            <a:endParaRPr lang="en-US" altLang="en-US" sz="2800"/>
          </a:p>
        </p:txBody>
      </p:sp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91200"/>
            <a:ext cx="1219200" cy="81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791200"/>
            <a:ext cx="1219200" cy="80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390B7-510E-4697-8461-04F6DB3A6AC5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52388"/>
            <a:ext cx="8637588" cy="1431925"/>
          </a:xfrm>
        </p:spPr>
        <p:txBody>
          <a:bodyPr/>
          <a:lstStyle/>
          <a:p>
            <a:r>
              <a:rPr lang="en-US" altLang="en-US"/>
              <a:t>Exemption Test </a:t>
            </a:r>
            <a:br>
              <a:rPr lang="en-US" altLang="en-US"/>
            </a:br>
            <a:r>
              <a:rPr lang="en-US" altLang="en-US"/>
              <a:t>Determination Factors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209800"/>
            <a:ext cx="7772400" cy="3657600"/>
          </a:xfrm>
        </p:spPr>
        <p:txBody>
          <a:bodyPr/>
          <a:lstStyle/>
          <a:p>
            <a:r>
              <a:rPr lang="en-US" altLang="en-US" sz="2800"/>
              <a:t>Based on primary duties, not title</a:t>
            </a:r>
          </a:p>
          <a:p>
            <a:pPr lvl="1"/>
            <a:r>
              <a:rPr lang="en-US" altLang="en-US" sz="2400"/>
              <a:t>most important duties that account for 50% of time spent working</a:t>
            </a:r>
          </a:p>
          <a:p>
            <a:r>
              <a:rPr lang="en-US" altLang="en-US" sz="2800"/>
              <a:t>Regularly exercises discretion and independent judgment</a:t>
            </a:r>
          </a:p>
          <a:p>
            <a:r>
              <a:rPr lang="en-US" altLang="en-US" sz="2800"/>
              <a:t>Paid on a salaried basis for the job, </a:t>
            </a:r>
            <a:r>
              <a:rPr lang="en-US" altLang="en-US" sz="2800" u="sng"/>
              <a:t>not</a:t>
            </a:r>
            <a:r>
              <a:rPr lang="en-US" altLang="en-US" sz="2800"/>
              <a:t> the number of hours worked</a:t>
            </a:r>
          </a:p>
          <a:p>
            <a:endParaRPr lang="en-US" altLang="en-US" sz="2800"/>
          </a:p>
        </p:txBody>
      </p:sp>
      <p:pic>
        <p:nvPicPr>
          <p:cNvPr id="123914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91200"/>
            <a:ext cx="1219200" cy="81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915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791200"/>
            <a:ext cx="1219200" cy="80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C5907-5D87-47A9-AD8D-92E6F01E8FAC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Executive Test Criteria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6781800" cy="4114800"/>
          </a:xfrm>
        </p:spPr>
        <p:txBody>
          <a:bodyPr/>
          <a:lstStyle/>
          <a:p>
            <a:r>
              <a:rPr lang="en-US" altLang="en-US" sz="2800"/>
              <a:t>Must be compensated on a salary basis of not less than $455 per week</a:t>
            </a:r>
          </a:p>
          <a:p>
            <a:r>
              <a:rPr lang="en-US" altLang="en-US" sz="2800"/>
              <a:t>Primarily manages a department or subdivision; </a:t>
            </a:r>
            <a:r>
              <a:rPr lang="en-US" altLang="en-US" sz="2800" b="1" i="1"/>
              <a:t>and</a:t>
            </a:r>
          </a:p>
          <a:p>
            <a:r>
              <a:rPr lang="en-US" altLang="en-US" sz="2800"/>
              <a:t>Directs the work of two or more full-time employees </a:t>
            </a:r>
          </a:p>
          <a:p>
            <a:r>
              <a:rPr lang="en-US" altLang="en-US" sz="2800"/>
              <a:t>Has the ability to hire, fire &amp; discipline or recommendation changes in status</a:t>
            </a:r>
          </a:p>
        </p:txBody>
      </p:sp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91200"/>
            <a:ext cx="12192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C0691-3192-4B5C-958A-20771DE0C5CC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133600"/>
            <a:ext cx="6019800" cy="3657600"/>
          </a:xfrm>
        </p:spPr>
        <p:txBody>
          <a:bodyPr/>
          <a:lstStyle/>
          <a:p>
            <a:r>
              <a:rPr lang="en-US" altLang="en-US"/>
              <a:t>Payroll Manager</a:t>
            </a:r>
          </a:p>
          <a:p>
            <a:r>
              <a:rPr lang="en-US" altLang="en-US"/>
              <a:t>HR Manager</a:t>
            </a:r>
          </a:p>
          <a:p>
            <a:r>
              <a:rPr lang="en-US" altLang="en-US"/>
              <a:t>Accounting Manager</a:t>
            </a:r>
          </a:p>
          <a:p>
            <a:r>
              <a:rPr lang="en-US" altLang="en-US"/>
              <a:t>Building &amp; Grounds Director</a:t>
            </a:r>
          </a:p>
          <a:p>
            <a:r>
              <a:rPr lang="en-US" altLang="en-US"/>
              <a:t>Business Operations Manager</a:t>
            </a:r>
          </a:p>
          <a:p>
            <a:endParaRPr lang="en-US" altLang="en-US"/>
          </a:p>
          <a:p>
            <a:endParaRPr lang="en-US" altLang="en-US" b="1"/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317500" y="52388"/>
            <a:ext cx="8637588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980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Examples of </a:t>
            </a:r>
            <a:br>
              <a:rPr lang="en-US" altLang="en-US"/>
            </a:br>
            <a:r>
              <a:rPr lang="en-US" altLang="en-US"/>
              <a:t>Executive Exempt Jobs</a:t>
            </a:r>
          </a:p>
        </p:txBody>
      </p:sp>
      <p:pic>
        <p:nvPicPr>
          <p:cNvPr id="60433" name="Picture 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91200"/>
            <a:ext cx="12192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3090-135B-44A0-91EE-FF533933D30E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Administrative Test Criteria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68580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Must be compensated at least $455 per week</a:t>
            </a:r>
          </a:p>
          <a:p>
            <a:pPr>
              <a:lnSpc>
                <a:spcPct val="90000"/>
              </a:lnSpc>
            </a:pPr>
            <a:r>
              <a:rPr lang="en-US" altLang="en-US"/>
              <a:t>Primary duty must be office or non-manual work; </a:t>
            </a:r>
            <a:r>
              <a:rPr lang="en-US" altLang="en-US" b="1" i="1"/>
              <a:t>and</a:t>
            </a:r>
          </a:p>
          <a:p>
            <a:pPr>
              <a:lnSpc>
                <a:spcPct val="90000"/>
              </a:lnSpc>
            </a:pPr>
            <a:r>
              <a:rPr lang="en-US" altLang="en-US"/>
              <a:t>Directly related to management policies or general business operations; </a:t>
            </a:r>
            <a:r>
              <a:rPr lang="en-US" altLang="en-US" b="1" i="1"/>
              <a:t>and </a:t>
            </a:r>
          </a:p>
          <a:p>
            <a:pPr>
              <a:lnSpc>
                <a:spcPct val="90000"/>
              </a:lnSpc>
            </a:pPr>
            <a:r>
              <a:rPr lang="en-US" altLang="en-US"/>
              <a:t>Customarily and regularly requires the exercise of discretion and independent judgment</a:t>
            </a:r>
          </a:p>
        </p:txBody>
      </p:sp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91200"/>
            <a:ext cx="12192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534E3-E646-45AD-8AE4-D19660D0FE01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5791200" cy="4876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Usually in functional areas such as:</a:t>
            </a:r>
          </a:p>
          <a:p>
            <a:r>
              <a:rPr lang="en-US" altLang="en-US"/>
              <a:t>HR Analyst</a:t>
            </a:r>
          </a:p>
          <a:p>
            <a:r>
              <a:rPr lang="en-US" altLang="en-US"/>
              <a:t>Internal Auditor</a:t>
            </a:r>
          </a:p>
          <a:p>
            <a:r>
              <a:rPr lang="en-US" altLang="en-US"/>
              <a:t>Budget Analyst</a:t>
            </a:r>
          </a:p>
          <a:p>
            <a:r>
              <a:rPr lang="en-US" altLang="en-US"/>
              <a:t>Grants Specialist</a:t>
            </a:r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63497" name="Rectangle 9"/>
          <p:cNvSpPr>
            <a:spLocks noGrp="1" noChangeArrowheads="1"/>
          </p:cNvSpPr>
          <p:nvPr>
            <p:ph type="title"/>
          </p:nvPr>
        </p:nvSpPr>
        <p:spPr>
          <a:xfrm>
            <a:off x="317500" y="52388"/>
            <a:ext cx="8637588" cy="1431925"/>
          </a:xfrm>
        </p:spPr>
        <p:txBody>
          <a:bodyPr/>
          <a:lstStyle/>
          <a:p>
            <a:r>
              <a:rPr lang="en-US" altLang="en-US"/>
              <a:t>Examples of</a:t>
            </a:r>
            <a:br>
              <a:rPr lang="en-US" altLang="en-US"/>
            </a:br>
            <a:r>
              <a:rPr lang="en-US" altLang="en-US"/>
              <a:t>Administrative Exempt Jobs</a:t>
            </a:r>
          </a:p>
        </p:txBody>
      </p:sp>
      <p:pic>
        <p:nvPicPr>
          <p:cNvPr id="63501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91200"/>
            <a:ext cx="12192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FC38-5F48-45EE-B736-ACE29A93DC8D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Professional Test Criteria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8613" y="1941513"/>
            <a:ext cx="7323137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/>
              <a:t>May be learned or creative professional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lnSpc>
                <a:spcPct val="80000"/>
              </a:lnSpc>
            </a:pPr>
            <a:r>
              <a:rPr lang="en-US" altLang="en-US" b="1"/>
              <a:t>Learned professional</a:t>
            </a:r>
            <a:r>
              <a:rPr lang="en-US" altLang="en-US"/>
              <a:t>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   		requires advanced knowledge in a 	field of science or learning</a:t>
            </a:r>
            <a:endParaRPr lang="en-US" altLang="en-US" b="1" i="1"/>
          </a:p>
          <a:p>
            <a:pPr>
              <a:lnSpc>
                <a:spcPct val="80000"/>
              </a:lnSpc>
            </a:pPr>
            <a:r>
              <a:rPr lang="en-US" altLang="en-US"/>
              <a:t>Predominantly intellectual </a:t>
            </a:r>
          </a:p>
          <a:p>
            <a:pPr>
              <a:lnSpc>
                <a:spcPct val="80000"/>
              </a:lnSpc>
            </a:pPr>
            <a:r>
              <a:rPr lang="en-US" altLang="en-US"/>
              <a:t>Acquired by a prolonged course of specialized instruction</a:t>
            </a:r>
          </a:p>
        </p:txBody>
      </p:sp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91200"/>
            <a:ext cx="12192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F3E7-B21C-4B1E-8175-7710F749CDFD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Professional Test Criteria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/>
              <a:t>Creative Professional: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/>
              <a:t>	Primary duty must be the performance of work requiring invention, imagination, originality, or talent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r>
              <a:rPr lang="en-US" altLang="en-US"/>
              <a:t>Performs work in a recognized field of artistic or creative endeavor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BCAB5-EEE6-4038-ABAE-F5EC2FE0220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FLSA?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8613" y="1941513"/>
            <a:ext cx="81280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/>
              <a:t>Federal law passed in 1938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Enforced by Department of Labor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Public employers became covered in 1986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Revised April 20, 2004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Covers</a:t>
            </a:r>
          </a:p>
          <a:p>
            <a:pPr lvl="1">
              <a:lnSpc>
                <a:spcPct val="80000"/>
              </a:lnSpc>
            </a:pPr>
            <a:r>
              <a:rPr lang="en-US" altLang="en-US" sz="2400" i="1">
                <a:solidFill>
                  <a:srgbClr val="FF0000"/>
                </a:solidFill>
                <a:latin typeface="Arial Black" panose="020B0A04020102020204" pitchFamily="34" charset="0"/>
              </a:rPr>
              <a:t>Overtime</a:t>
            </a:r>
            <a:endParaRPr lang="en-US" altLang="en-US" sz="2400" i="1">
              <a:latin typeface="Arial Black" panose="020B0A0402010202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altLang="en-US" sz="2400"/>
              <a:t>Minimum Wage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Child Labor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Equal Pay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Recordkeeping</a:t>
            </a:r>
          </a:p>
        </p:txBody>
      </p:sp>
      <p:pic>
        <p:nvPicPr>
          <p:cNvPr id="26636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91200"/>
            <a:ext cx="1219200" cy="81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7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791200"/>
            <a:ext cx="1219200" cy="80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2F08D-E2B6-4597-9092-A8D892B12CE9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title"/>
          </p:nvPr>
        </p:nvSpPr>
        <p:spPr>
          <a:xfrm>
            <a:off x="506413" y="0"/>
            <a:ext cx="8637587" cy="1431925"/>
          </a:xfrm>
        </p:spPr>
        <p:txBody>
          <a:bodyPr/>
          <a:lstStyle/>
          <a:p>
            <a:r>
              <a:rPr lang="en-US" altLang="en-US"/>
              <a:t>Examples of </a:t>
            </a:r>
            <a:br>
              <a:rPr lang="en-US" altLang="en-US"/>
            </a:br>
            <a:r>
              <a:rPr lang="en-US" altLang="en-US"/>
              <a:t>Professional Exempt Jobs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905000"/>
            <a:ext cx="6172200" cy="44196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/>
              <a:t>Learned Exemptions: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Physician (M.D., D.D.S.)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Certified Nurse Practitioner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Architect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Lawyer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Teachers &amp; Professors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Clinical Social Worker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/>
              <a:t>Creative Exemptions: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Musicians and composers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Actors and painters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Writers</a:t>
            </a:r>
          </a:p>
        </p:txBody>
      </p:sp>
      <p:pic>
        <p:nvPicPr>
          <p:cNvPr id="65548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91200"/>
            <a:ext cx="12192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94BE-EE6A-4DA2-A85D-F0A2F674FD81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772400" cy="1431925"/>
          </a:xfrm>
        </p:spPr>
        <p:txBody>
          <a:bodyPr/>
          <a:lstStyle/>
          <a:p>
            <a:r>
              <a:rPr lang="en-US" altLang="en-US"/>
              <a:t>Computer Professional </a:t>
            </a:r>
            <a:br>
              <a:rPr lang="en-US" altLang="en-US"/>
            </a:br>
            <a:r>
              <a:rPr lang="en-US" altLang="en-US"/>
              <a:t>Test Criteria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8486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/>
              <a:t>Employed as a computer systems analyst, programmer or software engineer or similar skilled worker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Primary duties consist of: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Applications of systems analysis techniques </a:t>
            </a:r>
            <a:r>
              <a:rPr lang="en-US" altLang="en-US" sz="2400" u="sng"/>
              <a:t>or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Design, development, documentation, analysis, creation, testing, or modification of computer systems or programs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Design, documentation, testing, creation,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or modification of computer programs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related to machine operating systems</a:t>
            </a:r>
          </a:p>
          <a:p>
            <a:pPr>
              <a:lnSpc>
                <a:spcPct val="80000"/>
              </a:lnSpc>
            </a:pPr>
            <a:endParaRPr lang="en-US" altLang="en-US" sz="2800"/>
          </a:p>
        </p:txBody>
      </p:sp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15000"/>
            <a:ext cx="1295400" cy="86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B76A4-82E3-4BF7-8CEE-D0F6BDF47BBC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Highly Compensated Employees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Must perform non-manual work and</a:t>
            </a:r>
          </a:p>
          <a:p>
            <a:r>
              <a:rPr lang="en-US" altLang="en-US"/>
              <a:t>Paid more than $100,000 per year and </a:t>
            </a:r>
          </a:p>
          <a:p>
            <a:r>
              <a:rPr lang="en-US" altLang="en-US"/>
              <a:t>Perform at least one of the duties of an executive, administrative or professional employee</a:t>
            </a:r>
          </a:p>
          <a:p>
            <a:endParaRPr lang="en-US" altLang="en-US"/>
          </a:p>
        </p:txBody>
      </p:sp>
    </p:spTree>
  </p:cSld>
  <p:clrMapOvr>
    <a:masterClrMapping/>
  </p:clrMapOvr>
  <p:transition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2FD65-D228-4E51-89F1-D3B5D9D1809F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7010400" cy="4191000"/>
          </a:xfrm>
        </p:spPr>
        <p:txBody>
          <a:bodyPr/>
          <a:lstStyle/>
          <a:p>
            <a:pPr>
              <a:lnSpc>
                <a:spcPct val="75000"/>
              </a:lnSpc>
              <a:spcBef>
                <a:spcPct val="40000"/>
              </a:spcBef>
              <a:spcAft>
                <a:spcPct val="40000"/>
              </a:spcAft>
            </a:pPr>
            <a:r>
              <a:rPr lang="en-US" altLang="en-US"/>
              <a:t>Job duties </a:t>
            </a:r>
            <a:r>
              <a:rPr lang="en-US" altLang="en-US" b="1" i="1"/>
              <a:t>do not</a:t>
            </a:r>
            <a:r>
              <a:rPr lang="en-US" altLang="en-US"/>
              <a:t> meet the Executive, Administrative, Professional or Computer Professional or Highly Compensated test criteria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  <a:endParaRPr lang="en-US" altLang="en-US" sz="2400"/>
          </a:p>
          <a:p>
            <a:pPr>
              <a:lnSpc>
                <a:spcPct val="75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en-US" sz="2400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Non-Exempt Employees</a:t>
            </a:r>
          </a:p>
        </p:txBody>
      </p:sp>
      <p:pic>
        <p:nvPicPr>
          <p:cNvPr id="67595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15000"/>
            <a:ext cx="12954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BED5-20F7-45B1-8532-A121908AD45A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153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/>
              <a:t>Usually classified </a:t>
            </a:r>
            <a:r>
              <a:rPr lang="en-US" altLang="en-US" sz="2800"/>
              <a:t>in Pay Bands 1 - 3 and</a:t>
            </a:r>
            <a:r>
              <a:rPr lang="en-US" altLang="en-US" sz="2800" b="1"/>
              <a:t> includes all hourly (wage) positions</a:t>
            </a:r>
          </a:p>
          <a:p>
            <a:pPr>
              <a:lnSpc>
                <a:spcPct val="90000"/>
              </a:lnSpc>
            </a:pPr>
            <a:r>
              <a:rPr lang="en-US" altLang="en-US" sz="2800" b="1"/>
              <a:t>Must</a:t>
            </a:r>
            <a:r>
              <a:rPr lang="en-US" altLang="en-US" sz="2800">
                <a:latin typeface="Arial Black" panose="020B0A04020102020204" pitchFamily="34" charset="0"/>
              </a:rPr>
              <a:t> </a:t>
            </a:r>
            <a:r>
              <a:rPr lang="en-US" altLang="en-US" sz="2800"/>
              <a:t>receive 1 1/2 times their </a:t>
            </a:r>
            <a:r>
              <a:rPr lang="en-US" altLang="en-US" sz="2800" b="1" i="1"/>
              <a:t>regular rate</a:t>
            </a:r>
            <a:r>
              <a:rPr lang="en-US" altLang="en-US" sz="2800"/>
              <a:t> for all </a:t>
            </a:r>
            <a:r>
              <a:rPr lang="en-US" altLang="en-US" sz="2800" b="1" i="1"/>
              <a:t>hours worked</a:t>
            </a:r>
            <a:r>
              <a:rPr lang="en-US" altLang="en-US" sz="2800"/>
              <a:t> in excess of 40 in a </a:t>
            </a:r>
            <a:r>
              <a:rPr lang="en-US" altLang="en-US" sz="2800" b="1" i="1"/>
              <a:t>work week</a:t>
            </a: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If leave was taken during week, non-exempt employee receives </a:t>
            </a:r>
            <a:r>
              <a:rPr lang="en-US" altLang="en-US" sz="2800" b="1" i="1"/>
              <a:t>regular rate</a:t>
            </a:r>
            <a:r>
              <a:rPr lang="en-US" altLang="en-US" sz="2800"/>
              <a:t> (straight time, 1 hour = 1 hour’s pay) for </a:t>
            </a:r>
            <a:r>
              <a:rPr lang="en-US" altLang="en-US" sz="2800" b="1" i="1"/>
              <a:t>hours worked</a:t>
            </a:r>
            <a:r>
              <a:rPr lang="en-US" altLang="en-US" sz="2800"/>
              <a:t> in excess of scheduled hours up to 40 during a </a:t>
            </a:r>
            <a:r>
              <a:rPr lang="en-US" altLang="en-US" sz="2800" b="1" i="1"/>
              <a:t>work week</a:t>
            </a:r>
            <a:endParaRPr lang="en-US" altLang="en-US" sz="2800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Non-Exempt Positions</a:t>
            </a:r>
          </a:p>
        </p:txBody>
      </p:sp>
      <p:pic>
        <p:nvPicPr>
          <p:cNvPr id="28684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15000"/>
            <a:ext cx="12954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A792-DFE5-4198-A4C4-36E232540B34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057400"/>
            <a:ext cx="5410200" cy="4267200"/>
          </a:xfrm>
        </p:spPr>
        <p:txBody>
          <a:bodyPr/>
          <a:lstStyle/>
          <a:p>
            <a:endParaRPr lang="en-US" altLang="en-US" sz="2800" b="1"/>
          </a:p>
          <a:p>
            <a:r>
              <a:rPr lang="en-US" altLang="en-US" sz="2400"/>
              <a:t>Office Services Assistant/Office Services Specialist/Executive Secretary</a:t>
            </a:r>
          </a:p>
          <a:p>
            <a:r>
              <a:rPr lang="en-US" altLang="en-US" sz="2400"/>
              <a:t>Carpenter/Electrician/HVAC Tech</a:t>
            </a:r>
          </a:p>
          <a:p>
            <a:r>
              <a:rPr lang="en-US" altLang="en-US" sz="2400"/>
              <a:t>Police Dispatcher/Police Officer</a:t>
            </a:r>
          </a:p>
          <a:p>
            <a:r>
              <a:rPr lang="en-US" altLang="en-US" sz="2400"/>
              <a:t>Enrollment Services Asst/Specialist</a:t>
            </a:r>
          </a:p>
          <a:p>
            <a:r>
              <a:rPr lang="en-US" altLang="en-US" sz="2400"/>
              <a:t>Fiscal Technician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/>
          </a:p>
          <a:p>
            <a:endParaRPr lang="en-US" altLang="en-US" sz="2400"/>
          </a:p>
          <a:p>
            <a:endParaRPr lang="en-US" altLang="en-US" sz="2800" b="1"/>
          </a:p>
          <a:p>
            <a:endParaRPr lang="en-US" altLang="en-US" sz="2800" b="1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title"/>
          </p:nvPr>
        </p:nvSpPr>
        <p:spPr>
          <a:xfrm>
            <a:off x="317500" y="52388"/>
            <a:ext cx="8637588" cy="1431925"/>
          </a:xfrm>
        </p:spPr>
        <p:txBody>
          <a:bodyPr/>
          <a:lstStyle/>
          <a:p>
            <a:r>
              <a:rPr lang="en-US" altLang="en-US"/>
              <a:t>Examples of </a:t>
            </a:r>
            <a:br>
              <a:rPr lang="en-US" altLang="en-US"/>
            </a:br>
            <a:r>
              <a:rPr lang="en-US" altLang="en-US"/>
              <a:t>Non-Exempt Jobs</a:t>
            </a:r>
          </a:p>
        </p:txBody>
      </p:sp>
      <p:pic>
        <p:nvPicPr>
          <p:cNvPr id="72715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15000"/>
            <a:ext cx="12954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79B8D-F38F-4DB4-8B06-DC4676ECD3F0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1136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28613" y="2093913"/>
            <a:ext cx="7485062" cy="3962400"/>
          </a:xfrm>
        </p:spPr>
        <p:txBody>
          <a:bodyPr/>
          <a:lstStyle/>
          <a:p>
            <a:pPr>
              <a:lnSpc>
                <a:spcPct val="75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  <a:r>
              <a:rPr lang="en-US" altLang="en-US" b="1"/>
              <a:t>3 potential types of overtime compensation</a:t>
            </a:r>
            <a:endParaRPr lang="en-US" altLang="en-US" sz="1600" b="1"/>
          </a:p>
          <a:p>
            <a:pPr>
              <a:lnSpc>
                <a:spcPct val="75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en-US" sz="2800" b="1"/>
          </a:p>
          <a:p>
            <a:pPr lvl="1">
              <a:lnSpc>
                <a:spcPct val="75000"/>
              </a:lnSpc>
              <a:buClr>
                <a:schemeClr val="tx1"/>
              </a:buClr>
            </a:pPr>
            <a:r>
              <a:rPr lang="en-US" altLang="en-US"/>
              <a:t>Straight Time Overtime</a:t>
            </a:r>
          </a:p>
          <a:p>
            <a:pPr lvl="1">
              <a:lnSpc>
                <a:spcPct val="75000"/>
              </a:lnSpc>
            </a:pPr>
            <a:r>
              <a:rPr lang="en-US" altLang="en-US"/>
              <a:t>Time-and-one-half Overtime</a:t>
            </a:r>
            <a:endParaRPr lang="en-US" altLang="en-US" u="sng"/>
          </a:p>
          <a:p>
            <a:pPr lvl="1">
              <a:lnSpc>
                <a:spcPct val="75000"/>
              </a:lnSpc>
            </a:pPr>
            <a:r>
              <a:rPr lang="en-US" altLang="en-US"/>
              <a:t>Overtime Leave</a:t>
            </a:r>
          </a:p>
          <a:p>
            <a:pPr>
              <a:lnSpc>
                <a:spcPct val="75000"/>
              </a:lnSpc>
            </a:pPr>
            <a:endParaRPr lang="en-US" altLang="en-US" sz="2800"/>
          </a:p>
          <a:p>
            <a:pPr>
              <a:lnSpc>
                <a:spcPct val="75000"/>
              </a:lnSpc>
            </a:pPr>
            <a:endParaRPr lang="en-US" altLang="en-US" sz="2800" b="1"/>
          </a:p>
        </p:txBody>
      </p:sp>
      <p:sp>
        <p:nvSpPr>
          <p:cNvPr id="113669" name="Rectangle 10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Non-Exempt Employees</a:t>
            </a:r>
          </a:p>
        </p:txBody>
      </p:sp>
      <p:pic>
        <p:nvPicPr>
          <p:cNvPr id="113673" name="Picture 103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15000"/>
            <a:ext cx="12954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F7B0A-78B5-45F9-97E2-8A9E85ABD3A1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543800" cy="4572000"/>
          </a:xfrm>
        </p:spPr>
        <p:txBody>
          <a:bodyPr/>
          <a:lstStyle/>
          <a:p>
            <a:pPr>
              <a:lnSpc>
                <a:spcPct val="75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en-US" sz="2800"/>
          </a:p>
          <a:p>
            <a:pPr lvl="1">
              <a:lnSpc>
                <a:spcPct val="75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3200" b="1"/>
              <a:t>Straight Time Overtime</a:t>
            </a:r>
            <a:endParaRPr lang="en-US" altLang="en-US" b="1"/>
          </a:p>
          <a:p>
            <a:pPr lvl="1">
              <a:lnSpc>
                <a:spcPct val="75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400" b="1"/>
          </a:p>
          <a:p>
            <a:pPr lvl="2">
              <a:lnSpc>
                <a:spcPct val="75000"/>
              </a:lnSpc>
            </a:pPr>
            <a:r>
              <a:rPr lang="en-US" altLang="en-US" sz="2800"/>
              <a:t>Employee has physically worked less than 40 hr in the work week</a:t>
            </a:r>
          </a:p>
          <a:p>
            <a:pPr lvl="2">
              <a:lnSpc>
                <a:spcPct val="75000"/>
              </a:lnSpc>
            </a:pPr>
            <a:r>
              <a:rPr lang="en-US" altLang="en-US" sz="2800"/>
              <a:t>Paid at 1 times the employee’s hourly rate of pay</a:t>
            </a:r>
          </a:p>
          <a:p>
            <a:pPr>
              <a:lnSpc>
                <a:spcPct val="75000"/>
              </a:lnSpc>
            </a:pPr>
            <a:endParaRPr lang="en-US" altLang="en-US" sz="2800"/>
          </a:p>
          <a:p>
            <a:pPr>
              <a:lnSpc>
                <a:spcPct val="75000"/>
              </a:lnSpc>
            </a:pPr>
            <a:endParaRPr lang="en-US" altLang="en-US" sz="2800" b="1"/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Non-Exempt Employees</a:t>
            </a:r>
          </a:p>
        </p:txBody>
      </p:sp>
      <p:pic>
        <p:nvPicPr>
          <p:cNvPr id="124937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15000"/>
            <a:ext cx="12954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56CA3-A949-4021-8C65-8AB211728056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09800"/>
            <a:ext cx="8077200" cy="3886200"/>
          </a:xfrm>
        </p:spPr>
        <p:txBody>
          <a:bodyPr/>
          <a:lstStyle/>
          <a:p>
            <a:pPr lvl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altLang="en-US" sz="3200" b="1"/>
              <a:t>Time-and-one-half Overtime</a:t>
            </a:r>
            <a:endParaRPr lang="en-US" altLang="en-US" b="1" u="sng"/>
          </a:p>
          <a:p>
            <a:pPr lvl="1">
              <a:lnSpc>
                <a:spcPct val="75000"/>
              </a:lnSpc>
              <a:buFont typeface="Wingdings" panose="05000000000000000000" pitchFamily="2" charset="2"/>
              <a:buNone/>
            </a:pPr>
            <a:endParaRPr lang="en-US" altLang="en-US" sz="2400" u="sng"/>
          </a:p>
          <a:p>
            <a:pPr lvl="2">
              <a:lnSpc>
                <a:spcPct val="75000"/>
              </a:lnSpc>
            </a:pPr>
            <a:r>
              <a:rPr lang="en-US" altLang="en-US" sz="2800"/>
              <a:t>Based on </a:t>
            </a:r>
            <a:r>
              <a:rPr lang="en-US" altLang="en-US" sz="2800" u="sng"/>
              <a:t>WORKED</a:t>
            </a:r>
            <a:r>
              <a:rPr lang="en-US" altLang="en-US" sz="2800"/>
              <a:t> time (</a:t>
            </a:r>
            <a:r>
              <a:rPr lang="en-US" altLang="en-US" sz="2800" u="sng"/>
              <a:t>not</a:t>
            </a:r>
            <a:r>
              <a:rPr lang="en-US" altLang="en-US" sz="2800"/>
              <a:t> leave time)</a:t>
            </a:r>
          </a:p>
          <a:p>
            <a:pPr lvl="2">
              <a:lnSpc>
                <a:spcPct val="75000"/>
              </a:lnSpc>
            </a:pPr>
            <a:r>
              <a:rPr lang="en-US" altLang="en-US" sz="2800"/>
              <a:t>Employee has </a:t>
            </a:r>
            <a:r>
              <a:rPr lang="en-US" altLang="en-US" sz="2800" u="sng"/>
              <a:t>WORKED</a:t>
            </a:r>
            <a:r>
              <a:rPr lang="en-US" altLang="en-US" sz="2800"/>
              <a:t> over 40 hours in a work week </a:t>
            </a:r>
          </a:p>
          <a:p>
            <a:pPr lvl="2">
              <a:lnSpc>
                <a:spcPct val="75000"/>
              </a:lnSpc>
            </a:pPr>
            <a:r>
              <a:rPr lang="en-US" altLang="en-US" sz="2800"/>
              <a:t>Paid at 1-1/2 times the employee’s regular rate of pay for each hour worked beyond 40</a:t>
            </a:r>
          </a:p>
          <a:p>
            <a:pPr>
              <a:lnSpc>
                <a:spcPct val="75000"/>
              </a:lnSpc>
              <a:buFont typeface="Wingdings" panose="05000000000000000000" pitchFamily="2" charset="2"/>
              <a:buNone/>
            </a:pPr>
            <a:endParaRPr lang="en-US" altLang="en-US" sz="2800"/>
          </a:p>
          <a:p>
            <a:pPr>
              <a:lnSpc>
                <a:spcPct val="75000"/>
              </a:lnSpc>
            </a:pPr>
            <a:endParaRPr lang="en-US" altLang="en-US" sz="2800" b="1"/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Non-Exempt Employees</a:t>
            </a:r>
          </a:p>
        </p:txBody>
      </p:sp>
      <p:pic>
        <p:nvPicPr>
          <p:cNvPr id="125961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15000"/>
            <a:ext cx="12954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2D60-3965-424F-B006-D7B184BD5A97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8077200" cy="4572000"/>
          </a:xfrm>
        </p:spPr>
        <p:txBody>
          <a:bodyPr/>
          <a:lstStyle/>
          <a:p>
            <a:pPr lvl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altLang="en-US" sz="3200" b="1"/>
              <a:t>Overtime Leave</a:t>
            </a:r>
          </a:p>
          <a:p>
            <a:pPr lvl="1">
              <a:lnSpc>
                <a:spcPct val="75000"/>
              </a:lnSpc>
              <a:buFont typeface="Wingdings" panose="05000000000000000000" pitchFamily="2" charset="2"/>
              <a:buNone/>
            </a:pPr>
            <a:endParaRPr lang="en-US" altLang="en-US" sz="3200" b="1"/>
          </a:p>
          <a:p>
            <a:pPr lvl="2">
              <a:lnSpc>
                <a:spcPct val="75000"/>
              </a:lnSpc>
            </a:pPr>
            <a:r>
              <a:rPr lang="en-US" altLang="en-US" sz="2800"/>
              <a:t>Based on </a:t>
            </a:r>
            <a:r>
              <a:rPr lang="en-US" altLang="en-US" sz="2800" u="sng"/>
              <a:t>WORKED</a:t>
            </a:r>
            <a:r>
              <a:rPr lang="en-US" altLang="en-US" sz="2800"/>
              <a:t> time (</a:t>
            </a:r>
            <a:r>
              <a:rPr lang="en-US" altLang="en-US" sz="2800" u="sng"/>
              <a:t>not</a:t>
            </a:r>
            <a:r>
              <a:rPr lang="en-US" altLang="en-US" sz="2800"/>
              <a:t> leave time)</a:t>
            </a:r>
          </a:p>
          <a:p>
            <a:pPr lvl="2">
              <a:lnSpc>
                <a:spcPct val="75000"/>
              </a:lnSpc>
            </a:pPr>
            <a:r>
              <a:rPr lang="en-US" altLang="en-US" sz="2800"/>
              <a:t>Employee has </a:t>
            </a:r>
            <a:r>
              <a:rPr lang="en-US" altLang="en-US" sz="2800" u="sng"/>
              <a:t>WORKED</a:t>
            </a:r>
            <a:r>
              <a:rPr lang="en-US" altLang="en-US" sz="2800"/>
              <a:t> over 40 hours in a work week </a:t>
            </a:r>
          </a:p>
          <a:p>
            <a:pPr lvl="2">
              <a:lnSpc>
                <a:spcPct val="75000"/>
              </a:lnSpc>
            </a:pPr>
            <a:r>
              <a:rPr lang="en-US" altLang="en-US" sz="2800"/>
              <a:t>Granted at 1-1/2 times Leave for each one hour worked beyond 40</a:t>
            </a:r>
          </a:p>
          <a:p>
            <a:pPr lvl="2">
              <a:lnSpc>
                <a:spcPct val="75000"/>
              </a:lnSpc>
            </a:pPr>
            <a:r>
              <a:rPr lang="en-US" altLang="en-US" sz="2800"/>
              <a:t>Offering overtime leave is at the discretion of the department and in accordance with JMU policy #1303</a:t>
            </a:r>
          </a:p>
          <a:p>
            <a:pPr lvl="2">
              <a:lnSpc>
                <a:spcPct val="75000"/>
              </a:lnSpc>
            </a:pPr>
            <a:endParaRPr lang="en-US" altLang="en-US" sz="2800"/>
          </a:p>
          <a:p>
            <a:pPr lvl="2">
              <a:lnSpc>
                <a:spcPct val="75000"/>
              </a:lnSpc>
            </a:pPr>
            <a:endParaRPr lang="en-US" altLang="en-US" sz="2800"/>
          </a:p>
          <a:p>
            <a:pPr>
              <a:lnSpc>
                <a:spcPct val="75000"/>
              </a:lnSpc>
            </a:pPr>
            <a:endParaRPr lang="en-US" altLang="en-US"/>
          </a:p>
          <a:p>
            <a:pPr>
              <a:lnSpc>
                <a:spcPct val="75000"/>
              </a:lnSpc>
            </a:pPr>
            <a:endParaRPr lang="en-US" altLang="en-US" sz="2800" b="1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Non-Exempt Employees</a:t>
            </a:r>
          </a:p>
        </p:txBody>
      </p:sp>
      <p:pic>
        <p:nvPicPr>
          <p:cNvPr id="126985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15000"/>
            <a:ext cx="12954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6991-1F4D-4E8A-A70E-FAD9241B9C2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dist="107763" dir="135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Purpose of FLSA</a:t>
            </a:r>
            <a:endParaRPr lang="en-US" alt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/>
              <a:t>Establishes minimum wage &amp; overtime standards</a:t>
            </a:r>
          </a:p>
          <a:p>
            <a:r>
              <a:rPr lang="en-US" altLang="en-US"/>
              <a:t>Distinguishes between covered (non-exempt) and excluded (exempt) employees</a:t>
            </a:r>
          </a:p>
          <a:p>
            <a:r>
              <a:rPr lang="en-US" altLang="en-US"/>
              <a:t>Establishes overtime threshold (40 hr.)</a:t>
            </a:r>
          </a:p>
          <a:p>
            <a:r>
              <a:rPr lang="en-US" altLang="en-US"/>
              <a:t>Specifies record-keeping requirements</a:t>
            </a:r>
          </a:p>
        </p:txBody>
      </p:sp>
      <p:pic>
        <p:nvPicPr>
          <p:cNvPr id="55304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91200"/>
            <a:ext cx="1219200" cy="81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305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791200"/>
            <a:ext cx="1219200" cy="80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33369-3476-4371-A7D0-4C72FA483064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74676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Performing principal duties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Performing principal duties or closely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    related duties outside of work hours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Travel time between job sites (PW, Arlington and Fairfax Campuses)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Employer required training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Breaks (&lt;20 minutes)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Pre- and postliminary activities </a:t>
            </a:r>
            <a:r>
              <a:rPr lang="en-US" altLang="en-US" sz="1800"/>
              <a:t>(checking job locations, fueling cars, picking up mail at P.O., putting away tools at the end of the day)</a:t>
            </a:r>
            <a:endParaRPr lang="en-US" altLang="en-US" sz="2800"/>
          </a:p>
          <a:p>
            <a:pPr>
              <a:lnSpc>
                <a:spcPct val="90000"/>
              </a:lnSpc>
            </a:pPr>
            <a:endParaRPr lang="en-US" altLang="en-US" sz="2800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title"/>
          </p:nvPr>
        </p:nvSpPr>
        <p:spPr>
          <a:xfrm>
            <a:off x="317500" y="52388"/>
            <a:ext cx="8637588" cy="1431925"/>
          </a:xfrm>
        </p:spPr>
        <p:txBody>
          <a:bodyPr/>
          <a:lstStyle/>
          <a:p>
            <a:r>
              <a:rPr lang="en-US" altLang="en-US"/>
              <a:t>Examples of </a:t>
            </a:r>
            <a:br>
              <a:rPr lang="en-US" altLang="en-US"/>
            </a:br>
            <a:r>
              <a:rPr lang="en-US" altLang="en-US"/>
              <a:t>Compensable Time</a:t>
            </a:r>
          </a:p>
        </p:txBody>
      </p:sp>
      <p:pic>
        <p:nvPicPr>
          <p:cNvPr id="74764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410200"/>
            <a:ext cx="81597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765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867400"/>
            <a:ext cx="1219200" cy="80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80984-BD51-4E4E-8D9D-38ABA64CD6DC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6781800" cy="4267200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altLang="en-US" sz="2800"/>
              <a:t>Preparatory work related to principal duties</a:t>
            </a:r>
          </a:p>
          <a:p>
            <a:r>
              <a:rPr lang="en-US" altLang="en-US" sz="2800"/>
              <a:t>“Waiting” or “standing by” for work </a:t>
            </a:r>
          </a:p>
          <a:p>
            <a:r>
              <a:rPr lang="en-US" altLang="en-US" sz="2800"/>
              <a:t>“Unauthorized” work performed </a:t>
            </a:r>
            <a:r>
              <a:rPr lang="en-US" altLang="en-US" sz="2000"/>
              <a:t>(with or              without Supervisor’s knowledge)</a:t>
            </a:r>
            <a:endParaRPr lang="en-US" altLang="en-US" sz="2800"/>
          </a:p>
          <a:p>
            <a:pPr>
              <a:lnSpc>
                <a:spcPct val="75000"/>
              </a:lnSpc>
            </a:pPr>
            <a:r>
              <a:rPr lang="en-US" altLang="en-US" sz="2800"/>
              <a:t>Employee arrives early to work &amp; begins working</a:t>
            </a:r>
          </a:p>
          <a:p>
            <a:pPr>
              <a:lnSpc>
                <a:spcPct val="75000"/>
              </a:lnSpc>
            </a:pPr>
            <a:r>
              <a:rPr lang="en-US" altLang="en-US" sz="2800"/>
              <a:t>Meal time if an employee is not “free” from work duties</a:t>
            </a:r>
          </a:p>
        </p:txBody>
      </p:sp>
      <p:sp>
        <p:nvSpPr>
          <p:cNvPr id="75785" name="Rectangle 9"/>
          <p:cNvSpPr>
            <a:spLocks noGrp="1" noChangeArrowheads="1"/>
          </p:cNvSpPr>
          <p:nvPr>
            <p:ph type="title"/>
          </p:nvPr>
        </p:nvSpPr>
        <p:spPr>
          <a:xfrm>
            <a:off x="317500" y="52388"/>
            <a:ext cx="8637588" cy="1431925"/>
          </a:xfrm>
        </p:spPr>
        <p:txBody>
          <a:bodyPr/>
          <a:lstStyle/>
          <a:p>
            <a:r>
              <a:rPr lang="en-US" altLang="en-US"/>
              <a:t>Examples of </a:t>
            </a:r>
            <a:br>
              <a:rPr lang="en-US" altLang="en-US"/>
            </a:br>
            <a:r>
              <a:rPr lang="en-US" altLang="en-US"/>
              <a:t>Compensable Time</a:t>
            </a:r>
          </a:p>
        </p:txBody>
      </p:sp>
      <p:pic>
        <p:nvPicPr>
          <p:cNvPr id="75790" name="Picture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91200"/>
            <a:ext cx="1219200" cy="81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5791" name="Picture 1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791200"/>
            <a:ext cx="1219200" cy="80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3443-C8BA-4DD1-8577-7911F19E3EB6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6553200" cy="42672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en-US">
                <a:latin typeface="Arial Black" panose="020B0A04020102020204" pitchFamily="34" charset="0"/>
              </a:rPr>
              <a:t>UNAUTHORIZED WORK</a:t>
            </a:r>
          </a:p>
          <a:p>
            <a:r>
              <a:rPr lang="en-US" altLang="en-US"/>
              <a:t>Work not requested but “suffered or permitted” is counted as time worked</a:t>
            </a:r>
          </a:p>
          <a:p>
            <a:r>
              <a:rPr lang="en-US" altLang="en-US"/>
              <a:t>Standard is whether the employer knows or has </a:t>
            </a:r>
            <a:r>
              <a:rPr lang="en-US" altLang="en-US" u="sng"/>
              <a:t>reason to believe</a:t>
            </a:r>
            <a:r>
              <a:rPr lang="en-US" altLang="en-US"/>
              <a:t> the work is being performed</a:t>
            </a:r>
          </a:p>
          <a:p>
            <a:endParaRPr lang="en-US" altLang="en-US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title"/>
          </p:nvPr>
        </p:nvSpPr>
        <p:spPr>
          <a:xfrm>
            <a:off x="317500" y="52388"/>
            <a:ext cx="8637588" cy="1431925"/>
          </a:xfrm>
        </p:spPr>
        <p:txBody>
          <a:bodyPr/>
          <a:lstStyle/>
          <a:p>
            <a:r>
              <a:rPr lang="en-US" altLang="en-US"/>
              <a:t>Examples of </a:t>
            </a:r>
            <a:br>
              <a:rPr lang="en-US" altLang="en-US"/>
            </a:br>
            <a:r>
              <a:rPr lang="en-US" altLang="en-US"/>
              <a:t>Compensable Time</a:t>
            </a:r>
          </a:p>
        </p:txBody>
      </p:sp>
      <p:pic>
        <p:nvPicPr>
          <p:cNvPr id="76812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91200"/>
            <a:ext cx="1219200" cy="81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6813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791200"/>
            <a:ext cx="1219200" cy="80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18AF-99AF-4BAB-9F49-7863B8B7941C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Second Jobs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0"/>
            <a:ext cx="7772400" cy="5334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CC0000"/>
              </a:buClr>
            </a:pPr>
            <a:r>
              <a:rPr lang="en-US" altLang="en-US" sz="1600" b="1"/>
              <a:t>If all jobs are hourly (not classified) all hours over 40 per week = overtime</a:t>
            </a:r>
          </a:p>
          <a:p>
            <a:pPr>
              <a:lnSpc>
                <a:spcPct val="90000"/>
              </a:lnSpc>
              <a:buClr>
                <a:srgbClr val="CC0000"/>
              </a:buClr>
            </a:pPr>
            <a:r>
              <a:rPr lang="en-US" altLang="en-US" sz="1600" b="1"/>
              <a:t>If 1</a:t>
            </a:r>
            <a:r>
              <a:rPr lang="en-US" altLang="en-US" sz="1600" b="1" baseline="30000"/>
              <a:t>st</a:t>
            </a:r>
            <a:r>
              <a:rPr lang="en-US" altLang="en-US" sz="1600" b="1"/>
              <a:t> job is classified, Departments must consult with HR</a:t>
            </a:r>
          </a:p>
        </p:txBody>
      </p:sp>
      <p:grpSp>
        <p:nvGrpSpPr>
          <p:cNvPr id="80947" name="Group 51"/>
          <p:cNvGrpSpPr>
            <a:grpSpLocks/>
          </p:cNvGrpSpPr>
          <p:nvPr/>
        </p:nvGrpSpPr>
        <p:grpSpPr bwMode="auto">
          <a:xfrm>
            <a:off x="1371600" y="1752600"/>
            <a:ext cx="6238875" cy="3208338"/>
            <a:chOff x="-3" y="-3"/>
            <a:chExt cx="3834" cy="2021"/>
          </a:xfrm>
        </p:grpSpPr>
        <p:grpSp>
          <p:nvGrpSpPr>
            <p:cNvPr id="80945" name="Group 49"/>
            <p:cNvGrpSpPr>
              <a:grpSpLocks/>
            </p:cNvGrpSpPr>
            <p:nvPr/>
          </p:nvGrpSpPr>
          <p:grpSpPr bwMode="auto">
            <a:xfrm>
              <a:off x="0" y="0"/>
              <a:ext cx="3828" cy="2015"/>
              <a:chOff x="0" y="0"/>
              <a:chExt cx="3828" cy="2015"/>
            </a:xfrm>
          </p:grpSpPr>
          <p:grpSp>
            <p:nvGrpSpPr>
              <p:cNvPr id="80916" name="Group 20"/>
              <p:cNvGrpSpPr>
                <a:grpSpLocks/>
              </p:cNvGrpSpPr>
              <p:nvPr/>
            </p:nvGrpSpPr>
            <p:grpSpPr bwMode="auto">
              <a:xfrm>
                <a:off x="0" y="0"/>
                <a:ext cx="1276" cy="403"/>
                <a:chOff x="0" y="0"/>
                <a:chExt cx="1276" cy="403"/>
              </a:xfrm>
            </p:grpSpPr>
            <p:sp>
              <p:nvSpPr>
                <p:cNvPr id="80900" name="Rectangle 4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190" cy="403"/>
                </a:xfrm>
                <a:prstGeom prst="rect">
                  <a:avLst/>
                </a:prstGeom>
                <a:noFill/>
                <a:ln w="9525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en-US" altLang="en-US" sz="2000" b="1">
                      <a:latin typeface="Arial" panose="020B0604020202020204" pitchFamily="34" charset="0"/>
                      <a:cs typeface="Arial" panose="020B0604020202020204" pitchFamily="34" charset="0"/>
                    </a:rPr>
                    <a:t>FIRST JOB </a:t>
                  </a:r>
                </a:p>
                <a:p>
                  <a:pPr algn="ctr"/>
                  <a:r>
                    <a:rPr lang="en-US" altLang="en-US" sz="1400" b="1">
                      <a:solidFill>
                        <a:srgbClr val="FF66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(FT CLASSIFIED)</a:t>
                  </a:r>
                </a:p>
                <a:p>
                  <a:pPr algn="ctr"/>
                  <a:endParaRPr lang="en-US" altLang="en-US" sz="1400" b="1">
                    <a:solidFill>
                      <a:srgbClr val="FF66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0915" name="Rectangle 1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276" cy="403"/>
                </a:xfrm>
                <a:prstGeom prst="rect">
                  <a:avLst/>
                </a:prstGeom>
                <a:noFill/>
                <a:ln w="7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0918" name="Group 22"/>
              <p:cNvGrpSpPr>
                <a:grpSpLocks/>
              </p:cNvGrpSpPr>
              <p:nvPr/>
            </p:nvGrpSpPr>
            <p:grpSpPr bwMode="auto">
              <a:xfrm>
                <a:off x="1276" y="0"/>
                <a:ext cx="1276" cy="403"/>
                <a:chOff x="1276" y="0"/>
                <a:chExt cx="1276" cy="403"/>
              </a:xfrm>
            </p:grpSpPr>
            <p:sp>
              <p:nvSpPr>
                <p:cNvPr id="80901" name="Rectangle 5"/>
                <p:cNvSpPr>
                  <a:spLocks noChangeArrowheads="1"/>
                </p:cNvSpPr>
                <p:nvPr/>
              </p:nvSpPr>
              <p:spPr bwMode="auto">
                <a:xfrm>
                  <a:off x="1319" y="0"/>
                  <a:ext cx="1190" cy="403"/>
                </a:xfrm>
                <a:prstGeom prst="rect">
                  <a:avLst/>
                </a:prstGeom>
                <a:noFill/>
                <a:ln w="9525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en-US" altLang="en-US" sz="2000" b="1">
                      <a:latin typeface="Arial" panose="020B0604020202020204" pitchFamily="34" charset="0"/>
                      <a:cs typeface="Arial" panose="020B0604020202020204" pitchFamily="34" charset="0"/>
                    </a:rPr>
                    <a:t>SECOND JOB </a:t>
                  </a:r>
                  <a:endParaRPr lang="en-US" altLang="en-US" sz="20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algn="ctr"/>
                  <a:r>
                    <a:rPr lang="en-US" altLang="en-US" sz="1400" b="1">
                      <a:solidFill>
                        <a:srgbClr val="FF6600"/>
                      </a:solidFill>
                      <a:latin typeface="Arial" panose="020B0604020202020204" pitchFamily="34" charset="0"/>
                    </a:rPr>
                    <a:t>(HOURLY</a:t>
                  </a:r>
                  <a:r>
                    <a:rPr lang="en-US" altLang="en-US" sz="1400" b="1">
                      <a:solidFill>
                        <a:srgbClr val="CC0000"/>
                      </a:solidFill>
                      <a:latin typeface="Arial" panose="020B0604020202020204" pitchFamily="34" charset="0"/>
                    </a:rPr>
                    <a:t>)</a:t>
                  </a:r>
                </a:p>
              </p:txBody>
            </p:sp>
            <p:sp>
              <p:nvSpPr>
                <p:cNvPr id="80917" name="Rectangle 21"/>
                <p:cNvSpPr>
                  <a:spLocks noChangeArrowheads="1"/>
                </p:cNvSpPr>
                <p:nvPr/>
              </p:nvSpPr>
              <p:spPr bwMode="auto">
                <a:xfrm>
                  <a:off x="1276" y="0"/>
                  <a:ext cx="1276" cy="403"/>
                </a:xfrm>
                <a:prstGeom prst="rect">
                  <a:avLst/>
                </a:prstGeom>
                <a:noFill/>
                <a:ln w="7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0920" name="Group 24"/>
              <p:cNvGrpSpPr>
                <a:grpSpLocks/>
              </p:cNvGrpSpPr>
              <p:nvPr/>
            </p:nvGrpSpPr>
            <p:grpSpPr bwMode="auto">
              <a:xfrm>
                <a:off x="2552" y="0"/>
                <a:ext cx="1276" cy="403"/>
                <a:chOff x="2552" y="0"/>
                <a:chExt cx="1276" cy="403"/>
              </a:xfrm>
            </p:grpSpPr>
            <p:sp>
              <p:nvSpPr>
                <p:cNvPr id="80902" name="Rectangle 6"/>
                <p:cNvSpPr>
                  <a:spLocks noChangeArrowheads="1"/>
                </p:cNvSpPr>
                <p:nvPr/>
              </p:nvSpPr>
              <p:spPr bwMode="auto">
                <a:xfrm>
                  <a:off x="2595" y="0"/>
                  <a:ext cx="1190" cy="403"/>
                </a:xfrm>
                <a:prstGeom prst="rect">
                  <a:avLst/>
                </a:prstGeom>
                <a:noFill/>
                <a:ln w="9525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en-US" altLang="en-US" sz="2000" b="1">
                      <a:latin typeface="Arial" panose="020B0604020202020204" pitchFamily="34" charset="0"/>
                      <a:cs typeface="Arial" panose="020B0604020202020204" pitchFamily="34" charset="0"/>
                    </a:rPr>
                    <a:t>OVERTIME PAYMENT?</a:t>
                  </a:r>
                  <a:endParaRPr lang="en-US" altLang="en-US" sz="20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algn="ctr"/>
                  <a:endParaRPr lang="en-US" altLang="en-US"/>
                </a:p>
              </p:txBody>
            </p:sp>
            <p:sp>
              <p:nvSpPr>
                <p:cNvPr id="80919" name="Rectangle 23"/>
                <p:cNvSpPr>
                  <a:spLocks noChangeArrowheads="1"/>
                </p:cNvSpPr>
                <p:nvPr/>
              </p:nvSpPr>
              <p:spPr bwMode="auto">
                <a:xfrm>
                  <a:off x="2552" y="0"/>
                  <a:ext cx="1276" cy="403"/>
                </a:xfrm>
                <a:prstGeom prst="rect">
                  <a:avLst/>
                </a:prstGeom>
                <a:noFill/>
                <a:ln w="7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0922" name="Group 26"/>
              <p:cNvGrpSpPr>
                <a:grpSpLocks/>
              </p:cNvGrpSpPr>
              <p:nvPr/>
            </p:nvGrpSpPr>
            <p:grpSpPr bwMode="auto">
              <a:xfrm>
                <a:off x="0" y="403"/>
                <a:ext cx="1276" cy="403"/>
                <a:chOff x="0" y="403"/>
                <a:chExt cx="1276" cy="403"/>
              </a:xfrm>
            </p:grpSpPr>
            <p:sp>
              <p:nvSpPr>
                <p:cNvPr id="80903" name="Rectangle 7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1190" cy="403"/>
                </a:xfrm>
                <a:prstGeom prst="rect">
                  <a:avLst/>
                </a:prstGeom>
                <a:noFill/>
                <a:ln w="9525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en-US" altLang="en-US" sz="2000">
                      <a:latin typeface="Arial" panose="020B0604020202020204" pitchFamily="34" charset="0"/>
                      <a:cs typeface="Arial" panose="020B0604020202020204" pitchFamily="34" charset="0"/>
                    </a:rPr>
                    <a:t>EXEMPT</a:t>
                  </a:r>
                </a:p>
                <a:p>
                  <a:pPr algn="ctr"/>
                  <a:endParaRPr lang="en-US" altLang="en-US" sz="2000"/>
                </a:p>
              </p:txBody>
            </p:sp>
            <p:sp>
              <p:nvSpPr>
                <p:cNvPr id="80921" name="Rectangle 25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276" cy="403"/>
                </a:xfrm>
                <a:prstGeom prst="rect">
                  <a:avLst/>
                </a:prstGeom>
                <a:noFill/>
                <a:ln w="7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0924" name="Group 28"/>
              <p:cNvGrpSpPr>
                <a:grpSpLocks/>
              </p:cNvGrpSpPr>
              <p:nvPr/>
            </p:nvGrpSpPr>
            <p:grpSpPr bwMode="auto">
              <a:xfrm>
                <a:off x="1276" y="403"/>
                <a:ext cx="1276" cy="403"/>
                <a:chOff x="1276" y="403"/>
                <a:chExt cx="1276" cy="403"/>
              </a:xfrm>
            </p:grpSpPr>
            <p:sp>
              <p:nvSpPr>
                <p:cNvPr id="80904" name="Rectangle 8"/>
                <p:cNvSpPr>
                  <a:spLocks noChangeArrowheads="1"/>
                </p:cNvSpPr>
                <p:nvPr/>
              </p:nvSpPr>
              <p:spPr bwMode="auto">
                <a:xfrm>
                  <a:off x="1319" y="403"/>
                  <a:ext cx="1190" cy="403"/>
                </a:xfrm>
                <a:prstGeom prst="rect">
                  <a:avLst/>
                </a:prstGeom>
                <a:noFill/>
                <a:ln w="9525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en-US" altLang="en-US" sz="2000">
                      <a:latin typeface="Arial" panose="020B0604020202020204" pitchFamily="34" charset="0"/>
                      <a:cs typeface="Arial" panose="020B0604020202020204" pitchFamily="34" charset="0"/>
                    </a:rPr>
                    <a:t>EXEMPT</a:t>
                  </a:r>
                  <a:endParaRPr lang="en-US" altLang="en-US" sz="2000"/>
                </a:p>
              </p:txBody>
            </p:sp>
            <p:sp>
              <p:nvSpPr>
                <p:cNvPr id="80923" name="Rectangle 27"/>
                <p:cNvSpPr>
                  <a:spLocks noChangeArrowheads="1"/>
                </p:cNvSpPr>
                <p:nvPr/>
              </p:nvSpPr>
              <p:spPr bwMode="auto">
                <a:xfrm>
                  <a:off x="1276" y="403"/>
                  <a:ext cx="1276" cy="403"/>
                </a:xfrm>
                <a:prstGeom prst="rect">
                  <a:avLst/>
                </a:prstGeom>
                <a:noFill/>
                <a:ln w="7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0926" name="Group 30"/>
              <p:cNvGrpSpPr>
                <a:grpSpLocks/>
              </p:cNvGrpSpPr>
              <p:nvPr/>
            </p:nvGrpSpPr>
            <p:grpSpPr bwMode="auto">
              <a:xfrm>
                <a:off x="2552" y="403"/>
                <a:ext cx="1276" cy="403"/>
                <a:chOff x="2552" y="403"/>
                <a:chExt cx="1276" cy="403"/>
              </a:xfrm>
            </p:grpSpPr>
            <p:sp>
              <p:nvSpPr>
                <p:cNvPr id="80905" name="Rectangle 9"/>
                <p:cNvSpPr>
                  <a:spLocks noChangeArrowheads="1"/>
                </p:cNvSpPr>
                <p:nvPr/>
              </p:nvSpPr>
              <p:spPr bwMode="auto">
                <a:xfrm>
                  <a:off x="2595" y="403"/>
                  <a:ext cx="1190" cy="403"/>
                </a:xfrm>
                <a:prstGeom prst="rect">
                  <a:avLst/>
                </a:prstGeom>
                <a:noFill/>
                <a:ln w="9525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en-US" altLang="en-US" sz="2000">
                      <a:latin typeface="Arial" panose="020B0604020202020204" pitchFamily="34" charset="0"/>
                      <a:cs typeface="Arial" panose="020B0604020202020204" pitchFamily="34" charset="0"/>
                    </a:rPr>
                    <a:t>NO</a:t>
                  </a:r>
                </a:p>
                <a:p>
                  <a:pPr algn="ctr"/>
                  <a:endParaRPr lang="en-US" altLang="en-US" sz="2000"/>
                </a:p>
              </p:txBody>
            </p:sp>
            <p:sp>
              <p:nvSpPr>
                <p:cNvPr id="80925" name="Rectangle 29"/>
                <p:cNvSpPr>
                  <a:spLocks noChangeArrowheads="1"/>
                </p:cNvSpPr>
                <p:nvPr/>
              </p:nvSpPr>
              <p:spPr bwMode="auto">
                <a:xfrm>
                  <a:off x="2552" y="403"/>
                  <a:ext cx="1276" cy="403"/>
                </a:xfrm>
                <a:prstGeom prst="rect">
                  <a:avLst/>
                </a:prstGeom>
                <a:noFill/>
                <a:ln w="7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0928" name="Group 32"/>
              <p:cNvGrpSpPr>
                <a:grpSpLocks/>
              </p:cNvGrpSpPr>
              <p:nvPr/>
            </p:nvGrpSpPr>
            <p:grpSpPr bwMode="auto">
              <a:xfrm>
                <a:off x="0" y="806"/>
                <a:ext cx="1276" cy="403"/>
                <a:chOff x="0" y="806"/>
                <a:chExt cx="1276" cy="403"/>
              </a:xfrm>
            </p:grpSpPr>
            <p:sp>
              <p:nvSpPr>
                <p:cNvPr id="80906" name="Rectangle 10"/>
                <p:cNvSpPr>
                  <a:spLocks noChangeArrowheads="1"/>
                </p:cNvSpPr>
                <p:nvPr/>
              </p:nvSpPr>
              <p:spPr bwMode="auto">
                <a:xfrm>
                  <a:off x="43" y="806"/>
                  <a:ext cx="1190" cy="403"/>
                </a:xfrm>
                <a:prstGeom prst="rect">
                  <a:avLst/>
                </a:prstGeom>
                <a:noFill/>
                <a:ln w="9525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en-US" altLang="en-US" sz="2000">
                      <a:latin typeface="Arial" panose="020B0604020202020204" pitchFamily="34" charset="0"/>
                      <a:cs typeface="Arial" panose="020B0604020202020204" pitchFamily="34" charset="0"/>
                    </a:rPr>
                    <a:t>EXEMPT</a:t>
                  </a:r>
                </a:p>
                <a:p>
                  <a:pPr algn="ctr"/>
                  <a:endParaRPr lang="en-US" altLang="en-US"/>
                </a:p>
              </p:txBody>
            </p:sp>
            <p:sp>
              <p:nvSpPr>
                <p:cNvPr id="80927" name="Rectangle 31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1276" cy="403"/>
                </a:xfrm>
                <a:prstGeom prst="rect">
                  <a:avLst/>
                </a:prstGeom>
                <a:noFill/>
                <a:ln w="7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0930" name="Group 34"/>
              <p:cNvGrpSpPr>
                <a:grpSpLocks/>
              </p:cNvGrpSpPr>
              <p:nvPr/>
            </p:nvGrpSpPr>
            <p:grpSpPr bwMode="auto">
              <a:xfrm>
                <a:off x="1276" y="806"/>
                <a:ext cx="1276" cy="403"/>
                <a:chOff x="1276" y="806"/>
                <a:chExt cx="1276" cy="403"/>
              </a:xfrm>
            </p:grpSpPr>
            <p:sp>
              <p:nvSpPr>
                <p:cNvPr id="80907" name="Rectangle 11"/>
                <p:cNvSpPr>
                  <a:spLocks noChangeArrowheads="1"/>
                </p:cNvSpPr>
                <p:nvPr/>
              </p:nvSpPr>
              <p:spPr bwMode="auto">
                <a:xfrm>
                  <a:off x="1319" y="806"/>
                  <a:ext cx="1190" cy="403"/>
                </a:xfrm>
                <a:prstGeom prst="rect">
                  <a:avLst/>
                </a:prstGeom>
                <a:noFill/>
                <a:ln w="9525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en-US" altLang="en-US" sz="2000">
                      <a:latin typeface="Arial" panose="020B0604020202020204" pitchFamily="34" charset="0"/>
                      <a:cs typeface="Arial" panose="020B0604020202020204" pitchFamily="34" charset="0"/>
                    </a:rPr>
                    <a:t>NON-EXEMPT</a:t>
                  </a:r>
                  <a:endParaRPr lang="en-US" altLang="en-US" sz="2000"/>
                </a:p>
              </p:txBody>
            </p:sp>
            <p:sp>
              <p:nvSpPr>
                <p:cNvPr id="80929" name="Rectangle 33"/>
                <p:cNvSpPr>
                  <a:spLocks noChangeArrowheads="1"/>
                </p:cNvSpPr>
                <p:nvPr/>
              </p:nvSpPr>
              <p:spPr bwMode="auto">
                <a:xfrm>
                  <a:off x="1276" y="806"/>
                  <a:ext cx="1276" cy="403"/>
                </a:xfrm>
                <a:prstGeom prst="rect">
                  <a:avLst/>
                </a:prstGeom>
                <a:noFill/>
                <a:ln w="7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0932" name="Group 36"/>
              <p:cNvGrpSpPr>
                <a:grpSpLocks/>
              </p:cNvGrpSpPr>
              <p:nvPr/>
            </p:nvGrpSpPr>
            <p:grpSpPr bwMode="auto">
              <a:xfrm>
                <a:off x="2552" y="806"/>
                <a:ext cx="1276" cy="403"/>
                <a:chOff x="2552" y="806"/>
                <a:chExt cx="1276" cy="403"/>
              </a:xfrm>
            </p:grpSpPr>
            <p:sp>
              <p:nvSpPr>
                <p:cNvPr id="80908" name="Rectangle 12"/>
                <p:cNvSpPr>
                  <a:spLocks noChangeArrowheads="1"/>
                </p:cNvSpPr>
                <p:nvPr/>
              </p:nvSpPr>
              <p:spPr bwMode="auto">
                <a:xfrm>
                  <a:off x="2595" y="806"/>
                  <a:ext cx="1190" cy="403"/>
                </a:xfrm>
                <a:prstGeom prst="rect">
                  <a:avLst/>
                </a:prstGeom>
                <a:noFill/>
                <a:ln w="9525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en-US" altLang="en-US" sz="2000">
                      <a:latin typeface="Arial" panose="020B0604020202020204" pitchFamily="34" charset="0"/>
                      <a:cs typeface="Arial" panose="020B0604020202020204" pitchFamily="34" charset="0"/>
                    </a:rPr>
                    <a:t>NO</a:t>
                  </a:r>
                </a:p>
                <a:p>
                  <a:pPr algn="ctr"/>
                  <a:endParaRPr lang="en-US" altLang="en-US" sz="2000"/>
                </a:p>
              </p:txBody>
            </p:sp>
            <p:sp>
              <p:nvSpPr>
                <p:cNvPr id="80931" name="Rectangle 35"/>
                <p:cNvSpPr>
                  <a:spLocks noChangeArrowheads="1"/>
                </p:cNvSpPr>
                <p:nvPr/>
              </p:nvSpPr>
              <p:spPr bwMode="auto">
                <a:xfrm>
                  <a:off x="2552" y="806"/>
                  <a:ext cx="1276" cy="403"/>
                </a:xfrm>
                <a:prstGeom prst="rect">
                  <a:avLst/>
                </a:prstGeom>
                <a:noFill/>
                <a:ln w="7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0934" name="Group 38"/>
              <p:cNvGrpSpPr>
                <a:grpSpLocks/>
              </p:cNvGrpSpPr>
              <p:nvPr/>
            </p:nvGrpSpPr>
            <p:grpSpPr bwMode="auto">
              <a:xfrm>
                <a:off x="0" y="1209"/>
                <a:ext cx="1276" cy="403"/>
                <a:chOff x="0" y="1209"/>
                <a:chExt cx="1276" cy="403"/>
              </a:xfrm>
            </p:grpSpPr>
            <p:sp>
              <p:nvSpPr>
                <p:cNvPr id="80909" name="Rectangle 13"/>
                <p:cNvSpPr>
                  <a:spLocks noChangeArrowheads="1"/>
                </p:cNvSpPr>
                <p:nvPr/>
              </p:nvSpPr>
              <p:spPr bwMode="auto">
                <a:xfrm>
                  <a:off x="43" y="1209"/>
                  <a:ext cx="1190" cy="403"/>
                </a:xfrm>
                <a:prstGeom prst="rect">
                  <a:avLst/>
                </a:prstGeom>
                <a:noFill/>
                <a:ln w="9525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en-US" altLang="en-US" sz="2000">
                      <a:latin typeface="Arial" panose="020B0604020202020204" pitchFamily="34" charset="0"/>
                      <a:cs typeface="Arial" panose="020B0604020202020204" pitchFamily="34" charset="0"/>
                    </a:rPr>
                    <a:t>NON-EXEMPT</a:t>
                  </a:r>
                </a:p>
                <a:p>
                  <a:pPr algn="ctr"/>
                  <a:endParaRPr lang="en-US" altLang="en-US"/>
                </a:p>
              </p:txBody>
            </p:sp>
            <p:sp>
              <p:nvSpPr>
                <p:cNvPr id="80933" name="Rectangle 37"/>
                <p:cNvSpPr>
                  <a:spLocks noChangeArrowheads="1"/>
                </p:cNvSpPr>
                <p:nvPr/>
              </p:nvSpPr>
              <p:spPr bwMode="auto">
                <a:xfrm>
                  <a:off x="0" y="1209"/>
                  <a:ext cx="1276" cy="403"/>
                </a:xfrm>
                <a:prstGeom prst="rect">
                  <a:avLst/>
                </a:prstGeom>
                <a:noFill/>
                <a:ln w="7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0936" name="Group 40"/>
              <p:cNvGrpSpPr>
                <a:grpSpLocks/>
              </p:cNvGrpSpPr>
              <p:nvPr/>
            </p:nvGrpSpPr>
            <p:grpSpPr bwMode="auto">
              <a:xfrm>
                <a:off x="1276" y="1209"/>
                <a:ext cx="1276" cy="403"/>
                <a:chOff x="1276" y="1209"/>
                <a:chExt cx="1276" cy="403"/>
              </a:xfrm>
            </p:grpSpPr>
            <p:sp>
              <p:nvSpPr>
                <p:cNvPr id="80910" name="Rectangle 14"/>
                <p:cNvSpPr>
                  <a:spLocks noChangeArrowheads="1"/>
                </p:cNvSpPr>
                <p:nvPr/>
              </p:nvSpPr>
              <p:spPr bwMode="auto">
                <a:xfrm>
                  <a:off x="1319" y="1209"/>
                  <a:ext cx="1190" cy="403"/>
                </a:xfrm>
                <a:prstGeom prst="rect">
                  <a:avLst/>
                </a:prstGeom>
                <a:noFill/>
                <a:ln w="9525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en-US" altLang="en-US" sz="2000">
                      <a:latin typeface="Arial" panose="020B0604020202020204" pitchFamily="34" charset="0"/>
                      <a:cs typeface="Arial" panose="020B0604020202020204" pitchFamily="34" charset="0"/>
                    </a:rPr>
                    <a:t>EXEMPT</a:t>
                  </a:r>
                </a:p>
                <a:p>
                  <a:pPr algn="ctr"/>
                  <a:endParaRPr lang="en-US" altLang="en-US" sz="2000"/>
                </a:p>
              </p:txBody>
            </p:sp>
            <p:sp>
              <p:nvSpPr>
                <p:cNvPr id="80935" name="Rectangle 39"/>
                <p:cNvSpPr>
                  <a:spLocks noChangeArrowheads="1"/>
                </p:cNvSpPr>
                <p:nvPr/>
              </p:nvSpPr>
              <p:spPr bwMode="auto">
                <a:xfrm>
                  <a:off x="1276" y="1209"/>
                  <a:ext cx="1276" cy="403"/>
                </a:xfrm>
                <a:prstGeom prst="rect">
                  <a:avLst/>
                </a:prstGeom>
                <a:noFill/>
                <a:ln w="7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0938" name="Group 42"/>
              <p:cNvGrpSpPr>
                <a:grpSpLocks/>
              </p:cNvGrpSpPr>
              <p:nvPr/>
            </p:nvGrpSpPr>
            <p:grpSpPr bwMode="auto">
              <a:xfrm>
                <a:off x="2552" y="1209"/>
                <a:ext cx="1276" cy="403"/>
                <a:chOff x="2552" y="1209"/>
                <a:chExt cx="1276" cy="403"/>
              </a:xfrm>
            </p:grpSpPr>
            <p:sp>
              <p:nvSpPr>
                <p:cNvPr id="80911" name="Rectangle 15"/>
                <p:cNvSpPr>
                  <a:spLocks noChangeArrowheads="1"/>
                </p:cNvSpPr>
                <p:nvPr/>
              </p:nvSpPr>
              <p:spPr bwMode="auto">
                <a:xfrm>
                  <a:off x="2595" y="1209"/>
                  <a:ext cx="1190" cy="403"/>
                </a:xfrm>
                <a:prstGeom prst="rect">
                  <a:avLst/>
                </a:prstGeom>
                <a:noFill/>
                <a:ln w="9525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en-US" altLang="en-US" sz="2000">
                      <a:latin typeface="Arial" panose="020B0604020202020204" pitchFamily="34" charset="0"/>
                      <a:cs typeface="Arial" panose="020B0604020202020204" pitchFamily="34" charset="0"/>
                    </a:rPr>
                    <a:t>YES</a:t>
                  </a:r>
                </a:p>
                <a:p>
                  <a:pPr algn="ctr"/>
                  <a:endParaRPr lang="en-US" altLang="en-US" sz="2000"/>
                </a:p>
              </p:txBody>
            </p:sp>
            <p:sp>
              <p:nvSpPr>
                <p:cNvPr id="80937" name="Rectangle 41"/>
                <p:cNvSpPr>
                  <a:spLocks noChangeArrowheads="1"/>
                </p:cNvSpPr>
                <p:nvPr/>
              </p:nvSpPr>
              <p:spPr bwMode="auto">
                <a:xfrm>
                  <a:off x="2552" y="1209"/>
                  <a:ext cx="1276" cy="403"/>
                </a:xfrm>
                <a:prstGeom prst="rect">
                  <a:avLst/>
                </a:prstGeom>
                <a:noFill/>
                <a:ln w="7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0940" name="Group 44"/>
              <p:cNvGrpSpPr>
                <a:grpSpLocks/>
              </p:cNvGrpSpPr>
              <p:nvPr/>
            </p:nvGrpSpPr>
            <p:grpSpPr bwMode="auto">
              <a:xfrm>
                <a:off x="0" y="1612"/>
                <a:ext cx="1276" cy="403"/>
                <a:chOff x="0" y="1612"/>
                <a:chExt cx="1276" cy="403"/>
              </a:xfrm>
            </p:grpSpPr>
            <p:sp>
              <p:nvSpPr>
                <p:cNvPr id="80912" name="Rectangle 16"/>
                <p:cNvSpPr>
                  <a:spLocks noChangeArrowheads="1"/>
                </p:cNvSpPr>
                <p:nvPr/>
              </p:nvSpPr>
              <p:spPr bwMode="auto">
                <a:xfrm>
                  <a:off x="43" y="1612"/>
                  <a:ext cx="1190" cy="403"/>
                </a:xfrm>
                <a:prstGeom prst="rect">
                  <a:avLst/>
                </a:prstGeom>
                <a:noFill/>
                <a:ln w="9525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en-US" altLang="en-US" sz="2000">
                      <a:latin typeface="Arial" panose="020B0604020202020204" pitchFamily="34" charset="0"/>
                      <a:cs typeface="Arial" panose="020B0604020202020204" pitchFamily="34" charset="0"/>
                    </a:rPr>
                    <a:t>NON-EXEMPT</a:t>
                  </a:r>
                </a:p>
                <a:p>
                  <a:pPr algn="ctr"/>
                  <a:endParaRPr lang="en-US" altLang="en-US" sz="2000"/>
                </a:p>
              </p:txBody>
            </p:sp>
            <p:sp>
              <p:nvSpPr>
                <p:cNvPr id="80939" name="Rectangle 43"/>
                <p:cNvSpPr>
                  <a:spLocks noChangeArrowheads="1"/>
                </p:cNvSpPr>
                <p:nvPr/>
              </p:nvSpPr>
              <p:spPr bwMode="auto">
                <a:xfrm>
                  <a:off x="0" y="1612"/>
                  <a:ext cx="1276" cy="403"/>
                </a:xfrm>
                <a:prstGeom prst="rect">
                  <a:avLst/>
                </a:prstGeom>
                <a:noFill/>
                <a:ln w="7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0942" name="Group 46"/>
              <p:cNvGrpSpPr>
                <a:grpSpLocks/>
              </p:cNvGrpSpPr>
              <p:nvPr/>
            </p:nvGrpSpPr>
            <p:grpSpPr bwMode="auto">
              <a:xfrm>
                <a:off x="1276" y="1612"/>
                <a:ext cx="1276" cy="403"/>
                <a:chOff x="1276" y="1612"/>
                <a:chExt cx="1276" cy="403"/>
              </a:xfrm>
            </p:grpSpPr>
            <p:sp>
              <p:nvSpPr>
                <p:cNvPr id="80913" name="Rectangle 17"/>
                <p:cNvSpPr>
                  <a:spLocks noChangeArrowheads="1"/>
                </p:cNvSpPr>
                <p:nvPr/>
              </p:nvSpPr>
              <p:spPr bwMode="auto">
                <a:xfrm>
                  <a:off x="1319" y="1612"/>
                  <a:ext cx="1190" cy="403"/>
                </a:xfrm>
                <a:prstGeom prst="rect">
                  <a:avLst/>
                </a:prstGeom>
                <a:noFill/>
                <a:ln w="9525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en-US" altLang="en-US" sz="2000">
                      <a:latin typeface="Arial" panose="020B0604020202020204" pitchFamily="34" charset="0"/>
                      <a:cs typeface="Arial" panose="020B0604020202020204" pitchFamily="34" charset="0"/>
                    </a:rPr>
                    <a:t>NON-EXEMPT</a:t>
                  </a:r>
                  <a:endParaRPr lang="en-US" altLang="en-US" sz="2000"/>
                </a:p>
              </p:txBody>
            </p:sp>
            <p:sp>
              <p:nvSpPr>
                <p:cNvPr id="80941" name="Rectangle 45"/>
                <p:cNvSpPr>
                  <a:spLocks noChangeArrowheads="1"/>
                </p:cNvSpPr>
                <p:nvPr/>
              </p:nvSpPr>
              <p:spPr bwMode="auto">
                <a:xfrm>
                  <a:off x="1276" y="1612"/>
                  <a:ext cx="1276" cy="403"/>
                </a:xfrm>
                <a:prstGeom prst="rect">
                  <a:avLst/>
                </a:prstGeom>
                <a:noFill/>
                <a:ln w="7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0944" name="Group 48"/>
              <p:cNvGrpSpPr>
                <a:grpSpLocks/>
              </p:cNvGrpSpPr>
              <p:nvPr/>
            </p:nvGrpSpPr>
            <p:grpSpPr bwMode="auto">
              <a:xfrm>
                <a:off x="2552" y="1612"/>
                <a:ext cx="1276" cy="403"/>
                <a:chOff x="2552" y="1612"/>
                <a:chExt cx="1276" cy="403"/>
              </a:xfrm>
            </p:grpSpPr>
            <p:sp>
              <p:nvSpPr>
                <p:cNvPr id="80914" name="Rectangle 18"/>
                <p:cNvSpPr>
                  <a:spLocks noChangeArrowheads="1"/>
                </p:cNvSpPr>
                <p:nvPr/>
              </p:nvSpPr>
              <p:spPr bwMode="auto">
                <a:xfrm>
                  <a:off x="2595" y="1612"/>
                  <a:ext cx="1190" cy="403"/>
                </a:xfrm>
                <a:prstGeom prst="rect">
                  <a:avLst/>
                </a:prstGeom>
                <a:noFill/>
                <a:ln w="9525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eaLnBrk="0" hangingPunct="0"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r"/>
                      <a:tab pos="2743200" algn="ctr"/>
                      <a:tab pos="5486400" algn="r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en-US" altLang="en-US" sz="2000">
                      <a:latin typeface="Arial" panose="020B0604020202020204" pitchFamily="34" charset="0"/>
                      <a:cs typeface="Arial" panose="020B0604020202020204" pitchFamily="34" charset="0"/>
                    </a:rPr>
                    <a:t>YES</a:t>
                  </a:r>
                </a:p>
                <a:p>
                  <a:pPr algn="ctr"/>
                  <a:endParaRPr lang="en-US" altLang="en-US" sz="2000"/>
                </a:p>
              </p:txBody>
            </p:sp>
            <p:sp>
              <p:nvSpPr>
                <p:cNvPr id="80943" name="Rectangle 47"/>
                <p:cNvSpPr>
                  <a:spLocks noChangeArrowheads="1"/>
                </p:cNvSpPr>
                <p:nvPr/>
              </p:nvSpPr>
              <p:spPr bwMode="auto">
                <a:xfrm>
                  <a:off x="2552" y="1612"/>
                  <a:ext cx="1276" cy="403"/>
                </a:xfrm>
                <a:prstGeom prst="rect">
                  <a:avLst/>
                </a:prstGeom>
                <a:noFill/>
                <a:ln w="7">
                  <a:solidFill>
                    <a:srgbClr val="FF66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80946" name="Rectangle 50"/>
            <p:cNvSpPr>
              <a:spLocks noChangeArrowheads="1"/>
            </p:cNvSpPr>
            <p:nvPr/>
          </p:nvSpPr>
          <p:spPr bwMode="auto">
            <a:xfrm>
              <a:off x="-3" y="-3"/>
              <a:ext cx="3834" cy="2021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dissolv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D5C7B-B510-4AA5-A117-BFA6ABEE4DD5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6248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U.S. Department of Labor enforces FLSA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Burden of proof is on the employer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Statute of limitations is usually 2 years but may be 3 years for willful violations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Employer cannot retaliate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	against employee for “whistle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	blowing”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FLSA Violations</a:t>
            </a:r>
          </a:p>
        </p:txBody>
      </p:sp>
      <p:pic>
        <p:nvPicPr>
          <p:cNvPr id="77833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91200"/>
            <a:ext cx="12192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85BA9-E425-4440-A8F0-23928B29649E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Potential DOL Penalties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8613" y="1941513"/>
            <a:ext cx="5794375" cy="4114800"/>
          </a:xfrm>
        </p:spPr>
        <p:txBody>
          <a:bodyPr/>
          <a:lstStyle/>
          <a:p>
            <a:r>
              <a:rPr lang="en-US" altLang="en-US"/>
              <a:t>Unpaid wages (2 - 3 years of back wages)</a:t>
            </a:r>
          </a:p>
          <a:p>
            <a:r>
              <a:rPr lang="en-US" altLang="en-US"/>
              <a:t>Fines ($10,000)</a:t>
            </a:r>
          </a:p>
          <a:p>
            <a:r>
              <a:rPr lang="en-US" altLang="en-US"/>
              <a:t>Imprisonment (6 months)</a:t>
            </a:r>
          </a:p>
          <a:p>
            <a:r>
              <a:rPr lang="en-US" altLang="en-US"/>
              <a:t>Liquidated damages (2x)</a:t>
            </a:r>
          </a:p>
          <a:p>
            <a:r>
              <a:rPr lang="en-US" altLang="en-US"/>
              <a:t>Attorney’s fees and costs</a:t>
            </a:r>
          </a:p>
          <a:p>
            <a:r>
              <a:rPr lang="en-US" altLang="en-US"/>
              <a:t>Individual liability</a:t>
            </a:r>
          </a:p>
        </p:txBody>
      </p:sp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91200"/>
            <a:ext cx="12192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A6CA1-4454-4733-92DC-FA251B142B38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FLSA and DOL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Fastest growing area of class litigation is wage and hour claims</a:t>
            </a:r>
          </a:p>
          <a:p>
            <a:r>
              <a:rPr lang="en-US" altLang="en-US"/>
              <a:t>FLSA violations resulted in back wages of $212 mil in 2003 and $170 mil in 2002</a:t>
            </a:r>
          </a:p>
          <a:p>
            <a:r>
              <a:rPr lang="en-US" altLang="en-US"/>
              <a:t>A 21% increase in one year</a:t>
            </a:r>
          </a:p>
          <a:p>
            <a:r>
              <a:rPr lang="en-US" altLang="en-US"/>
              <a:t>DOL assessed </a:t>
            </a:r>
            <a:r>
              <a:rPr lang="en-US" altLang="en-US" sz="3600" b="1"/>
              <a:t>$10 mil</a:t>
            </a:r>
            <a:r>
              <a:rPr lang="en-US" altLang="en-US"/>
              <a:t> in civil penalties!</a:t>
            </a:r>
          </a:p>
          <a:p>
            <a:endParaRPr lang="en-US" altLang="en-US"/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4EDA1-8C55-4F6E-8C51-7DA868CA022B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Critical Terms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2209800"/>
            <a:ext cx="3810000" cy="4114800"/>
          </a:xfrm>
        </p:spPr>
        <p:txBody>
          <a:bodyPr/>
          <a:lstStyle/>
          <a:p>
            <a:r>
              <a:rPr lang="en-US" altLang="en-US"/>
              <a:t>Hours worked</a:t>
            </a:r>
          </a:p>
          <a:p>
            <a:r>
              <a:rPr lang="en-US" altLang="en-US"/>
              <a:t>Work week</a:t>
            </a:r>
          </a:p>
          <a:p>
            <a:r>
              <a:rPr lang="en-US" altLang="en-US"/>
              <a:t>Regular rate</a:t>
            </a:r>
          </a:p>
        </p:txBody>
      </p:sp>
      <p:pic>
        <p:nvPicPr>
          <p:cNvPr id="32782" name="Picture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91200"/>
            <a:ext cx="1219200" cy="81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83" name="Picture 1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791200"/>
            <a:ext cx="1219200" cy="80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7F29F-3320-4936-8532-C686AD8353D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“Hours Worked”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362200"/>
            <a:ext cx="6858000" cy="4114800"/>
          </a:xfrm>
        </p:spPr>
        <p:txBody>
          <a:bodyPr/>
          <a:lstStyle/>
          <a:p>
            <a:r>
              <a:rPr lang="en-US" altLang="en-US"/>
              <a:t>Principal job activity</a:t>
            </a:r>
          </a:p>
          <a:p>
            <a:r>
              <a:rPr lang="en-US" altLang="en-US"/>
              <a:t>“Suffer” or permit to work</a:t>
            </a:r>
          </a:p>
          <a:p>
            <a:r>
              <a:rPr lang="en-US" altLang="en-US"/>
              <a:t>Rest periods less than 20 minutes in duration (except lunch)</a:t>
            </a:r>
          </a:p>
          <a:p>
            <a:endParaRPr lang="en-US" altLang="en-US"/>
          </a:p>
        </p:txBody>
      </p:sp>
      <p:pic>
        <p:nvPicPr>
          <p:cNvPr id="33801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91200"/>
            <a:ext cx="1219200" cy="80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C483-D0AF-4331-8CE3-F183C39CA79A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“Work Week”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209800"/>
            <a:ext cx="5943600" cy="4114800"/>
          </a:xfrm>
        </p:spPr>
        <p:txBody>
          <a:bodyPr/>
          <a:lstStyle/>
          <a:p>
            <a:r>
              <a:rPr lang="en-US" altLang="en-US"/>
              <a:t>168 consecutive hours during a 7-day period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r>
              <a:rPr lang="en-US" altLang="en-US"/>
              <a:t>JMU standard work week:</a:t>
            </a:r>
          </a:p>
          <a:p>
            <a:pPr lvl="1"/>
            <a:r>
              <a:rPr lang="en-US" altLang="en-US"/>
              <a:t>12:00 am Sun thru 11:59 pm Sat</a:t>
            </a:r>
          </a:p>
        </p:txBody>
      </p:sp>
      <p:pic>
        <p:nvPicPr>
          <p:cNvPr id="25609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91200"/>
            <a:ext cx="1219200" cy="80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24E89-83EA-49FD-98BA-D26C000BE07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“Regular Rate”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6934200" cy="4114800"/>
          </a:xfrm>
        </p:spPr>
        <p:txBody>
          <a:bodyPr/>
          <a:lstStyle/>
          <a:p>
            <a:r>
              <a:rPr lang="en-US" altLang="en-US"/>
              <a:t>Includes all forms of remuneration (e.g. shift differential, on-call pay, lump sum payments, 2</a:t>
            </a:r>
            <a:r>
              <a:rPr lang="en-US" altLang="en-US" baseline="30000"/>
              <a:t>nd</a:t>
            </a:r>
            <a:r>
              <a:rPr lang="en-US" altLang="en-US"/>
              <a:t> job salary) </a:t>
            </a:r>
          </a:p>
          <a:p>
            <a:r>
              <a:rPr lang="en-US" altLang="en-US"/>
              <a:t>Converted to an HOURLY rate</a:t>
            </a:r>
          </a:p>
          <a:p>
            <a:pPr>
              <a:spcBef>
                <a:spcPct val="0"/>
              </a:spcBef>
            </a:pPr>
            <a:r>
              <a:rPr lang="en-US" altLang="en-US"/>
              <a:t>Is particular to each work 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/>
              <a:t>	week</a:t>
            </a:r>
          </a:p>
          <a:p>
            <a:endParaRPr lang="en-US" altLang="en-US"/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  <p:pic>
        <p:nvPicPr>
          <p:cNvPr id="13320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91200"/>
            <a:ext cx="1219200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5E750-2E6E-4F5A-808A-295D7AA58BBF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Types of Positions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648200"/>
            <a:ext cx="7772400" cy="16764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  <a:endParaRPr lang="en-US" altLang="en-US" sz="2800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685800" y="2133600"/>
            <a:ext cx="6934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CCFF33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CC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1">
                <a:solidFill>
                  <a:schemeClr val="tx2"/>
                </a:solidFill>
              </a:rPr>
              <a:t>Exempt</a:t>
            </a:r>
            <a:r>
              <a:rPr lang="en-US" altLang="en-US"/>
              <a:t> – not covered by FLSA</a:t>
            </a:r>
          </a:p>
          <a:p>
            <a:r>
              <a:rPr lang="en-US" altLang="en-US" b="1">
                <a:solidFill>
                  <a:schemeClr val="tx2"/>
                </a:solidFill>
              </a:rPr>
              <a:t>Non-Exempt</a:t>
            </a:r>
            <a:r>
              <a:rPr lang="en-US" altLang="en-US"/>
              <a:t> – covered under FLSA for time-and-one-half overtime</a:t>
            </a:r>
          </a:p>
          <a:p>
            <a:endParaRPr lang="en-US" altLang="en-US"/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  <p:pic>
        <p:nvPicPr>
          <p:cNvPr id="3091" name="Picture 1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91200"/>
            <a:ext cx="1219200" cy="81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2" name="Picture 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791200"/>
            <a:ext cx="1219200" cy="80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FA1A-24C5-4664-B81A-482AEDB124EF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Meet Salary Basis, Highly Compensated, Executive, Administrative, Professional, or Computer Professional test for exemption</a:t>
            </a:r>
            <a:endParaRPr lang="en-US" altLang="en-US" sz="2800">
              <a:latin typeface="Times New Roman" panose="02020603050405020304" pitchFamily="18" charset="0"/>
            </a:endParaRPr>
          </a:p>
          <a:p>
            <a:r>
              <a:rPr lang="en-US" altLang="en-US"/>
              <a:t>Applies to each position individually based on duties and responsibilities, not to a class, Role, working title or category of position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/>
              <a:t> 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317500" y="722313"/>
            <a:ext cx="86375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980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Exempt Positions</a:t>
            </a:r>
          </a:p>
        </p:txBody>
      </p:sp>
      <p:pic>
        <p:nvPicPr>
          <p:cNvPr id="21518" name="Picture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91200"/>
            <a:ext cx="1219200" cy="81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19" name="Picture 1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791200"/>
            <a:ext cx="1219200" cy="80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Artsy">
  <a:themeElements>
    <a:clrScheme name="Artsy 1">
      <a:dk1>
        <a:srgbClr val="000000"/>
      </a:dk1>
      <a:lt1>
        <a:srgbClr val="FFFFCC"/>
      </a:lt1>
      <a:dk2>
        <a:srgbClr val="4D4D4D"/>
      </a:dk2>
      <a:lt2>
        <a:srgbClr val="FFCC00"/>
      </a:lt2>
      <a:accent1>
        <a:srgbClr val="808000"/>
      </a:accent1>
      <a:accent2>
        <a:srgbClr val="CC9900"/>
      </a:accent2>
      <a:accent3>
        <a:srgbClr val="B2B2B2"/>
      </a:accent3>
      <a:accent4>
        <a:srgbClr val="DADAAE"/>
      </a:accent4>
      <a:accent5>
        <a:srgbClr val="C0C0AA"/>
      </a:accent5>
      <a:accent6>
        <a:srgbClr val="B98A00"/>
      </a:accent6>
      <a:hlink>
        <a:srgbClr val="CC6600"/>
      </a:hlink>
      <a:folHlink>
        <a:srgbClr val="969696"/>
      </a:folHlink>
    </a:clrScheme>
    <a:fontScheme name="Arts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rtsy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8080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C0C0AA"/>
        </a:accent5>
        <a:accent6>
          <a:srgbClr val="B98A00"/>
        </a:accent6>
        <a:hlink>
          <a:srgbClr val="CC66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2">
        <a:dk1>
          <a:srgbClr val="660033"/>
        </a:dk1>
        <a:lt1>
          <a:srgbClr val="FFFFFF"/>
        </a:lt1>
        <a:dk2>
          <a:srgbClr val="B60009"/>
        </a:dk2>
        <a:lt2>
          <a:srgbClr val="B2B2B2"/>
        </a:lt2>
        <a:accent1>
          <a:srgbClr val="CCCC00"/>
        </a:accent1>
        <a:accent2>
          <a:srgbClr val="DE9ABC"/>
        </a:accent2>
        <a:accent3>
          <a:srgbClr val="FFFFFF"/>
        </a:accent3>
        <a:accent4>
          <a:srgbClr val="56002A"/>
        </a:accent4>
        <a:accent5>
          <a:srgbClr val="E2E2AA"/>
        </a:accent5>
        <a:accent6>
          <a:srgbClr val="C98BAA"/>
        </a:accent6>
        <a:hlink>
          <a:srgbClr val="FFAFA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sy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80808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sy 4">
        <a:dk1>
          <a:srgbClr val="2C2C42"/>
        </a:dk1>
        <a:lt1>
          <a:srgbClr val="FFFFCC"/>
        </a:lt1>
        <a:dk2>
          <a:srgbClr val="666699"/>
        </a:dk2>
        <a:lt2>
          <a:srgbClr val="FFCC00"/>
        </a:lt2>
        <a:accent1>
          <a:srgbClr val="FF9933"/>
        </a:accent1>
        <a:accent2>
          <a:srgbClr val="808000"/>
        </a:accent2>
        <a:accent3>
          <a:srgbClr val="B8B8CA"/>
        </a:accent3>
        <a:accent4>
          <a:srgbClr val="DADAAE"/>
        </a:accent4>
        <a:accent5>
          <a:srgbClr val="FFCAAD"/>
        </a:accent5>
        <a:accent6>
          <a:srgbClr val="737300"/>
        </a:accent6>
        <a:hlink>
          <a:srgbClr val="CC6600"/>
        </a:hlink>
        <a:folHlink>
          <a:srgbClr val="33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5">
        <a:dk1>
          <a:srgbClr val="50000F"/>
        </a:dk1>
        <a:lt1>
          <a:srgbClr val="FFCC00"/>
        </a:lt1>
        <a:dk2>
          <a:srgbClr val="800000"/>
        </a:dk2>
        <a:lt2>
          <a:srgbClr val="FFFFCC"/>
        </a:lt2>
        <a:accent1>
          <a:srgbClr val="808000"/>
        </a:accent1>
        <a:accent2>
          <a:srgbClr val="993366"/>
        </a:accent2>
        <a:accent3>
          <a:srgbClr val="C0AAAA"/>
        </a:accent3>
        <a:accent4>
          <a:srgbClr val="DAAE00"/>
        </a:accent4>
        <a:accent5>
          <a:srgbClr val="C0C0AA"/>
        </a:accent5>
        <a:accent6>
          <a:srgbClr val="8A2D5C"/>
        </a:accent6>
        <a:hlink>
          <a:srgbClr val="FF505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6">
        <a:dk1>
          <a:srgbClr val="333300"/>
        </a:dk1>
        <a:lt1>
          <a:srgbClr val="FFCC00"/>
        </a:lt1>
        <a:dk2>
          <a:srgbClr val="666633"/>
        </a:dk2>
        <a:lt2>
          <a:srgbClr val="FFFFCC"/>
        </a:lt2>
        <a:accent1>
          <a:srgbClr val="8F7401"/>
        </a:accent1>
        <a:accent2>
          <a:srgbClr val="CC6600"/>
        </a:accent2>
        <a:accent3>
          <a:srgbClr val="B8B8AD"/>
        </a:accent3>
        <a:accent4>
          <a:srgbClr val="DAAE00"/>
        </a:accent4>
        <a:accent5>
          <a:srgbClr val="C6BCAA"/>
        </a:accent5>
        <a:accent6>
          <a:srgbClr val="B95C00"/>
        </a:accent6>
        <a:hlink>
          <a:srgbClr val="666699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7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1506</TotalTime>
  <Words>1475</Words>
  <Application>Microsoft Office PowerPoint</Application>
  <PresentationFormat>On-screen Show (4:3)</PresentationFormat>
  <Paragraphs>322</Paragraphs>
  <Slides>36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Times New Roman</vt:lpstr>
      <vt:lpstr>Arial</vt:lpstr>
      <vt:lpstr>Wingdings</vt:lpstr>
      <vt:lpstr>Arial Black</vt:lpstr>
      <vt:lpstr>Artsy</vt:lpstr>
      <vt:lpstr>Overtime &amp;  The Fair Labor Standards Act</vt:lpstr>
      <vt:lpstr>What is FLSA?</vt:lpstr>
      <vt:lpstr>Purpose of FLSA</vt:lpstr>
      <vt:lpstr>Critical Terms</vt:lpstr>
      <vt:lpstr>“Hours Worked”</vt:lpstr>
      <vt:lpstr>“Work Week”</vt:lpstr>
      <vt:lpstr>“Regular Rate”</vt:lpstr>
      <vt:lpstr>Types of Positions</vt:lpstr>
      <vt:lpstr>PowerPoint Presentation</vt:lpstr>
      <vt:lpstr>Exempt Positions</vt:lpstr>
      <vt:lpstr>Exempt Positions</vt:lpstr>
      <vt:lpstr>Exemption Test Determination Factors</vt:lpstr>
      <vt:lpstr>Exemption Test  Determination Factors</vt:lpstr>
      <vt:lpstr>Executive Test Criteria</vt:lpstr>
      <vt:lpstr>PowerPoint Presentation</vt:lpstr>
      <vt:lpstr>Administrative Test Criteria</vt:lpstr>
      <vt:lpstr>Examples of Administrative Exempt Jobs</vt:lpstr>
      <vt:lpstr>Professional Test Criteria</vt:lpstr>
      <vt:lpstr>Professional Test Criteria</vt:lpstr>
      <vt:lpstr>Examples of  Professional Exempt Jobs</vt:lpstr>
      <vt:lpstr>Computer Professional  Test Criteria</vt:lpstr>
      <vt:lpstr>Highly Compensated Employees</vt:lpstr>
      <vt:lpstr>Non-Exempt Employees</vt:lpstr>
      <vt:lpstr>Non-Exempt Positions</vt:lpstr>
      <vt:lpstr>Examples of  Non-Exempt Jobs</vt:lpstr>
      <vt:lpstr>Non-Exempt Employees</vt:lpstr>
      <vt:lpstr>Non-Exempt Employees</vt:lpstr>
      <vt:lpstr>Non-Exempt Employees</vt:lpstr>
      <vt:lpstr>Non-Exempt Employees</vt:lpstr>
      <vt:lpstr>Examples of  Compensable Time</vt:lpstr>
      <vt:lpstr>Examples of  Compensable Time</vt:lpstr>
      <vt:lpstr>Examples of  Compensable Time</vt:lpstr>
      <vt:lpstr>Second Jobs</vt:lpstr>
      <vt:lpstr>FLSA Violations</vt:lpstr>
      <vt:lpstr>Potential DOL Penalties</vt:lpstr>
      <vt:lpstr>FLSA and DOL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Fair Labor Standards Act</dc:title>
  <dc:creator>HR</dc:creator>
  <cp:lastModifiedBy>Schaeffer, Meghan Sue King - schaefms</cp:lastModifiedBy>
  <cp:revision>66</cp:revision>
  <cp:lastPrinted>2001-05-15T21:14:02Z</cp:lastPrinted>
  <dcterms:created xsi:type="dcterms:W3CDTF">2001-05-15T19:25:19Z</dcterms:created>
  <dcterms:modified xsi:type="dcterms:W3CDTF">2014-05-07T15:55:08Z</dcterms:modified>
</cp:coreProperties>
</file>