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7"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00" autoAdjust="0"/>
    <p:restoredTop sz="96433" autoAdjust="0"/>
  </p:normalViewPr>
  <p:slideViewPr>
    <p:cSldViewPr snapToGrid="0">
      <p:cViewPr varScale="1">
        <p:scale>
          <a:sx n="78" d="100"/>
          <a:sy n="78" d="100"/>
        </p:scale>
        <p:origin x="528"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573707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193735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6639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3639693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898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3727869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1119566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348021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157575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A1DFD-21A5-47F9-ACDF-5FF84C3B84E5}"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404899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EA1DFD-21A5-47F9-ACDF-5FF84C3B84E5}"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342776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EA1DFD-21A5-47F9-ACDF-5FF84C3B84E5}"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357009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EA1DFD-21A5-47F9-ACDF-5FF84C3B84E5}"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217483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A1DFD-21A5-47F9-ACDF-5FF84C3B84E5}"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167812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A1DFD-21A5-47F9-ACDF-5FF84C3B84E5}"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51176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A1DFD-21A5-47F9-ACDF-5FF84C3B84E5}"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D2219-B0B2-4FBA-8A33-642FB021BD4C}" type="slidenum">
              <a:rPr lang="en-US" smtClean="0"/>
              <a:t>‹#›</a:t>
            </a:fld>
            <a:endParaRPr lang="en-US"/>
          </a:p>
        </p:txBody>
      </p:sp>
    </p:spTree>
    <p:extLst>
      <p:ext uri="{BB962C8B-B14F-4D97-AF65-F5344CB8AC3E}">
        <p14:creationId xmlns:p14="http://schemas.microsoft.com/office/powerpoint/2010/main" val="118521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EA1DFD-21A5-47F9-ACDF-5FF84C3B84E5}" type="datetimeFigureOut">
              <a:rPr lang="en-US" smtClean="0"/>
              <a:t>11/3/2016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AD2219-B0B2-4FBA-8A33-642FB021BD4C}" type="slidenum">
              <a:rPr lang="en-US" smtClean="0"/>
              <a:t>‹#›</a:t>
            </a:fld>
            <a:endParaRPr lang="en-US"/>
          </a:p>
        </p:txBody>
      </p:sp>
    </p:spTree>
    <p:extLst>
      <p:ext uri="{BB962C8B-B14F-4D97-AF65-F5344CB8AC3E}">
        <p14:creationId xmlns:p14="http://schemas.microsoft.com/office/powerpoint/2010/main" val="2992311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6361" y="185575"/>
            <a:ext cx="9144000" cy="2450176"/>
          </a:xfrm>
        </p:spPr>
        <p:txBody>
          <a:bodyPr>
            <a:normAutofit fontScale="90000"/>
          </a:bodyPr>
          <a:lstStyle/>
          <a:p>
            <a:pPr algn="ctr"/>
            <a:r>
              <a:rPr lang="en-US" sz="3000" b="1" dirty="0" smtClean="0">
                <a:solidFill>
                  <a:srgbClr val="C00000"/>
                </a:solidFill>
              </a:rPr>
              <a:t>Payroll Services</a:t>
            </a:r>
            <a:br>
              <a:rPr lang="en-US" sz="3000" b="1" dirty="0" smtClean="0">
                <a:solidFill>
                  <a:srgbClr val="C00000"/>
                </a:solidFill>
              </a:rPr>
            </a:br>
            <a:r>
              <a:rPr lang="en-US" sz="3000" b="1" dirty="0" smtClean="0">
                <a:solidFill>
                  <a:srgbClr val="C00000"/>
                </a:solidFill>
              </a:rPr>
              <a:t/>
            </a:r>
            <a:br>
              <a:rPr lang="en-US" sz="3000" b="1" dirty="0" smtClean="0">
                <a:solidFill>
                  <a:srgbClr val="C00000"/>
                </a:solidFill>
              </a:rPr>
            </a:br>
            <a:r>
              <a:rPr lang="en-US" sz="3000" b="1" dirty="0" smtClean="0">
                <a:solidFill>
                  <a:srgbClr val="C00000"/>
                </a:solidFill>
              </a:rPr>
              <a:t>Automated Student &amp; </a:t>
            </a:r>
            <a:r>
              <a:rPr lang="en-US" sz="3000" b="1" dirty="0">
                <a:solidFill>
                  <a:srgbClr val="C00000"/>
                </a:solidFill>
              </a:rPr>
              <a:t>Wage Employee </a:t>
            </a:r>
            <a:r>
              <a:rPr lang="en-US" sz="3000" b="1" dirty="0" smtClean="0">
                <a:solidFill>
                  <a:srgbClr val="C00000"/>
                </a:solidFill>
              </a:rPr>
              <a:t/>
            </a:r>
            <a:br>
              <a:rPr lang="en-US" sz="3000" b="1" dirty="0" smtClean="0">
                <a:solidFill>
                  <a:srgbClr val="C00000"/>
                </a:solidFill>
              </a:rPr>
            </a:br>
            <a:r>
              <a:rPr lang="en-US" sz="3000" b="1" dirty="0" smtClean="0">
                <a:solidFill>
                  <a:srgbClr val="C00000"/>
                </a:solidFill>
              </a:rPr>
              <a:t> Timesheet Training</a:t>
            </a:r>
            <a:br>
              <a:rPr lang="en-US" sz="3000" b="1" dirty="0" smtClean="0">
                <a:solidFill>
                  <a:srgbClr val="C00000"/>
                </a:solidFill>
              </a:rPr>
            </a:br>
            <a:r>
              <a:rPr lang="en-US" sz="3000" b="1" dirty="0" smtClean="0">
                <a:solidFill>
                  <a:srgbClr val="C00000"/>
                </a:solidFill>
              </a:rPr>
              <a:t/>
            </a:r>
            <a:br>
              <a:rPr lang="en-US" sz="3000" b="1" dirty="0" smtClean="0">
                <a:solidFill>
                  <a:srgbClr val="C00000"/>
                </a:solidFill>
              </a:rPr>
            </a:br>
            <a:r>
              <a:rPr lang="en-US" sz="3000" b="1" dirty="0" smtClean="0">
                <a:solidFill>
                  <a:srgbClr val="C00000"/>
                </a:solidFill>
              </a:rPr>
              <a:t>Last Updated: November 2016</a:t>
            </a:r>
            <a:endParaRPr lang="en-US" sz="3000" b="1" dirty="0">
              <a:solidFill>
                <a:srgbClr val="C00000"/>
              </a:solidFill>
            </a:endParaRPr>
          </a:p>
        </p:txBody>
      </p:sp>
      <p:sp>
        <p:nvSpPr>
          <p:cNvPr id="3" name="Subtitle 2"/>
          <p:cNvSpPr>
            <a:spLocks noGrp="1"/>
          </p:cNvSpPr>
          <p:nvPr>
            <p:ph type="subTitle" idx="1"/>
          </p:nvPr>
        </p:nvSpPr>
        <p:spPr/>
        <p:txBody>
          <a:bodyPr>
            <a:normAutofit/>
          </a:bodyPr>
          <a:lstStyle/>
          <a:p>
            <a:pPr algn="r"/>
            <a:r>
              <a:rPr lang="en-US" sz="1600" b="1" dirty="0" smtClean="0">
                <a:solidFill>
                  <a:schemeClr val="tx1">
                    <a:lumMod val="75000"/>
                    <a:lumOff val="25000"/>
                  </a:schemeClr>
                </a:solidFill>
              </a:rPr>
              <a:t>Contact Information</a:t>
            </a:r>
            <a:r>
              <a:rPr lang="en-US" sz="1600" dirty="0" smtClean="0">
                <a:solidFill>
                  <a:schemeClr val="tx1">
                    <a:lumMod val="75000"/>
                    <a:lumOff val="25000"/>
                  </a:schemeClr>
                </a:solidFill>
              </a:rPr>
              <a:t>:</a:t>
            </a:r>
          </a:p>
          <a:p>
            <a:pPr algn="r"/>
            <a:r>
              <a:rPr lang="en-US" sz="1600" dirty="0" smtClean="0">
                <a:solidFill>
                  <a:schemeClr val="tx1">
                    <a:lumMod val="75000"/>
                    <a:lumOff val="25000"/>
                  </a:schemeClr>
                </a:solidFill>
              </a:rPr>
              <a:t>Jessica Hensley - henslejg@jmu.edu / 8-6233</a:t>
            </a:r>
          </a:p>
          <a:p>
            <a:pPr algn="r"/>
            <a:endParaRPr lang="en-US" sz="4800" dirty="0">
              <a:solidFill>
                <a:schemeClr val="accent2">
                  <a:lumMod val="75000"/>
                </a:schemeClr>
              </a:solidFill>
            </a:endParaRPr>
          </a:p>
          <a:p>
            <a:pPr algn="r"/>
            <a:endParaRPr lang="en-US" sz="4800" u="sng" dirty="0" smtClean="0">
              <a:solidFill>
                <a:schemeClr val="accent2">
                  <a:lumMod val="75000"/>
                </a:schemeClr>
              </a:solidFill>
            </a:endParaRPr>
          </a:p>
          <a:p>
            <a:endParaRPr lang="en-US" dirty="0" smtClean="0"/>
          </a:p>
          <a:p>
            <a:endParaRPr lang="en-US" dirty="0"/>
          </a:p>
        </p:txBody>
      </p:sp>
      <p:pic>
        <p:nvPicPr>
          <p:cNvPr id="1026" name="Picture 2" descr="http://www.officetimer.com/wp-content/uploads/2015/03/timesheet-manageme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682" y="2635750"/>
            <a:ext cx="3610590" cy="3600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095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User Tips</a:t>
            </a:r>
            <a:endParaRPr lang="en-US" dirty="0">
              <a:solidFill>
                <a:srgbClr val="C00000"/>
              </a:solidFill>
            </a:endParaRPr>
          </a:p>
        </p:txBody>
      </p:sp>
      <p:sp>
        <p:nvSpPr>
          <p:cNvPr id="3" name="Content Placeholder 2"/>
          <p:cNvSpPr>
            <a:spLocks noGrp="1"/>
          </p:cNvSpPr>
          <p:nvPr>
            <p:ph idx="1"/>
          </p:nvPr>
        </p:nvSpPr>
        <p:spPr>
          <a:xfrm>
            <a:off x="677334" y="1569871"/>
            <a:ext cx="8596668" cy="3880773"/>
          </a:xfrm>
        </p:spPr>
        <p:txBody>
          <a:bodyPr>
            <a:normAutofit fontScale="85000" lnSpcReduction="20000"/>
          </a:bodyPr>
          <a:lstStyle/>
          <a:p>
            <a:pPr>
              <a:buClr>
                <a:schemeClr val="accent2">
                  <a:lumMod val="75000"/>
                </a:schemeClr>
              </a:buClr>
            </a:pPr>
            <a:r>
              <a:rPr lang="en-US" dirty="0" smtClean="0"/>
              <a:t>Always validate the calculation of regular and OT hours.</a:t>
            </a:r>
          </a:p>
          <a:p>
            <a:pPr lvl="1">
              <a:buClr>
                <a:schemeClr val="accent2">
                  <a:lumMod val="75000"/>
                </a:schemeClr>
              </a:buClr>
              <a:buFont typeface="Arial" panose="020B0604020202020204" pitchFamily="34" charset="0"/>
              <a:buChar char="•"/>
            </a:pPr>
            <a:r>
              <a:rPr lang="en-US" dirty="0" smtClean="0"/>
              <a:t>Not only does this ensure that regular and OT hours are properly calculated and paid, it will allow Accounting Technology to receive valuable feedback about any bugs that exist so that fixes can be implemented.</a:t>
            </a:r>
          </a:p>
          <a:p>
            <a:pPr marL="457200" lvl="1" indent="0">
              <a:buClr>
                <a:schemeClr val="accent2">
                  <a:lumMod val="75000"/>
                </a:schemeClr>
              </a:buClr>
              <a:buNone/>
            </a:pPr>
            <a:endParaRPr lang="en-US" dirty="0" smtClean="0"/>
          </a:p>
          <a:p>
            <a:pPr lvl="0">
              <a:buClr>
                <a:schemeClr val="accent2">
                  <a:lumMod val="75000"/>
                </a:schemeClr>
              </a:buClr>
            </a:pPr>
            <a:r>
              <a:rPr lang="en-US" dirty="0" smtClean="0"/>
              <a:t>Make sure that the correct time entry is selected from the drop-down lists.</a:t>
            </a:r>
          </a:p>
          <a:p>
            <a:pPr lvl="1">
              <a:buClr>
                <a:schemeClr val="accent2">
                  <a:lumMod val="75000"/>
                </a:schemeClr>
              </a:buClr>
              <a:buFont typeface="Arial" panose="020B0604020202020204" pitchFamily="34" charset="0"/>
              <a:buChar char="•"/>
            </a:pPr>
            <a:r>
              <a:rPr lang="en-US" dirty="0" smtClean="0"/>
              <a:t>i.e. AM vs PM.</a:t>
            </a:r>
          </a:p>
          <a:p>
            <a:pPr lvl="0"/>
            <a:endParaRPr lang="en-US" dirty="0" smtClean="0"/>
          </a:p>
          <a:p>
            <a:pPr lvl="0">
              <a:buClr>
                <a:schemeClr val="accent2">
                  <a:lumMod val="75000"/>
                </a:schemeClr>
              </a:buClr>
            </a:pPr>
            <a:r>
              <a:rPr lang="en-US" dirty="0" smtClean="0"/>
              <a:t>‘Copy and Paste’ functionality works in this spreadsheet and is especially helpful for students or wage employees that work similar shifts on a day-to-day basis.</a:t>
            </a:r>
          </a:p>
          <a:p>
            <a:pPr lvl="1">
              <a:buClr>
                <a:schemeClr val="accent2">
                  <a:lumMod val="75000"/>
                </a:schemeClr>
              </a:buClr>
              <a:buFont typeface="Arial" panose="020B0604020202020204" pitchFamily="34" charset="0"/>
              <a:buChar char="•"/>
            </a:pPr>
            <a:r>
              <a:rPr lang="en-US" dirty="0"/>
              <a:t>V</a:t>
            </a:r>
            <a:r>
              <a:rPr lang="en-US" dirty="0" smtClean="0"/>
              <a:t>erify that the hours are calculated properly when using copy/paste.</a:t>
            </a:r>
          </a:p>
          <a:p>
            <a:pPr lvl="1">
              <a:buClr>
                <a:schemeClr val="accent2">
                  <a:lumMod val="75000"/>
                </a:schemeClr>
              </a:buClr>
              <a:buFont typeface="Arial" panose="020B0604020202020204" pitchFamily="34" charset="0"/>
              <a:buChar char="•"/>
            </a:pPr>
            <a:r>
              <a:rPr lang="en-US" dirty="0" smtClean="0">
                <a:solidFill>
                  <a:srgbClr val="C00000"/>
                </a:solidFill>
              </a:rPr>
              <a:t>Avoid using autofill functionality.</a:t>
            </a:r>
          </a:p>
          <a:p>
            <a:pPr lvl="1">
              <a:buClr>
                <a:schemeClr val="accent2">
                  <a:lumMod val="75000"/>
                </a:schemeClr>
              </a:buClr>
              <a:buFont typeface="Arial" panose="020B0604020202020204" pitchFamily="34" charset="0"/>
              <a:buChar char="•"/>
            </a:pPr>
            <a:r>
              <a:rPr lang="en-US" dirty="0" smtClean="0">
                <a:solidFill>
                  <a:srgbClr val="C00000"/>
                </a:solidFill>
              </a:rPr>
              <a:t>Avoid using ‘Cut and Paste’ functionality.  This will cause the locked calculated cells that use the time entry cells for the calculation to error due to a bad cell reference.</a:t>
            </a:r>
            <a:endParaRPr lang="en-US" dirty="0">
              <a:solidFill>
                <a:srgbClr val="C00000"/>
              </a:solidFill>
            </a:endParaRPr>
          </a:p>
        </p:txBody>
      </p:sp>
    </p:spTree>
    <p:extLst>
      <p:ext uri="{BB962C8B-B14F-4D97-AF65-F5344CB8AC3E}">
        <p14:creationId xmlns:p14="http://schemas.microsoft.com/office/powerpoint/2010/main" val="31789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346" y="331774"/>
            <a:ext cx="7655066" cy="3880773"/>
          </a:xfrm>
        </p:spPr>
        <p:txBody>
          <a:bodyPr>
            <a:normAutofit fontScale="92500" lnSpcReduction="10000"/>
          </a:bodyPr>
          <a:lstStyle/>
          <a:p>
            <a:pPr marL="0" indent="0" algn="ctr">
              <a:buNone/>
            </a:pPr>
            <a:r>
              <a:rPr lang="en-US" sz="4400" dirty="0">
                <a:solidFill>
                  <a:srgbClr val="C00000"/>
                </a:solidFill>
              </a:rPr>
              <a:t>Thank you for your</a:t>
            </a:r>
            <a:br>
              <a:rPr lang="en-US" sz="4400" dirty="0">
                <a:solidFill>
                  <a:srgbClr val="C00000"/>
                </a:solidFill>
              </a:rPr>
            </a:br>
            <a:r>
              <a:rPr lang="en-US" sz="4400" dirty="0" smtClean="0">
                <a:solidFill>
                  <a:srgbClr val="C00000"/>
                </a:solidFill>
              </a:rPr>
              <a:t>cooperation in adopting the new timesheet!  </a:t>
            </a:r>
          </a:p>
          <a:p>
            <a:pPr marL="0" indent="0" algn="ctr">
              <a:buNone/>
            </a:pPr>
            <a:endParaRPr lang="en-US" sz="4400" dirty="0" smtClean="0">
              <a:solidFill>
                <a:srgbClr val="C00000"/>
              </a:solidFill>
            </a:endParaRPr>
          </a:p>
          <a:p>
            <a:pPr marL="0" indent="0" algn="ctr">
              <a:buNone/>
            </a:pPr>
            <a:r>
              <a:rPr lang="en-US" sz="4400" dirty="0" smtClean="0">
                <a:solidFill>
                  <a:srgbClr val="C00000"/>
                </a:solidFill>
              </a:rPr>
              <a:t>Please let us know of any questions you may have.</a:t>
            </a:r>
            <a:endParaRPr lang="en-US" sz="4400" dirty="0">
              <a:solidFill>
                <a:srgbClr val="C00000"/>
              </a:solidFill>
            </a:endParaRPr>
          </a:p>
        </p:txBody>
      </p:sp>
      <p:sp>
        <p:nvSpPr>
          <p:cNvPr id="4" name="Rectangle 3"/>
          <p:cNvSpPr/>
          <p:nvPr/>
        </p:nvSpPr>
        <p:spPr>
          <a:xfrm>
            <a:off x="1245634" y="4685820"/>
            <a:ext cx="6096000" cy="2031325"/>
          </a:xfrm>
          <a:prstGeom prst="rect">
            <a:avLst/>
          </a:prstGeom>
        </p:spPr>
        <p:txBody>
          <a:bodyPr>
            <a:spAutoFit/>
          </a:bodyPr>
          <a:lstStyle/>
          <a:p>
            <a:pPr algn="r"/>
            <a:r>
              <a:rPr lang="en-US" b="1" dirty="0" smtClean="0">
                <a:solidFill>
                  <a:schemeClr val="tx1">
                    <a:lumMod val="75000"/>
                    <a:lumOff val="25000"/>
                  </a:schemeClr>
                </a:solidFill>
              </a:rPr>
              <a:t>Payroll Services Contact </a:t>
            </a:r>
            <a:r>
              <a:rPr lang="en-US" b="1" dirty="0">
                <a:solidFill>
                  <a:schemeClr val="tx1">
                    <a:lumMod val="75000"/>
                    <a:lumOff val="25000"/>
                  </a:schemeClr>
                </a:solidFill>
              </a:rPr>
              <a:t>Information</a:t>
            </a:r>
            <a:r>
              <a:rPr lang="en-US" dirty="0" smtClean="0">
                <a:solidFill>
                  <a:schemeClr val="tx1">
                    <a:lumMod val="75000"/>
                    <a:lumOff val="25000"/>
                  </a:schemeClr>
                </a:solidFill>
              </a:rPr>
              <a:t>:</a:t>
            </a:r>
          </a:p>
          <a:p>
            <a:pPr algn="r"/>
            <a:endParaRPr lang="en-US" dirty="0">
              <a:solidFill>
                <a:schemeClr val="tx1">
                  <a:lumMod val="75000"/>
                  <a:lumOff val="25000"/>
                </a:schemeClr>
              </a:solidFill>
            </a:endParaRPr>
          </a:p>
          <a:p>
            <a:pPr algn="r"/>
            <a:r>
              <a:rPr lang="en-US" dirty="0">
                <a:solidFill>
                  <a:schemeClr val="tx1">
                    <a:lumMod val="75000"/>
                    <a:lumOff val="25000"/>
                  </a:schemeClr>
                </a:solidFill>
              </a:rPr>
              <a:t>Jessica Hensley - henslejg@jmu.edu / 8-6233</a:t>
            </a:r>
          </a:p>
          <a:p>
            <a:pPr algn="r"/>
            <a:endParaRPr lang="en-US" sz="5400" dirty="0">
              <a:solidFill>
                <a:schemeClr val="accent2">
                  <a:lumMod val="75000"/>
                </a:schemeClr>
              </a:solidFill>
            </a:endParaRPr>
          </a:p>
          <a:p>
            <a:endParaRPr lang="en-US" dirty="0"/>
          </a:p>
        </p:txBody>
      </p:sp>
    </p:spTree>
    <p:extLst>
      <p:ext uri="{BB962C8B-B14F-4D97-AF65-F5344CB8AC3E}">
        <p14:creationId xmlns:p14="http://schemas.microsoft.com/office/powerpoint/2010/main" val="25794724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92" y="585107"/>
            <a:ext cx="8596668" cy="1320800"/>
          </a:xfrm>
        </p:spPr>
        <p:txBody>
          <a:bodyPr>
            <a:normAutofit/>
          </a:bodyPr>
          <a:lstStyle/>
          <a:p>
            <a:pPr algn="ctr"/>
            <a:r>
              <a:rPr lang="en-US" sz="3600" i="1" dirty="0" smtClean="0">
                <a:solidFill>
                  <a:srgbClr val="C00000"/>
                </a:solidFill>
              </a:rPr>
              <a:t>Course Agenda</a:t>
            </a:r>
            <a:endParaRPr lang="en-US" sz="3600" i="1" dirty="0">
              <a:solidFill>
                <a:srgbClr val="C00000"/>
              </a:solidFill>
            </a:endParaRPr>
          </a:p>
        </p:txBody>
      </p:sp>
      <p:sp>
        <p:nvSpPr>
          <p:cNvPr id="3" name="Content Placeholder 2"/>
          <p:cNvSpPr>
            <a:spLocks noGrp="1"/>
          </p:cNvSpPr>
          <p:nvPr>
            <p:ph idx="1"/>
          </p:nvPr>
        </p:nvSpPr>
        <p:spPr>
          <a:xfrm>
            <a:off x="640492" y="1578490"/>
            <a:ext cx="10515600" cy="4351338"/>
          </a:xfrm>
        </p:spPr>
        <p:txBody>
          <a:bodyPr>
            <a:normAutofit/>
          </a:bodyPr>
          <a:lstStyle/>
          <a:p>
            <a:pPr>
              <a:buClr>
                <a:schemeClr val="accent2">
                  <a:lumMod val="75000"/>
                </a:schemeClr>
              </a:buClr>
            </a:pPr>
            <a:r>
              <a:rPr lang="en-US" sz="2400" dirty="0" smtClean="0"/>
              <a:t>Why does JMU need to use a new timesheet?</a:t>
            </a:r>
          </a:p>
          <a:p>
            <a:pPr>
              <a:buClr>
                <a:schemeClr val="accent2">
                  <a:lumMod val="75000"/>
                </a:schemeClr>
              </a:buClr>
            </a:pPr>
            <a:r>
              <a:rPr lang="en-US" sz="2400" dirty="0" smtClean="0"/>
              <a:t>What’s different about the new version?</a:t>
            </a:r>
          </a:p>
          <a:p>
            <a:pPr>
              <a:buClr>
                <a:schemeClr val="accent2">
                  <a:lumMod val="75000"/>
                </a:schemeClr>
              </a:buClr>
            </a:pPr>
            <a:r>
              <a:rPr lang="en-US" sz="2400" dirty="0" smtClean="0"/>
              <a:t>How to navigate the timesheet</a:t>
            </a:r>
          </a:p>
          <a:p>
            <a:pPr>
              <a:buClr>
                <a:schemeClr val="accent2">
                  <a:lumMod val="75000"/>
                </a:schemeClr>
              </a:buClr>
            </a:pPr>
            <a:r>
              <a:rPr lang="en-US" sz="2400" dirty="0" smtClean="0"/>
              <a:t>How to fill out the timesheet</a:t>
            </a:r>
          </a:p>
          <a:p>
            <a:pPr>
              <a:buClr>
                <a:schemeClr val="accent2">
                  <a:lumMod val="75000"/>
                </a:schemeClr>
              </a:buClr>
            </a:pPr>
            <a:r>
              <a:rPr lang="en-US" sz="2400" dirty="0" smtClean="0"/>
              <a:t>Reminders from Payroll Services</a:t>
            </a:r>
          </a:p>
          <a:p>
            <a:pPr>
              <a:buClr>
                <a:schemeClr val="accent2">
                  <a:lumMod val="75000"/>
                </a:schemeClr>
              </a:buClr>
            </a:pPr>
            <a:r>
              <a:rPr lang="en-US" sz="2400" dirty="0" smtClean="0"/>
              <a:t>User Tips</a:t>
            </a:r>
          </a:p>
          <a:p>
            <a:pPr>
              <a:buClr>
                <a:schemeClr val="accent2">
                  <a:lumMod val="75000"/>
                </a:schemeClr>
              </a:buClr>
            </a:pPr>
            <a:r>
              <a:rPr lang="en-US" sz="2400" dirty="0" smtClean="0"/>
              <a:t>Additional Resources</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9724" y="3085699"/>
            <a:ext cx="2964531" cy="2964531"/>
          </a:xfrm>
          <a:prstGeom prst="rect">
            <a:avLst/>
          </a:prstGeom>
        </p:spPr>
      </p:pic>
    </p:spTree>
    <p:extLst>
      <p:ext uri="{BB962C8B-B14F-4D97-AF65-F5344CB8AC3E}">
        <p14:creationId xmlns:p14="http://schemas.microsoft.com/office/powerpoint/2010/main" val="3641488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C00000"/>
                </a:solidFill>
              </a:rPr>
              <a:t>Why does JMU need to use a new timesheet?</a:t>
            </a:r>
            <a:endParaRPr lang="en-US" sz="3200" dirty="0">
              <a:solidFill>
                <a:srgbClr val="C00000"/>
              </a:solidFill>
            </a:endParaRPr>
          </a:p>
        </p:txBody>
      </p:sp>
      <p:sp>
        <p:nvSpPr>
          <p:cNvPr id="3" name="Content Placeholder 2"/>
          <p:cNvSpPr>
            <a:spLocks noGrp="1"/>
          </p:cNvSpPr>
          <p:nvPr>
            <p:ph idx="1"/>
          </p:nvPr>
        </p:nvSpPr>
        <p:spPr>
          <a:xfrm>
            <a:off x="531677" y="1328475"/>
            <a:ext cx="8596668" cy="3880773"/>
          </a:xfrm>
        </p:spPr>
        <p:txBody>
          <a:bodyPr>
            <a:normAutofit/>
          </a:bodyPr>
          <a:lstStyle/>
          <a:p>
            <a:pPr>
              <a:buClr>
                <a:schemeClr val="accent2">
                  <a:lumMod val="75000"/>
                </a:schemeClr>
              </a:buClr>
            </a:pPr>
            <a:r>
              <a:rPr lang="en-US" sz="1600" dirty="0" smtClean="0"/>
              <a:t>Concerns over the improper calculation of </a:t>
            </a:r>
            <a:r>
              <a:rPr lang="en-US" sz="1600" dirty="0"/>
              <a:t>o</a:t>
            </a:r>
            <a:r>
              <a:rPr lang="en-US" sz="1600" dirty="0" smtClean="0"/>
              <a:t>vertime pay using manual timesheets prompted the University to look for a better solution.</a:t>
            </a:r>
          </a:p>
          <a:p>
            <a:pPr>
              <a:buClr>
                <a:schemeClr val="accent2">
                  <a:lumMod val="75000"/>
                </a:schemeClr>
              </a:buClr>
            </a:pPr>
            <a:endParaRPr lang="en-US" sz="1600" dirty="0" smtClean="0"/>
          </a:p>
          <a:p>
            <a:pPr>
              <a:buClr>
                <a:schemeClr val="accent2">
                  <a:lumMod val="75000"/>
                </a:schemeClr>
              </a:buClr>
            </a:pPr>
            <a:r>
              <a:rPr lang="en-US" sz="1600" dirty="0" smtClean="0"/>
              <a:t>Accounting Technology came up with a new Excel based timesheet that will automatically do all of the regular and overtime </a:t>
            </a:r>
            <a:r>
              <a:rPr lang="en-US" sz="1600" dirty="0"/>
              <a:t>h</a:t>
            </a:r>
            <a:r>
              <a:rPr lang="en-US" sz="1600" dirty="0" smtClean="0"/>
              <a:t>ours subtotaling and totaling based off of the user’s time entry selections. </a:t>
            </a:r>
            <a:endParaRPr lang="en-US" sz="1600"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1876" y="3639623"/>
            <a:ext cx="4647582" cy="2754856"/>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09503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What’s different about the new version?</a:t>
            </a:r>
            <a:endParaRPr lang="en-US" dirty="0">
              <a:solidFill>
                <a:srgbClr val="C00000"/>
              </a:solidFill>
            </a:endParaRPr>
          </a:p>
        </p:txBody>
      </p:sp>
      <p:sp>
        <p:nvSpPr>
          <p:cNvPr id="3" name="Content Placeholder 2"/>
          <p:cNvSpPr>
            <a:spLocks noGrp="1"/>
          </p:cNvSpPr>
          <p:nvPr>
            <p:ph idx="1"/>
          </p:nvPr>
        </p:nvSpPr>
        <p:spPr>
          <a:xfrm>
            <a:off x="394111" y="1602238"/>
            <a:ext cx="9316331" cy="3880773"/>
          </a:xfrm>
        </p:spPr>
        <p:txBody>
          <a:bodyPr/>
          <a:lstStyle/>
          <a:p>
            <a:pPr>
              <a:buClr>
                <a:schemeClr val="accent2">
                  <a:lumMod val="75000"/>
                </a:schemeClr>
              </a:buClr>
            </a:pPr>
            <a:r>
              <a:rPr lang="en-US" dirty="0" smtClean="0"/>
              <a:t>The main feature of the timesheet is its ability to reference back to the prior pay period tabs to determine hours already worked within a particular calendar week. </a:t>
            </a:r>
          </a:p>
          <a:p>
            <a:endParaRPr lang="en-US" dirty="0"/>
          </a:p>
          <a:p>
            <a:pPr>
              <a:buClr>
                <a:schemeClr val="accent2">
                  <a:lumMod val="75000"/>
                </a:schemeClr>
              </a:buClr>
            </a:pPr>
            <a:r>
              <a:rPr lang="en-US" dirty="0" smtClean="0"/>
              <a:t>This is what allows for proper overtime </a:t>
            </a:r>
            <a:r>
              <a:rPr lang="en-US" dirty="0"/>
              <a:t>p</a:t>
            </a:r>
            <a:r>
              <a:rPr lang="en-US" dirty="0" smtClean="0"/>
              <a:t>ay calculation, and addresses the problems that JMU was seeing in manually calculated timesheets.</a:t>
            </a:r>
          </a:p>
          <a:p>
            <a:pPr>
              <a:buClr>
                <a:schemeClr val="accent2">
                  <a:lumMod val="75000"/>
                </a:schemeClr>
              </a:buClr>
            </a:pPr>
            <a:endParaRPr lang="en-US" dirty="0"/>
          </a:p>
          <a:p>
            <a:pPr>
              <a:buClr>
                <a:schemeClr val="accent2">
                  <a:lumMod val="75000"/>
                </a:schemeClr>
              </a:buClr>
            </a:pPr>
            <a:r>
              <a:rPr lang="en-US" dirty="0"/>
              <a:t>The ‘Employee Information’ tab allows the user to enter their identifying information one time, and have it carry over to all pay period tabs.  There are also some helpful user instructions and payroll reminders on this tab.</a:t>
            </a:r>
          </a:p>
          <a:p>
            <a:pPr>
              <a:buClr>
                <a:schemeClr val="accent2">
                  <a:lumMod val="75000"/>
                </a:schemeClr>
              </a:buClr>
            </a:pPr>
            <a:endParaRPr lang="en-US" dirty="0" smtClean="0"/>
          </a:p>
          <a:p>
            <a:pPr>
              <a:buClr>
                <a:schemeClr val="accent2">
                  <a:lumMod val="75000"/>
                </a:schemeClr>
              </a:buClr>
            </a:pPr>
            <a:endParaRPr lang="en-US" dirty="0"/>
          </a:p>
          <a:p>
            <a:pPr>
              <a:buClr>
                <a:schemeClr val="accent2">
                  <a:lumMod val="75000"/>
                </a:schemeClr>
              </a:buClr>
            </a:pPr>
            <a:endParaRPr lang="en-US" dirty="0"/>
          </a:p>
        </p:txBody>
      </p:sp>
    </p:spTree>
    <p:extLst>
      <p:ext uri="{BB962C8B-B14F-4D97-AF65-F5344CB8AC3E}">
        <p14:creationId xmlns:p14="http://schemas.microsoft.com/office/powerpoint/2010/main" val="1547292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4979" y="439667"/>
            <a:ext cx="8596668" cy="1320800"/>
          </a:xfrm>
        </p:spPr>
        <p:txBody>
          <a:bodyPr/>
          <a:lstStyle/>
          <a:p>
            <a:r>
              <a:rPr lang="en-US" dirty="0">
                <a:solidFill>
                  <a:srgbClr val="C00000"/>
                </a:solidFill>
              </a:rPr>
              <a:t>What’s different about the new </a:t>
            </a:r>
            <a:r>
              <a:rPr lang="en-US" dirty="0" smtClean="0">
                <a:solidFill>
                  <a:srgbClr val="C00000"/>
                </a:solidFill>
              </a:rPr>
              <a:t>version? </a:t>
            </a:r>
            <a:r>
              <a:rPr lang="en-US" sz="3200" i="1" dirty="0" smtClean="0">
                <a:solidFill>
                  <a:srgbClr val="C00000"/>
                </a:solidFill>
              </a:rPr>
              <a:t>(continued)</a:t>
            </a:r>
            <a:endParaRPr lang="en-US" sz="3200" i="1" dirty="0">
              <a:solidFill>
                <a:srgbClr val="C00000"/>
              </a:solidFill>
            </a:endParaRPr>
          </a:p>
        </p:txBody>
      </p:sp>
      <p:sp>
        <p:nvSpPr>
          <p:cNvPr id="3" name="Content Placeholder 2"/>
          <p:cNvSpPr>
            <a:spLocks noGrp="1"/>
          </p:cNvSpPr>
          <p:nvPr>
            <p:ph idx="1"/>
          </p:nvPr>
        </p:nvSpPr>
        <p:spPr>
          <a:xfrm>
            <a:off x="434572" y="1681652"/>
            <a:ext cx="8596668" cy="4863297"/>
          </a:xfrm>
        </p:spPr>
        <p:txBody>
          <a:bodyPr>
            <a:normAutofit/>
          </a:bodyPr>
          <a:lstStyle/>
          <a:p>
            <a:pPr>
              <a:buClr>
                <a:schemeClr val="accent2">
                  <a:lumMod val="75000"/>
                </a:schemeClr>
              </a:buClr>
            </a:pPr>
            <a:r>
              <a:rPr lang="en-US" dirty="0" smtClean="0"/>
              <a:t>All </a:t>
            </a:r>
            <a:r>
              <a:rPr lang="en-US" dirty="0"/>
              <a:t>cells on </a:t>
            </a:r>
            <a:r>
              <a:rPr lang="en-US" dirty="0" smtClean="0"/>
              <a:t>the pay </a:t>
            </a:r>
            <a:r>
              <a:rPr lang="en-US" dirty="0"/>
              <a:t>period tabs are locked except for the ‘Time In’ and ‘Time Out’ cells.  The user simply needs to </a:t>
            </a:r>
            <a:r>
              <a:rPr lang="en-US" dirty="0" smtClean="0"/>
              <a:t>select </a:t>
            </a:r>
            <a:r>
              <a:rPr lang="en-US" dirty="0"/>
              <a:t>their </a:t>
            </a:r>
            <a:r>
              <a:rPr lang="en-US" dirty="0" smtClean="0"/>
              <a:t>‘Time In’ </a:t>
            </a:r>
            <a:r>
              <a:rPr lang="en-US" dirty="0"/>
              <a:t>and </a:t>
            </a:r>
            <a:r>
              <a:rPr lang="en-US" dirty="0" smtClean="0"/>
              <a:t>‘Time Out’ </a:t>
            </a:r>
            <a:r>
              <a:rPr lang="en-US" dirty="0"/>
              <a:t>information</a:t>
            </a:r>
            <a:r>
              <a:rPr lang="en-US" dirty="0" smtClean="0"/>
              <a:t>, using the drop-down functionality in each cell.  The </a:t>
            </a:r>
            <a:r>
              <a:rPr lang="en-US" dirty="0"/>
              <a:t>spreadsheet </a:t>
            </a:r>
            <a:r>
              <a:rPr lang="en-US" dirty="0" smtClean="0"/>
              <a:t>will then automatically </a:t>
            </a:r>
            <a:r>
              <a:rPr lang="en-US" dirty="0"/>
              <a:t>do </a:t>
            </a:r>
            <a:r>
              <a:rPr lang="en-US" dirty="0" smtClean="0"/>
              <a:t>all of the </a:t>
            </a:r>
            <a:r>
              <a:rPr lang="en-US" dirty="0"/>
              <a:t>subtotaling and totaling of both regular and overtime hours</a:t>
            </a:r>
            <a:r>
              <a:rPr lang="en-US" dirty="0" smtClean="0"/>
              <a:t>.</a:t>
            </a:r>
          </a:p>
          <a:p>
            <a:pPr>
              <a:buClr>
                <a:schemeClr val="accent2">
                  <a:lumMod val="75000"/>
                </a:schemeClr>
              </a:buClr>
            </a:pPr>
            <a:r>
              <a:rPr lang="en-US" dirty="0" smtClean="0"/>
              <a:t>The </a:t>
            </a:r>
            <a:r>
              <a:rPr lang="en-US" dirty="0"/>
              <a:t>bottom bar that displays the ‘Total Regular Hours’ and ‘OT Hours’ is what will get keyed into HRMS Time-Entry for each pay period.</a:t>
            </a:r>
          </a:p>
          <a:p>
            <a:pPr>
              <a:buClr>
                <a:schemeClr val="accent2">
                  <a:lumMod val="75000"/>
                </a:schemeClr>
              </a:buClr>
            </a:pPr>
            <a:endParaRPr lang="en-US" dirty="0" smtClean="0"/>
          </a:p>
          <a:p>
            <a:pPr>
              <a:buClr>
                <a:schemeClr val="accent2">
                  <a:lumMod val="75000"/>
                </a:schemeClr>
              </a:buClr>
            </a:pPr>
            <a:endParaRPr lang="en-US" dirty="0" smtClean="0"/>
          </a:p>
          <a:p>
            <a:pPr marL="0" indent="0">
              <a:buClr>
                <a:schemeClr val="accent2">
                  <a:lumMod val="75000"/>
                </a:schemeClr>
              </a:buClr>
              <a:buNone/>
            </a:pPr>
            <a:endParaRPr lang="en-US" dirty="0"/>
          </a:p>
          <a:p>
            <a:pPr marL="0" indent="0">
              <a:buClr>
                <a:schemeClr val="accent2">
                  <a:lumMod val="75000"/>
                </a:schemeClr>
              </a:buClr>
              <a:buNone/>
            </a:pPr>
            <a:endParaRPr lang="en-US" dirty="0" smtClean="0"/>
          </a:p>
          <a:p>
            <a:endParaRPr lang="en-US" dirty="0" smtClean="0"/>
          </a:p>
          <a:p>
            <a:endParaRPr lang="en-US" dirty="0" smtClean="0"/>
          </a:p>
          <a:p>
            <a:endParaRPr lang="en-US" dirty="0" smtClean="0"/>
          </a:p>
          <a:p>
            <a:endParaRPr lang="en-US" dirty="0"/>
          </a:p>
          <a:p>
            <a:endParaRPr lang="en-US" dirty="0"/>
          </a:p>
          <a:p>
            <a:endParaRPr lang="en-US" dirty="0" smtClean="0"/>
          </a:p>
          <a:p>
            <a:endParaRPr lang="en-US" dirty="0"/>
          </a:p>
          <a:p>
            <a:endParaRPr lang="en-US" dirty="0" smtClean="0"/>
          </a:p>
          <a:p>
            <a:pPr marL="0" indent="0">
              <a:buNone/>
            </a:pPr>
            <a:endParaRPr lang="en-US" dirty="0" smtClean="0"/>
          </a:p>
          <a:p>
            <a:endParaRPr lang="en-US" dirty="0"/>
          </a:p>
          <a:p>
            <a:pPr marL="0" indent="0">
              <a:buNone/>
            </a:pPr>
            <a:endParaRPr lang="en-US" dirty="0" smtClean="0"/>
          </a:p>
          <a:p>
            <a:endParaRPr lang="en-US" dirty="0"/>
          </a:p>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1826" y="3973189"/>
            <a:ext cx="4662881" cy="2759384"/>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sp>
        <p:nvSpPr>
          <p:cNvPr id="5" name="Rounded Rectangle 4"/>
          <p:cNvSpPr/>
          <p:nvPr/>
        </p:nvSpPr>
        <p:spPr>
          <a:xfrm>
            <a:off x="6214684" y="6109837"/>
            <a:ext cx="792120" cy="234319"/>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006803" y="6109837"/>
            <a:ext cx="697904" cy="234319"/>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340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How to navigate the timesheet</a:t>
            </a:r>
            <a:endParaRPr lang="en-US" dirty="0">
              <a:solidFill>
                <a:srgbClr val="C00000"/>
              </a:solidFill>
            </a:endParaRPr>
          </a:p>
        </p:txBody>
      </p:sp>
      <p:sp>
        <p:nvSpPr>
          <p:cNvPr id="3" name="Content Placeholder 2"/>
          <p:cNvSpPr>
            <a:spLocks noGrp="1"/>
          </p:cNvSpPr>
          <p:nvPr>
            <p:ph idx="1"/>
          </p:nvPr>
        </p:nvSpPr>
        <p:spPr/>
        <p:txBody>
          <a:bodyPr/>
          <a:lstStyle/>
          <a:p>
            <a:pPr>
              <a:buClr>
                <a:schemeClr val="accent2">
                  <a:lumMod val="75000"/>
                </a:schemeClr>
              </a:buClr>
            </a:pPr>
            <a:r>
              <a:rPr lang="en-US" dirty="0" smtClean="0"/>
              <a:t>There are 25 tabs total in the workbook. </a:t>
            </a:r>
          </a:p>
          <a:p>
            <a:pPr lvl="1">
              <a:buClr>
                <a:schemeClr val="accent2">
                  <a:lumMod val="75000"/>
                </a:schemeClr>
              </a:buClr>
            </a:pPr>
            <a:r>
              <a:rPr lang="en-US" dirty="0" smtClean="0"/>
              <a:t>1 for employee </a:t>
            </a:r>
            <a:r>
              <a:rPr lang="en-US" dirty="0"/>
              <a:t>i</a:t>
            </a:r>
            <a:r>
              <a:rPr lang="en-US" dirty="0" smtClean="0"/>
              <a:t>nformation and user instructions/reminders.</a:t>
            </a:r>
          </a:p>
          <a:p>
            <a:pPr lvl="1">
              <a:buClr>
                <a:schemeClr val="accent2">
                  <a:lumMod val="75000"/>
                </a:schemeClr>
              </a:buClr>
            </a:pPr>
            <a:r>
              <a:rPr lang="en-US" dirty="0" smtClean="0"/>
              <a:t>24 that represent each pay period throughout the calendar year.</a:t>
            </a:r>
          </a:p>
          <a:p>
            <a:pPr marL="457200" lvl="1" indent="0">
              <a:buClr>
                <a:schemeClr val="accent2">
                  <a:lumMod val="75000"/>
                </a:schemeClr>
              </a:buClr>
              <a:buNone/>
            </a:pPr>
            <a:endParaRPr lang="en-US" dirty="0"/>
          </a:p>
          <a:p>
            <a:pPr marL="457200" lvl="1" indent="0">
              <a:buNone/>
            </a:pPr>
            <a:endParaRPr lang="en-US" dirty="0"/>
          </a:p>
          <a:p>
            <a:pPr marL="457200" lvl="1"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786" y="4100282"/>
            <a:ext cx="9278645" cy="285790"/>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786" y="4996131"/>
            <a:ext cx="9812119" cy="266737"/>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sp>
        <p:nvSpPr>
          <p:cNvPr id="6" name="Rounded Rectangle 5"/>
          <p:cNvSpPr/>
          <p:nvPr/>
        </p:nvSpPr>
        <p:spPr>
          <a:xfrm>
            <a:off x="364142" y="4011371"/>
            <a:ext cx="1165253" cy="453154"/>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2071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535" y="186133"/>
            <a:ext cx="8596668" cy="1320800"/>
          </a:xfrm>
        </p:spPr>
        <p:txBody>
          <a:bodyPr/>
          <a:lstStyle/>
          <a:p>
            <a:r>
              <a:rPr lang="en-US" dirty="0" smtClean="0">
                <a:solidFill>
                  <a:srgbClr val="C00000"/>
                </a:solidFill>
              </a:rPr>
              <a:t>How to fill out the timesheet</a:t>
            </a:r>
            <a:endParaRPr lang="en-US" dirty="0">
              <a:solidFill>
                <a:srgbClr val="C00000"/>
              </a:solidFill>
            </a:endParaRPr>
          </a:p>
        </p:txBody>
      </p:sp>
      <p:sp>
        <p:nvSpPr>
          <p:cNvPr id="3" name="Content Placeholder 2"/>
          <p:cNvSpPr>
            <a:spLocks noGrp="1"/>
          </p:cNvSpPr>
          <p:nvPr>
            <p:ph idx="1"/>
          </p:nvPr>
        </p:nvSpPr>
        <p:spPr>
          <a:xfrm>
            <a:off x="3032117" y="186133"/>
            <a:ext cx="8596668" cy="3880773"/>
          </a:xfrm>
        </p:spPr>
        <p:txBody>
          <a:bodyPr/>
          <a:lstStyle/>
          <a:p>
            <a:pPr>
              <a:buClr>
                <a:schemeClr val="accent3">
                  <a:lumMod val="75000"/>
                </a:schemeClr>
              </a:buClr>
            </a:pPr>
            <a:endParaRPr lang="en-US" dirty="0">
              <a:solidFill>
                <a:srgbClr val="C00000"/>
              </a:solidFill>
            </a:endParaRPr>
          </a:p>
          <a:p>
            <a:pPr>
              <a:buClr>
                <a:schemeClr val="accent3">
                  <a:lumMod val="75000"/>
                </a:schemeClr>
              </a:buClr>
            </a:pPr>
            <a:endParaRPr lang="en-US" dirty="0">
              <a:solidFill>
                <a:srgbClr val="C00000"/>
              </a:solidFill>
            </a:endParaRPr>
          </a:p>
        </p:txBody>
      </p:sp>
      <p:sp>
        <p:nvSpPr>
          <p:cNvPr id="6" name="TextBox 5"/>
          <p:cNvSpPr txBox="1"/>
          <p:nvPr/>
        </p:nvSpPr>
        <p:spPr>
          <a:xfrm>
            <a:off x="574535" y="1071031"/>
            <a:ext cx="7914010" cy="4483279"/>
          </a:xfrm>
          <a:prstGeom prst="rect">
            <a:avLst/>
          </a:prstGeom>
          <a:noFill/>
        </p:spPr>
        <p:txBody>
          <a:bodyPr wrap="square" rtlCol="0">
            <a:spAutoFit/>
          </a:bodyPr>
          <a:lstStyle/>
          <a:p>
            <a:pPr marL="342900" indent="-342900" defTabSz="457200">
              <a:spcBef>
                <a:spcPts val="1000"/>
              </a:spcBef>
              <a:buClr>
                <a:schemeClr val="accent2">
                  <a:lumMod val="75000"/>
                </a:schemeClr>
              </a:buClr>
              <a:buSzPct val="80000"/>
              <a:buFont typeface="Wingdings 3" charset="2"/>
              <a:buChar char=""/>
            </a:pPr>
            <a:r>
              <a:rPr lang="en-US" dirty="0">
                <a:solidFill>
                  <a:schemeClr val="tx1">
                    <a:lumMod val="75000"/>
                    <a:lumOff val="25000"/>
                  </a:schemeClr>
                </a:solidFill>
              </a:rPr>
              <a:t>Fill out the Student/Employee Information boxes on the ‘Employee Info’ tab.  </a:t>
            </a:r>
            <a:r>
              <a:rPr lang="en-US" dirty="0" smtClean="0">
                <a:solidFill>
                  <a:schemeClr val="tx1">
                    <a:lumMod val="75000"/>
                    <a:lumOff val="25000"/>
                  </a:schemeClr>
                </a:solidFill>
              </a:rPr>
              <a:t>This </a:t>
            </a:r>
            <a:r>
              <a:rPr lang="en-US" dirty="0">
                <a:solidFill>
                  <a:schemeClr val="tx1">
                    <a:lumMod val="75000"/>
                    <a:lumOff val="25000"/>
                  </a:schemeClr>
                </a:solidFill>
              </a:rPr>
              <a:t>one-time entry will carry your Name, Department #, Employee Type, and </a:t>
            </a:r>
            <a:r>
              <a:rPr lang="en-US" dirty="0" smtClean="0">
                <a:solidFill>
                  <a:schemeClr val="tx1">
                    <a:lumMod val="75000"/>
                    <a:lumOff val="25000"/>
                  </a:schemeClr>
                </a:solidFill>
              </a:rPr>
              <a:t>HR or SA </a:t>
            </a:r>
            <a:r>
              <a:rPr lang="en-US" dirty="0">
                <a:solidFill>
                  <a:schemeClr val="tx1">
                    <a:lumMod val="75000"/>
                    <a:lumOff val="25000"/>
                  </a:schemeClr>
                </a:solidFill>
              </a:rPr>
              <a:t># into the corresponding fields in all of the pay period tabs</a:t>
            </a:r>
            <a:r>
              <a:rPr lang="en-US" dirty="0" smtClean="0">
                <a:solidFill>
                  <a:schemeClr val="tx1">
                    <a:lumMod val="75000"/>
                    <a:lumOff val="25000"/>
                  </a:schemeClr>
                </a:solidFill>
              </a:rPr>
              <a:t>.</a:t>
            </a:r>
          </a:p>
          <a:p>
            <a:pPr marL="342900" indent="-342900" defTabSz="457200">
              <a:spcBef>
                <a:spcPts val="1000"/>
              </a:spcBef>
              <a:buClr>
                <a:schemeClr val="accent2">
                  <a:lumMod val="75000"/>
                </a:schemeClr>
              </a:buClr>
              <a:buSzPct val="80000"/>
              <a:buFont typeface="Wingdings 3" charset="2"/>
              <a:buChar char=""/>
            </a:pPr>
            <a:endParaRPr lang="en-US" dirty="0">
              <a:solidFill>
                <a:schemeClr val="tx1">
                  <a:lumMod val="75000"/>
                  <a:lumOff val="25000"/>
                </a:schemeClr>
              </a:solidFill>
            </a:endParaRPr>
          </a:p>
          <a:p>
            <a:pPr marL="342900" indent="-342900" defTabSz="457200">
              <a:spcBef>
                <a:spcPts val="1000"/>
              </a:spcBef>
              <a:buClr>
                <a:schemeClr val="accent2">
                  <a:lumMod val="75000"/>
                </a:schemeClr>
              </a:buClr>
              <a:buSzPct val="80000"/>
              <a:buFont typeface="Wingdings 3" charset="2"/>
              <a:buChar char=""/>
            </a:pPr>
            <a:r>
              <a:rPr lang="en-US" dirty="0">
                <a:solidFill>
                  <a:schemeClr val="tx1">
                    <a:lumMod val="75000"/>
                    <a:lumOff val="25000"/>
                  </a:schemeClr>
                </a:solidFill>
              </a:rPr>
              <a:t>Navigate to the current pay period tab and choose the correct ‘Time-In’ and ‘Time-Out’ selections by using the </a:t>
            </a:r>
            <a:r>
              <a:rPr lang="en-US" dirty="0" smtClean="0">
                <a:solidFill>
                  <a:schemeClr val="tx1">
                    <a:lumMod val="75000"/>
                    <a:lumOff val="25000"/>
                  </a:schemeClr>
                </a:solidFill>
              </a:rPr>
              <a:t>drop-down </a:t>
            </a:r>
            <a:r>
              <a:rPr lang="en-US" dirty="0">
                <a:solidFill>
                  <a:schemeClr val="tx1">
                    <a:lumMod val="75000"/>
                    <a:lumOff val="25000"/>
                  </a:schemeClr>
                </a:solidFill>
              </a:rPr>
              <a:t>functionality.</a:t>
            </a:r>
          </a:p>
          <a:p>
            <a:pPr marL="800100" lvl="3" indent="-342900" defTabSz="457200">
              <a:spcBef>
                <a:spcPts val="1000"/>
              </a:spcBef>
              <a:buClr>
                <a:schemeClr val="accent2">
                  <a:lumMod val="75000"/>
                </a:schemeClr>
              </a:buClr>
              <a:buSzPct val="80000"/>
              <a:buFont typeface="Arial" panose="020B0604020202020204" pitchFamily="34" charset="0"/>
              <a:buChar char="•"/>
            </a:pPr>
            <a:r>
              <a:rPr lang="en-US" dirty="0">
                <a:solidFill>
                  <a:schemeClr val="tx1">
                    <a:lumMod val="75000"/>
                    <a:lumOff val="25000"/>
                  </a:schemeClr>
                </a:solidFill>
              </a:rPr>
              <a:t>Only fill out cells in the pay period you are being paid for.  Any time retroactively entered into a previous pay period will cause improper calculation of hours for future </a:t>
            </a:r>
            <a:r>
              <a:rPr lang="en-US" dirty="0" smtClean="0">
                <a:solidFill>
                  <a:schemeClr val="tx1">
                    <a:lumMod val="75000"/>
                    <a:lumOff val="25000"/>
                  </a:schemeClr>
                </a:solidFill>
              </a:rPr>
              <a:t>ones. </a:t>
            </a:r>
          </a:p>
          <a:p>
            <a:pPr marL="800100" lvl="3" indent="-342900" defTabSz="457200">
              <a:spcBef>
                <a:spcPts val="1000"/>
              </a:spcBef>
              <a:buClr>
                <a:schemeClr val="accent2">
                  <a:lumMod val="75000"/>
                </a:schemeClr>
              </a:buClr>
              <a:buSzPct val="80000"/>
              <a:buFont typeface="Arial" panose="020B0604020202020204" pitchFamily="34" charset="0"/>
              <a:buChar char="•"/>
            </a:pPr>
            <a:r>
              <a:rPr lang="en-US" dirty="0" smtClean="0">
                <a:solidFill>
                  <a:schemeClr val="tx1">
                    <a:lumMod val="75000"/>
                    <a:lumOff val="25000"/>
                  </a:schemeClr>
                </a:solidFill>
              </a:rPr>
              <a:t>If </a:t>
            </a:r>
            <a:r>
              <a:rPr lang="en-US" dirty="0">
                <a:solidFill>
                  <a:schemeClr val="tx1">
                    <a:lumMod val="75000"/>
                    <a:lumOff val="25000"/>
                  </a:schemeClr>
                </a:solidFill>
              </a:rPr>
              <a:t>a time adjustment needs to be made to a prior pay period, due to missing a pay period cut-off or incorrect entry, please reference the instructions on how to handle those situations in Slide 8 of this presentation.</a:t>
            </a:r>
          </a:p>
        </p:txBody>
      </p:sp>
      <p:sp>
        <p:nvSpPr>
          <p:cNvPr id="7" name="TextBox 6"/>
          <p:cNvSpPr txBox="1"/>
          <p:nvPr/>
        </p:nvSpPr>
        <p:spPr>
          <a:xfrm>
            <a:off x="574535" y="5659507"/>
            <a:ext cx="8310520" cy="923330"/>
          </a:xfrm>
          <a:prstGeom prst="rect">
            <a:avLst/>
          </a:prstGeom>
          <a:noFill/>
        </p:spPr>
        <p:txBody>
          <a:bodyPr wrap="square" rtlCol="0">
            <a:spAutoFit/>
          </a:bodyPr>
          <a:lstStyle/>
          <a:p>
            <a:pPr marL="342900" indent="-342900" defTabSz="457200">
              <a:spcBef>
                <a:spcPts val="1000"/>
              </a:spcBef>
              <a:buClr>
                <a:schemeClr val="accent2">
                  <a:lumMod val="75000"/>
                </a:schemeClr>
              </a:buClr>
              <a:buSzPct val="80000"/>
              <a:buFont typeface="Wingdings 3" charset="2"/>
              <a:buChar char=""/>
            </a:pPr>
            <a:r>
              <a:rPr lang="en-US" dirty="0">
                <a:solidFill>
                  <a:schemeClr val="tx1">
                    <a:lumMod val="75000"/>
                    <a:lumOff val="25000"/>
                  </a:schemeClr>
                </a:solidFill>
              </a:rPr>
              <a:t>Once you have completed the timesheet for the current pay period and  </a:t>
            </a:r>
            <a:r>
              <a:rPr lang="en-US" dirty="0" smtClean="0">
                <a:solidFill>
                  <a:schemeClr val="tx1">
                    <a:lumMod val="75000"/>
                    <a:lumOff val="25000"/>
                  </a:schemeClr>
                </a:solidFill>
              </a:rPr>
              <a:t>reviewed </a:t>
            </a:r>
            <a:r>
              <a:rPr lang="en-US" dirty="0">
                <a:solidFill>
                  <a:schemeClr val="tx1">
                    <a:lumMod val="75000"/>
                    <a:lumOff val="25000"/>
                  </a:schemeClr>
                </a:solidFill>
              </a:rPr>
              <a:t>your entries for accuracy, print out the form in landscape  </a:t>
            </a:r>
            <a:r>
              <a:rPr lang="en-US" dirty="0" smtClean="0">
                <a:solidFill>
                  <a:schemeClr val="tx1">
                    <a:lumMod val="75000"/>
                    <a:lumOff val="25000"/>
                  </a:schemeClr>
                </a:solidFill>
              </a:rPr>
              <a:t>orientation</a:t>
            </a:r>
            <a:r>
              <a:rPr lang="en-US" dirty="0">
                <a:solidFill>
                  <a:schemeClr val="tx1">
                    <a:lumMod val="75000"/>
                    <a:lumOff val="25000"/>
                  </a:schemeClr>
                </a:solidFill>
              </a:rPr>
              <a:t>, sign it, and submit to your supervisor to review and sign.</a:t>
            </a:r>
          </a:p>
        </p:txBody>
      </p:sp>
    </p:spTree>
    <p:extLst>
      <p:ext uri="{BB962C8B-B14F-4D97-AF65-F5344CB8AC3E}">
        <p14:creationId xmlns:p14="http://schemas.microsoft.com/office/powerpoint/2010/main" val="321850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Reminders from Payroll Services</a:t>
            </a:r>
            <a:endParaRPr lang="en-US" dirty="0">
              <a:solidFill>
                <a:srgbClr val="C00000"/>
              </a:solidFill>
            </a:endParaRPr>
          </a:p>
        </p:txBody>
      </p:sp>
      <p:sp>
        <p:nvSpPr>
          <p:cNvPr id="3" name="Content Placeholder 2"/>
          <p:cNvSpPr>
            <a:spLocks noGrp="1"/>
          </p:cNvSpPr>
          <p:nvPr>
            <p:ph idx="1"/>
          </p:nvPr>
        </p:nvSpPr>
        <p:spPr>
          <a:xfrm>
            <a:off x="677334" y="1529411"/>
            <a:ext cx="8596668" cy="4960166"/>
          </a:xfrm>
        </p:spPr>
        <p:txBody>
          <a:bodyPr>
            <a:normAutofit fontScale="85000" lnSpcReduction="20000"/>
          </a:bodyPr>
          <a:lstStyle/>
          <a:p>
            <a:pPr>
              <a:buClr>
                <a:schemeClr val="accent2">
                  <a:lumMod val="75000"/>
                </a:schemeClr>
              </a:buClr>
            </a:pPr>
            <a:r>
              <a:rPr lang="en-US" dirty="0" smtClean="0"/>
              <a:t>The new timesheet is required to be used by all hourly wage employees and student employees, except for those departments who are currently using electronic time keeping systems that comply with the Financial Procedures Manual.</a:t>
            </a:r>
          </a:p>
          <a:p>
            <a:pPr>
              <a:buClr>
                <a:schemeClr val="accent2">
                  <a:lumMod val="75000"/>
                </a:schemeClr>
              </a:buClr>
            </a:pPr>
            <a:r>
              <a:rPr lang="en-US" dirty="0" smtClean="0"/>
              <a:t>The supervisor is responsible for verifying all hours, including validating that the previous pay period’s hours have not been modified since the last submission </a:t>
            </a:r>
            <a:r>
              <a:rPr lang="en-US" dirty="0"/>
              <a:t>(unless additional hours are </a:t>
            </a:r>
            <a:r>
              <a:rPr lang="en-US" dirty="0" smtClean="0"/>
              <a:t>owed as </a:t>
            </a:r>
            <a:r>
              <a:rPr lang="en-US" dirty="0"/>
              <a:t>a result of the pay period being cut-off or a needed </a:t>
            </a:r>
            <a:r>
              <a:rPr lang="en-US" dirty="0" smtClean="0"/>
              <a:t>correction, </a:t>
            </a:r>
            <a:r>
              <a:rPr lang="en-US" i="1" dirty="0" smtClean="0"/>
              <a:t>see below</a:t>
            </a:r>
            <a:r>
              <a:rPr lang="en-US" dirty="0" smtClean="0"/>
              <a:t>).</a:t>
            </a:r>
            <a:endParaRPr lang="en-US" dirty="0"/>
          </a:p>
          <a:p>
            <a:pPr>
              <a:buClr>
                <a:schemeClr val="accent2">
                  <a:lumMod val="75000"/>
                </a:schemeClr>
              </a:buClr>
            </a:pPr>
            <a:r>
              <a:rPr lang="en-US" dirty="0" smtClean="0"/>
              <a:t>In </a:t>
            </a:r>
            <a:r>
              <a:rPr lang="en-US" dirty="0"/>
              <a:t>situations where the department may need </a:t>
            </a:r>
            <a:r>
              <a:rPr lang="en-US" dirty="0" smtClean="0"/>
              <a:t>to </a:t>
            </a:r>
            <a:r>
              <a:rPr lang="en-US" dirty="0"/>
              <a:t>make corrections to a prior pay </a:t>
            </a:r>
            <a:r>
              <a:rPr lang="en-US" dirty="0" smtClean="0"/>
              <a:t>period or </a:t>
            </a:r>
            <a:r>
              <a:rPr lang="en-US" dirty="0"/>
              <a:t>cut-off a pay period </a:t>
            </a:r>
            <a:r>
              <a:rPr lang="en-US" dirty="0" smtClean="0"/>
              <a:t>early </a:t>
            </a:r>
            <a:r>
              <a:rPr lang="en-US" dirty="0"/>
              <a:t>due to an early time entry </a:t>
            </a:r>
            <a:r>
              <a:rPr lang="en-US" dirty="0" smtClean="0"/>
              <a:t>deadline, </a:t>
            </a:r>
            <a:r>
              <a:rPr lang="en-US" dirty="0"/>
              <a:t>the employee will need to adjust their timesheet accordingly.  </a:t>
            </a:r>
            <a:endParaRPr lang="en-US" dirty="0" smtClean="0"/>
          </a:p>
          <a:p>
            <a:pPr lvl="1">
              <a:buClr>
                <a:schemeClr val="accent2">
                  <a:lumMod val="75000"/>
                </a:schemeClr>
              </a:buClr>
              <a:buFont typeface="Arial" panose="020B0604020202020204" pitchFamily="34" charset="0"/>
              <a:buChar char="•"/>
            </a:pPr>
            <a:r>
              <a:rPr lang="en-US" dirty="0" smtClean="0"/>
              <a:t>If a department needs to cut-off their pay period to meet our designated deadline, they can, but they </a:t>
            </a:r>
            <a:r>
              <a:rPr lang="en-US" u="sng" dirty="0" smtClean="0">
                <a:solidFill>
                  <a:schemeClr val="tx1"/>
                </a:solidFill>
              </a:rPr>
              <a:t>should not project hours</a:t>
            </a:r>
            <a:r>
              <a:rPr lang="en-US" dirty="0" smtClean="0"/>
              <a:t>.  Hours must be cut-off too.  Any hours worked after the cut-off date must be submitted on the next pay cycle.</a:t>
            </a:r>
            <a:endParaRPr lang="en-US" dirty="0"/>
          </a:p>
          <a:p>
            <a:pPr lvl="1">
              <a:buClr>
                <a:schemeClr val="accent2">
                  <a:lumMod val="75000"/>
                </a:schemeClr>
              </a:buClr>
              <a:buFont typeface="Arial" panose="020B0604020202020204" pitchFamily="34" charset="0"/>
              <a:buChar char="•"/>
            </a:pPr>
            <a:r>
              <a:rPr lang="en-US" sz="1800" dirty="0"/>
              <a:t>If a prior pay period’s timesheet is adjusted after hours have already been processed for that pay period, then the employee will need to provide the corrected timesheet(s) </a:t>
            </a:r>
            <a:r>
              <a:rPr lang="en-US" sz="1800" dirty="0" smtClean="0"/>
              <a:t>to </a:t>
            </a:r>
            <a:r>
              <a:rPr lang="en-US" sz="1800" dirty="0"/>
              <a:t>their supervisor and/or timekeeper.</a:t>
            </a:r>
          </a:p>
          <a:p>
            <a:pPr lvl="1">
              <a:buClr>
                <a:schemeClr val="accent2">
                  <a:lumMod val="75000"/>
                </a:schemeClr>
              </a:buClr>
              <a:buFont typeface="Arial" panose="020B0604020202020204" pitchFamily="34" charset="0"/>
              <a:buChar char="•"/>
            </a:pPr>
            <a:r>
              <a:rPr lang="en-US" sz="1800" dirty="0"/>
              <a:t>Any hours previously paid will need to be subtracted from the revised </a:t>
            </a:r>
            <a:r>
              <a:rPr lang="en-US" sz="1800" dirty="0" smtClean="0"/>
              <a:t>timesheet by comparing the two versions.</a:t>
            </a:r>
            <a:endParaRPr lang="en-US" sz="1800" dirty="0"/>
          </a:p>
          <a:p>
            <a:pPr lvl="1">
              <a:buClr>
                <a:schemeClr val="accent2">
                  <a:lumMod val="75000"/>
                </a:schemeClr>
              </a:buClr>
              <a:buFont typeface="Arial" panose="020B0604020202020204" pitchFamily="34" charset="0"/>
              <a:buChar char="•"/>
            </a:pPr>
            <a:r>
              <a:rPr lang="en-US" sz="1800" dirty="0"/>
              <a:t>Additional hours owed will need to be manually added to the current pay period’s hours and keyed via Time Entry.</a:t>
            </a:r>
          </a:p>
          <a:p>
            <a:pPr lvl="1">
              <a:buClr>
                <a:schemeClr val="accent2">
                  <a:lumMod val="75000"/>
                </a:schemeClr>
              </a:buClr>
              <a:buFont typeface="Arial" panose="020B0604020202020204" pitchFamily="34" charset="0"/>
              <a:buChar char="•"/>
            </a:pPr>
            <a:r>
              <a:rPr lang="en-US" sz="1800" dirty="0"/>
              <a:t>The revised timesheet should be signed and attached to the former timesheet and maintained for audit purposes.</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76505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Reminders from Payroll Services (continued)</a:t>
            </a:r>
            <a:endParaRPr lang="en-US" dirty="0">
              <a:solidFill>
                <a:srgbClr val="C00000"/>
              </a:solidFill>
            </a:endParaRPr>
          </a:p>
        </p:txBody>
      </p:sp>
      <p:sp>
        <p:nvSpPr>
          <p:cNvPr id="3" name="Content Placeholder 2"/>
          <p:cNvSpPr>
            <a:spLocks noGrp="1"/>
          </p:cNvSpPr>
          <p:nvPr>
            <p:ph idx="1"/>
          </p:nvPr>
        </p:nvSpPr>
        <p:spPr>
          <a:xfrm>
            <a:off x="539770" y="1747895"/>
            <a:ext cx="9097844" cy="4911850"/>
          </a:xfrm>
        </p:spPr>
        <p:txBody>
          <a:bodyPr>
            <a:normAutofit fontScale="55000" lnSpcReduction="20000"/>
          </a:bodyPr>
          <a:lstStyle/>
          <a:p>
            <a:pPr marL="0" indent="0">
              <a:buClr>
                <a:schemeClr val="accent2">
                  <a:lumMod val="75000"/>
                </a:schemeClr>
              </a:buClr>
              <a:buNone/>
            </a:pPr>
            <a:endParaRPr lang="en-US" sz="1900" dirty="0" smtClean="0"/>
          </a:p>
          <a:p>
            <a:pPr>
              <a:buClr>
                <a:schemeClr val="accent2">
                  <a:lumMod val="75000"/>
                </a:schemeClr>
              </a:buClr>
            </a:pPr>
            <a:r>
              <a:rPr lang="en-US" sz="2600" dirty="0" smtClean="0"/>
              <a:t>If no break was taken during the day, ‘Time Out’ must be reported in the first available ‘Time Out’ field in order for the spreadsheet to properly calculate the hours.</a:t>
            </a:r>
          </a:p>
          <a:p>
            <a:pPr lvl="1">
              <a:buClr>
                <a:schemeClr val="accent2">
                  <a:lumMod val="75000"/>
                </a:schemeClr>
              </a:buClr>
              <a:buFont typeface="Arial" panose="020B0604020202020204" pitchFamily="34" charset="0"/>
              <a:buChar char="•"/>
            </a:pPr>
            <a:r>
              <a:rPr lang="en-US" sz="2400" dirty="0" smtClean="0"/>
              <a:t>i.e. Cannot use </a:t>
            </a:r>
            <a:r>
              <a:rPr lang="en-US" sz="2400" u="sng" dirty="0" smtClean="0"/>
              <a:t>ONLY</a:t>
            </a:r>
            <a:r>
              <a:rPr lang="en-US" sz="2400" dirty="0" smtClean="0"/>
              <a:t> ‘Column D’ &amp; ‘Column G’, ‘Column D’ &amp; ‘Column I’, or ‘Column F’ &amp; ‘Column I’</a:t>
            </a:r>
          </a:p>
          <a:p>
            <a:pPr marL="0" indent="0">
              <a:buClr>
                <a:schemeClr val="accent2">
                  <a:lumMod val="75000"/>
                </a:schemeClr>
              </a:buClr>
              <a:buNone/>
            </a:pPr>
            <a:endParaRPr lang="en-US" dirty="0" smtClean="0"/>
          </a:p>
          <a:p>
            <a:pPr>
              <a:buClr>
                <a:schemeClr val="accent2">
                  <a:lumMod val="75000"/>
                </a:schemeClr>
              </a:buClr>
            </a:pPr>
            <a:r>
              <a:rPr lang="en-US" sz="2600" dirty="0" smtClean="0"/>
              <a:t>Pay close attention to the yellow “carry-over” box on the last pay period in December. This amount will need to be keyed into the corresponding yellow “carry-over” box on the first pay period in January for the next year’s timesheet.  </a:t>
            </a:r>
          </a:p>
          <a:p>
            <a:pPr lvl="1">
              <a:buClr>
                <a:schemeClr val="accent2">
                  <a:lumMod val="75000"/>
                </a:schemeClr>
              </a:buClr>
              <a:buFont typeface="Arial" panose="020B0604020202020204" pitchFamily="34" charset="0"/>
              <a:buChar char="•"/>
            </a:pPr>
            <a:r>
              <a:rPr lang="en-US" sz="2400" dirty="0" smtClean="0"/>
              <a:t>These hours will not be paid a 2</a:t>
            </a:r>
            <a:r>
              <a:rPr lang="en-US" sz="2400" baseline="30000" dirty="0" smtClean="0"/>
              <a:t>nd</a:t>
            </a:r>
            <a:r>
              <a:rPr lang="en-US" sz="2400" dirty="0" smtClean="0"/>
              <a:t> time, but it is what allows for proper OT calculation in the event a student or wage employee is working over Winter Break, when the work week is split across two separate calendar years.</a:t>
            </a:r>
          </a:p>
          <a:p>
            <a:pPr marL="0" indent="0">
              <a:buClr>
                <a:schemeClr val="accent2">
                  <a:lumMod val="75000"/>
                </a:schemeClr>
              </a:buClr>
              <a:buNone/>
            </a:pPr>
            <a:endParaRPr lang="en-US" dirty="0" smtClean="0"/>
          </a:p>
          <a:p>
            <a:pPr>
              <a:buClr>
                <a:schemeClr val="accent2">
                  <a:lumMod val="75000"/>
                </a:schemeClr>
              </a:buClr>
            </a:pPr>
            <a:r>
              <a:rPr lang="en-US" sz="2600" dirty="0" smtClean="0"/>
              <a:t>Always make sure you are using the correct year’s timesheet.  </a:t>
            </a:r>
          </a:p>
          <a:p>
            <a:pPr lvl="1">
              <a:buClr>
                <a:schemeClr val="accent2">
                  <a:lumMod val="75000"/>
                </a:schemeClr>
              </a:buClr>
              <a:buFont typeface="Arial" panose="020B0604020202020204" pitchFamily="34" charset="0"/>
              <a:buChar char="•"/>
            </a:pPr>
            <a:r>
              <a:rPr lang="en-US" sz="2400" dirty="0" smtClean="0"/>
              <a:t>Using a prior or future year’s timesheet will improperly calculate hours, as the excel calendar function is what drives the calculations.  </a:t>
            </a:r>
          </a:p>
          <a:p>
            <a:pPr lvl="1">
              <a:buClr>
                <a:schemeClr val="accent2">
                  <a:lumMod val="75000"/>
                </a:schemeClr>
              </a:buClr>
              <a:buFont typeface="Arial" panose="020B0604020202020204" pitchFamily="34" charset="0"/>
              <a:buChar char="•"/>
            </a:pPr>
            <a:r>
              <a:rPr lang="en-US" sz="2400" dirty="0" smtClean="0"/>
              <a:t>The upcoming year’s timesheet will be made available on Payroll Services’ web-page each December, in advance of Winter Break.  </a:t>
            </a:r>
          </a:p>
          <a:p>
            <a:pPr marL="0" indent="0">
              <a:buClr>
                <a:schemeClr val="accent2">
                  <a:lumMod val="75000"/>
                </a:schemeClr>
              </a:buClr>
              <a:buNone/>
            </a:pP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1728462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920</TotalTime>
  <Words>1198</Words>
  <Application>Microsoft Office PowerPoint</Application>
  <PresentationFormat>Widescreen</PresentationFormat>
  <Paragraphs>110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Payroll Services  Automated Student &amp; Wage Employee   Timesheet Training  Last Updated: November 2016</vt:lpstr>
      <vt:lpstr>Course Agenda</vt:lpstr>
      <vt:lpstr>Why does JMU need to use a new timesheet?</vt:lpstr>
      <vt:lpstr>What’s different about the new version?</vt:lpstr>
      <vt:lpstr>What’s different about the new version? (continued)</vt:lpstr>
      <vt:lpstr>How to navigate the timesheet</vt:lpstr>
      <vt:lpstr>How to fill out the timesheet</vt:lpstr>
      <vt:lpstr>Reminders from Payroll Services</vt:lpstr>
      <vt:lpstr>Reminders from Payroll Services (continued)</vt:lpstr>
      <vt:lpstr>User Tips</vt:lpstr>
      <vt:lpstr>PowerPoint Presentation</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Services Automated Student &amp; Employee Wage Timesheet December 2015</dc:title>
  <dc:creator>McKenzie, Brittany - mckenzbt</dc:creator>
  <cp:lastModifiedBy>Seal, Kathy - sealkh</cp:lastModifiedBy>
  <cp:revision>73</cp:revision>
  <dcterms:created xsi:type="dcterms:W3CDTF">2015-11-18T16:45:28Z</dcterms:created>
  <dcterms:modified xsi:type="dcterms:W3CDTF">2016-11-03T17:07:35Z</dcterms:modified>
</cp:coreProperties>
</file>