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12" r:id="rId1"/>
  </p:sldMasterIdLst>
  <p:notesMasterIdLst>
    <p:notesMasterId r:id="rId34"/>
  </p:notesMasterIdLst>
  <p:sldIdLst>
    <p:sldId id="256" r:id="rId2"/>
    <p:sldId id="258" r:id="rId3"/>
    <p:sldId id="265" r:id="rId4"/>
    <p:sldId id="266" r:id="rId5"/>
    <p:sldId id="296" r:id="rId6"/>
    <p:sldId id="297" r:id="rId7"/>
    <p:sldId id="273" r:id="rId8"/>
    <p:sldId id="300" r:id="rId9"/>
    <p:sldId id="275" r:id="rId10"/>
    <p:sldId id="306" r:id="rId11"/>
    <p:sldId id="301" r:id="rId12"/>
    <p:sldId id="302" r:id="rId13"/>
    <p:sldId id="307" r:id="rId14"/>
    <p:sldId id="308" r:id="rId15"/>
    <p:sldId id="309" r:id="rId16"/>
    <p:sldId id="305" r:id="rId17"/>
    <p:sldId id="304" r:id="rId18"/>
    <p:sldId id="303" r:id="rId19"/>
    <p:sldId id="276" r:id="rId20"/>
    <p:sldId id="271" r:id="rId21"/>
    <p:sldId id="289" r:id="rId22"/>
    <p:sldId id="288" r:id="rId23"/>
    <p:sldId id="272" r:id="rId24"/>
    <p:sldId id="290" r:id="rId25"/>
    <p:sldId id="284" r:id="rId26"/>
    <p:sldId id="285" r:id="rId27"/>
    <p:sldId id="291" r:id="rId28"/>
    <p:sldId id="292" r:id="rId29"/>
    <p:sldId id="293" r:id="rId30"/>
    <p:sldId id="294" r:id="rId31"/>
    <p:sldId id="295" r:id="rId32"/>
    <p:sldId id="287" r:id="rId33"/>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8" d="100"/>
          <a:sy n="78" d="100"/>
        </p:scale>
        <p:origin x="125" y="72"/>
      </p:cViewPr>
      <p:guideLst/>
    </p:cSldViewPr>
  </p:slideViewPr>
  <p:notesTextViewPr>
    <p:cViewPr>
      <p:scale>
        <a:sx n="1" d="1"/>
        <a:sy n="1" d="1"/>
      </p:scale>
      <p:origin x="0" y="0"/>
    </p:cViewPr>
  </p:notesTextViewPr>
  <p:notesViewPr>
    <p:cSldViewPr snapToGrid="0">
      <p:cViewPr varScale="1">
        <p:scale>
          <a:sx n="87" d="100"/>
          <a:sy n="87" d="100"/>
        </p:scale>
        <p:origin x="3804"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EAAB217F-32F5-42F0-8721-5C65593CF2F3}" type="datetimeFigureOut">
              <a:rPr lang="en-US" smtClean="0"/>
              <a:t>8/25/2016</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CF9E10B-E8EB-493D-8E23-FB3D0F33400E}" type="slidenum">
              <a:rPr lang="en-US" smtClean="0"/>
              <a:t>‹#›</a:t>
            </a:fld>
            <a:endParaRPr lang="en-US"/>
          </a:p>
        </p:txBody>
      </p:sp>
    </p:spTree>
    <p:extLst>
      <p:ext uri="{BB962C8B-B14F-4D97-AF65-F5344CB8AC3E}">
        <p14:creationId xmlns:p14="http://schemas.microsoft.com/office/powerpoint/2010/main" val="12420362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a:t>
            </a:fld>
            <a:endParaRPr lang="en-US"/>
          </a:p>
        </p:txBody>
      </p:sp>
    </p:spTree>
    <p:extLst>
      <p:ext uri="{BB962C8B-B14F-4D97-AF65-F5344CB8AC3E}">
        <p14:creationId xmlns:p14="http://schemas.microsoft.com/office/powerpoint/2010/main" val="42861944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10</a:t>
            </a:fld>
            <a:endParaRPr lang="en-US"/>
          </a:p>
        </p:txBody>
      </p:sp>
    </p:spTree>
    <p:extLst>
      <p:ext uri="{BB962C8B-B14F-4D97-AF65-F5344CB8AC3E}">
        <p14:creationId xmlns:p14="http://schemas.microsoft.com/office/powerpoint/2010/main" val="3109917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11</a:t>
            </a:fld>
            <a:endParaRPr lang="en-US"/>
          </a:p>
        </p:txBody>
      </p:sp>
    </p:spTree>
    <p:extLst>
      <p:ext uri="{BB962C8B-B14F-4D97-AF65-F5344CB8AC3E}">
        <p14:creationId xmlns:p14="http://schemas.microsoft.com/office/powerpoint/2010/main" val="85418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12</a:t>
            </a:fld>
            <a:endParaRPr lang="en-US"/>
          </a:p>
        </p:txBody>
      </p:sp>
    </p:spTree>
    <p:extLst>
      <p:ext uri="{BB962C8B-B14F-4D97-AF65-F5344CB8AC3E}">
        <p14:creationId xmlns:p14="http://schemas.microsoft.com/office/powerpoint/2010/main" val="32339933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13</a:t>
            </a:fld>
            <a:endParaRPr lang="en-US"/>
          </a:p>
        </p:txBody>
      </p:sp>
    </p:spTree>
    <p:extLst>
      <p:ext uri="{BB962C8B-B14F-4D97-AF65-F5344CB8AC3E}">
        <p14:creationId xmlns:p14="http://schemas.microsoft.com/office/powerpoint/2010/main" val="26465397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14</a:t>
            </a:fld>
            <a:endParaRPr lang="en-US"/>
          </a:p>
        </p:txBody>
      </p:sp>
    </p:spTree>
    <p:extLst>
      <p:ext uri="{BB962C8B-B14F-4D97-AF65-F5344CB8AC3E}">
        <p14:creationId xmlns:p14="http://schemas.microsoft.com/office/powerpoint/2010/main" val="15122612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15</a:t>
            </a:fld>
            <a:endParaRPr lang="en-US"/>
          </a:p>
        </p:txBody>
      </p:sp>
    </p:spTree>
    <p:extLst>
      <p:ext uri="{BB962C8B-B14F-4D97-AF65-F5344CB8AC3E}">
        <p14:creationId xmlns:p14="http://schemas.microsoft.com/office/powerpoint/2010/main" val="20594577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16</a:t>
            </a:fld>
            <a:endParaRPr lang="en-US"/>
          </a:p>
        </p:txBody>
      </p:sp>
    </p:spTree>
    <p:extLst>
      <p:ext uri="{BB962C8B-B14F-4D97-AF65-F5344CB8AC3E}">
        <p14:creationId xmlns:p14="http://schemas.microsoft.com/office/powerpoint/2010/main" val="1293493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17</a:t>
            </a:fld>
            <a:endParaRPr lang="en-US"/>
          </a:p>
        </p:txBody>
      </p:sp>
    </p:spTree>
    <p:extLst>
      <p:ext uri="{BB962C8B-B14F-4D97-AF65-F5344CB8AC3E}">
        <p14:creationId xmlns:p14="http://schemas.microsoft.com/office/powerpoint/2010/main" val="354460764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18</a:t>
            </a:fld>
            <a:endParaRPr lang="en-US"/>
          </a:p>
        </p:txBody>
      </p:sp>
    </p:spTree>
    <p:extLst>
      <p:ext uri="{BB962C8B-B14F-4D97-AF65-F5344CB8AC3E}">
        <p14:creationId xmlns:p14="http://schemas.microsoft.com/office/powerpoint/2010/main" val="2387893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19</a:t>
            </a:fld>
            <a:endParaRPr lang="en-US"/>
          </a:p>
        </p:txBody>
      </p:sp>
    </p:spTree>
    <p:extLst>
      <p:ext uri="{BB962C8B-B14F-4D97-AF65-F5344CB8AC3E}">
        <p14:creationId xmlns:p14="http://schemas.microsoft.com/office/powerpoint/2010/main" val="3745375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a:t>
            </a:fld>
            <a:endParaRPr lang="en-US"/>
          </a:p>
        </p:txBody>
      </p:sp>
    </p:spTree>
    <p:extLst>
      <p:ext uri="{BB962C8B-B14F-4D97-AF65-F5344CB8AC3E}">
        <p14:creationId xmlns:p14="http://schemas.microsoft.com/office/powerpoint/2010/main" val="12205182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20</a:t>
            </a:fld>
            <a:endParaRPr lang="en-US"/>
          </a:p>
        </p:txBody>
      </p:sp>
    </p:spTree>
    <p:extLst>
      <p:ext uri="{BB962C8B-B14F-4D97-AF65-F5344CB8AC3E}">
        <p14:creationId xmlns:p14="http://schemas.microsoft.com/office/powerpoint/2010/main" val="29928458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r>
              <a:rPr lang="en-US" dirty="0" smtClean="0"/>
              <a:t>SPCC lodging rules remain the same, no prepayments on SPCC. No reimbursements for lodging charged to the travel or personal card until after the travel is completed and the consolidated TERV is submitted.</a:t>
            </a:r>
            <a:endParaRPr lang="en-US" dirty="0"/>
          </a:p>
        </p:txBody>
      </p:sp>
      <p:sp>
        <p:nvSpPr>
          <p:cNvPr id="4" name="Slide Number Placeholder 3"/>
          <p:cNvSpPr>
            <a:spLocks noGrp="1"/>
          </p:cNvSpPr>
          <p:nvPr>
            <p:ph type="sldNum" sz="quarter" idx="10"/>
          </p:nvPr>
        </p:nvSpPr>
        <p:spPr/>
        <p:txBody>
          <a:bodyPr/>
          <a:lstStyle/>
          <a:p>
            <a:fld id="{7CF9E10B-E8EB-493D-8E23-FB3D0F33400E}" type="slidenum">
              <a:rPr lang="en-US" smtClean="0"/>
              <a:t>21</a:t>
            </a:fld>
            <a:endParaRPr lang="en-US"/>
          </a:p>
        </p:txBody>
      </p:sp>
    </p:spTree>
    <p:extLst>
      <p:ext uri="{BB962C8B-B14F-4D97-AF65-F5344CB8AC3E}">
        <p14:creationId xmlns:p14="http://schemas.microsoft.com/office/powerpoint/2010/main" val="119131540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CF9E10B-E8EB-493D-8E23-FB3D0F33400E}" type="slidenum">
              <a:rPr lang="en-US" smtClean="0"/>
              <a:t>22</a:t>
            </a:fld>
            <a:endParaRPr lang="en-US"/>
          </a:p>
        </p:txBody>
      </p:sp>
    </p:spTree>
    <p:extLst>
      <p:ext uri="{BB962C8B-B14F-4D97-AF65-F5344CB8AC3E}">
        <p14:creationId xmlns:p14="http://schemas.microsoft.com/office/powerpoint/2010/main" val="264801335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Reminder – lack of time response to requests for additional information related to any SPCC transaction will result in suspension of card.</a:t>
            </a:r>
            <a:endParaRPr lang="en-US" dirty="0"/>
          </a:p>
        </p:txBody>
      </p:sp>
      <p:sp>
        <p:nvSpPr>
          <p:cNvPr id="4" name="Slide Number Placeholder 3"/>
          <p:cNvSpPr>
            <a:spLocks noGrp="1"/>
          </p:cNvSpPr>
          <p:nvPr>
            <p:ph type="sldNum" sz="quarter" idx="10"/>
          </p:nvPr>
        </p:nvSpPr>
        <p:spPr/>
        <p:txBody>
          <a:bodyPr/>
          <a:lstStyle/>
          <a:p>
            <a:fld id="{7CF9E10B-E8EB-493D-8E23-FB3D0F33400E}" type="slidenum">
              <a:rPr lang="en-US" smtClean="0"/>
              <a:t>23</a:t>
            </a:fld>
            <a:endParaRPr lang="en-US"/>
          </a:p>
        </p:txBody>
      </p:sp>
    </p:spTree>
    <p:extLst>
      <p:ext uri="{BB962C8B-B14F-4D97-AF65-F5344CB8AC3E}">
        <p14:creationId xmlns:p14="http://schemas.microsoft.com/office/powerpoint/2010/main" val="4185366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Good/services are not to be received at a non-JMU location.</a:t>
            </a:r>
          </a:p>
          <a:p>
            <a:r>
              <a:rPr lang="en-US" dirty="0" smtClean="0"/>
              <a:t>--</a:t>
            </a:r>
            <a:endParaRPr lang="en-US" dirty="0"/>
          </a:p>
          <a:p>
            <a:r>
              <a:rPr lang="en-US" dirty="0" smtClean="0"/>
              <a:t>Do not purchase lower-priced items in order to achieve required $10/average cost! All items must be needed and the purchase must be defendable use of funds related to mission of department and university mission.</a:t>
            </a:r>
          </a:p>
          <a:p>
            <a:endParaRPr lang="en-US" dirty="0"/>
          </a:p>
          <a:p>
            <a:r>
              <a:rPr lang="en-US" dirty="0" smtClean="0"/>
              <a:t>Request exceptions prior to purchase when appropriate and allow time for the request to be processed, do not wait until the last minute!</a:t>
            </a:r>
          </a:p>
          <a:p>
            <a:r>
              <a:rPr lang="en-US" dirty="0" smtClean="0"/>
              <a:t>--</a:t>
            </a:r>
          </a:p>
          <a:p>
            <a:endParaRPr lang="en-US" dirty="0"/>
          </a:p>
          <a:p>
            <a:endParaRPr lang="en-US" dirty="0"/>
          </a:p>
          <a:p>
            <a:endParaRPr lang="en-US" dirty="0" smtClean="0"/>
          </a:p>
        </p:txBody>
      </p:sp>
      <p:sp>
        <p:nvSpPr>
          <p:cNvPr id="4" name="Slide Number Placeholder 3"/>
          <p:cNvSpPr>
            <a:spLocks noGrp="1"/>
          </p:cNvSpPr>
          <p:nvPr>
            <p:ph type="sldNum" sz="quarter" idx="10"/>
          </p:nvPr>
        </p:nvSpPr>
        <p:spPr/>
        <p:txBody>
          <a:bodyPr/>
          <a:lstStyle/>
          <a:p>
            <a:fld id="{7CF9E10B-E8EB-493D-8E23-FB3D0F33400E}" type="slidenum">
              <a:rPr lang="en-US" smtClean="0"/>
              <a:t>24</a:t>
            </a:fld>
            <a:endParaRPr lang="en-US"/>
          </a:p>
        </p:txBody>
      </p:sp>
    </p:spTree>
    <p:extLst>
      <p:ext uri="{BB962C8B-B14F-4D97-AF65-F5344CB8AC3E}">
        <p14:creationId xmlns:p14="http://schemas.microsoft.com/office/powerpoint/2010/main" val="33411004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25</a:t>
            </a:fld>
            <a:endParaRPr lang="en-US"/>
          </a:p>
        </p:txBody>
      </p:sp>
    </p:spTree>
    <p:extLst>
      <p:ext uri="{BB962C8B-B14F-4D97-AF65-F5344CB8AC3E}">
        <p14:creationId xmlns:p14="http://schemas.microsoft.com/office/powerpoint/2010/main" val="371057063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financial forms have been impacted by the higher education restructuring act relief. Please be sure to use the most current forms from the JMU FPM Forms Index as you begin the fiscal year. </a:t>
            </a:r>
            <a:endParaRPr lang="en-US" dirty="0"/>
          </a:p>
        </p:txBody>
      </p:sp>
      <p:sp>
        <p:nvSpPr>
          <p:cNvPr id="4" name="Slide Number Placeholder 3"/>
          <p:cNvSpPr>
            <a:spLocks noGrp="1"/>
          </p:cNvSpPr>
          <p:nvPr>
            <p:ph type="sldNum" sz="quarter" idx="10"/>
          </p:nvPr>
        </p:nvSpPr>
        <p:spPr/>
        <p:txBody>
          <a:bodyPr/>
          <a:lstStyle/>
          <a:p>
            <a:fld id="{7CF9E10B-E8EB-493D-8E23-FB3D0F33400E}" type="slidenum">
              <a:rPr lang="en-US" smtClean="0"/>
              <a:t>26</a:t>
            </a:fld>
            <a:endParaRPr lang="en-US" dirty="0"/>
          </a:p>
        </p:txBody>
      </p:sp>
    </p:spTree>
    <p:extLst>
      <p:ext uri="{BB962C8B-B14F-4D97-AF65-F5344CB8AC3E}">
        <p14:creationId xmlns:p14="http://schemas.microsoft.com/office/powerpoint/2010/main" val="200764526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27</a:t>
            </a:fld>
            <a:endParaRPr lang="en-US"/>
          </a:p>
        </p:txBody>
      </p:sp>
    </p:spTree>
    <p:extLst>
      <p:ext uri="{BB962C8B-B14F-4D97-AF65-F5344CB8AC3E}">
        <p14:creationId xmlns:p14="http://schemas.microsoft.com/office/powerpoint/2010/main" val="1668410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28</a:t>
            </a:fld>
            <a:endParaRPr lang="en-US"/>
          </a:p>
        </p:txBody>
      </p:sp>
    </p:spTree>
    <p:extLst>
      <p:ext uri="{BB962C8B-B14F-4D97-AF65-F5344CB8AC3E}">
        <p14:creationId xmlns:p14="http://schemas.microsoft.com/office/powerpoint/2010/main" val="233958783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29</a:t>
            </a:fld>
            <a:endParaRPr lang="en-US"/>
          </a:p>
        </p:txBody>
      </p:sp>
    </p:spTree>
    <p:extLst>
      <p:ext uri="{BB962C8B-B14F-4D97-AF65-F5344CB8AC3E}">
        <p14:creationId xmlns:p14="http://schemas.microsoft.com/office/powerpoint/2010/main" val="40609818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3</a:t>
            </a:fld>
            <a:endParaRPr lang="en-US"/>
          </a:p>
        </p:txBody>
      </p:sp>
    </p:spTree>
    <p:extLst>
      <p:ext uri="{BB962C8B-B14F-4D97-AF65-F5344CB8AC3E}">
        <p14:creationId xmlns:p14="http://schemas.microsoft.com/office/powerpoint/2010/main" val="199014721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30</a:t>
            </a:fld>
            <a:endParaRPr lang="en-US"/>
          </a:p>
        </p:txBody>
      </p:sp>
    </p:spTree>
    <p:extLst>
      <p:ext uri="{BB962C8B-B14F-4D97-AF65-F5344CB8AC3E}">
        <p14:creationId xmlns:p14="http://schemas.microsoft.com/office/powerpoint/2010/main" val="250376335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Photo sharing and storage – keep in mind if IT Web services has recommended your department use such services, their current recommendation is for the use of Free Flickr only which provides 1TB data. Use of any other service will need to be justified and approved going forward. </a:t>
            </a:r>
            <a:endParaRPr lang="en-US" dirty="0"/>
          </a:p>
        </p:txBody>
      </p:sp>
      <p:sp>
        <p:nvSpPr>
          <p:cNvPr id="4" name="Slide Number Placeholder 3"/>
          <p:cNvSpPr>
            <a:spLocks noGrp="1"/>
          </p:cNvSpPr>
          <p:nvPr>
            <p:ph type="sldNum" sz="quarter" idx="10"/>
          </p:nvPr>
        </p:nvSpPr>
        <p:spPr/>
        <p:txBody>
          <a:bodyPr/>
          <a:lstStyle/>
          <a:p>
            <a:fld id="{7CF9E10B-E8EB-493D-8E23-FB3D0F33400E}" type="slidenum">
              <a:rPr lang="en-US" smtClean="0"/>
              <a:t>31</a:t>
            </a:fld>
            <a:endParaRPr lang="en-US"/>
          </a:p>
        </p:txBody>
      </p:sp>
    </p:spTree>
    <p:extLst>
      <p:ext uri="{BB962C8B-B14F-4D97-AF65-F5344CB8AC3E}">
        <p14:creationId xmlns:p14="http://schemas.microsoft.com/office/powerpoint/2010/main" val="381385262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32</a:t>
            </a:fld>
            <a:endParaRPr lang="en-US"/>
          </a:p>
        </p:txBody>
      </p:sp>
    </p:spTree>
    <p:extLst>
      <p:ext uri="{BB962C8B-B14F-4D97-AF65-F5344CB8AC3E}">
        <p14:creationId xmlns:p14="http://schemas.microsoft.com/office/powerpoint/2010/main" val="42505477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4</a:t>
            </a:fld>
            <a:endParaRPr lang="en-US"/>
          </a:p>
        </p:txBody>
      </p:sp>
    </p:spTree>
    <p:extLst>
      <p:ext uri="{BB962C8B-B14F-4D97-AF65-F5344CB8AC3E}">
        <p14:creationId xmlns:p14="http://schemas.microsoft.com/office/powerpoint/2010/main" val="30786260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5</a:t>
            </a:fld>
            <a:endParaRPr lang="en-US"/>
          </a:p>
        </p:txBody>
      </p:sp>
    </p:spTree>
    <p:extLst>
      <p:ext uri="{BB962C8B-B14F-4D97-AF65-F5344CB8AC3E}">
        <p14:creationId xmlns:p14="http://schemas.microsoft.com/office/powerpoint/2010/main" val="594180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6</a:t>
            </a:fld>
            <a:endParaRPr lang="en-US"/>
          </a:p>
        </p:txBody>
      </p:sp>
    </p:spTree>
    <p:extLst>
      <p:ext uri="{BB962C8B-B14F-4D97-AF65-F5344CB8AC3E}">
        <p14:creationId xmlns:p14="http://schemas.microsoft.com/office/powerpoint/2010/main" val="2840020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7</a:t>
            </a:fld>
            <a:endParaRPr lang="en-US"/>
          </a:p>
        </p:txBody>
      </p:sp>
    </p:spTree>
    <p:extLst>
      <p:ext uri="{BB962C8B-B14F-4D97-AF65-F5344CB8AC3E}">
        <p14:creationId xmlns:p14="http://schemas.microsoft.com/office/powerpoint/2010/main" val="37687090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8</a:t>
            </a:fld>
            <a:endParaRPr lang="en-US"/>
          </a:p>
        </p:txBody>
      </p:sp>
    </p:spTree>
    <p:extLst>
      <p:ext uri="{BB962C8B-B14F-4D97-AF65-F5344CB8AC3E}">
        <p14:creationId xmlns:p14="http://schemas.microsoft.com/office/powerpoint/2010/main" val="16171383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CF9E10B-E8EB-493D-8E23-FB3D0F33400E}" type="slidenum">
              <a:rPr lang="en-US" smtClean="0"/>
              <a:t>9</a:t>
            </a:fld>
            <a:endParaRPr lang="en-US"/>
          </a:p>
        </p:txBody>
      </p:sp>
    </p:spTree>
    <p:extLst>
      <p:ext uri="{BB962C8B-B14F-4D97-AF65-F5344CB8AC3E}">
        <p14:creationId xmlns:p14="http://schemas.microsoft.com/office/powerpoint/2010/main" val="3977850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66441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971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943068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1691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4780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214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048115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650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1963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60690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06107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735808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047972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46093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54359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8/25/2016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532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8/25/2016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6987325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18" r:id="rId6"/>
    <p:sldLayoutId id="2147483719" r:id="rId7"/>
    <p:sldLayoutId id="2147483720" r:id="rId8"/>
    <p:sldLayoutId id="2147483721" r:id="rId9"/>
    <p:sldLayoutId id="2147483722" r:id="rId10"/>
    <p:sldLayoutId id="2147483723" r:id="rId11"/>
    <p:sldLayoutId id="2147483724" r:id="rId12"/>
    <p:sldLayoutId id="2147483725" r:id="rId13"/>
    <p:sldLayoutId id="2147483726" r:id="rId14"/>
    <p:sldLayoutId id="2147483727" r:id="rId15"/>
    <p:sldLayoutId id="2147483728"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3" Type="http://schemas.openxmlformats.org/officeDocument/2006/relationships/hyperlink" Target="mailto:APPA@JMU.EDU"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hyperlink" Target="mailto:SPCC@JMU.EDU"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www.jmu.edu/financemanual/index.shtml" TargetMode="External"/><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7.xml"/><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mailto:ANGELMW@JMU.EDU" TargetMode="External"/><Relationship Id="rId2" Type="http://schemas.openxmlformats.org/officeDocument/2006/relationships/notesSlide" Target="../notesSlides/notesSlide30.xml"/><Relationship Id="rId1" Type="http://schemas.openxmlformats.org/officeDocument/2006/relationships/slideLayout" Target="../slideLayouts/slideLayout10.xml"/><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hyperlink" Target="mailto:WILLISSL@JMU.EDU" TargetMode="External"/><Relationship Id="rId7" Type="http://schemas.openxmlformats.org/officeDocument/2006/relationships/hyperlink" Target="mailto:ANGELMW@JMU.EDU" TargetMode="External"/><Relationship Id="rId2" Type="http://schemas.openxmlformats.org/officeDocument/2006/relationships/notesSlide" Target="../notesSlides/notesSlide32.xml"/><Relationship Id="rId1" Type="http://schemas.openxmlformats.org/officeDocument/2006/relationships/slideLayout" Target="../slideLayouts/slideLayout7.xml"/><Relationship Id="rId6" Type="http://schemas.openxmlformats.org/officeDocument/2006/relationships/hyperlink" Target="mailto:IIS.FINANCE@JMU.EDU" TargetMode="External"/><Relationship Id="rId5" Type="http://schemas.openxmlformats.org/officeDocument/2006/relationships/hyperlink" Target="mailto:LEETHTC@JMU.EDU" TargetMode="External"/><Relationship Id="rId4" Type="http://schemas.openxmlformats.org/officeDocument/2006/relationships/hyperlink" Target="mailto:WELLS2TM@JMU.EDU"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hyperlink" Target="mailto:willissl@jmu.edu" TargetMode="External"/><Relationship Id="rId2" Type="http://schemas.openxmlformats.org/officeDocument/2006/relationships/notesSlide" Target="../notesSlides/notesSlide6.xml"/><Relationship Id="rId1" Type="http://schemas.openxmlformats.org/officeDocument/2006/relationships/slideLayout" Target="../slideLayouts/slideLayout10.xml"/><Relationship Id="rId4" Type="http://schemas.openxmlformats.org/officeDocument/2006/relationships/hyperlink" Target="http://www.jmu.edu/payroll"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Higher Education Restructuring </a:t>
            </a:r>
            <a:r>
              <a:rPr lang="en-US" dirty="0"/>
              <a:t>A</a:t>
            </a:r>
            <a:r>
              <a:rPr lang="en-US" dirty="0" smtClean="0"/>
              <a:t>ct 2.5</a:t>
            </a:r>
            <a:endParaRPr lang="en-US" dirty="0"/>
          </a:p>
        </p:txBody>
      </p:sp>
      <p:sp>
        <p:nvSpPr>
          <p:cNvPr id="3" name="Subtitle 2"/>
          <p:cNvSpPr>
            <a:spLocks noGrp="1"/>
          </p:cNvSpPr>
          <p:nvPr>
            <p:ph type="subTitle" idx="1"/>
          </p:nvPr>
        </p:nvSpPr>
        <p:spPr/>
        <p:txBody>
          <a:bodyPr>
            <a:normAutofit fontScale="62500" lnSpcReduction="20000"/>
          </a:bodyPr>
          <a:lstStyle/>
          <a:p>
            <a:r>
              <a:rPr lang="en-US" dirty="0" smtClean="0"/>
              <a:t>JMU Financial Procedures Updates Sessions:</a:t>
            </a:r>
          </a:p>
          <a:p>
            <a:r>
              <a:rPr lang="en-US" dirty="0" smtClean="0"/>
              <a:t>8/18/16 AS3013 &amp; AS3015</a:t>
            </a:r>
          </a:p>
          <a:p>
            <a:r>
              <a:rPr lang="en-US" dirty="0" smtClean="0"/>
              <a:t>8/23/16 AS3014</a:t>
            </a:r>
          </a:p>
          <a:p>
            <a:r>
              <a:rPr lang="en-US" u="sng" dirty="0" smtClean="0"/>
              <a:t>UPDATES EFFECTIVE 8/15/16</a:t>
            </a:r>
            <a:endParaRPr lang="en-US" u="sng" dirty="0"/>
          </a:p>
        </p:txBody>
      </p:sp>
    </p:spTree>
    <p:extLst>
      <p:ext uri="{BB962C8B-B14F-4D97-AF65-F5344CB8AC3E}">
        <p14:creationId xmlns:p14="http://schemas.microsoft.com/office/powerpoint/2010/main" val="1630870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7239227" cy="1070919"/>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529053" y="1916670"/>
            <a:ext cx="8596668" cy="3124887"/>
          </a:xfrm>
        </p:spPr>
        <p:txBody>
          <a:bodyPr>
            <a:normAutofit/>
          </a:bodyPr>
          <a:lstStyle/>
          <a:p>
            <a:pPr marL="342900" indent="-342900">
              <a:buFont typeface="Wingdings" panose="05000000000000000000" pitchFamily="2" charset="2"/>
              <a:buChar char="Ø"/>
            </a:pPr>
            <a:r>
              <a:rPr lang="en-US" b="1" dirty="0"/>
              <a:t>Travel Authorizations, cont.</a:t>
            </a:r>
            <a:endParaRPr lang="en-US" b="1" dirty="0">
              <a:solidFill>
                <a:schemeClr val="bg2">
                  <a:lumMod val="50000"/>
                </a:schemeClr>
              </a:solidFill>
            </a:endParaRPr>
          </a:p>
          <a:p>
            <a:pPr marL="742950" lvl="1" indent="-285750">
              <a:buFont typeface="Wingdings" panose="05000000000000000000" pitchFamily="2" charset="2"/>
              <a:buChar char="Ø"/>
            </a:pPr>
            <a:r>
              <a:rPr lang="en-US" b="1" dirty="0"/>
              <a:t>Off Campus Retreats</a:t>
            </a:r>
          </a:p>
          <a:p>
            <a:pPr marL="1200150" lvl="2" indent="-285750">
              <a:buFont typeface="Wingdings" panose="05000000000000000000" pitchFamily="2" charset="2"/>
              <a:buChar char="Ø"/>
            </a:pPr>
            <a:r>
              <a:rPr lang="en-US" dirty="0"/>
              <a:t>The university requires prior approval for all planned retreats held at off campus locations.  Retreats held at off campus locations require prior approval by an Approving Authority, the appropriate Senior Vice President, as well as the Assistant Vice President for Finance.  This prior approval is obtained on the </a:t>
            </a:r>
            <a:r>
              <a:rPr lang="en-US" b="1" dirty="0"/>
              <a:t>Off Campus Retreat Authorization Form.</a:t>
            </a:r>
            <a:endParaRPr lang="en-US" dirty="0"/>
          </a:p>
        </p:txBody>
      </p:sp>
    </p:spTree>
    <p:extLst>
      <p:ext uri="{BB962C8B-B14F-4D97-AF65-F5344CB8AC3E}">
        <p14:creationId xmlns:p14="http://schemas.microsoft.com/office/powerpoint/2010/main" val="7616043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8438" y="461319"/>
            <a:ext cx="8596668" cy="1260389"/>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281919" y="1869988"/>
            <a:ext cx="8596668" cy="4506097"/>
          </a:xfrm>
        </p:spPr>
        <p:txBody>
          <a:bodyPr>
            <a:normAutofit/>
          </a:bodyPr>
          <a:lstStyle/>
          <a:p>
            <a:pPr marL="342900" indent="-342900">
              <a:buFont typeface="Wingdings" panose="05000000000000000000" pitchFamily="2" charset="2"/>
              <a:buChar char="Ø"/>
            </a:pPr>
            <a:r>
              <a:rPr lang="en-US" b="1" dirty="0">
                <a:solidFill>
                  <a:schemeClr val="tx1"/>
                </a:solidFill>
              </a:rPr>
              <a:t>Reserved for Hire Transportation</a:t>
            </a:r>
          </a:p>
          <a:p>
            <a:pPr marL="742950" lvl="1" indent="-285750">
              <a:buFont typeface="Wingdings" panose="05000000000000000000" pitchFamily="2" charset="2"/>
              <a:buChar char="Ø"/>
            </a:pPr>
            <a:r>
              <a:rPr lang="en-US" dirty="0"/>
              <a:t>Cost justification is no longer needed.</a:t>
            </a:r>
          </a:p>
          <a:p>
            <a:pPr marL="1200150" lvl="2" indent="-285750">
              <a:buFont typeface="Wingdings" panose="05000000000000000000" pitchFamily="2" charset="2"/>
              <a:buChar char="Ø"/>
            </a:pPr>
            <a:r>
              <a:rPr lang="en-US" dirty="0"/>
              <a:t>A reminder:  receipts are required only if the reimbursement claim exceeds $75 per instance.</a:t>
            </a:r>
          </a:p>
          <a:p>
            <a:pPr marL="342900" indent="-342900">
              <a:lnSpc>
                <a:spcPct val="150000"/>
              </a:lnSpc>
              <a:buFont typeface="Wingdings" panose="05000000000000000000" pitchFamily="2" charset="2"/>
              <a:buChar char="Ø"/>
            </a:pPr>
            <a:r>
              <a:rPr lang="en-US" sz="2200" b="1" dirty="0"/>
              <a:t> </a:t>
            </a:r>
            <a:r>
              <a:rPr lang="en-US" b="1" dirty="0"/>
              <a:t>Maximum Tip Increase for Transportation to 20%</a:t>
            </a:r>
          </a:p>
          <a:p>
            <a:pPr marL="800100" lvl="1" indent="-342900">
              <a:lnSpc>
                <a:spcPct val="150000"/>
              </a:lnSpc>
              <a:buFont typeface="Wingdings" panose="05000000000000000000" pitchFamily="2" charset="2"/>
              <a:buChar char="Ø"/>
            </a:pPr>
            <a:r>
              <a:rPr lang="en-US" dirty="0"/>
              <a:t>The reimbursement voucher must have the amount for the tip separate from the amount of the fare.</a:t>
            </a:r>
          </a:p>
          <a:p>
            <a:pPr lvl="1">
              <a:lnSpc>
                <a:spcPct val="150000"/>
              </a:lnSpc>
            </a:pPr>
            <a:endParaRPr lang="en-US" dirty="0"/>
          </a:p>
          <a:p>
            <a:pPr marL="800100" lvl="1" indent="-342900">
              <a:lnSpc>
                <a:spcPct val="150000"/>
              </a:lnSpc>
              <a:buFont typeface="Wingdings" panose="05000000000000000000" pitchFamily="2" charset="2"/>
              <a:buChar char="Ø"/>
            </a:pPr>
            <a:r>
              <a:rPr lang="en-US" dirty="0"/>
              <a:t>4215.335 Public Transportation</a:t>
            </a:r>
          </a:p>
        </p:txBody>
      </p:sp>
    </p:spTree>
    <p:extLst>
      <p:ext uri="{BB962C8B-B14F-4D97-AF65-F5344CB8AC3E}">
        <p14:creationId xmlns:p14="http://schemas.microsoft.com/office/powerpoint/2010/main" val="3990397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194486"/>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298394" y="1727200"/>
            <a:ext cx="8596668" cy="4879546"/>
          </a:xfrm>
        </p:spPr>
        <p:txBody>
          <a:bodyPr>
            <a:normAutofit/>
          </a:bodyPr>
          <a:lstStyle/>
          <a:p>
            <a:pPr marL="342900" indent="-342900">
              <a:buFont typeface="Wingdings" panose="05000000000000000000" pitchFamily="2" charset="2"/>
              <a:buChar char="Ø"/>
            </a:pPr>
            <a:r>
              <a:rPr lang="en-US" b="1" dirty="0"/>
              <a:t>Lodging </a:t>
            </a:r>
          </a:p>
          <a:p>
            <a:pPr marL="800100" lvl="1" indent="-342900">
              <a:buFont typeface="Wingdings" panose="05000000000000000000" pitchFamily="2" charset="2"/>
              <a:buChar char="Ø"/>
            </a:pPr>
            <a:r>
              <a:rPr lang="en-US" dirty="0"/>
              <a:t>Approving Authority’s have the authority to approve reimbursement for lodging up to 50% over the guidelines for both in-State and out-of-state travel when circumstances warrant.</a:t>
            </a:r>
          </a:p>
          <a:p>
            <a:pPr marL="1257300" lvl="2" indent="-342900">
              <a:buFont typeface="Wingdings" panose="05000000000000000000" pitchFamily="2" charset="2"/>
              <a:buChar char="Ø"/>
            </a:pPr>
            <a:r>
              <a:rPr lang="en-US" dirty="0"/>
              <a:t>An explanation of circumstances justifying the lodging exception must be attached to the Travel Expense Reimbursement voucher. </a:t>
            </a:r>
          </a:p>
          <a:p>
            <a:pPr marL="1257300" lvl="2" indent="-342900">
              <a:buFont typeface="Wingdings" panose="05000000000000000000" pitchFamily="2" charset="2"/>
              <a:buChar char="Ø"/>
            </a:pPr>
            <a:r>
              <a:rPr lang="en-US" dirty="0"/>
              <a:t>Travelers who exceed allowable limits without proper approval will be personally liable for the additional expense incurred.</a:t>
            </a:r>
          </a:p>
          <a:p>
            <a:pPr marL="1257300" lvl="2" indent="-342900">
              <a:buFont typeface="Wingdings" panose="05000000000000000000" pitchFamily="2" charset="2"/>
              <a:buChar char="Ø"/>
            </a:pPr>
            <a:r>
              <a:rPr lang="en-US" dirty="0"/>
              <a:t>The Assistant Vice President for Finance or designee is authorized to approve reimbursements for lodging up to 100% over the guidelines when circumstances warrant. </a:t>
            </a:r>
          </a:p>
          <a:p>
            <a:pPr lvl="2"/>
            <a:endParaRPr lang="en-US" dirty="0"/>
          </a:p>
          <a:p>
            <a:pPr marL="800100" lvl="1" indent="-342900">
              <a:buFont typeface="Wingdings" panose="05000000000000000000" pitchFamily="2" charset="2"/>
              <a:buChar char="Ø"/>
            </a:pPr>
            <a:r>
              <a:rPr lang="en-US" dirty="0"/>
              <a:t>4215.340 Lodging</a:t>
            </a:r>
          </a:p>
        </p:txBody>
      </p:sp>
    </p:spTree>
    <p:extLst>
      <p:ext uri="{BB962C8B-B14F-4D97-AF65-F5344CB8AC3E}">
        <p14:creationId xmlns:p14="http://schemas.microsoft.com/office/powerpoint/2010/main" val="352647251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194486"/>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298394" y="1727200"/>
            <a:ext cx="8596668" cy="4879546"/>
          </a:xfrm>
        </p:spPr>
        <p:txBody>
          <a:bodyPr>
            <a:normAutofit/>
          </a:bodyPr>
          <a:lstStyle/>
          <a:p>
            <a:pPr marL="342900" indent="-342900">
              <a:buFont typeface="Wingdings" panose="05000000000000000000" pitchFamily="2" charset="2"/>
              <a:buChar char="Ø"/>
            </a:pPr>
            <a:r>
              <a:rPr lang="en-US" sz="2200" b="1" dirty="0"/>
              <a:t>Lodging, cont.</a:t>
            </a:r>
          </a:p>
          <a:p>
            <a:pPr marL="1257300" lvl="2" indent="-342900">
              <a:buFont typeface="Wingdings" panose="05000000000000000000" pitchFamily="2" charset="2"/>
              <a:buChar char="Ø"/>
            </a:pPr>
            <a:r>
              <a:rPr lang="en-US" sz="1700" dirty="0"/>
              <a:t>The authority to approve above the guidelines does not grant approval for luxury accommodations.  State funds cannot be used for luxury hotels.  </a:t>
            </a:r>
          </a:p>
          <a:p>
            <a:pPr marL="1657350" lvl="3" indent="-285750">
              <a:buFont typeface="Wingdings" panose="05000000000000000000" pitchFamily="2" charset="2"/>
              <a:buChar char="Ø"/>
            </a:pPr>
            <a:r>
              <a:rPr lang="en-US" sz="1500" dirty="0"/>
              <a:t>Examples of luxury hotels include but are not limited to Ritz-Carlton, Paramount, Park Hyatt, Four Seasons Washington.</a:t>
            </a:r>
          </a:p>
          <a:p>
            <a:pPr marL="1200150" lvl="2" indent="-285750">
              <a:buFont typeface="Wingdings" panose="05000000000000000000" pitchFamily="2" charset="2"/>
              <a:buChar char="Ø"/>
            </a:pPr>
            <a:r>
              <a:rPr lang="en-US" sz="1800" dirty="0"/>
              <a:t>Final determination as to what is considered luxury vs. non-luxury rests with the Assistant Vice President for Finance or designee. </a:t>
            </a:r>
            <a:endParaRPr lang="en-US" sz="1700" dirty="0"/>
          </a:p>
          <a:p>
            <a:pPr marL="1714500" lvl="3" indent="-342900">
              <a:buFont typeface="Wingdings" panose="05000000000000000000" pitchFamily="2" charset="2"/>
              <a:buChar char="Ø"/>
            </a:pPr>
            <a:r>
              <a:rPr lang="en-US" sz="1500" dirty="0"/>
              <a:t>The use of luxury accommodations will be reimbursed at the per diem rate.</a:t>
            </a:r>
          </a:p>
          <a:p>
            <a:pPr lvl="1"/>
            <a:endParaRPr lang="en-US" dirty="0"/>
          </a:p>
          <a:p>
            <a:pPr marL="800100" lvl="1" indent="-342900">
              <a:buFont typeface="Wingdings" panose="05000000000000000000" pitchFamily="2" charset="2"/>
              <a:buChar char="Ø"/>
            </a:pPr>
            <a:r>
              <a:rPr lang="en-US" sz="1900" dirty="0"/>
              <a:t>4215.340 Lodging</a:t>
            </a:r>
          </a:p>
        </p:txBody>
      </p:sp>
    </p:spTree>
    <p:extLst>
      <p:ext uri="{BB962C8B-B14F-4D97-AF65-F5344CB8AC3E}">
        <p14:creationId xmlns:p14="http://schemas.microsoft.com/office/powerpoint/2010/main" val="32159578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194486"/>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298394" y="1727200"/>
            <a:ext cx="8596668" cy="4879546"/>
          </a:xfrm>
        </p:spPr>
        <p:txBody>
          <a:bodyPr>
            <a:normAutofit/>
          </a:bodyPr>
          <a:lstStyle/>
          <a:p>
            <a:pPr marL="342900" indent="-342900">
              <a:buFont typeface="Wingdings" panose="05000000000000000000" pitchFamily="2" charset="2"/>
              <a:buChar char="Ø"/>
            </a:pPr>
            <a:r>
              <a:rPr lang="en-US" b="1" dirty="0"/>
              <a:t>Number of Persons in a Hotel Room</a:t>
            </a:r>
          </a:p>
          <a:p>
            <a:pPr marL="800100" lvl="1" indent="-342900">
              <a:buFont typeface="Wingdings" panose="05000000000000000000" pitchFamily="2" charset="2"/>
              <a:buChar char="Ø"/>
            </a:pPr>
            <a:r>
              <a:rPr lang="en-US" dirty="0"/>
              <a:t>When two or more people travel on official State business and stay in the same non-luxury hotel room, the cost of the room cannot exceed the amount each individual could be reimbursed at the per diem guideline applicable to the travel destination, had they stayed in separate rooms.</a:t>
            </a:r>
          </a:p>
          <a:p>
            <a:pPr lvl="2"/>
            <a:endParaRPr lang="en-US" dirty="0"/>
          </a:p>
          <a:p>
            <a:pPr marL="800100" lvl="1" indent="-342900">
              <a:buFont typeface="Wingdings" panose="05000000000000000000" pitchFamily="2" charset="2"/>
              <a:buChar char="Ø"/>
            </a:pPr>
            <a:r>
              <a:rPr lang="en-US" dirty="0"/>
              <a:t>4215.340 Lodging</a:t>
            </a:r>
          </a:p>
        </p:txBody>
      </p:sp>
    </p:spTree>
    <p:extLst>
      <p:ext uri="{BB962C8B-B14F-4D97-AF65-F5344CB8AC3E}">
        <p14:creationId xmlns:p14="http://schemas.microsoft.com/office/powerpoint/2010/main" val="3044613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947351"/>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298394" y="1727200"/>
            <a:ext cx="8596668" cy="4879546"/>
          </a:xfrm>
        </p:spPr>
        <p:txBody>
          <a:bodyPr>
            <a:normAutofit/>
          </a:bodyPr>
          <a:lstStyle/>
          <a:p>
            <a:pPr marL="342900" indent="-342900">
              <a:buFont typeface="Wingdings" panose="05000000000000000000" pitchFamily="2" charset="2"/>
              <a:buChar char="Ø"/>
            </a:pPr>
            <a:r>
              <a:rPr lang="en-US" b="1" dirty="0"/>
              <a:t>Maximum Prepayment Period</a:t>
            </a:r>
          </a:p>
          <a:p>
            <a:pPr marL="800100" lvl="1" indent="-342900">
              <a:buFont typeface="Wingdings" panose="05000000000000000000" pitchFamily="2" charset="2"/>
              <a:buChar char="Ø"/>
            </a:pPr>
            <a:r>
              <a:rPr lang="en-US" dirty="0"/>
              <a:t>The allowable miscellaneous advance prepayment period has been increased to 180 days. Departments must be reasonably sure that travel will occur as planned.</a:t>
            </a:r>
          </a:p>
          <a:p>
            <a:pPr marL="1257300" lvl="2" indent="-342900">
              <a:buFont typeface="Wingdings" panose="05000000000000000000" pitchFamily="2" charset="2"/>
              <a:buChar char="Ø"/>
            </a:pPr>
            <a:r>
              <a:rPr lang="en-US" dirty="0"/>
              <a:t>Convention and Educational Services (4215.313)</a:t>
            </a:r>
          </a:p>
          <a:p>
            <a:pPr marL="1257300" lvl="2" indent="-342900">
              <a:buFont typeface="Wingdings" panose="05000000000000000000" pitchFamily="2" charset="2"/>
              <a:buChar char="Ø"/>
            </a:pPr>
            <a:r>
              <a:rPr lang="en-US" dirty="0"/>
              <a:t>Travel Public Carriers (4215.335) </a:t>
            </a:r>
          </a:p>
          <a:p>
            <a:pPr marL="1714500" lvl="3" indent="-342900">
              <a:buFont typeface="Wingdings" panose="05000000000000000000" pitchFamily="2" charset="2"/>
              <a:buChar char="Ø"/>
            </a:pPr>
            <a:r>
              <a:rPr lang="en-US" dirty="0"/>
              <a:t>Advance payment for travel by public carrier is limited to prepayments for individual travel by aircraft (if other than JMU travel contracts), train and bus.  Excludes rental vehicle expenditures.</a:t>
            </a:r>
          </a:p>
          <a:p>
            <a:pPr marL="1257300" lvl="2" indent="-342900">
              <a:buFont typeface="Wingdings" panose="05000000000000000000" pitchFamily="2" charset="2"/>
              <a:buChar char="Ø"/>
            </a:pPr>
            <a:r>
              <a:rPr lang="en-US" dirty="0"/>
              <a:t>Hotel/Motel deposits are limited to one night of lodging, if required, for direct bill payments on hotel/motel rooms.  Use of the travel card is encouraged to secure room confirmations.  Actual advance payments using travel charge card will not be reimbursed before the trip. (4215.340)</a:t>
            </a:r>
          </a:p>
        </p:txBody>
      </p:sp>
    </p:spTree>
    <p:extLst>
      <p:ext uri="{BB962C8B-B14F-4D97-AF65-F5344CB8AC3E}">
        <p14:creationId xmlns:p14="http://schemas.microsoft.com/office/powerpoint/2010/main" val="2714912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194" y="420130"/>
            <a:ext cx="8596668" cy="864973"/>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430201" y="1760149"/>
            <a:ext cx="8596668" cy="4698315"/>
          </a:xfrm>
        </p:spPr>
        <p:txBody>
          <a:bodyPr>
            <a:normAutofit/>
          </a:bodyPr>
          <a:lstStyle/>
          <a:p>
            <a:pPr marL="342900" indent="-342900">
              <a:buFont typeface="Wingdings" panose="05000000000000000000" pitchFamily="2" charset="2"/>
              <a:buChar char="Ø"/>
            </a:pPr>
            <a:r>
              <a:rPr lang="en-US" sz="2000" b="1" dirty="0"/>
              <a:t>Allowable Expenditures Subject to 180 Day Prepayment </a:t>
            </a:r>
          </a:p>
          <a:p>
            <a:pPr lvl="2" indent="-342900">
              <a:buFont typeface="Wingdings" panose="05000000000000000000" pitchFamily="2" charset="2"/>
              <a:buChar char="Ø"/>
            </a:pPr>
            <a:r>
              <a:rPr lang="en-US" sz="1800" dirty="0">
                <a:solidFill>
                  <a:schemeClr val="bg1">
                    <a:lumMod val="50000"/>
                  </a:schemeClr>
                </a:solidFill>
              </a:rPr>
              <a:t>Organization Memberships</a:t>
            </a:r>
          </a:p>
          <a:p>
            <a:pPr lvl="2" indent="-342900">
              <a:buFont typeface="Wingdings" panose="05000000000000000000" pitchFamily="2" charset="2"/>
              <a:buChar char="Ø"/>
            </a:pPr>
            <a:r>
              <a:rPr lang="en-US" sz="1800" dirty="0">
                <a:solidFill>
                  <a:schemeClr val="bg1">
                    <a:lumMod val="50000"/>
                  </a:schemeClr>
                </a:solidFill>
              </a:rPr>
              <a:t>Publication Subscriptions</a:t>
            </a:r>
          </a:p>
          <a:p>
            <a:pPr lvl="2" indent="-342900">
              <a:buFont typeface="Wingdings" panose="05000000000000000000" pitchFamily="2" charset="2"/>
              <a:buChar char="Ø"/>
            </a:pPr>
            <a:r>
              <a:rPr lang="en-US" sz="1800" dirty="0">
                <a:solidFill>
                  <a:schemeClr val="bg1">
                    <a:lumMod val="50000"/>
                  </a:schemeClr>
                </a:solidFill>
              </a:rPr>
              <a:t>Mail Order Purchases where payments must be included with the order</a:t>
            </a:r>
          </a:p>
          <a:p>
            <a:pPr lvl="2" indent="-342900">
              <a:buFont typeface="Wingdings" panose="05000000000000000000" pitchFamily="2" charset="2"/>
              <a:buChar char="Ø"/>
            </a:pPr>
            <a:r>
              <a:rPr lang="en-US" sz="1800" dirty="0">
                <a:solidFill>
                  <a:schemeClr val="bg1">
                    <a:lumMod val="50000"/>
                  </a:schemeClr>
                </a:solidFill>
              </a:rPr>
              <a:t>Human Subject Payments</a:t>
            </a:r>
          </a:p>
          <a:p>
            <a:pPr lvl="2" indent="-342900">
              <a:buFont typeface="Wingdings" panose="05000000000000000000" pitchFamily="2" charset="2"/>
              <a:buChar char="Ø"/>
            </a:pPr>
            <a:r>
              <a:rPr lang="en-US" sz="1800" dirty="0">
                <a:solidFill>
                  <a:schemeClr val="bg1">
                    <a:lumMod val="50000"/>
                  </a:schemeClr>
                </a:solidFill>
              </a:rPr>
              <a:t>US Postal Service Purchases</a:t>
            </a:r>
          </a:p>
          <a:p>
            <a:pPr lvl="2" indent="-342900">
              <a:buFont typeface="Wingdings" panose="05000000000000000000" pitchFamily="2" charset="2"/>
              <a:buChar char="Ø"/>
            </a:pPr>
            <a:r>
              <a:rPr lang="en-US" sz="1800" dirty="0">
                <a:solidFill>
                  <a:schemeClr val="bg1">
                    <a:lumMod val="50000"/>
                  </a:schemeClr>
                </a:solidFill>
              </a:rPr>
              <a:t>Excludes courier service and freight expenditures</a:t>
            </a:r>
          </a:p>
          <a:p>
            <a:pPr lvl="2" indent="-342900">
              <a:buFont typeface="Wingdings" panose="05000000000000000000" pitchFamily="2" charset="2"/>
              <a:buChar char="Ø"/>
            </a:pPr>
            <a:r>
              <a:rPr lang="en-US" sz="1800" dirty="0">
                <a:solidFill>
                  <a:schemeClr val="bg1">
                    <a:lumMod val="50000"/>
                  </a:schemeClr>
                </a:solidFill>
              </a:rPr>
              <a:t>File Acquisitions or Rentals</a:t>
            </a:r>
          </a:p>
          <a:p>
            <a:pPr lvl="2" indent="-342900">
              <a:buFont typeface="Wingdings" panose="05000000000000000000" pitchFamily="2" charset="2"/>
              <a:buChar char="Ø"/>
            </a:pPr>
            <a:r>
              <a:rPr lang="en-US" sz="1800" dirty="0">
                <a:solidFill>
                  <a:schemeClr val="bg1">
                    <a:lumMod val="50000"/>
                  </a:schemeClr>
                </a:solidFill>
              </a:rPr>
              <a:t>Advertising Expenses</a:t>
            </a:r>
          </a:p>
          <a:p>
            <a:pPr lvl="2" indent="-342900">
              <a:buFont typeface="Wingdings" panose="05000000000000000000" pitchFamily="2" charset="2"/>
              <a:buChar char="Ø"/>
            </a:pPr>
            <a:endParaRPr lang="en-US" sz="1800" dirty="0">
              <a:solidFill>
                <a:schemeClr val="bg1">
                  <a:lumMod val="50000"/>
                </a:schemeClr>
              </a:solidFill>
            </a:endParaRPr>
          </a:p>
          <a:p>
            <a:pPr lvl="2" indent="-342900">
              <a:buFont typeface="Wingdings" panose="05000000000000000000" pitchFamily="2" charset="2"/>
              <a:buChar char="Ø"/>
            </a:pPr>
            <a:r>
              <a:rPr lang="en-US" sz="1800" dirty="0">
                <a:solidFill>
                  <a:schemeClr val="bg1">
                    <a:lumMod val="50000"/>
                  </a:schemeClr>
                </a:solidFill>
              </a:rPr>
              <a:t>4205.331 Allowable Advance Payments</a:t>
            </a:r>
          </a:p>
        </p:txBody>
      </p:sp>
    </p:spTree>
    <p:extLst>
      <p:ext uri="{BB962C8B-B14F-4D97-AF65-F5344CB8AC3E}">
        <p14:creationId xmlns:p14="http://schemas.microsoft.com/office/powerpoint/2010/main" val="9069397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617838"/>
          </a:xfrm>
        </p:spPr>
        <p:txBody>
          <a:bodyPr>
            <a:normAutofit fontScale="90000"/>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446676" y="1603633"/>
            <a:ext cx="8596668" cy="4928972"/>
          </a:xfrm>
        </p:spPr>
        <p:txBody>
          <a:bodyPr>
            <a:normAutofit/>
          </a:bodyPr>
          <a:lstStyle/>
          <a:p>
            <a:pPr marL="342900" indent="-342900">
              <a:buFont typeface="Wingdings" panose="05000000000000000000" pitchFamily="2" charset="2"/>
              <a:buChar char="Ø"/>
            </a:pPr>
            <a:r>
              <a:rPr lang="en-US" b="1" dirty="0"/>
              <a:t>Business Meal Reimbursements</a:t>
            </a:r>
          </a:p>
          <a:p>
            <a:pPr marL="800100" lvl="1" indent="-342900">
              <a:buFont typeface="Wingdings" panose="05000000000000000000" pitchFamily="2" charset="2"/>
              <a:buChar char="Ø"/>
            </a:pPr>
            <a:r>
              <a:rPr lang="en-US" dirty="0"/>
              <a:t>Meals while on official business must involve a substantive and bona fide business discussion with a </a:t>
            </a:r>
            <a:r>
              <a:rPr lang="en-US" b="1" dirty="0"/>
              <a:t>non-University employee</a:t>
            </a:r>
            <a:r>
              <a:rPr lang="en-US" dirty="0"/>
              <a:t> and the employee must complete a Business Meal Certification Form.</a:t>
            </a:r>
          </a:p>
          <a:p>
            <a:pPr marL="800100" lvl="1" indent="-342900">
              <a:buFont typeface="Wingdings" panose="05000000000000000000" pitchFamily="2" charset="2"/>
              <a:buChar char="Ø"/>
            </a:pPr>
            <a:r>
              <a:rPr lang="en-US" dirty="0"/>
              <a:t>An original, itemized receipt is required for reimbursement of all business meals. Tips for official business meals is limited to </a:t>
            </a:r>
            <a:r>
              <a:rPr lang="en-US" b="1" dirty="0"/>
              <a:t>15%</a:t>
            </a:r>
            <a:r>
              <a:rPr lang="en-US" dirty="0"/>
              <a:t> of the food/drink </a:t>
            </a:r>
            <a:r>
              <a:rPr lang="en-US" b="1" dirty="0"/>
              <a:t>before</a:t>
            </a:r>
            <a:r>
              <a:rPr lang="en-US" dirty="0"/>
              <a:t> taxes.</a:t>
            </a:r>
          </a:p>
          <a:p>
            <a:pPr marL="800100" lvl="1" indent="-342900">
              <a:buFont typeface="Wingdings" panose="05000000000000000000" pitchFamily="2" charset="2"/>
              <a:buChar char="Ø"/>
            </a:pPr>
            <a:r>
              <a:rPr lang="en-US" dirty="0"/>
              <a:t>An Approving Authority may, with sufficient justification, authorize a meal reimbursement up to 50% over the applicable per diem guideline. </a:t>
            </a:r>
          </a:p>
          <a:p>
            <a:pPr lvl="1"/>
            <a:endParaRPr lang="en-US" dirty="0"/>
          </a:p>
          <a:p>
            <a:pPr marL="800100" lvl="1" indent="-342900">
              <a:buFont typeface="Wingdings" panose="05000000000000000000" pitchFamily="2" charset="2"/>
              <a:buChar char="Ø"/>
            </a:pPr>
            <a:r>
              <a:rPr lang="en-US" dirty="0"/>
              <a:t>4215.352 Meal Reimbursements for Overtime and Official Business Meals</a:t>
            </a:r>
          </a:p>
        </p:txBody>
      </p:sp>
    </p:spTree>
    <p:extLst>
      <p:ext uri="{BB962C8B-B14F-4D97-AF65-F5344CB8AC3E}">
        <p14:creationId xmlns:p14="http://schemas.microsoft.com/office/powerpoint/2010/main" val="78380560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757881"/>
          </a:xfrm>
        </p:spPr>
        <p:txBody>
          <a:bodyPr>
            <a:normAutofit fontScale="90000"/>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356059" y="1562443"/>
            <a:ext cx="8596668" cy="4871308"/>
          </a:xfrm>
        </p:spPr>
        <p:txBody>
          <a:bodyPr>
            <a:normAutofit/>
          </a:bodyPr>
          <a:lstStyle/>
          <a:p>
            <a:pPr marL="342900" indent="-342900">
              <a:buFont typeface="Wingdings" panose="05000000000000000000" pitchFamily="2" charset="2"/>
              <a:buChar char="Ø"/>
            </a:pPr>
            <a:r>
              <a:rPr lang="en-US" b="1" dirty="0"/>
              <a:t>Mileage for Personal Use of Automobiles Increased to 280 miles per Day</a:t>
            </a:r>
          </a:p>
          <a:p>
            <a:pPr marL="800100" lvl="1" indent="-342900">
              <a:buFont typeface="Wingdings" panose="05000000000000000000" pitchFamily="2" charset="2"/>
              <a:buChar char="Ø"/>
            </a:pPr>
            <a:r>
              <a:rPr lang="en-US" dirty="0"/>
              <a:t>University employees may use personal automobiles when traveling on Official University business. The University usually considers a personal automobile cost beneficial for occasional travel planned for distances up to an average of 280 miles per day and will be reimbursed at the higher rate.</a:t>
            </a:r>
          </a:p>
          <a:p>
            <a:pPr marL="800100" lvl="1" indent="-342900">
              <a:buFont typeface="Wingdings" panose="05000000000000000000" pitchFamily="2" charset="2"/>
              <a:buChar char="Ø"/>
            </a:pPr>
            <a:r>
              <a:rPr lang="en-US" dirty="0"/>
              <a:t>Employees electing to use their personal vehicle as a matter of convenience for trips exceeding an average of 280 miles per day will be reimbursed for mileage at the reduced rate.</a:t>
            </a:r>
          </a:p>
          <a:p>
            <a:pPr lvl="1"/>
            <a:endParaRPr lang="en-US" dirty="0"/>
          </a:p>
          <a:p>
            <a:pPr marL="800100" lvl="1" indent="-342900">
              <a:buFont typeface="Wingdings" panose="05000000000000000000" pitchFamily="2" charset="2"/>
              <a:buChar char="Ø"/>
            </a:pPr>
            <a:r>
              <a:rPr lang="en-US" dirty="0"/>
              <a:t>4215.334 Personal Automobiles</a:t>
            </a:r>
          </a:p>
          <a:p>
            <a:pPr marL="800100" lvl="1" indent="-342900">
              <a:buFont typeface="Wingdings" panose="05000000000000000000" pitchFamily="2" charset="2"/>
              <a:buChar char="Ø"/>
            </a:pPr>
            <a:r>
              <a:rPr lang="en-US" dirty="0"/>
              <a:t>4215.331.1 Current Mileage Rates</a:t>
            </a:r>
          </a:p>
        </p:txBody>
      </p:sp>
    </p:spTree>
    <p:extLst>
      <p:ext uri="{BB962C8B-B14F-4D97-AF65-F5344CB8AC3E}">
        <p14:creationId xmlns:p14="http://schemas.microsoft.com/office/powerpoint/2010/main" val="167219781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6103" y="453081"/>
            <a:ext cx="8596668" cy="980303"/>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413724" y="2032000"/>
            <a:ext cx="8596668" cy="3479114"/>
          </a:xfrm>
        </p:spPr>
        <p:txBody>
          <a:bodyPr>
            <a:normAutofit/>
          </a:bodyPr>
          <a:lstStyle/>
          <a:p>
            <a:pPr marL="342900" indent="-342900">
              <a:buFont typeface="Wingdings" panose="05000000000000000000" pitchFamily="2" charset="2"/>
              <a:buChar char="Ø"/>
            </a:pPr>
            <a:r>
              <a:rPr lang="en-US" b="1" dirty="0"/>
              <a:t>Travel Expense Reimbursement Voucher Completion Requirement 60 Days</a:t>
            </a:r>
          </a:p>
          <a:p>
            <a:pPr marL="800100" lvl="1" indent="-342900">
              <a:buFont typeface="Wingdings" panose="05000000000000000000" pitchFamily="2" charset="2"/>
              <a:buChar char="Ø"/>
            </a:pPr>
            <a:r>
              <a:rPr lang="en-US" dirty="0"/>
              <a:t>Travelers must submit a completed TERV to their supervisor for approval within (60) working days after completion of the trip. </a:t>
            </a:r>
          </a:p>
          <a:p>
            <a:pPr marL="800100" lvl="1" indent="-342900">
              <a:buFont typeface="Wingdings" panose="05000000000000000000" pitchFamily="2" charset="2"/>
              <a:buChar char="Ø"/>
            </a:pPr>
            <a:endParaRPr lang="en-US" dirty="0"/>
          </a:p>
          <a:p>
            <a:pPr lvl="1"/>
            <a:endParaRPr lang="en-US" dirty="0"/>
          </a:p>
          <a:p>
            <a:pPr marL="800100" lvl="1" indent="-342900">
              <a:buFont typeface="Wingdings" panose="05000000000000000000" pitchFamily="2" charset="2"/>
              <a:buChar char="Ø"/>
            </a:pPr>
            <a:r>
              <a:rPr lang="en-US" dirty="0"/>
              <a:t>4215.610 Travel Expense Reimbursement Vouchers</a:t>
            </a:r>
          </a:p>
        </p:txBody>
      </p:sp>
    </p:spTree>
    <p:extLst>
      <p:ext uri="{BB962C8B-B14F-4D97-AF65-F5344CB8AC3E}">
        <p14:creationId xmlns:p14="http://schemas.microsoft.com/office/powerpoint/2010/main" val="39055774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6401" y="609600"/>
            <a:ext cx="7946983" cy="955589"/>
          </a:xfrm>
        </p:spPr>
        <p:txBody>
          <a:bodyPr/>
          <a:lstStyle/>
          <a:p>
            <a:r>
              <a:rPr lang="en-US" dirty="0" smtClean="0"/>
              <a:t>Approving Authority Role</a:t>
            </a:r>
            <a:endParaRPr lang="en-US" dirty="0"/>
          </a:p>
        </p:txBody>
      </p:sp>
      <p:sp>
        <p:nvSpPr>
          <p:cNvPr id="3" name="Text Placeholder 2"/>
          <p:cNvSpPr>
            <a:spLocks noGrp="1"/>
          </p:cNvSpPr>
          <p:nvPr>
            <p:ph type="body" idx="1"/>
          </p:nvPr>
        </p:nvSpPr>
        <p:spPr>
          <a:xfrm>
            <a:off x="578481" y="2526270"/>
            <a:ext cx="8596668" cy="1570962"/>
          </a:xfrm>
        </p:spPr>
        <p:txBody>
          <a:bodyPr/>
          <a:lstStyle/>
          <a:p>
            <a:pPr marL="342900" indent="-342900">
              <a:buFont typeface="Wingdings" panose="05000000000000000000" pitchFamily="2" charset="2"/>
              <a:buChar char="Ø"/>
            </a:pPr>
            <a:r>
              <a:rPr lang="en-US" dirty="0"/>
              <a:t>President, Vice President, Assistant Vice President, Dean, </a:t>
            </a:r>
            <a:r>
              <a:rPr lang="en-US" dirty="0" err="1"/>
              <a:t>Asst</a:t>
            </a:r>
            <a:r>
              <a:rPr lang="en-US" dirty="0"/>
              <a:t>/</a:t>
            </a:r>
            <a:r>
              <a:rPr lang="en-US" dirty="0" err="1"/>
              <a:t>Assoc</a:t>
            </a:r>
            <a:r>
              <a:rPr lang="en-US" dirty="0"/>
              <a:t> Dean, Director, or Department Head who is the Approving Authority for the </a:t>
            </a:r>
            <a:r>
              <a:rPr lang="en-US" dirty="0" err="1"/>
              <a:t>DeptID</a:t>
            </a:r>
            <a:r>
              <a:rPr lang="en-US" dirty="0"/>
              <a:t>.</a:t>
            </a:r>
          </a:p>
        </p:txBody>
      </p:sp>
    </p:spTree>
    <p:extLst>
      <p:ext uri="{BB962C8B-B14F-4D97-AF65-F5344CB8AC3E}">
        <p14:creationId xmlns:p14="http://schemas.microsoft.com/office/powerpoint/2010/main" val="2201428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6405" y="783665"/>
            <a:ext cx="10058400" cy="1391124"/>
          </a:xfrm>
        </p:spPr>
        <p:txBody>
          <a:bodyPr>
            <a:normAutofit/>
          </a:bodyPr>
          <a:lstStyle/>
          <a:p>
            <a:r>
              <a:rPr lang="en-US" sz="4800" dirty="0" smtClean="0"/>
              <a:t>Small purchase credit card [</a:t>
            </a:r>
            <a:r>
              <a:rPr lang="en-US" sz="4800" dirty="0" err="1" smtClean="0"/>
              <a:t>spcc</a:t>
            </a:r>
            <a:r>
              <a:rPr lang="en-US" sz="4800" dirty="0" smtClean="0"/>
              <a:t>]</a:t>
            </a:r>
            <a:endParaRPr lang="en-US" sz="4800" dirty="0"/>
          </a:p>
        </p:txBody>
      </p:sp>
      <p:sp>
        <p:nvSpPr>
          <p:cNvPr id="3" name="Text Placeholder 2"/>
          <p:cNvSpPr>
            <a:spLocks noGrp="1"/>
          </p:cNvSpPr>
          <p:nvPr>
            <p:ph type="body" idx="1"/>
          </p:nvPr>
        </p:nvSpPr>
        <p:spPr>
          <a:xfrm>
            <a:off x="248968" y="4370929"/>
            <a:ext cx="8596668" cy="860400"/>
          </a:xfrm>
        </p:spPr>
        <p:txBody>
          <a:bodyPr/>
          <a:lstStyle/>
          <a:p>
            <a:r>
              <a:rPr lang="en-US" dirty="0" smtClean="0"/>
              <a:t>Tish Leeth, Cash &amp; Investments</a:t>
            </a:r>
            <a:endParaRPr lang="en-US" dirty="0"/>
          </a:p>
        </p:txBody>
      </p:sp>
    </p:spTree>
    <p:extLst>
      <p:ext uri="{BB962C8B-B14F-4D97-AF65-F5344CB8AC3E}">
        <p14:creationId xmlns:p14="http://schemas.microsoft.com/office/powerpoint/2010/main" val="3810762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505465"/>
          </a:xfrm>
        </p:spPr>
        <p:txBody>
          <a:bodyPr/>
          <a:lstStyle/>
          <a:p>
            <a:r>
              <a:rPr lang="en-US" dirty="0" smtClean="0"/>
              <a:t>Small purchase credit card</a:t>
            </a:r>
            <a:endParaRPr lang="en-US" dirty="0"/>
          </a:p>
        </p:txBody>
      </p:sp>
      <p:sp>
        <p:nvSpPr>
          <p:cNvPr id="3" name="Text Placeholder 2"/>
          <p:cNvSpPr>
            <a:spLocks noGrp="1"/>
          </p:cNvSpPr>
          <p:nvPr>
            <p:ph type="body" idx="1"/>
          </p:nvPr>
        </p:nvSpPr>
        <p:spPr>
          <a:xfrm>
            <a:off x="684213" y="2553729"/>
            <a:ext cx="8535988" cy="2625125"/>
          </a:xfrm>
        </p:spPr>
        <p:txBody>
          <a:bodyPr>
            <a:normAutofit lnSpcReduction="10000"/>
          </a:bodyPr>
          <a:lstStyle/>
          <a:p>
            <a:pPr marL="342900" indent="-342900">
              <a:buFont typeface="Wingdings" panose="05000000000000000000" pitchFamily="2" charset="2"/>
              <a:buChar char="Ø"/>
            </a:pPr>
            <a:r>
              <a:rPr lang="en-US" dirty="0" smtClean="0"/>
              <a:t>Domestic travel information in 30 character description field of SPCC Record:</a:t>
            </a:r>
          </a:p>
          <a:p>
            <a:pPr marL="800100" lvl="1" indent="-342900">
              <a:buFont typeface="Wingdings" panose="05000000000000000000" pitchFamily="2" charset="2"/>
              <a:buChar char="Ø"/>
            </a:pPr>
            <a:r>
              <a:rPr lang="en-US" dirty="0" smtClean="0"/>
              <a:t>1</a:t>
            </a:r>
            <a:r>
              <a:rPr lang="en-US" baseline="30000" dirty="0" smtClean="0"/>
              <a:t>st</a:t>
            </a:r>
            <a:r>
              <a:rPr lang="en-US" dirty="0" smtClean="0"/>
              <a:t> initial, Last Name &amp; Departure date for all public carrier payments</a:t>
            </a:r>
          </a:p>
          <a:p>
            <a:pPr marL="800100" lvl="1" indent="-342900">
              <a:buFont typeface="Wingdings" panose="05000000000000000000" pitchFamily="2" charset="2"/>
              <a:buChar char="Ø"/>
            </a:pPr>
            <a:r>
              <a:rPr lang="en-US" dirty="0" smtClean="0"/>
              <a:t>1</a:t>
            </a:r>
            <a:r>
              <a:rPr lang="en-US" baseline="30000" dirty="0" smtClean="0"/>
              <a:t>st</a:t>
            </a:r>
            <a:r>
              <a:rPr lang="en-US" dirty="0" smtClean="0"/>
              <a:t> initial, Last Name &amp; Conference start date for registration fees</a:t>
            </a:r>
          </a:p>
          <a:p>
            <a:pPr marL="342900" indent="-342900">
              <a:buFont typeface="Wingdings" panose="05000000000000000000" pitchFamily="2" charset="2"/>
              <a:buChar char="Ø"/>
            </a:pPr>
            <a:r>
              <a:rPr lang="en-US" dirty="0" smtClean="0"/>
              <a:t>Domestic travel support documents to be submitted with monthly reconciliation:</a:t>
            </a:r>
          </a:p>
          <a:p>
            <a:pPr marL="800100" lvl="1" indent="-342900">
              <a:buFont typeface="Wingdings" panose="05000000000000000000" pitchFamily="2" charset="2"/>
              <a:buChar char="Ø"/>
            </a:pPr>
            <a:r>
              <a:rPr lang="en-US" dirty="0" smtClean="0"/>
              <a:t>Public carrier payments – description of events/invitation to participate (showing travel dates/location)</a:t>
            </a:r>
          </a:p>
          <a:p>
            <a:pPr marL="800100" lvl="1" indent="-342900">
              <a:buFont typeface="Wingdings" panose="05000000000000000000" pitchFamily="2" charset="2"/>
              <a:buChar char="Ø"/>
            </a:pPr>
            <a:r>
              <a:rPr lang="en-US" dirty="0" smtClean="0"/>
              <a:t>Conference registrations – copy of completed registration forms</a:t>
            </a:r>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88940587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505465"/>
          </a:xfrm>
        </p:spPr>
        <p:txBody>
          <a:bodyPr/>
          <a:lstStyle/>
          <a:p>
            <a:r>
              <a:rPr lang="en-US" dirty="0" smtClean="0"/>
              <a:t>Small purchase credit card</a:t>
            </a:r>
            <a:endParaRPr lang="en-US" dirty="0"/>
          </a:p>
        </p:txBody>
      </p:sp>
      <p:sp>
        <p:nvSpPr>
          <p:cNvPr id="3" name="Text Placeholder 2"/>
          <p:cNvSpPr>
            <a:spLocks noGrp="1"/>
          </p:cNvSpPr>
          <p:nvPr>
            <p:ph type="body" idx="1"/>
          </p:nvPr>
        </p:nvSpPr>
        <p:spPr>
          <a:xfrm>
            <a:off x="684213" y="2125362"/>
            <a:ext cx="8535988" cy="2625125"/>
          </a:xfrm>
        </p:spPr>
        <p:txBody>
          <a:bodyPr>
            <a:normAutofit/>
          </a:bodyPr>
          <a:lstStyle/>
          <a:p>
            <a:pPr marL="342900" indent="-342900">
              <a:buFont typeface="Wingdings" panose="05000000000000000000" pitchFamily="2" charset="2"/>
              <a:buChar char="Ø"/>
            </a:pPr>
            <a:r>
              <a:rPr lang="en-US" dirty="0" smtClean="0"/>
              <a:t>International travel information in 30 character description field of SPCC Record:</a:t>
            </a:r>
          </a:p>
          <a:p>
            <a:pPr marL="800100" lvl="1" indent="-342900">
              <a:buFont typeface="Wingdings" panose="05000000000000000000" pitchFamily="2" charset="2"/>
              <a:buChar char="Ø"/>
            </a:pPr>
            <a:r>
              <a:rPr lang="en-US" dirty="0" smtClean="0"/>
              <a:t>TA# (original, approved TA must have been previously submitted to AP)</a:t>
            </a:r>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29228894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603" y="214184"/>
            <a:ext cx="7460950" cy="2339546"/>
          </a:xfrm>
        </p:spPr>
        <p:txBody>
          <a:bodyPr/>
          <a:lstStyle/>
          <a:p>
            <a:r>
              <a:rPr lang="en-US" dirty="0" smtClean="0"/>
              <a:t>Small purchase credit card</a:t>
            </a:r>
            <a:endParaRPr lang="en-US" dirty="0"/>
          </a:p>
        </p:txBody>
      </p:sp>
      <p:sp>
        <p:nvSpPr>
          <p:cNvPr id="3" name="Text Placeholder 2"/>
          <p:cNvSpPr>
            <a:spLocks noGrp="1"/>
          </p:cNvSpPr>
          <p:nvPr>
            <p:ph type="body" idx="1"/>
          </p:nvPr>
        </p:nvSpPr>
        <p:spPr>
          <a:xfrm>
            <a:off x="684213" y="2870887"/>
            <a:ext cx="8535988" cy="1879600"/>
          </a:xfrm>
        </p:spPr>
        <p:txBody>
          <a:bodyPr>
            <a:normAutofit lnSpcReduction="10000"/>
          </a:bodyPr>
          <a:lstStyle/>
          <a:p>
            <a:r>
              <a:rPr lang="en-US" dirty="0" smtClean="0"/>
              <a:t>SPCC violation of policy changes:</a:t>
            </a:r>
          </a:p>
          <a:p>
            <a:r>
              <a:rPr lang="en-US" dirty="0" smtClean="0"/>
              <a:t>1</a:t>
            </a:r>
            <a:r>
              <a:rPr lang="en-US" baseline="30000" dirty="0" smtClean="0"/>
              <a:t>st</a:t>
            </a:r>
            <a:r>
              <a:rPr lang="en-US" dirty="0" smtClean="0"/>
              <a:t> time: email warning</a:t>
            </a:r>
          </a:p>
          <a:p>
            <a:r>
              <a:rPr lang="en-US" dirty="0" smtClean="0"/>
              <a:t>2</a:t>
            </a:r>
            <a:r>
              <a:rPr lang="en-US" baseline="30000" dirty="0" smtClean="0"/>
              <a:t>nd</a:t>
            </a:r>
            <a:r>
              <a:rPr lang="en-US" dirty="0" smtClean="0"/>
              <a:t> time: 15 day suspension</a:t>
            </a:r>
          </a:p>
          <a:p>
            <a:r>
              <a:rPr lang="en-US" dirty="0" smtClean="0"/>
              <a:t>3</a:t>
            </a:r>
            <a:r>
              <a:rPr lang="en-US" baseline="30000" dirty="0" smtClean="0"/>
              <a:t>rd</a:t>
            </a:r>
            <a:r>
              <a:rPr lang="en-US" dirty="0" smtClean="0"/>
              <a:t> time: 30 day suspension</a:t>
            </a:r>
          </a:p>
          <a:p>
            <a:r>
              <a:rPr lang="en-US" dirty="0" smtClean="0"/>
              <a:t>Infractions last for 2 years.</a:t>
            </a:r>
            <a:endParaRPr lang="en-US" dirty="0"/>
          </a:p>
        </p:txBody>
      </p:sp>
      <p:sp>
        <p:nvSpPr>
          <p:cNvPr id="4" name="TextBox 3"/>
          <p:cNvSpPr txBox="1"/>
          <p:nvPr/>
        </p:nvSpPr>
        <p:spPr>
          <a:xfrm>
            <a:off x="684213" y="4885038"/>
            <a:ext cx="4754828" cy="646331"/>
          </a:xfrm>
          <a:prstGeom prst="rect">
            <a:avLst/>
          </a:prstGeom>
          <a:noFill/>
        </p:spPr>
        <p:txBody>
          <a:bodyPr wrap="none" rtlCol="0">
            <a:spAutoFit/>
          </a:bodyPr>
          <a:lstStyle/>
          <a:p>
            <a:r>
              <a:rPr lang="en-US" dirty="0" smtClean="0"/>
              <a:t>Misuse of Restaurant Block being lifted:</a:t>
            </a:r>
          </a:p>
          <a:p>
            <a:r>
              <a:rPr lang="en-US" dirty="0" smtClean="0"/>
              <a:t>Block placed permanently back on card</a:t>
            </a:r>
            <a:endParaRPr lang="en-US" dirty="0"/>
          </a:p>
        </p:txBody>
      </p:sp>
    </p:spTree>
    <p:extLst>
      <p:ext uri="{BB962C8B-B14F-4D97-AF65-F5344CB8AC3E}">
        <p14:creationId xmlns:p14="http://schemas.microsoft.com/office/powerpoint/2010/main" val="428332172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1505465"/>
          </a:xfrm>
        </p:spPr>
        <p:txBody>
          <a:bodyPr/>
          <a:lstStyle/>
          <a:p>
            <a:r>
              <a:rPr lang="en-US" dirty="0" smtClean="0"/>
              <a:t>Small purchase credit card</a:t>
            </a:r>
            <a:endParaRPr lang="en-US" dirty="0"/>
          </a:p>
        </p:txBody>
      </p:sp>
      <p:sp>
        <p:nvSpPr>
          <p:cNvPr id="3" name="Text Placeholder 2"/>
          <p:cNvSpPr>
            <a:spLocks noGrp="1"/>
          </p:cNvSpPr>
          <p:nvPr>
            <p:ph type="body" idx="1"/>
          </p:nvPr>
        </p:nvSpPr>
        <p:spPr>
          <a:xfrm>
            <a:off x="519457" y="1894703"/>
            <a:ext cx="8535988" cy="3253946"/>
          </a:xfrm>
        </p:spPr>
        <p:txBody>
          <a:bodyPr>
            <a:normAutofit fontScale="85000" lnSpcReduction="20000"/>
          </a:bodyPr>
          <a:lstStyle/>
          <a:p>
            <a:endParaRPr lang="en-US" dirty="0" smtClean="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Shipping reminder:</a:t>
            </a:r>
          </a:p>
          <a:p>
            <a:pPr marL="800100" lvl="1" indent="-342900">
              <a:buFont typeface="Wingdings" panose="05000000000000000000" pitchFamily="2" charset="2"/>
              <a:buChar char="Ø"/>
            </a:pPr>
            <a:r>
              <a:rPr lang="en-US" dirty="0" smtClean="0"/>
              <a:t>All shipments must be received at a JMU physical address.</a:t>
            </a:r>
          </a:p>
          <a:p>
            <a:pPr marL="342900" indent="-342900">
              <a:buFont typeface="Wingdings" panose="05000000000000000000" pitchFamily="2" charset="2"/>
              <a:buChar char="Ø"/>
            </a:pPr>
            <a:r>
              <a:rPr lang="en-US" dirty="0" smtClean="0"/>
              <a:t>Promotional Items reminder: </a:t>
            </a:r>
          </a:p>
          <a:p>
            <a:pPr marL="800100" lvl="1" indent="-342900">
              <a:buFont typeface="Wingdings" panose="05000000000000000000" pitchFamily="2" charset="2"/>
              <a:buChar char="Ø"/>
            </a:pPr>
            <a:r>
              <a:rPr lang="en-US" dirty="0" smtClean="0"/>
              <a:t>Provide the average per item cost (excluding shipping/setup)</a:t>
            </a:r>
          </a:p>
          <a:p>
            <a:pPr marL="800100" lvl="1" indent="-342900">
              <a:buFont typeface="Wingdings" panose="05000000000000000000" pitchFamily="2" charset="2"/>
              <a:buChar char="Ø"/>
            </a:pPr>
            <a:r>
              <a:rPr lang="en-US" dirty="0" smtClean="0"/>
              <a:t>Use the appropriate promotional supplies account code (137810)</a:t>
            </a:r>
          </a:p>
          <a:p>
            <a:pPr marL="342900" indent="-342900">
              <a:buFont typeface="Wingdings" panose="05000000000000000000" pitchFamily="2" charset="2"/>
              <a:buChar char="Ø"/>
            </a:pPr>
            <a:r>
              <a:rPr lang="en-US" dirty="0" smtClean="0"/>
              <a:t>Subscriptions reminder:</a:t>
            </a:r>
          </a:p>
          <a:p>
            <a:pPr marL="800100" lvl="1" indent="-342900">
              <a:buFont typeface="Wingdings" panose="05000000000000000000" pitchFamily="2" charset="2"/>
              <a:buChar char="Ø"/>
            </a:pPr>
            <a:r>
              <a:rPr lang="en-US" dirty="0" smtClean="0"/>
              <a:t>Include details as to the physical address where the subscription where will be received and if the subscription is for more than one year, identify the cost savings realized by paying for the longer term.</a:t>
            </a:r>
          </a:p>
          <a:p>
            <a:pPr lvl="1"/>
            <a:endParaRPr lang="en-US" dirty="0" smtClean="0"/>
          </a:p>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18193818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7372" y="451252"/>
            <a:ext cx="8882743" cy="1216453"/>
          </a:xfrm>
        </p:spPr>
        <p:txBody>
          <a:bodyPr>
            <a:normAutofit/>
          </a:bodyPr>
          <a:lstStyle/>
          <a:p>
            <a:r>
              <a:rPr lang="en-US" sz="4000" dirty="0" smtClean="0">
                <a:solidFill>
                  <a:srgbClr val="00B0F0"/>
                </a:solidFill>
              </a:rPr>
              <a:t>Small purchase credit card transition</a:t>
            </a:r>
            <a:endParaRPr lang="en-US" sz="4000" dirty="0">
              <a:solidFill>
                <a:srgbClr val="00B0F0"/>
              </a:solidFill>
            </a:endParaRPr>
          </a:p>
        </p:txBody>
      </p:sp>
      <p:sp>
        <p:nvSpPr>
          <p:cNvPr id="3" name="Content Placeholder 2"/>
          <p:cNvSpPr>
            <a:spLocks noGrp="1"/>
          </p:cNvSpPr>
          <p:nvPr>
            <p:ph idx="1"/>
          </p:nvPr>
        </p:nvSpPr>
        <p:spPr>
          <a:xfrm>
            <a:off x="197372" y="1416236"/>
            <a:ext cx="10478058" cy="3400168"/>
          </a:xfrm>
        </p:spPr>
        <p:txBody>
          <a:bodyPr>
            <a:normAutofit lnSpcReduction="10000"/>
          </a:bodyPr>
          <a:lstStyle/>
          <a:p>
            <a:r>
              <a:rPr lang="en-US" dirty="0" smtClean="0"/>
              <a:t>SPCC PRIMARY ADMINISTRATOR:</a:t>
            </a:r>
          </a:p>
          <a:p>
            <a:pPr lvl="1"/>
            <a:r>
              <a:rPr lang="en-US" dirty="0" smtClean="0"/>
              <a:t>JENNIFER HART 8-7396</a:t>
            </a:r>
          </a:p>
          <a:p>
            <a:r>
              <a:rPr lang="en-US" dirty="0" smtClean="0"/>
              <a:t>SPCC BACKUP ADMINISTRATORS:</a:t>
            </a:r>
          </a:p>
          <a:p>
            <a:pPr lvl="1"/>
            <a:r>
              <a:rPr lang="en-US" dirty="0" smtClean="0"/>
              <a:t>AMANDA SHERMAN 8-6888</a:t>
            </a:r>
          </a:p>
          <a:p>
            <a:pPr lvl="1"/>
            <a:r>
              <a:rPr lang="en-US" dirty="0" smtClean="0"/>
              <a:t>TISH LEETH 8-3205</a:t>
            </a:r>
            <a:r>
              <a:rPr lang="en-US" dirty="0"/>
              <a:t>	</a:t>
            </a:r>
            <a:endParaRPr lang="en-US" dirty="0" smtClean="0"/>
          </a:p>
          <a:p>
            <a:r>
              <a:rPr lang="en-US" dirty="0" smtClean="0"/>
              <a:t>PRIMARY CONTACT MAILBOX:</a:t>
            </a:r>
          </a:p>
          <a:p>
            <a:pPr lvl="1"/>
            <a:r>
              <a:rPr lang="en-US" dirty="0" smtClean="0">
                <a:solidFill>
                  <a:srgbClr val="00B050"/>
                </a:solidFill>
                <a:hlinkClick r:id="rId3"/>
              </a:rPr>
              <a:t>APPA@JMU.EDU</a:t>
            </a:r>
            <a:r>
              <a:rPr lang="en-US" dirty="0" smtClean="0"/>
              <a:t> </a:t>
            </a:r>
          </a:p>
          <a:p>
            <a:r>
              <a:rPr lang="en-US" dirty="0" smtClean="0"/>
              <a:t>RECONCILIATION MAILBOX:</a:t>
            </a:r>
            <a:endParaRPr lang="en-US" dirty="0"/>
          </a:p>
          <a:p>
            <a:pPr lvl="1"/>
            <a:r>
              <a:rPr lang="en-US" dirty="0" smtClean="0">
                <a:hlinkClick r:id="rId4"/>
              </a:rPr>
              <a:t>SPCC@JMU.EDU</a:t>
            </a:r>
            <a:r>
              <a:rPr lang="en-US" dirty="0" smtClean="0"/>
              <a:t> </a:t>
            </a:r>
          </a:p>
        </p:txBody>
      </p:sp>
      <p:sp>
        <p:nvSpPr>
          <p:cNvPr id="4" name="TextBox 3"/>
          <p:cNvSpPr txBox="1"/>
          <p:nvPr/>
        </p:nvSpPr>
        <p:spPr>
          <a:xfrm>
            <a:off x="5010472" y="2632689"/>
            <a:ext cx="4185761" cy="1569660"/>
          </a:xfrm>
          <a:prstGeom prst="rect">
            <a:avLst/>
          </a:prstGeom>
          <a:noFill/>
          <a:scene3d>
            <a:camera prst="orthographicFront">
              <a:rot lat="1800000" lon="1800000" rev="0"/>
            </a:camera>
            <a:lightRig rig="threePt" dir="t"/>
          </a:scene3d>
        </p:spPr>
        <p:txBody>
          <a:bodyPr wrap="none" rtlCol="0">
            <a:spAutoFit/>
          </a:bodyPr>
          <a:lstStyle/>
          <a:p>
            <a:pPr algn="ctr"/>
            <a:r>
              <a:rPr lang="en-US" sz="2400" dirty="0" smtClean="0">
                <a:solidFill>
                  <a:schemeClr val="accent1">
                    <a:lumMod val="75000"/>
                  </a:schemeClr>
                </a:solidFill>
              </a:rPr>
              <a:t>CASH &amp; INVESTMENTS</a:t>
            </a:r>
          </a:p>
          <a:p>
            <a:pPr algn="ctr"/>
            <a:r>
              <a:rPr lang="en-US" sz="2400" dirty="0" smtClean="0">
                <a:solidFill>
                  <a:schemeClr val="accent1">
                    <a:lumMod val="75000"/>
                  </a:schemeClr>
                </a:solidFill>
              </a:rPr>
              <a:t>MASSANUTTEN HALL</a:t>
            </a:r>
          </a:p>
          <a:p>
            <a:pPr algn="ctr"/>
            <a:r>
              <a:rPr lang="en-US" sz="2400" dirty="0" smtClean="0">
                <a:solidFill>
                  <a:schemeClr val="accent1">
                    <a:lumMod val="75000"/>
                  </a:schemeClr>
                </a:solidFill>
              </a:rPr>
              <a:t>SUITE 310</a:t>
            </a:r>
          </a:p>
          <a:p>
            <a:pPr algn="ctr"/>
            <a:r>
              <a:rPr lang="en-US" sz="2400" dirty="0" smtClean="0">
                <a:solidFill>
                  <a:schemeClr val="accent1">
                    <a:lumMod val="75000"/>
                  </a:schemeClr>
                </a:solidFill>
              </a:rPr>
              <a:t>1031 SOUTH MAIN STREET</a:t>
            </a:r>
            <a:endParaRPr lang="en-US" sz="2400" dirty="0">
              <a:solidFill>
                <a:schemeClr val="accent1">
                  <a:lumMod val="75000"/>
                </a:schemeClr>
              </a:solidFill>
            </a:endParaRPr>
          </a:p>
        </p:txBody>
      </p:sp>
    </p:spTree>
    <p:extLst>
      <p:ext uri="{BB962C8B-B14F-4D97-AF65-F5344CB8AC3E}">
        <p14:creationId xmlns:p14="http://schemas.microsoft.com/office/powerpoint/2010/main" val="428857138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58363" y="3454884"/>
            <a:ext cx="7516801" cy="461665"/>
          </a:xfrm>
          <a:prstGeom prst="rect">
            <a:avLst/>
          </a:prstGeom>
        </p:spPr>
        <p:txBody>
          <a:bodyPr wrap="none">
            <a:spAutoFit/>
          </a:bodyPr>
          <a:lstStyle/>
          <a:p>
            <a:r>
              <a:rPr lang="en-US" sz="2400" dirty="0">
                <a:hlinkClick r:id="rId3"/>
              </a:rPr>
              <a:t>http://</a:t>
            </a:r>
            <a:r>
              <a:rPr lang="en-US" sz="2400" dirty="0" smtClean="0">
                <a:hlinkClick r:id="rId3"/>
              </a:rPr>
              <a:t>www.jmu.edu/financemanual/index.shtml</a:t>
            </a:r>
            <a:r>
              <a:rPr lang="en-US" sz="2400" dirty="0" smtClean="0"/>
              <a:t> </a:t>
            </a:r>
            <a:endParaRPr lang="en-US" sz="2400" dirty="0"/>
          </a:p>
        </p:txBody>
      </p:sp>
      <p:sp>
        <p:nvSpPr>
          <p:cNvPr id="4" name="TextBox 3"/>
          <p:cNvSpPr txBox="1"/>
          <p:nvPr/>
        </p:nvSpPr>
        <p:spPr>
          <a:xfrm>
            <a:off x="93306" y="746450"/>
            <a:ext cx="7911140" cy="2708434"/>
          </a:xfrm>
          <a:prstGeom prst="rect">
            <a:avLst/>
          </a:prstGeom>
          <a:noFill/>
        </p:spPr>
        <p:txBody>
          <a:bodyPr wrap="none" rtlCol="0">
            <a:spAutoFit/>
          </a:bodyPr>
          <a:lstStyle/>
          <a:p>
            <a:r>
              <a:rPr lang="en-US" sz="4000" dirty="0" smtClean="0">
                <a:solidFill>
                  <a:srgbClr val="00B0F0"/>
                </a:solidFill>
                <a:latin typeface="+mj-lt"/>
              </a:rPr>
              <a:t>Financial Updates – Helpful Hints:</a:t>
            </a:r>
          </a:p>
          <a:p>
            <a:endParaRPr lang="en-US" dirty="0"/>
          </a:p>
          <a:p>
            <a:pPr marL="285750" indent="-285750">
              <a:buFont typeface="Wingdings" panose="05000000000000000000" pitchFamily="2" charset="2"/>
              <a:buChar char="Ø"/>
            </a:pPr>
            <a:r>
              <a:rPr lang="en-US" sz="1600" dirty="0" smtClean="0"/>
              <a:t>Reference JMU FPM:</a:t>
            </a:r>
          </a:p>
          <a:p>
            <a:pPr marL="742950" lvl="1" indent="-285750">
              <a:buFont typeface="Wingdings" panose="05000000000000000000" pitchFamily="2" charset="2"/>
              <a:buChar char="Ø"/>
            </a:pPr>
            <a:r>
              <a:rPr lang="en-US" sz="1600" dirty="0" smtClean="0"/>
              <a:t>Moving and Relocation(5010)</a:t>
            </a:r>
          </a:p>
          <a:p>
            <a:pPr marL="742950" lvl="1" indent="-285750">
              <a:buFont typeface="Wingdings" panose="05000000000000000000" pitchFamily="2" charset="2"/>
              <a:buChar char="Ø"/>
            </a:pPr>
            <a:r>
              <a:rPr lang="en-US" sz="1600" dirty="0" smtClean="0"/>
              <a:t>Travel (4215)</a:t>
            </a:r>
          </a:p>
          <a:p>
            <a:pPr marL="742950" lvl="1" indent="-285750">
              <a:buFont typeface="Wingdings" panose="05000000000000000000" pitchFamily="2" charset="2"/>
              <a:buChar char="Ø"/>
            </a:pPr>
            <a:r>
              <a:rPr lang="en-US" sz="1600" dirty="0" smtClean="0"/>
              <a:t>SPCC (4220) </a:t>
            </a:r>
          </a:p>
          <a:p>
            <a:endParaRPr lang="en-US" sz="1600" dirty="0" smtClean="0"/>
          </a:p>
          <a:p>
            <a:pPr marL="285750" indent="-285750">
              <a:buFont typeface="Wingdings" panose="05000000000000000000" pitchFamily="2" charset="2"/>
              <a:buChar char="Ø"/>
            </a:pPr>
            <a:r>
              <a:rPr lang="en-US" sz="1600" dirty="0" smtClean="0"/>
              <a:t>Replace Saved Forms &amp; Templates</a:t>
            </a:r>
          </a:p>
          <a:p>
            <a:pPr lvl="1"/>
            <a:r>
              <a:rPr lang="en-US" sz="1600" dirty="0" smtClean="0"/>
              <a:t> </a:t>
            </a:r>
          </a:p>
        </p:txBody>
      </p:sp>
    </p:spTree>
    <p:extLst>
      <p:ext uri="{BB962C8B-B14F-4D97-AF65-F5344CB8AC3E}">
        <p14:creationId xmlns:p14="http://schemas.microsoft.com/office/powerpoint/2010/main" val="358768396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613" y="619898"/>
            <a:ext cx="10058400" cy="1505465"/>
          </a:xfrm>
        </p:spPr>
        <p:txBody>
          <a:bodyPr>
            <a:normAutofit/>
          </a:bodyPr>
          <a:lstStyle/>
          <a:p>
            <a:r>
              <a:rPr lang="en-US" sz="4000" dirty="0" smtClean="0"/>
              <a:t>Financial procedures manual updates</a:t>
            </a:r>
            <a:endParaRPr lang="en-US" sz="4000" dirty="0"/>
          </a:p>
        </p:txBody>
      </p:sp>
      <p:sp>
        <p:nvSpPr>
          <p:cNvPr id="3" name="Text Placeholder 2"/>
          <p:cNvSpPr>
            <a:spLocks noGrp="1"/>
          </p:cNvSpPr>
          <p:nvPr>
            <p:ph type="body" idx="1"/>
          </p:nvPr>
        </p:nvSpPr>
        <p:spPr>
          <a:xfrm>
            <a:off x="181705" y="1762898"/>
            <a:ext cx="8535988" cy="1655806"/>
          </a:xfrm>
        </p:spPr>
        <p:txBody>
          <a:bodyPr>
            <a:normAutofit/>
          </a:bodyPr>
          <a:lstStyle/>
          <a:p>
            <a:pPr marL="342900" indent="-342900">
              <a:buFont typeface="Wingdings" panose="05000000000000000000" pitchFamily="2" charset="2"/>
              <a:buChar char="Ø"/>
            </a:pPr>
            <a:r>
              <a:rPr lang="en-US" dirty="0" smtClean="0"/>
              <a:t>Improper Public Funds Expenditures (4205.321):</a:t>
            </a:r>
          </a:p>
          <a:p>
            <a:pPr marL="800100" lvl="1" indent="-342900">
              <a:buFont typeface="Wingdings" panose="05000000000000000000" pitchFamily="2" charset="2"/>
              <a:buChar char="Ø"/>
            </a:pPr>
            <a:r>
              <a:rPr lang="en-US" dirty="0" smtClean="0"/>
              <a:t>INTENDED TO PROVIDE GUIDANCE IN JUDGING APPROPRIATE USE OF PUBLIC FUNDS</a:t>
            </a:r>
          </a:p>
          <a:p>
            <a:pPr marL="342900" indent="-342900">
              <a:buFont typeface="Wingdings" panose="05000000000000000000" pitchFamily="2" charset="2"/>
              <a:buChar char="Ø"/>
            </a:pPr>
            <a:endParaRPr lang="en-US" dirty="0" smtClean="0"/>
          </a:p>
        </p:txBody>
      </p:sp>
      <p:pic>
        <p:nvPicPr>
          <p:cNvPr id="5" name="Picture 4"/>
          <p:cNvPicPr>
            <a:picLocks noChangeAspect="1"/>
          </p:cNvPicPr>
          <p:nvPr/>
        </p:nvPicPr>
        <p:blipFill>
          <a:blip r:embed="rId3"/>
          <a:stretch>
            <a:fillRect/>
          </a:stretch>
        </p:blipFill>
        <p:spPr>
          <a:xfrm>
            <a:off x="1556179" y="3468132"/>
            <a:ext cx="6229350" cy="2228850"/>
          </a:xfrm>
          <a:prstGeom prst="rect">
            <a:avLst/>
          </a:prstGeom>
        </p:spPr>
      </p:pic>
    </p:spTree>
    <p:extLst>
      <p:ext uri="{BB962C8B-B14F-4D97-AF65-F5344CB8AC3E}">
        <p14:creationId xmlns:p14="http://schemas.microsoft.com/office/powerpoint/2010/main" val="19485183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30427"/>
            <a:ext cx="10058400" cy="1142341"/>
          </a:xfrm>
        </p:spPr>
        <p:txBody>
          <a:bodyPr>
            <a:normAutofit/>
          </a:bodyPr>
          <a:lstStyle/>
          <a:p>
            <a:r>
              <a:rPr lang="en-US" dirty="0" smtClean="0"/>
              <a:t>Financial procedures manual updates</a:t>
            </a:r>
            <a:endParaRPr lang="en-US" dirty="0"/>
          </a:p>
        </p:txBody>
      </p:sp>
      <p:sp>
        <p:nvSpPr>
          <p:cNvPr id="3" name="Text Placeholder 2"/>
          <p:cNvSpPr>
            <a:spLocks noGrp="1"/>
          </p:cNvSpPr>
          <p:nvPr>
            <p:ph type="body" idx="1"/>
          </p:nvPr>
        </p:nvSpPr>
        <p:spPr>
          <a:xfrm>
            <a:off x="452564" y="1353312"/>
            <a:ext cx="9105963" cy="3108960"/>
          </a:xfrm>
        </p:spPr>
        <p:txBody>
          <a:bodyPr>
            <a:normAutofit fontScale="92500" lnSpcReduction="10000"/>
          </a:bodyPr>
          <a:lstStyle/>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Sponsorships (4205.322):</a:t>
            </a:r>
          </a:p>
          <a:p>
            <a:pPr marL="800100" lvl="1" indent="-342900">
              <a:buFont typeface="Wingdings" panose="05000000000000000000" pitchFamily="2" charset="2"/>
              <a:buChar char="Ø"/>
            </a:pPr>
            <a:r>
              <a:rPr lang="en-US" dirty="0" smtClean="0"/>
              <a:t>MUST BE CONSIDERED ESSENTIAL TO THE OPERATION OF THE UNIVERSITY &amp; IN SUPPORT OF THE UNIVERSITY’S MISSION TO JUSTIFY USE OF STATE FUNDS. </a:t>
            </a:r>
          </a:p>
          <a:p>
            <a:pPr marL="800100" lvl="1" indent="-342900">
              <a:buFont typeface="Wingdings" panose="05000000000000000000" pitchFamily="2" charset="2"/>
              <a:buChar char="Ø"/>
            </a:pPr>
            <a:r>
              <a:rPr lang="en-US" dirty="0" smtClean="0"/>
              <a:t>REQUESTS FOR EXCEPTIONS, WITH SUPPORTING JUSTIFICATION, MAY BE SUBMITTED TO ASSISTANT VICE PRESIDENT FOR FINANCE </a:t>
            </a:r>
            <a:r>
              <a:rPr lang="en-US" b="1" i="1" u="sng" dirty="0" smtClean="0"/>
              <a:t>PRIOR TO </a:t>
            </a:r>
            <a:r>
              <a:rPr lang="en-US" dirty="0" smtClean="0"/>
              <a:t>INITIATING ANY TRANSACTIONS.</a:t>
            </a:r>
          </a:p>
          <a:p>
            <a:pPr marL="800100" lvl="1" indent="-342900">
              <a:buFont typeface="Wingdings" panose="05000000000000000000" pitchFamily="2" charset="2"/>
              <a:buChar char="Ø"/>
            </a:pPr>
            <a:r>
              <a:rPr lang="en-US" dirty="0" smtClean="0"/>
              <a:t>EXAMPLES OF EXPENSES THAT DO NOT CLEARLY SUPPORT THE UNIVERSITY MISSION:</a:t>
            </a:r>
          </a:p>
          <a:p>
            <a:pPr marL="342900" indent="-342900">
              <a:buFont typeface="Wingdings" panose="05000000000000000000" pitchFamily="2" charset="2"/>
              <a:buChar char="Ø"/>
            </a:pPr>
            <a:endParaRPr lang="en-US" dirty="0" smtClean="0"/>
          </a:p>
        </p:txBody>
      </p:sp>
      <p:pic>
        <p:nvPicPr>
          <p:cNvPr id="4" name="Picture 3"/>
          <p:cNvPicPr>
            <a:picLocks noChangeAspect="1"/>
          </p:cNvPicPr>
          <p:nvPr/>
        </p:nvPicPr>
        <p:blipFill>
          <a:blip r:embed="rId3"/>
          <a:stretch>
            <a:fillRect/>
          </a:stretch>
        </p:blipFill>
        <p:spPr>
          <a:xfrm>
            <a:off x="3239658" y="4618337"/>
            <a:ext cx="4295775" cy="1905000"/>
          </a:xfrm>
          <a:prstGeom prst="rect">
            <a:avLst/>
          </a:prstGeom>
        </p:spPr>
      </p:pic>
    </p:spTree>
    <p:extLst>
      <p:ext uri="{BB962C8B-B14F-4D97-AF65-F5344CB8AC3E}">
        <p14:creationId xmlns:p14="http://schemas.microsoft.com/office/powerpoint/2010/main" val="28374032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9897"/>
            <a:ext cx="10058400" cy="1505465"/>
          </a:xfrm>
        </p:spPr>
        <p:txBody>
          <a:bodyPr>
            <a:normAutofit/>
          </a:bodyPr>
          <a:lstStyle/>
          <a:p>
            <a:r>
              <a:rPr lang="en-US" dirty="0" smtClean="0"/>
              <a:t>Financial procedures manual updates</a:t>
            </a:r>
            <a:endParaRPr lang="en-US" dirty="0"/>
          </a:p>
        </p:txBody>
      </p:sp>
      <p:sp>
        <p:nvSpPr>
          <p:cNvPr id="3" name="Text Placeholder 2"/>
          <p:cNvSpPr>
            <a:spLocks noGrp="1"/>
          </p:cNvSpPr>
          <p:nvPr>
            <p:ph type="body" idx="1"/>
          </p:nvPr>
        </p:nvSpPr>
        <p:spPr>
          <a:xfrm>
            <a:off x="684213" y="2125362"/>
            <a:ext cx="8535988" cy="2625125"/>
          </a:xfrm>
        </p:spPr>
        <p:txBody>
          <a:bodyPr>
            <a:normAutofit/>
          </a:bodyPr>
          <a:lstStyle/>
          <a:p>
            <a:pPr marL="342900" indent="-342900">
              <a:buFont typeface="Wingdings" panose="05000000000000000000" pitchFamily="2" charset="2"/>
              <a:buChar char="Ø"/>
            </a:pPr>
            <a:r>
              <a:rPr lang="en-US" dirty="0" smtClean="0"/>
              <a:t>Memberships (4205.323):</a:t>
            </a:r>
          </a:p>
          <a:p>
            <a:pPr marL="800100" lvl="1" indent="-342900">
              <a:buFont typeface="Wingdings" panose="05000000000000000000" pitchFamily="2" charset="2"/>
              <a:buChar char="Ø"/>
            </a:pPr>
            <a:r>
              <a:rPr lang="en-US" dirty="0" smtClean="0"/>
              <a:t>AS A GENERAL RULE, MEMBERSHIPS TO RETAIL STORES/CLUBS ARE NOT ACCEPTABLE USE OF STATE FUNDS. </a:t>
            </a:r>
          </a:p>
          <a:p>
            <a:pPr marL="800100" lvl="1" indent="-342900">
              <a:buFont typeface="Wingdings" panose="05000000000000000000" pitchFamily="2" charset="2"/>
              <a:buChar char="Ø"/>
            </a:pPr>
            <a:r>
              <a:rPr lang="en-US" dirty="0" smtClean="0"/>
              <a:t>EXAMPLES INCLUDE COSTCO, BARNES &amp; NOBLE, AMAZON PRIME.</a:t>
            </a:r>
          </a:p>
          <a:p>
            <a:pPr marL="342900" indent="-34290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1977911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and Relocation</a:t>
            </a:r>
            <a:endParaRPr lang="en-US" dirty="0"/>
          </a:p>
        </p:txBody>
      </p:sp>
      <p:sp>
        <p:nvSpPr>
          <p:cNvPr id="3" name="Text Placeholder 2"/>
          <p:cNvSpPr>
            <a:spLocks noGrp="1"/>
          </p:cNvSpPr>
          <p:nvPr>
            <p:ph type="body" idx="1"/>
          </p:nvPr>
        </p:nvSpPr>
        <p:spPr/>
        <p:txBody>
          <a:bodyPr/>
          <a:lstStyle/>
          <a:p>
            <a:r>
              <a:rPr lang="en-US" dirty="0" smtClean="0"/>
              <a:t>Sherry Willis, Payroll Services</a:t>
            </a:r>
            <a:endParaRPr lang="en-US" dirty="0"/>
          </a:p>
        </p:txBody>
      </p:sp>
    </p:spTree>
    <p:extLst>
      <p:ext uri="{BB962C8B-B14F-4D97-AF65-F5344CB8AC3E}">
        <p14:creationId xmlns:p14="http://schemas.microsoft.com/office/powerpoint/2010/main" val="9530358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89239"/>
            <a:ext cx="10058400" cy="1011194"/>
          </a:xfrm>
        </p:spPr>
        <p:txBody>
          <a:bodyPr>
            <a:normAutofit/>
          </a:bodyPr>
          <a:lstStyle/>
          <a:p>
            <a:r>
              <a:rPr lang="en-US" sz="4000" dirty="0" smtClean="0"/>
              <a:t>Financial procedures manual updates</a:t>
            </a:r>
            <a:endParaRPr lang="en-US" sz="4000" dirty="0"/>
          </a:p>
        </p:txBody>
      </p:sp>
      <p:sp>
        <p:nvSpPr>
          <p:cNvPr id="3" name="Text Placeholder 2"/>
          <p:cNvSpPr>
            <a:spLocks noGrp="1"/>
          </p:cNvSpPr>
          <p:nvPr>
            <p:ph type="body" idx="1"/>
          </p:nvPr>
        </p:nvSpPr>
        <p:spPr>
          <a:xfrm>
            <a:off x="511218" y="1400433"/>
            <a:ext cx="8708983" cy="3333579"/>
          </a:xfrm>
        </p:spPr>
        <p:txBody>
          <a:bodyPr>
            <a:normAutofit fontScale="92500"/>
          </a:bodyPr>
          <a:lstStyle/>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Advertising/Marketing/Promotional (4205.324):</a:t>
            </a:r>
          </a:p>
          <a:p>
            <a:pPr marL="800100" lvl="1" indent="-342900">
              <a:buFont typeface="Wingdings" panose="05000000000000000000" pitchFamily="2" charset="2"/>
              <a:buChar char="Ø"/>
            </a:pPr>
            <a:r>
              <a:rPr lang="en-US" sz="1700" dirty="0" smtClean="0"/>
              <a:t>PROMOTIONAL ITEMS WITH AN AVERAGE COST OF </a:t>
            </a:r>
            <a:r>
              <a:rPr lang="en-US" sz="1700" b="1" i="1" u="sng" dirty="0" smtClean="0"/>
              <a:t>$10 </a:t>
            </a:r>
            <a:r>
              <a:rPr lang="en-US" sz="1700" dirty="0" smtClean="0"/>
              <a:t>MAY BE PURCHASED, EXCEPTIONS MUST BE REQUESTED </a:t>
            </a:r>
            <a:r>
              <a:rPr lang="en-US" sz="1700" u="sng" dirty="0" smtClean="0"/>
              <a:t>IN ADVANCE.</a:t>
            </a:r>
            <a:endParaRPr lang="en-US" sz="1700" dirty="0" smtClean="0"/>
          </a:p>
          <a:p>
            <a:pPr marL="800100" lvl="1" indent="-342900">
              <a:buFont typeface="Wingdings" panose="05000000000000000000" pitchFamily="2" charset="2"/>
              <a:buChar char="Ø"/>
            </a:pPr>
            <a:r>
              <a:rPr lang="en-US" sz="1700" dirty="0" smtClean="0"/>
              <a:t>ADVERTISING TARGETED TOWARDS CURRENT/PROSPECTIVE STUDENTS AS WELL AS PATRONS OF UNIVERSITY ATHLETIC EVENTS, CULTURAL ACTIVITIES AND OTHER UNIVERSITY SERVICES GENERALLY ALLOWABLE.</a:t>
            </a:r>
          </a:p>
          <a:p>
            <a:pPr marL="800100" lvl="1" indent="-342900">
              <a:buFont typeface="Wingdings" panose="05000000000000000000" pitchFamily="2" charset="2"/>
              <a:buChar char="Ø"/>
            </a:pPr>
            <a:r>
              <a:rPr lang="en-US" sz="1700" dirty="0" smtClean="0"/>
              <a:t>QUESTIONS – MARK ANGEL, ASSOCIATE CONTROLLER FOR ACCOUNTING OPERATIONS AND DISBURSEMENTS @ </a:t>
            </a:r>
            <a:r>
              <a:rPr lang="en-US" sz="1700" dirty="0" smtClean="0">
                <a:hlinkClick r:id="rId3"/>
              </a:rPr>
              <a:t>ANGELMW@JMU.EDU</a:t>
            </a:r>
            <a:r>
              <a:rPr lang="en-US" sz="1700" dirty="0" smtClean="0"/>
              <a:t> OR 8-5590.</a:t>
            </a:r>
          </a:p>
          <a:p>
            <a:pPr marL="800100" lvl="1" indent="-342900">
              <a:buFont typeface="Wingdings" panose="05000000000000000000" pitchFamily="2" charset="2"/>
              <a:buChar char="Ø"/>
            </a:pPr>
            <a:r>
              <a:rPr lang="en-US" sz="1700" dirty="0" smtClean="0"/>
              <a:t>EXAMPLES OF </a:t>
            </a:r>
            <a:r>
              <a:rPr lang="en-US" sz="1700" b="1" i="1" dirty="0" smtClean="0"/>
              <a:t>UNALLOWABLE </a:t>
            </a:r>
            <a:r>
              <a:rPr lang="en-US" sz="1700" dirty="0" smtClean="0"/>
              <a:t>EXPENSES ARE:</a:t>
            </a:r>
          </a:p>
          <a:p>
            <a:pPr lvl="1"/>
            <a:endParaRPr lang="en-US" dirty="0" smtClean="0"/>
          </a:p>
          <a:p>
            <a:pPr marL="342900" indent="-342900">
              <a:buFont typeface="Wingdings" panose="05000000000000000000" pitchFamily="2" charset="2"/>
              <a:buChar char="Ø"/>
            </a:pPr>
            <a:endParaRPr lang="en-US" dirty="0" smtClean="0"/>
          </a:p>
        </p:txBody>
      </p:sp>
      <p:pic>
        <p:nvPicPr>
          <p:cNvPr id="4" name="Picture 3"/>
          <p:cNvPicPr>
            <a:picLocks noChangeAspect="1"/>
          </p:cNvPicPr>
          <p:nvPr/>
        </p:nvPicPr>
        <p:blipFill>
          <a:blip r:embed="rId4"/>
          <a:stretch>
            <a:fillRect/>
          </a:stretch>
        </p:blipFill>
        <p:spPr>
          <a:xfrm>
            <a:off x="511218" y="4812183"/>
            <a:ext cx="8305800" cy="1352550"/>
          </a:xfrm>
          <a:prstGeom prst="rect">
            <a:avLst/>
          </a:prstGeom>
        </p:spPr>
      </p:pic>
    </p:spTree>
    <p:extLst>
      <p:ext uri="{BB962C8B-B14F-4D97-AF65-F5344CB8AC3E}">
        <p14:creationId xmlns:p14="http://schemas.microsoft.com/office/powerpoint/2010/main" val="37894597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132" y="413951"/>
            <a:ext cx="10058400" cy="1505465"/>
          </a:xfrm>
        </p:spPr>
        <p:txBody>
          <a:bodyPr>
            <a:normAutofit/>
          </a:bodyPr>
          <a:lstStyle/>
          <a:p>
            <a:r>
              <a:rPr lang="en-US" sz="4000" dirty="0" smtClean="0"/>
              <a:t>Financial procedures manual updates</a:t>
            </a:r>
            <a:endParaRPr lang="en-US" sz="4000" dirty="0"/>
          </a:p>
        </p:txBody>
      </p:sp>
      <p:sp>
        <p:nvSpPr>
          <p:cNvPr id="3" name="Text Placeholder 2"/>
          <p:cNvSpPr>
            <a:spLocks noGrp="1"/>
          </p:cNvSpPr>
          <p:nvPr>
            <p:ph type="body" idx="1"/>
          </p:nvPr>
        </p:nvSpPr>
        <p:spPr>
          <a:xfrm>
            <a:off x="329986" y="1804086"/>
            <a:ext cx="9118814" cy="4230954"/>
          </a:xfrm>
        </p:spPr>
        <p:txBody>
          <a:bodyPr>
            <a:normAutofit fontScale="92500" lnSpcReduction="10000"/>
          </a:bodyPr>
          <a:lstStyle/>
          <a:p>
            <a:pPr marL="342900" indent="-342900">
              <a:buFont typeface="Wingdings" panose="05000000000000000000" pitchFamily="2" charset="2"/>
              <a:buChar char="Ø"/>
            </a:pPr>
            <a:endParaRPr lang="en-US" dirty="0" smtClean="0"/>
          </a:p>
          <a:p>
            <a:pPr marL="342900" indent="-342900">
              <a:buFont typeface="Wingdings" panose="05000000000000000000" pitchFamily="2" charset="2"/>
              <a:buChar char="Ø"/>
            </a:pPr>
            <a:r>
              <a:rPr lang="en-US" dirty="0" smtClean="0"/>
              <a:t>Advance Payments (4205.331 &amp; 4205.332): </a:t>
            </a:r>
          </a:p>
          <a:p>
            <a:pPr marL="800100" lvl="1" indent="-342900">
              <a:buFont typeface="Wingdings" panose="05000000000000000000" pitchFamily="2" charset="2"/>
              <a:buChar char="Ø"/>
            </a:pPr>
            <a:r>
              <a:rPr lang="en-US" sz="2100" dirty="0" smtClean="0"/>
              <a:t>PREPAYMENTS MADE THROUGH AP OR VIA THE SPCC MUST HAVE APPROPRIATE DOCUMENTATION TO SUBSTANTIATE PREPAYMENTS. TYPICALLY COST-SAVINGS AND/OR CONFERENCE REGISTRATIONS.</a:t>
            </a:r>
          </a:p>
          <a:p>
            <a:pPr marL="800100" lvl="1" indent="-342900">
              <a:buFont typeface="Wingdings" panose="05000000000000000000" pitchFamily="2" charset="2"/>
              <a:buChar char="Ø"/>
            </a:pPr>
            <a:r>
              <a:rPr lang="en-US" sz="2100" dirty="0" smtClean="0"/>
              <a:t>REVIEW THESE SUBSECTIONS FOR SPECIFIC CRITERIA</a:t>
            </a:r>
          </a:p>
          <a:p>
            <a:pPr marL="800100" lvl="1" indent="-342900">
              <a:buFont typeface="Wingdings" panose="05000000000000000000" pitchFamily="2" charset="2"/>
              <a:buChar char="Ø"/>
            </a:pPr>
            <a:r>
              <a:rPr lang="en-US" sz="2100" dirty="0" smtClean="0"/>
              <a:t>REMINDERS:</a:t>
            </a:r>
          </a:p>
          <a:p>
            <a:pPr marL="1257300" lvl="2" indent="-342900">
              <a:buFont typeface="Wingdings" panose="05000000000000000000" pitchFamily="2" charset="2"/>
              <a:buChar char="Ø"/>
            </a:pPr>
            <a:r>
              <a:rPr lang="en-US" sz="2100" dirty="0" smtClean="0"/>
              <a:t>WRITTEN CONTRACTS, LEASES OR AGREEMENTS REQUIRE APPROVAL FROM ADDITIONAL CAMPUS DEPARTMENTS OR COMMONWEALTH OF VIRGINIA AGENCY – BE SURE YOU ARE ACTING IN COORDINATION WITH THE PROPER AUTHORITY AND DO NOT SIGN DOCUMENTS YOU </a:t>
            </a:r>
            <a:r>
              <a:rPr lang="en-US" sz="2100" b="1" i="1" u="sng" dirty="0" smtClean="0"/>
              <a:t>DO NOT HAVE AUTHORITY TO EXECUTE</a:t>
            </a:r>
          </a:p>
          <a:p>
            <a:pPr marL="342900" indent="-342900">
              <a:buFont typeface="Wingdings" panose="05000000000000000000" pitchFamily="2" charset="2"/>
              <a:buChar char="Ø"/>
            </a:pPr>
            <a:endParaRPr lang="en-US" dirty="0" smtClean="0"/>
          </a:p>
        </p:txBody>
      </p:sp>
    </p:spTree>
    <p:extLst>
      <p:ext uri="{BB962C8B-B14F-4D97-AF65-F5344CB8AC3E}">
        <p14:creationId xmlns:p14="http://schemas.microsoft.com/office/powerpoint/2010/main" val="363743299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3306" y="746450"/>
            <a:ext cx="9956572" cy="3262432"/>
          </a:xfrm>
          <a:prstGeom prst="rect">
            <a:avLst/>
          </a:prstGeom>
          <a:noFill/>
        </p:spPr>
        <p:txBody>
          <a:bodyPr wrap="none" rtlCol="0">
            <a:spAutoFit/>
          </a:bodyPr>
          <a:lstStyle/>
          <a:p>
            <a:r>
              <a:rPr lang="en-US" sz="2800" dirty="0" smtClean="0">
                <a:solidFill>
                  <a:srgbClr val="00B0F0"/>
                </a:solidFill>
              </a:rPr>
              <a:t>Financial Updates – Helpful Hints:</a:t>
            </a:r>
          </a:p>
          <a:p>
            <a:endParaRPr lang="en-US" dirty="0"/>
          </a:p>
          <a:p>
            <a:pPr marL="285750" indent="-285750">
              <a:buFont typeface="Wingdings" panose="05000000000000000000" pitchFamily="2" charset="2"/>
              <a:buChar char="Ø"/>
            </a:pPr>
            <a:r>
              <a:rPr lang="en-US" dirty="0" smtClean="0"/>
              <a:t>Not sure, ask:</a:t>
            </a:r>
          </a:p>
          <a:p>
            <a:pPr marL="742950" lvl="1" indent="-285750">
              <a:buFont typeface="Wingdings" panose="05000000000000000000" pitchFamily="2" charset="2"/>
              <a:buChar char="Ø"/>
            </a:pPr>
            <a:r>
              <a:rPr lang="en-US" dirty="0" smtClean="0"/>
              <a:t>Moving &amp; Relocation: Sherry Willis, Payroll Services @ 8-8034 or </a:t>
            </a:r>
            <a:r>
              <a:rPr lang="en-US" dirty="0" smtClean="0">
                <a:hlinkClick r:id="rId3"/>
              </a:rPr>
              <a:t>WILLISSL@JMU.EDU</a:t>
            </a:r>
            <a:endParaRPr lang="en-US" dirty="0" smtClean="0"/>
          </a:p>
          <a:p>
            <a:pPr marL="742950" lvl="1" indent="-285750">
              <a:buFont typeface="Wingdings" panose="05000000000000000000" pitchFamily="2" charset="2"/>
              <a:buChar char="Ø"/>
            </a:pPr>
            <a:r>
              <a:rPr lang="en-US" dirty="0" smtClean="0"/>
              <a:t>AP &amp; Travel: Tina Wells, Accounts Payable @ 8-6231 or </a:t>
            </a:r>
            <a:r>
              <a:rPr lang="en-US" dirty="0" smtClean="0">
                <a:hlinkClick r:id="rId4"/>
              </a:rPr>
              <a:t>WELLS2TM@JMU.EDU</a:t>
            </a:r>
            <a:endParaRPr lang="en-US" dirty="0" smtClean="0"/>
          </a:p>
          <a:p>
            <a:pPr marL="742950" lvl="1" indent="-285750">
              <a:buFont typeface="Wingdings" panose="05000000000000000000" pitchFamily="2" charset="2"/>
              <a:buChar char="Ø"/>
            </a:pPr>
            <a:r>
              <a:rPr lang="en-US" dirty="0" smtClean="0"/>
              <a:t>SPCC: Tish Leeth, Cash &amp; Investments @ 8-3205 or </a:t>
            </a:r>
            <a:r>
              <a:rPr lang="en-US" dirty="0" smtClean="0">
                <a:hlinkClick r:id="rId5"/>
              </a:rPr>
              <a:t>LEETHTC@JMU.EDU</a:t>
            </a:r>
            <a:endParaRPr lang="en-US" dirty="0" smtClean="0"/>
          </a:p>
          <a:p>
            <a:pPr marL="742950" lvl="1" indent="-285750">
              <a:buFont typeface="Wingdings" panose="05000000000000000000" pitchFamily="2" charset="2"/>
              <a:buChar char="Ø"/>
            </a:pPr>
            <a:r>
              <a:rPr lang="en-US" dirty="0" smtClean="0"/>
              <a:t>General Finance Inquiries @ </a:t>
            </a:r>
            <a:r>
              <a:rPr lang="en-US" dirty="0" smtClean="0">
                <a:hlinkClick r:id="rId6"/>
              </a:rPr>
              <a:t>IIS.FINANCE@JMU.EDU</a:t>
            </a:r>
            <a:r>
              <a:rPr lang="en-US" dirty="0" smtClean="0"/>
              <a:t> </a:t>
            </a:r>
          </a:p>
          <a:p>
            <a:pPr marL="742950" lvl="1" indent="-285750">
              <a:buFont typeface="Wingdings" panose="05000000000000000000" pitchFamily="2" charset="2"/>
              <a:buChar char="Ø"/>
            </a:pPr>
            <a:endParaRPr lang="en-US" dirty="0"/>
          </a:p>
          <a:p>
            <a:pPr marL="742950" lvl="1" indent="-285750">
              <a:buFont typeface="Wingdings" panose="05000000000000000000" pitchFamily="2" charset="2"/>
              <a:buChar char="Ø"/>
            </a:pPr>
            <a:r>
              <a:rPr lang="en-US" dirty="0" smtClean="0"/>
              <a:t>ALSO: Mark Angel @ 8-5590 or </a:t>
            </a:r>
            <a:r>
              <a:rPr lang="en-US" dirty="0" smtClean="0">
                <a:hlinkClick r:id="rId7"/>
              </a:rPr>
              <a:t>ANGELMW@JMU.EDU</a:t>
            </a:r>
            <a:r>
              <a:rPr lang="en-US" dirty="0" smtClean="0"/>
              <a:t> </a:t>
            </a:r>
          </a:p>
          <a:p>
            <a:pPr lvl="1"/>
            <a:endParaRPr lang="en-US" dirty="0"/>
          </a:p>
          <a:p>
            <a:pPr lvl="1"/>
            <a:r>
              <a:rPr lang="en-US" sz="1600" dirty="0" smtClean="0"/>
              <a:t> </a:t>
            </a:r>
          </a:p>
        </p:txBody>
      </p:sp>
    </p:spTree>
    <p:extLst>
      <p:ext uri="{BB962C8B-B14F-4D97-AF65-F5344CB8AC3E}">
        <p14:creationId xmlns:p14="http://schemas.microsoft.com/office/powerpoint/2010/main" val="42385183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43" y="634314"/>
            <a:ext cx="8400064" cy="873211"/>
          </a:xfrm>
        </p:spPr>
        <p:txBody>
          <a:bodyPr/>
          <a:lstStyle/>
          <a:p>
            <a:r>
              <a:rPr lang="en-US" dirty="0" smtClean="0"/>
              <a:t>Moving and Relocation</a:t>
            </a:r>
            <a:endParaRPr lang="en-US" dirty="0"/>
          </a:p>
        </p:txBody>
      </p:sp>
      <p:sp>
        <p:nvSpPr>
          <p:cNvPr id="3" name="Text Placeholder 2"/>
          <p:cNvSpPr>
            <a:spLocks noGrp="1"/>
          </p:cNvSpPr>
          <p:nvPr>
            <p:ph type="body" idx="1"/>
          </p:nvPr>
        </p:nvSpPr>
        <p:spPr>
          <a:xfrm>
            <a:off x="347821" y="1751913"/>
            <a:ext cx="8596668" cy="4179329"/>
          </a:xfrm>
        </p:spPr>
        <p:txBody>
          <a:bodyPr>
            <a:normAutofit fontScale="92500" lnSpcReduction="20000"/>
          </a:bodyPr>
          <a:lstStyle/>
          <a:p>
            <a:pPr marL="342900" indent="-342900">
              <a:buFont typeface="Wingdings" panose="05000000000000000000" pitchFamily="2" charset="2"/>
              <a:buChar char="Ø"/>
            </a:pPr>
            <a:r>
              <a:rPr lang="en-US" b="1" dirty="0"/>
              <a:t>Tenure</a:t>
            </a:r>
          </a:p>
          <a:p>
            <a:pPr marL="800100" lvl="1" indent="-342900">
              <a:buFont typeface="Wingdings" panose="05000000000000000000" pitchFamily="2" charset="2"/>
              <a:buChar char="Ø"/>
            </a:pPr>
            <a:r>
              <a:rPr lang="en-US" dirty="0"/>
              <a:t>Removed word to eliminate confusion.  Higher Education often associates “tenure” with faculty and views it differently.</a:t>
            </a:r>
          </a:p>
          <a:p>
            <a:pPr marL="800100" lvl="1" indent="-342900">
              <a:buFont typeface="Wingdings" panose="05000000000000000000" pitchFamily="2" charset="2"/>
              <a:buChar char="Ø"/>
            </a:pPr>
            <a:r>
              <a:rPr lang="en-US" dirty="0"/>
              <a:t>Agreements will still require 12 months of employment.</a:t>
            </a:r>
          </a:p>
          <a:p>
            <a:pPr marL="342900" indent="-342900">
              <a:buFont typeface="Wingdings" panose="05000000000000000000" pitchFamily="2" charset="2"/>
              <a:buChar char="Ø"/>
            </a:pPr>
            <a:r>
              <a:rPr lang="en-US" b="1" dirty="0"/>
              <a:t>House Hunting</a:t>
            </a:r>
          </a:p>
          <a:p>
            <a:pPr marL="800100" lvl="1" indent="-342900">
              <a:buFont typeface="Wingdings" panose="05000000000000000000" pitchFamily="2" charset="2"/>
              <a:buChar char="Ø"/>
            </a:pPr>
            <a:r>
              <a:rPr lang="en-US" b="1" dirty="0">
                <a:solidFill>
                  <a:schemeClr val="bg2">
                    <a:lumMod val="50000"/>
                  </a:schemeClr>
                </a:solidFill>
              </a:rPr>
              <a:t>Past</a:t>
            </a:r>
            <a:r>
              <a:rPr lang="en-US" dirty="0">
                <a:solidFill>
                  <a:schemeClr val="bg2">
                    <a:lumMod val="50000"/>
                  </a:schemeClr>
                </a:solidFill>
              </a:rPr>
              <a:t>: </a:t>
            </a:r>
            <a:r>
              <a:rPr lang="en-US" dirty="0"/>
              <a:t>House Hunting must have occurred prior to the employee’s first day of work to be eligible for reimbursement.</a:t>
            </a:r>
          </a:p>
          <a:p>
            <a:pPr marL="800100" lvl="1" indent="-342900">
              <a:buFont typeface="Wingdings" panose="05000000000000000000" pitchFamily="2" charset="2"/>
              <a:buChar char="Ø"/>
            </a:pPr>
            <a:r>
              <a:rPr lang="en-US" b="1" dirty="0">
                <a:solidFill>
                  <a:schemeClr val="bg2">
                    <a:lumMod val="50000"/>
                  </a:schemeClr>
                </a:solidFill>
              </a:rPr>
              <a:t>Current:  </a:t>
            </a:r>
            <a:r>
              <a:rPr lang="en-US" dirty="0"/>
              <a:t>House Hunting expenses are permitted after the employee’s first day of work.  </a:t>
            </a:r>
          </a:p>
          <a:p>
            <a:pPr marL="1257300" lvl="2" indent="-342900">
              <a:buFont typeface="Wingdings" panose="05000000000000000000" pitchFamily="2" charset="2"/>
              <a:buChar char="Ø"/>
            </a:pPr>
            <a:r>
              <a:rPr lang="en-US" dirty="0"/>
              <a:t>Sometimes employees must report to work immediately and their  spouse remains at home for various reasons.  This change will now permit the spouse house hunting trips to help search for permanent housing (even if it’s after the employee’s first day of work). </a:t>
            </a:r>
          </a:p>
          <a:p>
            <a:pPr marL="800100" lvl="1" indent="-342900">
              <a:buFont typeface="Wingdings" panose="05000000000000000000" pitchFamily="2" charset="2"/>
              <a:buChar char="Ø"/>
            </a:pPr>
            <a:r>
              <a:rPr lang="en-US" b="1" dirty="0">
                <a:solidFill>
                  <a:schemeClr val="bg2">
                    <a:lumMod val="50000"/>
                  </a:schemeClr>
                </a:solidFill>
              </a:rPr>
              <a:t>JMU will still only pay/reimburse for </a:t>
            </a:r>
            <a:r>
              <a:rPr lang="en-US" b="1" u="sng" dirty="0">
                <a:solidFill>
                  <a:schemeClr val="bg2">
                    <a:lumMod val="50000"/>
                  </a:schemeClr>
                </a:solidFill>
              </a:rPr>
              <a:t>one</a:t>
            </a:r>
            <a:r>
              <a:rPr lang="en-US" b="1" dirty="0">
                <a:solidFill>
                  <a:schemeClr val="bg2">
                    <a:lumMod val="50000"/>
                  </a:schemeClr>
                </a:solidFill>
              </a:rPr>
              <a:t> move of household goods and personal effects.</a:t>
            </a:r>
          </a:p>
        </p:txBody>
      </p:sp>
    </p:spTree>
    <p:extLst>
      <p:ext uri="{BB962C8B-B14F-4D97-AF65-F5344CB8AC3E}">
        <p14:creationId xmlns:p14="http://schemas.microsoft.com/office/powerpoint/2010/main" val="19863616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43" y="634314"/>
            <a:ext cx="8400064" cy="873211"/>
          </a:xfrm>
        </p:spPr>
        <p:txBody>
          <a:bodyPr/>
          <a:lstStyle/>
          <a:p>
            <a:r>
              <a:rPr lang="en-US" dirty="0" smtClean="0"/>
              <a:t>Moving and Relocation</a:t>
            </a:r>
            <a:endParaRPr lang="en-US" dirty="0"/>
          </a:p>
        </p:txBody>
      </p:sp>
      <p:sp>
        <p:nvSpPr>
          <p:cNvPr id="3" name="Text Placeholder 2"/>
          <p:cNvSpPr>
            <a:spLocks noGrp="1"/>
          </p:cNvSpPr>
          <p:nvPr>
            <p:ph type="body" idx="1"/>
          </p:nvPr>
        </p:nvSpPr>
        <p:spPr>
          <a:xfrm>
            <a:off x="372535" y="1784864"/>
            <a:ext cx="8596668" cy="4311135"/>
          </a:xfrm>
        </p:spPr>
        <p:txBody>
          <a:bodyPr>
            <a:normAutofit/>
          </a:bodyPr>
          <a:lstStyle/>
          <a:p>
            <a:pPr marL="342900" indent="-342900">
              <a:buFont typeface="Wingdings" panose="05000000000000000000" pitchFamily="2" charset="2"/>
              <a:buChar char="Ø"/>
            </a:pPr>
            <a:r>
              <a:rPr lang="en-US" b="1" dirty="0"/>
              <a:t>Supplies</a:t>
            </a:r>
          </a:p>
          <a:p>
            <a:pPr marL="800100" lvl="1" indent="-342900">
              <a:buFont typeface="Wingdings" panose="05000000000000000000" pitchFamily="2" charset="2"/>
              <a:buChar char="Ø"/>
            </a:pPr>
            <a:r>
              <a:rPr lang="en-US" dirty="0"/>
              <a:t>The purchase of moving supplies, such as packing paper, boxes, or cartons, is reimbursable.</a:t>
            </a:r>
          </a:p>
          <a:p>
            <a:pPr marL="800100" lvl="1" indent="-342900">
              <a:buFont typeface="Wingdings" panose="05000000000000000000" pitchFamily="2" charset="2"/>
              <a:buChar char="Ø"/>
            </a:pPr>
            <a:r>
              <a:rPr lang="en-US" dirty="0"/>
              <a:t>Purchase limit increased to $500.</a:t>
            </a:r>
          </a:p>
          <a:p>
            <a:pPr lvl="1"/>
            <a:endParaRPr lang="en-US" dirty="0"/>
          </a:p>
          <a:p>
            <a:pPr marL="342900" indent="-342900">
              <a:buFont typeface="Wingdings" panose="05000000000000000000" pitchFamily="2" charset="2"/>
              <a:buChar char="Ø"/>
            </a:pPr>
            <a:r>
              <a:rPr lang="en-US" b="1" dirty="0"/>
              <a:t>Temporary Quarters</a:t>
            </a:r>
          </a:p>
          <a:p>
            <a:pPr marL="800100" lvl="1" indent="-342900">
              <a:buFont typeface="Wingdings" panose="05000000000000000000" pitchFamily="2" charset="2"/>
              <a:buChar char="Ø"/>
            </a:pPr>
            <a:r>
              <a:rPr lang="en-US" b="1" dirty="0">
                <a:solidFill>
                  <a:schemeClr val="bg2">
                    <a:lumMod val="50000"/>
                  </a:schemeClr>
                </a:solidFill>
              </a:rPr>
              <a:t>Past</a:t>
            </a:r>
            <a:r>
              <a:rPr lang="en-US" dirty="0">
                <a:solidFill>
                  <a:schemeClr val="bg2">
                    <a:lumMod val="50000"/>
                  </a:schemeClr>
                </a:solidFill>
              </a:rPr>
              <a:t>: </a:t>
            </a:r>
            <a:r>
              <a:rPr lang="en-US" dirty="0"/>
              <a:t>90 days from the first day of work at the new location.</a:t>
            </a:r>
          </a:p>
          <a:p>
            <a:pPr marL="800100" lvl="1" indent="-342900">
              <a:buFont typeface="Wingdings" panose="05000000000000000000" pitchFamily="2" charset="2"/>
              <a:buChar char="Ø"/>
            </a:pPr>
            <a:r>
              <a:rPr lang="en-US" b="1" dirty="0">
                <a:solidFill>
                  <a:schemeClr val="bg2">
                    <a:lumMod val="50000"/>
                  </a:schemeClr>
                </a:solidFill>
              </a:rPr>
              <a:t>Current:  </a:t>
            </a:r>
            <a:r>
              <a:rPr lang="en-US" dirty="0"/>
              <a:t>90 days, beginning 30 days prior to first day of work.</a:t>
            </a:r>
          </a:p>
          <a:p>
            <a:endParaRPr lang="en-US" dirty="0"/>
          </a:p>
        </p:txBody>
      </p:sp>
    </p:spTree>
    <p:extLst>
      <p:ext uri="{BB962C8B-B14F-4D97-AF65-F5344CB8AC3E}">
        <p14:creationId xmlns:p14="http://schemas.microsoft.com/office/powerpoint/2010/main" val="30402229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43" y="634314"/>
            <a:ext cx="8400064" cy="873211"/>
          </a:xfrm>
        </p:spPr>
        <p:txBody>
          <a:bodyPr/>
          <a:lstStyle/>
          <a:p>
            <a:r>
              <a:rPr lang="en-US" dirty="0" smtClean="0"/>
              <a:t>Moving and Relocation</a:t>
            </a:r>
            <a:endParaRPr lang="en-US" dirty="0"/>
          </a:p>
        </p:txBody>
      </p:sp>
      <p:sp>
        <p:nvSpPr>
          <p:cNvPr id="3" name="Text Placeholder 2"/>
          <p:cNvSpPr>
            <a:spLocks noGrp="1"/>
          </p:cNvSpPr>
          <p:nvPr>
            <p:ph type="body" idx="1"/>
          </p:nvPr>
        </p:nvSpPr>
        <p:spPr>
          <a:xfrm>
            <a:off x="421962" y="1793102"/>
            <a:ext cx="8596668" cy="4401751"/>
          </a:xfrm>
        </p:spPr>
        <p:txBody>
          <a:bodyPr>
            <a:normAutofit/>
          </a:bodyPr>
          <a:lstStyle/>
          <a:p>
            <a:r>
              <a:rPr lang="en-US" b="1" dirty="0"/>
              <a:t>Payroll Services</a:t>
            </a:r>
          </a:p>
          <a:p>
            <a:r>
              <a:rPr lang="en-US" b="1" dirty="0"/>
              <a:t>Suite 238</a:t>
            </a:r>
          </a:p>
          <a:p>
            <a:r>
              <a:rPr lang="en-US" b="1" dirty="0" err="1"/>
              <a:t>Massanutten</a:t>
            </a:r>
            <a:r>
              <a:rPr lang="en-US" b="1" dirty="0"/>
              <a:t> Hall</a:t>
            </a:r>
          </a:p>
          <a:p>
            <a:endParaRPr lang="en-US" b="1" dirty="0"/>
          </a:p>
          <a:p>
            <a:r>
              <a:rPr lang="en-US" b="1" dirty="0"/>
              <a:t>M&amp;R Contact: Sherry Willis</a:t>
            </a:r>
          </a:p>
          <a:p>
            <a:r>
              <a:rPr lang="en-US" b="1" dirty="0">
                <a:hlinkClick r:id="rId3"/>
              </a:rPr>
              <a:t>willissl@jmu.edu</a:t>
            </a:r>
            <a:r>
              <a:rPr lang="en-US" b="1" dirty="0"/>
              <a:t> or 8-8034</a:t>
            </a:r>
          </a:p>
          <a:p>
            <a:endParaRPr lang="en-US" b="1" dirty="0"/>
          </a:p>
          <a:p>
            <a:r>
              <a:rPr lang="en-US" b="1" dirty="0"/>
              <a:t>M&amp;R Policy 5010 and additional M&amp;R information can be found at </a:t>
            </a:r>
            <a:r>
              <a:rPr lang="en-US" b="1" dirty="0">
                <a:hlinkClick r:id="rId4"/>
              </a:rPr>
              <a:t>www.jmu.edu/payroll</a:t>
            </a:r>
            <a:r>
              <a:rPr lang="en-US" b="1" dirty="0"/>
              <a:t> under Moving and Relocation.</a:t>
            </a:r>
          </a:p>
        </p:txBody>
      </p:sp>
    </p:spTree>
    <p:extLst>
      <p:ext uri="{BB962C8B-B14F-4D97-AF65-F5344CB8AC3E}">
        <p14:creationId xmlns:p14="http://schemas.microsoft.com/office/powerpoint/2010/main" val="13038225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Travel</a:t>
            </a:r>
            <a:endParaRPr lang="en-US" dirty="0"/>
          </a:p>
        </p:txBody>
      </p:sp>
      <p:sp>
        <p:nvSpPr>
          <p:cNvPr id="3" name="Text Placeholder 2"/>
          <p:cNvSpPr>
            <a:spLocks noGrp="1"/>
          </p:cNvSpPr>
          <p:nvPr>
            <p:ph type="body" idx="1"/>
          </p:nvPr>
        </p:nvSpPr>
        <p:spPr/>
        <p:txBody>
          <a:bodyPr/>
          <a:lstStyle/>
          <a:p>
            <a:r>
              <a:rPr lang="en-US" dirty="0" smtClean="0"/>
              <a:t>Tina Wells, Accounts Payable</a:t>
            </a:r>
            <a:endParaRPr lang="en-US" dirty="0"/>
          </a:p>
        </p:txBody>
      </p:sp>
    </p:spTree>
    <p:extLst>
      <p:ext uri="{BB962C8B-B14F-4D97-AF65-F5344CB8AC3E}">
        <p14:creationId xmlns:p14="http://schemas.microsoft.com/office/powerpoint/2010/main" val="26378987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0543" y="634314"/>
            <a:ext cx="8400064" cy="873211"/>
          </a:xfrm>
        </p:spPr>
        <p:txBody>
          <a:bodyPr/>
          <a:lstStyle/>
          <a:p>
            <a:r>
              <a:rPr lang="en-US" dirty="0" smtClean="0"/>
              <a:t>Travel</a:t>
            </a:r>
            <a:endParaRPr lang="en-US" dirty="0"/>
          </a:p>
        </p:txBody>
      </p:sp>
      <p:sp>
        <p:nvSpPr>
          <p:cNvPr id="3" name="Text Placeholder 2"/>
          <p:cNvSpPr>
            <a:spLocks noGrp="1"/>
          </p:cNvSpPr>
          <p:nvPr>
            <p:ph type="body" idx="1"/>
          </p:nvPr>
        </p:nvSpPr>
        <p:spPr>
          <a:xfrm>
            <a:off x="520816" y="2279136"/>
            <a:ext cx="8596668" cy="1570962"/>
          </a:xfrm>
        </p:spPr>
        <p:txBody>
          <a:bodyPr/>
          <a:lstStyle/>
          <a:p>
            <a:pPr marL="342900" indent="-342900">
              <a:buFont typeface="Wingdings" panose="05000000000000000000" pitchFamily="2" charset="2"/>
              <a:buChar char="Ø"/>
            </a:pPr>
            <a:r>
              <a:rPr lang="en-US" sz="2000" b="1" dirty="0"/>
              <a:t>Alaska and Hawaii are now considered Domestic travel</a:t>
            </a:r>
          </a:p>
          <a:p>
            <a:endParaRPr lang="en-US" sz="2000" b="1" dirty="0"/>
          </a:p>
          <a:p>
            <a:pPr marL="800100" lvl="1" indent="-342900">
              <a:buFont typeface="Wingdings" panose="05000000000000000000" pitchFamily="2" charset="2"/>
              <a:buChar char="Ø"/>
            </a:pPr>
            <a:r>
              <a:rPr lang="en-US" sz="2000" b="1" dirty="0"/>
              <a:t>	</a:t>
            </a:r>
            <a:r>
              <a:rPr lang="en-US" sz="2000" dirty="0"/>
              <a:t>4215.200 Definitions</a:t>
            </a:r>
          </a:p>
          <a:p>
            <a:endParaRPr lang="en-US" dirty="0"/>
          </a:p>
        </p:txBody>
      </p:sp>
    </p:spTree>
    <p:extLst>
      <p:ext uri="{BB962C8B-B14F-4D97-AF65-F5344CB8AC3E}">
        <p14:creationId xmlns:p14="http://schemas.microsoft.com/office/powerpoint/2010/main" val="25835486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7239227" cy="1070919"/>
          </a:xfrm>
        </p:spPr>
        <p:txBody>
          <a:bodyPr/>
          <a:lstStyle/>
          <a:p>
            <a:r>
              <a:rPr lang="en-US" dirty="0"/>
              <a:t>T</a:t>
            </a:r>
            <a:r>
              <a:rPr lang="en-US" dirty="0" smtClean="0"/>
              <a:t>ravel</a:t>
            </a:r>
            <a:endParaRPr lang="en-US" dirty="0"/>
          </a:p>
        </p:txBody>
      </p:sp>
      <p:sp>
        <p:nvSpPr>
          <p:cNvPr id="3" name="Text Placeholder 2"/>
          <p:cNvSpPr>
            <a:spLocks noGrp="1"/>
          </p:cNvSpPr>
          <p:nvPr>
            <p:ph type="body" idx="1"/>
          </p:nvPr>
        </p:nvSpPr>
        <p:spPr>
          <a:xfrm>
            <a:off x="529053" y="1916670"/>
            <a:ext cx="8596668" cy="4368799"/>
          </a:xfrm>
        </p:spPr>
        <p:txBody>
          <a:bodyPr>
            <a:normAutofit/>
          </a:bodyPr>
          <a:lstStyle/>
          <a:p>
            <a:pPr marL="342900" indent="-342900">
              <a:buFont typeface="Wingdings" panose="05000000000000000000" pitchFamily="2" charset="2"/>
              <a:buChar char="Ø"/>
            </a:pPr>
            <a:r>
              <a:rPr lang="en-US" b="1" dirty="0"/>
              <a:t>Travel Authorizations</a:t>
            </a:r>
          </a:p>
          <a:p>
            <a:pPr marL="800100" lvl="1" indent="-342900">
              <a:buFont typeface="Wingdings" panose="05000000000000000000" pitchFamily="2" charset="2"/>
              <a:buChar char="Ø"/>
            </a:pPr>
            <a:r>
              <a:rPr lang="en-US" b="1" dirty="0"/>
              <a:t>International Travel </a:t>
            </a:r>
            <a:r>
              <a:rPr lang="en-US" dirty="0"/>
              <a:t>will still require an approved Travel Authorization</a:t>
            </a:r>
          </a:p>
          <a:p>
            <a:pPr marL="1257300" lvl="2" indent="-342900">
              <a:buFont typeface="Wingdings" panose="05000000000000000000" pitchFamily="2" charset="2"/>
              <a:buChar char="Ø"/>
            </a:pPr>
            <a:r>
              <a:rPr lang="en-US" dirty="0"/>
              <a:t>To ensure all travel meets the test of necessity, travel involving more than three employees from a single agency to a single international travel destination must be approved in advance by the Senior Vice President of Administration and Finance.  This includes travel of presenters as well as attendees. </a:t>
            </a:r>
          </a:p>
          <a:p>
            <a:pPr marL="800100" lvl="1" indent="-342900">
              <a:buFont typeface="Wingdings" panose="05000000000000000000" pitchFamily="2" charset="2"/>
              <a:buChar char="Ø"/>
            </a:pPr>
            <a:r>
              <a:rPr lang="en-US" b="1" dirty="0"/>
              <a:t>Domestic Travel </a:t>
            </a:r>
            <a:r>
              <a:rPr lang="en-US" dirty="0"/>
              <a:t>will no longer require an approved Travel Authorization</a:t>
            </a:r>
          </a:p>
          <a:p>
            <a:pPr marL="1257300" lvl="2" indent="-342900">
              <a:buFont typeface="Wingdings" panose="05000000000000000000" pitchFamily="2" charset="2"/>
              <a:buChar char="Ø"/>
            </a:pPr>
            <a:r>
              <a:rPr lang="en-US" dirty="0"/>
              <a:t>However, the University expects prudent judgement and reasonableness when incurring travel costs.  The traveler must have some form of approval from an Approving Authority.</a:t>
            </a:r>
          </a:p>
          <a:p>
            <a:pPr lvl="2"/>
            <a:endParaRPr lang="en-US" sz="1700" dirty="0"/>
          </a:p>
          <a:p>
            <a:pPr marL="800100" lvl="1" indent="-342900">
              <a:buFont typeface="Wingdings" panose="05000000000000000000" pitchFamily="2" charset="2"/>
              <a:buChar char="Ø"/>
            </a:pPr>
            <a:r>
              <a:rPr lang="en-US" dirty="0"/>
              <a:t>4215.311 Approvals</a:t>
            </a:r>
          </a:p>
        </p:txBody>
      </p:sp>
    </p:spTree>
    <p:extLst>
      <p:ext uri="{BB962C8B-B14F-4D97-AF65-F5344CB8AC3E}">
        <p14:creationId xmlns:p14="http://schemas.microsoft.com/office/powerpoint/2010/main" val="215700993"/>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Marquee">
      <a:dk1>
        <a:srgbClr val="000000"/>
      </a:dk1>
      <a:lt1>
        <a:sysClr val="window" lastClr="FFFFFF"/>
      </a:lt1>
      <a:dk2>
        <a:srgbClr val="5E5E5E"/>
      </a:dk2>
      <a:lt2>
        <a:srgbClr val="DDDDDD"/>
      </a:lt2>
      <a:accent1>
        <a:srgbClr val="418AB3"/>
      </a:accent1>
      <a:accent2>
        <a:srgbClr val="A6B727"/>
      </a:accent2>
      <a:accent3>
        <a:srgbClr val="F69200"/>
      </a:accent3>
      <a:accent4>
        <a:srgbClr val="838383"/>
      </a:accent4>
      <a:accent5>
        <a:srgbClr val="FEC306"/>
      </a:accent5>
      <a:accent6>
        <a:srgbClr val="DF5327"/>
      </a:accent6>
      <a:hlink>
        <a:srgbClr val="F59E00"/>
      </a:hlink>
      <a:folHlink>
        <a:srgbClr val="B2B2B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437</TotalTime>
  <Words>1913</Words>
  <Application>Microsoft Office PowerPoint</Application>
  <PresentationFormat>Widescreen</PresentationFormat>
  <Paragraphs>258</Paragraphs>
  <Slides>32</Slides>
  <Notes>32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Wingdings</vt:lpstr>
      <vt:lpstr>Wingdings 3</vt:lpstr>
      <vt:lpstr>Facet</vt:lpstr>
      <vt:lpstr>Higher Education Restructuring Act 2.5</vt:lpstr>
      <vt:lpstr>Approving Authority Role</vt:lpstr>
      <vt:lpstr>Moving and Relocation</vt:lpstr>
      <vt:lpstr>Moving and Relocation</vt:lpstr>
      <vt:lpstr>Moving and Relocation</vt:lpstr>
      <vt:lpstr>Moving and Relocation</vt:lpstr>
      <vt:lpstr>Travel</vt:lpstr>
      <vt:lpstr>Travel</vt:lpstr>
      <vt:lpstr>Travel</vt:lpstr>
      <vt:lpstr>Travel</vt:lpstr>
      <vt:lpstr>Travel</vt:lpstr>
      <vt:lpstr>Travel</vt:lpstr>
      <vt:lpstr>Travel</vt:lpstr>
      <vt:lpstr>Travel</vt:lpstr>
      <vt:lpstr>Travel</vt:lpstr>
      <vt:lpstr>Travel</vt:lpstr>
      <vt:lpstr>Travel</vt:lpstr>
      <vt:lpstr>Travel</vt:lpstr>
      <vt:lpstr>Travel</vt:lpstr>
      <vt:lpstr>Small purchase credit card [spcc]</vt:lpstr>
      <vt:lpstr>Small purchase credit card</vt:lpstr>
      <vt:lpstr>Small purchase credit card</vt:lpstr>
      <vt:lpstr>Small purchase credit card</vt:lpstr>
      <vt:lpstr>Small purchase credit card</vt:lpstr>
      <vt:lpstr>Small purchase credit card transition</vt:lpstr>
      <vt:lpstr>PowerPoint Presentation</vt:lpstr>
      <vt:lpstr>Financial procedures manual updates</vt:lpstr>
      <vt:lpstr>Financial procedures manual updates</vt:lpstr>
      <vt:lpstr>Financial procedures manual updates</vt:lpstr>
      <vt:lpstr>Financial procedures manual updates</vt:lpstr>
      <vt:lpstr>Financial procedures manual updates</vt:lpstr>
      <vt:lpstr>PowerPoint Presentation</vt:lpstr>
    </vt:vector>
  </TitlesOfParts>
  <Company>James Madison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Higher education restructuring act 2.5</dc:title>
  <dc:creator>Leeth, Tisha C - leethtc</dc:creator>
  <cp:lastModifiedBy>Seal, Kathy - sealkh</cp:lastModifiedBy>
  <cp:revision>60</cp:revision>
  <cp:lastPrinted>2016-08-17T13:42:56Z</cp:lastPrinted>
  <dcterms:created xsi:type="dcterms:W3CDTF">2016-08-08T13:54:23Z</dcterms:created>
  <dcterms:modified xsi:type="dcterms:W3CDTF">2016-08-25T15:09:32Z</dcterms:modified>
</cp:coreProperties>
</file>