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7"/>
  </p:notesMasterIdLst>
  <p:sldIdLst>
    <p:sldId id="297" r:id="rId2"/>
    <p:sldId id="272" r:id="rId3"/>
    <p:sldId id="258" r:id="rId4"/>
    <p:sldId id="273" r:id="rId5"/>
    <p:sldId id="274" r:id="rId6"/>
    <p:sldId id="292" r:id="rId7"/>
    <p:sldId id="278" r:id="rId8"/>
    <p:sldId id="277" r:id="rId9"/>
    <p:sldId id="283" r:id="rId10"/>
    <p:sldId id="293" r:id="rId11"/>
    <p:sldId id="294" r:id="rId12"/>
    <p:sldId id="270" r:id="rId13"/>
    <p:sldId id="275" r:id="rId14"/>
    <p:sldId id="271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91293" autoAdjust="0"/>
  </p:normalViewPr>
  <p:slideViewPr>
    <p:cSldViewPr snapToGrid="0">
      <p:cViewPr varScale="1">
        <p:scale>
          <a:sx n="73" d="100"/>
          <a:sy n="73" d="100"/>
        </p:scale>
        <p:origin x="4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11ECF-4D79-411A-9AED-3714B3F162B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1F3E-E2D2-4C16-9739-535244124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5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students have experienced many abrupt and unexpected losses and will need time and space to grieve.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Grieving</a:t>
            </a:r>
            <a:r>
              <a:rPr lang="en-US" baseline="0" dirty="0" smtClean="0"/>
              <a:t> is not a linear or pre-determined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41F3E-E2D2-4C16-9739-535244124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D5EF55B-5827-4A6D-84BD-E2E3BAD6045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674AFEB-DDE6-4068-991E-41E5E7BC30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mental-health/top-meditation-iphone-android-ap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.korumindfulness.org/free-guided-meditations.html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news.fordham.edu/campus-life/managing-fears-anxieties-around-covid-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289" y="534551"/>
            <a:ext cx="10190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COVID-19: Supporting </a:t>
            </a:r>
            <a:r>
              <a:rPr lang="en-US" sz="6000" b="1" dirty="0" smtClean="0"/>
              <a:t>Students’ (and Our Own) Mental </a:t>
            </a:r>
            <a:r>
              <a:rPr lang="en-US" sz="6000" b="1" dirty="0"/>
              <a:t>&amp; Emotional Health &amp; Well-Being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0451" y="463078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/>
              <a:t>Jeffrey Ng, </a:t>
            </a:r>
            <a:r>
              <a:rPr lang="en-US" sz="2400" b="1" i="1" dirty="0" err="1"/>
              <a:t>Psy.D</a:t>
            </a:r>
            <a:r>
              <a:rPr lang="en-US" sz="2400" b="1" i="1" dirty="0"/>
              <a:t>.</a:t>
            </a:r>
            <a:br>
              <a:rPr lang="en-US" sz="2400" b="1" i="1" dirty="0"/>
            </a:br>
            <a:r>
              <a:rPr lang="en-US" sz="2400" b="1" i="1" dirty="0"/>
              <a:t>Director</a:t>
            </a:r>
            <a:br>
              <a:rPr lang="en-US" sz="2400" b="1" i="1" dirty="0"/>
            </a:br>
            <a:r>
              <a:rPr lang="en-US" sz="2400" b="1" i="1" dirty="0"/>
              <a:t>Counseling &amp; Psychological Services</a:t>
            </a:r>
            <a:br>
              <a:rPr lang="en-US" sz="2400" b="1" i="1" dirty="0"/>
            </a:br>
            <a:r>
              <a:rPr lang="en-US" sz="2400" b="1" i="1" dirty="0"/>
              <a:t>Fordham University</a:t>
            </a:r>
          </a:p>
        </p:txBody>
      </p:sp>
    </p:spTree>
    <p:extLst>
      <p:ext uri="{BB962C8B-B14F-4D97-AF65-F5344CB8AC3E}">
        <p14:creationId xmlns:p14="http://schemas.microsoft.com/office/powerpoint/2010/main" val="191700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16" y="115442"/>
            <a:ext cx="9429323" cy="644137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Mindfulness Meditation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06" y="921456"/>
            <a:ext cx="10443881" cy="52586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Reduces anxiety </a:t>
            </a:r>
            <a:r>
              <a:rPr lang="en-US" sz="2800" dirty="0"/>
              <a:t>&amp;</a:t>
            </a:r>
            <a:r>
              <a:rPr lang="en-US" sz="2800" dirty="0" smtClean="0"/>
              <a:t>“fight or flight” response by de-escalating autonomic nervous </a:t>
            </a:r>
            <a:r>
              <a:rPr lang="en-US" sz="2800" dirty="0"/>
              <a:t>s</a:t>
            </a:r>
            <a:r>
              <a:rPr lang="en-US" sz="2800" dirty="0" smtClean="0"/>
              <a:t>ystem arousal/activation.</a:t>
            </a:r>
          </a:p>
          <a:p>
            <a:r>
              <a:rPr lang="en-US" sz="2800" dirty="0" smtClean="0"/>
              <a:t>Promotes moment to moment awareness of internal experiences (feeling, thoughts, bodily sensations, etc.) while decreasing over-identification with those experiences.</a:t>
            </a:r>
          </a:p>
          <a:p>
            <a:r>
              <a:rPr lang="en-US" sz="2800" dirty="0" smtClean="0"/>
              <a:t>Cultivates equanimity or the mental capacity to relate to experiences non-reactively and with evenness, calmness and composure.</a:t>
            </a:r>
          </a:p>
          <a:p>
            <a:r>
              <a:rPr lang="en-US" sz="2800" dirty="0" smtClean="0"/>
              <a:t>Promotes living and being in the present moment.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2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16" y="115442"/>
            <a:ext cx="9429323" cy="644137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Mindfulness Meditation 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921456"/>
            <a:ext cx="9457876" cy="5258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if-you-are-depressed-you-are-living-in-the-past-455688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6" y="728282"/>
            <a:ext cx="6693646" cy="61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6699-D3F9-4DAD-92EB-5A011968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415672"/>
            <a:ext cx="11116234" cy="519491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n-US" sz="2000" b="0" dirty="0">
                <a:solidFill>
                  <a:schemeClr val="tx1"/>
                </a:solidFill>
                <a:latin typeface="+mn-lt"/>
                <a:hlinkClick r:id="rId3"/>
              </a:rPr>
              <a:t>https://www.healthline.com/health/mental-health/top-meditation-iphone-android-apps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460BE2DE-2C63-4CE7-8AD4-5B8183EE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32" y="1385309"/>
            <a:ext cx="9313622" cy="2886060"/>
          </a:xfrm>
        </p:spPr>
      </p:pic>
      <p:sp>
        <p:nvSpPr>
          <p:cNvPr id="3" name="Rectangle 2"/>
          <p:cNvSpPr/>
          <p:nvPr/>
        </p:nvSpPr>
        <p:spPr>
          <a:xfrm>
            <a:off x="952556" y="5472404"/>
            <a:ext cx="99874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hlinkClick r:id="rId5"/>
              </a:rPr>
              <a:t>Koru Mindfulness for College Students</a:t>
            </a:r>
          </a:p>
          <a:p>
            <a:pPr algn="ctr"/>
            <a:endParaRPr lang="en-US" sz="2200" dirty="0" smtClean="0">
              <a:hlinkClick r:id="rId5"/>
            </a:endParaRPr>
          </a:p>
          <a:p>
            <a:pPr algn="ctr"/>
            <a:r>
              <a:rPr lang="en-US" sz="2200" dirty="0" smtClean="0">
                <a:hlinkClick r:id="rId5"/>
              </a:rPr>
              <a:t>https</a:t>
            </a:r>
            <a:r>
              <a:rPr lang="en-US" sz="2200" dirty="0">
                <a:hlinkClick r:id="rId5"/>
              </a:rPr>
              <a:t>://student.korumindfulness.org/</a:t>
            </a:r>
            <a:r>
              <a:rPr lang="en-US" sz="2200" dirty="0" smtClean="0">
                <a:hlinkClick r:id="rId5"/>
              </a:rPr>
              <a:t>free-guided</a:t>
            </a:r>
            <a:r>
              <a:rPr lang="en-US" sz="2200" dirty="0">
                <a:hlinkClick r:id="rId5"/>
              </a:rPr>
              <a:t>-meditations.html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09258" y="418479"/>
            <a:ext cx="1001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Recommended Mindfulness Resources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009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71" y="410920"/>
            <a:ext cx="11657147" cy="6775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When to Seek Professional Help, Support &amp; Consultation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9" y="1481584"/>
            <a:ext cx="10508064" cy="4698553"/>
          </a:xfrm>
        </p:spPr>
        <p:txBody>
          <a:bodyPr>
            <a:noAutofit/>
          </a:bodyPr>
          <a:lstStyle/>
          <a:p>
            <a:pPr lvl="1"/>
            <a:r>
              <a:rPr lang="en-US" sz="2800" u="sng" dirty="0"/>
              <a:t>Persistent</a:t>
            </a:r>
            <a:r>
              <a:rPr lang="en-US" sz="2800" dirty="0"/>
              <a:t> sadness, anxiety, </a:t>
            </a:r>
            <a:r>
              <a:rPr lang="en-US" sz="2800" dirty="0" smtClean="0"/>
              <a:t>anger, </a:t>
            </a:r>
            <a:r>
              <a:rPr lang="en-US" sz="2800" dirty="0"/>
              <a:t>hopelessness, </a:t>
            </a:r>
            <a:r>
              <a:rPr lang="en-US" sz="2800" dirty="0" smtClean="0"/>
              <a:t>worthlessness, loss of interest in pleasurable </a:t>
            </a:r>
            <a:r>
              <a:rPr lang="en-US" sz="2800" dirty="0"/>
              <a:t>activities, and/or feelings of being overwhelmed.</a:t>
            </a:r>
          </a:p>
          <a:p>
            <a:pPr lvl="1"/>
            <a:r>
              <a:rPr lang="en-US" sz="2800" dirty="0"/>
              <a:t>Significant impairments or changes in functioning, such as sleep, </a:t>
            </a:r>
            <a:r>
              <a:rPr lang="en-US" sz="2800" dirty="0" smtClean="0"/>
              <a:t>getting out of bed, appetite, concentration, </a:t>
            </a:r>
            <a:r>
              <a:rPr lang="en-US" sz="2800" dirty="0"/>
              <a:t>and/or </a:t>
            </a:r>
            <a:r>
              <a:rPr lang="en-US" sz="2800" dirty="0" smtClean="0"/>
              <a:t>hygiene.</a:t>
            </a:r>
            <a:endParaRPr lang="en-US" sz="2800" dirty="0"/>
          </a:p>
          <a:p>
            <a:pPr lvl="1"/>
            <a:r>
              <a:rPr lang="en-US" sz="2800" dirty="0"/>
              <a:t>Impulsive, reckless or risky behaviors (substance abuse, self-injury, etc.) </a:t>
            </a:r>
          </a:p>
          <a:p>
            <a:pPr lvl="1"/>
            <a:r>
              <a:rPr lang="en-US" sz="2800" dirty="0"/>
              <a:t>Thoughts </a:t>
            </a:r>
            <a:r>
              <a:rPr lang="en-US" sz="2800" dirty="0" smtClean="0"/>
              <a:t>or expressions about </a:t>
            </a:r>
            <a:r>
              <a:rPr lang="en-US" sz="2800" dirty="0"/>
              <a:t>death, dying and/or suicide</a:t>
            </a:r>
          </a:p>
          <a:p>
            <a:pPr lvl="0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8D87-69F8-4EC6-950E-583952B1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952" y="294198"/>
            <a:ext cx="8991695" cy="7247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Fordham Resources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5B9E-9ED5-4949-AD4B-E9C09F9F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586" y="1058275"/>
            <a:ext cx="8968000" cy="5505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Counseling &amp; Psychological Services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Office for Disability Services</a:t>
            </a:r>
          </a:p>
          <a:p>
            <a:pPr marL="0" indent="0" algn="ctr">
              <a:buNone/>
            </a:pPr>
            <a:r>
              <a:rPr lang="en-US" b="1" dirty="0" smtClean="0"/>
              <a:t>Academic Advisors/Mentors</a:t>
            </a:r>
          </a:p>
          <a:p>
            <a:pPr marL="0" indent="0" algn="ctr">
              <a:buNone/>
            </a:pPr>
            <a:r>
              <a:rPr lang="en-US" b="1" dirty="0" smtClean="0"/>
              <a:t>Campus Ministry</a:t>
            </a:r>
          </a:p>
          <a:p>
            <a:pPr marL="0" indent="0" algn="ctr">
              <a:buNone/>
            </a:pPr>
            <a:r>
              <a:rPr lang="en-US" b="1" dirty="0" smtClean="0"/>
              <a:t>Office for Residential Life</a:t>
            </a:r>
          </a:p>
          <a:p>
            <a:pPr marL="0" indent="0" algn="ctr">
              <a:buNone/>
            </a:pPr>
            <a:r>
              <a:rPr lang="en-US" b="1" dirty="0" smtClean="0"/>
              <a:t>Dean of Students Office</a:t>
            </a:r>
          </a:p>
          <a:p>
            <a:pPr marL="0" indent="0" algn="ctr">
              <a:buNone/>
            </a:pPr>
            <a:r>
              <a:rPr lang="en-US" b="1" dirty="0" smtClean="0"/>
              <a:t>Each Other</a:t>
            </a:r>
          </a:p>
          <a:p>
            <a:pPr marL="0" indent="0" algn="ctr">
              <a:buNone/>
            </a:pPr>
            <a:r>
              <a:rPr lang="en-US" b="1" dirty="0" smtClean="0"/>
              <a:t>Fordham News Article</a:t>
            </a:r>
          </a:p>
          <a:p>
            <a:pPr marL="0" indent="0" algn="ctr">
              <a:buNone/>
            </a:pPr>
            <a:r>
              <a:rPr lang="en-US" dirty="0" smtClean="0">
                <a:hlinkClick r:id="rId2" action="ppaction://hlinkfile"/>
              </a:rPr>
              <a:t>news.fordham.edu/campus-life/managing-fears-anxieties-around-covid-19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8D87-69F8-4EC6-950E-583952B1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59" y="294198"/>
            <a:ext cx="8598588" cy="72470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Off Campus Resources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5B9E-9ED5-4949-AD4B-E9C09F9F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59" y="1405994"/>
            <a:ext cx="10916291" cy="5157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National Suicide Prevention Lifeline</a:t>
            </a:r>
          </a:p>
          <a:p>
            <a:pPr marL="0" indent="0" algn="ctr">
              <a:buNone/>
            </a:pPr>
            <a:r>
              <a:rPr lang="en-US" b="1" dirty="0" smtClean="0"/>
              <a:t>800-273 </a:t>
            </a:r>
            <a:r>
              <a:rPr lang="mr-IN" b="1" dirty="0" smtClean="0"/>
              <a:t>–</a:t>
            </a:r>
            <a:r>
              <a:rPr lang="en-US" b="1" dirty="0" smtClean="0"/>
              <a:t>TALK (8255)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u="sng" dirty="0" smtClean="0"/>
              <a:t>Crisis Text Line</a:t>
            </a:r>
          </a:p>
          <a:p>
            <a:pPr marL="0" indent="0" algn="ctr">
              <a:buNone/>
            </a:pPr>
            <a:r>
              <a:rPr lang="en-US" b="1" dirty="0" smtClean="0"/>
              <a:t>Text HOME to 741741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800" b="1" u="sng" dirty="0" smtClean="0"/>
              <a:t>NYS COVID-19 Emotional Support Helpline</a:t>
            </a:r>
          </a:p>
          <a:p>
            <a:pPr marL="0" indent="0" algn="ctr">
              <a:buNone/>
            </a:pPr>
            <a:r>
              <a:rPr lang="en-US" b="1" dirty="0" smtClean="0"/>
              <a:t>844-863-9314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6973"/>
            <a:ext cx="9692640" cy="7346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to Expect: Grief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5-stages-of-grief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218"/>
          <a:stretch/>
        </p:blipFill>
        <p:spPr>
          <a:xfrm>
            <a:off x="1668347" y="884100"/>
            <a:ext cx="8677890" cy="5815136"/>
          </a:xfrm>
        </p:spPr>
      </p:pic>
    </p:spTree>
    <p:extLst>
      <p:ext uri="{BB962C8B-B14F-4D97-AF65-F5344CB8AC3E}">
        <p14:creationId xmlns:p14="http://schemas.microsoft.com/office/powerpoint/2010/main" val="305372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95674"/>
            <a:ext cx="9692640" cy="411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to </a:t>
            </a:r>
            <a:r>
              <a:rPr lang="en-US" sz="3600" dirty="0" smtClean="0">
                <a:solidFill>
                  <a:schemeClr val="tx1"/>
                </a:solidFill>
              </a:rPr>
              <a:t>Expect: Stages of Grief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89" y="721515"/>
            <a:ext cx="11264040" cy="608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Denial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mr-IN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Shock; Avoidance; Disorientation; “This is not really happening!”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Anger, Anxiety &amp; Fear </a:t>
            </a:r>
            <a:endParaRPr lang="en-US" sz="2000" u="sng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Anger about imposed disruptions/restrictions and loss of agency/control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Anger towards decision makers (politicians, health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uthorities, Fordham) &amp;  perceived source(s) of pandemic (China, Asians, Asian-Americans)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Health &amp; safety concerns for </a:t>
            </a:r>
            <a:r>
              <a:rPr lang="en-US" sz="2000" dirty="0" err="1" smtClean="0">
                <a:solidFill>
                  <a:schemeClr val="tx1"/>
                </a:solidFill>
              </a:rPr>
              <a:t>ourself</a:t>
            </a:r>
            <a:r>
              <a:rPr lang="en-US" sz="2000" dirty="0" smtClean="0">
                <a:solidFill>
                  <a:schemeClr val="tx1"/>
                </a:solidFill>
              </a:rPr>
              <a:t> and others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Worry about academics, internships, job market, finances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Uncertainty about duration and implications of pandemic, and what the future holds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Bargaining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mr-IN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negotiating to change the reality of the situation or circumstance</a:t>
            </a:r>
          </a:p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Depression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Sadness about </a:t>
            </a:r>
            <a:r>
              <a:rPr lang="en-US" sz="2000" dirty="0" smtClean="0">
                <a:solidFill>
                  <a:schemeClr val="tx1"/>
                </a:solidFill>
              </a:rPr>
              <a:t>abrupt and unexpected losses </a:t>
            </a:r>
            <a:r>
              <a:rPr lang="en-US" sz="2000" dirty="0">
                <a:solidFill>
                  <a:schemeClr val="tx1"/>
                </a:solidFill>
              </a:rPr>
              <a:t>(milestones, celebrations, </a:t>
            </a:r>
            <a:r>
              <a:rPr lang="en-US" sz="2000" dirty="0" smtClean="0">
                <a:solidFill>
                  <a:schemeClr val="tx1"/>
                </a:solidFill>
              </a:rPr>
              <a:t>future plans, </a:t>
            </a:r>
            <a:r>
              <a:rPr lang="en-US" sz="2000" dirty="0">
                <a:solidFill>
                  <a:schemeClr val="tx1"/>
                </a:solidFill>
              </a:rPr>
              <a:t>relationships, etc.)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Loneliness, Boredom and </a:t>
            </a:r>
            <a:r>
              <a:rPr lang="en-US" sz="2000" dirty="0" smtClean="0">
                <a:solidFill>
                  <a:schemeClr val="tx1"/>
                </a:solidFill>
              </a:rPr>
              <a:t>Helplessness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Acceptance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mr-IN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Reconciliation; Meaning Making; Pivoting; Planning; 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 Resiliency/Growth</a:t>
            </a:r>
            <a:endParaRPr lang="en-US" sz="2000" u="sng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1900" dirty="0" smtClean="0">
              <a:solidFill>
                <a:schemeClr val="tx1"/>
              </a:solidFill>
            </a:endParaRPr>
          </a:p>
          <a:p>
            <a:pPr lvl="1"/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764" y="136973"/>
            <a:ext cx="9624747" cy="454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 to Expect: Stages of Grief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Grief-Quote-by-Elisabeth-Kubler-Ross-and-David-Kessler-from-book-On-Grief-and-Grieving-pg-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9655" r="5754" b="8905"/>
          <a:stretch/>
        </p:blipFill>
        <p:spPr>
          <a:xfrm>
            <a:off x="2330824" y="657412"/>
            <a:ext cx="7933764" cy="6200588"/>
          </a:xfrm>
        </p:spPr>
      </p:pic>
    </p:spTree>
    <p:extLst>
      <p:ext uri="{BB962C8B-B14F-4D97-AF65-F5344CB8AC3E}">
        <p14:creationId xmlns:p14="http://schemas.microsoft.com/office/powerpoint/2010/main" val="28360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34" y="294198"/>
            <a:ext cx="8884297" cy="3551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Students Who May be More Vulnerable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647" y="707085"/>
            <a:ext cx="10234706" cy="5884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/>
              <a:t>Students with pre-existing mental and behavioral health concerns, such as anxiety, depression and substance abuse/dependence.</a:t>
            </a:r>
          </a:p>
          <a:p>
            <a:pPr lvl="0"/>
            <a:r>
              <a:rPr lang="en-US" sz="2200" dirty="0"/>
              <a:t>Graduating seniors </a:t>
            </a:r>
            <a:r>
              <a:rPr lang="en-US" sz="2200" dirty="0" smtClean="0"/>
              <a:t>who are grieving the abrupt loss </a:t>
            </a:r>
            <a:r>
              <a:rPr lang="en-US" sz="2200" dirty="0"/>
              <a:t>and disruption of their anticipated "senior experience."</a:t>
            </a:r>
          </a:p>
          <a:p>
            <a:pPr lvl="0"/>
            <a:r>
              <a:rPr lang="en-US" sz="2200" dirty="0"/>
              <a:t>Asian and Asian-American students </a:t>
            </a:r>
            <a:r>
              <a:rPr lang="en-US" sz="2200" dirty="0" smtClean="0"/>
              <a:t>who may be experiencing</a:t>
            </a:r>
            <a:r>
              <a:rPr lang="en-US" sz="2200" dirty="0"/>
              <a:t> </a:t>
            </a:r>
            <a:r>
              <a:rPr lang="en-US" sz="2200" dirty="0" err="1"/>
              <a:t>sinophobic</a:t>
            </a:r>
            <a:r>
              <a:rPr lang="en-US" sz="2200" dirty="0"/>
              <a:t> and anti-Asian </a:t>
            </a:r>
            <a:r>
              <a:rPr lang="en-US" sz="2200" dirty="0" smtClean="0"/>
              <a:t>bias, stigmatization, discrimination</a:t>
            </a:r>
            <a:r>
              <a:rPr lang="en-US" sz="2200" dirty="0"/>
              <a:t>, prejudice, </a:t>
            </a:r>
            <a:r>
              <a:rPr lang="en-US" sz="2200" dirty="0" smtClean="0"/>
              <a:t>stereotyping</a:t>
            </a:r>
            <a:r>
              <a:rPr lang="en-US" sz="2200" dirty="0"/>
              <a:t>, etc.</a:t>
            </a:r>
          </a:p>
          <a:p>
            <a:pPr lvl="0"/>
            <a:r>
              <a:rPr lang="en-US" sz="2200" dirty="0"/>
              <a:t>International students due to travel related </a:t>
            </a:r>
            <a:r>
              <a:rPr lang="en-US" sz="2200" dirty="0" smtClean="0"/>
              <a:t>restrictions </a:t>
            </a:r>
            <a:r>
              <a:rPr lang="en-US" sz="2200" dirty="0"/>
              <a:t>and potentially extended separations from family and friends.</a:t>
            </a:r>
          </a:p>
          <a:p>
            <a:pPr lvl="0"/>
            <a:r>
              <a:rPr lang="en-US" sz="2200" dirty="0"/>
              <a:t>Students who experience being in school and campus life as protective factors.</a:t>
            </a:r>
          </a:p>
          <a:p>
            <a:pPr lvl="0"/>
            <a:r>
              <a:rPr lang="en-US" sz="2200" dirty="0"/>
              <a:t>Students who </a:t>
            </a:r>
            <a:r>
              <a:rPr lang="en-US" sz="2200" dirty="0" smtClean="0"/>
              <a:t>struggle with </a:t>
            </a:r>
            <a:r>
              <a:rPr lang="en-US" sz="2200" dirty="0"/>
              <a:t>loneliness and social </a:t>
            </a:r>
            <a:r>
              <a:rPr lang="en-US" sz="2200" dirty="0" smtClean="0"/>
              <a:t>isolation.</a:t>
            </a:r>
            <a:endParaRPr lang="en-US" sz="2200" dirty="0"/>
          </a:p>
          <a:p>
            <a:pPr lvl="0"/>
            <a:r>
              <a:rPr lang="en-US" sz="2200" dirty="0"/>
              <a:t>Students who are returning to family or home environments that may </a:t>
            </a:r>
            <a:r>
              <a:rPr lang="en-US" sz="2200" dirty="0" smtClean="0"/>
              <a:t>compromise </a:t>
            </a:r>
            <a:r>
              <a:rPr lang="en-US" sz="2200" dirty="0"/>
              <a:t>their mental and emotional health. </a:t>
            </a:r>
          </a:p>
          <a:p>
            <a:pPr lvl="0"/>
            <a:r>
              <a:rPr lang="en-US" sz="2200" dirty="0"/>
              <a:t>Low income students who may not have secure housing, food, </a:t>
            </a:r>
            <a:r>
              <a:rPr lang="en-US" sz="2200" dirty="0" err="1"/>
              <a:t>wifi</a:t>
            </a:r>
            <a:r>
              <a:rPr lang="en-US" sz="2200" dirty="0"/>
              <a:t>, or other essential resources for online and remote instruction.</a:t>
            </a:r>
            <a:r>
              <a:rPr lang="en-US" sz="1900" dirty="0"/>
              <a:t> 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49" y="115442"/>
            <a:ext cx="10024239" cy="6067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Strategies for Coping &amp; Protecting Mental Health 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27" y="734675"/>
            <a:ext cx="10194914" cy="596456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Practice Self-Compassion </a:t>
            </a:r>
            <a:endParaRPr lang="en-US" sz="2400" b="1" dirty="0"/>
          </a:p>
          <a:p>
            <a:r>
              <a:rPr lang="en-US" sz="2200" dirty="0" smtClean="0"/>
              <a:t>Be kinder, gentler and more patient w/ ourselves rather than judgmental, punitive or harsh</a:t>
            </a:r>
          </a:p>
          <a:p>
            <a:r>
              <a:rPr lang="en-US" sz="2200" dirty="0" smtClean="0"/>
              <a:t>Recognize and accept that imperfection and vulnerability are inevitable and part of the human experience</a:t>
            </a:r>
          </a:p>
          <a:p>
            <a:r>
              <a:rPr lang="en-US" sz="2200" dirty="0" smtClean="0"/>
              <a:t>Be flexible w/ expectations and goals</a:t>
            </a:r>
          </a:p>
          <a:p>
            <a:r>
              <a:rPr lang="en-US" sz="2200" dirty="0" smtClean="0"/>
              <a:t>Set reasonable boundaries for ourselves and w/ others</a:t>
            </a:r>
          </a:p>
          <a:p>
            <a:pPr marL="0" indent="0" algn="ctr">
              <a:buNone/>
            </a:pPr>
            <a:r>
              <a:rPr lang="en-US" sz="2400" b="1" u="sng" dirty="0"/>
              <a:t>L</a:t>
            </a:r>
            <a:r>
              <a:rPr lang="en-US" sz="2400" b="1" u="sng" dirty="0" smtClean="0"/>
              <a:t>imit Social Media </a:t>
            </a:r>
            <a:r>
              <a:rPr lang="en-US" sz="2400" b="1" u="sng" dirty="0"/>
              <a:t>&amp; </a:t>
            </a:r>
            <a:r>
              <a:rPr lang="en-US" sz="2400" b="1" u="sng" dirty="0" smtClean="0"/>
              <a:t>News Consumption</a:t>
            </a:r>
          </a:p>
          <a:p>
            <a:r>
              <a:rPr lang="en-US" sz="2200" dirty="0" smtClean="0"/>
              <a:t>Reduces risk for vicarious trauma</a:t>
            </a:r>
          </a:p>
          <a:p>
            <a:r>
              <a:rPr lang="en-US" sz="2200" dirty="0" smtClean="0"/>
              <a:t>Increases likelihood that our emotional &amp; behavioral responses are proportional to actual rather than hypothetical or sensationalized situations.</a:t>
            </a:r>
          </a:p>
          <a:p>
            <a:r>
              <a:rPr lang="en-US" sz="2200" dirty="0" smtClean="0"/>
              <a:t>Stay </a:t>
            </a:r>
            <a:r>
              <a:rPr lang="en-US" sz="2200" dirty="0"/>
              <a:t>informed, but </a:t>
            </a:r>
            <a:r>
              <a:rPr lang="en-US" sz="2200" dirty="0" smtClean="0"/>
              <a:t>not be </a:t>
            </a:r>
            <a:r>
              <a:rPr lang="en-US" sz="2200" dirty="0"/>
              <a:t>flooded or </a:t>
            </a:r>
            <a:r>
              <a:rPr lang="en-US" sz="2200" dirty="0" smtClean="0"/>
              <a:t>overwhelmed</a:t>
            </a:r>
          </a:p>
          <a:p>
            <a:pPr marL="0" indent="0" algn="ctr">
              <a:buNone/>
            </a:pPr>
            <a:r>
              <a:rPr lang="en-US" sz="2400" b="1" u="sng" dirty="0" smtClean="0"/>
              <a:t>Sustain Social &amp; Relational Connections</a:t>
            </a:r>
            <a:endParaRPr lang="en-US" sz="2400" b="1" dirty="0" smtClean="0"/>
          </a:p>
          <a:p>
            <a:r>
              <a:rPr lang="en-US" sz="2200" dirty="0" smtClean="0"/>
              <a:t>“Social </a:t>
            </a:r>
            <a:r>
              <a:rPr lang="en-US" sz="2200" dirty="0"/>
              <a:t>d</a:t>
            </a:r>
            <a:r>
              <a:rPr lang="en-US" sz="2200" dirty="0" smtClean="0"/>
              <a:t>istancing” involves physical distancing not relational or emotional distancing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F145D-8E71-3D43-AB5A-4F3E6224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3" y="124520"/>
            <a:ext cx="8814844" cy="6481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Social </a:t>
            </a:r>
            <a:r>
              <a:rPr lang="en-US" sz="3600" b="1" dirty="0" smtClean="0">
                <a:solidFill>
                  <a:schemeClr val="tx1"/>
                </a:solidFill>
              </a:rPr>
              <a:t>Distancing </a:t>
            </a:r>
            <a:r>
              <a:rPr lang="en-US" sz="3600" b="1" dirty="0">
                <a:solidFill>
                  <a:schemeClr val="tx1"/>
                </a:solidFill>
              </a:rPr>
              <a:t>≠ Social </a:t>
            </a:r>
            <a:r>
              <a:rPr lang="en-US" sz="3600" dirty="0" smtClean="0">
                <a:solidFill>
                  <a:schemeClr val="tx1"/>
                </a:solidFill>
              </a:rPr>
              <a:t>Disconnection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483DF-9FCF-EA4D-87D3-63AD617E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9091"/>
          <a:stretch/>
        </p:blipFill>
        <p:spPr>
          <a:xfrm>
            <a:off x="1830201" y="784483"/>
            <a:ext cx="8441333" cy="3063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7F78E-7597-5F48-A7FB-8E985530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0B916D57-8EF5-1148-9915-3E5FDB3CDC7D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AFB41-85CB-4968-AEB0-BF9B3491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1" y="3860154"/>
            <a:ext cx="8441334" cy="29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65B5-CD38-4B06-82F2-02EBE670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16" y="115442"/>
            <a:ext cx="10249131" cy="6441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</a:rPr>
              <a:t>Strategies for Coping &amp; Protecting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99B0-A602-4C16-B48C-B204F10F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53" y="921456"/>
            <a:ext cx="10264588" cy="5258682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 smtClean="0"/>
              <a:t>Maintain Reasonable Structure &amp; Routine</a:t>
            </a:r>
          </a:p>
          <a:p>
            <a:r>
              <a:rPr lang="en-US" sz="2400" u="sng" dirty="0"/>
              <a:t>Attend to Basic Needs </a:t>
            </a:r>
            <a:r>
              <a:rPr lang="en-US" sz="2400" dirty="0"/>
              <a:t>(</a:t>
            </a:r>
            <a:r>
              <a:rPr lang="en-US" sz="2400" dirty="0" smtClean="0"/>
              <a:t>sleep</a:t>
            </a:r>
            <a:r>
              <a:rPr lang="en-US" sz="2400" dirty="0"/>
              <a:t>, nutrition, exercise</a:t>
            </a:r>
            <a:r>
              <a:rPr lang="en-US" sz="2400" dirty="0" smtClean="0"/>
              <a:t>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  <a:p>
            <a:r>
              <a:rPr lang="en-US" sz="2400" u="sng" dirty="0" smtClean="0"/>
              <a:t>Gratitude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research demonstrates that practicing being thankful enhances resiliency, happiness and well-being</a:t>
            </a:r>
            <a:endParaRPr lang="en-US" sz="2400" dirty="0"/>
          </a:p>
          <a:p>
            <a:r>
              <a:rPr lang="en-US" sz="2400" u="sng" dirty="0" smtClean="0"/>
              <a:t>Accept Vulnerability</a:t>
            </a:r>
            <a:r>
              <a:rPr lang="en-US" sz="2400" dirty="0" smtClean="0"/>
              <a:t>- </a:t>
            </a:r>
            <a:r>
              <a:rPr lang="en-US" sz="2400" dirty="0"/>
              <a:t>a</a:t>
            </a:r>
            <a:r>
              <a:rPr lang="en-US" sz="2400" dirty="0" smtClean="0"/>
              <a:t>cknowledge, </a:t>
            </a:r>
            <a:r>
              <a:rPr lang="en-US" sz="2400" dirty="0"/>
              <a:t>lean into and process </a:t>
            </a:r>
            <a:r>
              <a:rPr lang="en-US" dirty="0" smtClean="0"/>
              <a:t>negative emotions</a:t>
            </a:r>
            <a:r>
              <a:rPr lang="en-US" sz="2400" dirty="0" smtClean="0"/>
              <a:t> rather </a:t>
            </a:r>
            <a:r>
              <a:rPr lang="en-US" sz="2400" dirty="0"/>
              <a:t>than denying, neglecting or suppressing </a:t>
            </a:r>
            <a:r>
              <a:rPr lang="en-US" sz="2400" dirty="0" smtClean="0"/>
              <a:t>them; healthy distractions, however, are ok when feelings </a:t>
            </a:r>
            <a:r>
              <a:rPr lang="en-US" dirty="0" smtClean="0"/>
              <a:t>are </a:t>
            </a:r>
            <a:r>
              <a:rPr lang="en-US" sz="2400" dirty="0" smtClean="0"/>
              <a:t>too overwhelming as long as we return to the feelings; embrace uncertainty and impermanence</a:t>
            </a:r>
            <a:endParaRPr lang="en-US" sz="2400" dirty="0"/>
          </a:p>
          <a:p>
            <a:r>
              <a:rPr lang="en-US" sz="2400" u="sng" dirty="0" smtClean="0"/>
              <a:t>Get Outside </a:t>
            </a:r>
            <a:r>
              <a:rPr lang="en-US" sz="2400" dirty="0" smtClean="0"/>
              <a:t>(while maintaining physical distancing</a:t>
            </a:r>
            <a:r>
              <a:rPr lang="en-US" sz="2400" u="sng" dirty="0" smtClean="0"/>
              <a:t>)</a:t>
            </a:r>
          </a:p>
          <a:p>
            <a:r>
              <a:rPr lang="en-US" sz="2400" u="sng" dirty="0"/>
              <a:t>Strengthen Self Care Practices </a:t>
            </a:r>
            <a:r>
              <a:rPr lang="en-US" sz="2400" dirty="0"/>
              <a:t>- exercise, yoga, reading, journaling, art, video games, movies, </a:t>
            </a:r>
            <a:r>
              <a:rPr lang="en-US" sz="2400" dirty="0" smtClean="0"/>
              <a:t>cooking, music, etc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u="sng" dirty="0" smtClean="0"/>
              <a:t>Internal Locus of Control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focus on internal rather than external locus of control</a:t>
            </a:r>
            <a:endParaRPr lang="en-US" sz="2400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0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3529F-6714-D44F-93C1-90E36BD70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" t="18069" r="-1532" b="830"/>
          <a:stretch/>
        </p:blipFill>
        <p:spPr>
          <a:xfrm>
            <a:off x="1120589" y="0"/>
            <a:ext cx="1020482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88C9B-5239-A64A-A960-4C2F9D6B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0B916D57-8EF5-1148-9915-3E5FDB3CD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7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3218</TotalTime>
  <Words>673</Words>
  <Application>Microsoft Office PowerPoint</Application>
  <PresentationFormat>Widescreen</PresentationFormat>
  <Paragraphs>98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News Gothic MT</vt:lpstr>
      <vt:lpstr>Wingdings</vt:lpstr>
      <vt:lpstr>Wingdings 2</vt:lpstr>
      <vt:lpstr>Breeze</vt:lpstr>
      <vt:lpstr>PowerPoint Presentation</vt:lpstr>
      <vt:lpstr>What to Expect: Grief </vt:lpstr>
      <vt:lpstr>What to Expect: Stages of Grief </vt:lpstr>
      <vt:lpstr>What to Expect: Stages of Grief </vt:lpstr>
      <vt:lpstr>Students Who May be More Vulnerable</vt:lpstr>
      <vt:lpstr>Strategies for Coping &amp; Protecting Mental Health </vt:lpstr>
      <vt:lpstr>Social Distancing ≠ Social Disconnection</vt:lpstr>
      <vt:lpstr>Strategies for Coping &amp; Protecting Mental Health </vt:lpstr>
      <vt:lpstr>PowerPoint Presentation</vt:lpstr>
      <vt:lpstr>Mindfulness Meditation</vt:lpstr>
      <vt:lpstr>Mindfulness Meditation </vt:lpstr>
      <vt:lpstr> https://www.healthline.com/health/mental-health/top-meditation-iphone-android-apps</vt:lpstr>
      <vt:lpstr>When to Seek Professional Help, Support &amp; Consultation</vt:lpstr>
      <vt:lpstr>Fordham Resources</vt:lpstr>
      <vt:lpstr>Off Campus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Coping for Students and Residents During COVID-19</dc:title>
  <dc:creator>Monica Oh</dc:creator>
  <cp:lastModifiedBy>user</cp:lastModifiedBy>
  <cp:revision>66</cp:revision>
  <dcterms:created xsi:type="dcterms:W3CDTF">2020-03-19T09:03:14Z</dcterms:created>
  <dcterms:modified xsi:type="dcterms:W3CDTF">2020-04-07T00:53:31Z</dcterms:modified>
</cp:coreProperties>
</file>