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74" r:id="rId3"/>
    <p:sldId id="262" r:id="rId4"/>
    <p:sldId id="265" r:id="rId5"/>
    <p:sldId id="266" r:id="rId6"/>
    <p:sldId id="267" r:id="rId7"/>
    <p:sldId id="269" r:id="rId8"/>
    <p:sldId id="270" r:id="rId9"/>
    <p:sldId id="272" r:id="rId10"/>
    <p:sldId id="273" r:id="rId11"/>
    <p:sldId id="278" r:id="rId12"/>
    <p:sldId id="287" r:id="rId13"/>
    <p:sldId id="288" r:id="rId14"/>
    <p:sldId id="290" r:id="rId15"/>
    <p:sldId id="261" r:id="rId16"/>
    <p:sldId id="275" r:id="rId17"/>
    <p:sldId id="277" r:id="rId18"/>
    <p:sldId id="279" r:id="rId19"/>
    <p:sldId id="280" r:id="rId20"/>
    <p:sldId id="282" r:id="rId21"/>
    <p:sldId id="281" r:id="rId22"/>
    <p:sldId id="283" r:id="rId23"/>
    <p:sldId id="285" r:id="rId24"/>
    <p:sldId id="286" r:id="rId25"/>
    <p:sldId id="276" r:id="rId26"/>
    <p:sldId id="292"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9C65"/>
    <a:srgbClr val="C3B072"/>
    <a:srgbClr val="372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98"/>
    <p:restoredTop sz="94674"/>
  </p:normalViewPr>
  <p:slideViewPr>
    <p:cSldViewPr snapToGrid="0" snapToObjects="1" showGuides="1">
      <p:cViewPr>
        <p:scale>
          <a:sx n="160" d="100"/>
          <a:sy n="160" d="100"/>
        </p:scale>
        <p:origin x="1240" y="1488"/>
      </p:cViewPr>
      <p:guideLst>
        <p:guide orient="horz" pos="2328"/>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8076BAE-1BAC-E847-B51F-06A607EA524F}"/>
              </a:ext>
            </a:extLst>
          </p:cNvPr>
          <p:cNvGrpSpPr/>
          <p:nvPr userDrawn="1"/>
        </p:nvGrpSpPr>
        <p:grpSpPr>
          <a:xfrm>
            <a:off x="-1375030" y="-846665"/>
            <a:ext cx="15226497" cy="9036762"/>
            <a:chOff x="-1375030" y="-846665"/>
            <a:chExt cx="15226497" cy="9036762"/>
          </a:xfrm>
        </p:grpSpPr>
        <p:pic>
          <p:nvPicPr>
            <p:cNvPr id="15" name="Picture 14">
              <a:extLst>
                <a:ext uri="{FF2B5EF4-FFF2-40B4-BE49-F238E27FC236}">
                  <a16:creationId xmlns:a16="http://schemas.microsoft.com/office/drawing/2014/main" id="{29D55D4C-46A5-6D40-A7B2-09836AC471F8}"/>
                </a:ext>
              </a:extLst>
            </p:cNvPr>
            <p:cNvPicPr>
              <a:picLocks noChangeAspect="1"/>
            </p:cNvPicPr>
            <p:nvPr userDrawn="1"/>
          </p:nvPicPr>
          <p:blipFill>
            <a:blip r:embed="rId2"/>
            <a:stretch>
              <a:fillRect/>
            </a:stretch>
          </p:blipFill>
          <p:spPr>
            <a:xfrm>
              <a:off x="-1375030" y="-846665"/>
              <a:ext cx="15226497" cy="9036762"/>
            </a:xfrm>
            <a:prstGeom prst="rect">
              <a:avLst/>
            </a:prstGeom>
          </p:spPr>
        </p:pic>
        <p:sp>
          <p:nvSpPr>
            <p:cNvPr id="10" name="Rectangle 9">
              <a:extLst>
                <a:ext uri="{FF2B5EF4-FFF2-40B4-BE49-F238E27FC236}">
                  <a16:creationId xmlns:a16="http://schemas.microsoft.com/office/drawing/2014/main" id="{EF03461B-BBA5-4A48-BFFA-CAF1BBBA2D39}"/>
                </a:ext>
              </a:extLst>
            </p:cNvPr>
            <p:cNvSpPr/>
            <p:nvPr/>
          </p:nvSpPr>
          <p:spPr>
            <a:xfrm>
              <a:off x="-27321" y="6079252"/>
              <a:ext cx="12256665" cy="197979"/>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05BDADA-7891-1345-8C55-8691EA6357CB}"/>
                </a:ext>
              </a:extLst>
            </p:cNvPr>
            <p:cNvPicPr>
              <a:picLocks noChangeAspect="1"/>
            </p:cNvPicPr>
            <p:nvPr userDrawn="1"/>
          </p:nvPicPr>
          <p:blipFill>
            <a:blip r:embed="rId3"/>
            <a:stretch>
              <a:fillRect/>
            </a:stretch>
          </p:blipFill>
          <p:spPr>
            <a:xfrm>
              <a:off x="10435501" y="6416807"/>
              <a:ext cx="1610822" cy="302970"/>
            </a:xfrm>
            <a:prstGeom prst="rect">
              <a:avLst/>
            </a:prstGeom>
          </p:spPr>
        </p:pic>
      </p:grpSp>
      <p:sp>
        <p:nvSpPr>
          <p:cNvPr id="2" name="Title 1">
            <a:extLst>
              <a:ext uri="{FF2B5EF4-FFF2-40B4-BE49-F238E27FC236}">
                <a16:creationId xmlns:a16="http://schemas.microsoft.com/office/drawing/2014/main" id="{760BED3D-DCC0-3F42-BF45-B885B836A034}"/>
              </a:ext>
            </a:extLst>
          </p:cNvPr>
          <p:cNvSpPr>
            <a:spLocks noGrp="1"/>
          </p:cNvSpPr>
          <p:nvPr userDrawn="1">
            <p:ph type="ctrTitle" hasCustomPrompt="1"/>
          </p:nvPr>
        </p:nvSpPr>
        <p:spPr>
          <a:xfrm>
            <a:off x="1524000" y="1621984"/>
            <a:ext cx="9144000" cy="2387600"/>
          </a:xfrm>
        </p:spPr>
        <p:txBody>
          <a:bodyPr anchor="b">
            <a:normAutofit/>
          </a:bodyPr>
          <a:lstStyle>
            <a:lvl1pPr algn="ctr">
              <a:defRPr sz="5400" b="1" i="0">
                <a:solidFill>
                  <a:schemeClr val="bg1"/>
                </a:solidFill>
                <a:latin typeface="Rockwell" panose="02060603020205020403" pitchFamily="18" charset="77"/>
              </a:defRPr>
            </a:lvl1pPr>
          </a:lstStyle>
          <a:p>
            <a:r>
              <a:rPr lang="en-US" dirty="0"/>
              <a:t>This is the main title </a:t>
            </a:r>
            <a:br>
              <a:rPr lang="en-US" dirty="0"/>
            </a:br>
            <a:r>
              <a:rPr lang="en-US" dirty="0"/>
              <a:t>slide of the presentation</a:t>
            </a:r>
          </a:p>
        </p:txBody>
      </p:sp>
      <p:sp>
        <p:nvSpPr>
          <p:cNvPr id="3" name="Subtitle 2">
            <a:extLst>
              <a:ext uri="{FF2B5EF4-FFF2-40B4-BE49-F238E27FC236}">
                <a16:creationId xmlns:a16="http://schemas.microsoft.com/office/drawing/2014/main" id="{E5ECF333-C2CE-C04C-BF34-18C790579C52}"/>
              </a:ext>
            </a:extLst>
          </p:cNvPr>
          <p:cNvSpPr>
            <a:spLocks noGrp="1"/>
          </p:cNvSpPr>
          <p:nvPr userDrawn="1">
            <p:ph type="subTitle" idx="1" hasCustomPrompt="1"/>
          </p:nvPr>
        </p:nvSpPr>
        <p:spPr>
          <a:xfrm>
            <a:off x="1524000" y="4101659"/>
            <a:ext cx="9144000" cy="1655762"/>
          </a:xfrm>
        </p:spPr>
        <p:txBody>
          <a:bodyPr/>
          <a:lstStyle>
            <a:lvl1pPr marL="0" indent="0" algn="ctr">
              <a:buNone/>
              <a:defRPr sz="24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A. OPTIONAL Ph.D.</a:t>
            </a:r>
          </a:p>
        </p:txBody>
      </p:sp>
      <p:sp>
        <p:nvSpPr>
          <p:cNvPr id="4" name="Date Placeholder 3">
            <a:extLst>
              <a:ext uri="{FF2B5EF4-FFF2-40B4-BE49-F238E27FC236}">
                <a16:creationId xmlns:a16="http://schemas.microsoft.com/office/drawing/2014/main" id="{048153D3-A9BF-2740-BF81-16DEAC6AF2FF}"/>
              </a:ext>
            </a:extLst>
          </p:cNvPr>
          <p:cNvSpPr>
            <a:spLocks noGrp="1"/>
          </p:cNvSpPr>
          <p:nvPr userDrawn="1">
            <p:ph type="dt" sz="half" idx="10"/>
          </p:nvPr>
        </p:nvSpPr>
        <p:spPr/>
        <p:txBody>
          <a:bodyPr/>
          <a:lstStyle/>
          <a:p>
            <a:fld id="{EECFAB6E-5DF6-F443-AE49-DB7554CAFA81}" type="datetimeFigureOut">
              <a:rPr lang="en-US" smtClean="0"/>
              <a:t>10/8/21</a:t>
            </a:fld>
            <a:endParaRPr lang="en-US"/>
          </a:p>
        </p:txBody>
      </p:sp>
      <p:sp>
        <p:nvSpPr>
          <p:cNvPr id="5" name="Footer Placeholder 4">
            <a:extLst>
              <a:ext uri="{FF2B5EF4-FFF2-40B4-BE49-F238E27FC236}">
                <a16:creationId xmlns:a16="http://schemas.microsoft.com/office/drawing/2014/main" id="{EBF2D75B-35C7-9142-AC95-6C5BDA92F33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C6AD0-7B4E-3E4F-961F-B89593FC9667}"/>
              </a:ext>
            </a:extLst>
          </p:cNvPr>
          <p:cNvSpPr>
            <a:spLocks noGrp="1"/>
          </p:cNvSpPr>
          <p:nvPr userDrawn="1">
            <p:ph type="sldNum" sz="quarter" idx="12"/>
          </p:nvPr>
        </p:nvSpPr>
        <p:spPr/>
        <p:txBody>
          <a:bodyPr/>
          <a:lstStyle/>
          <a:p>
            <a:fld id="{87E18AA2-674E-2646-A795-585EA0997C4F}" type="slidenum">
              <a:rPr lang="en-US" smtClean="0"/>
              <a:t>‹#›</a:t>
            </a:fld>
            <a:endParaRPr lang="en-US" dirty="0"/>
          </a:p>
        </p:txBody>
      </p:sp>
    </p:spTree>
    <p:extLst>
      <p:ext uri="{BB962C8B-B14F-4D97-AF65-F5344CB8AC3E}">
        <p14:creationId xmlns:p14="http://schemas.microsoft.com/office/powerpoint/2010/main" val="164080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BF38-3768-E347-B7FF-266B4B5D8B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0504E3-39D8-044B-A296-58B2EF7D19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018AE-D053-1043-9124-E1A39B01FF7D}"/>
              </a:ext>
            </a:extLst>
          </p:cNvPr>
          <p:cNvSpPr>
            <a:spLocks noGrp="1"/>
          </p:cNvSpPr>
          <p:nvPr>
            <p:ph type="dt" sz="half" idx="10"/>
          </p:nvPr>
        </p:nvSpPr>
        <p:spPr/>
        <p:txBody>
          <a:bodyPr/>
          <a:lstStyle/>
          <a:p>
            <a:fld id="{EECFAB6E-5DF6-F443-AE49-DB7554CAFA81}" type="datetimeFigureOut">
              <a:rPr lang="en-US" smtClean="0"/>
              <a:t>10/8/21</a:t>
            </a:fld>
            <a:endParaRPr lang="en-US"/>
          </a:p>
        </p:txBody>
      </p:sp>
      <p:sp>
        <p:nvSpPr>
          <p:cNvPr id="5" name="Footer Placeholder 4">
            <a:extLst>
              <a:ext uri="{FF2B5EF4-FFF2-40B4-BE49-F238E27FC236}">
                <a16:creationId xmlns:a16="http://schemas.microsoft.com/office/drawing/2014/main" id="{B10BF9ED-12BA-C347-927E-B7A622F7F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6A0C1-FE9E-7D41-A33D-C7CB4AFA737A}"/>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DE688255-CA74-8A45-A395-9C2580CA71D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30EEE539-63D7-CA4C-ADDF-83007B2238C1}"/>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F3F5EFF3-6B82-4245-92CB-B1B6429D923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690651B-5A08-0849-8506-567FC7F33BD4}"/>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3051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2902C9-FE34-3345-B0CC-B000C6CF8D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CE681-8DB4-0A47-A019-02FAC999D6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A8188-FC4C-AB41-A6A5-B448A8376FCF}"/>
              </a:ext>
            </a:extLst>
          </p:cNvPr>
          <p:cNvSpPr>
            <a:spLocks noGrp="1"/>
          </p:cNvSpPr>
          <p:nvPr>
            <p:ph type="dt" sz="half" idx="10"/>
          </p:nvPr>
        </p:nvSpPr>
        <p:spPr/>
        <p:txBody>
          <a:bodyPr/>
          <a:lstStyle/>
          <a:p>
            <a:fld id="{EECFAB6E-5DF6-F443-AE49-DB7554CAFA81}" type="datetimeFigureOut">
              <a:rPr lang="en-US" smtClean="0"/>
              <a:t>10/8/21</a:t>
            </a:fld>
            <a:endParaRPr lang="en-US"/>
          </a:p>
        </p:txBody>
      </p:sp>
      <p:sp>
        <p:nvSpPr>
          <p:cNvPr id="5" name="Footer Placeholder 4">
            <a:extLst>
              <a:ext uri="{FF2B5EF4-FFF2-40B4-BE49-F238E27FC236}">
                <a16:creationId xmlns:a16="http://schemas.microsoft.com/office/drawing/2014/main" id="{FFB71305-CB9F-2547-8761-74C0B587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CB9C5-3A7F-8641-9B1C-2E4FB7DAC89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08BDB328-9B2B-604E-87CD-81E0A239A1F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A971B3AA-F959-4D47-B285-645291B724A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A5B601BC-131C-0C49-A111-44F4D7AE9B4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B403586-DA42-7348-8625-71F47DC6E1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42288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F606-2D97-9A48-BBF6-77E463AA6DCA}"/>
              </a:ext>
            </a:extLst>
          </p:cNvPr>
          <p:cNvSpPr>
            <a:spLocks noGrp="1"/>
          </p:cNvSpPr>
          <p:nvPr>
            <p:ph type="title" hasCustomPrompt="1"/>
          </p:nvPr>
        </p:nvSpPr>
        <p:spPr/>
        <p:txBody>
          <a:bodyPr>
            <a:normAutofit/>
          </a:bodyPr>
          <a:lstStyle>
            <a:lvl1pPr>
              <a:defRPr sz="3600"/>
            </a:lvl1pPr>
          </a:lstStyle>
          <a:p>
            <a:r>
              <a:rPr lang="en-US" dirty="0"/>
              <a:t>This is a typical level 1 slide with the headline in Rockwell 36 pt.</a:t>
            </a:r>
          </a:p>
        </p:txBody>
      </p:sp>
      <p:sp>
        <p:nvSpPr>
          <p:cNvPr id="3" name="Content Placeholder 2">
            <a:extLst>
              <a:ext uri="{FF2B5EF4-FFF2-40B4-BE49-F238E27FC236}">
                <a16:creationId xmlns:a16="http://schemas.microsoft.com/office/drawing/2014/main" id="{481919FA-0BE5-994E-9714-AE0281EFCD24}"/>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en-US" dirty="0"/>
              <a:t>This is a general textbox with the font Franklin Gothic in 24 point used as the primary typeface. Please take into account the room size that you are presenting in.</a:t>
            </a:r>
            <a:br>
              <a:rPr lang="en-US" dirty="0"/>
            </a:br>
            <a:r>
              <a:rPr lang="en-US" dirty="0"/>
              <a:t>Whenever possible, try to limit each slide to about 10 to 12 lines of text in two or three paragraphs so that a photograph aligns with text.</a:t>
            </a:r>
            <a:br>
              <a:rPr lang="en-US" dirty="0"/>
            </a:br>
            <a:r>
              <a:rPr lang="en-US" dirty="0"/>
              <a:t>Graphics may be added to this slide instead of a photograph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1D5ABE-F542-CA4A-ACAE-5A1E26C69F9B}"/>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34FA41-AC44-7743-9A11-863C517A0ACA}"/>
              </a:ext>
            </a:extLst>
          </p:cNvPr>
          <p:cNvSpPr>
            <a:spLocks noGrp="1"/>
          </p:cNvSpPr>
          <p:nvPr>
            <p:ph type="dt" sz="half" idx="10"/>
          </p:nvPr>
        </p:nvSpPr>
        <p:spPr/>
        <p:txBody>
          <a:bodyPr/>
          <a:lstStyle/>
          <a:p>
            <a:fld id="{EECFAB6E-5DF6-F443-AE49-DB7554CAFA81}" type="datetimeFigureOut">
              <a:rPr lang="en-US" smtClean="0"/>
              <a:t>10/8/21</a:t>
            </a:fld>
            <a:endParaRPr lang="en-US"/>
          </a:p>
        </p:txBody>
      </p:sp>
      <p:sp>
        <p:nvSpPr>
          <p:cNvPr id="6" name="Footer Placeholder 5">
            <a:extLst>
              <a:ext uri="{FF2B5EF4-FFF2-40B4-BE49-F238E27FC236}">
                <a16:creationId xmlns:a16="http://schemas.microsoft.com/office/drawing/2014/main" id="{3A0D8A0E-B735-3D48-BA26-02EA4DEE1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A8D2B-13D1-064E-9648-E922EB08F06C}"/>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8" name="Group 17">
            <a:extLst>
              <a:ext uri="{FF2B5EF4-FFF2-40B4-BE49-F238E27FC236}">
                <a16:creationId xmlns:a16="http://schemas.microsoft.com/office/drawing/2014/main" id="{D7923BBE-151E-9C4B-B797-52DA54A739E7}"/>
              </a:ext>
            </a:extLst>
          </p:cNvPr>
          <p:cNvGrpSpPr/>
          <p:nvPr userDrawn="1"/>
        </p:nvGrpSpPr>
        <p:grpSpPr>
          <a:xfrm>
            <a:off x="-340385" y="0"/>
            <a:ext cx="12532385" cy="10104870"/>
            <a:chOff x="-340385" y="0"/>
            <a:chExt cx="12532385" cy="10104870"/>
          </a:xfrm>
        </p:grpSpPr>
        <p:pic>
          <p:nvPicPr>
            <p:cNvPr id="14" name="Picture 13">
              <a:extLst>
                <a:ext uri="{FF2B5EF4-FFF2-40B4-BE49-F238E27FC236}">
                  <a16:creationId xmlns:a16="http://schemas.microsoft.com/office/drawing/2014/main" id="{125B457A-BC51-9B47-9748-3DE9A07FF5FA}"/>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0" name="Rectangle 9">
              <a:extLst>
                <a:ext uri="{FF2B5EF4-FFF2-40B4-BE49-F238E27FC236}">
                  <a16:creationId xmlns:a16="http://schemas.microsoft.com/office/drawing/2014/main" id="{4ED1B4FA-B425-0D40-81A8-0B86977B1DA6}"/>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F094149-FAE3-0846-BBEC-E7C347E76C7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289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1A07-B97C-7C44-8857-F162FBEDB8A9}"/>
              </a:ext>
            </a:extLst>
          </p:cNvPr>
          <p:cNvSpPr>
            <a:spLocks noGrp="1"/>
          </p:cNvSpPr>
          <p:nvPr>
            <p:ph type="title" hasCustomPrompt="1"/>
          </p:nvPr>
        </p:nvSpPr>
        <p:spPr>
          <a:xfrm>
            <a:off x="841789" y="1143211"/>
            <a:ext cx="10515600" cy="2852737"/>
          </a:xfrm>
        </p:spPr>
        <p:txBody>
          <a:bodyPr anchor="b">
            <a:normAutofit/>
          </a:bodyPr>
          <a:lstStyle>
            <a:lvl1pPr algn="ctr">
              <a:defRPr sz="5400" b="1" i="0">
                <a:latin typeface="Rockwell" panose="02060603020205020403" pitchFamily="18" charset="77"/>
              </a:defRPr>
            </a:lvl1pPr>
          </a:lstStyle>
          <a:p>
            <a:r>
              <a:rPr lang="en-US" dirty="0"/>
              <a:t>This is the secondary title </a:t>
            </a:r>
            <a:br>
              <a:rPr lang="en-US" dirty="0"/>
            </a:br>
            <a:r>
              <a:rPr lang="en-US" dirty="0"/>
              <a:t>slide of the presentation</a:t>
            </a:r>
          </a:p>
        </p:txBody>
      </p:sp>
      <p:sp>
        <p:nvSpPr>
          <p:cNvPr id="3" name="Text Placeholder 2">
            <a:extLst>
              <a:ext uri="{FF2B5EF4-FFF2-40B4-BE49-F238E27FC236}">
                <a16:creationId xmlns:a16="http://schemas.microsoft.com/office/drawing/2014/main" id="{A2375701-BC1C-5346-B59B-F1001DC1B095}"/>
              </a:ext>
            </a:extLst>
          </p:cNvPr>
          <p:cNvSpPr>
            <a:spLocks noGrp="1"/>
          </p:cNvSpPr>
          <p:nvPr>
            <p:ph type="body" idx="1"/>
          </p:nvPr>
        </p:nvSpPr>
        <p:spPr>
          <a:xfrm>
            <a:off x="841789" y="402293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82C846-BD45-3644-ADD0-A6C0492BE82E}"/>
              </a:ext>
            </a:extLst>
          </p:cNvPr>
          <p:cNvSpPr>
            <a:spLocks noGrp="1"/>
          </p:cNvSpPr>
          <p:nvPr>
            <p:ph type="dt" sz="half" idx="10"/>
          </p:nvPr>
        </p:nvSpPr>
        <p:spPr/>
        <p:txBody>
          <a:bodyPr/>
          <a:lstStyle/>
          <a:p>
            <a:fld id="{EECFAB6E-5DF6-F443-AE49-DB7554CAFA81}" type="datetimeFigureOut">
              <a:rPr lang="en-US" smtClean="0"/>
              <a:t>10/8/21</a:t>
            </a:fld>
            <a:endParaRPr lang="en-US"/>
          </a:p>
        </p:txBody>
      </p:sp>
      <p:sp>
        <p:nvSpPr>
          <p:cNvPr id="5" name="Footer Placeholder 4">
            <a:extLst>
              <a:ext uri="{FF2B5EF4-FFF2-40B4-BE49-F238E27FC236}">
                <a16:creationId xmlns:a16="http://schemas.microsoft.com/office/drawing/2014/main" id="{7AFDD574-76FD-6846-A535-4F5F35BE0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BA1BD-0C01-1C4A-8614-EE98E7E92E88}"/>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5" name="Group 14">
            <a:extLst>
              <a:ext uri="{FF2B5EF4-FFF2-40B4-BE49-F238E27FC236}">
                <a16:creationId xmlns:a16="http://schemas.microsoft.com/office/drawing/2014/main" id="{66337B08-2B84-7A4A-8693-0C439C7A699B}"/>
              </a:ext>
            </a:extLst>
          </p:cNvPr>
          <p:cNvGrpSpPr/>
          <p:nvPr userDrawn="1"/>
        </p:nvGrpSpPr>
        <p:grpSpPr>
          <a:xfrm>
            <a:off x="-340385" y="0"/>
            <a:ext cx="12532385" cy="10104870"/>
            <a:chOff x="-340385" y="0"/>
            <a:chExt cx="12532385" cy="10104870"/>
          </a:xfrm>
        </p:grpSpPr>
        <p:pic>
          <p:nvPicPr>
            <p:cNvPr id="16" name="Picture 15">
              <a:extLst>
                <a:ext uri="{FF2B5EF4-FFF2-40B4-BE49-F238E27FC236}">
                  <a16:creationId xmlns:a16="http://schemas.microsoft.com/office/drawing/2014/main" id="{05C88694-C9F2-7D49-94C4-8D2C3BAF7A8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7" name="Rectangle 16">
              <a:extLst>
                <a:ext uri="{FF2B5EF4-FFF2-40B4-BE49-F238E27FC236}">
                  <a16:creationId xmlns:a16="http://schemas.microsoft.com/office/drawing/2014/main" id="{203A059C-4753-3F4E-ADE2-1026B8BA8D45}"/>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7E529F7-4EC6-C149-8C3B-490585B2ECA3}"/>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89707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325E-E8A3-C843-9DC1-5B29DED92DE8}"/>
              </a:ext>
            </a:extLst>
          </p:cNvPr>
          <p:cNvSpPr>
            <a:spLocks noGrp="1"/>
          </p:cNvSpPr>
          <p:nvPr>
            <p:ph type="title" hasCustomPrompt="1"/>
          </p:nvPr>
        </p:nvSpPr>
        <p:spPr/>
        <p:txBody>
          <a:bodyPr>
            <a:normAutofit/>
          </a:bodyPr>
          <a:lstStyle>
            <a:lvl1pPr>
              <a:defRPr sz="3600"/>
            </a:lvl1pPr>
          </a:lstStyle>
          <a:p>
            <a:r>
              <a:rPr lang="en-US" dirty="0"/>
              <a:t>This is a typical level 2 slide with the headline in Rockwell 36 pt.</a:t>
            </a:r>
          </a:p>
        </p:txBody>
      </p:sp>
      <p:sp>
        <p:nvSpPr>
          <p:cNvPr id="4" name="Date Placeholder 3">
            <a:extLst>
              <a:ext uri="{FF2B5EF4-FFF2-40B4-BE49-F238E27FC236}">
                <a16:creationId xmlns:a16="http://schemas.microsoft.com/office/drawing/2014/main" id="{1BF1AA38-7B32-F94F-BB69-2E39FC276325}"/>
              </a:ext>
            </a:extLst>
          </p:cNvPr>
          <p:cNvSpPr>
            <a:spLocks noGrp="1"/>
          </p:cNvSpPr>
          <p:nvPr>
            <p:ph type="dt" sz="half" idx="10"/>
          </p:nvPr>
        </p:nvSpPr>
        <p:spPr/>
        <p:txBody>
          <a:bodyPr/>
          <a:lstStyle/>
          <a:p>
            <a:fld id="{EECFAB6E-5DF6-F443-AE49-DB7554CAFA81}" type="datetimeFigureOut">
              <a:rPr lang="en-US" smtClean="0"/>
              <a:t>10/8/21</a:t>
            </a:fld>
            <a:endParaRPr lang="en-US"/>
          </a:p>
        </p:txBody>
      </p:sp>
      <p:sp>
        <p:nvSpPr>
          <p:cNvPr id="5" name="Footer Placeholder 4">
            <a:extLst>
              <a:ext uri="{FF2B5EF4-FFF2-40B4-BE49-F238E27FC236}">
                <a16:creationId xmlns:a16="http://schemas.microsoft.com/office/drawing/2014/main" id="{97D7B46D-FE7D-9D40-B49C-C7294AAF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F1A09-8F07-BC41-8787-E1D8D00D8B56}"/>
              </a:ext>
            </a:extLst>
          </p:cNvPr>
          <p:cNvSpPr>
            <a:spLocks noGrp="1"/>
          </p:cNvSpPr>
          <p:nvPr>
            <p:ph type="sldNum" sz="quarter" idx="12"/>
          </p:nvPr>
        </p:nvSpPr>
        <p:spPr/>
        <p:txBody>
          <a:bodyPr/>
          <a:lstStyle/>
          <a:p>
            <a:fld id="{87E18AA2-674E-2646-A795-585EA0997C4F}" type="slidenum">
              <a:rPr lang="en-US" smtClean="0"/>
              <a:t>‹#›</a:t>
            </a:fld>
            <a:endParaRPr lang="en-US"/>
          </a:p>
        </p:txBody>
      </p:sp>
      <p:sp>
        <p:nvSpPr>
          <p:cNvPr id="13" name="Text Placeholder 12">
            <a:extLst>
              <a:ext uri="{FF2B5EF4-FFF2-40B4-BE49-F238E27FC236}">
                <a16:creationId xmlns:a16="http://schemas.microsoft.com/office/drawing/2014/main" id="{50F972AB-C4D4-E940-94DC-6C502774BDF4}"/>
              </a:ext>
            </a:extLst>
          </p:cNvPr>
          <p:cNvSpPr>
            <a:spLocks noGrp="1"/>
          </p:cNvSpPr>
          <p:nvPr>
            <p:ph type="body" idx="13" hasCustomPrompt="1"/>
          </p:nvPr>
        </p:nvSpPr>
        <p:spPr>
          <a:xfrm>
            <a:off x="832104" y="1837944"/>
            <a:ext cx="10524744" cy="4261104"/>
          </a:xfrm>
        </p:spPr>
        <p:txBody>
          <a:bodyPr/>
          <a:lstStyle>
            <a:lvl1pPr marL="342900" indent="-342900">
              <a:buFont typeface="Wingdings" pitchFamily="2" charset="2"/>
              <a:buChar char="§"/>
              <a:defRPr/>
            </a:lvl1pPr>
          </a:lstStyle>
          <a:p>
            <a:r>
              <a:rPr lang="en-US" dirty="0"/>
              <a:t>This is a bulleted list textbox using the font Franklin Gothic Book in 24 pt. </a:t>
            </a:r>
            <a:br>
              <a:rPr lang="en-US" dirty="0"/>
            </a:br>
            <a:r>
              <a:rPr lang="en-US" dirty="0"/>
              <a:t>as the primary typeface. Please </a:t>
            </a:r>
            <a:r>
              <a:rPr lang="en-US" b="1" dirty="0"/>
              <a:t>take into account the room size </a:t>
            </a:r>
            <a:r>
              <a:rPr lang="en-US" dirty="0"/>
              <a:t>you are presenting in. Whenever possible, try to limit this slide to a maximum </a:t>
            </a:r>
            <a:br>
              <a:rPr lang="en-US" dirty="0"/>
            </a:br>
            <a:r>
              <a:rPr lang="en-US" dirty="0"/>
              <a:t>number of five bulleted items. </a:t>
            </a:r>
          </a:p>
          <a:p>
            <a:pPr lvl="1"/>
            <a:r>
              <a:rPr lang="en-US" dirty="0"/>
              <a:t>Second level</a:t>
            </a:r>
          </a:p>
          <a:p>
            <a:pPr lvl="2"/>
            <a:r>
              <a:rPr lang="en-US" dirty="0"/>
              <a:t>Third level</a:t>
            </a:r>
          </a:p>
          <a:p>
            <a:pPr lvl="3"/>
            <a:r>
              <a:rPr lang="en-US" dirty="0"/>
              <a:t>Fourth level</a:t>
            </a:r>
          </a:p>
          <a:p>
            <a:pPr lvl="4"/>
            <a:r>
              <a:rPr lang="en-US" dirty="0"/>
              <a:t>Fifth level      </a:t>
            </a:r>
          </a:p>
        </p:txBody>
      </p:sp>
      <p:grpSp>
        <p:nvGrpSpPr>
          <p:cNvPr id="16" name="Group 15">
            <a:extLst>
              <a:ext uri="{FF2B5EF4-FFF2-40B4-BE49-F238E27FC236}">
                <a16:creationId xmlns:a16="http://schemas.microsoft.com/office/drawing/2014/main" id="{72A588BE-D81C-FC4A-AD48-4F0EF00A623A}"/>
              </a:ext>
            </a:extLst>
          </p:cNvPr>
          <p:cNvGrpSpPr/>
          <p:nvPr userDrawn="1"/>
        </p:nvGrpSpPr>
        <p:grpSpPr>
          <a:xfrm>
            <a:off x="-340385" y="0"/>
            <a:ext cx="12532385" cy="10104870"/>
            <a:chOff x="-340385" y="0"/>
            <a:chExt cx="12532385" cy="10104870"/>
          </a:xfrm>
        </p:grpSpPr>
        <p:pic>
          <p:nvPicPr>
            <p:cNvPr id="17" name="Picture 16">
              <a:extLst>
                <a:ext uri="{FF2B5EF4-FFF2-40B4-BE49-F238E27FC236}">
                  <a16:creationId xmlns:a16="http://schemas.microsoft.com/office/drawing/2014/main" id="{0571AD43-6C6E-AA44-BAFA-83195D58808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8" name="Rectangle 17">
              <a:extLst>
                <a:ext uri="{FF2B5EF4-FFF2-40B4-BE49-F238E27FC236}">
                  <a16:creationId xmlns:a16="http://schemas.microsoft.com/office/drawing/2014/main" id="{9468EC43-873A-9540-9B3B-FB6BD6AE799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CBAD4D0A-C1E8-9544-AB7A-A3E89C334445}"/>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66855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4B8B-1B32-1A40-B765-0CDE5437F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393399-5D71-0747-9AEE-4FDC4E0BB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CDE995-22C6-C141-8BA2-DE88F5BC14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5499F-7416-5D43-B5E5-131B30AA0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4A70D4-1A5F-F24C-8B03-6D08322D07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C27D03-CCC7-0540-834C-3B6D35E6F3A0}"/>
              </a:ext>
            </a:extLst>
          </p:cNvPr>
          <p:cNvSpPr>
            <a:spLocks noGrp="1"/>
          </p:cNvSpPr>
          <p:nvPr>
            <p:ph type="dt" sz="half" idx="10"/>
          </p:nvPr>
        </p:nvSpPr>
        <p:spPr/>
        <p:txBody>
          <a:bodyPr/>
          <a:lstStyle/>
          <a:p>
            <a:fld id="{EECFAB6E-5DF6-F443-AE49-DB7554CAFA81}" type="datetimeFigureOut">
              <a:rPr lang="en-US" smtClean="0"/>
              <a:t>10/8/21</a:t>
            </a:fld>
            <a:endParaRPr lang="en-US"/>
          </a:p>
        </p:txBody>
      </p:sp>
      <p:sp>
        <p:nvSpPr>
          <p:cNvPr id="8" name="Footer Placeholder 7">
            <a:extLst>
              <a:ext uri="{FF2B5EF4-FFF2-40B4-BE49-F238E27FC236}">
                <a16:creationId xmlns:a16="http://schemas.microsoft.com/office/drawing/2014/main" id="{E127AC5D-7A12-834A-B72F-B9B316DA73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4093BE-5691-C440-A468-AD5B752D769E}"/>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4" name="Group 13">
            <a:extLst>
              <a:ext uri="{FF2B5EF4-FFF2-40B4-BE49-F238E27FC236}">
                <a16:creationId xmlns:a16="http://schemas.microsoft.com/office/drawing/2014/main" id="{D46DF87B-1C3A-0A4E-85EE-B9A3A0ECE462}"/>
              </a:ext>
            </a:extLst>
          </p:cNvPr>
          <p:cNvGrpSpPr/>
          <p:nvPr userDrawn="1"/>
        </p:nvGrpSpPr>
        <p:grpSpPr>
          <a:xfrm>
            <a:off x="-340385" y="0"/>
            <a:ext cx="12532385" cy="10104870"/>
            <a:chOff x="-340385" y="0"/>
            <a:chExt cx="12532385" cy="10104870"/>
          </a:xfrm>
        </p:grpSpPr>
        <p:pic>
          <p:nvPicPr>
            <p:cNvPr id="15" name="Picture 14">
              <a:extLst>
                <a:ext uri="{FF2B5EF4-FFF2-40B4-BE49-F238E27FC236}">
                  <a16:creationId xmlns:a16="http://schemas.microsoft.com/office/drawing/2014/main" id="{AE95181D-1B36-6949-B695-5C78E6E8F9A4}"/>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6" name="Rectangle 15">
              <a:extLst>
                <a:ext uri="{FF2B5EF4-FFF2-40B4-BE49-F238E27FC236}">
                  <a16:creationId xmlns:a16="http://schemas.microsoft.com/office/drawing/2014/main" id="{5AEDB8F3-A2BA-C44E-B794-16827F76BB1F}"/>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08C14B9-BBF7-284F-A883-3143ACAEE1FC}"/>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429078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00CB-11A4-9045-9CF7-E50D1C6EF3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29422-C770-9041-B0D7-3A2C9E75BE44}"/>
              </a:ext>
            </a:extLst>
          </p:cNvPr>
          <p:cNvSpPr>
            <a:spLocks noGrp="1"/>
          </p:cNvSpPr>
          <p:nvPr>
            <p:ph type="dt" sz="half" idx="10"/>
          </p:nvPr>
        </p:nvSpPr>
        <p:spPr/>
        <p:txBody>
          <a:bodyPr/>
          <a:lstStyle/>
          <a:p>
            <a:fld id="{EECFAB6E-5DF6-F443-AE49-DB7554CAFA81}" type="datetimeFigureOut">
              <a:rPr lang="en-US" smtClean="0"/>
              <a:t>10/8/21</a:t>
            </a:fld>
            <a:endParaRPr lang="en-US"/>
          </a:p>
        </p:txBody>
      </p:sp>
      <p:sp>
        <p:nvSpPr>
          <p:cNvPr id="4" name="Footer Placeholder 3">
            <a:extLst>
              <a:ext uri="{FF2B5EF4-FFF2-40B4-BE49-F238E27FC236}">
                <a16:creationId xmlns:a16="http://schemas.microsoft.com/office/drawing/2014/main" id="{C310FA0B-426A-AF44-97BF-9BBC113458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3E9B0C-364B-5A42-BFFF-3865E2E1917B}"/>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0" name="Group 9">
            <a:extLst>
              <a:ext uri="{FF2B5EF4-FFF2-40B4-BE49-F238E27FC236}">
                <a16:creationId xmlns:a16="http://schemas.microsoft.com/office/drawing/2014/main" id="{227CA4BD-7473-7946-9D84-176B7E909223}"/>
              </a:ext>
            </a:extLst>
          </p:cNvPr>
          <p:cNvGrpSpPr/>
          <p:nvPr userDrawn="1"/>
        </p:nvGrpSpPr>
        <p:grpSpPr>
          <a:xfrm>
            <a:off x="-340385" y="0"/>
            <a:ext cx="12532385" cy="10104870"/>
            <a:chOff x="-340385" y="0"/>
            <a:chExt cx="12532385" cy="10104870"/>
          </a:xfrm>
        </p:grpSpPr>
        <p:pic>
          <p:nvPicPr>
            <p:cNvPr id="11" name="Picture 10">
              <a:extLst>
                <a:ext uri="{FF2B5EF4-FFF2-40B4-BE49-F238E27FC236}">
                  <a16:creationId xmlns:a16="http://schemas.microsoft.com/office/drawing/2014/main" id="{50D5EA56-922E-CF48-A5C7-2BF3A899D82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2" name="Rectangle 11">
              <a:extLst>
                <a:ext uri="{FF2B5EF4-FFF2-40B4-BE49-F238E27FC236}">
                  <a16:creationId xmlns:a16="http://schemas.microsoft.com/office/drawing/2014/main" id="{671EBDBF-FF2D-484E-A455-0C1436A098E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F6F4043-499B-AD4B-A930-4D7AD8DFEF5A}"/>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00887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38CBF-3EE8-D643-84AE-824E088A19E6}"/>
              </a:ext>
            </a:extLst>
          </p:cNvPr>
          <p:cNvSpPr>
            <a:spLocks noGrp="1"/>
          </p:cNvSpPr>
          <p:nvPr>
            <p:ph type="dt" sz="half" idx="10"/>
          </p:nvPr>
        </p:nvSpPr>
        <p:spPr/>
        <p:txBody>
          <a:bodyPr/>
          <a:lstStyle/>
          <a:p>
            <a:fld id="{EECFAB6E-5DF6-F443-AE49-DB7554CAFA81}" type="datetimeFigureOut">
              <a:rPr lang="en-US" smtClean="0"/>
              <a:t>10/8/21</a:t>
            </a:fld>
            <a:endParaRPr lang="en-US"/>
          </a:p>
        </p:txBody>
      </p:sp>
      <p:sp>
        <p:nvSpPr>
          <p:cNvPr id="3" name="Footer Placeholder 2">
            <a:extLst>
              <a:ext uri="{FF2B5EF4-FFF2-40B4-BE49-F238E27FC236}">
                <a16:creationId xmlns:a16="http://schemas.microsoft.com/office/drawing/2014/main" id="{42269672-1FF3-944A-AB48-8369734EEC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D4DCC-A75F-7940-B870-27E4CEF49C66}"/>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5" name="Group 4">
            <a:extLst>
              <a:ext uri="{FF2B5EF4-FFF2-40B4-BE49-F238E27FC236}">
                <a16:creationId xmlns:a16="http://schemas.microsoft.com/office/drawing/2014/main" id="{DCC6EEAD-C8D6-254B-B6AC-97259EEF2959}"/>
              </a:ext>
            </a:extLst>
          </p:cNvPr>
          <p:cNvGrpSpPr/>
          <p:nvPr userDrawn="1"/>
        </p:nvGrpSpPr>
        <p:grpSpPr>
          <a:xfrm>
            <a:off x="-13447" y="0"/>
            <a:ext cx="12218894" cy="6881085"/>
            <a:chOff x="-13447" y="0"/>
            <a:chExt cx="12218894" cy="6881085"/>
          </a:xfrm>
        </p:grpSpPr>
        <p:pic>
          <p:nvPicPr>
            <p:cNvPr id="6" name="Picture 5">
              <a:extLst>
                <a:ext uri="{FF2B5EF4-FFF2-40B4-BE49-F238E27FC236}">
                  <a16:creationId xmlns:a16="http://schemas.microsoft.com/office/drawing/2014/main" id="{B9F99917-83A2-5F46-9BA3-F0BFD11DC4B3}"/>
                </a:ext>
              </a:extLst>
            </p:cNvPr>
            <p:cNvPicPr>
              <a:picLocks noChangeAspect="1"/>
            </p:cNvPicPr>
            <p:nvPr/>
          </p:nvPicPr>
          <p:blipFill>
            <a:blip r:embed="rId2"/>
            <a:stretch>
              <a:fillRect/>
            </a:stretch>
          </p:blipFill>
          <p:spPr>
            <a:xfrm>
              <a:off x="-13447" y="6270140"/>
              <a:ext cx="12218894" cy="610945"/>
            </a:xfrm>
            <a:prstGeom prst="rect">
              <a:avLst/>
            </a:prstGeom>
          </p:spPr>
        </p:pic>
        <p:sp>
          <p:nvSpPr>
            <p:cNvPr id="7" name="Rectangle 6">
              <a:extLst>
                <a:ext uri="{FF2B5EF4-FFF2-40B4-BE49-F238E27FC236}">
                  <a16:creationId xmlns:a16="http://schemas.microsoft.com/office/drawing/2014/main" id="{3D11003B-8F91-A547-9D72-BFAC7DDB955F}"/>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C809482-8721-3D4C-A17B-B2149ED315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59148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C4F1-6D33-D34A-B23A-70CB00598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82A68-A7A9-FC41-BE1A-324AE95FB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06EF5-2826-A640-A95F-BF22D0B2D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2808AD-BEB5-184E-8D7E-D6819522ADED}"/>
              </a:ext>
            </a:extLst>
          </p:cNvPr>
          <p:cNvSpPr>
            <a:spLocks noGrp="1"/>
          </p:cNvSpPr>
          <p:nvPr>
            <p:ph type="dt" sz="half" idx="10"/>
          </p:nvPr>
        </p:nvSpPr>
        <p:spPr/>
        <p:txBody>
          <a:bodyPr/>
          <a:lstStyle/>
          <a:p>
            <a:fld id="{EECFAB6E-5DF6-F443-AE49-DB7554CAFA81}" type="datetimeFigureOut">
              <a:rPr lang="en-US" smtClean="0"/>
              <a:t>10/8/21</a:t>
            </a:fld>
            <a:endParaRPr lang="en-US"/>
          </a:p>
        </p:txBody>
      </p:sp>
      <p:sp>
        <p:nvSpPr>
          <p:cNvPr id="6" name="Footer Placeholder 5">
            <a:extLst>
              <a:ext uri="{FF2B5EF4-FFF2-40B4-BE49-F238E27FC236}">
                <a16:creationId xmlns:a16="http://schemas.microsoft.com/office/drawing/2014/main" id="{3C6BEFAF-42EB-4F42-8A83-9482A4D2D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F5B24-16FD-FC45-8AA2-77E96B2377F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947E2D05-2640-F449-A097-2807D78F4F63}"/>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4CD43DF5-95C2-364A-8C42-1A8BC37F8FF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715C3AFE-823B-924A-804C-8A1A60CEB5B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7C3DCB7-FB62-EF47-AFF9-327226DA43A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90095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32F2-717E-5C47-A44F-41D66A77C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77F82-E2DF-B14F-A786-CF95F5D5C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C38B444-316D-D74D-A2FC-94C826779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9DD7A-20D6-1F41-BCBE-5B4BF1435E0C}"/>
              </a:ext>
            </a:extLst>
          </p:cNvPr>
          <p:cNvSpPr>
            <a:spLocks noGrp="1"/>
          </p:cNvSpPr>
          <p:nvPr>
            <p:ph type="dt" sz="half" idx="10"/>
          </p:nvPr>
        </p:nvSpPr>
        <p:spPr/>
        <p:txBody>
          <a:bodyPr/>
          <a:lstStyle/>
          <a:p>
            <a:fld id="{EECFAB6E-5DF6-F443-AE49-DB7554CAFA81}" type="datetimeFigureOut">
              <a:rPr lang="en-US" smtClean="0"/>
              <a:t>10/8/21</a:t>
            </a:fld>
            <a:endParaRPr lang="en-US"/>
          </a:p>
        </p:txBody>
      </p:sp>
      <p:sp>
        <p:nvSpPr>
          <p:cNvPr id="6" name="Footer Placeholder 5">
            <a:extLst>
              <a:ext uri="{FF2B5EF4-FFF2-40B4-BE49-F238E27FC236}">
                <a16:creationId xmlns:a16="http://schemas.microsoft.com/office/drawing/2014/main" id="{E1A3899D-9947-2A48-90AA-3C1C75751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184AE-2BA3-DF4E-9106-EF4373196263}"/>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A6ABD58F-2042-EE49-ACBA-3BB0BA69DF74}"/>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ADDC0093-5556-F246-B1B4-2EA9C6F7A845}"/>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6AEEC90D-920D-DF47-816C-54533367CFC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F5DB416-E167-B842-913A-D23A4236841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88856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4F2169-D526-0D4B-931F-41E5F3CF3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8387B5-1E9A-AF4E-8A97-485030D916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8055DB-A407-D54B-84E7-24931D106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FAB6E-5DF6-F443-AE49-DB7554CAFA81}" type="datetimeFigureOut">
              <a:rPr lang="en-US" smtClean="0"/>
              <a:t>10/8/21</a:t>
            </a:fld>
            <a:endParaRPr lang="en-US"/>
          </a:p>
        </p:txBody>
      </p:sp>
      <p:sp>
        <p:nvSpPr>
          <p:cNvPr id="5" name="Footer Placeholder 4">
            <a:extLst>
              <a:ext uri="{FF2B5EF4-FFF2-40B4-BE49-F238E27FC236}">
                <a16:creationId xmlns:a16="http://schemas.microsoft.com/office/drawing/2014/main" id="{4408D44D-0326-A14E-8BFC-A838EB9F1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9E6FA-CDAD-9E49-B1A0-0B81B7589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18AA2-674E-2646-A795-585EA0997C4F}" type="slidenum">
              <a:rPr lang="en-US" smtClean="0"/>
              <a:t>‹#›</a:t>
            </a:fld>
            <a:endParaRPr lang="en-US"/>
          </a:p>
        </p:txBody>
      </p:sp>
    </p:spTree>
    <p:extLst>
      <p:ext uri="{BB962C8B-B14F-4D97-AF65-F5344CB8AC3E}">
        <p14:creationId xmlns:p14="http://schemas.microsoft.com/office/powerpoint/2010/main" val="340126045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emf"/><Relationship Id="rId7"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F95A3D8-9945-174E-A321-7E6146B976B7}"/>
              </a:ext>
            </a:extLst>
          </p:cNvPr>
          <p:cNvSpPr>
            <a:spLocks noGrp="1"/>
          </p:cNvSpPr>
          <p:nvPr>
            <p:ph type="subTitle" idx="1"/>
          </p:nvPr>
        </p:nvSpPr>
        <p:spPr>
          <a:xfrm>
            <a:off x="1524000" y="4491226"/>
            <a:ext cx="9144000" cy="1164507"/>
          </a:xfrm>
        </p:spPr>
        <p:txBody>
          <a:bodyPr/>
          <a:lstStyle/>
          <a:p>
            <a:r>
              <a:rPr lang="en-US" dirty="0"/>
              <a:t>Alysia Davis, Mike Davis, Paul Mabrey, Macon Thompson</a:t>
            </a:r>
          </a:p>
          <a:p>
            <a:r>
              <a:rPr lang="en-US" dirty="0">
                <a:solidFill>
                  <a:schemeClr val="bg1"/>
                </a:solidFill>
              </a:rPr>
              <a:t>James Madison Unive</a:t>
            </a:r>
            <a:r>
              <a:rPr lang="en-US" dirty="0"/>
              <a:t>rsity</a:t>
            </a:r>
            <a:endParaRPr lang="en-US" dirty="0">
              <a:solidFill>
                <a:schemeClr val="bg1"/>
              </a:solidFill>
            </a:endParaRPr>
          </a:p>
        </p:txBody>
      </p:sp>
      <p:sp>
        <p:nvSpPr>
          <p:cNvPr id="7" name="Title 6">
            <a:extLst>
              <a:ext uri="{FF2B5EF4-FFF2-40B4-BE49-F238E27FC236}">
                <a16:creationId xmlns:a16="http://schemas.microsoft.com/office/drawing/2014/main" id="{835C5E44-D970-6E48-8474-335A0C1A0D00}"/>
              </a:ext>
            </a:extLst>
          </p:cNvPr>
          <p:cNvSpPr>
            <a:spLocks noGrp="1"/>
          </p:cNvSpPr>
          <p:nvPr>
            <p:ph type="ctrTitle"/>
          </p:nvPr>
        </p:nvSpPr>
        <p:spPr>
          <a:xfrm>
            <a:off x="914401" y="1621984"/>
            <a:ext cx="10130318" cy="2387600"/>
          </a:xfrm>
        </p:spPr>
        <p:txBody>
          <a:bodyPr/>
          <a:lstStyle/>
          <a:p>
            <a:r>
              <a:rPr lang="en-US" dirty="0"/>
              <a:t>Colonial Academic Alliance Debate for Civic Learning</a:t>
            </a:r>
          </a:p>
        </p:txBody>
      </p:sp>
    </p:spTree>
    <p:extLst>
      <p:ext uri="{BB962C8B-B14F-4D97-AF65-F5344CB8AC3E}">
        <p14:creationId xmlns:p14="http://schemas.microsoft.com/office/powerpoint/2010/main" val="187425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318361" y="365125"/>
            <a:ext cx="10515600" cy="1325563"/>
          </a:xfrm>
        </p:spPr>
        <p:txBody>
          <a:bodyPr/>
          <a:lstStyle/>
          <a:p>
            <a:pPr algn="ctr"/>
            <a:r>
              <a:rPr lang="en-US" dirty="0"/>
              <a:t>Civic learning &amp; civic engagement</a:t>
            </a:r>
          </a:p>
        </p:txBody>
      </p:sp>
      <p:pic>
        <p:nvPicPr>
          <p:cNvPr id="4" name="Picture 4">
            <a:extLst>
              <a:ext uri="{FF2B5EF4-FFF2-40B4-BE49-F238E27FC236}">
                <a16:creationId xmlns:a16="http://schemas.microsoft.com/office/drawing/2014/main" id="{2372AAFB-EC02-CA41-B190-E79E5E9ED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295400"/>
            <a:ext cx="10111639"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64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318361" y="365125"/>
            <a:ext cx="10515600" cy="1325563"/>
          </a:xfrm>
        </p:spPr>
        <p:txBody>
          <a:bodyPr/>
          <a:lstStyle/>
          <a:p>
            <a:pPr algn="ctr"/>
            <a:r>
              <a:rPr lang="en-US" dirty="0"/>
              <a:t>Civic learning &amp; civic engagement assessment</a:t>
            </a:r>
          </a:p>
        </p:txBody>
      </p:sp>
      <p:graphicFrame>
        <p:nvGraphicFramePr>
          <p:cNvPr id="6" name="Table 5">
            <a:extLst>
              <a:ext uri="{FF2B5EF4-FFF2-40B4-BE49-F238E27FC236}">
                <a16:creationId xmlns:a16="http://schemas.microsoft.com/office/drawing/2014/main" id="{F49C93F9-DBA9-0740-83EF-5F51273C251F}"/>
              </a:ext>
            </a:extLst>
          </p:cNvPr>
          <p:cNvGraphicFramePr>
            <a:graphicFrameLocks noGrp="1"/>
          </p:cNvGraphicFramePr>
          <p:nvPr>
            <p:extLst>
              <p:ext uri="{D42A27DB-BD31-4B8C-83A1-F6EECF244321}">
                <p14:modId xmlns:p14="http://schemas.microsoft.com/office/powerpoint/2010/main" val="3584566920"/>
              </p:ext>
            </p:extLst>
          </p:nvPr>
        </p:nvGraphicFramePr>
        <p:xfrm>
          <a:off x="2382619" y="1607561"/>
          <a:ext cx="8491020" cy="4086658"/>
        </p:xfrm>
        <a:graphic>
          <a:graphicData uri="http://schemas.openxmlformats.org/drawingml/2006/table">
            <a:tbl>
              <a:tblPr/>
              <a:tblGrid>
                <a:gridCol w="3021764">
                  <a:extLst>
                    <a:ext uri="{9D8B030D-6E8A-4147-A177-3AD203B41FA5}">
                      <a16:colId xmlns:a16="http://schemas.microsoft.com/office/drawing/2014/main" val="1439148790"/>
                    </a:ext>
                  </a:extLst>
                </a:gridCol>
                <a:gridCol w="1367314">
                  <a:extLst>
                    <a:ext uri="{9D8B030D-6E8A-4147-A177-3AD203B41FA5}">
                      <a16:colId xmlns:a16="http://schemas.microsoft.com/office/drawing/2014/main" val="2417402197"/>
                    </a:ext>
                  </a:extLst>
                </a:gridCol>
                <a:gridCol w="1367314">
                  <a:extLst>
                    <a:ext uri="{9D8B030D-6E8A-4147-A177-3AD203B41FA5}">
                      <a16:colId xmlns:a16="http://schemas.microsoft.com/office/drawing/2014/main" val="3640655721"/>
                    </a:ext>
                  </a:extLst>
                </a:gridCol>
                <a:gridCol w="1367314">
                  <a:extLst>
                    <a:ext uri="{9D8B030D-6E8A-4147-A177-3AD203B41FA5}">
                      <a16:colId xmlns:a16="http://schemas.microsoft.com/office/drawing/2014/main" val="4167349333"/>
                    </a:ext>
                  </a:extLst>
                </a:gridCol>
                <a:gridCol w="1367314">
                  <a:extLst>
                    <a:ext uri="{9D8B030D-6E8A-4147-A177-3AD203B41FA5}">
                      <a16:colId xmlns:a16="http://schemas.microsoft.com/office/drawing/2014/main" val="3657835263"/>
                    </a:ext>
                  </a:extLst>
                </a:gridCol>
              </a:tblGrid>
              <a:tr h="716794">
                <a:tc>
                  <a:txBody>
                    <a:bodyPr/>
                    <a:lstStyle/>
                    <a:p>
                      <a:pPr algn="ctr" rtl="0" fontAlgn="b"/>
                      <a:r>
                        <a:rPr lang="en-US" b="1">
                          <a:effectLst/>
                          <a:latin typeface="arial" panose="020B0604020202020204" pitchFamily="34" charset="0"/>
                        </a:rPr>
                        <a:t>PEPS Political Efficacy Items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2">
                  <a:txBody>
                    <a:bodyPr/>
                    <a:lstStyle/>
                    <a:p>
                      <a:pPr algn="ctr" rtl="0" fontAlgn="b"/>
                      <a:r>
                        <a:rPr lang="en-US" b="0">
                          <a:effectLst/>
                          <a:latin typeface="arial" panose="020B0604020202020204" pitchFamily="34" charset="0"/>
                        </a:rPr>
                        <a:t>Control Agreement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hMerge="1">
                  <a:txBody>
                    <a:bodyPr/>
                    <a:lstStyle/>
                    <a:p>
                      <a:endParaRPr lang="en-US"/>
                    </a:p>
                  </a:txBody>
                  <a:tcPr/>
                </a:tc>
                <a:tc gridSpan="2">
                  <a:txBody>
                    <a:bodyPr/>
                    <a:lstStyle/>
                    <a:p>
                      <a:pPr algn="ctr" rtl="0" fontAlgn="b"/>
                      <a:r>
                        <a:rPr lang="en-US" b="0">
                          <a:effectLst/>
                          <a:latin typeface="arial" panose="020B0604020202020204" pitchFamily="34" charset="0"/>
                        </a:rPr>
                        <a:t>Debate Agreement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hMerge="1">
                  <a:txBody>
                    <a:bodyPr/>
                    <a:lstStyle/>
                    <a:p>
                      <a:endParaRPr lang="en-US"/>
                    </a:p>
                  </a:txBody>
                  <a:tcPr/>
                </a:tc>
                <a:extLst>
                  <a:ext uri="{0D108BD9-81ED-4DB2-BD59-A6C34878D82A}">
                    <a16:rowId xmlns:a16="http://schemas.microsoft.com/office/drawing/2014/main" val="1258290995"/>
                  </a:ext>
                </a:extLst>
              </a:tr>
              <a:tr h="716794">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a:effectLst/>
                          <a:latin typeface="arial" panose="020B0604020202020204" pitchFamily="34" charset="0"/>
                        </a:rPr>
                        <a:t>Pre (n=124)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Post (n=39)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Pre (n=184)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b="0">
                          <a:effectLst/>
                          <a:latin typeface="arial" panose="020B0604020202020204" pitchFamily="34" charset="0"/>
                        </a:rPr>
                        <a:t>Post (n=115)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486417000"/>
                  </a:ext>
                </a:extLst>
              </a:tr>
              <a:tr h="605086">
                <a:tc>
                  <a:txBody>
                    <a:bodyPr/>
                    <a:lstStyle/>
                    <a:p>
                      <a:pPr rtl="0" fontAlgn="b"/>
                      <a:r>
                        <a:rPr lang="en-US" sz="1000" i="0">
                          <a:effectLst/>
                          <a:latin typeface="Arial" panose="020B0604020202020204" pitchFamily="34" charset="0"/>
                        </a:rPr>
                        <a:t>I feel that I have a pretty good</a:t>
                      </a:r>
                      <a:r>
                        <a:rPr lang="en-US" sz="1000" b="1" i="0" u="sng">
                          <a:effectLst/>
                          <a:latin typeface="Arial" panose="020B0604020202020204" pitchFamily="34" charset="0"/>
                        </a:rPr>
                        <a:t> understanding of the political</a:t>
                      </a:r>
                      <a:r>
                        <a:rPr lang="en-US" sz="1000" i="0">
                          <a:effectLst/>
                          <a:latin typeface="Arial" panose="020B0604020202020204" pitchFamily="34" charset="0"/>
                        </a:rPr>
                        <a:t> issues facing our country.</a:t>
                      </a:r>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a:effectLst/>
                          <a:latin typeface="arial" panose="020B0604020202020204" pitchFamily="34" charset="0"/>
                        </a:rPr>
                        <a:t>83%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82%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86%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b="0">
                          <a:effectLst/>
                          <a:latin typeface="arial" panose="020B0604020202020204" pitchFamily="34" charset="0"/>
                        </a:rPr>
                        <a:t>91%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2360355500"/>
                  </a:ext>
                </a:extLst>
              </a:tr>
              <a:tr h="418906">
                <a:tc>
                  <a:txBody>
                    <a:bodyPr/>
                    <a:lstStyle/>
                    <a:p>
                      <a:pPr rtl="0" fontAlgn="b"/>
                      <a:r>
                        <a:rPr lang="en-US" sz="1000" i="0">
                          <a:effectLst/>
                          <a:latin typeface="Arial" panose="020B0604020202020204" pitchFamily="34" charset="0"/>
                        </a:rPr>
                        <a:t>I believe that </a:t>
                      </a:r>
                      <a:r>
                        <a:rPr lang="en-US" sz="1000" b="1" i="0" u="sng">
                          <a:effectLst/>
                          <a:latin typeface="Arial" panose="020B0604020202020204" pitchFamily="34" charset="0"/>
                        </a:rPr>
                        <a:t>I have a role to play</a:t>
                      </a:r>
                      <a:r>
                        <a:rPr lang="en-US" sz="1000" i="0">
                          <a:effectLst/>
                          <a:latin typeface="Arial" panose="020B0604020202020204" pitchFamily="34" charset="0"/>
                        </a:rPr>
                        <a:t> in the political process. </a:t>
                      </a:r>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a:effectLst/>
                          <a:latin typeface="arial" panose="020B0604020202020204" pitchFamily="34" charset="0"/>
                        </a:rPr>
                        <a:t>89%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92%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84%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b="0">
                          <a:effectLst/>
                          <a:latin typeface="arial" panose="020B0604020202020204" pitchFamily="34" charset="0"/>
                        </a:rPr>
                        <a:t>88%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802576304"/>
                  </a:ext>
                </a:extLst>
              </a:tr>
              <a:tr h="605086">
                <a:tc>
                  <a:txBody>
                    <a:bodyPr/>
                    <a:lstStyle/>
                    <a:p>
                      <a:pPr rtl="0" fontAlgn="b"/>
                      <a:r>
                        <a:rPr lang="en-US" sz="1000" i="0">
                          <a:effectLst/>
                          <a:latin typeface="Arial" panose="020B0604020202020204" pitchFamily="34" charset="0"/>
                        </a:rPr>
                        <a:t>When policy issues or problems discussed, I usually have </a:t>
                      </a:r>
                      <a:r>
                        <a:rPr lang="en-US" sz="1000" b="1" i="0" u="sng">
                          <a:effectLst/>
                          <a:latin typeface="Arial" panose="020B0604020202020204" pitchFamily="34" charset="0"/>
                        </a:rPr>
                        <a:t>something to say</a:t>
                      </a:r>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a:effectLst/>
                          <a:latin typeface="arial" panose="020B0604020202020204" pitchFamily="34" charset="0"/>
                        </a:rPr>
                        <a:t>71%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85%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76%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b="0">
                          <a:effectLst/>
                          <a:latin typeface="arial" panose="020B0604020202020204" pitchFamily="34" charset="0"/>
                        </a:rPr>
                        <a:t>84%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98166857"/>
                  </a:ext>
                </a:extLst>
              </a:tr>
              <a:tr h="605086">
                <a:tc>
                  <a:txBody>
                    <a:bodyPr/>
                    <a:lstStyle/>
                    <a:p>
                      <a:pPr rtl="0" fontAlgn="b"/>
                      <a:r>
                        <a:rPr lang="en-US" sz="1000" i="0">
                          <a:effectLst/>
                          <a:latin typeface="Arial" panose="020B0604020202020204" pitchFamily="34" charset="0"/>
                        </a:rPr>
                        <a:t>I think I am </a:t>
                      </a:r>
                      <a:r>
                        <a:rPr lang="en-US" sz="1000" b="1" i="0" u="sng">
                          <a:effectLst/>
                          <a:latin typeface="Arial" panose="020B0604020202020204" pitchFamily="34" charset="0"/>
                        </a:rPr>
                        <a:t>better informed</a:t>
                      </a:r>
                      <a:r>
                        <a:rPr lang="en-US" sz="1000" i="0">
                          <a:effectLst/>
                          <a:latin typeface="Arial" panose="020B0604020202020204" pitchFamily="34" charset="0"/>
                        </a:rPr>
                        <a:t> about politics and government than most people. </a:t>
                      </a:r>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a:effectLst/>
                          <a:latin typeface="arial" panose="020B0604020202020204" pitchFamily="34" charset="0"/>
                        </a:rPr>
                        <a:t>53%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59%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58%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b="0">
                          <a:effectLst/>
                          <a:latin typeface="arial" panose="020B0604020202020204" pitchFamily="34" charset="0"/>
                        </a:rPr>
                        <a:t>78%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593898057"/>
                  </a:ext>
                </a:extLst>
              </a:tr>
              <a:tr h="418906">
                <a:tc>
                  <a:txBody>
                    <a:bodyPr/>
                    <a:lstStyle/>
                    <a:p>
                      <a:pPr rtl="0" fontAlgn="b"/>
                      <a:r>
                        <a:rPr lang="en-US" sz="1000" i="0">
                          <a:effectLst/>
                          <a:latin typeface="Arial" panose="020B0604020202020204" pitchFamily="34" charset="0"/>
                        </a:rPr>
                        <a:t>I consider myself </a:t>
                      </a:r>
                      <a:r>
                        <a:rPr lang="en-US" sz="1000" b="1" i="0" u="sng">
                          <a:effectLst/>
                          <a:latin typeface="Arial" panose="020B0604020202020204" pitchFamily="34" charset="0"/>
                        </a:rPr>
                        <a:t>well qualified to participate</a:t>
                      </a:r>
                      <a:r>
                        <a:rPr lang="en-US" sz="1000" i="0">
                          <a:effectLst/>
                          <a:latin typeface="Arial" panose="020B0604020202020204" pitchFamily="34" charset="0"/>
                        </a:rPr>
                        <a:t> in the political process. </a:t>
                      </a:r>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0">
                          <a:effectLst/>
                          <a:latin typeface="arial" panose="020B0604020202020204" pitchFamily="34" charset="0"/>
                        </a:rPr>
                        <a:t>66%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79%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b="0">
                          <a:effectLst/>
                          <a:latin typeface="arial" panose="020B0604020202020204" pitchFamily="34" charset="0"/>
                        </a:rPr>
                        <a:t>69%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b="0" dirty="0">
                          <a:effectLst/>
                          <a:latin typeface="arial" panose="020B0604020202020204" pitchFamily="34" charset="0"/>
                        </a:rPr>
                        <a:t>80%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4205405528"/>
                  </a:ext>
                </a:extLst>
              </a:tr>
            </a:tbl>
          </a:graphicData>
        </a:graphic>
      </p:graphicFrame>
    </p:spTree>
    <p:extLst>
      <p:ext uri="{BB962C8B-B14F-4D97-AF65-F5344CB8AC3E}">
        <p14:creationId xmlns:p14="http://schemas.microsoft.com/office/powerpoint/2010/main" val="193090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318361" y="365125"/>
            <a:ext cx="10515600" cy="1325563"/>
          </a:xfrm>
        </p:spPr>
        <p:txBody>
          <a:bodyPr/>
          <a:lstStyle/>
          <a:p>
            <a:pPr algn="ctr"/>
            <a:r>
              <a:rPr lang="en-US" dirty="0"/>
              <a:t>Civic learning &amp; civic engagement assessment</a:t>
            </a:r>
          </a:p>
        </p:txBody>
      </p:sp>
      <p:graphicFrame>
        <p:nvGraphicFramePr>
          <p:cNvPr id="3" name="Table 2">
            <a:extLst>
              <a:ext uri="{FF2B5EF4-FFF2-40B4-BE49-F238E27FC236}">
                <a16:creationId xmlns:a16="http://schemas.microsoft.com/office/drawing/2014/main" id="{C9D91BB9-BD3F-D44E-9527-CBB304F26C10}"/>
              </a:ext>
            </a:extLst>
          </p:cNvPr>
          <p:cNvGraphicFramePr>
            <a:graphicFrameLocks noGrp="1"/>
          </p:cNvGraphicFramePr>
          <p:nvPr>
            <p:extLst>
              <p:ext uri="{D42A27DB-BD31-4B8C-83A1-F6EECF244321}">
                <p14:modId xmlns:p14="http://schemas.microsoft.com/office/powerpoint/2010/main" val="2957621081"/>
              </p:ext>
            </p:extLst>
          </p:nvPr>
        </p:nvGraphicFramePr>
        <p:xfrm>
          <a:off x="306186" y="1537855"/>
          <a:ext cx="11579627" cy="4185841"/>
        </p:xfrm>
        <a:graphic>
          <a:graphicData uri="http://schemas.openxmlformats.org/drawingml/2006/table">
            <a:tbl>
              <a:tblPr/>
              <a:tblGrid>
                <a:gridCol w="2107539">
                  <a:extLst>
                    <a:ext uri="{9D8B030D-6E8A-4147-A177-3AD203B41FA5}">
                      <a16:colId xmlns:a16="http://schemas.microsoft.com/office/drawing/2014/main" val="350717154"/>
                    </a:ext>
                  </a:extLst>
                </a:gridCol>
                <a:gridCol w="1184011">
                  <a:extLst>
                    <a:ext uri="{9D8B030D-6E8A-4147-A177-3AD203B41FA5}">
                      <a16:colId xmlns:a16="http://schemas.microsoft.com/office/drawing/2014/main" val="96602230"/>
                    </a:ext>
                  </a:extLst>
                </a:gridCol>
                <a:gridCol w="1184011">
                  <a:extLst>
                    <a:ext uri="{9D8B030D-6E8A-4147-A177-3AD203B41FA5}">
                      <a16:colId xmlns:a16="http://schemas.microsoft.com/office/drawing/2014/main" val="3270402812"/>
                    </a:ext>
                  </a:extLst>
                </a:gridCol>
                <a:gridCol w="1184011">
                  <a:extLst>
                    <a:ext uri="{9D8B030D-6E8A-4147-A177-3AD203B41FA5}">
                      <a16:colId xmlns:a16="http://schemas.microsoft.com/office/drawing/2014/main" val="2501680261"/>
                    </a:ext>
                  </a:extLst>
                </a:gridCol>
                <a:gridCol w="1184011">
                  <a:extLst>
                    <a:ext uri="{9D8B030D-6E8A-4147-A177-3AD203B41FA5}">
                      <a16:colId xmlns:a16="http://schemas.microsoft.com/office/drawing/2014/main" val="1418323385"/>
                    </a:ext>
                  </a:extLst>
                </a:gridCol>
                <a:gridCol w="1184011">
                  <a:extLst>
                    <a:ext uri="{9D8B030D-6E8A-4147-A177-3AD203B41FA5}">
                      <a16:colId xmlns:a16="http://schemas.microsoft.com/office/drawing/2014/main" val="2836494520"/>
                    </a:ext>
                  </a:extLst>
                </a:gridCol>
                <a:gridCol w="1184011">
                  <a:extLst>
                    <a:ext uri="{9D8B030D-6E8A-4147-A177-3AD203B41FA5}">
                      <a16:colId xmlns:a16="http://schemas.microsoft.com/office/drawing/2014/main" val="3395740603"/>
                    </a:ext>
                  </a:extLst>
                </a:gridCol>
                <a:gridCol w="1184011">
                  <a:extLst>
                    <a:ext uri="{9D8B030D-6E8A-4147-A177-3AD203B41FA5}">
                      <a16:colId xmlns:a16="http://schemas.microsoft.com/office/drawing/2014/main" val="4148067871"/>
                    </a:ext>
                  </a:extLst>
                </a:gridCol>
                <a:gridCol w="1184011">
                  <a:extLst>
                    <a:ext uri="{9D8B030D-6E8A-4147-A177-3AD203B41FA5}">
                      <a16:colId xmlns:a16="http://schemas.microsoft.com/office/drawing/2014/main" val="3740460595"/>
                    </a:ext>
                  </a:extLst>
                </a:gridCol>
              </a:tblGrid>
              <a:tr h="722962">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Control Pre (n=38)</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Control Post (n=38)</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Debate Pre (n=78)</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Debate Post (n=78)</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Control Mean Difference</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Debate Mean Difference</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300" b="0">
                          <a:effectLst/>
                          <a:latin typeface="arial" panose="020B0604020202020204" pitchFamily="34" charset="0"/>
                        </a:rPr>
                        <a:t>Within Control Cohen's D</a:t>
                      </a:r>
                    </a:p>
                  </a:txBody>
                  <a:tcPr marL="20120" marR="20120" marT="13413" marB="1341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300" b="0">
                          <a:effectLst/>
                          <a:latin typeface="arial" panose="020B0604020202020204" pitchFamily="34" charset="0"/>
                        </a:rPr>
                        <a:t>Within Debate Cohen's D</a:t>
                      </a:r>
                    </a:p>
                  </a:txBody>
                  <a:tcPr marL="20120" marR="20120" marT="13413" marB="1341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78989942"/>
                  </a:ext>
                </a:extLst>
              </a:tr>
              <a:tr h="198494">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79822498"/>
                  </a:ext>
                </a:extLst>
              </a:tr>
              <a:tr h="198494">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6438970"/>
                  </a:ext>
                </a:extLst>
              </a:tr>
              <a:tr h="373317">
                <a:tc>
                  <a:txBody>
                    <a:bodyPr/>
                    <a:lstStyle/>
                    <a:p>
                      <a:pPr rtl="0" fontAlgn="b"/>
                      <a:r>
                        <a:rPr lang="en-US" sz="1300">
                          <a:effectLst/>
                        </a:rPr>
                        <a:t>Good understanding</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4.45, .95</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4.39, 1.08</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4.64, .99</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300" b="0">
                          <a:effectLst/>
                          <a:latin typeface="arial" panose="020B0604020202020204" pitchFamily="34" charset="0"/>
                        </a:rPr>
                        <a:t>4.83, .97</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300" b="0">
                          <a:effectLst/>
                          <a:latin typeface="arial" panose="020B0604020202020204" pitchFamily="34" charset="0"/>
                        </a:rPr>
                        <a:t>-0.06</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0.19</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300" b="0">
                        <a:effectLst/>
                        <a:latin typeface="arial" panose="020B0604020202020204" pitchFamily="34" charset="0"/>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0.84</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88286107"/>
                  </a:ext>
                </a:extLst>
              </a:tr>
              <a:tr h="373317">
                <a:tc>
                  <a:txBody>
                    <a:bodyPr/>
                    <a:lstStyle/>
                    <a:p>
                      <a:pPr rtl="0" fontAlgn="b"/>
                      <a:r>
                        <a:rPr lang="en-US" sz="1300">
                          <a:effectLst/>
                        </a:rPr>
                        <a:t>Role to play</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4.56, 1.10</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4.64, 1.01</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4.55, 1.28</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300" b="0">
                          <a:effectLst/>
                          <a:latin typeface="arial" panose="020B0604020202020204" pitchFamily="34" charset="0"/>
                        </a:rPr>
                        <a:t>4.81, 1.23</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300" b="0">
                          <a:effectLst/>
                          <a:latin typeface="arial" panose="020B0604020202020204" pitchFamily="34" charset="0"/>
                        </a:rPr>
                        <a:t>0.08</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0.26</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300" b="0">
                        <a:effectLst/>
                        <a:latin typeface="arial" panose="020B0604020202020204" pitchFamily="34" charset="0"/>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1.06</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79481587"/>
                  </a:ext>
                </a:extLst>
              </a:tr>
              <a:tr h="373317">
                <a:tc>
                  <a:txBody>
                    <a:bodyPr/>
                    <a:lstStyle/>
                    <a:p>
                      <a:pPr rtl="0" fontAlgn="b"/>
                      <a:r>
                        <a:rPr lang="en-US" sz="1300">
                          <a:effectLst/>
                        </a:rPr>
                        <a:t>Something to say</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4.13, 1.22</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4.36, .96</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4.35, 1.27</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ctr" rtl="0" fontAlgn="b"/>
                      <a:r>
                        <a:rPr lang="en-US" sz="1300" b="0">
                          <a:effectLst/>
                          <a:latin typeface="arial" panose="020B0604020202020204" pitchFamily="34" charset="0"/>
                        </a:rPr>
                        <a:t>4.74, 1.25</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ctr" rtl="0" fontAlgn="b"/>
                      <a:r>
                        <a:rPr lang="en-US" sz="1300" b="0">
                          <a:effectLst/>
                          <a:latin typeface="arial" panose="020B0604020202020204" pitchFamily="34" charset="0"/>
                        </a:rPr>
                        <a:t>0.23</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0.39</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1300" b="0">
                        <a:effectLst/>
                        <a:latin typeface="arial" panose="020B0604020202020204" pitchFamily="34" charset="0"/>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0.96</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11087468"/>
                  </a:ext>
                </a:extLst>
              </a:tr>
              <a:tr h="373317">
                <a:tc>
                  <a:txBody>
                    <a:bodyPr/>
                    <a:lstStyle/>
                    <a:p>
                      <a:pPr rtl="0" fontAlgn="b"/>
                      <a:r>
                        <a:rPr lang="en-US" sz="1300">
                          <a:effectLst/>
                        </a:rPr>
                        <a:t>Better informed</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3.46, 1.37</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300" b="0">
                          <a:effectLst/>
                          <a:latin typeface="arial" panose="020B0604020202020204" pitchFamily="34" charset="0"/>
                        </a:rPr>
                        <a:t>3.87, 1.36</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300" b="0">
                          <a:effectLst/>
                          <a:latin typeface="arial" panose="020B0604020202020204" pitchFamily="34" charset="0"/>
                        </a:rPr>
                        <a:t>3.88, 1.40</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ctr" rtl="0" fontAlgn="b"/>
                      <a:r>
                        <a:rPr lang="en-US" sz="1300" b="0">
                          <a:effectLst/>
                          <a:latin typeface="arial" panose="020B0604020202020204" pitchFamily="34" charset="0"/>
                        </a:rPr>
                        <a:t>4.37, 1.43</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ctr" rtl="0" fontAlgn="b"/>
                      <a:r>
                        <a:rPr lang="en-US" sz="1300" b="0">
                          <a:effectLst/>
                          <a:latin typeface="arial" panose="020B0604020202020204" pitchFamily="34" charset="0"/>
                        </a:rPr>
                        <a:t>0.41</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0.49</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1.02</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1.05</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88393103"/>
                  </a:ext>
                </a:extLst>
              </a:tr>
              <a:tr h="373317">
                <a:tc>
                  <a:txBody>
                    <a:bodyPr/>
                    <a:lstStyle/>
                    <a:p>
                      <a:pPr rtl="0" fontAlgn="b"/>
                      <a:r>
                        <a:rPr lang="en-US" sz="1300">
                          <a:effectLst/>
                        </a:rPr>
                        <a:t>Well qualified to participate</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3.77, 1.39</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300" b="0">
                          <a:effectLst/>
                          <a:latin typeface="arial" panose="020B0604020202020204" pitchFamily="34" charset="0"/>
                        </a:rPr>
                        <a:t>4.10, 1.12</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300" b="0">
                          <a:effectLst/>
                          <a:latin typeface="arial" panose="020B0604020202020204" pitchFamily="34" charset="0"/>
                        </a:rPr>
                        <a:t>3.99, 1.42</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ctr" rtl="0" fontAlgn="b"/>
                      <a:r>
                        <a:rPr lang="en-US" sz="1300" b="0">
                          <a:effectLst/>
                          <a:latin typeface="arial" panose="020B0604020202020204" pitchFamily="34" charset="0"/>
                        </a:rPr>
                        <a:t>4.47, 1.44</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algn="ctr" rtl="0" fontAlgn="b"/>
                      <a:r>
                        <a:rPr lang="en-US" sz="1300" b="0">
                          <a:effectLst/>
                          <a:latin typeface="arial" panose="020B0604020202020204" pitchFamily="34" charset="0"/>
                        </a:rPr>
                        <a:t>0.33</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0.48</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0.96</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300" b="0">
                          <a:effectLst/>
                          <a:latin typeface="arial" panose="020B0604020202020204" pitchFamily="34" charset="0"/>
                        </a:rPr>
                        <a:t>1.15</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58182710"/>
                  </a:ext>
                </a:extLst>
              </a:tr>
              <a:tr h="198494">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48601573"/>
                  </a:ext>
                </a:extLst>
              </a:tr>
              <a:tr h="548139">
                <a:tc>
                  <a:txBody>
                    <a:bodyPr/>
                    <a:lstStyle/>
                    <a:p>
                      <a:pPr rtl="0" fontAlgn="b"/>
                      <a:r>
                        <a:rPr lang="en-US" sz="1300" b="0">
                          <a:effectLst/>
                          <a:latin typeface="arial" panose="020B0604020202020204" pitchFamily="34" charset="0"/>
                        </a:rPr>
                        <a:t>statistically significant &lt; .05</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endParaRPr lang="en-US" sz="1300" b="0">
                        <a:effectLst/>
                        <a:latin typeface="arial" panose="020B0604020202020204" pitchFamily="34" charset="0"/>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0147495"/>
                  </a:ext>
                </a:extLst>
              </a:tr>
              <a:tr h="373317">
                <a:tc>
                  <a:txBody>
                    <a:bodyPr/>
                    <a:lstStyle/>
                    <a:p>
                      <a:pPr rtl="0" fontAlgn="b"/>
                      <a:r>
                        <a:rPr lang="en-US" sz="1300">
                          <a:effectLst/>
                        </a:rPr>
                        <a:t>statistically significant &lt; .001</a:t>
                      </a: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300" dirty="0">
                        <a:effectLst/>
                      </a:endParaRPr>
                    </a:p>
                  </a:txBody>
                  <a:tcPr marL="20120" marR="20120" marT="13413" marB="1341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59538690"/>
                  </a:ext>
                </a:extLst>
              </a:tr>
            </a:tbl>
          </a:graphicData>
        </a:graphic>
      </p:graphicFrame>
    </p:spTree>
    <p:extLst>
      <p:ext uri="{BB962C8B-B14F-4D97-AF65-F5344CB8AC3E}">
        <p14:creationId xmlns:p14="http://schemas.microsoft.com/office/powerpoint/2010/main" val="371452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318361" y="365125"/>
            <a:ext cx="10515600" cy="1325563"/>
          </a:xfrm>
        </p:spPr>
        <p:txBody>
          <a:bodyPr/>
          <a:lstStyle/>
          <a:p>
            <a:pPr algn="ctr"/>
            <a:r>
              <a:rPr lang="en-US" dirty="0"/>
              <a:t>Civic learning &amp; civic engagement assessment</a:t>
            </a:r>
          </a:p>
        </p:txBody>
      </p:sp>
      <p:graphicFrame>
        <p:nvGraphicFramePr>
          <p:cNvPr id="4" name="Table 3">
            <a:extLst>
              <a:ext uri="{FF2B5EF4-FFF2-40B4-BE49-F238E27FC236}">
                <a16:creationId xmlns:a16="http://schemas.microsoft.com/office/drawing/2014/main" id="{9B752DDB-26D2-DA40-9D21-CC3153658079}"/>
              </a:ext>
            </a:extLst>
          </p:cNvPr>
          <p:cNvGraphicFramePr>
            <a:graphicFrameLocks noGrp="1"/>
          </p:cNvGraphicFramePr>
          <p:nvPr>
            <p:extLst>
              <p:ext uri="{D42A27DB-BD31-4B8C-83A1-F6EECF244321}">
                <p14:modId xmlns:p14="http://schemas.microsoft.com/office/powerpoint/2010/main" val="914064650"/>
              </p:ext>
            </p:extLst>
          </p:nvPr>
        </p:nvGraphicFramePr>
        <p:xfrm>
          <a:off x="881149" y="1346662"/>
          <a:ext cx="10582102" cy="4844694"/>
        </p:xfrm>
        <a:graphic>
          <a:graphicData uri="http://schemas.openxmlformats.org/drawingml/2006/table">
            <a:tbl>
              <a:tblPr/>
              <a:tblGrid>
                <a:gridCol w="5012570">
                  <a:extLst>
                    <a:ext uri="{9D8B030D-6E8A-4147-A177-3AD203B41FA5}">
                      <a16:colId xmlns:a16="http://schemas.microsoft.com/office/drawing/2014/main" val="2348836010"/>
                    </a:ext>
                  </a:extLst>
                </a:gridCol>
                <a:gridCol w="1392383">
                  <a:extLst>
                    <a:ext uri="{9D8B030D-6E8A-4147-A177-3AD203B41FA5}">
                      <a16:colId xmlns:a16="http://schemas.microsoft.com/office/drawing/2014/main" val="1997468316"/>
                    </a:ext>
                  </a:extLst>
                </a:gridCol>
                <a:gridCol w="1392383">
                  <a:extLst>
                    <a:ext uri="{9D8B030D-6E8A-4147-A177-3AD203B41FA5}">
                      <a16:colId xmlns:a16="http://schemas.microsoft.com/office/drawing/2014/main" val="802943629"/>
                    </a:ext>
                  </a:extLst>
                </a:gridCol>
                <a:gridCol w="1392383">
                  <a:extLst>
                    <a:ext uri="{9D8B030D-6E8A-4147-A177-3AD203B41FA5}">
                      <a16:colId xmlns:a16="http://schemas.microsoft.com/office/drawing/2014/main" val="3454932986"/>
                    </a:ext>
                  </a:extLst>
                </a:gridCol>
                <a:gridCol w="1392383">
                  <a:extLst>
                    <a:ext uri="{9D8B030D-6E8A-4147-A177-3AD203B41FA5}">
                      <a16:colId xmlns:a16="http://schemas.microsoft.com/office/drawing/2014/main" val="1891938546"/>
                    </a:ext>
                  </a:extLst>
                </a:gridCol>
              </a:tblGrid>
              <a:tr h="244841">
                <a:tc>
                  <a:txBody>
                    <a:bodyPr/>
                    <a:lstStyle/>
                    <a:p>
                      <a:pPr rtl="0" fontAlgn="b"/>
                      <a:r>
                        <a:rPr lang="en-US" sz="1200" b="1">
                          <a:effectLst/>
                          <a:latin typeface="arial" panose="020B0604020202020204" pitchFamily="34" charset="0"/>
                        </a:rPr>
                        <a:t>PEPS Civic Learning Skills Items</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2">
                  <a:txBody>
                    <a:bodyPr/>
                    <a:lstStyle/>
                    <a:p>
                      <a:pPr algn="ctr" rtl="0" fontAlgn="b"/>
                      <a:r>
                        <a:rPr lang="en-US" sz="1200" b="0">
                          <a:effectLst/>
                          <a:latin typeface="arial" panose="020B0604020202020204" pitchFamily="34" charset="0"/>
                        </a:rPr>
                        <a:t>Control Can do these things</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hMerge="1">
                  <a:txBody>
                    <a:bodyPr/>
                    <a:lstStyle/>
                    <a:p>
                      <a:endParaRPr lang="en-US"/>
                    </a:p>
                  </a:txBody>
                  <a:tcPr/>
                </a:tc>
                <a:tc gridSpan="2">
                  <a:txBody>
                    <a:bodyPr/>
                    <a:lstStyle/>
                    <a:p>
                      <a:pPr algn="ctr" rtl="0" fontAlgn="b"/>
                      <a:r>
                        <a:rPr lang="en-US" sz="1200" b="0">
                          <a:effectLst/>
                          <a:latin typeface="arial" panose="020B0604020202020204" pitchFamily="34" charset="0"/>
                        </a:rPr>
                        <a:t>Debate Can do these things</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hMerge="1">
                  <a:txBody>
                    <a:bodyPr/>
                    <a:lstStyle/>
                    <a:p>
                      <a:endParaRPr lang="en-US"/>
                    </a:p>
                  </a:txBody>
                  <a:tcPr/>
                </a:tc>
                <a:extLst>
                  <a:ext uri="{0D108BD9-81ED-4DB2-BD59-A6C34878D82A}">
                    <a16:rowId xmlns:a16="http://schemas.microsoft.com/office/drawing/2014/main" val="2320044149"/>
                  </a:ext>
                </a:extLst>
              </a:tr>
              <a:tr h="244841">
                <a:tc>
                  <a:txBody>
                    <a:bodyPr/>
                    <a:lstStyle/>
                    <a:p>
                      <a:pPr rtl="0" fontAlgn="b"/>
                      <a:endParaRPr lang="en-US" sz="1200">
                        <a:effectLst/>
                      </a:endParaRP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0">
                          <a:effectLst/>
                          <a:latin typeface="arial" panose="020B0604020202020204" pitchFamily="34" charset="0"/>
                        </a:rPr>
                        <a:t>Pre (n=124)</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Post (n=39)</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Pre (n=184)</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sz="1200" b="0">
                          <a:effectLst/>
                          <a:latin typeface="arial" panose="020B0604020202020204" pitchFamily="34" charset="0"/>
                        </a:rPr>
                        <a:t>Post (n=115)</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173001470"/>
                  </a:ext>
                </a:extLst>
              </a:tr>
              <a:tr h="244841">
                <a:tc>
                  <a:txBody>
                    <a:bodyPr/>
                    <a:lstStyle/>
                    <a:p>
                      <a:pPr rtl="0" fontAlgn="b"/>
                      <a:r>
                        <a:rPr lang="en-US" sz="1200" b="0">
                          <a:effectLst/>
                          <a:latin typeface="arial" panose="020B0604020202020204" pitchFamily="34" charset="0"/>
                        </a:rPr>
                        <a:t>Listen to a variety of perspectives on political issues</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0">
                          <a:effectLst/>
                          <a:latin typeface="arial" panose="020B0604020202020204" pitchFamily="34" charset="0"/>
                        </a:rPr>
                        <a:t>85%</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95%</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91%</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sz="1200" b="0">
                          <a:effectLst/>
                          <a:latin typeface="arial" panose="020B0604020202020204" pitchFamily="34" charset="0"/>
                        </a:rPr>
                        <a:t>95%</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964139468"/>
                  </a:ext>
                </a:extLst>
              </a:tr>
              <a:tr h="359315">
                <a:tc>
                  <a:txBody>
                    <a:bodyPr/>
                    <a:lstStyle/>
                    <a:p>
                      <a:pPr rtl="0" fontAlgn="b"/>
                      <a:r>
                        <a:rPr lang="en-US" sz="1200" b="0">
                          <a:effectLst/>
                          <a:latin typeface="arial" panose="020B0604020202020204" pitchFamily="34" charset="0"/>
                        </a:rPr>
                        <a:t>Write effectively &amp; persuasively in forums appropiate to civic life and public affairs</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0">
                          <a:effectLst/>
                          <a:latin typeface="arial" panose="020B0604020202020204" pitchFamily="34" charset="0"/>
                        </a:rPr>
                        <a:t>51%</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59%</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57%</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sz="1200" b="0">
                          <a:effectLst/>
                          <a:latin typeface="arial" panose="020B0604020202020204" pitchFamily="34" charset="0"/>
                        </a:rPr>
                        <a:t>81%</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942304409"/>
                  </a:ext>
                </a:extLst>
              </a:tr>
              <a:tr h="359315">
                <a:tc>
                  <a:txBody>
                    <a:bodyPr/>
                    <a:lstStyle/>
                    <a:p>
                      <a:pPr rtl="0" fontAlgn="b"/>
                      <a:r>
                        <a:rPr lang="en-US" sz="1200" b="0">
                          <a:effectLst/>
                          <a:latin typeface="arial" panose="020B0604020202020204" pitchFamily="34" charset="0"/>
                        </a:rPr>
                        <a:t>Speak effectively &amp; persuasively in forums appropiate to civic life and public affairs</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0">
                          <a:effectLst/>
                          <a:latin typeface="arial" panose="020B0604020202020204" pitchFamily="34" charset="0"/>
                        </a:rPr>
                        <a:t>46%</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64%</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58%</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sz="1200" b="0">
                          <a:effectLst/>
                          <a:latin typeface="arial" panose="020B0604020202020204" pitchFamily="34" charset="0"/>
                        </a:rPr>
                        <a:t>79%</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483207739"/>
                  </a:ext>
                </a:extLst>
              </a:tr>
              <a:tr h="359315">
                <a:tc>
                  <a:txBody>
                    <a:bodyPr/>
                    <a:lstStyle/>
                    <a:p>
                      <a:pPr rtl="0" fontAlgn="b"/>
                      <a:r>
                        <a:rPr lang="en-US" sz="1200" b="0" dirty="0">
                          <a:effectLst/>
                          <a:highlight>
                            <a:srgbClr val="FFFF00"/>
                          </a:highlight>
                          <a:latin typeface="arial" panose="020B0604020202020204" pitchFamily="34" charset="0"/>
                        </a:rPr>
                        <a:t>Explain diverse positions on democratic values and practices; take a position and defend it</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0">
                          <a:effectLst/>
                          <a:latin typeface="arial" panose="020B0604020202020204" pitchFamily="34" charset="0"/>
                        </a:rPr>
                        <a:t>66%</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74%</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61%</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sz="1200" b="0">
                          <a:effectLst/>
                          <a:latin typeface="arial" panose="020B0604020202020204" pitchFamily="34" charset="0"/>
                        </a:rPr>
                        <a:t>83%</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153206476"/>
                  </a:ext>
                </a:extLst>
              </a:tr>
              <a:tr h="359315">
                <a:tc>
                  <a:txBody>
                    <a:bodyPr/>
                    <a:lstStyle/>
                    <a:p>
                      <a:pPr rtl="0" fontAlgn="b"/>
                      <a:r>
                        <a:rPr lang="en-US" sz="1200" b="0" dirty="0">
                          <a:effectLst/>
                          <a:highlight>
                            <a:srgbClr val="FFFF00"/>
                          </a:highlight>
                          <a:latin typeface="arial" panose="020B0604020202020204" pitchFamily="34" charset="0"/>
                        </a:rPr>
                        <a:t>Take a position on democratic values and practices and defend it</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0">
                          <a:effectLst/>
                          <a:latin typeface="arial" panose="020B0604020202020204" pitchFamily="34" charset="0"/>
                        </a:rPr>
                        <a:t>73%</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79%</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70%</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sz="1200" b="0">
                          <a:effectLst/>
                          <a:latin typeface="arial" panose="020B0604020202020204" pitchFamily="34" charset="0"/>
                        </a:rPr>
                        <a:t>84%</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358175320"/>
                  </a:ext>
                </a:extLst>
              </a:tr>
              <a:tr h="359315">
                <a:tc>
                  <a:txBody>
                    <a:bodyPr/>
                    <a:lstStyle/>
                    <a:p>
                      <a:pPr rtl="0" fontAlgn="b"/>
                      <a:r>
                        <a:rPr lang="en-US" sz="1200" b="0" dirty="0">
                          <a:effectLst/>
                          <a:highlight>
                            <a:srgbClr val="FFFF00"/>
                          </a:highlight>
                          <a:latin typeface="arial" panose="020B0604020202020204" pitchFamily="34" charset="0"/>
                        </a:rPr>
                        <a:t>Distinguish reliable and valid evidence and facts from unsubstantiated claims</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0">
                          <a:effectLst/>
                          <a:latin typeface="arial" panose="020B0604020202020204" pitchFamily="34" charset="0"/>
                        </a:rPr>
                        <a:t>83%</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85%</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73%</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sz="1200" b="0">
                          <a:effectLst/>
                          <a:latin typeface="arial" panose="020B0604020202020204" pitchFamily="34" charset="0"/>
                        </a:rPr>
                        <a:t>83%</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619382962"/>
                  </a:ext>
                </a:extLst>
              </a:tr>
              <a:tr h="359315">
                <a:tc>
                  <a:txBody>
                    <a:bodyPr/>
                    <a:lstStyle/>
                    <a:p>
                      <a:pPr rtl="0" fontAlgn="b"/>
                      <a:r>
                        <a:rPr lang="en-US" sz="1200" b="0">
                          <a:effectLst/>
                          <a:latin typeface="arial" panose="020B0604020202020204" pitchFamily="34" charset="0"/>
                        </a:rPr>
                        <a:t>Recognize the impact all forms of media hvae on personal attitudes and political beliefs</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0">
                          <a:effectLst/>
                          <a:latin typeface="arial" panose="020B0604020202020204" pitchFamily="34" charset="0"/>
                        </a:rPr>
                        <a:t>86%</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85%</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88%</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sz="1200" b="0">
                          <a:effectLst/>
                          <a:latin typeface="arial" panose="020B0604020202020204" pitchFamily="34" charset="0"/>
                        </a:rPr>
                        <a:t>89%</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056409204"/>
                  </a:ext>
                </a:extLst>
              </a:tr>
              <a:tr h="473789">
                <a:tc>
                  <a:txBody>
                    <a:bodyPr/>
                    <a:lstStyle/>
                    <a:p>
                      <a:pPr rtl="0" fontAlgn="b"/>
                      <a:r>
                        <a:rPr lang="en-US" sz="1200" b="0" dirty="0">
                          <a:effectLst/>
                          <a:highlight>
                            <a:srgbClr val="FFFF00"/>
                          </a:highlight>
                          <a:latin typeface="arial" panose="020B0604020202020204" pitchFamily="34" charset="0"/>
                        </a:rPr>
                        <a:t>Evaluate strengths and weaknesses of potential approaches to civic and political problems</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0">
                          <a:effectLst/>
                          <a:latin typeface="arial" panose="020B0604020202020204" pitchFamily="34" charset="0"/>
                        </a:rPr>
                        <a:t>75%</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79%</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75%</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sz="1200" b="0">
                          <a:effectLst/>
                          <a:latin typeface="arial" panose="020B0604020202020204" pitchFamily="34" charset="0"/>
                        </a:rPr>
                        <a:t>90%</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2181688151"/>
                  </a:ext>
                </a:extLst>
              </a:tr>
              <a:tr h="702738">
                <a:tc>
                  <a:txBody>
                    <a:bodyPr/>
                    <a:lstStyle/>
                    <a:p>
                      <a:pPr rtl="0" fontAlgn="b"/>
                      <a:r>
                        <a:rPr lang="en-US" sz="1200" b="0" dirty="0">
                          <a:effectLst/>
                          <a:highlight>
                            <a:srgbClr val="FFFF00"/>
                          </a:highlight>
                          <a:latin typeface="arial" panose="020B0604020202020204" pitchFamily="34" charset="0"/>
                        </a:rPr>
                        <a:t>Use critical inquiry, analysis, and reasoning to identify a contemporary problem, research solutions, analyze results, evaluate choices, and make decisions</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0">
                          <a:effectLst/>
                          <a:latin typeface="arial" panose="020B0604020202020204" pitchFamily="34" charset="0"/>
                        </a:rPr>
                        <a:t>71%</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74%</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72%</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sz="1200" b="0">
                          <a:effectLst/>
                          <a:latin typeface="arial" panose="020B0604020202020204" pitchFamily="34" charset="0"/>
                        </a:rPr>
                        <a:t>90%</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096559486"/>
                  </a:ext>
                </a:extLst>
              </a:tr>
              <a:tr h="473789">
                <a:tc>
                  <a:txBody>
                    <a:bodyPr/>
                    <a:lstStyle/>
                    <a:p>
                      <a:pPr rtl="0" fontAlgn="b"/>
                      <a:r>
                        <a:rPr lang="en-US" sz="1200" b="0" dirty="0">
                          <a:effectLst/>
                          <a:highlight>
                            <a:srgbClr val="FFFF00"/>
                          </a:highlight>
                          <a:latin typeface="arial" panose="020B0604020202020204" pitchFamily="34" charset="0"/>
                        </a:rPr>
                        <a:t>Effectively work across differences in order to reach collaborative decisions that best support democracy and civic life</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0">
                          <a:effectLst/>
                          <a:latin typeface="arial" panose="020B0604020202020204" pitchFamily="34" charset="0"/>
                        </a:rPr>
                        <a:t>77%</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79%</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CCC"/>
                    </a:solidFill>
                  </a:tcPr>
                </a:tc>
                <a:tc>
                  <a:txBody>
                    <a:bodyPr/>
                    <a:lstStyle/>
                    <a:p>
                      <a:pPr algn="ctr" rtl="0" fontAlgn="b"/>
                      <a:r>
                        <a:rPr lang="en-US" sz="1200" b="0">
                          <a:effectLst/>
                          <a:latin typeface="arial" panose="020B0604020202020204" pitchFamily="34" charset="0"/>
                        </a:rPr>
                        <a:t>80%</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tc>
                  <a:txBody>
                    <a:bodyPr/>
                    <a:lstStyle/>
                    <a:p>
                      <a:pPr algn="ctr" rtl="0" fontAlgn="b"/>
                      <a:r>
                        <a:rPr lang="en-US" sz="1200" b="0">
                          <a:effectLst/>
                          <a:latin typeface="arial" panose="020B0604020202020204" pitchFamily="34" charset="0"/>
                        </a:rPr>
                        <a:t>90%</a:t>
                      </a: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462078862"/>
                  </a:ext>
                </a:extLst>
              </a:tr>
              <a:tr h="136403">
                <a:tc>
                  <a:txBody>
                    <a:bodyPr/>
                    <a:lstStyle/>
                    <a:p>
                      <a:pPr rtl="0" fontAlgn="b"/>
                      <a:endParaRPr lang="en-US" sz="1200">
                        <a:effectLst/>
                      </a:endParaRP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200">
                        <a:effectLst/>
                      </a:endParaRP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200" dirty="0">
                        <a:effectLst/>
                      </a:endParaRPr>
                    </a:p>
                  </a:txBody>
                  <a:tcPr marL="11108" marR="11108" marT="7405" marB="74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18233777"/>
                  </a:ext>
                </a:extLst>
              </a:tr>
            </a:tbl>
          </a:graphicData>
        </a:graphic>
      </p:graphicFrame>
    </p:spTree>
    <p:extLst>
      <p:ext uri="{BB962C8B-B14F-4D97-AF65-F5344CB8AC3E}">
        <p14:creationId xmlns:p14="http://schemas.microsoft.com/office/powerpoint/2010/main" val="258601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318361" y="365125"/>
            <a:ext cx="10515600" cy="1325563"/>
          </a:xfrm>
        </p:spPr>
        <p:txBody>
          <a:bodyPr/>
          <a:lstStyle/>
          <a:p>
            <a:pPr algn="ctr"/>
            <a:r>
              <a:rPr lang="en-US" dirty="0"/>
              <a:t>Civic learning &amp; civic engagement assessment</a:t>
            </a:r>
          </a:p>
        </p:txBody>
      </p:sp>
      <p:graphicFrame>
        <p:nvGraphicFramePr>
          <p:cNvPr id="3" name="Table 2">
            <a:extLst>
              <a:ext uri="{FF2B5EF4-FFF2-40B4-BE49-F238E27FC236}">
                <a16:creationId xmlns:a16="http://schemas.microsoft.com/office/drawing/2014/main" id="{084AE222-F83B-D44A-AD03-69EAA1366B0F}"/>
              </a:ext>
            </a:extLst>
          </p:cNvPr>
          <p:cNvGraphicFramePr>
            <a:graphicFrameLocks noGrp="1"/>
          </p:cNvGraphicFramePr>
          <p:nvPr>
            <p:extLst>
              <p:ext uri="{D42A27DB-BD31-4B8C-83A1-F6EECF244321}">
                <p14:modId xmlns:p14="http://schemas.microsoft.com/office/powerpoint/2010/main" val="2947878934"/>
              </p:ext>
            </p:extLst>
          </p:nvPr>
        </p:nvGraphicFramePr>
        <p:xfrm>
          <a:off x="1163780" y="1330037"/>
          <a:ext cx="10174779" cy="4873554"/>
        </p:xfrm>
        <a:graphic>
          <a:graphicData uri="http://schemas.openxmlformats.org/drawingml/2006/table">
            <a:tbl>
              <a:tblPr/>
              <a:tblGrid>
                <a:gridCol w="1500705">
                  <a:extLst>
                    <a:ext uri="{9D8B030D-6E8A-4147-A177-3AD203B41FA5}">
                      <a16:colId xmlns:a16="http://schemas.microsoft.com/office/drawing/2014/main" val="2437804558"/>
                    </a:ext>
                  </a:extLst>
                </a:gridCol>
                <a:gridCol w="8674074">
                  <a:extLst>
                    <a:ext uri="{9D8B030D-6E8A-4147-A177-3AD203B41FA5}">
                      <a16:colId xmlns:a16="http://schemas.microsoft.com/office/drawing/2014/main" val="3832763594"/>
                    </a:ext>
                  </a:extLst>
                </a:gridCol>
              </a:tblGrid>
              <a:tr h="520119">
                <a:tc>
                  <a:txBody>
                    <a:bodyPr/>
                    <a:lstStyle/>
                    <a:p>
                      <a:pPr rtl="0" fontAlgn="b"/>
                      <a:endParaRPr lang="en-US" sz="140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Students agreed or strongly agreed that the debate or argumentation activities (n=114-115):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51618596"/>
                  </a:ext>
                </a:extLst>
              </a:tr>
              <a:tr h="243658">
                <a:tc>
                  <a:txBody>
                    <a:bodyPr/>
                    <a:lstStyle/>
                    <a:p>
                      <a:pPr algn="r" rtl="0" fontAlgn="b"/>
                      <a:r>
                        <a:rPr lang="en-US" sz="1400" b="0">
                          <a:effectLst/>
                          <a:latin typeface="Calibri" panose="020F0502020204030204" pitchFamily="34" charset="0"/>
                        </a:rPr>
                        <a:t>86%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made me see the real-world relevance of the concepts better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57515238"/>
                  </a:ext>
                </a:extLst>
              </a:tr>
              <a:tr h="445305">
                <a:tc>
                  <a:txBody>
                    <a:bodyPr/>
                    <a:lstStyle/>
                    <a:p>
                      <a:pPr algn="r" rtl="0" fontAlgn="b"/>
                      <a:r>
                        <a:rPr lang="en-US" sz="1400" b="0">
                          <a:effectLst/>
                          <a:latin typeface="Calibri" panose="020F0502020204030204" pitchFamily="34" charset="0"/>
                        </a:rPr>
                        <a:t>85%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helped me learn how to analyze a real-world issue and how to draw meaningful conclusions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08253768"/>
                  </a:ext>
                </a:extLst>
              </a:tr>
              <a:tr h="243658">
                <a:tc>
                  <a:txBody>
                    <a:bodyPr/>
                    <a:lstStyle/>
                    <a:p>
                      <a:pPr algn="r" rtl="0" fontAlgn="b"/>
                      <a:r>
                        <a:rPr lang="en-US" sz="1400" b="0">
                          <a:effectLst/>
                          <a:latin typeface="Calibri" panose="020F0502020204030204" pitchFamily="34" charset="0"/>
                        </a:rPr>
                        <a:t>84%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dirty="0">
                          <a:effectLst/>
                          <a:latin typeface="Calibri" panose="020F0502020204030204" pitchFamily="34" charset="0"/>
                        </a:rPr>
                        <a:t>were helpful in understanding the concepts debated</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75833690"/>
                  </a:ext>
                </a:extLst>
              </a:tr>
              <a:tr h="243658">
                <a:tc>
                  <a:txBody>
                    <a:bodyPr/>
                    <a:lstStyle/>
                    <a:p>
                      <a:pPr algn="r" rtl="0" fontAlgn="b"/>
                      <a:r>
                        <a:rPr lang="en-US" sz="1400" b="0">
                          <a:effectLst/>
                          <a:latin typeface="Calibri" panose="020F0502020204030204" pitchFamily="34" charset="0"/>
                        </a:rPr>
                        <a:t>84%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added to my learning and understanding of the course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2849723"/>
                  </a:ext>
                </a:extLst>
              </a:tr>
              <a:tr h="243658">
                <a:tc>
                  <a:txBody>
                    <a:bodyPr/>
                    <a:lstStyle/>
                    <a:p>
                      <a:pPr algn="r" rtl="0" fontAlgn="b"/>
                      <a:r>
                        <a:rPr lang="en-US" sz="1400" b="0">
                          <a:effectLst/>
                          <a:latin typeface="Calibri" panose="020F0502020204030204" pitchFamily="34" charset="0"/>
                        </a:rPr>
                        <a:t>82%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taught me to think more critically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7554249"/>
                  </a:ext>
                </a:extLst>
              </a:tr>
              <a:tr h="243658">
                <a:tc>
                  <a:txBody>
                    <a:bodyPr/>
                    <a:lstStyle/>
                    <a:p>
                      <a:pPr algn="r" rtl="0" fontAlgn="b"/>
                      <a:r>
                        <a:rPr lang="en-US" sz="1400" b="0">
                          <a:effectLst/>
                          <a:latin typeface="Calibri" panose="020F0502020204030204" pitchFamily="34" charset="0"/>
                        </a:rPr>
                        <a:t>79%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promoted collaborative learning</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5318881"/>
                  </a:ext>
                </a:extLst>
              </a:tr>
              <a:tr h="243658">
                <a:tc>
                  <a:txBody>
                    <a:bodyPr/>
                    <a:lstStyle/>
                    <a:p>
                      <a:pPr algn="r" rtl="0" fontAlgn="b"/>
                      <a:r>
                        <a:rPr lang="en-US" sz="1400" b="0">
                          <a:effectLst/>
                          <a:latin typeface="Calibri" panose="020F0502020204030204" pitchFamily="34" charset="0"/>
                        </a:rPr>
                        <a:t>77%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challenged my perspective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65488163"/>
                  </a:ext>
                </a:extLst>
              </a:tr>
              <a:tr h="243658">
                <a:tc>
                  <a:txBody>
                    <a:bodyPr/>
                    <a:lstStyle/>
                    <a:p>
                      <a:pPr algn="r" rtl="0" fontAlgn="b"/>
                      <a:r>
                        <a:rPr lang="en-US" sz="1400" b="0">
                          <a:effectLst/>
                          <a:latin typeface="Calibri" panose="020F0502020204030204" pitchFamily="34" charset="0"/>
                        </a:rPr>
                        <a:t>77%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helped me be more confident in my ability to advocate for something I care about</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76921195"/>
                  </a:ext>
                </a:extLst>
              </a:tr>
              <a:tr h="243658">
                <a:tc>
                  <a:txBody>
                    <a:bodyPr/>
                    <a:lstStyle/>
                    <a:p>
                      <a:pPr algn="r" rtl="0" fontAlgn="b"/>
                      <a:r>
                        <a:rPr lang="en-US" sz="1400" b="0">
                          <a:effectLst/>
                          <a:latin typeface="Calibri" panose="020F0502020204030204" pitchFamily="34" charset="0"/>
                        </a:rPr>
                        <a:t>77%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made the course more interesting and enriching</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96119267"/>
                  </a:ext>
                </a:extLst>
              </a:tr>
              <a:tr h="243658">
                <a:tc>
                  <a:txBody>
                    <a:bodyPr/>
                    <a:lstStyle/>
                    <a:p>
                      <a:pPr algn="r" rtl="0" fontAlgn="b"/>
                      <a:r>
                        <a:rPr lang="en-US" sz="1400" b="0">
                          <a:effectLst/>
                          <a:latin typeface="Calibri" panose="020F0502020204030204" pitchFamily="34" charset="0"/>
                        </a:rPr>
                        <a:t>76%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forced me to think more critically than other assignments in the course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94942238"/>
                  </a:ext>
                </a:extLst>
              </a:tr>
              <a:tr h="243658">
                <a:tc>
                  <a:txBody>
                    <a:bodyPr/>
                    <a:lstStyle/>
                    <a:p>
                      <a:pPr algn="r" rtl="0" fontAlgn="b"/>
                      <a:r>
                        <a:rPr lang="en-US" sz="1400" b="0">
                          <a:effectLst/>
                          <a:latin typeface="Calibri" panose="020F0502020204030204" pitchFamily="34" charset="0"/>
                        </a:rPr>
                        <a:t>74%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helped me improve my research skills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75987802"/>
                  </a:ext>
                </a:extLst>
              </a:tr>
              <a:tr h="445305">
                <a:tc>
                  <a:txBody>
                    <a:bodyPr/>
                    <a:lstStyle/>
                    <a:p>
                      <a:pPr algn="r" rtl="0" fontAlgn="b"/>
                      <a:r>
                        <a:rPr lang="en-US" sz="1400" b="0">
                          <a:effectLst/>
                          <a:latin typeface="Calibri" panose="020F0502020204030204" pitchFamily="34" charset="0"/>
                        </a:rPr>
                        <a:t>62%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made me feel comfortable to defend my point of view and respond to opposing viewpoints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58829187"/>
                  </a:ext>
                </a:extLst>
              </a:tr>
              <a:tr h="445305">
                <a:tc>
                  <a:txBody>
                    <a:bodyPr/>
                    <a:lstStyle/>
                    <a:p>
                      <a:pPr algn="r" rtl="0" fontAlgn="b"/>
                      <a:r>
                        <a:rPr lang="en-US" sz="1400" b="0">
                          <a:effectLst/>
                          <a:latin typeface="Calibri" panose="020F0502020204030204" pitchFamily="34" charset="0"/>
                        </a:rPr>
                        <a:t>62%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may not help be get a better grade but they helped me learn more about the class concepts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76857879"/>
                  </a:ext>
                </a:extLst>
              </a:tr>
              <a:tr h="243658">
                <a:tc>
                  <a:txBody>
                    <a:bodyPr/>
                    <a:lstStyle/>
                    <a:p>
                      <a:pPr algn="r" rtl="0" fontAlgn="b"/>
                      <a:r>
                        <a:rPr lang="en-US" sz="1400" b="0">
                          <a:effectLst/>
                          <a:latin typeface="Calibri" panose="020F0502020204030204" pitchFamily="34" charset="0"/>
                        </a:rPr>
                        <a:t>58%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a:effectLst/>
                          <a:latin typeface="Calibri" panose="020F0502020204030204" pitchFamily="34" charset="0"/>
                        </a:rPr>
                        <a:t>will help me get a better grade in the course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50607369"/>
                  </a:ext>
                </a:extLst>
              </a:tr>
              <a:tr h="243658">
                <a:tc>
                  <a:txBody>
                    <a:bodyPr/>
                    <a:lstStyle/>
                    <a:p>
                      <a:pPr algn="r" rtl="0" fontAlgn="b"/>
                      <a:r>
                        <a:rPr lang="en-US" sz="1400" b="0">
                          <a:effectLst/>
                          <a:latin typeface="Calibri" panose="020F0502020204030204" pitchFamily="34" charset="0"/>
                        </a:rPr>
                        <a:t>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400" b="0" dirty="0">
                          <a:effectLst/>
                          <a:latin typeface="Calibri" panose="020F0502020204030204" pitchFamily="34" charset="0"/>
                        </a:rPr>
                        <a:t>made me feel uncomfortable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40148265"/>
                  </a:ext>
                </a:extLst>
              </a:tr>
            </a:tbl>
          </a:graphicData>
        </a:graphic>
      </p:graphicFrame>
    </p:spTree>
    <p:extLst>
      <p:ext uri="{BB962C8B-B14F-4D97-AF65-F5344CB8AC3E}">
        <p14:creationId xmlns:p14="http://schemas.microsoft.com/office/powerpoint/2010/main" val="37653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p:txBody>
          <a:bodyPr/>
          <a:lstStyle/>
          <a:p>
            <a:r>
              <a:rPr lang="en-US" dirty="0"/>
              <a:t>COVID-19 in Perspective Public Debate Activity</a:t>
            </a:r>
          </a:p>
        </p:txBody>
      </p:sp>
      <p:sp>
        <p:nvSpPr>
          <p:cNvPr id="5" name="Text Placeholder 4">
            <a:extLst>
              <a:ext uri="{FF2B5EF4-FFF2-40B4-BE49-F238E27FC236}">
                <a16:creationId xmlns:a16="http://schemas.microsoft.com/office/drawing/2014/main" id="{F1A82D8F-31BD-B04C-879A-E8DB23291457}"/>
              </a:ext>
            </a:extLst>
          </p:cNvPr>
          <p:cNvSpPr>
            <a:spLocks noGrp="1"/>
          </p:cNvSpPr>
          <p:nvPr>
            <p:ph type="body" idx="13"/>
          </p:nvPr>
        </p:nvSpPr>
        <p:spPr>
          <a:xfrm>
            <a:off x="394855" y="1799730"/>
            <a:ext cx="11402290" cy="638129"/>
          </a:xfrm>
        </p:spPr>
        <p:txBody>
          <a:bodyPr>
            <a:noAutofit/>
          </a:bodyPr>
          <a:lstStyle/>
          <a:p>
            <a:pPr marL="0" indent="0">
              <a:buNone/>
            </a:pPr>
            <a:r>
              <a:rPr lang="en-US" sz="2800" dirty="0"/>
              <a:t>College sporting events should be suspended during the COVID pandemic.</a:t>
            </a:r>
          </a:p>
        </p:txBody>
      </p:sp>
      <p:sp>
        <p:nvSpPr>
          <p:cNvPr id="6" name="Text Placeholder 4">
            <a:extLst>
              <a:ext uri="{FF2B5EF4-FFF2-40B4-BE49-F238E27FC236}">
                <a16:creationId xmlns:a16="http://schemas.microsoft.com/office/drawing/2014/main" id="{1AD99DDA-A696-5C47-A1AF-C3148E87102D}"/>
              </a:ext>
            </a:extLst>
          </p:cNvPr>
          <p:cNvSpPr txBox="1">
            <a:spLocks/>
          </p:cNvSpPr>
          <p:nvPr/>
        </p:nvSpPr>
        <p:spPr>
          <a:xfrm>
            <a:off x="838200" y="2546901"/>
            <a:ext cx="4246418" cy="2842494"/>
          </a:xfrm>
          <a:prstGeom prst="rect">
            <a:avLst/>
          </a:prstGeom>
        </p:spPr>
        <p:txBody>
          <a:bodyPr vert="horz" lIns="91440" tIns="45720" rIns="91440" bIns="45720" rtlCol="0">
            <a:normAutofit fontScale="92500"/>
          </a:bodyPr>
          <a:lstStyle>
            <a:lvl1pPr marL="342900" indent="-3429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u="sng" dirty="0"/>
              <a:t>Stakeholders</a:t>
            </a:r>
          </a:p>
          <a:p>
            <a:pPr marL="0" indent="0">
              <a:buNone/>
            </a:pPr>
            <a:r>
              <a:rPr lang="en-US" dirty="0"/>
              <a:t>Student athlete (scholarship)</a:t>
            </a:r>
          </a:p>
          <a:p>
            <a:pPr marL="0" indent="0">
              <a:buNone/>
            </a:pPr>
            <a:r>
              <a:rPr lang="en-US" dirty="0"/>
              <a:t>Fan</a:t>
            </a:r>
          </a:p>
          <a:p>
            <a:pPr marL="0" indent="0">
              <a:buNone/>
            </a:pPr>
            <a:r>
              <a:rPr lang="en-US" dirty="0"/>
              <a:t>University medical director</a:t>
            </a:r>
          </a:p>
          <a:p>
            <a:pPr marL="0" indent="0">
              <a:buNone/>
            </a:pPr>
            <a:r>
              <a:rPr lang="en-US" dirty="0"/>
              <a:t>Student athlete (non-scholarship)</a:t>
            </a:r>
          </a:p>
          <a:p>
            <a:pPr marL="0" indent="0">
              <a:buNone/>
            </a:pPr>
            <a:r>
              <a:rPr lang="en-US" dirty="0"/>
              <a:t>Head football coach</a:t>
            </a:r>
            <a:br>
              <a:rPr lang="en-US" dirty="0"/>
            </a:br>
            <a:endParaRPr lang="en-US" u="sng" dirty="0"/>
          </a:p>
        </p:txBody>
      </p:sp>
      <p:sp>
        <p:nvSpPr>
          <p:cNvPr id="7" name="Text Placeholder 4">
            <a:extLst>
              <a:ext uri="{FF2B5EF4-FFF2-40B4-BE49-F238E27FC236}">
                <a16:creationId xmlns:a16="http://schemas.microsoft.com/office/drawing/2014/main" id="{9F90DA68-62A2-7147-A436-2E6D069B65FA}"/>
              </a:ext>
            </a:extLst>
          </p:cNvPr>
          <p:cNvSpPr txBox="1">
            <a:spLocks/>
          </p:cNvSpPr>
          <p:nvPr/>
        </p:nvSpPr>
        <p:spPr>
          <a:xfrm>
            <a:off x="6576161" y="2546901"/>
            <a:ext cx="4072818" cy="284249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2200" u="sng" dirty="0"/>
              <a:t>Decision Makers</a:t>
            </a:r>
          </a:p>
          <a:p>
            <a:pPr marL="0" indent="0">
              <a:buNone/>
            </a:pPr>
            <a:r>
              <a:rPr lang="en-US" sz="2200" dirty="0"/>
              <a:t>NCAA Board of Directors (4x)</a:t>
            </a:r>
          </a:p>
          <a:p>
            <a:pPr marL="0" indent="0">
              <a:buNone/>
            </a:pPr>
            <a:r>
              <a:rPr lang="en-US" sz="2200" dirty="0"/>
              <a:t>Athletic Director (2x)</a:t>
            </a:r>
          </a:p>
          <a:p>
            <a:pPr marL="0" indent="0">
              <a:buNone/>
            </a:pPr>
            <a:r>
              <a:rPr lang="en-US" sz="2200" dirty="0"/>
              <a:t>University President (2x)</a:t>
            </a:r>
          </a:p>
          <a:p>
            <a:pPr marL="0" indent="0">
              <a:buNone/>
            </a:pPr>
            <a:r>
              <a:rPr lang="en-US" sz="2200" dirty="0"/>
              <a:t>Athletics booster</a:t>
            </a:r>
          </a:p>
          <a:p>
            <a:pPr marL="0" indent="0">
              <a:buNone/>
            </a:pPr>
            <a:r>
              <a:rPr lang="en-US" sz="2200" dirty="0"/>
              <a:t>Conference Commissioner</a:t>
            </a:r>
            <a:br>
              <a:rPr lang="en-US" sz="2200" dirty="0"/>
            </a:br>
            <a:endParaRPr lang="en-US" sz="2200" u="sng" dirty="0"/>
          </a:p>
        </p:txBody>
      </p:sp>
    </p:spTree>
    <p:extLst>
      <p:ext uri="{BB962C8B-B14F-4D97-AF65-F5344CB8AC3E}">
        <p14:creationId xmlns:p14="http://schemas.microsoft.com/office/powerpoint/2010/main" val="230665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107315"/>
            <a:ext cx="10515600" cy="1325563"/>
          </a:xfrm>
        </p:spPr>
        <p:txBody>
          <a:bodyPr/>
          <a:lstStyle/>
          <a:p>
            <a:pPr algn="ctr"/>
            <a:r>
              <a:rPr lang="en-US" dirty="0"/>
              <a:t>COVID-19 public debate student reflection: </a:t>
            </a:r>
          </a:p>
        </p:txBody>
      </p:sp>
      <p:sp>
        <p:nvSpPr>
          <p:cNvPr id="4" name="Text Placeholder 4">
            <a:extLst>
              <a:ext uri="{FF2B5EF4-FFF2-40B4-BE49-F238E27FC236}">
                <a16:creationId xmlns:a16="http://schemas.microsoft.com/office/drawing/2014/main" id="{EA76FF39-3298-8A4C-AD9E-AE27CFC124EE}"/>
              </a:ext>
            </a:extLst>
          </p:cNvPr>
          <p:cNvSpPr>
            <a:spLocks noGrp="1"/>
          </p:cNvSpPr>
          <p:nvPr>
            <p:ph type="body" idx="13"/>
          </p:nvPr>
        </p:nvSpPr>
        <p:spPr>
          <a:xfrm>
            <a:off x="272935" y="914423"/>
            <a:ext cx="11402290" cy="5349217"/>
          </a:xfrm>
        </p:spPr>
        <p:txBody>
          <a:bodyPr>
            <a:noAutofit/>
          </a:bodyPr>
          <a:lstStyle/>
          <a:p>
            <a:pPr marL="0" indent="0">
              <a:buNone/>
            </a:pPr>
            <a:r>
              <a:rPr lang="en-US" sz="2000" dirty="0"/>
              <a:t>This assignment brought to my attention </a:t>
            </a:r>
            <a:r>
              <a:rPr lang="en-US" sz="2000" dirty="0">
                <a:highlight>
                  <a:srgbClr val="FFFF00"/>
                </a:highlight>
              </a:rPr>
              <a:t>perspectives that I honestly never considered</a:t>
            </a:r>
            <a:r>
              <a:rPr lang="en-US" sz="2000" dirty="0"/>
              <a:t>. I consider myself a pretty open minded person so I was kind of shocked that I had never considered the perspectives of individuals such as student athletes or even the people that are in charge of making these incredibly huge and difficult decisions….Overall, this </a:t>
            </a:r>
            <a:r>
              <a:rPr lang="en-US" sz="2000" dirty="0">
                <a:highlight>
                  <a:srgbClr val="FFFF00"/>
                </a:highlight>
              </a:rPr>
              <a:t>assignment was a great learning tool to help people empathize with everyone throughout this pandemic crisis</a:t>
            </a:r>
            <a:r>
              <a:rPr lang="en-US" sz="2000" dirty="0"/>
              <a:t>.</a:t>
            </a:r>
          </a:p>
          <a:p>
            <a:pPr marL="0" indent="0">
              <a:buNone/>
            </a:pPr>
            <a:r>
              <a:rPr lang="en-US" sz="2000" dirty="0"/>
              <a:t>The majority of the words used I had seen before in other classes and know are relevant to this field, but I was </a:t>
            </a:r>
            <a:r>
              <a:rPr lang="en-US" sz="2000" dirty="0">
                <a:highlight>
                  <a:srgbClr val="FFFF00"/>
                </a:highlight>
              </a:rPr>
              <a:t>never forced to really learn what they meant and how they interacted with one another and this assignment forced me to do that</a:t>
            </a:r>
            <a:r>
              <a:rPr lang="en-US" sz="2000" dirty="0"/>
              <a:t>. I was also able to </a:t>
            </a:r>
            <a:r>
              <a:rPr lang="en-US" sz="2000" dirty="0">
                <a:highlight>
                  <a:srgbClr val="FFFF00"/>
                </a:highlight>
              </a:rPr>
              <a:t>explain it to my parents </a:t>
            </a:r>
            <a:r>
              <a:rPr lang="en-US" sz="2000" dirty="0"/>
              <a:t>in a way they understood which was informative to them and helped me further with the assignment. This is the first time in a while I have felt a homework assignment actuality helped me have a </a:t>
            </a:r>
            <a:r>
              <a:rPr lang="en-US" sz="2000" dirty="0">
                <a:highlight>
                  <a:srgbClr val="FFFF00"/>
                </a:highlight>
              </a:rPr>
              <a:t>deeper understanding </a:t>
            </a:r>
            <a:r>
              <a:rPr lang="en-US" sz="2000" dirty="0"/>
              <a:t>of the material and enjoyed it a lot. I think this concept should be used </a:t>
            </a:r>
            <a:r>
              <a:rPr lang="en-US" sz="2000" dirty="0">
                <a:highlight>
                  <a:srgbClr val="FFFF00"/>
                </a:highlight>
              </a:rPr>
              <a:t>more often in science-related courses </a:t>
            </a:r>
            <a:r>
              <a:rPr lang="en-US" sz="2000" dirty="0"/>
              <a:t>because it is a great way to not only memorize me truly learn the definitions that will be relevant in the field in future professions.</a:t>
            </a:r>
          </a:p>
          <a:p>
            <a:pPr marL="0" indent="0">
              <a:buNone/>
            </a:pPr>
            <a:r>
              <a:rPr lang="en-US" sz="2000" dirty="0"/>
              <a:t>I feel as now that I am </a:t>
            </a:r>
            <a:r>
              <a:rPr lang="en-US" sz="2000" dirty="0">
                <a:highlight>
                  <a:srgbClr val="FFFF00"/>
                </a:highlight>
              </a:rPr>
              <a:t>prepared for the future</a:t>
            </a:r>
            <a:r>
              <a:rPr lang="en-US" sz="2000" dirty="0"/>
              <a:t>, if I ever need to have a public debate again in another course or just in life in general, so this debate was an awesome way to end the course and just bring together everything that we have learned in the past six weeks. Other courses at JMU should definitely consider implementing public debates, if appropriate to the class, because it really aids other people and </a:t>
            </a:r>
            <a:r>
              <a:rPr lang="en-US" sz="2000" dirty="0">
                <a:highlight>
                  <a:srgbClr val="FFFF00"/>
                </a:highlight>
              </a:rPr>
              <a:t>challenges them to think critically, as well as see the perspectives of people with different opinions.</a:t>
            </a:r>
          </a:p>
        </p:txBody>
      </p:sp>
    </p:spTree>
    <p:extLst>
      <p:ext uri="{BB962C8B-B14F-4D97-AF65-F5344CB8AC3E}">
        <p14:creationId xmlns:p14="http://schemas.microsoft.com/office/powerpoint/2010/main" val="27332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Introductions</a:t>
            </a:r>
          </a:p>
        </p:txBody>
      </p:sp>
    </p:spTree>
    <p:extLst>
      <p:ext uri="{BB962C8B-B14F-4D97-AF65-F5344CB8AC3E}">
        <p14:creationId xmlns:p14="http://schemas.microsoft.com/office/powerpoint/2010/main" val="1046047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Course design overview</a:t>
            </a:r>
          </a:p>
        </p:txBody>
      </p:sp>
      <p:sp>
        <p:nvSpPr>
          <p:cNvPr id="3" name="TextBox 5">
            <a:extLst>
              <a:ext uri="{FF2B5EF4-FFF2-40B4-BE49-F238E27FC236}">
                <a16:creationId xmlns:a16="http://schemas.microsoft.com/office/drawing/2014/main" id="{BB887BA6-2B0B-A147-9108-01F4181736AC}"/>
              </a:ext>
            </a:extLst>
          </p:cNvPr>
          <p:cNvSpPr txBox="1">
            <a:spLocks noChangeArrowheads="1"/>
          </p:cNvSpPr>
          <p:nvPr/>
        </p:nvSpPr>
        <p:spPr bwMode="auto">
          <a:xfrm>
            <a:off x="2133600" y="4795203"/>
            <a:ext cx="2262188" cy="523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a:latin typeface="Arial" panose="020B0604020202020204" pitchFamily="34" charset="0"/>
              </a:rPr>
              <a:t>Coursework</a:t>
            </a:r>
          </a:p>
        </p:txBody>
      </p:sp>
      <p:sp>
        <p:nvSpPr>
          <p:cNvPr id="4" name="TextBox 6">
            <a:extLst>
              <a:ext uri="{FF2B5EF4-FFF2-40B4-BE49-F238E27FC236}">
                <a16:creationId xmlns:a16="http://schemas.microsoft.com/office/drawing/2014/main" id="{06D9021D-18CA-324B-8A69-B5588991DD5A}"/>
              </a:ext>
            </a:extLst>
          </p:cNvPr>
          <p:cNvSpPr txBox="1">
            <a:spLocks noChangeArrowheads="1"/>
          </p:cNvSpPr>
          <p:nvPr/>
        </p:nvSpPr>
        <p:spPr bwMode="auto">
          <a:xfrm>
            <a:off x="4271963" y="3063240"/>
            <a:ext cx="3371850" cy="523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a:latin typeface="Arial" panose="020B0604020202020204" pitchFamily="34" charset="0"/>
              </a:rPr>
              <a:t>Learning Objectives</a:t>
            </a:r>
          </a:p>
        </p:txBody>
      </p:sp>
      <p:sp>
        <p:nvSpPr>
          <p:cNvPr id="5" name="TextBox 7">
            <a:extLst>
              <a:ext uri="{FF2B5EF4-FFF2-40B4-BE49-F238E27FC236}">
                <a16:creationId xmlns:a16="http://schemas.microsoft.com/office/drawing/2014/main" id="{DC7E41CE-7DF5-C740-A1E1-94F0CB4B5C77}"/>
              </a:ext>
            </a:extLst>
          </p:cNvPr>
          <p:cNvSpPr txBox="1">
            <a:spLocks noChangeArrowheads="1"/>
          </p:cNvSpPr>
          <p:nvPr/>
        </p:nvSpPr>
        <p:spPr bwMode="auto">
          <a:xfrm>
            <a:off x="7643813" y="4795203"/>
            <a:ext cx="2262187" cy="5238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a:latin typeface="Arial" panose="020B0604020202020204" pitchFamily="34" charset="0"/>
              </a:rPr>
              <a:t>Assessment</a:t>
            </a:r>
          </a:p>
        </p:txBody>
      </p:sp>
      <p:cxnSp>
        <p:nvCxnSpPr>
          <p:cNvPr id="6" name="Straight Arrow Connector 5">
            <a:extLst>
              <a:ext uri="{FF2B5EF4-FFF2-40B4-BE49-F238E27FC236}">
                <a16:creationId xmlns:a16="http://schemas.microsoft.com/office/drawing/2014/main" id="{37484833-E530-C941-BE5A-EE3E05A6CA56}"/>
              </a:ext>
            </a:extLst>
          </p:cNvPr>
          <p:cNvCxnSpPr/>
          <p:nvPr/>
        </p:nvCxnSpPr>
        <p:spPr>
          <a:xfrm flipV="1">
            <a:off x="2971800" y="3766503"/>
            <a:ext cx="1066800" cy="849312"/>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212768E-DD13-D642-8504-A73ED4DB72EA}"/>
              </a:ext>
            </a:extLst>
          </p:cNvPr>
          <p:cNvCxnSpPr>
            <a:cxnSpLocks/>
          </p:cNvCxnSpPr>
          <p:nvPr/>
        </p:nvCxnSpPr>
        <p:spPr>
          <a:xfrm>
            <a:off x="4724400" y="5057140"/>
            <a:ext cx="2667000"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DEDF8C6-8E4F-4244-819A-F62BB7060AE3}"/>
              </a:ext>
            </a:extLst>
          </p:cNvPr>
          <p:cNvCxnSpPr>
            <a:cxnSpLocks/>
          </p:cNvCxnSpPr>
          <p:nvPr/>
        </p:nvCxnSpPr>
        <p:spPr>
          <a:xfrm>
            <a:off x="7924800" y="3749040"/>
            <a:ext cx="1066800" cy="866775"/>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17">
            <a:extLst>
              <a:ext uri="{FF2B5EF4-FFF2-40B4-BE49-F238E27FC236}">
                <a16:creationId xmlns:a16="http://schemas.microsoft.com/office/drawing/2014/main" id="{2C877E5C-AF64-944B-8DC1-FADB06466E98}"/>
              </a:ext>
            </a:extLst>
          </p:cNvPr>
          <p:cNvSpPr txBox="1">
            <a:spLocks noChangeArrowheads="1"/>
          </p:cNvSpPr>
          <p:nvPr/>
        </p:nvSpPr>
        <p:spPr bwMode="auto">
          <a:xfrm>
            <a:off x="3124200" y="1731328"/>
            <a:ext cx="594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dirty="0">
                <a:latin typeface="Arial" panose="020B0604020202020204" pitchFamily="34" charset="0"/>
              </a:rPr>
              <a:t>L. Dee Fink’s </a:t>
            </a:r>
            <a:r>
              <a:rPr lang="en-US" altLang="en-US" sz="1800" i="1" dirty="0">
                <a:latin typeface="Arial" panose="020B0604020202020204" pitchFamily="34" charset="0"/>
              </a:rPr>
              <a:t>Creating Significant Learning Experiences</a:t>
            </a:r>
          </a:p>
        </p:txBody>
      </p:sp>
    </p:spTree>
    <p:extLst>
      <p:ext uri="{BB962C8B-B14F-4D97-AF65-F5344CB8AC3E}">
        <p14:creationId xmlns:p14="http://schemas.microsoft.com/office/powerpoint/2010/main" val="3225371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Learning outcomes</a:t>
            </a:r>
          </a:p>
        </p:txBody>
      </p:sp>
      <p:sp>
        <p:nvSpPr>
          <p:cNvPr id="3" name="TextBox 1">
            <a:extLst>
              <a:ext uri="{FF2B5EF4-FFF2-40B4-BE49-F238E27FC236}">
                <a16:creationId xmlns:a16="http://schemas.microsoft.com/office/drawing/2014/main" id="{7515814D-3BE3-DB48-BA29-8A84BEC4C05A}"/>
              </a:ext>
            </a:extLst>
          </p:cNvPr>
          <p:cNvSpPr txBox="1">
            <a:spLocks noChangeArrowheads="1"/>
          </p:cNvSpPr>
          <p:nvPr/>
        </p:nvSpPr>
        <p:spPr bwMode="auto">
          <a:xfrm>
            <a:off x="2316480" y="2209800"/>
            <a:ext cx="3200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Critical Thinking</a:t>
            </a:r>
          </a:p>
          <a:p>
            <a:pPr>
              <a:spcBef>
                <a:spcPct val="0"/>
              </a:spcBef>
              <a:buFontTx/>
              <a:buNone/>
            </a:pPr>
            <a:r>
              <a:rPr lang="en-US" altLang="en-US" sz="2400" dirty="0">
                <a:latin typeface="Arial" panose="020B0604020202020204" pitchFamily="34" charset="0"/>
              </a:rPr>
              <a:t>Argumentation</a:t>
            </a:r>
          </a:p>
          <a:p>
            <a:pPr>
              <a:spcBef>
                <a:spcPct val="0"/>
              </a:spcBef>
              <a:buFontTx/>
              <a:buNone/>
            </a:pPr>
            <a:r>
              <a:rPr lang="en-US" altLang="en-US" sz="2400" dirty="0">
                <a:latin typeface="Arial" panose="020B0604020202020204" pitchFamily="34" charset="0"/>
              </a:rPr>
              <a:t>Public Speaking</a:t>
            </a:r>
          </a:p>
          <a:p>
            <a:pPr>
              <a:spcBef>
                <a:spcPct val="0"/>
              </a:spcBef>
              <a:buFontTx/>
              <a:buNone/>
            </a:pPr>
            <a:r>
              <a:rPr lang="en-US" altLang="en-US" sz="2400" dirty="0">
                <a:latin typeface="Arial" panose="020B0604020202020204" pitchFamily="34" charset="0"/>
              </a:rPr>
              <a:t>Advocacy </a:t>
            </a:r>
          </a:p>
          <a:p>
            <a:pPr>
              <a:spcBef>
                <a:spcPct val="0"/>
              </a:spcBef>
              <a:buFontTx/>
              <a:buNone/>
            </a:pPr>
            <a:r>
              <a:rPr lang="en-US" altLang="en-US" sz="2400" dirty="0">
                <a:latin typeface="Arial" panose="020B0604020202020204" pitchFamily="34" charset="0"/>
              </a:rPr>
              <a:t>Information Literacy</a:t>
            </a:r>
          </a:p>
          <a:p>
            <a:pPr>
              <a:spcBef>
                <a:spcPct val="0"/>
              </a:spcBef>
              <a:buFontTx/>
              <a:buNone/>
            </a:pPr>
            <a:r>
              <a:rPr lang="en-US" altLang="en-US" sz="2400" dirty="0">
                <a:latin typeface="Arial" panose="020B0604020202020204" pitchFamily="34" charset="0"/>
              </a:rPr>
              <a:t>Teamwork</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
        <p:nvSpPr>
          <p:cNvPr id="4" name="TextBox 6">
            <a:extLst>
              <a:ext uri="{FF2B5EF4-FFF2-40B4-BE49-F238E27FC236}">
                <a16:creationId xmlns:a16="http://schemas.microsoft.com/office/drawing/2014/main" id="{C0053657-6B5F-0340-849A-D84DAE44FF69}"/>
              </a:ext>
            </a:extLst>
          </p:cNvPr>
          <p:cNvSpPr txBox="1">
            <a:spLocks noChangeArrowheads="1"/>
          </p:cNvSpPr>
          <p:nvPr/>
        </p:nvSpPr>
        <p:spPr bwMode="auto">
          <a:xfrm>
            <a:off x="7040880" y="2209800"/>
            <a:ext cx="3429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Research</a:t>
            </a:r>
          </a:p>
          <a:p>
            <a:pPr>
              <a:spcBef>
                <a:spcPct val="0"/>
              </a:spcBef>
              <a:buFontTx/>
              <a:buNone/>
            </a:pPr>
            <a:r>
              <a:rPr lang="en-US" altLang="en-US" sz="2400" dirty="0">
                <a:latin typeface="Arial" panose="020B0604020202020204" pitchFamily="34" charset="0"/>
              </a:rPr>
              <a:t>Writing Research Briefs</a:t>
            </a:r>
          </a:p>
          <a:p>
            <a:pPr>
              <a:spcBef>
                <a:spcPct val="0"/>
              </a:spcBef>
              <a:buFontTx/>
              <a:buNone/>
            </a:pPr>
            <a:r>
              <a:rPr lang="en-US" altLang="en-US" sz="2400" dirty="0">
                <a:latin typeface="Arial" panose="020B0604020202020204" pitchFamily="34" charset="0"/>
              </a:rPr>
              <a:t>Civic Engagement</a:t>
            </a:r>
          </a:p>
          <a:p>
            <a:pPr>
              <a:spcBef>
                <a:spcPct val="0"/>
              </a:spcBef>
              <a:buFontTx/>
              <a:buNone/>
            </a:pPr>
            <a:r>
              <a:rPr lang="en-US" altLang="en-US" sz="2400" dirty="0">
                <a:latin typeface="Arial" panose="020B0604020202020204" pitchFamily="34" charset="0"/>
              </a:rPr>
              <a:t>Empathy</a:t>
            </a:r>
          </a:p>
          <a:p>
            <a:pPr>
              <a:spcBef>
                <a:spcPct val="0"/>
              </a:spcBef>
              <a:buFontTx/>
              <a:buNone/>
            </a:pPr>
            <a:r>
              <a:rPr lang="en-US" altLang="en-US" sz="2400" dirty="0">
                <a:latin typeface="Arial" panose="020B0604020202020204" pitchFamily="34" charset="0"/>
              </a:rPr>
              <a:t>Cultural Acceptance</a:t>
            </a:r>
          </a:p>
          <a:p>
            <a:pPr>
              <a:spcBef>
                <a:spcPct val="0"/>
              </a:spcBef>
              <a:buFontTx/>
              <a:buNone/>
            </a:pPr>
            <a:r>
              <a:rPr lang="en-US" altLang="en-US" sz="2400" dirty="0">
                <a:latin typeface="Arial" panose="020B0604020202020204" pitchFamily="34" charset="0"/>
              </a:rPr>
              <a:t>Content Expertise</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242249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Today’s Goals</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sp>
        <p:nvSpPr>
          <p:cNvPr id="8" name="Text Placeholder 4">
            <a:extLst>
              <a:ext uri="{FF2B5EF4-FFF2-40B4-BE49-F238E27FC236}">
                <a16:creationId xmlns:a16="http://schemas.microsoft.com/office/drawing/2014/main" id="{9C19E079-CFD9-994C-86C8-6DDF66A0A429}"/>
              </a:ext>
            </a:extLst>
          </p:cNvPr>
          <p:cNvSpPr txBox="1">
            <a:spLocks/>
          </p:cNvSpPr>
          <p:nvPr/>
        </p:nvSpPr>
        <p:spPr>
          <a:xfrm>
            <a:off x="394855" y="1863789"/>
            <a:ext cx="11402290" cy="3183750"/>
          </a:xfrm>
          <a:prstGeom prst="rect">
            <a:avLst/>
          </a:prstGeom>
        </p:spPr>
        <p:txBody>
          <a:bodyPr>
            <a:noAutofit/>
          </a:bodyPr>
          <a:lst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en-US" sz="2800" dirty="0"/>
              <a:t>Participants will make progress towards:</a:t>
            </a:r>
          </a:p>
          <a:p>
            <a:pPr lvl="1">
              <a:buFont typeface="Arial" panose="020B0604020202020204" pitchFamily="34" charset="0"/>
              <a:buChar char="•"/>
            </a:pPr>
            <a:r>
              <a:rPr lang="en-US" altLang="en-US" dirty="0"/>
              <a:t>Understanding how debate pedagogy can foster student civic learning in and beyond the classroom</a:t>
            </a:r>
          </a:p>
          <a:p>
            <a:pPr lvl="1">
              <a:buFont typeface="Arial" panose="020B0604020202020204" pitchFamily="34" charset="0"/>
              <a:buChar char="•"/>
            </a:pPr>
            <a:r>
              <a:rPr lang="en-US" altLang="en-US" dirty="0"/>
              <a:t>Identifying ways in which incorporating debate in the classroom and other learning spaces can add rigor and innovation</a:t>
            </a:r>
          </a:p>
          <a:p>
            <a:pPr lvl="1">
              <a:buFont typeface="Arial" panose="020B0604020202020204" pitchFamily="34" charset="0"/>
              <a:buChar char="•"/>
            </a:pPr>
            <a:r>
              <a:rPr lang="en-US" altLang="en-US" dirty="0"/>
              <a:t>Creating classroom learning outcomes, activities, and assessments that engage students in debate as part of a coherent pedagogical approach. </a:t>
            </a:r>
          </a:p>
        </p:txBody>
      </p:sp>
    </p:spTree>
    <p:extLst>
      <p:ext uri="{BB962C8B-B14F-4D97-AF65-F5344CB8AC3E}">
        <p14:creationId xmlns:p14="http://schemas.microsoft.com/office/powerpoint/2010/main" val="3274331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Sample learning outcomes</a:t>
            </a:r>
          </a:p>
        </p:txBody>
      </p:sp>
      <p:sp>
        <p:nvSpPr>
          <p:cNvPr id="5" name="TextBox 4">
            <a:extLst>
              <a:ext uri="{FF2B5EF4-FFF2-40B4-BE49-F238E27FC236}">
                <a16:creationId xmlns:a16="http://schemas.microsoft.com/office/drawing/2014/main" id="{0016D9C1-832B-254E-A0E2-EA35896E625B}"/>
              </a:ext>
            </a:extLst>
          </p:cNvPr>
          <p:cNvSpPr txBox="1">
            <a:spLocks noChangeArrowheads="1"/>
          </p:cNvSpPr>
          <p:nvPr/>
        </p:nvSpPr>
        <p:spPr bwMode="auto">
          <a:xfrm>
            <a:off x="419100" y="1371600"/>
            <a:ext cx="113919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Demonstrate knowledge of controversial health issue from multiple perspectives</a:t>
            </a:r>
            <a:br>
              <a:rPr lang="en-US" altLang="en-US" sz="2400" dirty="0">
                <a:latin typeface="Arial" panose="020B0604020202020204" pitchFamily="34" charset="0"/>
              </a:rPr>
            </a:br>
            <a:endParaRPr lang="en-US" altLang="en-US" sz="2400" dirty="0">
              <a:latin typeface="Arial" panose="020B0604020202020204" pitchFamily="34" charset="0"/>
            </a:endParaRPr>
          </a:p>
          <a:p>
            <a:pPr>
              <a:spcBef>
                <a:spcPct val="0"/>
              </a:spcBef>
              <a:buFontTx/>
              <a:buNone/>
            </a:pPr>
            <a:r>
              <a:rPr lang="en-US" altLang="en-US" sz="2400" dirty="0">
                <a:latin typeface="Arial" panose="020B0604020202020204" pitchFamily="34" charset="0"/>
              </a:rPr>
              <a:t>Identify, use and evaluate health information resources</a:t>
            </a:r>
            <a:br>
              <a:rPr lang="en-US" altLang="en-US" sz="2400" dirty="0">
                <a:latin typeface="Arial" panose="020B0604020202020204" pitchFamily="34" charset="0"/>
              </a:rPr>
            </a:br>
            <a:endParaRPr lang="en-US" altLang="en-US" sz="2400" dirty="0">
              <a:latin typeface="Arial" panose="020B0604020202020204" pitchFamily="34" charset="0"/>
            </a:endParaRPr>
          </a:p>
          <a:p>
            <a:pPr>
              <a:spcBef>
                <a:spcPct val="0"/>
              </a:spcBef>
              <a:buFontTx/>
              <a:buNone/>
            </a:pPr>
            <a:r>
              <a:rPr lang="en-US" altLang="en-US" sz="2400" dirty="0">
                <a:latin typeface="Arial" panose="020B0604020202020204" pitchFamily="34" charset="0"/>
              </a:rPr>
              <a:t>Synthesize perspectives, information and relevant resources to make informed decisions</a:t>
            </a:r>
          </a:p>
          <a:p>
            <a:pPr>
              <a:spcBef>
                <a:spcPct val="0"/>
              </a:spcBef>
              <a:buFontTx/>
              <a:buNone/>
            </a:pPr>
            <a:endParaRPr lang="en-US" altLang="en-US" sz="2400" dirty="0">
              <a:latin typeface="Arial" panose="020B0604020202020204" pitchFamily="34" charset="0"/>
            </a:endParaRPr>
          </a:p>
          <a:p>
            <a:pPr>
              <a:spcBef>
                <a:spcPct val="0"/>
              </a:spcBef>
              <a:buFontTx/>
              <a:buNone/>
            </a:pPr>
            <a:r>
              <a:rPr lang="en-US" altLang="en-US" sz="2400" dirty="0">
                <a:latin typeface="Arial" panose="020B0604020202020204" pitchFamily="34" charset="0"/>
              </a:rPr>
              <a:t>Demonstrate ability to advocate on behalf of one's self, their agency and/or a constituency</a:t>
            </a:r>
          </a:p>
          <a:p>
            <a:pPr>
              <a:spcBef>
                <a:spcPct val="0"/>
              </a:spcBef>
              <a:buFontTx/>
              <a:buNone/>
            </a:pPr>
            <a:endParaRPr lang="en-US" altLang="en-US" sz="2400" dirty="0">
              <a:latin typeface="Arial" panose="020B0604020202020204" pitchFamily="34" charset="0"/>
            </a:endParaRPr>
          </a:p>
          <a:p>
            <a:pPr>
              <a:spcBef>
                <a:spcPct val="0"/>
              </a:spcBef>
              <a:buFontTx/>
              <a:buNone/>
            </a:pPr>
            <a:r>
              <a:rPr lang="en-US" altLang="en-US" sz="2400" dirty="0">
                <a:latin typeface="Arial" panose="020B0604020202020204" pitchFamily="34" charset="0"/>
              </a:rPr>
              <a:t>Compare and contrast approaches to research</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2407191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Coursework</a:t>
            </a:r>
          </a:p>
        </p:txBody>
      </p:sp>
      <p:sp>
        <p:nvSpPr>
          <p:cNvPr id="3" name="TextBox 5">
            <a:extLst>
              <a:ext uri="{FF2B5EF4-FFF2-40B4-BE49-F238E27FC236}">
                <a16:creationId xmlns:a16="http://schemas.microsoft.com/office/drawing/2014/main" id="{A4E5B080-8E27-C548-9286-7A9D17552E86}"/>
              </a:ext>
            </a:extLst>
          </p:cNvPr>
          <p:cNvSpPr txBox="1">
            <a:spLocks noChangeArrowheads="1"/>
          </p:cNvSpPr>
          <p:nvPr/>
        </p:nvSpPr>
        <p:spPr bwMode="auto">
          <a:xfrm>
            <a:off x="2286000" y="2240280"/>
            <a:ext cx="3276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Lectures</a:t>
            </a:r>
          </a:p>
          <a:p>
            <a:pPr>
              <a:spcBef>
                <a:spcPct val="0"/>
              </a:spcBef>
              <a:buFontTx/>
              <a:buNone/>
            </a:pPr>
            <a:r>
              <a:rPr lang="en-US" altLang="en-US" sz="2400" dirty="0">
                <a:latin typeface="Arial" panose="020B0604020202020204" pitchFamily="34" charset="0"/>
              </a:rPr>
              <a:t>Written exercises</a:t>
            </a:r>
          </a:p>
          <a:p>
            <a:pPr>
              <a:spcBef>
                <a:spcPct val="0"/>
              </a:spcBef>
              <a:buFontTx/>
              <a:buNone/>
            </a:pPr>
            <a:r>
              <a:rPr lang="en-US" altLang="en-US" sz="2400" dirty="0">
                <a:latin typeface="Arial" panose="020B0604020202020204" pitchFamily="34" charset="0"/>
              </a:rPr>
              <a:t>In-class debates</a:t>
            </a:r>
          </a:p>
          <a:p>
            <a:pPr>
              <a:spcBef>
                <a:spcPct val="0"/>
              </a:spcBef>
              <a:buFontTx/>
              <a:buNone/>
            </a:pPr>
            <a:r>
              <a:rPr lang="en-US" altLang="en-US" sz="2400" dirty="0">
                <a:latin typeface="Arial" panose="020B0604020202020204" pitchFamily="34" charset="0"/>
              </a:rPr>
              <a:t>Role-playing exercises</a:t>
            </a:r>
          </a:p>
          <a:p>
            <a:pPr>
              <a:spcBef>
                <a:spcPct val="0"/>
              </a:spcBef>
              <a:buFontTx/>
              <a:buNone/>
            </a:pPr>
            <a:r>
              <a:rPr lang="en-US" altLang="en-US" sz="2400" dirty="0">
                <a:latin typeface="Arial" panose="020B0604020202020204" pitchFamily="34" charset="0"/>
              </a:rPr>
              <a:t>Student teaching</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
        <p:nvSpPr>
          <p:cNvPr id="4" name="TextBox 6">
            <a:extLst>
              <a:ext uri="{FF2B5EF4-FFF2-40B4-BE49-F238E27FC236}">
                <a16:creationId xmlns:a16="http://schemas.microsoft.com/office/drawing/2014/main" id="{4E848C2F-A83D-0C44-8D0E-93C3B9BD938B}"/>
              </a:ext>
            </a:extLst>
          </p:cNvPr>
          <p:cNvSpPr txBox="1">
            <a:spLocks noChangeArrowheads="1"/>
          </p:cNvSpPr>
          <p:nvPr/>
        </p:nvSpPr>
        <p:spPr bwMode="auto">
          <a:xfrm>
            <a:off x="6035040" y="2209800"/>
            <a:ext cx="358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Simulations</a:t>
            </a:r>
          </a:p>
          <a:p>
            <a:pPr>
              <a:spcBef>
                <a:spcPct val="0"/>
              </a:spcBef>
              <a:buFontTx/>
              <a:buNone/>
            </a:pPr>
            <a:r>
              <a:rPr lang="en-US" altLang="en-US" sz="2400" dirty="0">
                <a:latin typeface="Arial" panose="020B0604020202020204" pitchFamily="34" charset="0"/>
              </a:rPr>
              <a:t>Podcasts</a:t>
            </a:r>
          </a:p>
          <a:p>
            <a:pPr>
              <a:spcBef>
                <a:spcPct val="0"/>
              </a:spcBef>
              <a:buFontTx/>
              <a:buNone/>
            </a:pPr>
            <a:r>
              <a:rPr lang="en-US" altLang="en-US" sz="2400" dirty="0">
                <a:latin typeface="Arial" panose="020B0604020202020204" pitchFamily="34" charset="0"/>
              </a:rPr>
              <a:t>Video debates</a:t>
            </a:r>
          </a:p>
          <a:p>
            <a:pPr>
              <a:spcBef>
                <a:spcPct val="0"/>
              </a:spcBef>
              <a:buFontTx/>
              <a:buNone/>
            </a:pPr>
            <a:r>
              <a:rPr lang="en-US" altLang="en-US" sz="2400" dirty="0">
                <a:latin typeface="Arial" panose="020B0604020202020204" pitchFamily="34" charset="0"/>
              </a:rPr>
              <a:t>Community engagement</a:t>
            </a:r>
          </a:p>
          <a:p>
            <a:pPr>
              <a:spcBef>
                <a:spcPct val="0"/>
              </a:spcBef>
              <a:buFontTx/>
              <a:buNone/>
            </a:pPr>
            <a:r>
              <a:rPr lang="en-US" altLang="en-US" sz="2400" dirty="0">
                <a:latin typeface="Arial" panose="020B0604020202020204" pitchFamily="34" charset="0"/>
              </a:rPr>
              <a:t>Blog posts</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309847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Assessment</a:t>
            </a:r>
          </a:p>
        </p:txBody>
      </p:sp>
      <p:sp>
        <p:nvSpPr>
          <p:cNvPr id="5" name="TextBox 4">
            <a:extLst>
              <a:ext uri="{FF2B5EF4-FFF2-40B4-BE49-F238E27FC236}">
                <a16:creationId xmlns:a16="http://schemas.microsoft.com/office/drawing/2014/main" id="{EB45428A-DD8B-E045-A8E8-EFBEEA101F65}"/>
              </a:ext>
            </a:extLst>
          </p:cNvPr>
          <p:cNvSpPr txBox="1">
            <a:spLocks noChangeArrowheads="1"/>
          </p:cNvSpPr>
          <p:nvPr/>
        </p:nvSpPr>
        <p:spPr bwMode="auto">
          <a:xfrm>
            <a:off x="838200" y="2209800"/>
            <a:ext cx="3276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Papers</a:t>
            </a:r>
          </a:p>
          <a:p>
            <a:pPr>
              <a:spcBef>
                <a:spcPct val="0"/>
              </a:spcBef>
              <a:buFontTx/>
              <a:buNone/>
            </a:pPr>
            <a:r>
              <a:rPr lang="en-US" altLang="en-US" sz="2400" dirty="0">
                <a:latin typeface="Arial" panose="020B0604020202020204" pitchFamily="34" charset="0"/>
              </a:rPr>
              <a:t>Exams</a:t>
            </a:r>
          </a:p>
          <a:p>
            <a:pPr>
              <a:spcBef>
                <a:spcPct val="0"/>
              </a:spcBef>
              <a:buFontTx/>
              <a:buNone/>
            </a:pPr>
            <a:r>
              <a:rPr lang="en-US" altLang="en-US" sz="2400" dirty="0">
                <a:latin typeface="Arial" panose="020B0604020202020204" pitchFamily="34" charset="0"/>
              </a:rPr>
              <a:t>Peer review</a:t>
            </a:r>
          </a:p>
          <a:p>
            <a:pPr>
              <a:spcBef>
                <a:spcPct val="0"/>
              </a:spcBef>
              <a:buFontTx/>
              <a:buNone/>
            </a:pPr>
            <a:r>
              <a:rPr lang="en-US" altLang="en-US" sz="2400" dirty="0">
                <a:latin typeface="Arial" panose="020B0604020202020204" pitchFamily="34" charset="0"/>
              </a:rPr>
              <a:t>Ballots</a:t>
            </a:r>
          </a:p>
          <a:p>
            <a:pPr>
              <a:spcBef>
                <a:spcPct val="0"/>
              </a:spcBef>
              <a:buFontTx/>
              <a:buNone/>
            </a:pPr>
            <a:r>
              <a:rPr lang="en-US" altLang="en-US" sz="2400" dirty="0">
                <a:latin typeface="Arial" panose="020B0604020202020204" pitchFamily="34" charset="0"/>
              </a:rPr>
              <a:t>Bibliographies</a:t>
            </a:r>
          </a:p>
          <a:p>
            <a:pPr>
              <a:spcBef>
                <a:spcPct val="0"/>
              </a:spcBef>
              <a:buFontTx/>
              <a:buNone/>
            </a:pPr>
            <a:r>
              <a:rPr lang="en-US" altLang="en-US" sz="2400" dirty="0">
                <a:latin typeface="Arial" panose="020B0604020202020204" pitchFamily="34" charset="0"/>
              </a:rPr>
              <a:t>Reflection</a:t>
            </a:r>
          </a:p>
          <a:p>
            <a:pPr>
              <a:spcBef>
                <a:spcPct val="0"/>
              </a:spcBef>
              <a:buFontTx/>
              <a:buNone/>
            </a:pPr>
            <a:r>
              <a:rPr lang="en-US" altLang="en-US" sz="2400" dirty="0">
                <a:latin typeface="Arial" panose="020B0604020202020204" pitchFamily="34" charset="0"/>
              </a:rPr>
              <a:t>Portfolios</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
        <p:nvSpPr>
          <p:cNvPr id="6" name="TextBox 5">
            <a:extLst>
              <a:ext uri="{FF2B5EF4-FFF2-40B4-BE49-F238E27FC236}">
                <a16:creationId xmlns:a16="http://schemas.microsoft.com/office/drawing/2014/main" id="{735872C6-040D-114D-A077-CE1A7AFC762F}"/>
              </a:ext>
            </a:extLst>
          </p:cNvPr>
          <p:cNvSpPr txBox="1">
            <a:spLocks noChangeArrowheads="1"/>
          </p:cNvSpPr>
          <p:nvPr/>
        </p:nvSpPr>
        <p:spPr bwMode="auto">
          <a:xfrm>
            <a:off x="3657600" y="2209800"/>
            <a:ext cx="5486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Pre/post: 	knowledge </a:t>
            </a:r>
          </a:p>
          <a:p>
            <a:pPr>
              <a:spcBef>
                <a:spcPct val="0"/>
              </a:spcBef>
              <a:buFontTx/>
              <a:buNone/>
            </a:pPr>
            <a:r>
              <a:rPr lang="en-US" altLang="en-US" sz="2400" dirty="0">
                <a:latin typeface="Arial" panose="020B0604020202020204" pitchFamily="34" charset="0"/>
              </a:rPr>
              <a:t>	    	civic attitudes</a:t>
            </a:r>
          </a:p>
          <a:p>
            <a:pPr>
              <a:spcBef>
                <a:spcPct val="0"/>
              </a:spcBef>
              <a:buFontTx/>
              <a:buNone/>
            </a:pPr>
            <a:r>
              <a:rPr lang="en-US" altLang="en-US" sz="2400" dirty="0">
                <a:latin typeface="Arial" panose="020B0604020202020204" pitchFamily="34" charset="0"/>
              </a:rPr>
              <a:t>               	public speaking</a:t>
            </a:r>
          </a:p>
          <a:p>
            <a:pPr>
              <a:spcBef>
                <a:spcPct val="0"/>
              </a:spcBef>
              <a:buFontTx/>
              <a:buNone/>
            </a:pPr>
            <a:r>
              <a:rPr lang="en-US" altLang="en-US" sz="2400" dirty="0">
                <a:latin typeface="Arial" panose="020B0604020202020204" pitchFamily="34" charset="0"/>
              </a:rPr>
              <a:t>		written communication</a:t>
            </a:r>
          </a:p>
          <a:p>
            <a:pPr>
              <a:spcBef>
                <a:spcPct val="0"/>
              </a:spcBef>
              <a:buFontTx/>
              <a:buNone/>
            </a:pPr>
            <a:r>
              <a:rPr lang="en-US" altLang="en-US" sz="2400" dirty="0">
                <a:latin typeface="Arial" panose="020B0604020202020204" pitchFamily="34" charset="0"/>
              </a:rPr>
              <a:t>		perspective taking</a:t>
            </a:r>
          </a:p>
          <a:p>
            <a:pPr>
              <a:spcBef>
                <a:spcPct val="0"/>
              </a:spcBef>
              <a:buFontTx/>
              <a:buNone/>
            </a:pPr>
            <a:r>
              <a:rPr lang="en-US" altLang="en-US" sz="2400" dirty="0">
                <a:latin typeface="Arial" panose="020B0604020202020204" pitchFamily="34" charset="0"/>
              </a:rPr>
              <a:t>               	information literacy</a:t>
            </a:r>
          </a:p>
          <a:p>
            <a:pPr>
              <a:spcBef>
                <a:spcPct val="0"/>
              </a:spcBef>
              <a:buFontTx/>
              <a:buNone/>
            </a:pPr>
            <a:r>
              <a:rPr lang="en-US" altLang="en-US" sz="2400" dirty="0">
                <a:latin typeface="Arial" panose="020B0604020202020204" pitchFamily="34" charset="0"/>
              </a:rPr>
              <a:t>		argumentation</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3562180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Crucial Pivot Points</a:t>
            </a:r>
          </a:p>
        </p:txBody>
      </p:sp>
      <p:sp>
        <p:nvSpPr>
          <p:cNvPr id="4" name="TextBox 4">
            <a:extLst>
              <a:ext uri="{FF2B5EF4-FFF2-40B4-BE49-F238E27FC236}">
                <a16:creationId xmlns:a16="http://schemas.microsoft.com/office/drawing/2014/main" id="{10F43998-EF8E-3946-8E3E-E9F4431DB6BF}"/>
              </a:ext>
            </a:extLst>
          </p:cNvPr>
          <p:cNvSpPr txBox="1">
            <a:spLocks noChangeArrowheads="1"/>
          </p:cNvSpPr>
          <p:nvPr/>
        </p:nvSpPr>
        <p:spPr bwMode="auto">
          <a:xfrm>
            <a:off x="1722120" y="2198688"/>
            <a:ext cx="335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Meta-cognition </a:t>
            </a:r>
          </a:p>
          <a:p>
            <a:pPr>
              <a:spcBef>
                <a:spcPct val="0"/>
              </a:spcBef>
              <a:buFontTx/>
              <a:buNone/>
            </a:pPr>
            <a:r>
              <a:rPr lang="en-US" altLang="en-US" sz="2400" dirty="0">
                <a:latin typeface="Arial" panose="020B0604020202020204" pitchFamily="34" charset="0"/>
              </a:rPr>
              <a:t>Curricular alignment</a:t>
            </a:r>
          </a:p>
          <a:p>
            <a:pPr>
              <a:spcBef>
                <a:spcPct val="0"/>
              </a:spcBef>
              <a:buFontTx/>
              <a:buNone/>
            </a:pPr>
            <a:r>
              <a:rPr lang="en-US" altLang="en-US" sz="2400" dirty="0">
                <a:latin typeface="Arial" panose="020B0604020202020204" pitchFamily="34" charset="0"/>
              </a:rPr>
              <a:t>Scaffolding</a:t>
            </a:r>
          </a:p>
          <a:p>
            <a:pPr>
              <a:spcBef>
                <a:spcPct val="0"/>
              </a:spcBef>
              <a:buFontTx/>
              <a:buNone/>
            </a:pPr>
            <a:r>
              <a:rPr lang="en-US" altLang="en-US" sz="2400" dirty="0">
                <a:latin typeface="Arial" panose="020B0604020202020204" pitchFamily="34" charset="0"/>
              </a:rPr>
              <a:t>Class-time</a:t>
            </a:r>
          </a:p>
          <a:p>
            <a:pPr>
              <a:spcBef>
                <a:spcPct val="0"/>
              </a:spcBef>
              <a:buFontTx/>
              <a:buNone/>
            </a:pPr>
            <a:r>
              <a:rPr lang="en-US" altLang="en-US" sz="2400" dirty="0">
                <a:latin typeface="Arial" panose="020B0604020202020204" pitchFamily="34" charset="0"/>
              </a:rPr>
              <a:t>Group selection</a:t>
            </a:r>
          </a:p>
          <a:p>
            <a:pPr>
              <a:spcBef>
                <a:spcPct val="0"/>
              </a:spcBef>
              <a:buFontTx/>
              <a:buNone/>
            </a:pPr>
            <a:r>
              <a:rPr lang="en-US" altLang="en-US" sz="2400" dirty="0">
                <a:latin typeface="Arial" panose="020B0604020202020204" pitchFamily="34" charset="0"/>
              </a:rPr>
              <a:t>Format</a:t>
            </a:r>
          </a:p>
          <a:p>
            <a:pPr>
              <a:spcBef>
                <a:spcPct val="0"/>
              </a:spcBef>
              <a:buFontTx/>
              <a:buNone/>
            </a:pPr>
            <a:r>
              <a:rPr lang="en-US" altLang="en-US" sz="2400" dirty="0">
                <a:latin typeface="Arial" panose="020B0604020202020204" pitchFamily="34" charset="0"/>
              </a:rPr>
              <a:t>Topic selection</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
        <p:nvSpPr>
          <p:cNvPr id="5" name="TextBox 5">
            <a:extLst>
              <a:ext uri="{FF2B5EF4-FFF2-40B4-BE49-F238E27FC236}">
                <a16:creationId xmlns:a16="http://schemas.microsoft.com/office/drawing/2014/main" id="{34F1F606-FE74-2440-99AB-FFB23CBF331E}"/>
              </a:ext>
            </a:extLst>
          </p:cNvPr>
          <p:cNvSpPr txBox="1">
            <a:spLocks noChangeArrowheads="1"/>
          </p:cNvSpPr>
          <p:nvPr/>
        </p:nvSpPr>
        <p:spPr bwMode="auto">
          <a:xfrm>
            <a:off x="6248400" y="2198688"/>
            <a:ext cx="3733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Team collaboration</a:t>
            </a:r>
          </a:p>
          <a:p>
            <a:pPr>
              <a:spcBef>
                <a:spcPct val="0"/>
              </a:spcBef>
              <a:buFontTx/>
              <a:buNone/>
            </a:pPr>
            <a:r>
              <a:rPr lang="en-US" altLang="en-US" sz="2400" dirty="0">
                <a:latin typeface="Arial" panose="020B0604020202020204" pitchFamily="34" charset="0"/>
              </a:rPr>
              <a:t>Audience role</a:t>
            </a:r>
          </a:p>
          <a:p>
            <a:pPr>
              <a:spcBef>
                <a:spcPct val="0"/>
              </a:spcBef>
              <a:buFontTx/>
              <a:buNone/>
            </a:pPr>
            <a:r>
              <a:rPr lang="en-US" altLang="en-US" sz="2400" dirty="0">
                <a:latin typeface="Arial" panose="020B0604020202020204" pitchFamily="34" charset="0"/>
              </a:rPr>
              <a:t>Instructional needs</a:t>
            </a:r>
          </a:p>
          <a:p>
            <a:pPr>
              <a:spcBef>
                <a:spcPct val="0"/>
              </a:spcBef>
              <a:buFontTx/>
              <a:buNone/>
            </a:pPr>
            <a:r>
              <a:rPr lang="en-US" altLang="en-US" sz="2400" dirty="0">
                <a:latin typeface="Arial" panose="020B0604020202020204" pitchFamily="34" charset="0"/>
              </a:rPr>
              <a:t>Grading</a:t>
            </a:r>
          </a:p>
          <a:p>
            <a:pPr>
              <a:spcBef>
                <a:spcPct val="0"/>
              </a:spcBef>
              <a:buFontTx/>
              <a:buNone/>
            </a:pPr>
            <a:r>
              <a:rPr lang="en-US" altLang="en-US" sz="2400" dirty="0">
                <a:latin typeface="Arial" panose="020B0604020202020204" pitchFamily="34" charset="0"/>
              </a:rPr>
              <a:t>Scholarship opportunities</a:t>
            </a:r>
          </a:p>
          <a:p>
            <a:pPr>
              <a:spcBef>
                <a:spcPct val="0"/>
              </a:spcBef>
              <a:buFontTx/>
              <a:buNone/>
            </a:pPr>
            <a:r>
              <a:rPr lang="en-US" altLang="en-US" sz="2400" dirty="0">
                <a:latin typeface="Arial" panose="020B0604020202020204" pitchFamily="34" charset="0"/>
              </a:rPr>
              <a:t>Reflection</a:t>
            </a: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a:p>
            <a:pPr>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3851487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716280" y="227965"/>
            <a:ext cx="10515600" cy="1325563"/>
          </a:xfrm>
        </p:spPr>
        <p:txBody>
          <a:bodyPr/>
          <a:lstStyle/>
          <a:p>
            <a:pPr algn="ctr"/>
            <a:r>
              <a:rPr lang="en-US" dirty="0"/>
              <a:t>Resources</a:t>
            </a:r>
          </a:p>
        </p:txBody>
      </p:sp>
      <p:sp>
        <p:nvSpPr>
          <p:cNvPr id="6" name="TextBox 4">
            <a:extLst>
              <a:ext uri="{FF2B5EF4-FFF2-40B4-BE49-F238E27FC236}">
                <a16:creationId xmlns:a16="http://schemas.microsoft.com/office/drawing/2014/main" id="{AC1DC628-14CC-264A-9266-0C6321A4F6EF}"/>
              </a:ext>
            </a:extLst>
          </p:cNvPr>
          <p:cNvSpPr txBox="1">
            <a:spLocks noChangeArrowheads="1"/>
          </p:cNvSpPr>
          <p:nvPr/>
        </p:nvSpPr>
        <p:spPr bwMode="auto">
          <a:xfrm>
            <a:off x="563244" y="1186181"/>
            <a:ext cx="995235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000" dirty="0">
                <a:latin typeface="Arial" panose="020B0604020202020204" pitchFamily="34" charset="0"/>
              </a:rPr>
              <a:t>Debate Across Curriculum Faculty Associates</a:t>
            </a:r>
          </a:p>
          <a:p>
            <a:pPr lvl="1">
              <a:spcBef>
                <a:spcPct val="0"/>
              </a:spcBef>
              <a:buFont typeface="Arial" panose="020B0604020202020204" pitchFamily="34" charset="0"/>
              <a:buChar char="•"/>
            </a:pPr>
            <a:r>
              <a:rPr lang="en-US" altLang="en-US" sz="2000" dirty="0">
                <a:latin typeface="Arial" panose="020B0604020202020204" pitchFamily="34" charset="0"/>
              </a:rPr>
              <a:t>Individual consultations</a:t>
            </a:r>
          </a:p>
          <a:p>
            <a:pPr lvl="1">
              <a:spcBef>
                <a:spcPct val="0"/>
              </a:spcBef>
              <a:buFont typeface="Arial" panose="020B0604020202020204" pitchFamily="34" charset="0"/>
              <a:buChar char="•"/>
            </a:pPr>
            <a:r>
              <a:rPr lang="en-US" altLang="en-US" sz="2000" dirty="0">
                <a:latin typeface="Arial" panose="020B0604020202020204" pitchFamily="34" charset="0"/>
              </a:rPr>
              <a:t>Classroom lectures</a:t>
            </a:r>
            <a:br>
              <a:rPr lang="en-US" altLang="en-US" sz="2000" dirty="0">
                <a:latin typeface="Arial" panose="020B0604020202020204" pitchFamily="34" charset="0"/>
              </a:rPr>
            </a:br>
            <a:endParaRPr lang="en-US"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Debate Across Curriculum Website</a:t>
            </a:r>
          </a:p>
          <a:p>
            <a:pPr lvl="1">
              <a:spcBef>
                <a:spcPct val="0"/>
              </a:spcBef>
              <a:buFont typeface="Arial" panose="020B0604020202020204" pitchFamily="34" charset="0"/>
              <a:buChar char="•"/>
            </a:pPr>
            <a:r>
              <a:rPr lang="en-US" altLang="en-US" sz="2000" dirty="0">
                <a:latin typeface="Arial" panose="020B0604020202020204" pitchFamily="34" charset="0"/>
              </a:rPr>
              <a:t>Discipline specific scholarship</a:t>
            </a:r>
          </a:p>
          <a:p>
            <a:pPr lvl="1">
              <a:spcBef>
                <a:spcPct val="0"/>
              </a:spcBef>
              <a:buFont typeface="Arial" panose="020B0604020202020204" pitchFamily="34" charset="0"/>
              <a:buChar char="•"/>
            </a:pPr>
            <a:r>
              <a:rPr lang="en-US" altLang="en-US" sz="2000" dirty="0">
                <a:latin typeface="Arial" panose="020B0604020202020204" pitchFamily="34" charset="0"/>
              </a:rPr>
              <a:t>Classroom examples</a:t>
            </a:r>
          </a:p>
          <a:p>
            <a:pPr lvl="1">
              <a:spcBef>
                <a:spcPct val="0"/>
              </a:spcBef>
              <a:buFont typeface="Arial" panose="020B0604020202020204" pitchFamily="34" charset="0"/>
              <a:buChar char="•"/>
            </a:pPr>
            <a:r>
              <a:rPr lang="en-US" altLang="en-US" sz="2000" dirty="0">
                <a:latin typeface="Arial" panose="020B0604020202020204" pitchFamily="34" charset="0"/>
              </a:rPr>
              <a:t>Assessment examples</a:t>
            </a:r>
          </a:p>
          <a:p>
            <a:pPr>
              <a:spcBef>
                <a:spcPct val="0"/>
              </a:spcBef>
              <a:buFontTx/>
              <a:buNone/>
            </a:pPr>
            <a:endParaRPr lang="en-US"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Communication Center</a:t>
            </a:r>
          </a:p>
          <a:p>
            <a:pPr lvl="1">
              <a:spcBef>
                <a:spcPct val="0"/>
              </a:spcBef>
              <a:buFont typeface="Arial" panose="020B0604020202020204" pitchFamily="34" charset="0"/>
              <a:buChar char="•"/>
            </a:pPr>
            <a:r>
              <a:rPr lang="en-US" altLang="en-US" sz="2000" dirty="0">
                <a:latin typeface="Arial" panose="020B0604020202020204" pitchFamily="34" charset="0"/>
              </a:rPr>
              <a:t>Direct student support via consultations</a:t>
            </a:r>
          </a:p>
          <a:p>
            <a:pPr lvl="1">
              <a:spcBef>
                <a:spcPct val="0"/>
              </a:spcBef>
              <a:buFont typeface="Arial" panose="020B0604020202020204" pitchFamily="34" charset="0"/>
              <a:buChar char="•"/>
            </a:pPr>
            <a:r>
              <a:rPr lang="en-US" altLang="en-US" sz="2000" dirty="0">
                <a:latin typeface="Arial" panose="020B0604020202020204" pitchFamily="34" charset="0"/>
              </a:rPr>
              <a:t>Faculty &amp; course support via fellows</a:t>
            </a:r>
          </a:p>
          <a:p>
            <a:pPr>
              <a:spcBef>
                <a:spcPct val="0"/>
              </a:spcBef>
              <a:buFontTx/>
              <a:buNone/>
            </a:pPr>
            <a:endParaRPr lang="en-US"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Debate Across Curriculum Faculty Cohort</a:t>
            </a:r>
          </a:p>
          <a:p>
            <a:pPr>
              <a:spcBef>
                <a:spcPct val="0"/>
              </a:spcBef>
              <a:buFontTx/>
              <a:buNone/>
            </a:pPr>
            <a:endParaRPr lang="en-US" altLang="en-US" sz="2000" dirty="0">
              <a:latin typeface="Arial" panose="020B0604020202020204" pitchFamily="34" charset="0"/>
            </a:endParaRPr>
          </a:p>
          <a:p>
            <a:pPr>
              <a:spcBef>
                <a:spcPct val="0"/>
              </a:spcBef>
              <a:buFontTx/>
              <a:buNone/>
            </a:pPr>
            <a:endParaRPr lang="en-US" altLang="en-US" sz="2000" dirty="0">
              <a:latin typeface="Arial" panose="020B0604020202020204" pitchFamily="34" charset="0"/>
            </a:endParaRPr>
          </a:p>
          <a:p>
            <a:pPr>
              <a:spcBef>
                <a:spcPct val="0"/>
              </a:spcBef>
              <a:buFontTx/>
              <a:buNone/>
            </a:pPr>
            <a:endParaRPr lang="en-US" altLang="en-US" sz="2000" dirty="0">
              <a:latin typeface="Arial" panose="020B0604020202020204" pitchFamily="34" charset="0"/>
            </a:endParaRPr>
          </a:p>
          <a:p>
            <a:pPr>
              <a:spcBef>
                <a:spcPct val="0"/>
              </a:spcBef>
              <a:buFontTx/>
              <a:buNone/>
            </a:pPr>
            <a:endParaRPr lang="en-US" altLang="en-US" sz="2000" dirty="0">
              <a:latin typeface="Arial" panose="020B0604020202020204" pitchFamily="34" charset="0"/>
            </a:endParaRPr>
          </a:p>
        </p:txBody>
      </p:sp>
    </p:spTree>
    <p:extLst>
      <p:ext uri="{BB962C8B-B14F-4D97-AF65-F5344CB8AC3E}">
        <p14:creationId xmlns:p14="http://schemas.microsoft.com/office/powerpoint/2010/main" val="4262133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726857" y="340411"/>
            <a:ext cx="8738286" cy="1325563"/>
          </a:xfrm>
        </p:spPr>
        <p:txBody>
          <a:bodyPr/>
          <a:lstStyle/>
          <a:p>
            <a:pPr algn="ctr"/>
            <a:r>
              <a:rPr lang="en-US" dirty="0"/>
              <a:t>Next Steps</a:t>
            </a:r>
          </a:p>
        </p:txBody>
      </p:sp>
      <p:sp>
        <p:nvSpPr>
          <p:cNvPr id="4" name="Text Placeholder 3">
            <a:extLst>
              <a:ext uri="{FF2B5EF4-FFF2-40B4-BE49-F238E27FC236}">
                <a16:creationId xmlns:a16="http://schemas.microsoft.com/office/drawing/2014/main" id="{A71F16D7-2CE9-9944-928D-0B949CE297A4}"/>
              </a:ext>
            </a:extLst>
          </p:cNvPr>
          <p:cNvSpPr>
            <a:spLocks noGrp="1"/>
          </p:cNvSpPr>
          <p:nvPr>
            <p:ph type="body" idx="13"/>
          </p:nvPr>
        </p:nvSpPr>
        <p:spPr>
          <a:xfrm>
            <a:off x="833628" y="1549596"/>
            <a:ext cx="10524744" cy="4261104"/>
          </a:xfrm>
        </p:spPr>
        <p:txBody>
          <a:bodyPr>
            <a:normAutofit/>
          </a:bodyPr>
          <a:lstStyle/>
          <a:p>
            <a:pPr marL="0" indent="0">
              <a:buNone/>
            </a:pPr>
            <a:r>
              <a:rPr lang="en-US" dirty="0"/>
              <a:t>Fall 2021 design/redesign</a:t>
            </a:r>
          </a:p>
          <a:p>
            <a:pPr marL="0" indent="0">
              <a:buNone/>
            </a:pPr>
            <a:r>
              <a:rPr lang="en-US" dirty="0"/>
              <a:t>	Late Oct/early Nov – 90 minute curriculum sharing/discussion (Drew)</a:t>
            </a:r>
          </a:p>
          <a:p>
            <a:pPr marL="0" indent="0">
              <a:buNone/>
            </a:pPr>
            <a:r>
              <a:rPr lang="en-US" dirty="0"/>
              <a:t>	Nov – individual consultation </a:t>
            </a:r>
          </a:p>
          <a:p>
            <a:pPr marL="0" indent="0">
              <a:buNone/>
            </a:pPr>
            <a:r>
              <a:rPr lang="en-US" dirty="0"/>
              <a:t>	December – 60 minute wrap-up and report out</a:t>
            </a:r>
          </a:p>
          <a:p>
            <a:pPr marL="0" indent="0">
              <a:buNone/>
            </a:pPr>
            <a:r>
              <a:rPr lang="en-US" dirty="0"/>
              <a:t>Spring 2022 implement, assess, reflect</a:t>
            </a:r>
          </a:p>
          <a:p>
            <a:pPr marL="0" indent="0">
              <a:buNone/>
            </a:pPr>
            <a:r>
              <a:rPr lang="en-US" dirty="0"/>
              <a:t>	Jan – 90 minute classroom/program assessment</a:t>
            </a:r>
          </a:p>
          <a:p>
            <a:pPr marL="0" indent="0">
              <a:buNone/>
            </a:pPr>
            <a:r>
              <a:rPr lang="en-US" dirty="0"/>
              <a:t>	Feb – In-person day-long workshop</a:t>
            </a:r>
          </a:p>
          <a:p>
            <a:pPr marL="0" indent="0">
              <a:buNone/>
            </a:pPr>
            <a:r>
              <a:rPr lang="en-US" dirty="0"/>
              <a:t>	March – 60 minute check-in</a:t>
            </a:r>
          </a:p>
          <a:p>
            <a:pPr marL="0" indent="0">
              <a:buNone/>
            </a:pPr>
            <a:r>
              <a:rPr lang="en-US" dirty="0"/>
              <a:t>	May – 60 minute wrap-up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4194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726857" y="340411"/>
            <a:ext cx="8738286" cy="1325563"/>
          </a:xfrm>
        </p:spPr>
        <p:txBody>
          <a:bodyPr/>
          <a:lstStyle/>
          <a:p>
            <a:pPr algn="ctr"/>
            <a:r>
              <a:rPr lang="en-US" dirty="0"/>
              <a:t>Next Steps</a:t>
            </a:r>
          </a:p>
        </p:txBody>
      </p:sp>
      <p:sp>
        <p:nvSpPr>
          <p:cNvPr id="4" name="Text Placeholder 3">
            <a:extLst>
              <a:ext uri="{FF2B5EF4-FFF2-40B4-BE49-F238E27FC236}">
                <a16:creationId xmlns:a16="http://schemas.microsoft.com/office/drawing/2014/main" id="{A71F16D7-2CE9-9944-928D-0B949CE297A4}"/>
              </a:ext>
            </a:extLst>
          </p:cNvPr>
          <p:cNvSpPr>
            <a:spLocks noGrp="1"/>
          </p:cNvSpPr>
          <p:nvPr>
            <p:ph type="body" idx="13"/>
          </p:nvPr>
        </p:nvSpPr>
        <p:spPr>
          <a:xfrm>
            <a:off x="833628" y="1549596"/>
            <a:ext cx="10524744" cy="4261104"/>
          </a:xfrm>
        </p:spPr>
        <p:txBody>
          <a:bodyPr>
            <a:normAutofit/>
          </a:bodyPr>
          <a:lstStyle/>
          <a:p>
            <a:pPr marL="0" indent="0">
              <a:buNone/>
            </a:pPr>
            <a:r>
              <a:rPr lang="en-US" dirty="0"/>
              <a:t>February 2022 Workshop Day</a:t>
            </a:r>
          </a:p>
          <a:p>
            <a:pPr marL="0" indent="0">
              <a:buNone/>
            </a:pPr>
            <a:r>
              <a:rPr lang="en-US" dirty="0"/>
              <a:t>Breakfast</a:t>
            </a:r>
          </a:p>
          <a:p>
            <a:pPr marL="0" indent="0">
              <a:buNone/>
            </a:pPr>
            <a:r>
              <a:rPr lang="en-US" dirty="0"/>
              <a:t>9-10am Session</a:t>
            </a:r>
          </a:p>
          <a:p>
            <a:pPr marL="0" indent="0">
              <a:buNone/>
            </a:pPr>
            <a:r>
              <a:rPr lang="en-US" dirty="0"/>
              <a:t>1030-1130 Session</a:t>
            </a:r>
          </a:p>
          <a:p>
            <a:pPr marL="0" indent="0">
              <a:buNone/>
            </a:pPr>
            <a:r>
              <a:rPr lang="en-US" dirty="0"/>
              <a:t>1130-1230pm Lunch</a:t>
            </a:r>
          </a:p>
          <a:p>
            <a:pPr marL="0" indent="0">
              <a:buNone/>
            </a:pPr>
            <a:r>
              <a:rPr lang="en-US" dirty="0"/>
              <a:t>1-230 Round 1</a:t>
            </a:r>
          </a:p>
          <a:p>
            <a:pPr marL="0" indent="0">
              <a:buNone/>
            </a:pPr>
            <a:r>
              <a:rPr lang="en-US" dirty="0"/>
              <a:t>3-430 Round 2</a:t>
            </a:r>
          </a:p>
          <a:p>
            <a:pPr marL="0" indent="0">
              <a:buNone/>
            </a:pPr>
            <a:r>
              <a:rPr lang="en-US" dirty="0"/>
              <a:t>Dinner</a:t>
            </a:r>
          </a:p>
          <a:p>
            <a:pPr marL="0" indent="0">
              <a:buNone/>
            </a:pPr>
            <a:r>
              <a:rPr lang="en-US" dirty="0"/>
              <a:t>Evening social programming</a:t>
            </a:r>
          </a:p>
          <a:p>
            <a:pPr marL="0" indent="0">
              <a:buNone/>
            </a:pPr>
            <a:endParaRPr lang="en-US" dirty="0"/>
          </a:p>
          <a:p>
            <a:pPr marL="0" indent="0">
              <a:buNone/>
            </a:pPr>
            <a:endParaRPr lang="en-US" dirty="0"/>
          </a:p>
        </p:txBody>
      </p:sp>
      <p:graphicFrame>
        <p:nvGraphicFramePr>
          <p:cNvPr id="3" name="Table 2">
            <a:extLst>
              <a:ext uri="{FF2B5EF4-FFF2-40B4-BE49-F238E27FC236}">
                <a16:creationId xmlns:a16="http://schemas.microsoft.com/office/drawing/2014/main" id="{3A264F12-7206-8F4F-B457-E45DF21B8DD7}"/>
              </a:ext>
            </a:extLst>
          </p:cNvPr>
          <p:cNvGraphicFramePr>
            <a:graphicFrameLocks noGrp="1"/>
          </p:cNvGraphicFramePr>
          <p:nvPr>
            <p:extLst>
              <p:ext uri="{D42A27DB-BD31-4B8C-83A1-F6EECF244321}">
                <p14:modId xmlns:p14="http://schemas.microsoft.com/office/powerpoint/2010/main" val="2279135544"/>
              </p:ext>
            </p:extLst>
          </p:nvPr>
        </p:nvGraphicFramePr>
        <p:xfrm>
          <a:off x="6487738" y="1787964"/>
          <a:ext cx="4870635" cy="3520440"/>
        </p:xfrm>
        <a:graphic>
          <a:graphicData uri="http://schemas.openxmlformats.org/drawingml/2006/table">
            <a:tbl>
              <a:tblPr/>
              <a:tblGrid>
                <a:gridCol w="1623545">
                  <a:extLst>
                    <a:ext uri="{9D8B030D-6E8A-4147-A177-3AD203B41FA5}">
                      <a16:colId xmlns:a16="http://schemas.microsoft.com/office/drawing/2014/main" val="32444753"/>
                    </a:ext>
                  </a:extLst>
                </a:gridCol>
                <a:gridCol w="1623545">
                  <a:extLst>
                    <a:ext uri="{9D8B030D-6E8A-4147-A177-3AD203B41FA5}">
                      <a16:colId xmlns:a16="http://schemas.microsoft.com/office/drawing/2014/main" val="173305793"/>
                    </a:ext>
                  </a:extLst>
                </a:gridCol>
                <a:gridCol w="1623545">
                  <a:extLst>
                    <a:ext uri="{9D8B030D-6E8A-4147-A177-3AD203B41FA5}">
                      <a16:colId xmlns:a16="http://schemas.microsoft.com/office/drawing/2014/main" val="39494767"/>
                    </a:ext>
                  </a:extLst>
                </a:gridCol>
              </a:tblGrid>
              <a:tr h="200025">
                <a:tc>
                  <a:txBody>
                    <a:bodyPr/>
                    <a:lstStyle/>
                    <a:p>
                      <a:pPr algn="r" rtl="0" fontAlgn="b"/>
                      <a:r>
                        <a:rPr lang="en-US">
                          <a:effectLst/>
                        </a:rPr>
                        <a:t>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a:effectLst/>
                        </a:rPr>
                        <a:t>Hofstra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E0C99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a:effectLst/>
                        </a:rPr>
                        <a:t>2 rooms x 1 night</a:t>
                      </a:r>
                    </a:p>
                  </a:txBody>
                  <a:tcPr marL="28575" marR="28575" marT="19050" marB="19050" anchor="b">
                    <a:lnL w="9525" cap="flat" cmpd="sng" algn="ctr">
                      <a:solidFill>
                        <a:srgbClr val="E0C991"/>
                      </a:solidFill>
                      <a:prstDash val="solid"/>
                      <a:round/>
                      <a:headEnd type="none" w="med" len="med"/>
                      <a:tailEnd type="none" w="med" len="med"/>
                    </a:lnL>
                    <a:lnR w="9525" cap="flat" cmpd="sng" algn="ctr">
                      <a:solidFill>
                        <a:srgbClr val="E0C991"/>
                      </a:solidFill>
                      <a:prstDash val="solid"/>
                      <a:round/>
                      <a:headEnd type="none" w="med" len="med"/>
                      <a:tailEnd type="none" w="med" len="med"/>
                    </a:lnR>
                    <a:lnT w="9525" cap="flat" cmpd="sng" algn="ctr">
                      <a:solidFill>
                        <a:srgbClr val="E0C991"/>
                      </a:solidFill>
                      <a:prstDash val="solid"/>
                      <a:round/>
                      <a:headEnd type="none" w="med" len="med"/>
                      <a:tailEnd type="none" w="med" len="med"/>
                    </a:lnT>
                    <a:lnB w="9525" cap="flat" cmpd="sng" algn="ctr">
                      <a:solidFill>
                        <a:srgbClr val="800E91"/>
                      </a:solidFill>
                      <a:prstDash val="solid"/>
                      <a:round/>
                      <a:headEnd type="none" w="med" len="med"/>
                      <a:tailEnd type="none" w="med" len="med"/>
                    </a:lnB>
                  </a:tcPr>
                </a:tc>
                <a:extLst>
                  <a:ext uri="{0D108BD9-81ED-4DB2-BD59-A6C34878D82A}">
                    <a16:rowId xmlns:a16="http://schemas.microsoft.com/office/drawing/2014/main" val="1043838531"/>
                  </a:ext>
                </a:extLst>
              </a:tr>
              <a:tr h="200025">
                <a:tc>
                  <a:txBody>
                    <a:bodyPr/>
                    <a:lstStyle/>
                    <a:p>
                      <a:pPr algn="r" rtl="0" fontAlgn="b"/>
                      <a:r>
                        <a:rPr lang="en-US">
                          <a:effectLst/>
                        </a:rPr>
                        <a:t>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a:effectLst/>
                        </a:rPr>
                        <a:t>Towson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800E9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a:effectLst/>
                        </a:rPr>
                        <a:t>2 rooms x 1 night</a:t>
                      </a:r>
                    </a:p>
                  </a:txBody>
                  <a:tcPr marL="28575" marR="28575" marT="19050" marB="19050" anchor="b">
                    <a:lnL w="9525" cap="flat" cmpd="sng" algn="ctr">
                      <a:solidFill>
                        <a:srgbClr val="800E91"/>
                      </a:solidFill>
                      <a:prstDash val="solid"/>
                      <a:round/>
                      <a:headEnd type="none" w="med" len="med"/>
                      <a:tailEnd type="none" w="med" len="med"/>
                    </a:lnL>
                    <a:lnR w="9525" cap="flat" cmpd="sng" algn="ctr">
                      <a:solidFill>
                        <a:srgbClr val="800E91"/>
                      </a:solidFill>
                      <a:prstDash val="solid"/>
                      <a:round/>
                      <a:headEnd type="none" w="med" len="med"/>
                      <a:tailEnd type="none" w="med" len="med"/>
                    </a:lnR>
                    <a:lnT w="9525" cap="flat" cmpd="sng" algn="ctr">
                      <a:solidFill>
                        <a:srgbClr val="800E91"/>
                      </a:solidFill>
                      <a:prstDash val="solid"/>
                      <a:round/>
                      <a:headEnd type="none" w="med" len="med"/>
                      <a:tailEnd type="none" w="med" len="med"/>
                    </a:lnT>
                    <a:lnB w="9525" cap="flat" cmpd="sng" algn="ctr">
                      <a:solidFill>
                        <a:srgbClr val="801C91"/>
                      </a:solidFill>
                      <a:prstDash val="solid"/>
                      <a:round/>
                      <a:headEnd type="none" w="med" len="med"/>
                      <a:tailEnd type="none" w="med" len="med"/>
                    </a:lnB>
                  </a:tcPr>
                </a:tc>
                <a:extLst>
                  <a:ext uri="{0D108BD9-81ED-4DB2-BD59-A6C34878D82A}">
                    <a16:rowId xmlns:a16="http://schemas.microsoft.com/office/drawing/2014/main" val="442666706"/>
                  </a:ext>
                </a:extLst>
              </a:tr>
              <a:tr h="200025">
                <a:tc>
                  <a:txBody>
                    <a:bodyPr/>
                    <a:lstStyle/>
                    <a:p>
                      <a:pPr algn="r" rtl="0" fontAlgn="b"/>
                      <a:r>
                        <a:rPr lang="en-US">
                          <a:effectLst/>
                        </a:rPr>
                        <a:t>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a:effectLst/>
                        </a:rPr>
                        <a:t>Northeastern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801C9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a:effectLst/>
                        </a:rPr>
                        <a:t>2 rooms x 2 nights</a:t>
                      </a:r>
                    </a:p>
                  </a:txBody>
                  <a:tcPr marL="28575" marR="28575" marT="19050" marB="19050" anchor="b">
                    <a:lnL w="9525" cap="flat" cmpd="sng" algn="ctr">
                      <a:solidFill>
                        <a:srgbClr val="801C91"/>
                      </a:solidFill>
                      <a:prstDash val="solid"/>
                      <a:round/>
                      <a:headEnd type="none" w="med" len="med"/>
                      <a:tailEnd type="none" w="med" len="med"/>
                    </a:lnL>
                    <a:lnR w="9525" cap="flat" cmpd="sng" algn="ctr">
                      <a:solidFill>
                        <a:srgbClr val="801C91"/>
                      </a:solidFill>
                      <a:prstDash val="solid"/>
                      <a:round/>
                      <a:headEnd type="none" w="med" len="med"/>
                      <a:tailEnd type="none" w="med" len="med"/>
                    </a:lnR>
                    <a:lnT w="9525" cap="flat" cmpd="sng" algn="ctr">
                      <a:solidFill>
                        <a:srgbClr val="801C91"/>
                      </a:solidFill>
                      <a:prstDash val="solid"/>
                      <a:round/>
                      <a:headEnd type="none" w="med" len="med"/>
                      <a:tailEnd type="none" w="med" len="med"/>
                    </a:lnT>
                    <a:lnB w="9525" cap="flat" cmpd="sng" algn="ctr">
                      <a:solidFill>
                        <a:srgbClr val="C0F991"/>
                      </a:solidFill>
                      <a:prstDash val="solid"/>
                      <a:round/>
                      <a:headEnd type="none" w="med" len="med"/>
                      <a:tailEnd type="none" w="med" len="med"/>
                    </a:lnB>
                  </a:tcPr>
                </a:tc>
                <a:extLst>
                  <a:ext uri="{0D108BD9-81ED-4DB2-BD59-A6C34878D82A}">
                    <a16:rowId xmlns:a16="http://schemas.microsoft.com/office/drawing/2014/main" val="1470300721"/>
                  </a:ext>
                </a:extLst>
              </a:tr>
              <a:tr h="200025">
                <a:tc>
                  <a:txBody>
                    <a:bodyPr/>
                    <a:lstStyle/>
                    <a:p>
                      <a:pPr algn="r" rtl="0" fontAlgn="b"/>
                      <a:r>
                        <a:rPr lang="en-US">
                          <a:effectLst/>
                        </a:rPr>
                        <a:t>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a:effectLst/>
                        </a:rPr>
                        <a:t>William &amp; Mary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0F99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a:effectLst/>
                        </a:rPr>
                        <a:t>2 rooms x 1 night</a:t>
                      </a:r>
                    </a:p>
                  </a:txBody>
                  <a:tcPr marL="28575" marR="28575" marT="19050" marB="19050" anchor="b">
                    <a:lnL w="9525" cap="flat" cmpd="sng" algn="ctr">
                      <a:solidFill>
                        <a:srgbClr val="C0F991"/>
                      </a:solidFill>
                      <a:prstDash val="solid"/>
                      <a:round/>
                      <a:headEnd type="none" w="med" len="med"/>
                      <a:tailEnd type="none" w="med" len="med"/>
                    </a:lnL>
                    <a:lnR w="9525" cap="flat" cmpd="sng" algn="ctr">
                      <a:solidFill>
                        <a:srgbClr val="C0F991"/>
                      </a:solidFill>
                      <a:prstDash val="solid"/>
                      <a:round/>
                      <a:headEnd type="none" w="med" len="med"/>
                      <a:tailEnd type="none" w="med" len="med"/>
                    </a:lnR>
                    <a:lnT w="9525" cap="flat" cmpd="sng" algn="ctr">
                      <a:solidFill>
                        <a:srgbClr val="C0F991"/>
                      </a:solidFill>
                      <a:prstDash val="solid"/>
                      <a:round/>
                      <a:headEnd type="none" w="med" len="med"/>
                      <a:tailEnd type="none" w="med" len="med"/>
                    </a:lnT>
                    <a:lnB w="9525" cap="flat" cmpd="sng" algn="ctr">
                      <a:solidFill>
                        <a:srgbClr val="200291"/>
                      </a:solidFill>
                      <a:prstDash val="solid"/>
                      <a:round/>
                      <a:headEnd type="none" w="med" len="med"/>
                      <a:tailEnd type="none" w="med" len="med"/>
                    </a:lnB>
                  </a:tcPr>
                </a:tc>
                <a:extLst>
                  <a:ext uri="{0D108BD9-81ED-4DB2-BD59-A6C34878D82A}">
                    <a16:rowId xmlns:a16="http://schemas.microsoft.com/office/drawing/2014/main" val="2609151040"/>
                  </a:ext>
                </a:extLst>
              </a:tr>
              <a:tr h="200025">
                <a:tc>
                  <a:txBody>
                    <a:bodyPr/>
                    <a:lstStyle/>
                    <a:p>
                      <a:pPr algn="r" rtl="0" fontAlgn="b"/>
                      <a:r>
                        <a:rPr lang="en-US">
                          <a:effectLst/>
                        </a:rPr>
                        <a:t>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a:effectLst/>
                        </a:rPr>
                        <a:t>CoC</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20029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a:effectLst/>
                        </a:rPr>
                        <a:t>2 rooms x 2 nights</a:t>
                      </a:r>
                    </a:p>
                  </a:txBody>
                  <a:tcPr marL="28575" marR="28575" marT="19050" marB="19050" anchor="b">
                    <a:lnL w="9525" cap="flat" cmpd="sng" algn="ctr">
                      <a:solidFill>
                        <a:srgbClr val="200291"/>
                      </a:solidFill>
                      <a:prstDash val="solid"/>
                      <a:round/>
                      <a:headEnd type="none" w="med" len="med"/>
                      <a:tailEnd type="none" w="med" len="med"/>
                    </a:lnL>
                    <a:lnR w="9525" cap="flat" cmpd="sng" algn="ctr">
                      <a:solidFill>
                        <a:srgbClr val="200291"/>
                      </a:solidFill>
                      <a:prstDash val="solid"/>
                      <a:round/>
                      <a:headEnd type="none" w="med" len="med"/>
                      <a:tailEnd type="none" w="med" len="med"/>
                    </a:lnR>
                    <a:lnT w="9525" cap="flat" cmpd="sng" algn="ctr">
                      <a:solidFill>
                        <a:srgbClr val="200291"/>
                      </a:solidFill>
                      <a:prstDash val="solid"/>
                      <a:round/>
                      <a:headEnd type="none" w="med" len="med"/>
                      <a:tailEnd type="none" w="med" len="med"/>
                    </a:lnT>
                    <a:lnB w="9525" cap="flat" cmpd="sng" algn="ctr">
                      <a:solidFill>
                        <a:srgbClr val="C02F91"/>
                      </a:solidFill>
                      <a:prstDash val="solid"/>
                      <a:round/>
                      <a:headEnd type="none" w="med" len="med"/>
                      <a:tailEnd type="none" w="med" len="med"/>
                    </a:lnB>
                  </a:tcPr>
                </a:tc>
                <a:extLst>
                  <a:ext uri="{0D108BD9-81ED-4DB2-BD59-A6C34878D82A}">
                    <a16:rowId xmlns:a16="http://schemas.microsoft.com/office/drawing/2014/main" val="3803330808"/>
                  </a:ext>
                </a:extLst>
              </a:tr>
              <a:tr h="200025">
                <a:tc>
                  <a:txBody>
                    <a:bodyPr/>
                    <a:lstStyle/>
                    <a:p>
                      <a:pPr algn="r" rtl="0" fontAlgn="b"/>
                      <a:r>
                        <a:rPr lang="en-US">
                          <a:effectLst/>
                        </a:rPr>
                        <a:t>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dirty="0">
                          <a:effectLst/>
                        </a:rPr>
                        <a:t>UNC-W</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02F9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dirty="0">
                          <a:effectLst/>
                        </a:rPr>
                        <a:t>2 rooms x 2 nights</a:t>
                      </a:r>
                    </a:p>
                  </a:txBody>
                  <a:tcPr marL="28575" marR="28575" marT="19050" marB="19050" anchor="b">
                    <a:lnL w="9525" cap="flat" cmpd="sng" algn="ctr">
                      <a:solidFill>
                        <a:srgbClr val="C02F91"/>
                      </a:solidFill>
                      <a:prstDash val="solid"/>
                      <a:round/>
                      <a:headEnd type="none" w="med" len="med"/>
                      <a:tailEnd type="none" w="med" len="med"/>
                    </a:lnL>
                    <a:lnR w="9525" cap="flat" cmpd="sng" algn="ctr">
                      <a:solidFill>
                        <a:srgbClr val="C02F91"/>
                      </a:solidFill>
                      <a:prstDash val="solid"/>
                      <a:round/>
                      <a:headEnd type="none" w="med" len="med"/>
                      <a:tailEnd type="none" w="med" len="med"/>
                    </a:lnR>
                    <a:lnT w="9525" cap="flat" cmpd="sng" algn="ctr">
                      <a:solidFill>
                        <a:srgbClr val="C02F91"/>
                      </a:solidFill>
                      <a:prstDash val="solid"/>
                      <a:round/>
                      <a:headEnd type="none" w="med" len="med"/>
                      <a:tailEnd type="none" w="med" len="med"/>
                    </a:lnT>
                    <a:lnB w="9525" cap="flat" cmpd="sng" algn="ctr">
                      <a:solidFill>
                        <a:srgbClr val="C02F91"/>
                      </a:solidFill>
                      <a:prstDash val="solid"/>
                      <a:round/>
                      <a:headEnd type="none" w="med" len="med"/>
                      <a:tailEnd type="none" w="med" len="med"/>
                    </a:lnB>
                  </a:tcPr>
                </a:tc>
                <a:extLst>
                  <a:ext uri="{0D108BD9-81ED-4DB2-BD59-A6C34878D82A}">
                    <a16:rowId xmlns:a16="http://schemas.microsoft.com/office/drawing/2014/main" val="1165491407"/>
                  </a:ext>
                </a:extLst>
              </a:tr>
            </a:tbl>
          </a:graphicData>
        </a:graphic>
      </p:graphicFrame>
    </p:spTree>
    <p:extLst>
      <p:ext uri="{BB962C8B-B14F-4D97-AF65-F5344CB8AC3E}">
        <p14:creationId xmlns:p14="http://schemas.microsoft.com/office/powerpoint/2010/main" val="4103119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726857" y="340411"/>
            <a:ext cx="8738286" cy="1325563"/>
          </a:xfrm>
        </p:spPr>
        <p:txBody>
          <a:bodyPr/>
          <a:lstStyle/>
          <a:p>
            <a:pPr algn="ctr"/>
            <a:r>
              <a:rPr lang="en-US" dirty="0"/>
              <a:t>Next Steps</a:t>
            </a:r>
          </a:p>
        </p:txBody>
      </p:sp>
      <p:sp>
        <p:nvSpPr>
          <p:cNvPr id="4" name="Text Placeholder 3">
            <a:extLst>
              <a:ext uri="{FF2B5EF4-FFF2-40B4-BE49-F238E27FC236}">
                <a16:creationId xmlns:a16="http://schemas.microsoft.com/office/drawing/2014/main" id="{A71F16D7-2CE9-9944-928D-0B949CE297A4}"/>
              </a:ext>
            </a:extLst>
          </p:cNvPr>
          <p:cNvSpPr>
            <a:spLocks noGrp="1"/>
          </p:cNvSpPr>
          <p:nvPr>
            <p:ph type="body" idx="13"/>
          </p:nvPr>
        </p:nvSpPr>
        <p:spPr>
          <a:xfrm>
            <a:off x="833628" y="1665974"/>
            <a:ext cx="10524744" cy="4261104"/>
          </a:xfrm>
        </p:spPr>
        <p:txBody>
          <a:bodyPr>
            <a:normAutofit/>
          </a:bodyPr>
          <a:lstStyle/>
          <a:p>
            <a:r>
              <a:rPr lang="en-US" dirty="0"/>
              <a:t>Send bio information to Paul for communications</a:t>
            </a:r>
          </a:p>
          <a:p>
            <a:r>
              <a:rPr lang="en-US" dirty="0"/>
              <a:t>Work with institution lead for pay paperwork </a:t>
            </a:r>
          </a:p>
          <a:p>
            <a:r>
              <a:rPr lang="en-US" dirty="0"/>
              <a:t>Schedule workshops for end of semester/year? </a:t>
            </a:r>
          </a:p>
          <a:p>
            <a:r>
              <a:rPr lang="en-US" dirty="0"/>
              <a:t>Identify times to check-in with institutional lead and JMU team</a:t>
            </a:r>
          </a:p>
          <a:p>
            <a:r>
              <a:rPr lang="en-US" dirty="0"/>
              <a:t>Begin course design &amp; redesign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0851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Need for debate-based pedagogy? </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pic>
        <p:nvPicPr>
          <p:cNvPr id="1028" name="Picture 4" descr="Trump-Biden debate: A locker room brawl in the midst of COVID-19 crisis">
            <a:extLst>
              <a:ext uri="{FF2B5EF4-FFF2-40B4-BE49-F238E27FC236}">
                <a16:creationId xmlns:a16="http://schemas.microsoft.com/office/drawing/2014/main" id="{F16B6853-5D76-0C4C-8A80-76A22EECC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071" y="1471399"/>
            <a:ext cx="7861857" cy="442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5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Need for debate-based pedagogy? </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pic>
        <p:nvPicPr>
          <p:cNvPr id="1028" name="Picture 4" descr="Trump-Biden debate: A locker room brawl in the midst of COVID-19 crisis">
            <a:extLst>
              <a:ext uri="{FF2B5EF4-FFF2-40B4-BE49-F238E27FC236}">
                <a16:creationId xmlns:a16="http://schemas.microsoft.com/office/drawing/2014/main" id="{F16B6853-5D76-0C4C-8A80-76A22EECC304}"/>
              </a:ext>
            </a:extLst>
          </p:cNvPr>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2165071" y="1471399"/>
            <a:ext cx="7861857" cy="4422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715F65-C21D-7245-A500-FF3AFEDF5AE0}"/>
              </a:ext>
            </a:extLst>
          </p:cNvPr>
          <p:cNvPicPr>
            <a:picLocks noChangeAspect="1"/>
          </p:cNvPicPr>
          <p:nvPr/>
        </p:nvPicPr>
        <p:blipFill>
          <a:blip r:embed="rId5"/>
          <a:stretch>
            <a:fillRect/>
          </a:stretch>
        </p:blipFill>
        <p:spPr>
          <a:xfrm>
            <a:off x="157162" y="1343838"/>
            <a:ext cx="10515600" cy="2085162"/>
          </a:xfrm>
          <a:prstGeom prst="rect">
            <a:avLst/>
          </a:prstGeom>
        </p:spPr>
      </p:pic>
    </p:spTree>
    <p:extLst>
      <p:ext uri="{BB962C8B-B14F-4D97-AF65-F5344CB8AC3E}">
        <p14:creationId xmlns:p14="http://schemas.microsoft.com/office/powerpoint/2010/main" val="279325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Need for debate-based pedagogy? </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pic>
        <p:nvPicPr>
          <p:cNvPr id="1028" name="Picture 4" descr="Trump-Biden debate: A locker room brawl in the midst of COVID-19 crisis">
            <a:extLst>
              <a:ext uri="{FF2B5EF4-FFF2-40B4-BE49-F238E27FC236}">
                <a16:creationId xmlns:a16="http://schemas.microsoft.com/office/drawing/2014/main" id="{F16B6853-5D76-0C4C-8A80-76A22EECC304}"/>
              </a:ext>
            </a:extLst>
          </p:cNvPr>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2165071" y="1471399"/>
            <a:ext cx="7861857" cy="4422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715F65-C21D-7245-A500-FF3AFEDF5AE0}"/>
              </a:ext>
            </a:extLst>
          </p:cNvPr>
          <p:cNvPicPr>
            <a:picLocks noChangeAspect="1"/>
          </p:cNvPicPr>
          <p:nvPr/>
        </p:nvPicPr>
        <p:blipFill>
          <a:blip r:embed="rId5">
            <a:alphaModFix amt="12000"/>
          </a:blip>
          <a:stretch>
            <a:fillRect/>
          </a:stretch>
        </p:blipFill>
        <p:spPr>
          <a:xfrm>
            <a:off x="157162" y="1343838"/>
            <a:ext cx="10515600" cy="2085162"/>
          </a:xfrm>
          <a:prstGeom prst="rect">
            <a:avLst/>
          </a:prstGeom>
        </p:spPr>
      </p:pic>
      <p:pic>
        <p:nvPicPr>
          <p:cNvPr id="7" name="Picture 6">
            <a:extLst>
              <a:ext uri="{FF2B5EF4-FFF2-40B4-BE49-F238E27FC236}">
                <a16:creationId xmlns:a16="http://schemas.microsoft.com/office/drawing/2014/main" id="{9C16DC7B-1113-6549-8884-5AEC5A6F629C}"/>
              </a:ext>
            </a:extLst>
          </p:cNvPr>
          <p:cNvPicPr>
            <a:picLocks noChangeAspect="1"/>
          </p:cNvPicPr>
          <p:nvPr/>
        </p:nvPicPr>
        <p:blipFill>
          <a:blip r:embed="rId6"/>
          <a:stretch>
            <a:fillRect/>
          </a:stretch>
        </p:blipFill>
        <p:spPr>
          <a:xfrm>
            <a:off x="1668162" y="1896448"/>
            <a:ext cx="10194324" cy="2764899"/>
          </a:xfrm>
          <a:prstGeom prst="rect">
            <a:avLst/>
          </a:prstGeom>
        </p:spPr>
      </p:pic>
    </p:spTree>
    <p:extLst>
      <p:ext uri="{BB962C8B-B14F-4D97-AF65-F5344CB8AC3E}">
        <p14:creationId xmlns:p14="http://schemas.microsoft.com/office/powerpoint/2010/main" val="358870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Need for debate-based pedagogy? </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pic>
        <p:nvPicPr>
          <p:cNvPr id="1028" name="Picture 4" descr="Trump-Biden debate: A locker room brawl in the midst of COVID-19 crisis">
            <a:extLst>
              <a:ext uri="{FF2B5EF4-FFF2-40B4-BE49-F238E27FC236}">
                <a16:creationId xmlns:a16="http://schemas.microsoft.com/office/drawing/2014/main" id="{F16B6853-5D76-0C4C-8A80-76A22EECC304}"/>
              </a:ext>
            </a:extLst>
          </p:cNvPr>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2165071" y="1471399"/>
            <a:ext cx="7861857" cy="4422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715F65-C21D-7245-A500-FF3AFEDF5AE0}"/>
              </a:ext>
            </a:extLst>
          </p:cNvPr>
          <p:cNvPicPr>
            <a:picLocks noChangeAspect="1"/>
          </p:cNvPicPr>
          <p:nvPr/>
        </p:nvPicPr>
        <p:blipFill>
          <a:blip r:embed="rId5">
            <a:alphaModFix amt="12000"/>
          </a:blip>
          <a:stretch>
            <a:fillRect/>
          </a:stretch>
        </p:blipFill>
        <p:spPr>
          <a:xfrm>
            <a:off x="157162" y="1343838"/>
            <a:ext cx="10515600" cy="2085162"/>
          </a:xfrm>
          <a:prstGeom prst="rect">
            <a:avLst/>
          </a:prstGeom>
        </p:spPr>
      </p:pic>
      <p:pic>
        <p:nvPicPr>
          <p:cNvPr id="7" name="Picture 6">
            <a:extLst>
              <a:ext uri="{FF2B5EF4-FFF2-40B4-BE49-F238E27FC236}">
                <a16:creationId xmlns:a16="http://schemas.microsoft.com/office/drawing/2014/main" id="{9C16DC7B-1113-6549-8884-5AEC5A6F629C}"/>
              </a:ext>
            </a:extLst>
          </p:cNvPr>
          <p:cNvPicPr>
            <a:picLocks noChangeAspect="1"/>
          </p:cNvPicPr>
          <p:nvPr/>
        </p:nvPicPr>
        <p:blipFill>
          <a:blip r:embed="rId6">
            <a:alphaModFix amt="12000"/>
          </a:blip>
          <a:stretch>
            <a:fillRect/>
          </a:stretch>
        </p:blipFill>
        <p:spPr>
          <a:xfrm>
            <a:off x="1668162" y="1896448"/>
            <a:ext cx="10194324" cy="2764899"/>
          </a:xfrm>
          <a:prstGeom prst="rect">
            <a:avLst/>
          </a:prstGeom>
        </p:spPr>
      </p:pic>
      <p:pic>
        <p:nvPicPr>
          <p:cNvPr id="8" name="Picture 7">
            <a:extLst>
              <a:ext uri="{FF2B5EF4-FFF2-40B4-BE49-F238E27FC236}">
                <a16:creationId xmlns:a16="http://schemas.microsoft.com/office/drawing/2014/main" id="{0672D7D1-D7BF-9E46-A41B-AF457CFCA050}"/>
              </a:ext>
            </a:extLst>
          </p:cNvPr>
          <p:cNvPicPr>
            <a:picLocks noChangeAspect="1"/>
          </p:cNvPicPr>
          <p:nvPr/>
        </p:nvPicPr>
        <p:blipFill>
          <a:blip r:embed="rId7"/>
          <a:stretch>
            <a:fillRect/>
          </a:stretch>
        </p:blipFill>
        <p:spPr>
          <a:xfrm>
            <a:off x="1094303" y="3033164"/>
            <a:ext cx="9918978" cy="1682966"/>
          </a:xfrm>
          <a:prstGeom prst="rect">
            <a:avLst/>
          </a:prstGeom>
        </p:spPr>
      </p:pic>
    </p:spTree>
    <p:extLst>
      <p:ext uri="{BB962C8B-B14F-4D97-AF65-F5344CB8AC3E}">
        <p14:creationId xmlns:p14="http://schemas.microsoft.com/office/powerpoint/2010/main" val="38229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61C1-CDFD-AA4B-9286-748EC05D1298}"/>
              </a:ext>
            </a:extLst>
          </p:cNvPr>
          <p:cNvSpPr>
            <a:spLocks noGrp="1"/>
          </p:cNvSpPr>
          <p:nvPr>
            <p:ph type="title"/>
          </p:nvPr>
        </p:nvSpPr>
        <p:spPr/>
        <p:txBody>
          <a:bodyPr>
            <a:normAutofit/>
          </a:bodyPr>
          <a:lstStyle/>
          <a:p>
            <a:pPr algn="ctr"/>
            <a:r>
              <a:rPr lang="en-US" sz="3600" dirty="0">
                <a:latin typeface="Rockwell" panose="02060603020205020403" pitchFamily="18" charset="77"/>
              </a:rPr>
              <a:t>Need for debate-based pedagogy? </a:t>
            </a:r>
          </a:p>
        </p:txBody>
      </p:sp>
      <p:grpSp>
        <p:nvGrpSpPr>
          <p:cNvPr id="5" name="Group 4">
            <a:extLst>
              <a:ext uri="{FF2B5EF4-FFF2-40B4-BE49-F238E27FC236}">
                <a16:creationId xmlns:a16="http://schemas.microsoft.com/office/drawing/2014/main" id="{129C6D34-A2EB-1D49-892D-322B92087F19}"/>
              </a:ext>
            </a:extLst>
          </p:cNvPr>
          <p:cNvGrpSpPr/>
          <p:nvPr/>
        </p:nvGrpSpPr>
        <p:grpSpPr>
          <a:xfrm>
            <a:off x="-13447" y="0"/>
            <a:ext cx="12218894" cy="6881085"/>
            <a:chOff x="-13447" y="0"/>
            <a:chExt cx="12218894" cy="6881085"/>
          </a:xfrm>
        </p:grpSpPr>
        <p:pic>
          <p:nvPicPr>
            <p:cNvPr id="12" name="Picture 11">
              <a:extLst>
                <a:ext uri="{FF2B5EF4-FFF2-40B4-BE49-F238E27FC236}">
                  <a16:creationId xmlns:a16="http://schemas.microsoft.com/office/drawing/2014/main" id="{9D847C18-C457-AB42-BC0C-DCCAFCFE47C7}"/>
                </a:ext>
              </a:extLst>
            </p:cNvPr>
            <p:cNvPicPr>
              <a:picLocks noChangeAspect="1"/>
            </p:cNvPicPr>
            <p:nvPr/>
          </p:nvPicPr>
          <p:blipFill>
            <a:blip r:embed="rId2"/>
            <a:stretch>
              <a:fillRect/>
            </a:stretch>
          </p:blipFill>
          <p:spPr>
            <a:xfrm>
              <a:off x="-13447" y="6270140"/>
              <a:ext cx="12218894" cy="610945"/>
            </a:xfrm>
            <a:prstGeom prst="rect">
              <a:avLst/>
            </a:prstGeom>
          </p:spPr>
        </p:pic>
        <p:sp>
          <p:nvSpPr>
            <p:cNvPr id="4" name="Rectangle 3">
              <a:extLst>
                <a:ext uri="{FF2B5EF4-FFF2-40B4-BE49-F238E27FC236}">
                  <a16:creationId xmlns:a16="http://schemas.microsoft.com/office/drawing/2014/main" id="{381E8F68-D7C5-5546-BF35-C8AD4DDEC9B7}"/>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FE2FA75-CCC4-694A-B103-2E2EBA30A792}"/>
                </a:ext>
              </a:extLst>
            </p:cNvPr>
            <p:cNvPicPr>
              <a:picLocks noChangeAspect="1"/>
            </p:cNvPicPr>
            <p:nvPr/>
          </p:nvPicPr>
          <p:blipFill>
            <a:blip r:embed="rId3"/>
            <a:stretch>
              <a:fillRect/>
            </a:stretch>
          </p:blipFill>
          <p:spPr>
            <a:xfrm>
              <a:off x="11046385" y="6405331"/>
              <a:ext cx="1018615" cy="327772"/>
            </a:xfrm>
            <a:prstGeom prst="rect">
              <a:avLst/>
            </a:prstGeom>
          </p:spPr>
        </p:pic>
      </p:grpSp>
      <p:pic>
        <p:nvPicPr>
          <p:cNvPr id="1028" name="Picture 4" descr="Trump-Biden debate: A locker room brawl in the midst of COVID-19 crisis">
            <a:extLst>
              <a:ext uri="{FF2B5EF4-FFF2-40B4-BE49-F238E27FC236}">
                <a16:creationId xmlns:a16="http://schemas.microsoft.com/office/drawing/2014/main" id="{F16B6853-5D76-0C4C-8A80-76A22EECC304}"/>
              </a:ext>
            </a:extLst>
          </p:cNvPr>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2165071" y="1471399"/>
            <a:ext cx="7861857" cy="4422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715F65-C21D-7245-A500-FF3AFEDF5AE0}"/>
              </a:ext>
            </a:extLst>
          </p:cNvPr>
          <p:cNvPicPr>
            <a:picLocks noChangeAspect="1"/>
          </p:cNvPicPr>
          <p:nvPr/>
        </p:nvPicPr>
        <p:blipFill>
          <a:blip r:embed="rId5">
            <a:alphaModFix amt="12000"/>
          </a:blip>
          <a:stretch>
            <a:fillRect/>
          </a:stretch>
        </p:blipFill>
        <p:spPr>
          <a:xfrm>
            <a:off x="157162" y="1343838"/>
            <a:ext cx="10515600" cy="2085162"/>
          </a:xfrm>
          <a:prstGeom prst="rect">
            <a:avLst/>
          </a:prstGeom>
        </p:spPr>
      </p:pic>
      <p:pic>
        <p:nvPicPr>
          <p:cNvPr id="7" name="Picture 6">
            <a:extLst>
              <a:ext uri="{FF2B5EF4-FFF2-40B4-BE49-F238E27FC236}">
                <a16:creationId xmlns:a16="http://schemas.microsoft.com/office/drawing/2014/main" id="{9C16DC7B-1113-6549-8884-5AEC5A6F629C}"/>
              </a:ext>
            </a:extLst>
          </p:cNvPr>
          <p:cNvPicPr>
            <a:picLocks noChangeAspect="1"/>
          </p:cNvPicPr>
          <p:nvPr/>
        </p:nvPicPr>
        <p:blipFill>
          <a:blip r:embed="rId6">
            <a:alphaModFix amt="12000"/>
          </a:blip>
          <a:stretch>
            <a:fillRect/>
          </a:stretch>
        </p:blipFill>
        <p:spPr>
          <a:xfrm>
            <a:off x="1668162" y="1896448"/>
            <a:ext cx="10194324" cy="2764899"/>
          </a:xfrm>
          <a:prstGeom prst="rect">
            <a:avLst/>
          </a:prstGeom>
        </p:spPr>
      </p:pic>
      <p:pic>
        <p:nvPicPr>
          <p:cNvPr id="8" name="Picture 7">
            <a:extLst>
              <a:ext uri="{FF2B5EF4-FFF2-40B4-BE49-F238E27FC236}">
                <a16:creationId xmlns:a16="http://schemas.microsoft.com/office/drawing/2014/main" id="{0672D7D1-D7BF-9E46-A41B-AF457CFCA050}"/>
              </a:ext>
            </a:extLst>
          </p:cNvPr>
          <p:cNvPicPr>
            <a:picLocks noChangeAspect="1"/>
          </p:cNvPicPr>
          <p:nvPr/>
        </p:nvPicPr>
        <p:blipFill>
          <a:blip r:embed="rId7">
            <a:alphaModFix amt="5000"/>
          </a:blip>
          <a:stretch>
            <a:fillRect/>
          </a:stretch>
        </p:blipFill>
        <p:spPr>
          <a:xfrm>
            <a:off x="1094303" y="3033164"/>
            <a:ext cx="9918978" cy="1682966"/>
          </a:xfrm>
          <a:prstGeom prst="rect">
            <a:avLst/>
          </a:prstGeom>
        </p:spPr>
      </p:pic>
      <p:pic>
        <p:nvPicPr>
          <p:cNvPr id="9" name="Picture 8">
            <a:extLst>
              <a:ext uri="{FF2B5EF4-FFF2-40B4-BE49-F238E27FC236}">
                <a16:creationId xmlns:a16="http://schemas.microsoft.com/office/drawing/2014/main" id="{00268216-3290-3245-B79C-8121B1A06FE7}"/>
              </a:ext>
            </a:extLst>
          </p:cNvPr>
          <p:cNvPicPr>
            <a:picLocks noChangeAspect="1"/>
          </p:cNvPicPr>
          <p:nvPr/>
        </p:nvPicPr>
        <p:blipFill>
          <a:blip r:embed="rId8"/>
          <a:stretch>
            <a:fillRect/>
          </a:stretch>
        </p:blipFill>
        <p:spPr>
          <a:xfrm>
            <a:off x="1277905" y="4231350"/>
            <a:ext cx="9551773" cy="1722451"/>
          </a:xfrm>
          <a:prstGeom prst="rect">
            <a:avLst/>
          </a:prstGeom>
        </p:spPr>
      </p:pic>
    </p:spTree>
    <p:extLst>
      <p:ext uri="{BB962C8B-B14F-4D97-AF65-F5344CB8AC3E}">
        <p14:creationId xmlns:p14="http://schemas.microsoft.com/office/powerpoint/2010/main" val="31624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318361" y="365125"/>
            <a:ext cx="10515600" cy="1325563"/>
          </a:xfrm>
        </p:spPr>
        <p:txBody>
          <a:bodyPr/>
          <a:lstStyle/>
          <a:p>
            <a:r>
              <a:rPr lang="en-US" dirty="0"/>
              <a:t>Debate-based pedagogy as civic learning</a:t>
            </a:r>
          </a:p>
        </p:txBody>
      </p:sp>
      <p:sp>
        <p:nvSpPr>
          <p:cNvPr id="4" name="Text Placeholder 3">
            <a:extLst>
              <a:ext uri="{FF2B5EF4-FFF2-40B4-BE49-F238E27FC236}">
                <a16:creationId xmlns:a16="http://schemas.microsoft.com/office/drawing/2014/main" id="{7B09E2EB-722C-4044-845D-2AD43B32E214}"/>
              </a:ext>
            </a:extLst>
          </p:cNvPr>
          <p:cNvSpPr>
            <a:spLocks noGrp="1"/>
          </p:cNvSpPr>
          <p:nvPr>
            <p:ph type="body" idx="13"/>
          </p:nvPr>
        </p:nvSpPr>
        <p:spPr/>
        <p:txBody>
          <a:bodyPr/>
          <a:lstStyle/>
          <a:p>
            <a:pPr marL="0" indent="0">
              <a:buNone/>
            </a:pPr>
            <a:r>
              <a:rPr lang="en-US" dirty="0"/>
              <a:t>Open-minded inquiry that seeks relevant evidence to analyze &amp; advocate within a given public controversy (Rowland, Gormley Jr., own experiences)</a:t>
            </a:r>
          </a:p>
          <a:p>
            <a:r>
              <a:rPr lang="en-US" dirty="0"/>
              <a:t>Reasoned advocacy</a:t>
            </a:r>
          </a:p>
          <a:p>
            <a:r>
              <a:rPr lang="en-US" dirty="0"/>
              <a:t>Evidence-based</a:t>
            </a:r>
          </a:p>
          <a:p>
            <a:r>
              <a:rPr lang="en-US" dirty="0"/>
              <a:t>Perspective-taking </a:t>
            </a:r>
          </a:p>
          <a:p>
            <a:r>
              <a:rPr lang="en-US" dirty="0"/>
              <a:t>Communicate clearly to knowledge/passions of audience</a:t>
            </a:r>
          </a:p>
        </p:txBody>
      </p:sp>
    </p:spTree>
    <p:extLst>
      <p:ext uri="{BB962C8B-B14F-4D97-AF65-F5344CB8AC3E}">
        <p14:creationId xmlns:p14="http://schemas.microsoft.com/office/powerpoint/2010/main" val="62101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a:xfrm>
            <a:off x="1318361" y="365125"/>
            <a:ext cx="10515600" cy="1325563"/>
          </a:xfrm>
        </p:spPr>
        <p:txBody>
          <a:bodyPr/>
          <a:lstStyle/>
          <a:p>
            <a:pPr algn="ctr"/>
            <a:r>
              <a:rPr lang="en-US" dirty="0"/>
              <a:t>Civic learning &amp; civic engagement</a:t>
            </a:r>
          </a:p>
        </p:txBody>
      </p:sp>
      <p:pic>
        <p:nvPicPr>
          <p:cNvPr id="6" name="Picture 2">
            <a:extLst>
              <a:ext uri="{FF2B5EF4-FFF2-40B4-BE49-F238E27FC236}">
                <a16:creationId xmlns:a16="http://schemas.microsoft.com/office/drawing/2014/main" id="{476F1AB5-E61A-5D47-AD80-BCCF9A618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361" y="1366352"/>
            <a:ext cx="9364879" cy="525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572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{45BE51C7-83E7-8541-A2AE-8617F45B012B}tf10001071</Template>
  <TotalTime>1390</TotalTime>
  <Words>1697</Words>
  <Application>Microsoft Macintosh PowerPoint</Application>
  <PresentationFormat>Widescreen</PresentationFormat>
  <Paragraphs>362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vt:lpstr>
      <vt:lpstr>Calibri</vt:lpstr>
      <vt:lpstr>Franklin Gothic Book</vt:lpstr>
      <vt:lpstr>Rockwell</vt:lpstr>
      <vt:lpstr>Wingdings</vt:lpstr>
      <vt:lpstr>Office Theme</vt:lpstr>
      <vt:lpstr>Colonial Academic Alliance Debate for Civic Learning</vt:lpstr>
      <vt:lpstr>Today’s Goals</vt:lpstr>
      <vt:lpstr>Need for debate-based pedagogy? </vt:lpstr>
      <vt:lpstr>Need for debate-based pedagogy? </vt:lpstr>
      <vt:lpstr>Need for debate-based pedagogy? </vt:lpstr>
      <vt:lpstr>Need for debate-based pedagogy? </vt:lpstr>
      <vt:lpstr>Need for debate-based pedagogy? </vt:lpstr>
      <vt:lpstr>Debate-based pedagogy as civic learning</vt:lpstr>
      <vt:lpstr>Civic learning &amp; civic engagement</vt:lpstr>
      <vt:lpstr>Civic learning &amp; civic engagement</vt:lpstr>
      <vt:lpstr>Civic learning &amp; civic engagement assessment</vt:lpstr>
      <vt:lpstr>Civic learning &amp; civic engagement assessment</vt:lpstr>
      <vt:lpstr>Civic learning &amp; civic engagement assessment</vt:lpstr>
      <vt:lpstr>Civic learning &amp; civic engagement assessment</vt:lpstr>
      <vt:lpstr>COVID-19 in Perspective Public Debate Activity</vt:lpstr>
      <vt:lpstr>COVID-19 public debate student reflection: </vt:lpstr>
      <vt:lpstr>Introductions</vt:lpstr>
      <vt:lpstr>Course design overview</vt:lpstr>
      <vt:lpstr>Learning outcomes</vt:lpstr>
      <vt:lpstr>Sample learning outcomes</vt:lpstr>
      <vt:lpstr>Coursework</vt:lpstr>
      <vt:lpstr>Assessment</vt:lpstr>
      <vt:lpstr>Crucial Pivot Points</vt:lpstr>
      <vt:lpstr>Resources</vt:lpstr>
      <vt:lpstr>Next Steps</vt:lpstr>
      <vt:lpstr>Next Steps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Mabrey, Paul - mabreype</cp:lastModifiedBy>
  <cp:revision>88</cp:revision>
  <cp:lastPrinted>2018-11-29T21:45:22Z</cp:lastPrinted>
  <dcterms:created xsi:type="dcterms:W3CDTF">2018-10-25T14:17:50Z</dcterms:created>
  <dcterms:modified xsi:type="dcterms:W3CDTF">2021-10-08T19:14:04Z</dcterms:modified>
</cp:coreProperties>
</file>