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4"/>
  </p:sldMasterIdLst>
  <p:sldIdLst>
    <p:sldId id="257" r:id="rId5"/>
    <p:sldId id="262" r:id="rId6"/>
    <p:sldId id="265" r:id="rId7"/>
    <p:sldId id="264" r:id="rId8"/>
    <p:sldId id="266"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3/7/2024</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DBD967-1B7E-40AA-AAF7-BA98E0E039F7}" type="datetimeFigureOut">
              <a:rPr lang="en-US" dirty="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8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3/7/2024</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3/7/2024</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3/7/2024</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3/7/2024</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 id="2147483674" r:id="rId12"/>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0" y="10"/>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VA </a:t>
            </a:r>
            <a:br>
              <a:rPr lang="en-US" sz="4400" dirty="0">
                <a:solidFill>
                  <a:schemeClr val="tx1"/>
                </a:solidFill>
              </a:rPr>
            </a:br>
            <a:r>
              <a:rPr lang="en-US" sz="4400" dirty="0">
                <a:solidFill>
                  <a:schemeClr val="tx1"/>
                </a:solidFill>
              </a:rPr>
              <a:t>Physical Education </a:t>
            </a:r>
            <a:br>
              <a:rPr lang="en-US" sz="4400" dirty="0">
                <a:solidFill>
                  <a:schemeClr val="tx1"/>
                </a:solidFill>
              </a:rPr>
            </a:br>
            <a:r>
              <a:rPr lang="en-US" sz="4400" dirty="0">
                <a:solidFill>
                  <a:schemeClr val="tx1"/>
                </a:solidFill>
              </a:rPr>
              <a:t>SOLS</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266928"/>
            <a:ext cx="4775075" cy="559656"/>
          </a:xfrm>
        </p:spPr>
        <p:txBody>
          <a:bodyPr>
            <a:normAutofit fontScale="77500" lnSpcReduction="20000"/>
          </a:bodyPr>
          <a:lstStyle/>
          <a:p>
            <a:pPr>
              <a:spcAft>
                <a:spcPts val="600"/>
              </a:spcAft>
            </a:pPr>
            <a:r>
              <a:rPr lang="en-US">
                <a:solidFill>
                  <a:schemeClr val="tx1"/>
                </a:solidFill>
              </a:rPr>
              <a:t>Dr. Susan </a:t>
            </a:r>
            <a:r>
              <a:rPr lang="en-US" dirty="0">
                <a:solidFill>
                  <a:schemeClr val="tx1"/>
                </a:solidFill>
              </a:rPr>
              <a:t>Nye</a:t>
            </a:r>
          </a:p>
          <a:p>
            <a:pPr>
              <a:spcAft>
                <a:spcPts val="600"/>
              </a:spcAft>
            </a:pPr>
            <a:r>
              <a:rPr lang="en-US" dirty="0">
                <a:solidFill>
                  <a:schemeClr val="tx1"/>
                </a:solidFill>
              </a:rPr>
              <a:t>nyesb@jmu.edu</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4281-5A08-4191-A8A3-21611014CE5A}"/>
              </a:ext>
            </a:extLst>
          </p:cNvPr>
          <p:cNvSpPr>
            <a:spLocks noGrp="1"/>
          </p:cNvSpPr>
          <p:nvPr>
            <p:ph type="title"/>
          </p:nvPr>
        </p:nvSpPr>
        <p:spPr/>
        <p:txBody>
          <a:bodyPr/>
          <a:lstStyle/>
          <a:p>
            <a:r>
              <a:rPr lang="en-US" dirty="0"/>
              <a:t>VA Physical Education 2022 SOLS</a:t>
            </a:r>
          </a:p>
        </p:txBody>
      </p:sp>
      <p:sp>
        <p:nvSpPr>
          <p:cNvPr id="3" name="Content Placeholder 2">
            <a:extLst>
              <a:ext uri="{FF2B5EF4-FFF2-40B4-BE49-F238E27FC236}">
                <a16:creationId xmlns:a16="http://schemas.microsoft.com/office/drawing/2014/main" id="{5DCE1D5B-17DF-4BCE-A592-01FD627BDCC2}"/>
              </a:ext>
            </a:extLst>
          </p:cNvPr>
          <p:cNvSpPr>
            <a:spLocks noGrp="1"/>
          </p:cNvSpPr>
          <p:nvPr>
            <p:ph idx="1"/>
          </p:nvPr>
        </p:nvSpPr>
        <p:spPr/>
        <p:txBody>
          <a:bodyPr/>
          <a:lstStyle/>
          <a:p>
            <a:r>
              <a:rPr lang="en-US" dirty="0"/>
              <a:t>New 2022 SOLs</a:t>
            </a:r>
          </a:p>
          <a:p>
            <a:r>
              <a:rPr lang="en-US" dirty="0"/>
              <a:t>Critical content by standards</a:t>
            </a:r>
          </a:p>
          <a:p>
            <a:r>
              <a:rPr lang="en-US" dirty="0"/>
              <a:t>Assessment of and for student learning</a:t>
            </a:r>
          </a:p>
          <a:p>
            <a:r>
              <a:rPr lang="en-US" dirty="0"/>
              <a:t>Five Units of Study</a:t>
            </a:r>
          </a:p>
          <a:p>
            <a:pPr lvl="1"/>
            <a:r>
              <a:rPr lang="en-US" dirty="0"/>
              <a:t>Team Sports, Individual Sports, Life Time Activities, Rhythm/Dance, and Adventure/Cooperative</a:t>
            </a:r>
          </a:p>
          <a:p>
            <a:pPr lvl="1"/>
            <a:endParaRPr lang="en-US" dirty="0"/>
          </a:p>
          <a:p>
            <a:r>
              <a:rPr lang="en-US" dirty="0"/>
              <a:t>Goals for grade level and individual standards</a:t>
            </a:r>
          </a:p>
        </p:txBody>
      </p:sp>
    </p:spTree>
    <p:extLst>
      <p:ext uri="{BB962C8B-B14F-4D97-AF65-F5344CB8AC3E}">
        <p14:creationId xmlns:p14="http://schemas.microsoft.com/office/powerpoint/2010/main" val="120203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 Physical Education</a:t>
            </a:r>
          </a:p>
        </p:txBody>
      </p:sp>
      <p:sp>
        <p:nvSpPr>
          <p:cNvPr id="4" name="Content Placeholder 3"/>
          <p:cNvSpPr>
            <a:spLocks noGrp="1"/>
          </p:cNvSpPr>
          <p:nvPr>
            <p:ph sz="half" idx="1"/>
          </p:nvPr>
        </p:nvSpPr>
        <p:spPr>
          <a:xfrm>
            <a:off x="1180730" y="1911910"/>
            <a:ext cx="10058400" cy="5136203"/>
          </a:xfrm>
        </p:spPr>
        <p:txBody>
          <a:bodyPr>
            <a:normAutofit/>
          </a:bodyPr>
          <a:lstStyle/>
          <a:p>
            <a:r>
              <a:rPr lang="en-US" dirty="0"/>
              <a:t>Demonstrate competence in motor skills and movement patterns needed to perform a variety of physical activities. (</a:t>
            </a:r>
            <a:r>
              <a:rPr lang="en-US" b="1" dirty="0"/>
              <a:t>Motor Skill Development</a:t>
            </a:r>
            <a:r>
              <a:rPr lang="en-US" dirty="0"/>
              <a:t>) </a:t>
            </a:r>
          </a:p>
          <a:p>
            <a:r>
              <a:rPr lang="en-US" dirty="0"/>
              <a:t>Apply knowledge of the structures and functions of the body and how they relate to and are affected by human movement to learning and developing motor skills and specialized movement forms. (</a:t>
            </a:r>
            <a:r>
              <a:rPr lang="en-US" b="1" dirty="0"/>
              <a:t>Anatomical Basis of Movement</a:t>
            </a:r>
            <a:r>
              <a:rPr lang="en-US" dirty="0"/>
              <a:t>) </a:t>
            </a:r>
          </a:p>
          <a:p>
            <a:r>
              <a:rPr lang="en-US" dirty="0"/>
              <a:t> Achieve and maintain a health-enhancing level of personal fitness. (</a:t>
            </a:r>
            <a:r>
              <a:rPr lang="en-US" b="1" dirty="0"/>
              <a:t>Fitness Planning</a:t>
            </a:r>
            <a:r>
              <a:rPr lang="en-US" dirty="0"/>
              <a:t>) </a:t>
            </a:r>
          </a:p>
          <a:p>
            <a:r>
              <a:rPr lang="en-US" dirty="0"/>
              <a:t>Demonstrate the aptitude, attitude, and skills to lead responsible, fulfilling, and respectful lives.  (</a:t>
            </a:r>
            <a:r>
              <a:rPr lang="en-US" b="1" dirty="0"/>
              <a:t>Social Development</a:t>
            </a:r>
            <a:r>
              <a:rPr lang="en-US" dirty="0"/>
              <a:t>)  </a:t>
            </a:r>
          </a:p>
          <a:p>
            <a:r>
              <a:rPr lang="en-US" dirty="0"/>
              <a:t> Explain the importance of energy balance and nutritional needs of the body to maintain optimal health and prevent chronic disease. (</a:t>
            </a:r>
            <a:r>
              <a:rPr lang="en-US" b="1" dirty="0"/>
              <a:t>Energy Balance</a:t>
            </a:r>
            <a:r>
              <a:rPr lang="en-US" dirty="0"/>
              <a:t>)  </a:t>
            </a:r>
          </a:p>
          <a:p>
            <a:pPr marL="0" indent="0">
              <a:buNone/>
            </a:pPr>
            <a:endParaRPr lang="en-US" dirty="0"/>
          </a:p>
        </p:txBody>
      </p:sp>
    </p:spTree>
    <p:extLst>
      <p:ext uri="{BB962C8B-B14F-4D97-AF65-F5344CB8AC3E}">
        <p14:creationId xmlns:p14="http://schemas.microsoft.com/office/powerpoint/2010/main" val="428530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9945-3104-475A-BECE-DDC39D50D0E4}"/>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16C26138-0100-47D0-A4DB-993DA2ED4D60}"/>
              </a:ext>
            </a:extLst>
          </p:cNvPr>
          <p:cNvSpPr>
            <a:spLocks noGrp="1"/>
          </p:cNvSpPr>
          <p:nvPr>
            <p:ph idx="1"/>
          </p:nvPr>
        </p:nvSpPr>
        <p:spPr/>
        <p:txBody>
          <a:bodyPr>
            <a:normAutofit/>
          </a:bodyPr>
          <a:lstStyle/>
          <a:p>
            <a:r>
              <a:rPr lang="en-US" sz="2800" dirty="0"/>
              <a:t>Understand Critical content and the content that is developmentally appropriate</a:t>
            </a:r>
          </a:p>
          <a:p>
            <a:r>
              <a:rPr lang="en-US" sz="2800" dirty="0"/>
              <a:t>Understand specifics for what students should know and do by the end of the grade level</a:t>
            </a:r>
          </a:p>
          <a:p>
            <a:r>
              <a:rPr lang="en-US" sz="2800" dirty="0"/>
              <a:t>Time Management </a:t>
            </a:r>
          </a:p>
        </p:txBody>
      </p:sp>
    </p:spTree>
    <p:extLst>
      <p:ext uri="{BB962C8B-B14F-4D97-AF65-F5344CB8AC3E}">
        <p14:creationId xmlns:p14="http://schemas.microsoft.com/office/powerpoint/2010/main" val="113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9468B48-B793-4EF4-B87E-6FE41E4DDBF0}"/>
              </a:ext>
            </a:extLst>
          </p:cNvPr>
          <p:cNvSpPr>
            <a:spLocks noGrp="1"/>
          </p:cNvSpPr>
          <p:nvPr>
            <p:ph type="title"/>
          </p:nvPr>
        </p:nvSpPr>
        <p:spPr/>
        <p:txBody>
          <a:bodyPr/>
          <a:lstStyle/>
          <a:p>
            <a:r>
              <a:rPr lang="en-US" dirty="0"/>
              <a:t>Standards based Curriculum</a:t>
            </a:r>
          </a:p>
        </p:txBody>
      </p:sp>
      <p:sp>
        <p:nvSpPr>
          <p:cNvPr id="6" name="Content Placeholder 5">
            <a:extLst>
              <a:ext uri="{FF2B5EF4-FFF2-40B4-BE49-F238E27FC236}">
                <a16:creationId xmlns:a16="http://schemas.microsoft.com/office/drawing/2014/main" id="{6FE65B2C-D04E-4C89-BDF6-DC32CC300BD4}"/>
              </a:ext>
            </a:extLst>
          </p:cNvPr>
          <p:cNvSpPr>
            <a:spLocks noGrp="1"/>
          </p:cNvSpPr>
          <p:nvPr>
            <p:ph idx="1"/>
          </p:nvPr>
        </p:nvSpPr>
        <p:spPr>
          <a:xfrm>
            <a:off x="1066800" y="1944210"/>
            <a:ext cx="10058400" cy="4008534"/>
          </a:xfrm>
        </p:spPr>
        <p:txBody>
          <a:bodyPr>
            <a:normAutofit lnSpcReduction="10000"/>
          </a:bodyPr>
          <a:lstStyle/>
          <a:p>
            <a:r>
              <a:rPr lang="en-IE" sz="4000" dirty="0"/>
              <a:t>A standards-based curriculum calls for a careful selection of activities with adequate </a:t>
            </a:r>
            <a:r>
              <a:rPr lang="en-IE" sz="4000" b="1" dirty="0"/>
              <a:t>TIME</a:t>
            </a:r>
            <a:r>
              <a:rPr lang="en-IE" sz="4000" dirty="0"/>
              <a:t> provided for students to strive toward and master them.</a:t>
            </a:r>
          </a:p>
          <a:p>
            <a:pPr lvl="1"/>
            <a:r>
              <a:rPr lang="en-IE" sz="3000" dirty="0">
                <a:solidFill>
                  <a:srgbClr val="000000"/>
                </a:solidFill>
              </a:rPr>
              <a:t>Understanding critical content within the standards helps a teacher create developmentally appropriate lessons</a:t>
            </a:r>
            <a:endParaRPr lang="en-US" sz="3000" dirty="0">
              <a:solidFill>
                <a:srgbClr val="000000"/>
              </a:solidFill>
            </a:endParaRPr>
          </a:p>
          <a:p>
            <a:endParaRPr lang="en-US" dirty="0"/>
          </a:p>
        </p:txBody>
      </p:sp>
    </p:spTree>
    <p:extLst>
      <p:ext uri="{BB962C8B-B14F-4D97-AF65-F5344CB8AC3E}">
        <p14:creationId xmlns:p14="http://schemas.microsoft.com/office/powerpoint/2010/main" val="234350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the Standards</a:t>
            </a:r>
          </a:p>
        </p:txBody>
      </p:sp>
      <p:sp>
        <p:nvSpPr>
          <p:cNvPr id="3" name="Content Placeholder 2"/>
          <p:cNvSpPr>
            <a:spLocks noGrp="1"/>
          </p:cNvSpPr>
          <p:nvPr>
            <p:ph sz="quarter" idx="13"/>
          </p:nvPr>
        </p:nvSpPr>
        <p:spPr/>
        <p:txBody>
          <a:bodyPr>
            <a:normAutofit fontScale="77500" lnSpcReduction="20000"/>
          </a:bodyPr>
          <a:lstStyle/>
          <a:p>
            <a:pPr algn="ctr">
              <a:spcBef>
                <a:spcPct val="0"/>
              </a:spcBef>
              <a:buNone/>
            </a:pPr>
            <a:r>
              <a:rPr lang="en-US" sz="2800" dirty="0">
                <a:latin typeface="Arial" panose="020B0604020202020204" pitchFamily="34" charset="0"/>
                <a:cs typeface="Arial" panose="020B0604020202020204" pitchFamily="34" charset="0"/>
              </a:rPr>
              <a:t>Level 1</a:t>
            </a:r>
          </a:p>
          <a:p>
            <a:pPr algn="ctr">
              <a:spcBef>
                <a:spcPct val="0"/>
              </a:spcBef>
              <a:buNone/>
            </a:pPr>
            <a:r>
              <a:rPr lang="en-US" sz="2800" u="sng" dirty="0">
                <a:latin typeface="Arial" panose="020B0604020202020204" pitchFamily="34" charset="0"/>
                <a:cs typeface="Arial" panose="020B0604020202020204" pitchFamily="34" charset="0"/>
              </a:rPr>
              <a:t>Conceptually</a:t>
            </a:r>
          </a:p>
          <a:p>
            <a:pPr marL="457200" lvl="1" indent="0">
              <a:spcBef>
                <a:spcPct val="0"/>
              </a:spcBef>
              <a:spcAft>
                <a:spcPts val="1000"/>
              </a:spcAft>
              <a:buNone/>
            </a:pPr>
            <a:endParaRPr lang="en-US" sz="1400" dirty="0">
              <a:latin typeface="Arial" panose="020B0604020202020204" pitchFamily="34" charset="0"/>
              <a:cs typeface="Arial" panose="020B0604020202020204" pitchFamily="34" charset="0"/>
            </a:endParaRPr>
          </a:p>
          <a:p>
            <a:pPr lvl="1">
              <a:spcBef>
                <a:spcPct val="0"/>
              </a:spcBef>
              <a:spcAft>
                <a:spcPts val="1000"/>
              </a:spcAft>
            </a:pPr>
            <a:r>
              <a:rPr lang="en-US" sz="2800" dirty="0">
                <a:latin typeface="Arial" panose="020B0604020202020204" pitchFamily="34" charset="0"/>
                <a:cs typeface="Arial" panose="020B0604020202020204" pitchFamily="34" charset="0"/>
              </a:rPr>
              <a:t>What is the </a:t>
            </a:r>
            <a:r>
              <a:rPr lang="en-US" sz="2800" b="1" dirty="0">
                <a:latin typeface="Arial" panose="020B0604020202020204" pitchFamily="34" charset="0"/>
                <a:cs typeface="Arial" panose="020B0604020202020204" pitchFamily="34" charset="0"/>
              </a:rPr>
              <a:t>intent</a:t>
            </a:r>
            <a:r>
              <a:rPr lang="en-US" sz="2800" dirty="0">
                <a:latin typeface="Arial" panose="020B0604020202020204" pitchFamily="34" charset="0"/>
                <a:cs typeface="Arial" panose="020B0604020202020204" pitchFamily="34" charset="0"/>
              </a:rPr>
              <a:t> of the standard?</a:t>
            </a:r>
          </a:p>
          <a:p>
            <a:pPr lvl="1">
              <a:spcBef>
                <a:spcPct val="0"/>
              </a:spcBef>
              <a:spcAft>
                <a:spcPts val="1000"/>
              </a:spcAft>
            </a:pPr>
            <a:r>
              <a:rPr lang="en-US" sz="2800" dirty="0">
                <a:latin typeface="Arial" panose="020B0604020202020204" pitchFamily="34" charset="0"/>
                <a:cs typeface="Arial" panose="020B0604020202020204" pitchFamily="34" charset="0"/>
              </a:rPr>
              <a:t>How Does the standard </a:t>
            </a:r>
            <a:r>
              <a:rPr lang="en-US" sz="2800" b="1" dirty="0">
                <a:latin typeface="Arial" panose="020B0604020202020204" pitchFamily="34" charset="0"/>
                <a:cs typeface="Arial" panose="020B0604020202020204" pitchFamily="34" charset="0"/>
              </a:rPr>
              <a:t>evolve</a:t>
            </a:r>
            <a:r>
              <a:rPr lang="en-US" sz="2800" dirty="0">
                <a:latin typeface="Arial" panose="020B0604020202020204" pitchFamily="34" charset="0"/>
                <a:cs typeface="Arial" panose="020B0604020202020204" pitchFamily="34" charset="0"/>
              </a:rPr>
              <a:t>?</a:t>
            </a:r>
          </a:p>
          <a:p>
            <a:pPr lvl="1">
              <a:spcBef>
                <a:spcPct val="0"/>
              </a:spcBef>
              <a:spcAft>
                <a:spcPts val="1000"/>
              </a:spcAft>
            </a:pPr>
            <a:r>
              <a:rPr lang="en-US" sz="2800" dirty="0">
                <a:latin typeface="Arial" panose="020B0604020202020204" pitchFamily="34" charset="0"/>
                <a:cs typeface="Arial" panose="020B0604020202020204" pitchFamily="34" charset="0"/>
              </a:rPr>
              <a:t>How might the standard be </a:t>
            </a:r>
            <a:r>
              <a:rPr lang="en-US" sz="2800" b="1" dirty="0">
                <a:latin typeface="Arial" panose="020B0604020202020204" pitchFamily="34" charset="0"/>
                <a:cs typeface="Arial" panose="020B0604020202020204" pitchFamily="34" charset="0"/>
              </a:rPr>
              <a:t>interpreted</a:t>
            </a:r>
            <a:r>
              <a:rPr lang="en-US" sz="2800" dirty="0">
                <a:latin typeface="Arial" panose="020B0604020202020204" pitchFamily="34" charset="0"/>
                <a:cs typeface="Arial" panose="020B0604020202020204" pitchFamily="34" charset="0"/>
              </a:rPr>
              <a:t>?</a:t>
            </a:r>
          </a:p>
          <a:p>
            <a:pPr lvl="1">
              <a:spcBef>
                <a:spcPct val="0"/>
              </a:spcBef>
              <a:spcAft>
                <a:spcPts val="1000"/>
              </a:spcAft>
            </a:pPr>
            <a:endParaRPr lang="en-US" sz="2800" dirty="0">
              <a:latin typeface="Arial" panose="020B0604020202020204" pitchFamily="34" charset="0"/>
              <a:cs typeface="Arial" panose="020B0604020202020204" pitchFamily="34" charset="0"/>
            </a:endParaRPr>
          </a:p>
          <a:p>
            <a:pPr lvl="2">
              <a:spcBef>
                <a:spcPct val="0"/>
              </a:spcBef>
              <a:spcAft>
                <a:spcPts val="1000"/>
              </a:spcAft>
            </a:pPr>
            <a:r>
              <a:rPr lang="en-US" sz="2700" dirty="0">
                <a:latin typeface="Arial" panose="020B0604020202020204" pitchFamily="34" charset="0"/>
                <a:cs typeface="Arial" panose="020B0604020202020204" pitchFamily="34" charset="0"/>
              </a:rPr>
              <a:t>Look for key action words</a:t>
            </a:r>
          </a:p>
          <a:p>
            <a:pPr lvl="2">
              <a:spcBef>
                <a:spcPct val="0"/>
              </a:spcBef>
              <a:spcAft>
                <a:spcPts val="1000"/>
              </a:spcAft>
            </a:pPr>
            <a:r>
              <a:rPr lang="en-US" sz="2700" dirty="0">
                <a:latin typeface="Arial" panose="020B0604020202020204" pitchFamily="34" charset="0"/>
                <a:cs typeface="Arial" panose="020B0604020202020204" pitchFamily="34" charset="0"/>
              </a:rPr>
              <a:t>Example 4</a:t>
            </a:r>
            <a:r>
              <a:rPr lang="en-US" sz="2700" baseline="30000" dirty="0">
                <a:latin typeface="Arial" panose="020B0604020202020204" pitchFamily="34" charset="0"/>
                <a:cs typeface="Arial" panose="020B0604020202020204" pitchFamily="34" charset="0"/>
              </a:rPr>
              <a:t>th</a:t>
            </a:r>
            <a:r>
              <a:rPr lang="en-US" sz="2700" dirty="0">
                <a:latin typeface="Arial" panose="020B0604020202020204" pitchFamily="34" charset="0"/>
                <a:cs typeface="Arial" panose="020B0604020202020204" pitchFamily="34" charset="0"/>
              </a:rPr>
              <a:t> grade and 6</a:t>
            </a:r>
            <a:r>
              <a:rPr lang="en-US" sz="2700" baseline="30000" dirty="0">
                <a:latin typeface="Arial" panose="020B0604020202020204" pitchFamily="34" charset="0"/>
                <a:cs typeface="Arial" panose="020B0604020202020204" pitchFamily="34" charset="0"/>
              </a:rPr>
              <a:t>th</a:t>
            </a:r>
            <a:r>
              <a:rPr lang="en-US" sz="2700" dirty="0">
                <a:latin typeface="Arial" panose="020B0604020202020204" pitchFamily="34" charset="0"/>
                <a:cs typeface="Arial" panose="020B0604020202020204" pitchFamily="34" charset="0"/>
              </a:rPr>
              <a:t> grade</a:t>
            </a:r>
          </a:p>
          <a:p>
            <a:endParaRPr lang="en-US" dirty="0"/>
          </a:p>
        </p:txBody>
      </p:sp>
    </p:spTree>
    <p:extLst>
      <p:ext uri="{BB962C8B-B14F-4D97-AF65-F5344CB8AC3E}">
        <p14:creationId xmlns:p14="http://schemas.microsoft.com/office/powerpoint/2010/main" val="230094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E607B-AA8C-4875-9077-36EB685864F0}"/>
              </a:ext>
            </a:extLst>
          </p:cNvPr>
          <p:cNvSpPr>
            <a:spLocks noGrp="1"/>
          </p:cNvSpPr>
          <p:nvPr>
            <p:ph type="title"/>
          </p:nvPr>
        </p:nvSpPr>
        <p:spPr/>
        <p:txBody>
          <a:bodyPr/>
          <a:lstStyle/>
          <a:p>
            <a:r>
              <a:rPr lang="en-US" dirty="0"/>
              <a:t>Unpacking the Standards</a:t>
            </a:r>
          </a:p>
        </p:txBody>
      </p:sp>
      <p:graphicFrame>
        <p:nvGraphicFramePr>
          <p:cNvPr id="4" name="Content Placeholder 3">
            <a:extLst>
              <a:ext uri="{FF2B5EF4-FFF2-40B4-BE49-F238E27FC236}">
                <a16:creationId xmlns:a16="http://schemas.microsoft.com/office/drawing/2014/main" id="{9A687226-B48C-4FBB-BF4E-91CD30B9D688}"/>
              </a:ext>
            </a:extLst>
          </p:cNvPr>
          <p:cNvGraphicFramePr>
            <a:graphicFrameLocks noGrp="1"/>
          </p:cNvGraphicFramePr>
          <p:nvPr>
            <p:ph sz="quarter" idx="13"/>
            <p:extLst>
              <p:ext uri="{D42A27DB-BD31-4B8C-83A1-F6EECF244321}">
                <p14:modId xmlns:p14="http://schemas.microsoft.com/office/powerpoint/2010/main" val="1985879915"/>
              </p:ext>
            </p:extLst>
          </p:nvPr>
        </p:nvGraphicFramePr>
        <p:xfrm>
          <a:off x="685800" y="2317072"/>
          <a:ext cx="10394949" cy="736600"/>
        </p:xfrm>
        <a:graphic>
          <a:graphicData uri="http://schemas.openxmlformats.org/drawingml/2006/table">
            <a:tbl>
              <a:tblPr firstRow="1" bandRow="1">
                <a:tableStyleId>{5C22544A-7EE6-4342-B048-85BDC9FD1C3A}</a:tableStyleId>
              </a:tblPr>
              <a:tblGrid>
                <a:gridCol w="3464983">
                  <a:extLst>
                    <a:ext uri="{9D8B030D-6E8A-4147-A177-3AD203B41FA5}">
                      <a16:colId xmlns:a16="http://schemas.microsoft.com/office/drawing/2014/main" val="3110048292"/>
                    </a:ext>
                  </a:extLst>
                </a:gridCol>
                <a:gridCol w="3464983">
                  <a:extLst>
                    <a:ext uri="{9D8B030D-6E8A-4147-A177-3AD203B41FA5}">
                      <a16:colId xmlns:a16="http://schemas.microsoft.com/office/drawing/2014/main" val="2353618807"/>
                    </a:ext>
                  </a:extLst>
                </a:gridCol>
                <a:gridCol w="3464983">
                  <a:extLst>
                    <a:ext uri="{9D8B030D-6E8A-4147-A177-3AD203B41FA5}">
                      <a16:colId xmlns:a16="http://schemas.microsoft.com/office/drawing/2014/main" val="818174672"/>
                    </a:ext>
                  </a:extLst>
                </a:gridCol>
              </a:tblGrid>
              <a:tr h="117518">
                <a:tc>
                  <a:txBody>
                    <a:bodyPr/>
                    <a:lstStyle/>
                    <a:p>
                      <a:r>
                        <a:rPr lang="en-US" dirty="0"/>
                        <a:t>Critical Content</a:t>
                      </a:r>
                    </a:p>
                  </a:txBody>
                  <a:tcPr/>
                </a:tc>
                <a:tc>
                  <a:txBody>
                    <a:bodyPr/>
                    <a:lstStyle/>
                    <a:p>
                      <a:r>
                        <a:rPr lang="en-US" dirty="0"/>
                        <a:t>How (activities)</a:t>
                      </a:r>
                    </a:p>
                  </a:txBody>
                  <a:tcPr/>
                </a:tc>
                <a:tc>
                  <a:txBody>
                    <a:bodyPr/>
                    <a:lstStyle/>
                    <a:p>
                      <a:r>
                        <a:rPr lang="en-US" dirty="0"/>
                        <a:t>Assessment</a:t>
                      </a:r>
                    </a:p>
                  </a:txBody>
                  <a:tcPr/>
                </a:tc>
                <a:extLst>
                  <a:ext uri="{0D108BD9-81ED-4DB2-BD59-A6C34878D82A}">
                    <a16:rowId xmlns:a16="http://schemas.microsoft.com/office/drawing/2014/main" val="67561468"/>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666005130"/>
                  </a:ext>
                </a:extLst>
              </a:tr>
            </a:tbl>
          </a:graphicData>
        </a:graphic>
      </p:graphicFrame>
      <p:sp>
        <p:nvSpPr>
          <p:cNvPr id="3" name="TextBox 2">
            <a:extLst>
              <a:ext uri="{FF2B5EF4-FFF2-40B4-BE49-F238E27FC236}">
                <a16:creationId xmlns:a16="http://schemas.microsoft.com/office/drawing/2014/main" id="{F3BE8E71-5E28-4ED2-A375-7EBF61AC0EB3}"/>
              </a:ext>
            </a:extLst>
          </p:cNvPr>
          <p:cNvSpPr txBox="1"/>
          <p:nvPr/>
        </p:nvSpPr>
        <p:spPr>
          <a:xfrm>
            <a:off x="2095129" y="3968319"/>
            <a:ext cx="9339309" cy="923330"/>
          </a:xfrm>
          <a:prstGeom prst="rect">
            <a:avLst/>
          </a:prstGeom>
          <a:noFill/>
        </p:spPr>
        <p:txBody>
          <a:bodyPr wrap="square" rtlCol="0">
            <a:spAutoFit/>
          </a:bodyPr>
          <a:lstStyle/>
          <a:p>
            <a:r>
              <a:rPr lang="en-US" dirty="0"/>
              <a:t>Critical content – those big terms listed within the standard</a:t>
            </a:r>
          </a:p>
          <a:p>
            <a:r>
              <a:rPr lang="en-US" dirty="0"/>
              <a:t>How – What activities would help the students be successful with that content!</a:t>
            </a:r>
          </a:p>
          <a:p>
            <a:r>
              <a:rPr lang="en-US" dirty="0"/>
              <a:t>Assessment – How can you measure the success of that content!</a:t>
            </a:r>
          </a:p>
        </p:txBody>
      </p:sp>
    </p:spTree>
    <p:extLst>
      <p:ext uri="{BB962C8B-B14F-4D97-AF65-F5344CB8AC3E}">
        <p14:creationId xmlns:p14="http://schemas.microsoft.com/office/powerpoint/2010/main" val="290149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2C1A-F7EC-460F-A771-A384ECB5ADE4}"/>
              </a:ext>
            </a:extLst>
          </p:cNvPr>
          <p:cNvSpPr>
            <a:spLocks noGrp="1"/>
          </p:cNvSpPr>
          <p:nvPr>
            <p:ph type="title"/>
          </p:nvPr>
        </p:nvSpPr>
        <p:spPr/>
        <p:txBody>
          <a:bodyPr/>
          <a:lstStyle/>
          <a:p>
            <a:r>
              <a:rPr lang="en-US" dirty="0"/>
              <a:t>Units of Study</a:t>
            </a:r>
          </a:p>
        </p:txBody>
      </p:sp>
      <p:sp>
        <p:nvSpPr>
          <p:cNvPr id="3" name="Content Placeholder 2">
            <a:extLst>
              <a:ext uri="{FF2B5EF4-FFF2-40B4-BE49-F238E27FC236}">
                <a16:creationId xmlns:a16="http://schemas.microsoft.com/office/drawing/2014/main" id="{EDA830A9-665A-479F-900D-11B277921452}"/>
              </a:ext>
            </a:extLst>
          </p:cNvPr>
          <p:cNvSpPr>
            <a:spLocks noGrp="1"/>
          </p:cNvSpPr>
          <p:nvPr>
            <p:ph sz="quarter" idx="13"/>
          </p:nvPr>
        </p:nvSpPr>
        <p:spPr/>
        <p:txBody>
          <a:bodyPr>
            <a:normAutofit/>
          </a:bodyPr>
          <a:lstStyle/>
          <a:p>
            <a:pPr marL="0" indent="0">
              <a:buNone/>
            </a:pPr>
            <a:r>
              <a:rPr lang="en-US" sz="2400" dirty="0"/>
              <a:t>5 different content areas for physical education units</a:t>
            </a:r>
          </a:p>
          <a:p>
            <a:r>
              <a:rPr lang="en-US" sz="2400" dirty="0"/>
              <a:t>Team Sports,</a:t>
            </a:r>
          </a:p>
          <a:p>
            <a:r>
              <a:rPr lang="en-US" sz="2400" dirty="0"/>
              <a:t>Individual Sports</a:t>
            </a:r>
          </a:p>
          <a:p>
            <a:r>
              <a:rPr lang="en-US" sz="2400" dirty="0"/>
              <a:t>Adventure/Cooperative</a:t>
            </a:r>
          </a:p>
          <a:p>
            <a:r>
              <a:rPr lang="en-US" sz="2400" dirty="0"/>
              <a:t>Lifetime</a:t>
            </a:r>
          </a:p>
          <a:p>
            <a:r>
              <a:rPr lang="en-US" sz="2400" dirty="0"/>
              <a:t>Rhythm/Dance</a:t>
            </a:r>
          </a:p>
        </p:txBody>
      </p:sp>
    </p:spTree>
    <p:extLst>
      <p:ext uri="{BB962C8B-B14F-4D97-AF65-F5344CB8AC3E}">
        <p14:creationId xmlns:p14="http://schemas.microsoft.com/office/powerpoint/2010/main" val="1167893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FIVE.pptx" id="{928531FE-40B6-4895-993A-83D26AA1E005}" vid="{C99C5ABD-1620-4AD2-A38C-62625556F38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80503D91D7AE478E0F1572DD14FC58" ma:contentTypeVersion="14" ma:contentTypeDescription="Create a new document." ma:contentTypeScope="" ma:versionID="dd83f336764fdf2059617374ef344201">
  <xsd:schema xmlns:xsd="http://www.w3.org/2001/XMLSchema" xmlns:xs="http://www.w3.org/2001/XMLSchema" xmlns:p="http://schemas.microsoft.com/office/2006/metadata/properties" xmlns:ns3="cd352972-42a9-4b1c-9f71-e051d0ca19c2" xmlns:ns4="10d7c0bc-aa33-40ab-9988-a1cb4d9d80d7" targetNamespace="http://schemas.microsoft.com/office/2006/metadata/properties" ma:root="true" ma:fieldsID="6e19e53c7305024663850a484c5139f0" ns3:_="" ns4:_="">
    <xsd:import namespace="cd352972-42a9-4b1c-9f71-e051d0ca19c2"/>
    <xsd:import namespace="10d7c0bc-aa33-40ab-9988-a1cb4d9d80d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352972-42a9-4b1c-9f71-e051d0ca19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d7c0bc-aa33-40ab-9988-a1cb4d9d80d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266F11-7AC1-423B-9CD1-B0ACCBCA18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352972-42a9-4b1c-9f71-e051d0ca19c2"/>
    <ds:schemaRef ds:uri="10d7c0bc-aa33-40ab-9988-a1cb4d9d80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D3D72E-5428-46A6-B0F1-B0A2499C864F}">
  <ds:schemaRefs>
    <ds:schemaRef ds:uri="http://schemas.openxmlformats.org/package/2006/metadata/core-properties"/>
    <ds:schemaRef ds:uri="10d7c0bc-aa33-40ab-9988-a1cb4d9d80d7"/>
    <ds:schemaRef ds:uri="http://schemas.microsoft.com/office/2006/documentManagement/types"/>
    <ds:schemaRef ds:uri="http://purl.org/dc/elements/1.1/"/>
    <ds:schemaRef ds:uri="http://schemas.microsoft.com/office/2006/metadata/properties"/>
    <ds:schemaRef ds:uri="http://www.w3.org/XML/1998/namespace"/>
    <ds:schemaRef ds:uri="http://purl.org/dc/dcmitype/"/>
    <ds:schemaRef ds:uri="http://schemas.microsoft.com/office/infopath/2007/PartnerControls"/>
    <ds:schemaRef ds:uri="cd352972-42a9-4b1c-9f71-e051d0ca19c2"/>
    <ds:schemaRef ds:uri="http://purl.org/dc/terms/"/>
  </ds:schemaRefs>
</ds:datastoreItem>
</file>

<file path=customXml/itemProps3.xml><?xml version="1.0" encoding="utf-8"?>
<ds:datastoreItem xmlns:ds="http://schemas.openxmlformats.org/officeDocument/2006/customXml" ds:itemID="{9A1F3BE3-38DD-4719-9A3A-B3D4B2C2F2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Geometric color block</Template>
  <TotalTime>0</TotalTime>
  <Words>363</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Garamond</vt:lpstr>
      <vt:lpstr>SavonVTI</vt:lpstr>
      <vt:lpstr>VA  Physical Education  SOLS</vt:lpstr>
      <vt:lpstr>VA Physical Education 2022 SOLS</vt:lpstr>
      <vt:lpstr>Standards Physical Education</vt:lpstr>
      <vt:lpstr>WHY</vt:lpstr>
      <vt:lpstr>Standards based Curriculum</vt:lpstr>
      <vt:lpstr>Unpacking the Standards</vt:lpstr>
      <vt:lpstr>Unpacking the Standards</vt:lpstr>
      <vt:lpstr>Units of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2022-07-12T18:10:26Z</dcterms:created>
  <dcterms:modified xsi:type="dcterms:W3CDTF">2024-03-07T13:30:12Z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0x0101000E80503D91D7AE478E0F1572DD14FC58</vt:lpwstr>
  </property>
</Properties>
</file>