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4" r:id="rId5"/>
    <p:sldId id="257" r:id="rId6"/>
    <p:sldId id="269" r:id="rId7"/>
    <p:sldId id="258" r:id="rId8"/>
    <p:sldId id="256" r:id="rId9"/>
    <p:sldId id="273" r:id="rId10"/>
    <p:sldId id="260" r:id="rId11"/>
    <p:sldId id="261" r:id="rId12"/>
    <p:sldId id="262" r:id="rId13"/>
    <p:sldId id="263" r:id="rId14"/>
    <p:sldId id="270" r:id="rId15"/>
    <p:sldId id="271" r:id="rId16"/>
    <p:sldId id="272" r:id="rId17"/>
    <p:sldId id="267" r:id="rId18"/>
    <p:sldId id="276" r:id="rId19"/>
    <p:sldId id="277"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F3AB8C-D668-4ED5-9E14-EEE2CD73030E}" v="22" dt="2022-07-09T01:37:28.409"/>
    <p1510:client id="{CF2163FF-8FE8-4C47-A432-641ECACEDBBA}" v="1" dt="2022-07-09T15:30:37.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76" d="100"/>
          <a:sy n="76" d="100"/>
        </p:scale>
        <p:origin x="6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20DB-3542-425D-9E50-4D16C5F51FDD}"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01761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620DB-3542-425D-9E50-4D16C5F51FDD}"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9844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620DB-3542-425D-9E50-4D16C5F51FDD}"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88762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620DB-3542-425D-9E50-4D16C5F51FDD}"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11381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E620DB-3542-425D-9E50-4D16C5F51FDD}"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257070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E620DB-3542-425D-9E50-4D16C5F51FDD}"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467518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E620DB-3542-425D-9E50-4D16C5F51FDD}"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20040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E620DB-3542-425D-9E50-4D16C5F51FDD}"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363447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620DB-3542-425D-9E50-4D16C5F51FDD}"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22389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E620DB-3542-425D-9E50-4D16C5F51FDD}"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115286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E620DB-3542-425D-9E50-4D16C5F51FDD}"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1A000-A89E-4251-89E7-75F20811AE2A}" type="slidenum">
              <a:rPr lang="en-US" smtClean="0"/>
              <a:t>‹#›</a:t>
            </a:fld>
            <a:endParaRPr lang="en-US"/>
          </a:p>
        </p:txBody>
      </p:sp>
    </p:spTree>
    <p:extLst>
      <p:ext uri="{BB962C8B-B14F-4D97-AF65-F5344CB8AC3E}">
        <p14:creationId xmlns:p14="http://schemas.microsoft.com/office/powerpoint/2010/main" val="213028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620DB-3542-425D-9E50-4D16C5F51FDD}" type="datetimeFigureOut">
              <a:rPr lang="en-US" smtClean="0"/>
              <a:t>3/7/2024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1A000-A89E-4251-89E7-75F20811AE2A}" type="slidenum">
              <a:rPr lang="en-US" smtClean="0"/>
              <a:t>‹#›</a:t>
            </a:fld>
            <a:endParaRPr lang="en-US"/>
          </a:p>
        </p:txBody>
      </p:sp>
    </p:spTree>
    <p:extLst>
      <p:ext uri="{BB962C8B-B14F-4D97-AF65-F5344CB8AC3E}">
        <p14:creationId xmlns:p14="http://schemas.microsoft.com/office/powerpoint/2010/main" val="322744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3B2F3-1F01-F311-8D95-BA8C19F9263C}"/>
              </a:ext>
            </a:extLst>
          </p:cNvPr>
          <p:cNvSpPr>
            <a:spLocks noGrp="1"/>
          </p:cNvSpPr>
          <p:nvPr>
            <p:ph type="ctrTitle"/>
          </p:nvPr>
        </p:nvSpPr>
        <p:spPr/>
        <p:txBody>
          <a:bodyPr/>
          <a:lstStyle/>
          <a:p>
            <a:r>
              <a:rPr lang="en-US" dirty="0">
                <a:latin typeface="Ravie" panose="04040805050809020602" pitchFamily="82" charset="0"/>
              </a:rPr>
              <a:t>The Ultimate Team Build</a:t>
            </a:r>
          </a:p>
        </p:txBody>
      </p:sp>
      <p:sp>
        <p:nvSpPr>
          <p:cNvPr id="3" name="Subtitle 2">
            <a:extLst>
              <a:ext uri="{FF2B5EF4-FFF2-40B4-BE49-F238E27FC236}">
                <a16:creationId xmlns:a16="http://schemas.microsoft.com/office/drawing/2014/main" id="{F35F2829-23FE-47CF-19F1-9BACEF1AA24E}"/>
              </a:ext>
            </a:extLst>
          </p:cNvPr>
          <p:cNvSpPr>
            <a:spLocks noGrp="1"/>
          </p:cNvSpPr>
          <p:nvPr>
            <p:ph type="subTitle"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Tonight, we join in a series of challenging team building activities! Following directions, communication, cooperative, and group problem-solving will be on full display! Is your team up to the task? Do you have teamwork skills needed to succeed?   Each team will work together to complete a series of tasks working their way challenge by challenge. All activities are ready for teachers take back to challenge students as you start the school year off with a bang! In the end tonight, we will all find out which team is best at ‘The Ultimate---Team---Build!’</a:t>
            </a:r>
          </a:p>
          <a:p>
            <a:endParaRPr lang="en-US" dirty="0"/>
          </a:p>
        </p:txBody>
      </p:sp>
    </p:spTree>
    <p:extLst>
      <p:ext uri="{BB962C8B-B14F-4D97-AF65-F5344CB8AC3E}">
        <p14:creationId xmlns:p14="http://schemas.microsoft.com/office/powerpoint/2010/main" val="3474006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Leap Frog</a:t>
            </a:r>
          </a:p>
        </p:txBody>
      </p:sp>
      <p:sp>
        <p:nvSpPr>
          <p:cNvPr id="5" name="Content Placeholder 4"/>
          <p:cNvSpPr>
            <a:spLocks noGrp="1"/>
          </p:cNvSpPr>
          <p:nvPr>
            <p:ph idx="1"/>
          </p:nvPr>
        </p:nvSpPr>
        <p:spPr>
          <a:xfrm>
            <a:off x="838200" y="1400175"/>
            <a:ext cx="10515600" cy="5092700"/>
          </a:xfrm>
        </p:spPr>
        <p:txBody>
          <a:bodyPr>
            <a:normAutofit fontScale="92500" lnSpcReduction="20000"/>
          </a:bodyPr>
          <a:lstStyle/>
          <a:p>
            <a:r>
              <a:rPr lang="en-US" b="1" dirty="0"/>
              <a:t>Task:</a:t>
            </a:r>
            <a:r>
              <a:rPr lang="en-US" dirty="0"/>
              <a:t> Complete the leapfrog course as many times as your group can in the time limit. </a:t>
            </a:r>
          </a:p>
          <a:p>
            <a:r>
              <a:rPr lang="en-US" b="1" dirty="0"/>
              <a:t>Equipment:</a:t>
            </a:r>
            <a:r>
              <a:rPr lang="en-US" dirty="0"/>
              <a:t> 2 tarps or small parachutes, rubber frog</a:t>
            </a:r>
          </a:p>
          <a:p>
            <a:r>
              <a:rPr lang="en-US" b="1" dirty="0"/>
              <a:t>Rules and Procedures: </a:t>
            </a:r>
          </a:p>
          <a:p>
            <a:pPr lvl="1"/>
            <a:r>
              <a:rPr lang="en-US" dirty="0"/>
              <a:t>Divide into two groups. </a:t>
            </a:r>
          </a:p>
          <a:p>
            <a:pPr lvl="1"/>
            <a:r>
              <a:rPr lang="en-US" dirty="0"/>
              <a:t>Each group needs a tarp(lily pad). </a:t>
            </a:r>
          </a:p>
          <a:p>
            <a:pPr lvl="1"/>
            <a:r>
              <a:rPr lang="en-US" dirty="0"/>
              <a:t>Group members pick up and stand around the tarp(lily pad). </a:t>
            </a:r>
          </a:p>
          <a:p>
            <a:pPr lvl="1"/>
            <a:r>
              <a:rPr lang="en-US" dirty="0"/>
              <a:t>Two groups line up behind the start line. </a:t>
            </a:r>
          </a:p>
          <a:p>
            <a:pPr lvl="1"/>
            <a:r>
              <a:rPr lang="en-US" dirty="0"/>
              <a:t>Put the frog on second tarp. </a:t>
            </a:r>
          </a:p>
          <a:p>
            <a:pPr lvl="1"/>
            <a:r>
              <a:rPr lang="en-US" dirty="0"/>
              <a:t>Using the tarp, pass(leap) the frog to the group in front. </a:t>
            </a:r>
          </a:p>
          <a:p>
            <a:pPr lvl="1"/>
            <a:r>
              <a:rPr lang="en-US" dirty="0"/>
              <a:t>If successful, the back group moves over the front group and now receives the next pass. </a:t>
            </a:r>
          </a:p>
          <a:p>
            <a:pPr lvl="1"/>
            <a:r>
              <a:rPr lang="en-US" dirty="0"/>
              <a:t>Continue across the court. </a:t>
            </a:r>
          </a:p>
          <a:p>
            <a:pPr lvl="1"/>
            <a:r>
              <a:rPr lang="en-US" dirty="0"/>
              <a:t>Once the frog has successfully landed on a lily pad past the endline, begin the trip back across the pond. </a:t>
            </a:r>
          </a:p>
          <a:p>
            <a:pPr lvl="1"/>
            <a:r>
              <a:rPr lang="en-US" dirty="0"/>
              <a:t>5 points for each successful crossing. </a:t>
            </a:r>
          </a:p>
        </p:txBody>
      </p:sp>
    </p:spTree>
    <p:extLst>
      <p:ext uri="{BB962C8B-B14F-4D97-AF65-F5344CB8AC3E}">
        <p14:creationId xmlns:p14="http://schemas.microsoft.com/office/powerpoint/2010/main" val="318455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20750"/>
          </a:xfrm>
        </p:spPr>
        <p:txBody>
          <a:bodyPr/>
          <a:lstStyle/>
          <a:p>
            <a:pPr algn="ctr"/>
            <a:r>
              <a:rPr lang="en-US" dirty="0">
                <a:latin typeface="Ravie" panose="04040805050809020602" pitchFamily="82" charset="0"/>
              </a:rPr>
              <a:t>Hula Hoop Spin Back</a:t>
            </a:r>
          </a:p>
        </p:txBody>
      </p:sp>
      <p:sp>
        <p:nvSpPr>
          <p:cNvPr id="5" name="Content Placeholder 4"/>
          <p:cNvSpPr>
            <a:spLocks noGrp="1"/>
          </p:cNvSpPr>
          <p:nvPr>
            <p:ph idx="1"/>
          </p:nvPr>
        </p:nvSpPr>
        <p:spPr>
          <a:xfrm>
            <a:off x="838200" y="1285876"/>
            <a:ext cx="10515600" cy="5206998"/>
          </a:xfrm>
        </p:spPr>
        <p:txBody>
          <a:bodyPr>
            <a:normAutofit/>
          </a:bodyPr>
          <a:lstStyle/>
          <a:p>
            <a:r>
              <a:rPr lang="en-US" b="1" dirty="0"/>
              <a:t>Task:</a:t>
            </a:r>
            <a:r>
              <a:rPr lang="en-US" dirty="0"/>
              <a:t> </a:t>
            </a:r>
            <a:r>
              <a:rPr lang="en-US" sz="2800" dirty="0">
                <a:effectLst/>
                <a:latin typeface="Times New Roman" panose="02020603050405020304" pitchFamily="18" charset="0"/>
                <a:ea typeface="Times New Roman" panose="02020603050405020304" pitchFamily="18" charset="0"/>
              </a:rPr>
              <a:t>How many times can the team get the hula-hoop to spin back 20’ to the toss line?</a:t>
            </a:r>
          </a:p>
          <a:p>
            <a:r>
              <a:rPr lang="en-US" b="1" dirty="0"/>
              <a:t>Equipment: </a:t>
            </a:r>
            <a:r>
              <a:rPr lang="en-US" dirty="0"/>
              <a:t>Hula Hoops (up to 20)</a:t>
            </a:r>
          </a:p>
          <a:p>
            <a:r>
              <a:rPr lang="en-US" b="1" dirty="0"/>
              <a:t>Rules and Procedures: </a:t>
            </a:r>
          </a:p>
          <a:p>
            <a:pPr lvl="1"/>
            <a:r>
              <a:rPr lang="en-US" sz="2800" b="0" i="0" u="none" strike="noStrike" baseline="0" dirty="0">
                <a:solidFill>
                  <a:srgbClr val="000000"/>
                </a:solidFill>
                <a:latin typeface="Times New Roman" panose="02020603050405020304" pitchFamily="18" charset="0"/>
              </a:rPr>
              <a:t>Each teammate has a hoop (or share with a teammate). When the minute starts, toss the hoop from your starting line out past the spin back line and spin it back to you past your start line. Only hoops that cross the spin back line and your toss line count as a point. Keep track of your points and add your individual scores together to get your team score. </a:t>
            </a:r>
          </a:p>
          <a:p>
            <a:pPr lvl="1"/>
            <a:r>
              <a:rPr lang="en-US" sz="2800" b="0" i="0" u="none" strike="noStrike" baseline="0" dirty="0">
                <a:solidFill>
                  <a:srgbClr val="000000"/>
                </a:solidFill>
                <a:latin typeface="Times New Roman" panose="02020603050405020304" pitchFamily="18" charset="0"/>
              </a:rPr>
              <a:t>How many points did you score? </a:t>
            </a:r>
          </a:p>
          <a:p>
            <a:pPr marL="0" indent="0">
              <a:buNone/>
            </a:pPr>
            <a:endParaRPr lang="en-US" sz="24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3736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863600"/>
          </a:xfrm>
        </p:spPr>
        <p:txBody>
          <a:bodyPr/>
          <a:lstStyle/>
          <a:p>
            <a:pPr algn="ctr"/>
            <a:r>
              <a:rPr lang="en-US" dirty="0">
                <a:latin typeface="Ravie" panose="04040805050809020602" pitchFamily="82" charset="0"/>
              </a:rPr>
              <a:t>Human Basketball</a:t>
            </a:r>
          </a:p>
        </p:txBody>
      </p:sp>
      <p:sp>
        <p:nvSpPr>
          <p:cNvPr id="5" name="Content Placeholder 4"/>
          <p:cNvSpPr>
            <a:spLocks noGrp="1"/>
          </p:cNvSpPr>
          <p:nvPr>
            <p:ph idx="1"/>
          </p:nvPr>
        </p:nvSpPr>
        <p:spPr/>
        <p:txBody>
          <a:bodyPr>
            <a:normAutofit lnSpcReduction="10000"/>
          </a:bodyPr>
          <a:lstStyle/>
          <a:p>
            <a:r>
              <a:rPr lang="en-US" b="1" dirty="0"/>
              <a:t>Task:</a:t>
            </a:r>
            <a:r>
              <a:rPr lang="en-US" dirty="0"/>
              <a:t> Team members will work together to successfully make as many shots are possible in the given time limit. </a:t>
            </a:r>
          </a:p>
          <a:p>
            <a:r>
              <a:rPr lang="en-US" b="1" dirty="0"/>
              <a:t>Equipment:</a:t>
            </a:r>
            <a:r>
              <a:rPr lang="en-US" dirty="0"/>
              <a:t> 3 portable baskets and balls(36) – part of Pursuit Ball Set. </a:t>
            </a:r>
          </a:p>
          <a:p>
            <a:r>
              <a:rPr lang="en-US" b="1" dirty="0"/>
              <a:t>Rules and Procedures: </a:t>
            </a:r>
          </a:p>
          <a:p>
            <a:pPr lvl="1"/>
            <a:r>
              <a:rPr lang="en-US" dirty="0"/>
              <a:t>3 members volunteer to be the human basket and wear the available baskets on their body. These members stand behind a line located 10 to 15 ft. away from other team members but can move anywhere behind the line to successfully catch objects. </a:t>
            </a:r>
          </a:p>
          <a:p>
            <a:pPr lvl="1"/>
            <a:r>
              <a:rPr lang="en-US" dirty="0"/>
              <a:t>Other members will work together to shoot ball into the baskets. Member may only shoot one ball at a time. </a:t>
            </a:r>
          </a:p>
          <a:p>
            <a:pPr lvl="1"/>
            <a:r>
              <a:rPr lang="en-US" dirty="0"/>
              <a:t>How many points did you score? </a:t>
            </a:r>
          </a:p>
        </p:txBody>
      </p:sp>
    </p:spTree>
    <p:extLst>
      <p:ext uri="{BB962C8B-B14F-4D97-AF65-F5344CB8AC3E}">
        <p14:creationId xmlns:p14="http://schemas.microsoft.com/office/powerpoint/2010/main" val="2188031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Castle Build and Crash</a:t>
            </a:r>
          </a:p>
        </p:txBody>
      </p:sp>
      <p:sp>
        <p:nvSpPr>
          <p:cNvPr id="5" name="Content Placeholder 4"/>
          <p:cNvSpPr>
            <a:spLocks noGrp="1"/>
          </p:cNvSpPr>
          <p:nvPr>
            <p:ph idx="1"/>
          </p:nvPr>
        </p:nvSpPr>
        <p:spPr/>
        <p:txBody>
          <a:bodyPr>
            <a:normAutofit/>
          </a:bodyPr>
          <a:lstStyle/>
          <a:p>
            <a:r>
              <a:rPr lang="en-US" b="1" dirty="0"/>
              <a:t>Task:</a:t>
            </a:r>
            <a:r>
              <a:rPr lang="en-US" dirty="0"/>
              <a:t> Team members will work together to build and crash 2 hula hoop castles. </a:t>
            </a:r>
          </a:p>
          <a:p>
            <a:r>
              <a:rPr lang="en-US" b="1" dirty="0"/>
              <a:t>Equipment:</a:t>
            </a:r>
            <a:r>
              <a:rPr lang="en-US" dirty="0"/>
              <a:t> 12 same size hula hoops, Small gator balls (10)</a:t>
            </a:r>
          </a:p>
          <a:p>
            <a:r>
              <a:rPr lang="en-US" b="1" dirty="0"/>
              <a:t>Rules and Procedures: </a:t>
            </a:r>
          </a:p>
          <a:p>
            <a:pPr lvl="1"/>
            <a:r>
              <a:rPr lang="en-US" dirty="0"/>
              <a:t>Team members will work to build 2 hula hoop castles. </a:t>
            </a:r>
          </a:p>
          <a:p>
            <a:pPr lvl="1"/>
            <a:r>
              <a:rPr lang="en-US" dirty="0"/>
              <a:t>Upon successfully building hula hoop castles, team members will attempt to knock down the castle using gator balls from 10 to 15 feet away. </a:t>
            </a:r>
          </a:p>
          <a:p>
            <a:pPr lvl="1"/>
            <a:r>
              <a:rPr lang="en-US" dirty="0"/>
              <a:t>Team members continue to see how many times you can crash and build your castles. Keep track of you score. </a:t>
            </a:r>
          </a:p>
          <a:p>
            <a:pPr lvl="1"/>
            <a:r>
              <a:rPr lang="en-US" dirty="0"/>
              <a:t>How points did your team score? </a:t>
            </a:r>
          </a:p>
        </p:txBody>
      </p:sp>
    </p:spTree>
    <p:extLst>
      <p:ext uri="{BB962C8B-B14F-4D97-AF65-F5344CB8AC3E}">
        <p14:creationId xmlns:p14="http://schemas.microsoft.com/office/powerpoint/2010/main" val="50013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26A79-9DAF-932D-B2D0-E69CD43CE103}"/>
              </a:ext>
            </a:extLst>
          </p:cNvPr>
          <p:cNvSpPr>
            <a:spLocks noGrp="1"/>
          </p:cNvSpPr>
          <p:nvPr>
            <p:ph type="title"/>
          </p:nvPr>
        </p:nvSpPr>
        <p:spPr/>
        <p:txBody>
          <a:bodyPr/>
          <a:lstStyle/>
          <a:p>
            <a:pPr algn="ctr"/>
            <a:r>
              <a:rPr lang="en-US" dirty="0">
                <a:latin typeface="Ravie" panose="04040805050809020602" pitchFamily="82" charset="0"/>
              </a:rPr>
              <a:t>Omnikin Railroad</a:t>
            </a:r>
          </a:p>
        </p:txBody>
      </p:sp>
      <p:sp>
        <p:nvSpPr>
          <p:cNvPr id="4" name="Content Placeholder 4">
            <a:extLst>
              <a:ext uri="{FF2B5EF4-FFF2-40B4-BE49-F238E27FC236}">
                <a16:creationId xmlns:a16="http://schemas.microsoft.com/office/drawing/2014/main" id="{B786A81D-554C-1F38-383B-AD09E2DACFE8}"/>
              </a:ext>
            </a:extLst>
          </p:cNvPr>
          <p:cNvSpPr>
            <a:spLocks noGrp="1"/>
          </p:cNvSpPr>
          <p:nvPr>
            <p:ph idx="1"/>
          </p:nvPr>
        </p:nvSpPr>
        <p:spPr>
          <a:xfrm>
            <a:off x="838200" y="1825625"/>
            <a:ext cx="10515600" cy="4351338"/>
          </a:xfrm>
        </p:spPr>
        <p:txBody>
          <a:bodyPr>
            <a:normAutofit fontScale="85000" lnSpcReduction="20000"/>
          </a:bodyPr>
          <a:lstStyle/>
          <a:p>
            <a:r>
              <a:rPr lang="en-US" b="1" dirty="0"/>
              <a:t>Task:</a:t>
            </a:r>
            <a:r>
              <a:rPr lang="en-US" dirty="0"/>
              <a:t> Team members will work together to complete an Omnikin railroad trip around a defined space. </a:t>
            </a:r>
          </a:p>
          <a:p>
            <a:r>
              <a:rPr lang="en-US" b="1" dirty="0"/>
              <a:t>Equipment:</a:t>
            </a:r>
            <a:r>
              <a:rPr lang="en-US" dirty="0"/>
              <a:t> Omnikin Ball, pump</a:t>
            </a:r>
          </a:p>
          <a:p>
            <a:r>
              <a:rPr lang="en-US" b="1" dirty="0"/>
              <a:t>Rules and Procedures: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All members lay down on back side by side near a wall.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With feet up near the wall, members will begin to pass the Omnikin™ from person to person using only their feet and using the wall to assist. </a:t>
            </a:r>
          </a:p>
          <a:p>
            <a:pPr marL="800100" lvl="1" indent="-342900">
              <a:lnSpc>
                <a:spcPct val="107000"/>
              </a:lnSpc>
              <a:spcBef>
                <a:spcPts val="0"/>
              </a:spcBef>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Members will move to end of the line after passing the ball.</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Team will continue until they have moved the ball to the defined finish line.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Team must start over if the ball is dropped to the floor </a:t>
            </a:r>
            <a:r>
              <a:rPr lang="en-US" sz="2800" dirty="0">
                <a:latin typeface="Calibri" panose="020F0502020204030204" pitchFamily="34" charset="0"/>
                <a:ea typeface="Calibri" panose="020F0502020204030204" pitchFamily="34" charset="0"/>
                <a:cs typeface="Times New Roman" panose="02020603050405020304" pitchFamily="18" charset="0"/>
              </a:rPr>
              <a:t>or is touched by a hand. </a:t>
            </a:r>
          </a:p>
          <a:p>
            <a:pPr marL="800100" lvl="1" indent="-342900">
              <a:lnSpc>
                <a:spcPct val="107000"/>
              </a:lnSpc>
              <a:spcBef>
                <a:spcPts val="0"/>
              </a:spcBef>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Did you complete the trip? How many times?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180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26A79-9DAF-932D-B2D0-E69CD43CE103}"/>
              </a:ext>
            </a:extLst>
          </p:cNvPr>
          <p:cNvSpPr>
            <a:spLocks noGrp="1"/>
          </p:cNvSpPr>
          <p:nvPr>
            <p:ph type="title"/>
          </p:nvPr>
        </p:nvSpPr>
        <p:spPr/>
        <p:txBody>
          <a:bodyPr/>
          <a:lstStyle/>
          <a:p>
            <a:pPr algn="ctr"/>
            <a:r>
              <a:rPr lang="en-US" dirty="0">
                <a:latin typeface="Ravie" panose="04040805050809020602" pitchFamily="82" charset="0"/>
              </a:rPr>
              <a:t>Team Flip</a:t>
            </a:r>
          </a:p>
        </p:txBody>
      </p:sp>
      <p:sp>
        <p:nvSpPr>
          <p:cNvPr id="4" name="Content Placeholder 4">
            <a:extLst>
              <a:ext uri="{FF2B5EF4-FFF2-40B4-BE49-F238E27FC236}">
                <a16:creationId xmlns:a16="http://schemas.microsoft.com/office/drawing/2014/main" id="{B786A81D-554C-1F38-383B-AD09E2DACFE8}"/>
              </a:ext>
            </a:extLst>
          </p:cNvPr>
          <p:cNvSpPr>
            <a:spLocks noGrp="1"/>
          </p:cNvSpPr>
          <p:nvPr>
            <p:ph idx="1"/>
          </p:nvPr>
        </p:nvSpPr>
        <p:spPr>
          <a:xfrm>
            <a:off x="838200" y="1825625"/>
            <a:ext cx="10515600" cy="4351338"/>
          </a:xfrm>
        </p:spPr>
        <p:txBody>
          <a:bodyPr>
            <a:normAutofit/>
          </a:bodyPr>
          <a:lstStyle/>
          <a:p>
            <a:r>
              <a:rPr lang="en-US" b="1" dirty="0"/>
              <a:t>Task: </a:t>
            </a:r>
            <a:r>
              <a:rPr lang="en-US" dirty="0"/>
              <a:t>Team members will work together to complete as many successful flips as can be completed in the time limit. </a:t>
            </a:r>
          </a:p>
          <a:p>
            <a:r>
              <a:rPr lang="en-US" b="1" dirty="0"/>
              <a:t>Equipment: </a:t>
            </a:r>
            <a:r>
              <a:rPr lang="en-US" dirty="0"/>
              <a:t>small cones or water bottles</a:t>
            </a:r>
          </a:p>
          <a:p>
            <a:r>
              <a:rPr lang="en-US" b="1" dirty="0"/>
              <a:t>Rules and Procedures: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	Each team member will flip a water bottle or cone.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On the signal </a:t>
            </a:r>
            <a:r>
              <a:rPr lang="en-US" sz="2800" dirty="0">
                <a:latin typeface="Calibri" panose="020F0502020204030204" pitchFamily="34" charset="0"/>
                <a:ea typeface="Calibri" panose="020F0502020204030204" pitchFamily="34" charset="0"/>
                <a:cs typeface="Times New Roman" panose="02020603050405020304" pitchFamily="18" charset="0"/>
              </a:rPr>
              <a:t>‘go,’ members will attempt to successfully flip their equipment.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Keep count </a:t>
            </a:r>
            <a:r>
              <a:rPr lang="en-US" sz="2800" dirty="0">
                <a:latin typeface="Calibri" panose="020F0502020204030204" pitchFamily="34" charset="0"/>
                <a:ea typeface="Calibri" panose="020F0502020204030204" pitchFamily="34" charset="0"/>
                <a:cs typeface="Times New Roman" panose="02020603050405020304" pitchFamily="18" charset="0"/>
              </a:rPr>
              <a:t>of successful flips. </a:t>
            </a:r>
          </a:p>
          <a:p>
            <a:pPr marL="800100" lvl="1" indent="-342900">
              <a:lnSpc>
                <a:spcPct val="107000"/>
              </a:lnSpc>
              <a:spcBef>
                <a:spcPts val="0"/>
              </a:spcBef>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How many points did you</a:t>
            </a:r>
            <a:r>
              <a:rPr lang="en-US" sz="2800" dirty="0">
                <a:latin typeface="Calibri" panose="020F0502020204030204" pitchFamily="34" charset="0"/>
                <a:ea typeface="Calibri" panose="020F0502020204030204" pitchFamily="34" charset="0"/>
                <a:cs typeface="Times New Roman" panose="02020603050405020304" pitchFamily="18" charset="0"/>
              </a:rPr>
              <a:t>r team score?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3725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9D04-2AD6-CC29-782F-BF58064DD4CA}"/>
              </a:ext>
            </a:extLst>
          </p:cNvPr>
          <p:cNvSpPr>
            <a:spLocks noGrp="1"/>
          </p:cNvSpPr>
          <p:nvPr>
            <p:ph type="title"/>
          </p:nvPr>
        </p:nvSpPr>
        <p:spPr/>
        <p:txBody>
          <a:bodyPr/>
          <a:lstStyle/>
          <a:p>
            <a:r>
              <a:rPr lang="en-US" dirty="0"/>
              <a:t>Directions Link</a:t>
            </a:r>
          </a:p>
        </p:txBody>
      </p:sp>
      <p:pic>
        <p:nvPicPr>
          <p:cNvPr id="4" name="Picture 3" descr="Qr code&#10;&#10;Description automatically generated">
            <a:extLst>
              <a:ext uri="{FF2B5EF4-FFF2-40B4-BE49-F238E27FC236}">
                <a16:creationId xmlns:a16="http://schemas.microsoft.com/office/drawing/2014/main" id="{ADAD719F-632B-776F-61BB-077E31FE0F74}"/>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836" r="9651" b="8372"/>
          <a:stretch/>
        </p:blipFill>
        <p:spPr bwMode="auto">
          <a:xfrm>
            <a:off x="4483418" y="1343025"/>
            <a:ext cx="5294190" cy="532987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7838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Moonball</a:t>
            </a:r>
          </a:p>
        </p:txBody>
      </p:sp>
      <p:sp>
        <p:nvSpPr>
          <p:cNvPr id="5" name="Content Placeholder 4"/>
          <p:cNvSpPr>
            <a:spLocks noGrp="1"/>
          </p:cNvSpPr>
          <p:nvPr>
            <p:ph idx="1"/>
          </p:nvPr>
        </p:nvSpPr>
        <p:spPr/>
        <p:txBody>
          <a:bodyPr/>
          <a:lstStyle/>
          <a:p>
            <a:r>
              <a:rPr lang="en-US" b="1" dirty="0"/>
              <a:t>Task: </a:t>
            </a:r>
            <a:r>
              <a:rPr lang="en-US" dirty="0"/>
              <a:t>As a group, hit the moonball(beach ball) as many times in the air without the ball touching the ground.</a:t>
            </a:r>
          </a:p>
          <a:p>
            <a:r>
              <a:rPr lang="en-US" b="1" dirty="0"/>
              <a:t>Equipment:</a:t>
            </a:r>
            <a:r>
              <a:rPr lang="en-US" dirty="0"/>
              <a:t> Beachballs (1 plus 2 back ups)</a:t>
            </a:r>
          </a:p>
          <a:p>
            <a:r>
              <a:rPr lang="en-US" b="1" dirty="0"/>
              <a:t>Rules and Procedures</a:t>
            </a:r>
          </a:p>
          <a:p>
            <a:pPr lvl="1"/>
            <a:r>
              <a:rPr lang="en-US" dirty="0"/>
              <a:t>Arrange your group in the playing area.</a:t>
            </a:r>
          </a:p>
          <a:p>
            <a:pPr lvl="1"/>
            <a:r>
              <a:rPr lang="en-US" dirty="0"/>
              <a:t>Your group may hit the ball using any part of the body. </a:t>
            </a:r>
          </a:p>
          <a:p>
            <a:pPr lvl="1"/>
            <a:r>
              <a:rPr lang="en-US" dirty="0"/>
              <a:t>Individuals may not hit the ball two times in a row. </a:t>
            </a:r>
          </a:p>
          <a:p>
            <a:pPr lvl="1"/>
            <a:r>
              <a:rPr lang="en-US" dirty="0"/>
              <a:t>If the ball hits the ground(or wall), restart your count and try to beat your best score. </a:t>
            </a:r>
          </a:p>
          <a:p>
            <a:pPr lvl="1"/>
            <a:r>
              <a:rPr lang="en-US" dirty="0"/>
              <a:t>What was your best score? </a:t>
            </a:r>
          </a:p>
        </p:txBody>
      </p:sp>
    </p:spTree>
    <p:extLst>
      <p:ext uri="{BB962C8B-B14F-4D97-AF65-F5344CB8AC3E}">
        <p14:creationId xmlns:p14="http://schemas.microsoft.com/office/powerpoint/2010/main" val="361080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6471A-6521-2B5C-62E9-050C8D423211}"/>
              </a:ext>
            </a:extLst>
          </p:cNvPr>
          <p:cNvSpPr>
            <a:spLocks noGrp="1"/>
          </p:cNvSpPr>
          <p:nvPr>
            <p:ph type="title"/>
          </p:nvPr>
        </p:nvSpPr>
        <p:spPr/>
        <p:txBody>
          <a:bodyPr/>
          <a:lstStyle/>
          <a:p>
            <a:pPr algn="ctr"/>
            <a:r>
              <a:rPr lang="en-US" dirty="0">
                <a:latin typeface="Ravie" panose="04040805050809020602" pitchFamily="82" charset="0"/>
              </a:rPr>
              <a:t>Teamwork is Dreamwork</a:t>
            </a:r>
          </a:p>
        </p:txBody>
      </p:sp>
      <p:sp>
        <p:nvSpPr>
          <p:cNvPr id="3" name="Content Placeholder 2">
            <a:extLst>
              <a:ext uri="{FF2B5EF4-FFF2-40B4-BE49-F238E27FC236}">
                <a16:creationId xmlns:a16="http://schemas.microsoft.com/office/drawing/2014/main" id="{C15DC3BD-F202-FDAA-7204-CDE3F2655315}"/>
              </a:ext>
            </a:extLst>
          </p:cNvPr>
          <p:cNvSpPr>
            <a:spLocks noGrp="1"/>
          </p:cNvSpPr>
          <p:nvPr>
            <p:ph idx="1"/>
          </p:nvPr>
        </p:nvSpPr>
        <p:spPr/>
        <p:txBody>
          <a:bodyPr>
            <a:normAutofit fontScale="92500" lnSpcReduction="10000"/>
          </a:bodyPr>
          <a:lstStyle/>
          <a:p>
            <a:r>
              <a:rPr lang="en-US" b="1" dirty="0"/>
              <a:t>Task:</a:t>
            </a:r>
            <a:r>
              <a:rPr lang="en-US" dirty="0"/>
              <a:t> As a group, members are to work cooperatively to complete all the tasks contained in the bucket. </a:t>
            </a:r>
          </a:p>
          <a:p>
            <a:r>
              <a:rPr lang="en-US" b="1" dirty="0"/>
              <a:t>Equipment Needs: </a:t>
            </a:r>
            <a:r>
              <a:rPr lang="en-US" dirty="0"/>
              <a:t>2 buckets, task slips.</a:t>
            </a:r>
          </a:p>
          <a:p>
            <a:r>
              <a:rPr lang="en-US" b="1" dirty="0"/>
              <a:t>Rules and Procedures: </a:t>
            </a:r>
          </a:p>
          <a:p>
            <a:pPr lvl="1"/>
            <a:r>
              <a:rPr lang="en-US" dirty="0"/>
              <a:t>Members select one slip from the bucket.</a:t>
            </a:r>
          </a:p>
          <a:p>
            <a:pPr lvl="1"/>
            <a:r>
              <a:rPr lang="en-US" dirty="0"/>
              <a:t>After reading the slip, members complete the task or recruit other group members in assisting to complete the task. </a:t>
            </a:r>
          </a:p>
          <a:p>
            <a:pPr lvl="1"/>
            <a:r>
              <a:rPr lang="en-US" dirty="0"/>
              <a:t>Members quickly places completed slips in a second bucket located 20’ to 30’ feet away. </a:t>
            </a:r>
          </a:p>
          <a:p>
            <a:pPr lvl="1"/>
            <a:r>
              <a:rPr lang="en-US" dirty="0"/>
              <a:t>Members continue until all task are completed; slips placed in 2</a:t>
            </a:r>
            <a:r>
              <a:rPr lang="en-US" baseline="30000" dirty="0"/>
              <a:t>nd</a:t>
            </a:r>
            <a:r>
              <a:rPr lang="en-US" dirty="0"/>
              <a:t> bucket, and all members are seated. </a:t>
            </a:r>
          </a:p>
          <a:p>
            <a:pPr lvl="1"/>
            <a:r>
              <a:rPr lang="en-US" dirty="0"/>
              <a:t>Did you complete all the tasks? How fast did you do it? How many are left? </a:t>
            </a:r>
          </a:p>
          <a:p>
            <a:endParaRPr lang="en-US" dirty="0"/>
          </a:p>
        </p:txBody>
      </p:sp>
    </p:spTree>
    <p:extLst>
      <p:ext uri="{BB962C8B-B14F-4D97-AF65-F5344CB8AC3E}">
        <p14:creationId xmlns:p14="http://schemas.microsoft.com/office/powerpoint/2010/main" val="48825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Bacon and Eggs</a:t>
            </a:r>
          </a:p>
        </p:txBody>
      </p:sp>
      <p:sp>
        <p:nvSpPr>
          <p:cNvPr id="5" name="Content Placeholder 4"/>
          <p:cNvSpPr>
            <a:spLocks noGrp="1"/>
          </p:cNvSpPr>
          <p:nvPr>
            <p:ph idx="1"/>
          </p:nvPr>
        </p:nvSpPr>
        <p:spPr/>
        <p:txBody>
          <a:bodyPr>
            <a:normAutofit lnSpcReduction="10000"/>
          </a:bodyPr>
          <a:lstStyle/>
          <a:p>
            <a:r>
              <a:rPr lang="en-US" b="1" dirty="0"/>
              <a:t>Task:</a:t>
            </a:r>
            <a:r>
              <a:rPr lang="en-US" dirty="0"/>
              <a:t> Using only the tarp, your team is to pass the pig and chicken back  and forth between the two tarps. </a:t>
            </a:r>
          </a:p>
          <a:p>
            <a:r>
              <a:rPr lang="en-US" b="1" dirty="0"/>
              <a:t>Equipment: </a:t>
            </a:r>
            <a:r>
              <a:rPr lang="en-US" dirty="0"/>
              <a:t>2 tarps or small parachutes, rubber pig and rubber chicken. </a:t>
            </a:r>
          </a:p>
          <a:p>
            <a:r>
              <a:rPr lang="en-US" b="1" dirty="0"/>
              <a:t>Rules and Procedures: </a:t>
            </a:r>
          </a:p>
          <a:p>
            <a:pPr lvl="1"/>
            <a:r>
              <a:rPr lang="en-US" dirty="0"/>
              <a:t>Divide your group into two groups.</a:t>
            </a:r>
          </a:p>
          <a:p>
            <a:pPr lvl="1"/>
            <a:r>
              <a:rPr lang="en-US" dirty="0"/>
              <a:t>Each group pick up one of the two tarps. </a:t>
            </a:r>
          </a:p>
          <a:p>
            <a:pPr lvl="1"/>
            <a:r>
              <a:rPr lang="en-US" dirty="0"/>
              <a:t>Each group puts one of the animals on the tarps.</a:t>
            </a:r>
          </a:p>
          <a:p>
            <a:pPr lvl="1"/>
            <a:r>
              <a:rPr lang="en-US" dirty="0"/>
              <a:t>At the same time, pass the animal to the other team’s tarp. </a:t>
            </a:r>
          </a:p>
          <a:p>
            <a:pPr lvl="1"/>
            <a:r>
              <a:rPr lang="en-US" dirty="0"/>
              <a:t>Count number of successful times animals are passed caught. </a:t>
            </a:r>
          </a:p>
          <a:p>
            <a:pPr lvl="1"/>
            <a:r>
              <a:rPr lang="en-US" dirty="0"/>
              <a:t>How many successes did you have? </a:t>
            </a:r>
          </a:p>
          <a:p>
            <a:pPr marL="457200" lvl="1" indent="0">
              <a:buNone/>
            </a:pPr>
            <a:endParaRPr lang="en-US" dirty="0"/>
          </a:p>
        </p:txBody>
      </p:sp>
    </p:spTree>
    <p:extLst>
      <p:ext uri="{BB962C8B-B14F-4D97-AF65-F5344CB8AC3E}">
        <p14:creationId xmlns:p14="http://schemas.microsoft.com/office/powerpoint/2010/main" val="31333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Team Spelling</a:t>
            </a:r>
          </a:p>
        </p:txBody>
      </p:sp>
      <p:sp>
        <p:nvSpPr>
          <p:cNvPr id="5" name="Content Placeholder 4"/>
          <p:cNvSpPr>
            <a:spLocks noGrp="1"/>
          </p:cNvSpPr>
          <p:nvPr>
            <p:ph idx="1"/>
          </p:nvPr>
        </p:nvSpPr>
        <p:spPr/>
        <p:txBody>
          <a:bodyPr>
            <a:normAutofit/>
          </a:bodyPr>
          <a:lstStyle/>
          <a:p>
            <a:r>
              <a:rPr lang="en-US" b="1" dirty="0"/>
              <a:t>Task:</a:t>
            </a:r>
            <a:r>
              <a:rPr lang="en-US" dirty="0"/>
              <a:t> As a group, spell as many words relating to team as you can.</a:t>
            </a:r>
          </a:p>
          <a:p>
            <a:r>
              <a:rPr lang="en-US" b="1" dirty="0"/>
              <a:t>Equipment: </a:t>
            </a:r>
            <a:r>
              <a:rPr lang="en-US" dirty="0"/>
              <a:t>Letter cards </a:t>
            </a:r>
          </a:p>
          <a:p>
            <a:r>
              <a:rPr lang="en-US" b="1" dirty="0"/>
              <a:t>Rules and Procedures: </a:t>
            </a:r>
          </a:p>
          <a:p>
            <a:pPr lvl="1"/>
            <a:r>
              <a:rPr lang="en-US" dirty="0"/>
              <a:t>Hand out letters to members of your team. Some members may have more than one letter. </a:t>
            </a:r>
          </a:p>
          <a:p>
            <a:pPr lvl="1"/>
            <a:r>
              <a:rPr lang="en-US" dirty="0"/>
              <a:t>Assign one person as the team timer. </a:t>
            </a:r>
          </a:p>
          <a:p>
            <a:pPr lvl="1"/>
            <a:r>
              <a:rPr lang="en-US" dirty="0"/>
              <a:t>On the signal ‘GO,’ the team must spell out as many ‘team’ related words as you can. </a:t>
            </a:r>
          </a:p>
          <a:p>
            <a:pPr lvl="1"/>
            <a:r>
              <a:rPr lang="en-US" dirty="0"/>
              <a:t>Each word counts as 1 point and phrases count as 3 points. </a:t>
            </a:r>
          </a:p>
          <a:p>
            <a:pPr lvl="1"/>
            <a:r>
              <a:rPr lang="en-US" dirty="0"/>
              <a:t>How points did you get? </a:t>
            </a:r>
          </a:p>
        </p:txBody>
      </p:sp>
    </p:spTree>
    <p:extLst>
      <p:ext uri="{BB962C8B-B14F-4D97-AF65-F5344CB8AC3E}">
        <p14:creationId xmlns:p14="http://schemas.microsoft.com/office/powerpoint/2010/main" val="339442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825500"/>
          </a:xfrm>
        </p:spPr>
        <p:txBody>
          <a:bodyPr/>
          <a:lstStyle/>
          <a:p>
            <a:pPr algn="ctr"/>
            <a:r>
              <a:rPr lang="en-US" dirty="0">
                <a:latin typeface="Ravie" panose="04040805050809020602" pitchFamily="82" charset="0"/>
              </a:rPr>
              <a:t>Tennis Asteroids</a:t>
            </a:r>
          </a:p>
        </p:txBody>
      </p:sp>
      <p:sp>
        <p:nvSpPr>
          <p:cNvPr id="5" name="Content Placeholder 4"/>
          <p:cNvSpPr>
            <a:spLocks noGrp="1"/>
          </p:cNvSpPr>
          <p:nvPr>
            <p:ph idx="1"/>
          </p:nvPr>
        </p:nvSpPr>
        <p:spPr>
          <a:xfrm>
            <a:off x="838200" y="1323974"/>
            <a:ext cx="10515600" cy="5168899"/>
          </a:xfrm>
        </p:spPr>
        <p:txBody>
          <a:bodyPr>
            <a:normAutofit fontScale="92500"/>
          </a:bodyPr>
          <a:lstStyle/>
          <a:p>
            <a:r>
              <a:rPr lang="en-US" b="1" dirty="0"/>
              <a:t>Task:</a:t>
            </a:r>
            <a:r>
              <a:rPr lang="en-US" dirty="0"/>
              <a:t> Find out what is highest number of tennis balls that can be tossed by a single person and caught successfully by different members of your team. </a:t>
            </a:r>
          </a:p>
          <a:p>
            <a:r>
              <a:rPr lang="en-US" b="1" dirty="0"/>
              <a:t>Equipment: </a:t>
            </a:r>
            <a:r>
              <a:rPr lang="en-US" dirty="0"/>
              <a:t>tennis balls (15)</a:t>
            </a:r>
          </a:p>
          <a:p>
            <a:r>
              <a:rPr lang="en-US" b="1" dirty="0"/>
              <a:t>Rules and Procedures: </a:t>
            </a:r>
          </a:p>
          <a:p>
            <a:pPr lvl="1"/>
            <a:r>
              <a:rPr lang="en-US" dirty="0"/>
              <a:t>One student is the designated ‘</a:t>
            </a:r>
            <a:r>
              <a:rPr lang="en-US" dirty="0" err="1"/>
              <a:t>tosser</a:t>
            </a:r>
            <a:r>
              <a:rPr lang="en-US" dirty="0"/>
              <a:t>.' </a:t>
            </a:r>
          </a:p>
          <a:p>
            <a:pPr lvl="1"/>
            <a:r>
              <a:rPr lang="en-US" dirty="0"/>
              <a:t>The </a:t>
            </a:r>
            <a:r>
              <a:rPr lang="en-US" dirty="0" err="1"/>
              <a:t>tosser</a:t>
            </a:r>
            <a:r>
              <a:rPr lang="en-US" dirty="0"/>
              <a:t> may not catch a tennis ball. </a:t>
            </a:r>
          </a:p>
          <a:p>
            <a:pPr lvl="1"/>
            <a:r>
              <a:rPr lang="en-US" dirty="0"/>
              <a:t>The </a:t>
            </a:r>
            <a:r>
              <a:rPr lang="en-US" dirty="0" err="1"/>
              <a:t>tosser</a:t>
            </a:r>
            <a:r>
              <a:rPr lang="en-US" dirty="0"/>
              <a:t> tosses the ball in the air and any player tries to catch the ball. </a:t>
            </a:r>
          </a:p>
          <a:p>
            <a:pPr lvl="1"/>
            <a:r>
              <a:rPr lang="en-US" dirty="0"/>
              <a:t>If the ball is caught, the </a:t>
            </a:r>
            <a:r>
              <a:rPr lang="en-US" dirty="0" err="1"/>
              <a:t>tosser</a:t>
            </a:r>
            <a:r>
              <a:rPr lang="en-US" dirty="0"/>
              <a:t> now tosses two tennis balls.</a:t>
            </a:r>
          </a:p>
          <a:p>
            <a:pPr lvl="1"/>
            <a:r>
              <a:rPr lang="en-US" dirty="0"/>
              <a:t> Any two players must catch the two balls. </a:t>
            </a:r>
          </a:p>
          <a:p>
            <a:pPr lvl="1"/>
            <a:r>
              <a:rPr lang="en-US" dirty="0"/>
              <a:t>Continue to level three. </a:t>
            </a:r>
          </a:p>
          <a:p>
            <a:pPr lvl="1"/>
            <a:r>
              <a:rPr lang="en-US" dirty="0"/>
              <a:t>Each player may only catch one ball during any level. If any of the balls are not caught, then the team must start over at level one.</a:t>
            </a:r>
          </a:p>
          <a:p>
            <a:pPr lvl="1"/>
            <a:r>
              <a:rPr lang="en-US" dirty="0"/>
              <a:t>What was the highest level your group achieved?</a:t>
            </a:r>
          </a:p>
        </p:txBody>
      </p:sp>
    </p:spTree>
    <p:extLst>
      <p:ext uri="{BB962C8B-B14F-4D97-AF65-F5344CB8AC3E}">
        <p14:creationId xmlns:p14="http://schemas.microsoft.com/office/powerpoint/2010/main" val="122784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Ravie" panose="04040805050809020602" pitchFamily="82" charset="0"/>
              </a:rPr>
              <a:t>Leaning Tower of Buckets</a:t>
            </a:r>
          </a:p>
        </p:txBody>
      </p:sp>
      <p:sp>
        <p:nvSpPr>
          <p:cNvPr id="5" name="Content Placeholder 4"/>
          <p:cNvSpPr>
            <a:spLocks noGrp="1"/>
          </p:cNvSpPr>
          <p:nvPr>
            <p:ph idx="1"/>
          </p:nvPr>
        </p:nvSpPr>
        <p:spPr/>
        <p:txBody>
          <a:bodyPr>
            <a:normAutofit/>
          </a:bodyPr>
          <a:lstStyle/>
          <a:p>
            <a:r>
              <a:rPr lang="en-US" b="1" dirty="0"/>
              <a:t>Task:</a:t>
            </a:r>
            <a:r>
              <a:rPr lang="en-US" dirty="0"/>
              <a:t> Build the tallest single stack bucket tower. </a:t>
            </a:r>
          </a:p>
          <a:p>
            <a:r>
              <a:rPr lang="en-US" b="1" dirty="0"/>
              <a:t>Equipment:</a:t>
            </a:r>
            <a:r>
              <a:rPr lang="en-US" dirty="0"/>
              <a:t> Rainbow Bucket Stack Set (36)</a:t>
            </a:r>
          </a:p>
          <a:p>
            <a:r>
              <a:rPr lang="en-US" b="1" dirty="0"/>
              <a:t>Rules and Procedures: </a:t>
            </a:r>
          </a:p>
          <a:p>
            <a:pPr lvl="1"/>
            <a:r>
              <a:rPr lang="en-US" dirty="0"/>
              <a:t>Stack buckets on top of each other by alternating top and bottoms.</a:t>
            </a:r>
          </a:p>
          <a:p>
            <a:pPr lvl="1"/>
            <a:r>
              <a:rPr lang="en-US" dirty="0"/>
              <a:t>Bucket tower must be able to stand without any human support. </a:t>
            </a:r>
          </a:p>
          <a:p>
            <a:pPr lvl="1"/>
            <a:r>
              <a:rPr lang="en-US" dirty="0"/>
              <a:t>If the tower falls, restart the build from the beginning. </a:t>
            </a:r>
          </a:p>
          <a:p>
            <a:pPr lvl="1"/>
            <a:r>
              <a:rPr lang="en-US" dirty="0"/>
              <a:t>How many buckets were in your tower? </a:t>
            </a:r>
          </a:p>
        </p:txBody>
      </p:sp>
    </p:spTree>
    <p:extLst>
      <p:ext uri="{BB962C8B-B14F-4D97-AF65-F5344CB8AC3E}">
        <p14:creationId xmlns:p14="http://schemas.microsoft.com/office/powerpoint/2010/main" val="39524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20750"/>
          </a:xfrm>
        </p:spPr>
        <p:txBody>
          <a:bodyPr/>
          <a:lstStyle/>
          <a:p>
            <a:pPr algn="ctr"/>
            <a:r>
              <a:rPr lang="en-US" dirty="0">
                <a:latin typeface="Ravie" panose="04040805050809020602" pitchFamily="82" charset="0"/>
              </a:rPr>
              <a:t>Marble Roll</a:t>
            </a:r>
          </a:p>
        </p:txBody>
      </p:sp>
      <p:sp>
        <p:nvSpPr>
          <p:cNvPr id="5" name="Content Placeholder 4"/>
          <p:cNvSpPr>
            <a:spLocks noGrp="1"/>
          </p:cNvSpPr>
          <p:nvPr>
            <p:ph idx="1"/>
          </p:nvPr>
        </p:nvSpPr>
        <p:spPr>
          <a:xfrm>
            <a:off x="838200" y="1438275"/>
            <a:ext cx="10515600" cy="4738688"/>
          </a:xfrm>
        </p:spPr>
        <p:txBody>
          <a:bodyPr>
            <a:normAutofit fontScale="92500" lnSpcReduction="20000"/>
          </a:bodyPr>
          <a:lstStyle/>
          <a:p>
            <a:r>
              <a:rPr lang="en-US" b="1" dirty="0"/>
              <a:t>Task:</a:t>
            </a:r>
            <a:r>
              <a:rPr lang="en-US" dirty="0"/>
              <a:t> Successfully roll you team’s marble down the team made track and drop marble in the bucket at the end. </a:t>
            </a:r>
          </a:p>
          <a:p>
            <a:r>
              <a:rPr lang="en-US" b="1" dirty="0"/>
              <a:t>Equipment:</a:t>
            </a:r>
            <a:r>
              <a:rPr lang="en-US" dirty="0"/>
              <a:t> Track pieces, marbles</a:t>
            </a:r>
          </a:p>
          <a:p>
            <a:r>
              <a:rPr lang="en-US" b="1" dirty="0"/>
              <a:t>Rules and Procedures: </a:t>
            </a:r>
          </a:p>
          <a:p>
            <a:pPr lvl="1"/>
            <a:r>
              <a:rPr lang="en-US" dirty="0"/>
              <a:t>Hand out a piece of track to each member of your team.</a:t>
            </a:r>
          </a:p>
          <a:p>
            <a:pPr lvl="1"/>
            <a:r>
              <a:rPr lang="en-US" dirty="0"/>
              <a:t>Line up shoulder to shoulder starting behind the start line.</a:t>
            </a:r>
          </a:p>
          <a:p>
            <a:pPr lvl="1"/>
            <a:r>
              <a:rPr lang="en-US" dirty="0"/>
              <a:t>Have each person hold up his/her track. Connect track pieces together to make one long track. </a:t>
            </a:r>
          </a:p>
          <a:p>
            <a:pPr lvl="1"/>
            <a:r>
              <a:rPr lang="en-US" dirty="0"/>
              <a:t>Place the marble in the track at the very end of the line(away from start line).</a:t>
            </a:r>
          </a:p>
          <a:p>
            <a:pPr lvl="1"/>
            <a:r>
              <a:rPr lang="en-US" dirty="0"/>
              <a:t>Start the marble rolling. Persons at the end of the line should move to the front of line to extend the track towards the bucket. </a:t>
            </a:r>
          </a:p>
          <a:p>
            <a:pPr lvl="1"/>
            <a:r>
              <a:rPr lang="en-US" dirty="0"/>
              <a:t>Marble can not be touched and must roll continuously</a:t>
            </a:r>
          </a:p>
          <a:p>
            <a:pPr lvl="1"/>
            <a:r>
              <a:rPr lang="en-US" dirty="0"/>
              <a:t>Start over if the marble is dropped, touched, stopped, or fails land in the bucket.</a:t>
            </a:r>
          </a:p>
          <a:p>
            <a:pPr lvl="1"/>
            <a:r>
              <a:rPr lang="en-US" dirty="0"/>
              <a:t>How far did you make it? Did you make it to the end? How fast? </a:t>
            </a:r>
          </a:p>
        </p:txBody>
      </p:sp>
    </p:spTree>
    <p:extLst>
      <p:ext uri="{BB962C8B-B14F-4D97-AF65-F5344CB8AC3E}">
        <p14:creationId xmlns:p14="http://schemas.microsoft.com/office/powerpoint/2010/main" val="238542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2175"/>
          </a:xfrm>
        </p:spPr>
        <p:txBody>
          <a:bodyPr/>
          <a:lstStyle/>
          <a:p>
            <a:pPr algn="ctr"/>
            <a:r>
              <a:rPr lang="en-US" dirty="0">
                <a:latin typeface="Ravie" panose="04040805050809020602" pitchFamily="82" charset="0"/>
              </a:rPr>
              <a:t>Dicey Math</a:t>
            </a:r>
          </a:p>
        </p:txBody>
      </p:sp>
      <p:sp>
        <p:nvSpPr>
          <p:cNvPr id="5" name="Content Placeholder 4"/>
          <p:cNvSpPr>
            <a:spLocks noGrp="1"/>
          </p:cNvSpPr>
          <p:nvPr>
            <p:ph idx="1"/>
          </p:nvPr>
        </p:nvSpPr>
        <p:spPr/>
        <p:txBody>
          <a:bodyPr>
            <a:normAutofit lnSpcReduction="10000"/>
          </a:bodyPr>
          <a:lstStyle/>
          <a:p>
            <a:r>
              <a:rPr lang="en-US" b="1" dirty="0"/>
              <a:t>Task:</a:t>
            </a:r>
            <a:r>
              <a:rPr lang="en-US" dirty="0"/>
              <a:t> As a group, is roll the dice so that you score all of the following possible numbers: 3, 4, 5, 6, 7, 8, 9, 10, 11, 12, 13, 14, 15, 16, 17, 18.</a:t>
            </a:r>
          </a:p>
          <a:p>
            <a:r>
              <a:rPr lang="en-US" b="1" dirty="0"/>
              <a:t>Equipment:</a:t>
            </a:r>
            <a:r>
              <a:rPr lang="en-US" dirty="0"/>
              <a:t> 3 foam dice </a:t>
            </a:r>
          </a:p>
          <a:p>
            <a:r>
              <a:rPr lang="en-US" b="1" dirty="0"/>
              <a:t>Rules and Procedures: </a:t>
            </a:r>
          </a:p>
          <a:p>
            <a:pPr lvl="1"/>
            <a:r>
              <a:rPr lang="en-US" dirty="0"/>
              <a:t>Divide your group into 3 lines. </a:t>
            </a:r>
          </a:p>
          <a:p>
            <a:pPr lvl="1"/>
            <a:r>
              <a:rPr lang="en-US" dirty="0"/>
              <a:t>Each line has a die to roll past the blue line. </a:t>
            </a:r>
          </a:p>
          <a:p>
            <a:pPr lvl="1"/>
            <a:r>
              <a:rPr lang="en-US" dirty="0"/>
              <a:t>The first person in each line rolls his/her die at the same time. </a:t>
            </a:r>
          </a:p>
          <a:p>
            <a:pPr lvl="1"/>
            <a:r>
              <a:rPr lang="en-US" dirty="0"/>
              <a:t>Add the die together and bring it back to your line for next three rollers.</a:t>
            </a:r>
          </a:p>
          <a:p>
            <a:pPr lvl="1"/>
            <a:r>
              <a:rPr lang="en-US" dirty="0"/>
              <a:t>Numbers are eliminated as they are matched.  Next rollers up after duplicate numbers. </a:t>
            </a:r>
          </a:p>
          <a:p>
            <a:pPr lvl="1"/>
            <a:r>
              <a:rPr lang="en-US" dirty="0"/>
              <a:t>Add together the successfully matched numbers for your score. Record score. </a:t>
            </a:r>
          </a:p>
          <a:p>
            <a:pPr lvl="1"/>
            <a:endParaRPr lang="en-US" dirty="0"/>
          </a:p>
          <a:p>
            <a:pPr lvl="1"/>
            <a:endParaRPr lang="en-US" dirty="0"/>
          </a:p>
        </p:txBody>
      </p:sp>
    </p:spTree>
    <p:extLst>
      <p:ext uri="{BB962C8B-B14F-4D97-AF65-F5344CB8AC3E}">
        <p14:creationId xmlns:p14="http://schemas.microsoft.com/office/powerpoint/2010/main" val="363642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1edf57be-ca78-4507-ae44-d99ea19b91b6" xsi:nil="true"/>
    <Student_Groups xmlns="1edf57be-ca78-4507-ae44-d99ea19b91b6">
      <UserInfo>
        <DisplayName/>
        <AccountId xsi:nil="true"/>
        <AccountType/>
      </UserInfo>
    </Student_Groups>
    <Has_Teacher_Only_SectionGroup xmlns="1edf57be-ca78-4507-ae44-d99ea19b91b6" xsi:nil="true"/>
    <CultureName xmlns="1edf57be-ca78-4507-ae44-d99ea19b91b6" xsi:nil="true"/>
    <Invited_Teachers xmlns="1edf57be-ca78-4507-ae44-d99ea19b91b6" xsi:nil="true"/>
    <Invited_Students xmlns="1edf57be-ca78-4507-ae44-d99ea19b91b6" xsi:nil="true"/>
    <Is_Collaboration_Space_Locked xmlns="1edf57be-ca78-4507-ae44-d99ea19b91b6" xsi:nil="true"/>
    <FolderType xmlns="1edf57be-ca78-4507-ae44-d99ea19b91b6" xsi:nil="true"/>
    <Owner xmlns="1edf57be-ca78-4507-ae44-d99ea19b91b6">
      <UserInfo>
        <DisplayName/>
        <AccountId xsi:nil="true"/>
        <AccountType/>
      </UserInfo>
    </Owner>
    <Teachers xmlns="1edf57be-ca78-4507-ae44-d99ea19b91b6">
      <UserInfo>
        <DisplayName/>
        <AccountId xsi:nil="true"/>
        <AccountType/>
      </UserInfo>
    </Teachers>
    <AppVersion xmlns="1edf57be-ca78-4507-ae44-d99ea19b91b6" xsi:nil="true"/>
    <DefaultSectionNames xmlns="1edf57be-ca78-4507-ae44-d99ea19b91b6" xsi:nil="true"/>
    <NotebookType xmlns="1edf57be-ca78-4507-ae44-d99ea19b91b6" xsi:nil="true"/>
    <Templates xmlns="1edf57be-ca78-4507-ae44-d99ea19b91b6" xsi:nil="true"/>
    <Students xmlns="1edf57be-ca78-4507-ae44-d99ea19b91b6">
      <UserInfo>
        <DisplayName/>
        <AccountId xsi:nil="true"/>
        <AccountType/>
      </UserInfo>
    </Student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F65DE7CA25D1D4AA782C3EE7BFE109D" ma:contentTypeVersion="28" ma:contentTypeDescription="Create a new document." ma:contentTypeScope="" ma:versionID="5802d46d501a2880248bb56c0ef74ae0">
  <xsd:schema xmlns:xsd="http://www.w3.org/2001/XMLSchema" xmlns:xs="http://www.w3.org/2001/XMLSchema" xmlns:p="http://schemas.microsoft.com/office/2006/metadata/properties" xmlns:ns3="753dc7ff-3a76-4186-87a8-7522320e7bf2" xmlns:ns4="1edf57be-ca78-4507-ae44-d99ea19b91b6" targetNamespace="http://schemas.microsoft.com/office/2006/metadata/properties" ma:root="true" ma:fieldsID="f378db920ae9759ef569470a251f1a8d" ns3:_="" ns4:_="">
    <xsd:import namespace="753dc7ff-3a76-4186-87a8-7522320e7bf2"/>
    <xsd:import namespace="1edf57be-ca78-4507-ae44-d99ea19b91b6"/>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3dc7ff-3a76-4186-87a8-7522320e7b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df57be-ca78-4507-ae44-d99ea19b91b6"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AutoTags" ma:index="28" nillable="true" ma:displayName="MediaServiceAutoTags" ma:description="" ma:internalName="MediaServiceAutoTags"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Location" ma:index="31" nillable="true" ma:displayName="MediaServiceLocation" ma:internalName="MediaServiceLocation"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C6EA9-E393-4287-96FD-BBBE9BBEC150}">
  <ds:schemaRefs>
    <ds:schemaRef ds:uri="1edf57be-ca78-4507-ae44-d99ea19b91b6"/>
    <ds:schemaRef ds:uri="753dc7ff-3a76-4186-87a8-7522320e7bf2"/>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1FD605A-2F5C-476B-868D-44A27BF72440}">
  <ds:schemaRefs>
    <ds:schemaRef ds:uri="http://schemas.microsoft.com/sharepoint/v3/contenttype/forms"/>
  </ds:schemaRefs>
</ds:datastoreItem>
</file>

<file path=customXml/itemProps3.xml><?xml version="1.0" encoding="utf-8"?>
<ds:datastoreItem xmlns:ds="http://schemas.openxmlformats.org/officeDocument/2006/customXml" ds:itemID="{07E812B9-10FA-4B0F-80FD-EFBCF190C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3dc7ff-3a76-4186-87a8-7522320e7bf2"/>
    <ds:schemaRef ds:uri="1edf57be-ca78-4507-ae44-d99ea19b91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6389</TotalTime>
  <Words>1759</Words>
  <Application>Microsoft Office PowerPoint</Application>
  <PresentationFormat>Widescreen</PresentationFormat>
  <Paragraphs>135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Ravie</vt:lpstr>
      <vt:lpstr>Symbol</vt:lpstr>
      <vt:lpstr>Times New Roman</vt:lpstr>
      <vt:lpstr>Office Theme</vt:lpstr>
      <vt:lpstr>The Ultimate Team Build</vt:lpstr>
      <vt:lpstr>Moonball</vt:lpstr>
      <vt:lpstr>Teamwork is Dreamwork</vt:lpstr>
      <vt:lpstr>Bacon and Eggs</vt:lpstr>
      <vt:lpstr>Team Spelling</vt:lpstr>
      <vt:lpstr>Tennis Asteroids</vt:lpstr>
      <vt:lpstr>Leaning Tower of Buckets</vt:lpstr>
      <vt:lpstr>Marble Roll</vt:lpstr>
      <vt:lpstr>Dicey Math</vt:lpstr>
      <vt:lpstr>Leap Frog</vt:lpstr>
      <vt:lpstr>Hula Hoop Spin Back</vt:lpstr>
      <vt:lpstr>Human Basketball</vt:lpstr>
      <vt:lpstr>Castle Build and Crash</vt:lpstr>
      <vt:lpstr>Omnikin Railroad</vt:lpstr>
      <vt:lpstr>Team Flip</vt:lpstr>
      <vt:lpstr>Directions Link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Spelling</dc:title>
  <dc:creator>Trainum, Ronald</dc:creator>
  <cp:lastModifiedBy>Berndsen, Rebecca - berndsrx</cp:lastModifiedBy>
  <cp:revision>18</cp:revision>
  <cp:lastPrinted>2022-07-08T00:30:36Z</cp:lastPrinted>
  <dcterms:created xsi:type="dcterms:W3CDTF">2019-08-13T20:15:00Z</dcterms:created>
  <dcterms:modified xsi:type="dcterms:W3CDTF">2024-03-07T13:27:01Z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0x0101008F65DE7CA25D1D4AA782C3EE7BFE109D</vt:lpwstr>
  </property>
</Properties>
</file>