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Merriweather" panose="000005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a381c0ade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3a381c0ade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b4aa24985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3b4aa249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be9301a3c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be9301a3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b4aa2498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b4aa2498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3ce1a1b89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3ce1a1b89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ce1a1b896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ce1a1b89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3ce1a1b896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3ce1a1b89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3ce1a1b896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3ce1a1b89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3ce1a1b896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3ce1a1b89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3ce1a1b896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3ce1a1b896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be9301a3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be9301a3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3ce1a1b896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3ce1a1b896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3a381c0ade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3a381c0ad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3a381c0ade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3a381c0ad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3a381c0ade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3a381c0ad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3a381c0ade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3a381c0ad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a381c0ade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3a381c0ade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a381c0ad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a381c0ad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a381c0ad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a381c0ad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document/d/0B4AHuw4jyUNHd1BKcDFmZXNrc28/edit?resourcekey=0-Qjy98oA7yOBEg0_WZHziOg#heading=h.gjdgxs"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Social Development is the Outcome. The game is the way. </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t>Andrew Wymer</a:t>
            </a:r>
            <a:endParaRPr/>
          </a:p>
          <a:p>
            <a:pPr marL="0" lvl="0" indent="0" algn="ctr" rtl="0">
              <a:spcBef>
                <a:spcPts val="0"/>
              </a:spcBef>
              <a:spcAft>
                <a:spcPts val="0"/>
              </a:spcAft>
              <a:buNone/>
            </a:pPr>
            <a:r>
              <a:rPr lang="en"/>
              <a:t>andrewwymer@hotmail.com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Competitive Play </a:t>
            </a:r>
            <a:endParaRPr/>
          </a:p>
        </p:txBody>
      </p:sp>
      <p:sp>
        <p:nvSpPr>
          <p:cNvPr id="107" name="Google Shape;107;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400"/>
              </a:spcBef>
              <a:spcAft>
                <a:spcPts val="0"/>
              </a:spcAft>
              <a:buNone/>
            </a:pPr>
            <a:r>
              <a:rPr lang="en">
                <a:highlight>
                  <a:srgbClr val="FFFFFF"/>
                </a:highlight>
              </a:rPr>
              <a:t>learn about rules</a:t>
            </a:r>
            <a:endParaRPr>
              <a:highlight>
                <a:srgbClr val="FFFFFF"/>
              </a:highlight>
            </a:endParaRPr>
          </a:p>
          <a:p>
            <a:pPr marL="0" lvl="0" indent="0" algn="l" rtl="0">
              <a:spcBef>
                <a:spcPts val="1400"/>
              </a:spcBef>
              <a:spcAft>
                <a:spcPts val="0"/>
              </a:spcAft>
              <a:buNone/>
            </a:pPr>
            <a:r>
              <a:rPr lang="en">
                <a:highlight>
                  <a:srgbClr val="FFFFFF"/>
                </a:highlight>
              </a:rPr>
              <a:t>turn-taking </a:t>
            </a:r>
            <a:endParaRPr>
              <a:highlight>
                <a:srgbClr val="FFFFFF"/>
              </a:highlight>
            </a:endParaRPr>
          </a:p>
          <a:p>
            <a:pPr marL="0" lvl="0" indent="0" algn="l" rtl="0">
              <a:spcBef>
                <a:spcPts val="1400"/>
              </a:spcBef>
              <a:spcAft>
                <a:spcPts val="0"/>
              </a:spcAft>
              <a:buNone/>
            </a:pPr>
            <a:r>
              <a:rPr lang="en">
                <a:highlight>
                  <a:srgbClr val="FFFFFF"/>
                </a:highlight>
              </a:rPr>
              <a:t>functioning as part of a team</a:t>
            </a:r>
            <a:endParaRPr>
              <a:highlight>
                <a:srgbClr val="FFFFFF"/>
              </a:highlight>
            </a:endParaRPr>
          </a:p>
          <a:p>
            <a:pPr marL="0" lvl="0" indent="0" algn="l" rtl="0">
              <a:spcBef>
                <a:spcPts val="1400"/>
              </a:spcBef>
              <a:spcAft>
                <a:spcPts val="0"/>
              </a:spcAft>
              <a:buClr>
                <a:schemeClr val="dk1"/>
              </a:buClr>
              <a:buSzPts val="1100"/>
              <a:buFont typeface="Arial"/>
              <a:buNone/>
            </a:pPr>
            <a:r>
              <a:rPr lang="en">
                <a:highlight>
                  <a:srgbClr val="FFFFFF"/>
                </a:highlight>
              </a:rPr>
              <a:t>realities of winning and losing</a:t>
            </a:r>
            <a:endParaRPr>
              <a:highlight>
                <a:srgbClr val="FFFFFF"/>
              </a:highlight>
            </a:endParaRPr>
          </a:p>
          <a:p>
            <a:pPr marL="0" lvl="0" indent="0" algn="l" rtl="0">
              <a:spcBef>
                <a:spcPts val="1400"/>
              </a:spcBef>
              <a:spcAft>
                <a:spcPts val="0"/>
              </a:spcAft>
              <a:buClr>
                <a:schemeClr val="dk1"/>
              </a:buClr>
              <a:buSzPts val="1100"/>
              <a:buFont typeface="Arial"/>
              <a:buNone/>
            </a:pPr>
            <a:r>
              <a:rPr lang="en">
                <a:highlight>
                  <a:srgbClr val="FFFFFF"/>
                </a:highlight>
              </a:rPr>
              <a:t>develop emotional regulation</a:t>
            </a:r>
            <a:endParaRPr>
              <a:highlight>
                <a:srgbClr val="FFFFFF"/>
              </a:highlight>
            </a:endParaRPr>
          </a:p>
          <a:p>
            <a:pPr marL="0" lvl="0" indent="0" algn="l" rtl="0">
              <a:spcBef>
                <a:spcPts val="1400"/>
              </a:spcBef>
              <a:spcAft>
                <a:spcPts val="1200"/>
              </a:spcAft>
              <a:buNone/>
            </a:pP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Progressions of play types can help</a:t>
            </a:r>
            <a:endParaRPr/>
          </a:p>
        </p:txBody>
      </p:sp>
      <p:sp>
        <p:nvSpPr>
          <p:cNvPr id="113" name="Google Shape;113;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Example:</a:t>
            </a:r>
            <a:endParaRPr/>
          </a:p>
          <a:p>
            <a:pPr marL="0" lvl="0" indent="0" algn="l" rtl="0">
              <a:spcBef>
                <a:spcPts val="1200"/>
              </a:spcBef>
              <a:spcAft>
                <a:spcPts val="0"/>
              </a:spcAft>
              <a:buNone/>
            </a:pPr>
            <a:r>
              <a:rPr lang="en"/>
              <a:t>Frisbee throw</a:t>
            </a:r>
            <a:endParaRPr/>
          </a:p>
          <a:p>
            <a:pPr marL="0" lvl="0" indent="0" algn="l" rtl="0">
              <a:spcBef>
                <a:spcPts val="1200"/>
              </a:spcBef>
              <a:spcAft>
                <a:spcPts val="0"/>
              </a:spcAft>
              <a:buNone/>
            </a:pPr>
            <a:r>
              <a:rPr lang="en"/>
              <a:t>Independent- kids get a frisbee and throw it by themselves</a:t>
            </a:r>
            <a:endParaRPr/>
          </a:p>
          <a:p>
            <a:pPr marL="0" lvl="0" indent="0" algn="l" rtl="0">
              <a:spcBef>
                <a:spcPts val="1200"/>
              </a:spcBef>
              <a:spcAft>
                <a:spcPts val="0"/>
              </a:spcAft>
              <a:buNone/>
            </a:pPr>
            <a:r>
              <a:rPr lang="en"/>
              <a:t>Associative play- partner up but play individual throwing games like frisbee horseshoes</a:t>
            </a:r>
            <a:endParaRPr/>
          </a:p>
          <a:p>
            <a:pPr marL="0" lvl="0" indent="0" algn="l" rtl="0">
              <a:spcBef>
                <a:spcPts val="1200"/>
              </a:spcBef>
              <a:spcAft>
                <a:spcPts val="0"/>
              </a:spcAft>
              <a:buNone/>
            </a:pPr>
            <a:r>
              <a:rPr lang="en"/>
              <a:t>Social Play- Playing catch with a partner. </a:t>
            </a:r>
            <a:endParaRPr/>
          </a:p>
          <a:p>
            <a:pPr marL="0" lvl="0" indent="0" algn="l" rtl="0">
              <a:spcBef>
                <a:spcPts val="1200"/>
              </a:spcBef>
              <a:spcAft>
                <a:spcPts val="0"/>
              </a:spcAft>
              <a:buNone/>
            </a:pPr>
            <a:r>
              <a:rPr lang="en"/>
              <a:t>			Pairing up with another group to play catch</a:t>
            </a:r>
            <a:endParaRPr/>
          </a:p>
          <a:p>
            <a:pPr marL="0" lvl="0" indent="0" algn="l" rtl="0">
              <a:spcBef>
                <a:spcPts val="1200"/>
              </a:spcBef>
              <a:spcAft>
                <a:spcPts val="0"/>
              </a:spcAft>
              <a:buNone/>
            </a:pPr>
            <a:r>
              <a:rPr lang="en"/>
              <a:t>Competitive Play- Keep away, Ultimate, etc</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Interconnecteness</a:t>
            </a:r>
            <a:endParaRPr/>
          </a:p>
        </p:txBody>
      </p:sp>
      <p:sp>
        <p:nvSpPr>
          <p:cNvPr id="119" name="Google Shape;11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en" sz="2150">
                <a:solidFill>
                  <a:srgbClr val="181818"/>
                </a:solidFill>
                <a:highlight>
                  <a:srgbClr val="FFFFFF"/>
                </a:highlight>
                <a:latin typeface="Merriweather"/>
                <a:ea typeface="Merriweather"/>
                <a:cs typeface="Merriweather"/>
                <a:sym typeface="Merriweather"/>
              </a:rPr>
              <a:t>“In a real sense all life is inter-related… whatever affects one directly, affects all indirectly. </a:t>
            </a:r>
            <a:r>
              <a:rPr lang="en" sz="2150" u="sng">
                <a:solidFill>
                  <a:srgbClr val="181818"/>
                </a:solidFill>
                <a:highlight>
                  <a:srgbClr val="FFFFFF"/>
                </a:highlight>
                <a:latin typeface="Merriweather"/>
                <a:ea typeface="Merriweather"/>
                <a:cs typeface="Merriweather"/>
                <a:sym typeface="Merriweather"/>
              </a:rPr>
              <a:t>I can never be what I ought to be until you are what you ought to be, and you can never be what you ought to be until I am what I ought to be</a:t>
            </a:r>
            <a:r>
              <a:rPr lang="en" sz="2150">
                <a:solidFill>
                  <a:srgbClr val="181818"/>
                </a:solidFill>
                <a:highlight>
                  <a:srgbClr val="FFFFFF"/>
                </a:highlight>
                <a:latin typeface="Merriweather"/>
                <a:ea typeface="Merriweather"/>
                <a:cs typeface="Merriweather"/>
                <a:sym typeface="Merriweather"/>
              </a:rPr>
              <a:t>...</a:t>
            </a:r>
            <a:endParaRPr sz="2150">
              <a:solidFill>
                <a:srgbClr val="181818"/>
              </a:solidFill>
              <a:highlight>
                <a:srgbClr val="FFFFFF"/>
              </a:highlight>
              <a:latin typeface="Merriweather"/>
              <a:ea typeface="Merriweather"/>
              <a:cs typeface="Merriweather"/>
              <a:sym typeface="Merriweather"/>
            </a:endParaRPr>
          </a:p>
          <a:p>
            <a:pPr marL="0" lvl="0" indent="0" algn="l" rtl="0">
              <a:spcBef>
                <a:spcPts val="11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Games	</a:t>
            </a:r>
            <a:endParaRPr/>
          </a:p>
          <a:p>
            <a:pPr marL="0" lvl="0" indent="0" algn="l" rtl="0">
              <a:spcBef>
                <a:spcPts val="0"/>
              </a:spcBef>
              <a:spcAft>
                <a:spcPts val="0"/>
              </a:spcAft>
              <a:buNone/>
            </a:pPr>
            <a:endParaRPr/>
          </a:p>
        </p:txBody>
      </p:sp>
      <p:sp>
        <p:nvSpPr>
          <p:cNvPr id="125" name="Google Shape;125;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b="1" u="sng">
                <a:solidFill>
                  <a:schemeClr val="dk1"/>
                </a:solidFill>
              </a:rPr>
              <a:t>Ninja Chop</a:t>
            </a:r>
            <a:endParaRPr b="1" u="sng">
              <a:solidFill>
                <a:schemeClr val="dk1"/>
              </a:solidFill>
            </a:endParaRPr>
          </a:p>
          <a:p>
            <a:pPr marL="0" lvl="0" indent="0" algn="l" rtl="0">
              <a:spcBef>
                <a:spcPts val="0"/>
              </a:spcBef>
              <a:spcAft>
                <a:spcPts val="0"/>
              </a:spcAft>
              <a:buNone/>
            </a:pPr>
            <a:r>
              <a:rPr lang="en" sz="1300">
                <a:solidFill>
                  <a:schemeClr val="dk1"/>
                </a:solidFill>
              </a:rPr>
              <a:t>Use three foam bricks or any object that can be held in place by palm of both players when pushed together. Goal of the game is to walk with your partner to other teams and try to karate chop the object being held by them out of their hands. Teams must keep their objects held together while trying to knock other teams objects to the floor</a:t>
            </a:r>
            <a:endParaRPr sz="1300">
              <a:solidFill>
                <a:schemeClr val="dk1"/>
              </a:solidFill>
            </a:endParaRPr>
          </a:p>
          <a:p>
            <a:pPr marL="0" lvl="0" indent="0" algn="l" rtl="0">
              <a:spcBef>
                <a:spcPts val="0"/>
              </a:spcBef>
              <a:spcAft>
                <a:spcPts val="0"/>
              </a:spcAft>
              <a:buNone/>
            </a:pPr>
            <a:endParaRPr sz="1300">
              <a:solidFill>
                <a:schemeClr val="dk1"/>
              </a:solidFill>
            </a:endParaRPr>
          </a:p>
          <a:p>
            <a:pPr marL="457200" lvl="0" indent="-317500" algn="l" rtl="0">
              <a:spcBef>
                <a:spcPts val="0"/>
              </a:spcBef>
              <a:spcAft>
                <a:spcPts val="0"/>
              </a:spcAft>
              <a:buClr>
                <a:schemeClr val="dk1"/>
              </a:buClr>
              <a:buSzPts val="1400"/>
              <a:buChar char="-"/>
            </a:pPr>
            <a:endParaRPr sz="1400">
              <a:solidFill>
                <a:schemeClr val="dk1"/>
              </a:solidFill>
            </a:endParaRPr>
          </a:p>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Switch</a:t>
            </a:r>
            <a:endParaRPr/>
          </a:p>
        </p:txBody>
      </p:sp>
      <p:sp>
        <p:nvSpPr>
          <p:cNvPr id="131" name="Google Shape;131;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ct val="64705"/>
              <a:buFont typeface="Arial"/>
              <a:buNone/>
            </a:pPr>
            <a:endParaRPr sz="1700" b="1" u="sng">
              <a:solidFill>
                <a:schemeClr val="dk1"/>
              </a:solidFill>
            </a:endParaRPr>
          </a:p>
          <a:p>
            <a:pPr marL="0" lvl="0" indent="0" algn="l" rtl="0">
              <a:spcBef>
                <a:spcPts val="0"/>
              </a:spcBef>
              <a:spcAft>
                <a:spcPts val="0"/>
              </a:spcAft>
              <a:buClr>
                <a:schemeClr val="dk1"/>
              </a:buClr>
              <a:buSzPct val="78571"/>
              <a:buFont typeface="Arial"/>
              <a:buNone/>
            </a:pPr>
            <a:r>
              <a:rPr lang="en" sz="1400">
                <a:solidFill>
                  <a:schemeClr val="dk1"/>
                </a:solidFill>
              </a:rPr>
              <a:t>You need 5 people and four cones. Make a square with the cones (small square- easier, larger square- harder). One person at each cone and one person in the middle. Object is to not be left in the middle. (This game has a musical chairs feel). </a:t>
            </a:r>
            <a:endParaRPr sz="1400">
              <a:solidFill>
                <a:schemeClr val="dk1"/>
              </a:solidFill>
            </a:endParaRPr>
          </a:p>
          <a:p>
            <a:pPr marL="0" lvl="0" indent="0" algn="l" rtl="0">
              <a:spcBef>
                <a:spcPts val="0"/>
              </a:spcBef>
              <a:spcAft>
                <a:spcPts val="0"/>
              </a:spcAft>
              <a:buClr>
                <a:schemeClr val="dk1"/>
              </a:buClr>
              <a:buSzPct val="78571"/>
              <a:buFont typeface="Arial"/>
              <a:buNone/>
            </a:pPr>
            <a:r>
              <a:rPr lang="en" sz="1400">
                <a:solidFill>
                  <a:schemeClr val="dk1"/>
                </a:solidFill>
              </a:rPr>
              <a:t>Level 1- the person in the middle will say switch. Everyone at a cone will leave their cone and try to go stand at another cone and the middle person is trying to get to a cone as well, making it 5 people going after 4 cones. The person left out goes to the middle and says switch and everyone goes again. Play is continuous. </a:t>
            </a:r>
            <a:endParaRPr sz="1400">
              <a:solidFill>
                <a:schemeClr val="dk1"/>
              </a:solidFill>
            </a:endParaRPr>
          </a:p>
          <a:p>
            <a:pPr marL="0" lvl="0" indent="0" algn="l" rtl="0">
              <a:spcBef>
                <a:spcPts val="0"/>
              </a:spcBef>
              <a:spcAft>
                <a:spcPts val="0"/>
              </a:spcAft>
              <a:buClr>
                <a:schemeClr val="dk1"/>
              </a:buClr>
              <a:buSzPct val="78571"/>
              <a:buFont typeface="Arial"/>
              <a:buNone/>
            </a:pPr>
            <a:endParaRPr sz="1400">
              <a:solidFill>
                <a:schemeClr val="dk1"/>
              </a:solidFill>
            </a:endParaRPr>
          </a:p>
          <a:p>
            <a:pPr marL="0" lvl="0" indent="0" algn="l" rtl="0">
              <a:spcBef>
                <a:spcPts val="0"/>
              </a:spcBef>
              <a:spcAft>
                <a:spcPts val="0"/>
              </a:spcAft>
              <a:buClr>
                <a:schemeClr val="dk1"/>
              </a:buClr>
              <a:buSzPct val="78571"/>
              <a:buFont typeface="Arial"/>
              <a:buNone/>
            </a:pPr>
            <a:r>
              <a:rPr lang="en" sz="1400">
                <a:solidFill>
                  <a:schemeClr val="dk1"/>
                </a:solidFill>
              </a:rPr>
              <a:t>Level 2- Same setup. Difference is that the people at the cones will use nonverbal communication to try to switch spots without letting the person in the middle know. </a:t>
            </a:r>
            <a:endParaRPr sz="1400">
              <a:solidFill>
                <a:schemeClr val="dk1"/>
              </a:solidFill>
            </a:endParaRPr>
          </a:p>
          <a:p>
            <a:pPr marL="0" lvl="0" indent="0" algn="l" rtl="0">
              <a:spcBef>
                <a:spcPts val="0"/>
              </a:spcBef>
              <a:spcAft>
                <a:spcPts val="0"/>
              </a:spcAft>
              <a:buClr>
                <a:schemeClr val="dk1"/>
              </a:buClr>
              <a:buSzPct val="78571"/>
              <a:buFont typeface="Arial"/>
              <a:buNone/>
            </a:pPr>
            <a:endParaRPr sz="1400">
              <a:solidFill>
                <a:schemeClr val="dk1"/>
              </a:solidFill>
            </a:endParaRPr>
          </a:p>
          <a:p>
            <a:pPr marL="0" lvl="0" indent="0" algn="l" rtl="0">
              <a:spcBef>
                <a:spcPts val="0"/>
              </a:spcBef>
              <a:spcAft>
                <a:spcPts val="0"/>
              </a:spcAft>
              <a:buClr>
                <a:schemeClr val="dk1"/>
              </a:buClr>
              <a:buSzPct val="78571"/>
              <a:buFont typeface="Arial"/>
              <a:buNone/>
            </a:pPr>
            <a:r>
              <a:rPr lang="en" sz="1400">
                <a:solidFill>
                  <a:schemeClr val="dk1"/>
                </a:solidFill>
              </a:rPr>
              <a:t>Rules- once you leave a spot you have to go to another spot. You cannot go back to the spot you just left. </a:t>
            </a:r>
            <a:endParaRPr sz="1400">
              <a:solidFill>
                <a:schemeClr val="dk1"/>
              </a:solidFill>
            </a:endParaRPr>
          </a:p>
          <a:p>
            <a:pPr marL="457200" lvl="0" indent="-310832" algn="l" rtl="0">
              <a:spcBef>
                <a:spcPts val="0"/>
              </a:spcBef>
              <a:spcAft>
                <a:spcPts val="0"/>
              </a:spcAft>
              <a:buClr>
                <a:schemeClr val="dk1"/>
              </a:buClr>
              <a:buSzPct val="100000"/>
              <a:buChar char="-"/>
            </a:pPr>
            <a:r>
              <a:rPr lang="en" sz="1400">
                <a:solidFill>
                  <a:schemeClr val="dk1"/>
                </a:solidFill>
              </a:rPr>
              <a:t>You cannot make someone leave their spot. If you you leave to go to another spot and you did not communicate with the person who’s spot you are now on, the person who was already there does not have to move and the person who ran to that spot must go find a new spot if available. </a:t>
            </a:r>
            <a:endParaRPr sz="1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Orienteering Circle</a:t>
            </a:r>
            <a:endParaRPr/>
          </a:p>
        </p:txBody>
      </p:sp>
      <p:sp>
        <p:nvSpPr>
          <p:cNvPr id="137" name="Google Shape;137;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Make a big circle with the teacher in the middle. Students will need to memorize who is standing beside them on their left and right and which way/angle they are facing the teacher. When the teacher changes positions the people on the circle will move to where they are again standing beside the same two people and facing the same direction at the teacher. </a:t>
            </a:r>
            <a:endParaRPr/>
          </a:p>
          <a:p>
            <a:pPr marL="0" lvl="0" indent="0" algn="l" rtl="0">
              <a:spcBef>
                <a:spcPts val="1200"/>
              </a:spcBef>
              <a:spcAft>
                <a:spcPts val="1200"/>
              </a:spcAft>
              <a:buNone/>
            </a:pPr>
            <a:r>
              <a:rPr lang="en"/>
              <a:t>To start out, the teacher should just turn one quarter turn either direction for the students to get the hang of it. Once they have the gist, have fun. Teacher can move out of the circle to a new position and hollar “go!” Give students ten seconds to run to get into the correct spot facing the teacher and standing beside the same two people.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22 Skadoo</a:t>
            </a:r>
            <a:endParaRPr/>
          </a:p>
        </p:txBody>
      </p:sp>
      <p:sp>
        <p:nvSpPr>
          <p:cNvPr id="143" name="Google Shape;143;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u="sng">
                <a:solidFill>
                  <a:schemeClr val="hlink"/>
                </a:solidFill>
                <a:hlinkClick r:id="rId3"/>
              </a:rPr>
              <a:t>https://docs.google.com/document/d/0B4AHuw4jyUNHd1BKcDFmZXNrc28/edit?resourcekey=0-Qjy98oA7yOBEg0_WZHziOg#heading=h.gjdgxs</a:t>
            </a:r>
            <a:endParaRPr/>
          </a:p>
          <a:p>
            <a:pPr marL="0" lvl="0" indent="0" algn="l" rtl="0">
              <a:spcBef>
                <a:spcPts val="1200"/>
              </a:spcBef>
              <a:spcAft>
                <a:spcPts val="0"/>
              </a:spcAft>
              <a:buNone/>
            </a:pPr>
            <a:endParaRPr/>
          </a:p>
          <a:p>
            <a:pPr marL="0" lvl="0" indent="0" algn="l" rtl="0">
              <a:spcBef>
                <a:spcPts val="1200"/>
              </a:spcBef>
              <a:spcAft>
                <a:spcPts val="0"/>
              </a:spcAft>
              <a:buNone/>
            </a:pPr>
            <a:r>
              <a:rPr lang="en"/>
              <a:t>Click on the link for directions. </a:t>
            </a:r>
            <a:endParaRPr/>
          </a:p>
          <a:p>
            <a:pPr marL="0" lvl="0" indent="0" algn="l" rtl="0">
              <a:spcBef>
                <a:spcPts val="1200"/>
              </a:spcBef>
              <a:spcAft>
                <a:spcPts val="1200"/>
              </a:spcAft>
              <a:buNone/>
            </a:pPr>
            <a:endParaRPr b="1" u="sn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Orienteering Circle</a:t>
            </a:r>
            <a:endParaRPr/>
          </a:p>
        </p:txBody>
      </p:sp>
      <p:sp>
        <p:nvSpPr>
          <p:cNvPr id="149" name="Google Shape;149;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Make a large circle. Teacher can stand in the middle of the circle. </a:t>
            </a:r>
            <a:endParaRPr/>
          </a:p>
          <a:p>
            <a:pPr marL="0" lvl="0" indent="0" algn="l" rtl="0">
              <a:spcBef>
                <a:spcPts val="1200"/>
              </a:spcBef>
              <a:spcAft>
                <a:spcPts val="0"/>
              </a:spcAft>
              <a:buNone/>
            </a:pPr>
            <a:r>
              <a:rPr lang="en"/>
              <a:t>Students need to note who they are standing beside and which side/angle they are facing the teacher. </a:t>
            </a:r>
            <a:endParaRPr/>
          </a:p>
          <a:p>
            <a:pPr marL="0" lvl="0" indent="0" algn="l" rtl="0">
              <a:spcBef>
                <a:spcPts val="1200"/>
              </a:spcBef>
              <a:spcAft>
                <a:spcPts val="1200"/>
              </a:spcAft>
              <a:buNone/>
            </a:pPr>
            <a:r>
              <a:rPr lang="en"/>
              <a:t>Objective is when the teacher turns to face a new direction students will move to face the same side/angle to match with direction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Keep Up</a:t>
            </a:r>
            <a:endParaRPr/>
          </a:p>
        </p:txBody>
      </p:sp>
      <p:sp>
        <p:nvSpPr>
          <p:cNvPr id="155" name="Google Shape;155;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Groups of 2 standing one behind the other.</a:t>
            </a:r>
            <a:endParaRPr/>
          </a:p>
          <a:p>
            <a:pPr marL="0" lvl="0" indent="0" algn="l" rtl="0">
              <a:spcBef>
                <a:spcPts val="1200"/>
              </a:spcBef>
              <a:spcAft>
                <a:spcPts val="0"/>
              </a:spcAft>
              <a:buNone/>
            </a:pPr>
            <a:r>
              <a:rPr lang="en"/>
              <a:t>Objective is for the person in the back to be within an arms length of the person in the front when the music stops</a:t>
            </a:r>
            <a:endParaRPr/>
          </a:p>
          <a:p>
            <a:pPr marL="0" lvl="0" indent="0" algn="l" rtl="0">
              <a:spcBef>
                <a:spcPts val="1200"/>
              </a:spcBef>
              <a:spcAft>
                <a:spcPts val="1200"/>
              </a:spcAft>
              <a:buNone/>
            </a:pPr>
            <a:r>
              <a:rPr lang="en"/>
              <a:t>Start the music. Leader can walk, skip, jog, etc. Person in back follows trying to keep up. When the music stops, both students freeze instantly. Back person reaches out their hand and sees if they are close enough to touch the shoulder of the person in the front. Switch jobs and play again.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Gotcha</a:t>
            </a:r>
            <a:endParaRPr/>
          </a:p>
          <a:p>
            <a:pPr marL="0" lvl="0" indent="0" algn="l" rtl="0">
              <a:spcBef>
                <a:spcPts val="0"/>
              </a:spcBef>
              <a:spcAft>
                <a:spcPts val="0"/>
              </a:spcAft>
              <a:buNone/>
            </a:pPr>
            <a:endParaRPr/>
          </a:p>
        </p:txBody>
      </p:sp>
      <p:sp>
        <p:nvSpPr>
          <p:cNvPr id="161" name="Google Shape;161;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a:t>Make a large circle. Have a teacher or student in the middle of the circle. The objective is for the people in the circle to not get caught moving by the person in the middle. </a:t>
            </a:r>
            <a:endParaRPr/>
          </a:p>
          <a:p>
            <a:pPr marL="0" lvl="0" indent="0" algn="l" rtl="0">
              <a:spcBef>
                <a:spcPts val="1200"/>
              </a:spcBef>
              <a:spcAft>
                <a:spcPts val="1200"/>
              </a:spcAft>
              <a:buNone/>
            </a:pPr>
            <a:r>
              <a:rPr lang="en"/>
              <a:t>Teacher will assign a simple movement (jumping jack, marching in place, etc). They are trying to get to ten reps. If they do they go touch the nearest wall and then come back to the circle They give themselves a point and start again. The person in the middle is trying to catch people on the circle in the act of the movement. The people on the circle can freeze if the middle person looks at them so they don’t get “caught”. If caught start over again. If you get caught, you still get to keep any previous points you had but have to start your new set over again. Example: if you have have five points and get caught while doing your next set, you restart that set but keep your five points.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935175"/>
            <a:ext cx="8520600" cy="3172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If you want to know what someone is like, go play with them.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Mystery Leader</a:t>
            </a:r>
            <a:endParaRPr/>
          </a:p>
        </p:txBody>
      </p:sp>
      <p:sp>
        <p:nvSpPr>
          <p:cNvPr id="167" name="Google Shape;167;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Start with a large circle. Assign one person to leave the circle and go to a safe place where they can’t hear or see the group. The teacher will assign a person to be the movement leader. The movement leader will begin doing random movements and the rest of the circle will follow (do movements where you remain on your feet). The movement leader will change movements frequently to make the game fun. </a:t>
            </a:r>
            <a:endParaRPr/>
          </a:p>
          <a:p>
            <a:pPr marL="0" lvl="0" indent="0" algn="l" rtl="0">
              <a:spcBef>
                <a:spcPts val="1200"/>
              </a:spcBef>
              <a:spcAft>
                <a:spcPts val="1200"/>
              </a:spcAft>
              <a:buNone/>
            </a:pPr>
            <a:r>
              <a:rPr lang="en"/>
              <a:t>While this is happening the teacher will bring back the person who left. That person will come into the middle of the circle and will watch the group for 30 seconds trying to figure out who the leader is. After that time they will get two guesses as to who is the leader. Repeat the rounds as much as you want.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300" b="1"/>
              <a:t>Types of Play</a:t>
            </a:r>
            <a:endParaRPr sz="53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Parallel Play	</a:t>
            </a:r>
            <a:endParaRPr/>
          </a:p>
          <a:p>
            <a:pPr marL="0" lvl="0" indent="0" algn="l" rtl="0">
              <a:spcBef>
                <a:spcPts val="0"/>
              </a:spcBef>
              <a:spcAft>
                <a:spcPts val="0"/>
              </a:spcAft>
              <a:buNone/>
            </a:pPr>
            <a:endParaRPr/>
          </a:p>
        </p:txBody>
      </p:sp>
      <p:sp>
        <p:nvSpPr>
          <p:cNvPr id="71" name="Google Shape;7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Play side by side</a:t>
            </a:r>
            <a:endParaRPr/>
          </a:p>
          <a:p>
            <a:pPr marL="0" lvl="0" indent="0" algn="l" rtl="0">
              <a:spcBef>
                <a:spcPts val="1200"/>
              </a:spcBef>
              <a:spcAft>
                <a:spcPts val="0"/>
              </a:spcAft>
              <a:buNone/>
            </a:pPr>
            <a:r>
              <a:rPr lang="en"/>
              <a:t>Limited interaction and seem to doing their own thing. </a:t>
            </a:r>
            <a:endParaRPr/>
          </a:p>
          <a:p>
            <a:pPr marL="0" lvl="0" indent="0" algn="l" rtl="0">
              <a:spcBef>
                <a:spcPts val="1200"/>
              </a:spcBef>
              <a:spcAft>
                <a:spcPts val="1200"/>
              </a:spcAft>
              <a:buNone/>
            </a:pPr>
            <a:r>
              <a:rPr lang="en"/>
              <a:t>May observe other and make changes but not attempt to influence others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Associative Play</a:t>
            </a:r>
            <a:endParaRPr/>
          </a:p>
        </p:txBody>
      </p:sp>
      <p:sp>
        <p:nvSpPr>
          <p:cNvPr id="77" name="Google Shape;7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Will interact with peers in a group setting but not always doing/playing/creating the same thing. Outcomes are not usually a trait of this type of play</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In a PE setting, unstructured play opportunities will develop/reinforce Associative play.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Independent Play	</a:t>
            </a:r>
            <a:endParaRPr/>
          </a:p>
        </p:txBody>
      </p:sp>
      <p:sp>
        <p:nvSpPr>
          <p:cNvPr id="83" name="Google Shape;8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Engrossed in the observation of creation or movement tools. </a:t>
            </a:r>
            <a:endParaRPr/>
          </a:p>
          <a:p>
            <a:pPr marL="0" lvl="0" indent="0" algn="l" rtl="0">
              <a:spcBef>
                <a:spcPts val="1200"/>
              </a:spcBef>
              <a:spcAft>
                <a:spcPts val="0"/>
              </a:spcAft>
              <a:buNone/>
            </a:pPr>
            <a:r>
              <a:rPr lang="en"/>
              <a:t>Not much interest in children around them. </a:t>
            </a:r>
            <a:endParaRPr/>
          </a:p>
          <a:p>
            <a:pPr marL="0" lvl="0" indent="0" algn="l" rtl="0">
              <a:spcBef>
                <a:spcPts val="1200"/>
              </a:spcBef>
              <a:spcAft>
                <a:spcPts val="1200"/>
              </a:spcAft>
              <a:buNone/>
            </a:pPr>
            <a:r>
              <a:rPr lang="en"/>
              <a:t>Benefits students who have not mastered physical and social skill yet.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Social Play	</a:t>
            </a:r>
            <a:endParaRPr/>
          </a:p>
          <a:p>
            <a:pPr marL="0" lvl="0" indent="0" algn="l" rtl="0">
              <a:spcBef>
                <a:spcPts val="0"/>
              </a:spcBef>
              <a:spcAft>
                <a:spcPts val="0"/>
              </a:spcAft>
              <a:buNone/>
            </a:pPr>
            <a:endParaRPr/>
          </a:p>
        </p:txBody>
      </p:sp>
      <p:sp>
        <p:nvSpPr>
          <p:cNvPr id="89" name="Google Shape;8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Where students engage in activities that promote taking turns, following rules of games, proper communication, cooperation. </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Social play is the precursor to Cooperative play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Cooperative Play</a:t>
            </a:r>
            <a:endParaRPr/>
          </a:p>
        </p:txBody>
      </p:sp>
      <p:sp>
        <p:nvSpPr>
          <p:cNvPr id="95" name="Google Shape;9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Small group working towards a common goal. </a:t>
            </a:r>
            <a:endParaRPr/>
          </a:p>
          <a:p>
            <a:pPr marL="0" lvl="0" indent="0" algn="l" rtl="0">
              <a:spcBef>
                <a:spcPts val="1200"/>
              </a:spcBef>
              <a:spcAft>
                <a:spcPts val="0"/>
              </a:spcAft>
              <a:buNone/>
            </a:pPr>
            <a:r>
              <a:rPr lang="en"/>
              <a:t>Progressions of Cooperative play:</a:t>
            </a:r>
            <a:endParaRPr/>
          </a:p>
          <a:p>
            <a:pPr marL="0" lvl="0" indent="0" algn="l" rtl="0">
              <a:spcBef>
                <a:spcPts val="1200"/>
              </a:spcBef>
              <a:spcAft>
                <a:spcPts val="0"/>
              </a:spcAft>
              <a:buNone/>
            </a:pPr>
            <a:r>
              <a:rPr lang="en"/>
              <a:t>Individual- skills learned in a solo setting</a:t>
            </a:r>
            <a:endParaRPr/>
          </a:p>
          <a:p>
            <a:pPr marL="0" lvl="0" indent="0" algn="l" rtl="0">
              <a:spcBef>
                <a:spcPts val="1200"/>
              </a:spcBef>
              <a:spcAft>
                <a:spcPts val="0"/>
              </a:spcAft>
              <a:buNone/>
            </a:pPr>
            <a:r>
              <a:rPr lang="en"/>
              <a:t>Partner- working in pairs to blend their individual skills together. </a:t>
            </a:r>
            <a:endParaRPr/>
          </a:p>
          <a:p>
            <a:pPr marL="0" lvl="0" indent="0" algn="l" rtl="0">
              <a:spcBef>
                <a:spcPts val="1200"/>
              </a:spcBef>
              <a:spcAft>
                <a:spcPts val="0"/>
              </a:spcAft>
              <a:buNone/>
            </a:pPr>
            <a:r>
              <a:rPr lang="en"/>
              <a:t>Small Group/Small sided- groups of 3-4 people using their skills in a social way that promotes unity, selflessness, collectivism. </a:t>
            </a:r>
            <a:endParaRPr/>
          </a:p>
          <a:p>
            <a:pPr marL="0" lvl="0" indent="0" algn="l" rtl="0">
              <a:spcBef>
                <a:spcPts val="1200"/>
              </a:spcBef>
              <a:spcAft>
                <a:spcPts val="1200"/>
              </a:spcAft>
              <a:buNone/>
            </a:pPr>
            <a:r>
              <a:rPr lang="en"/>
              <a:t>Team- students combining their skills with tactical play, including different ways of communicating and seeing themselves within a community.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Fantasy and Symbolic play</a:t>
            </a:r>
            <a:endParaRPr/>
          </a:p>
        </p:txBody>
      </p:sp>
      <p:sp>
        <p:nvSpPr>
          <p:cNvPr id="101" name="Google Shape;10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Using objects to represent other objects. </a:t>
            </a:r>
            <a:endParaRPr/>
          </a:p>
          <a:p>
            <a:pPr marL="0" lvl="0" indent="0" algn="l" rtl="0">
              <a:spcBef>
                <a:spcPts val="1200"/>
              </a:spcBef>
              <a:spcAft>
                <a:spcPts val="0"/>
              </a:spcAft>
              <a:buNone/>
            </a:pPr>
            <a:r>
              <a:rPr lang="en"/>
              <a:t>To imagine or make believe</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Many PE teachers use fantasy play tactics when creating a story to go along with the game.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1412</Words>
  <Application>Microsoft Office PowerPoint</Application>
  <PresentationFormat>On-screen Show (16:9)</PresentationFormat>
  <Paragraphs>86</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Merriweather</vt:lpstr>
      <vt:lpstr>Arial</vt:lpstr>
      <vt:lpstr>Simple Light</vt:lpstr>
      <vt:lpstr>Social Development is the Outcome. The game is the way. </vt:lpstr>
      <vt:lpstr>If you want to know what someone is like, go play with them.</vt:lpstr>
      <vt:lpstr>Types of Play</vt:lpstr>
      <vt:lpstr>Parallel Play  </vt:lpstr>
      <vt:lpstr>Associative Play</vt:lpstr>
      <vt:lpstr>Independent Play </vt:lpstr>
      <vt:lpstr>Social Play  </vt:lpstr>
      <vt:lpstr>Cooperative Play</vt:lpstr>
      <vt:lpstr>Fantasy and Symbolic play</vt:lpstr>
      <vt:lpstr>Competitive Play </vt:lpstr>
      <vt:lpstr>Progressions of play types can help</vt:lpstr>
      <vt:lpstr>Interconnecteness</vt:lpstr>
      <vt:lpstr>Games  </vt:lpstr>
      <vt:lpstr>Switch</vt:lpstr>
      <vt:lpstr>Orienteering Circle</vt:lpstr>
      <vt:lpstr>22 Skadoo</vt:lpstr>
      <vt:lpstr>Orienteering Circle</vt:lpstr>
      <vt:lpstr>Keep Up</vt:lpstr>
      <vt:lpstr>Gotcha </vt:lpstr>
      <vt:lpstr>Mystery Leader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Development is the Outcome. The game is the way. </dc:title>
  <dc:creator>Berndsen, Rebecca - berndsrx</dc:creator>
  <cp:lastModifiedBy>Berndsen, Rebecca - berndsrx</cp:lastModifiedBy>
  <cp:revision>1</cp:revision>
  <dcterms:modified xsi:type="dcterms:W3CDTF">2024-03-07T13:17:25Z</dcterms:modified>
</cp:coreProperties>
</file>