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374" r:id="rId2"/>
    <p:sldId id="373" r:id="rId3"/>
    <p:sldId id="385" r:id="rId4"/>
    <p:sldId id="389" r:id="rId5"/>
    <p:sldId id="258" r:id="rId6"/>
    <p:sldId id="257" r:id="rId7"/>
    <p:sldId id="357" r:id="rId8"/>
    <p:sldId id="297" r:id="rId9"/>
    <p:sldId id="296" r:id="rId10"/>
    <p:sldId id="340" r:id="rId11"/>
    <p:sldId id="259" r:id="rId12"/>
    <p:sldId id="356" r:id="rId13"/>
    <p:sldId id="265" r:id="rId14"/>
    <p:sldId id="387" r:id="rId15"/>
    <p:sldId id="369" r:id="rId16"/>
    <p:sldId id="370" r:id="rId17"/>
    <p:sldId id="372" r:id="rId18"/>
    <p:sldId id="266" r:id="rId19"/>
    <p:sldId id="378" r:id="rId20"/>
    <p:sldId id="377" r:id="rId21"/>
    <p:sldId id="388" r:id="rId22"/>
    <p:sldId id="382" r:id="rId23"/>
    <p:sldId id="381" r:id="rId24"/>
    <p:sldId id="380" r:id="rId25"/>
    <p:sldId id="383" r:id="rId26"/>
    <p:sldId id="268" r:id="rId27"/>
    <p:sldId id="379" r:id="rId28"/>
    <p:sldId id="397" r:id="rId29"/>
    <p:sldId id="390" r:id="rId30"/>
    <p:sldId id="391" r:id="rId31"/>
    <p:sldId id="392" r:id="rId32"/>
    <p:sldId id="393" r:id="rId33"/>
    <p:sldId id="395" r:id="rId34"/>
    <p:sldId id="39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70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784"/>
    <p:restoredTop sz="65880"/>
  </p:normalViewPr>
  <p:slideViewPr>
    <p:cSldViewPr snapToGrid="0" snapToObjects="1">
      <p:cViewPr varScale="1">
        <p:scale>
          <a:sx n="50" d="100"/>
          <a:sy n="50" d="100"/>
        </p:scale>
        <p:origin x="1176"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diagrams/_rels/data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EB16D9-2E5A-3248-A61B-3FD8579A5321}" type="doc">
      <dgm:prSet loTypeId="urn:microsoft.com/office/officeart/2005/8/layout/vList4" loCatId="" qsTypeId="urn:microsoft.com/office/officeart/2005/8/quickstyle/simple1" qsCatId="simple" csTypeId="urn:microsoft.com/office/officeart/2005/8/colors/accent1_2" csCatId="accent1" phldr="1"/>
      <dgm:spPr/>
      <dgm:t>
        <a:bodyPr/>
        <a:lstStyle/>
        <a:p>
          <a:endParaRPr lang="en-US"/>
        </a:p>
      </dgm:t>
    </dgm:pt>
    <dgm:pt modelId="{1FCB5152-09CA-9B40-9471-65C1EF1E739A}">
      <dgm:prSet phldrT="[Text]"/>
      <dgm:spPr/>
      <dgm:t>
        <a:bodyPr/>
        <a:lstStyle/>
        <a:p>
          <a:r>
            <a:rPr lang="en-US" dirty="0"/>
            <a:t>What does it look like?</a:t>
          </a:r>
        </a:p>
      </dgm:t>
    </dgm:pt>
    <dgm:pt modelId="{2FD59851-80E2-0E48-B397-E18516056DEB}" type="parTrans" cxnId="{E9A89315-300D-2848-89D0-8876E2C57491}">
      <dgm:prSet/>
      <dgm:spPr/>
      <dgm:t>
        <a:bodyPr/>
        <a:lstStyle/>
        <a:p>
          <a:endParaRPr lang="en-US"/>
        </a:p>
      </dgm:t>
    </dgm:pt>
    <dgm:pt modelId="{6B63CAF9-C0ED-674D-ACF3-B036BA93D39D}" type="sibTrans" cxnId="{E9A89315-300D-2848-89D0-8876E2C57491}">
      <dgm:prSet/>
      <dgm:spPr/>
      <dgm:t>
        <a:bodyPr/>
        <a:lstStyle/>
        <a:p>
          <a:endParaRPr lang="en-US"/>
        </a:p>
      </dgm:t>
    </dgm:pt>
    <dgm:pt modelId="{26407D16-1DE9-E84B-858E-3A6FE1075B8E}">
      <dgm:prSet phldrT="[Text]"/>
      <dgm:spPr/>
      <dgm:t>
        <a:bodyPr/>
        <a:lstStyle/>
        <a:p>
          <a:r>
            <a:rPr lang="en-US" dirty="0"/>
            <a:t>What does it sound like?</a:t>
          </a:r>
        </a:p>
      </dgm:t>
    </dgm:pt>
    <dgm:pt modelId="{B3B18379-1E33-144D-8B14-4DE5C4D6844A}" type="parTrans" cxnId="{B44A4937-3958-3C4B-8722-16E337FA4CDF}">
      <dgm:prSet/>
      <dgm:spPr/>
      <dgm:t>
        <a:bodyPr/>
        <a:lstStyle/>
        <a:p>
          <a:endParaRPr lang="en-US"/>
        </a:p>
      </dgm:t>
    </dgm:pt>
    <dgm:pt modelId="{2EC7549C-AB20-B343-9580-8A4A5BB86656}" type="sibTrans" cxnId="{B44A4937-3958-3C4B-8722-16E337FA4CDF}">
      <dgm:prSet/>
      <dgm:spPr/>
      <dgm:t>
        <a:bodyPr/>
        <a:lstStyle/>
        <a:p>
          <a:endParaRPr lang="en-US"/>
        </a:p>
      </dgm:t>
    </dgm:pt>
    <dgm:pt modelId="{8166A480-39AE-F545-9489-C45E42E55641}">
      <dgm:prSet phldrT="[Text]"/>
      <dgm:spPr/>
      <dgm:t>
        <a:bodyPr/>
        <a:lstStyle/>
        <a:p>
          <a:r>
            <a:rPr lang="en-US" dirty="0"/>
            <a:t>What does it feel like?</a:t>
          </a:r>
        </a:p>
      </dgm:t>
    </dgm:pt>
    <dgm:pt modelId="{4684E8EF-E5B0-004B-99A1-8D7646A9FA70}" type="parTrans" cxnId="{4C819521-69DE-D846-8B17-5483DA6EC19F}">
      <dgm:prSet/>
      <dgm:spPr/>
      <dgm:t>
        <a:bodyPr/>
        <a:lstStyle/>
        <a:p>
          <a:endParaRPr lang="en-US"/>
        </a:p>
      </dgm:t>
    </dgm:pt>
    <dgm:pt modelId="{7E3B0565-21BD-154F-AC02-546F8E12107B}" type="sibTrans" cxnId="{4C819521-69DE-D846-8B17-5483DA6EC19F}">
      <dgm:prSet/>
      <dgm:spPr/>
      <dgm:t>
        <a:bodyPr/>
        <a:lstStyle/>
        <a:p>
          <a:endParaRPr lang="en-US"/>
        </a:p>
      </dgm:t>
    </dgm:pt>
    <dgm:pt modelId="{BCF82CD6-4C4F-6B49-B946-47C7C3EB21C2}" type="pres">
      <dgm:prSet presAssocID="{31EB16D9-2E5A-3248-A61B-3FD8579A5321}" presName="linear" presStyleCnt="0">
        <dgm:presLayoutVars>
          <dgm:dir/>
          <dgm:resizeHandles val="exact"/>
        </dgm:presLayoutVars>
      </dgm:prSet>
      <dgm:spPr/>
    </dgm:pt>
    <dgm:pt modelId="{75C127CD-46E7-994A-B1CE-629F0A0E7DA8}" type="pres">
      <dgm:prSet presAssocID="{1FCB5152-09CA-9B40-9471-65C1EF1E739A}" presName="comp" presStyleCnt="0"/>
      <dgm:spPr/>
    </dgm:pt>
    <dgm:pt modelId="{3189F66C-4BFF-B84E-8E24-171843EBFD69}" type="pres">
      <dgm:prSet presAssocID="{1FCB5152-09CA-9B40-9471-65C1EF1E739A}" presName="box" presStyleLbl="node1" presStyleIdx="0" presStyleCnt="3" custLinFactNeighborX="660"/>
      <dgm:spPr/>
    </dgm:pt>
    <dgm:pt modelId="{DCE6361B-159C-DA49-B790-115047908CE3}" type="pres">
      <dgm:prSet presAssocID="{1FCB5152-09CA-9B40-9471-65C1EF1E739A}" presName="img" presStyleLbl="fgImgPlace1" presStyleIdx="0" presStyleCnt="3"/>
      <dgm:spPr>
        <a:blipFill>
          <a:blip xmlns:r="http://schemas.openxmlformats.org/officeDocument/2006/relationships" r:embed="rId1"/>
          <a:stretch>
            <a:fillRect l="-21000" t="-6662" r="-18000" b="-7000"/>
          </a:stretch>
        </a:blipFill>
      </dgm:spPr>
    </dgm:pt>
    <dgm:pt modelId="{E7988297-B59D-4F4B-AFDF-BCE6E3C198EC}" type="pres">
      <dgm:prSet presAssocID="{1FCB5152-09CA-9B40-9471-65C1EF1E739A}" presName="text" presStyleLbl="node1" presStyleIdx="0" presStyleCnt="3">
        <dgm:presLayoutVars>
          <dgm:bulletEnabled val="1"/>
        </dgm:presLayoutVars>
      </dgm:prSet>
      <dgm:spPr/>
    </dgm:pt>
    <dgm:pt modelId="{5804C821-EF71-6944-A575-64090BD03807}" type="pres">
      <dgm:prSet presAssocID="{6B63CAF9-C0ED-674D-ACF3-B036BA93D39D}" presName="spacer" presStyleCnt="0"/>
      <dgm:spPr/>
    </dgm:pt>
    <dgm:pt modelId="{E3189CB4-6EC1-2142-A1D1-961A1972F9C3}" type="pres">
      <dgm:prSet presAssocID="{26407D16-1DE9-E84B-858E-3A6FE1075B8E}" presName="comp" presStyleCnt="0"/>
      <dgm:spPr/>
    </dgm:pt>
    <dgm:pt modelId="{7B7DF0A5-4FA3-7143-95B7-D3FFC3E2FF45}" type="pres">
      <dgm:prSet presAssocID="{26407D16-1DE9-E84B-858E-3A6FE1075B8E}" presName="box" presStyleLbl="node1" presStyleIdx="1" presStyleCnt="3"/>
      <dgm:spPr/>
    </dgm:pt>
    <dgm:pt modelId="{4BF437EE-BB2D-9149-B9AD-9B431A17BE2A}" type="pres">
      <dgm:prSet presAssocID="{26407D16-1DE9-E84B-858E-3A6FE1075B8E}" presName="img" presStyleLbl="fgImgPlace1" presStyleIdx="1" presStyleCnt="3"/>
      <dgm:spPr>
        <a:blipFill>
          <a:blip xmlns:r="http://schemas.openxmlformats.org/officeDocument/2006/relationships" r:embed="rId2"/>
          <a:stretch>
            <a:fillRect l="-21000" t="-6662" r="-18000" b="-7000"/>
          </a:stretch>
        </a:blipFill>
      </dgm:spPr>
    </dgm:pt>
    <dgm:pt modelId="{709CC4BB-60A5-844B-A6A8-091BA2B3142A}" type="pres">
      <dgm:prSet presAssocID="{26407D16-1DE9-E84B-858E-3A6FE1075B8E}" presName="text" presStyleLbl="node1" presStyleIdx="1" presStyleCnt="3">
        <dgm:presLayoutVars>
          <dgm:bulletEnabled val="1"/>
        </dgm:presLayoutVars>
      </dgm:prSet>
      <dgm:spPr/>
    </dgm:pt>
    <dgm:pt modelId="{99504D74-7781-8E4D-AD9A-8AD267DB62E9}" type="pres">
      <dgm:prSet presAssocID="{2EC7549C-AB20-B343-9580-8A4A5BB86656}" presName="spacer" presStyleCnt="0"/>
      <dgm:spPr/>
    </dgm:pt>
    <dgm:pt modelId="{742EA1A0-AEFE-4747-A51F-BF5322EF6CFF}" type="pres">
      <dgm:prSet presAssocID="{8166A480-39AE-F545-9489-C45E42E55641}" presName="comp" presStyleCnt="0"/>
      <dgm:spPr/>
    </dgm:pt>
    <dgm:pt modelId="{95C55422-BC78-A741-9291-35EC09862ACF}" type="pres">
      <dgm:prSet presAssocID="{8166A480-39AE-F545-9489-C45E42E55641}" presName="box" presStyleLbl="node1" presStyleIdx="2" presStyleCnt="3"/>
      <dgm:spPr/>
    </dgm:pt>
    <dgm:pt modelId="{15D3CC3E-DD7C-D04C-A7A9-65312D9AAFF8}" type="pres">
      <dgm:prSet presAssocID="{8166A480-39AE-F545-9489-C45E42E55641}" presName="img" presStyleLbl="fgImgPlace1" presStyleIdx="2" presStyleCnt="3"/>
      <dgm:spPr>
        <a:blipFill>
          <a:blip xmlns:r="http://schemas.openxmlformats.org/officeDocument/2006/relationships" r:embed="rId3"/>
          <a:stretch>
            <a:fillRect l="-21000" t="-6662" r="-18000" b="-7000"/>
          </a:stretch>
        </a:blipFill>
      </dgm:spPr>
    </dgm:pt>
    <dgm:pt modelId="{0CF651B0-A9E9-5C42-88A4-093DE59F8C38}" type="pres">
      <dgm:prSet presAssocID="{8166A480-39AE-F545-9489-C45E42E55641}" presName="text" presStyleLbl="node1" presStyleIdx="2" presStyleCnt="3">
        <dgm:presLayoutVars>
          <dgm:bulletEnabled val="1"/>
        </dgm:presLayoutVars>
      </dgm:prSet>
      <dgm:spPr/>
    </dgm:pt>
  </dgm:ptLst>
  <dgm:cxnLst>
    <dgm:cxn modelId="{30B04B0C-8BFA-4C48-ADAF-D565E4272189}" type="presOf" srcId="{8166A480-39AE-F545-9489-C45E42E55641}" destId="{95C55422-BC78-A741-9291-35EC09862ACF}" srcOrd="0" destOrd="0" presId="urn:microsoft.com/office/officeart/2005/8/layout/vList4"/>
    <dgm:cxn modelId="{EDEA5510-CE90-8943-8FDE-368428D9C622}" type="presOf" srcId="{26407D16-1DE9-E84B-858E-3A6FE1075B8E}" destId="{7B7DF0A5-4FA3-7143-95B7-D3FFC3E2FF45}" srcOrd="0" destOrd="0" presId="urn:microsoft.com/office/officeart/2005/8/layout/vList4"/>
    <dgm:cxn modelId="{E9A89315-300D-2848-89D0-8876E2C57491}" srcId="{31EB16D9-2E5A-3248-A61B-3FD8579A5321}" destId="{1FCB5152-09CA-9B40-9471-65C1EF1E739A}" srcOrd="0" destOrd="0" parTransId="{2FD59851-80E2-0E48-B397-E18516056DEB}" sibTransId="{6B63CAF9-C0ED-674D-ACF3-B036BA93D39D}"/>
    <dgm:cxn modelId="{4C819521-69DE-D846-8B17-5483DA6EC19F}" srcId="{31EB16D9-2E5A-3248-A61B-3FD8579A5321}" destId="{8166A480-39AE-F545-9489-C45E42E55641}" srcOrd="2" destOrd="0" parTransId="{4684E8EF-E5B0-004B-99A1-8D7646A9FA70}" sibTransId="{7E3B0565-21BD-154F-AC02-546F8E12107B}"/>
    <dgm:cxn modelId="{B44A4937-3958-3C4B-8722-16E337FA4CDF}" srcId="{31EB16D9-2E5A-3248-A61B-3FD8579A5321}" destId="{26407D16-1DE9-E84B-858E-3A6FE1075B8E}" srcOrd="1" destOrd="0" parTransId="{B3B18379-1E33-144D-8B14-4DE5C4D6844A}" sibTransId="{2EC7549C-AB20-B343-9580-8A4A5BB86656}"/>
    <dgm:cxn modelId="{190C214E-274A-5040-84F3-F7B5D66C261B}" type="presOf" srcId="{31EB16D9-2E5A-3248-A61B-3FD8579A5321}" destId="{BCF82CD6-4C4F-6B49-B946-47C7C3EB21C2}" srcOrd="0" destOrd="0" presId="urn:microsoft.com/office/officeart/2005/8/layout/vList4"/>
    <dgm:cxn modelId="{38172451-D9B8-3447-BD61-E8EB66DE06C4}" type="presOf" srcId="{1FCB5152-09CA-9B40-9471-65C1EF1E739A}" destId="{3189F66C-4BFF-B84E-8E24-171843EBFD69}" srcOrd="0" destOrd="0" presId="urn:microsoft.com/office/officeart/2005/8/layout/vList4"/>
    <dgm:cxn modelId="{768BFA56-3821-9743-B693-50EC30C1374F}" type="presOf" srcId="{8166A480-39AE-F545-9489-C45E42E55641}" destId="{0CF651B0-A9E9-5C42-88A4-093DE59F8C38}" srcOrd="1" destOrd="0" presId="urn:microsoft.com/office/officeart/2005/8/layout/vList4"/>
    <dgm:cxn modelId="{A3488785-5D5F-284E-8EFA-BAEBD9919065}" type="presOf" srcId="{1FCB5152-09CA-9B40-9471-65C1EF1E739A}" destId="{E7988297-B59D-4F4B-AFDF-BCE6E3C198EC}" srcOrd="1" destOrd="0" presId="urn:microsoft.com/office/officeart/2005/8/layout/vList4"/>
    <dgm:cxn modelId="{B735AFE6-2918-EE40-952B-8ABB8B6199B2}" type="presOf" srcId="{26407D16-1DE9-E84B-858E-3A6FE1075B8E}" destId="{709CC4BB-60A5-844B-A6A8-091BA2B3142A}" srcOrd="1" destOrd="0" presId="urn:microsoft.com/office/officeart/2005/8/layout/vList4"/>
    <dgm:cxn modelId="{B8AD5EE9-FB7B-B84A-9CBC-EBFD1A363698}" type="presParOf" srcId="{BCF82CD6-4C4F-6B49-B946-47C7C3EB21C2}" destId="{75C127CD-46E7-994A-B1CE-629F0A0E7DA8}" srcOrd="0" destOrd="0" presId="urn:microsoft.com/office/officeart/2005/8/layout/vList4"/>
    <dgm:cxn modelId="{76AD971F-F6CA-9644-873A-8E2B3ACB404E}" type="presParOf" srcId="{75C127CD-46E7-994A-B1CE-629F0A0E7DA8}" destId="{3189F66C-4BFF-B84E-8E24-171843EBFD69}" srcOrd="0" destOrd="0" presId="urn:microsoft.com/office/officeart/2005/8/layout/vList4"/>
    <dgm:cxn modelId="{27BD2EA4-3933-B949-A58D-5175ECD5B892}" type="presParOf" srcId="{75C127CD-46E7-994A-B1CE-629F0A0E7DA8}" destId="{DCE6361B-159C-DA49-B790-115047908CE3}" srcOrd="1" destOrd="0" presId="urn:microsoft.com/office/officeart/2005/8/layout/vList4"/>
    <dgm:cxn modelId="{77BCE66F-B094-BB42-AA11-20ED38190CFE}" type="presParOf" srcId="{75C127CD-46E7-994A-B1CE-629F0A0E7DA8}" destId="{E7988297-B59D-4F4B-AFDF-BCE6E3C198EC}" srcOrd="2" destOrd="0" presId="urn:microsoft.com/office/officeart/2005/8/layout/vList4"/>
    <dgm:cxn modelId="{127C929A-2EC9-7A4A-9F74-08B207FCAA0D}" type="presParOf" srcId="{BCF82CD6-4C4F-6B49-B946-47C7C3EB21C2}" destId="{5804C821-EF71-6944-A575-64090BD03807}" srcOrd="1" destOrd="0" presId="urn:microsoft.com/office/officeart/2005/8/layout/vList4"/>
    <dgm:cxn modelId="{6653E3E6-9E2A-664C-969E-FA67BCDA254D}" type="presParOf" srcId="{BCF82CD6-4C4F-6B49-B946-47C7C3EB21C2}" destId="{E3189CB4-6EC1-2142-A1D1-961A1972F9C3}" srcOrd="2" destOrd="0" presId="urn:microsoft.com/office/officeart/2005/8/layout/vList4"/>
    <dgm:cxn modelId="{E48BC690-EFD4-CD47-848B-C30F94A1F623}" type="presParOf" srcId="{E3189CB4-6EC1-2142-A1D1-961A1972F9C3}" destId="{7B7DF0A5-4FA3-7143-95B7-D3FFC3E2FF45}" srcOrd="0" destOrd="0" presId="urn:microsoft.com/office/officeart/2005/8/layout/vList4"/>
    <dgm:cxn modelId="{5180B030-2A78-C149-BEEC-346D32522ED9}" type="presParOf" srcId="{E3189CB4-6EC1-2142-A1D1-961A1972F9C3}" destId="{4BF437EE-BB2D-9149-B9AD-9B431A17BE2A}" srcOrd="1" destOrd="0" presId="urn:microsoft.com/office/officeart/2005/8/layout/vList4"/>
    <dgm:cxn modelId="{A5BF4B62-614E-CF49-A121-2551C34FDBDD}" type="presParOf" srcId="{E3189CB4-6EC1-2142-A1D1-961A1972F9C3}" destId="{709CC4BB-60A5-844B-A6A8-091BA2B3142A}" srcOrd="2" destOrd="0" presId="urn:microsoft.com/office/officeart/2005/8/layout/vList4"/>
    <dgm:cxn modelId="{B9C4B95B-77B6-4843-98A1-FCA34F95C74D}" type="presParOf" srcId="{BCF82CD6-4C4F-6B49-B946-47C7C3EB21C2}" destId="{99504D74-7781-8E4D-AD9A-8AD267DB62E9}" srcOrd="3" destOrd="0" presId="urn:microsoft.com/office/officeart/2005/8/layout/vList4"/>
    <dgm:cxn modelId="{7EF9F91C-9742-5B41-AF06-512F5446612A}" type="presParOf" srcId="{BCF82CD6-4C4F-6B49-B946-47C7C3EB21C2}" destId="{742EA1A0-AEFE-4747-A51F-BF5322EF6CFF}" srcOrd="4" destOrd="0" presId="urn:microsoft.com/office/officeart/2005/8/layout/vList4"/>
    <dgm:cxn modelId="{F631638D-087D-DF43-8676-68ED678A11F6}" type="presParOf" srcId="{742EA1A0-AEFE-4747-A51F-BF5322EF6CFF}" destId="{95C55422-BC78-A741-9291-35EC09862ACF}" srcOrd="0" destOrd="0" presId="urn:microsoft.com/office/officeart/2005/8/layout/vList4"/>
    <dgm:cxn modelId="{DC659321-74A1-FB43-B257-E98D7FCABE0E}" type="presParOf" srcId="{742EA1A0-AEFE-4747-A51F-BF5322EF6CFF}" destId="{15D3CC3E-DD7C-D04C-A7A9-65312D9AAFF8}" srcOrd="1" destOrd="0" presId="urn:microsoft.com/office/officeart/2005/8/layout/vList4"/>
    <dgm:cxn modelId="{1EDE4BE2-DF9B-584E-9311-7DD8254DE0F0}" type="presParOf" srcId="{742EA1A0-AEFE-4747-A51F-BF5322EF6CFF}" destId="{0CF651B0-A9E9-5C42-88A4-093DE59F8C38}"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2873FB5-413A-044F-99A4-B7C1587EAE11}" type="doc">
      <dgm:prSet loTypeId="urn:microsoft.com/office/officeart/2005/8/layout/vList5" loCatId="" qsTypeId="urn:microsoft.com/office/officeart/2005/8/quickstyle/simple4" qsCatId="simple" csTypeId="urn:microsoft.com/office/officeart/2005/8/colors/accent1_2" csCatId="accent1" phldr="1"/>
      <dgm:spPr/>
      <dgm:t>
        <a:bodyPr/>
        <a:lstStyle/>
        <a:p>
          <a:endParaRPr lang="en-US"/>
        </a:p>
      </dgm:t>
    </dgm:pt>
    <dgm:pt modelId="{EEE87529-44B8-8A42-9E5C-3205695C23AF}">
      <dgm:prSet phldrT="[Text]">
        <dgm:style>
          <a:lnRef idx="3">
            <a:schemeClr val="lt1"/>
          </a:lnRef>
          <a:fillRef idx="1">
            <a:schemeClr val="accent1"/>
          </a:fillRef>
          <a:effectRef idx="1">
            <a:schemeClr val="accent1"/>
          </a:effectRef>
          <a:fontRef idx="minor">
            <a:schemeClr val="lt1"/>
          </a:fontRef>
        </dgm:style>
      </dgm:prSet>
      <dgm:spPr/>
      <dgm:t>
        <a:bodyPr/>
        <a:lstStyle/>
        <a:p>
          <a:pPr algn="l"/>
          <a:r>
            <a:rPr lang="en-US" dirty="0"/>
            <a:t>Level 3: Self-Direction</a:t>
          </a:r>
        </a:p>
      </dgm:t>
    </dgm:pt>
    <dgm:pt modelId="{9AF32778-EDB9-BA46-A6C0-AAEEBBE119F4}" type="parTrans" cxnId="{B1C168FD-44A1-1A4F-A8FE-A1E8866BBD27}">
      <dgm:prSet/>
      <dgm:spPr/>
      <dgm:t>
        <a:bodyPr/>
        <a:lstStyle/>
        <a:p>
          <a:endParaRPr lang="en-US"/>
        </a:p>
      </dgm:t>
    </dgm:pt>
    <dgm:pt modelId="{C2E9D4B6-72CD-254A-B5B2-EAEC0512FCA0}" type="sibTrans" cxnId="{B1C168FD-44A1-1A4F-A8FE-A1E8866BBD27}">
      <dgm:prSet/>
      <dgm:spPr/>
      <dgm:t>
        <a:bodyPr/>
        <a:lstStyle/>
        <a:p>
          <a:endParaRPr lang="en-US"/>
        </a:p>
      </dgm:t>
    </dgm:pt>
    <dgm:pt modelId="{526F5E4D-2485-E843-96FD-19F0E57507A9}">
      <dgm:prSet phldrT="[Text]" custT="1"/>
      <dgm:spPr/>
      <dgm:t>
        <a:bodyPr/>
        <a:lstStyle/>
        <a:p>
          <a:r>
            <a:rPr lang="en-US" sz="1600" dirty="0"/>
            <a:t>On-task independence</a:t>
          </a:r>
        </a:p>
      </dgm:t>
    </dgm:pt>
    <dgm:pt modelId="{66706BC5-1324-9D44-BC68-43AAC9F660B4}" type="parTrans" cxnId="{23D31277-5909-5E44-9ABB-C12052BF72C1}">
      <dgm:prSet/>
      <dgm:spPr/>
      <dgm:t>
        <a:bodyPr/>
        <a:lstStyle/>
        <a:p>
          <a:endParaRPr lang="en-US"/>
        </a:p>
      </dgm:t>
    </dgm:pt>
    <dgm:pt modelId="{D40205D8-B328-CE4E-AFA0-9BDC634803DF}" type="sibTrans" cxnId="{23D31277-5909-5E44-9ABB-C12052BF72C1}">
      <dgm:prSet/>
      <dgm:spPr/>
      <dgm:t>
        <a:bodyPr/>
        <a:lstStyle/>
        <a:p>
          <a:endParaRPr lang="en-US"/>
        </a:p>
      </dgm:t>
    </dgm:pt>
    <dgm:pt modelId="{6E196BD8-C1EB-C84B-84B5-5933D2D7343A}">
      <dgm:prSet phldrT="[Text]" custT="1"/>
      <dgm:spPr/>
      <dgm:t>
        <a:bodyPr/>
        <a:lstStyle/>
        <a:p>
          <a:r>
            <a:rPr lang="en-US" sz="1600" dirty="0"/>
            <a:t>Goal setting progression</a:t>
          </a:r>
        </a:p>
      </dgm:t>
    </dgm:pt>
    <dgm:pt modelId="{94ABD385-CC20-1747-AE80-7E28C35357A5}" type="parTrans" cxnId="{94A81AB8-71CF-A54E-A6B6-8851ACB7E33B}">
      <dgm:prSet/>
      <dgm:spPr/>
      <dgm:t>
        <a:bodyPr/>
        <a:lstStyle/>
        <a:p>
          <a:endParaRPr lang="en-US"/>
        </a:p>
      </dgm:t>
    </dgm:pt>
    <dgm:pt modelId="{78C21EE4-9397-1045-9875-B1B2731A47A4}" type="sibTrans" cxnId="{94A81AB8-71CF-A54E-A6B6-8851ACB7E33B}">
      <dgm:prSet/>
      <dgm:spPr/>
      <dgm:t>
        <a:bodyPr/>
        <a:lstStyle/>
        <a:p>
          <a:endParaRPr lang="en-US"/>
        </a:p>
      </dgm:t>
    </dgm:pt>
    <dgm:pt modelId="{CCEE361D-9297-C643-ABC6-CB2074845CBC}">
      <dgm:prSet phldrT="[Text]">
        <dgm:style>
          <a:lnRef idx="3">
            <a:schemeClr val="lt1"/>
          </a:lnRef>
          <a:fillRef idx="1">
            <a:schemeClr val="accent1"/>
          </a:fillRef>
          <a:effectRef idx="1">
            <a:schemeClr val="accent1"/>
          </a:effectRef>
          <a:fontRef idx="minor">
            <a:schemeClr val="lt1"/>
          </a:fontRef>
        </dgm:style>
      </dgm:prSet>
      <dgm:spPr/>
      <dgm:t>
        <a:bodyPr/>
        <a:lstStyle/>
        <a:p>
          <a:pPr algn="l"/>
          <a:r>
            <a:rPr lang="en-US" dirty="0"/>
            <a:t>Level 2: Participation</a:t>
          </a:r>
        </a:p>
      </dgm:t>
    </dgm:pt>
    <dgm:pt modelId="{EDE570BC-7212-9C4C-BC5B-C23A0E718469}" type="parTrans" cxnId="{9DBB589B-A1BF-E04B-A75A-DF0E82B42EC6}">
      <dgm:prSet/>
      <dgm:spPr/>
      <dgm:t>
        <a:bodyPr/>
        <a:lstStyle/>
        <a:p>
          <a:endParaRPr lang="en-US"/>
        </a:p>
      </dgm:t>
    </dgm:pt>
    <dgm:pt modelId="{8006ECF8-3F3A-864C-8954-7BB6B00424B9}" type="sibTrans" cxnId="{9DBB589B-A1BF-E04B-A75A-DF0E82B42EC6}">
      <dgm:prSet/>
      <dgm:spPr/>
      <dgm:t>
        <a:bodyPr/>
        <a:lstStyle/>
        <a:p>
          <a:endParaRPr lang="en-US"/>
        </a:p>
      </dgm:t>
    </dgm:pt>
    <dgm:pt modelId="{3EE72320-98F9-FB4E-B67B-8ED50D9C0F02}">
      <dgm:prSet phldrT="[Text]" custT="1"/>
      <dgm:spPr/>
      <dgm:t>
        <a:bodyPr/>
        <a:lstStyle/>
        <a:p>
          <a:r>
            <a:rPr lang="en-US" sz="1400" dirty="0"/>
            <a:t>Self-motivation</a:t>
          </a:r>
        </a:p>
      </dgm:t>
    </dgm:pt>
    <dgm:pt modelId="{3CC13436-FA62-F146-8244-1E3E2497A8F6}" type="parTrans" cxnId="{4256B0A6-D056-4B42-813A-EA51FCACDA31}">
      <dgm:prSet/>
      <dgm:spPr/>
      <dgm:t>
        <a:bodyPr/>
        <a:lstStyle/>
        <a:p>
          <a:endParaRPr lang="en-US"/>
        </a:p>
      </dgm:t>
    </dgm:pt>
    <dgm:pt modelId="{99CE075A-89E0-384A-B1C3-FE18C0DA2B03}" type="sibTrans" cxnId="{4256B0A6-D056-4B42-813A-EA51FCACDA31}">
      <dgm:prSet/>
      <dgm:spPr/>
      <dgm:t>
        <a:bodyPr/>
        <a:lstStyle/>
        <a:p>
          <a:endParaRPr lang="en-US"/>
        </a:p>
      </dgm:t>
    </dgm:pt>
    <dgm:pt modelId="{72BBA8EF-DEE4-3D43-8922-A646192CA22B}">
      <dgm:prSet phldrT="[Text]" custT="1"/>
      <dgm:spPr/>
      <dgm:t>
        <a:bodyPr/>
        <a:lstStyle/>
        <a:p>
          <a:r>
            <a:rPr lang="en-US" sz="1400" dirty="0"/>
            <a:t>Effort - try new tasks</a:t>
          </a:r>
        </a:p>
      </dgm:t>
    </dgm:pt>
    <dgm:pt modelId="{4BDD43AD-4F7D-FB4D-91DE-836F0E8D5BFC}" type="parTrans" cxnId="{6EDDF729-2AEF-3E4C-81B7-4D20EAD20BAB}">
      <dgm:prSet/>
      <dgm:spPr/>
      <dgm:t>
        <a:bodyPr/>
        <a:lstStyle/>
        <a:p>
          <a:endParaRPr lang="en-US"/>
        </a:p>
      </dgm:t>
    </dgm:pt>
    <dgm:pt modelId="{1B816417-99CA-4E4E-94EE-9A0175AD9551}" type="sibTrans" cxnId="{6EDDF729-2AEF-3E4C-81B7-4D20EAD20BAB}">
      <dgm:prSet/>
      <dgm:spPr/>
      <dgm:t>
        <a:bodyPr/>
        <a:lstStyle/>
        <a:p>
          <a:endParaRPr lang="en-US"/>
        </a:p>
      </dgm:t>
    </dgm:pt>
    <dgm:pt modelId="{0B48EF78-7B4F-C843-9E19-45F04C921318}">
      <dgm:prSet phldrT="[Text]">
        <dgm:style>
          <a:lnRef idx="3">
            <a:schemeClr val="lt1"/>
          </a:lnRef>
          <a:fillRef idx="1">
            <a:schemeClr val="accent1"/>
          </a:fillRef>
          <a:effectRef idx="1">
            <a:schemeClr val="accent1"/>
          </a:effectRef>
          <a:fontRef idx="minor">
            <a:schemeClr val="lt1"/>
          </a:fontRef>
        </dgm:style>
      </dgm:prSet>
      <dgm:spPr/>
      <dgm:t>
        <a:bodyPr/>
        <a:lstStyle/>
        <a:p>
          <a:pPr algn="l"/>
          <a:r>
            <a:rPr lang="en-US" dirty="0"/>
            <a:t>Level 1: Respect</a:t>
          </a:r>
        </a:p>
      </dgm:t>
    </dgm:pt>
    <dgm:pt modelId="{AE26EC17-1FE0-5244-8E95-BB45087FFCA5}" type="parTrans" cxnId="{10433DDD-BCFB-1541-9845-27CA8B5218A5}">
      <dgm:prSet/>
      <dgm:spPr/>
      <dgm:t>
        <a:bodyPr/>
        <a:lstStyle/>
        <a:p>
          <a:endParaRPr lang="en-US"/>
        </a:p>
      </dgm:t>
    </dgm:pt>
    <dgm:pt modelId="{62800F75-FE1D-C04B-9C73-0EB219CFFAD0}" type="sibTrans" cxnId="{10433DDD-BCFB-1541-9845-27CA8B5218A5}">
      <dgm:prSet/>
      <dgm:spPr/>
      <dgm:t>
        <a:bodyPr/>
        <a:lstStyle/>
        <a:p>
          <a:endParaRPr lang="en-US"/>
        </a:p>
      </dgm:t>
    </dgm:pt>
    <dgm:pt modelId="{48625019-803D-3D4F-B295-82E7250D5995}">
      <dgm:prSet>
        <dgm:style>
          <a:lnRef idx="3">
            <a:schemeClr val="lt1"/>
          </a:lnRef>
          <a:fillRef idx="1">
            <a:schemeClr val="accent1"/>
          </a:fillRef>
          <a:effectRef idx="1">
            <a:schemeClr val="accent1"/>
          </a:effectRef>
          <a:fontRef idx="minor">
            <a:schemeClr val="lt1"/>
          </a:fontRef>
        </dgm:style>
      </dgm:prSet>
      <dgm:spPr/>
      <dgm:t>
        <a:bodyPr/>
        <a:lstStyle/>
        <a:p>
          <a:pPr algn="l"/>
          <a:r>
            <a:rPr lang="en-US" dirty="0"/>
            <a:t>Level 4: Caring</a:t>
          </a:r>
        </a:p>
      </dgm:t>
    </dgm:pt>
    <dgm:pt modelId="{322D519A-1C4D-6E48-875B-4F2536BBC929}" type="parTrans" cxnId="{3300C0DE-BAFF-184C-B5F2-6A1498CB482A}">
      <dgm:prSet/>
      <dgm:spPr/>
      <dgm:t>
        <a:bodyPr/>
        <a:lstStyle/>
        <a:p>
          <a:endParaRPr lang="en-US"/>
        </a:p>
      </dgm:t>
    </dgm:pt>
    <dgm:pt modelId="{78F0B8AC-D9E9-FD4E-879E-C4BE2430EB93}" type="sibTrans" cxnId="{3300C0DE-BAFF-184C-B5F2-6A1498CB482A}">
      <dgm:prSet/>
      <dgm:spPr/>
      <dgm:t>
        <a:bodyPr/>
        <a:lstStyle/>
        <a:p>
          <a:endParaRPr lang="en-US"/>
        </a:p>
      </dgm:t>
    </dgm:pt>
    <dgm:pt modelId="{663FA3CC-771D-BA44-A9B6-428056CB6B10}">
      <dgm:prSet>
        <dgm:style>
          <a:lnRef idx="3">
            <a:schemeClr val="lt1"/>
          </a:lnRef>
          <a:fillRef idx="1">
            <a:schemeClr val="accent1"/>
          </a:fillRef>
          <a:effectRef idx="1">
            <a:schemeClr val="accent1"/>
          </a:effectRef>
          <a:fontRef idx="minor">
            <a:schemeClr val="lt1"/>
          </a:fontRef>
        </dgm:style>
      </dgm:prSet>
      <dgm:spPr/>
      <dgm:t>
        <a:bodyPr/>
        <a:lstStyle/>
        <a:p>
          <a:pPr algn="l"/>
          <a:r>
            <a:rPr lang="en-US" dirty="0"/>
            <a:t>Level 5: Outside</a:t>
          </a:r>
        </a:p>
      </dgm:t>
    </dgm:pt>
    <dgm:pt modelId="{F70CDD3B-A7C3-8342-B948-333FB2FC6447}" type="parTrans" cxnId="{53F5647C-3A0E-D643-B2AC-66CE73E952A6}">
      <dgm:prSet/>
      <dgm:spPr/>
      <dgm:t>
        <a:bodyPr/>
        <a:lstStyle/>
        <a:p>
          <a:endParaRPr lang="en-US"/>
        </a:p>
      </dgm:t>
    </dgm:pt>
    <dgm:pt modelId="{2EFA105C-F5E8-0049-BFA4-DCDB942CB8B1}" type="sibTrans" cxnId="{53F5647C-3A0E-D643-B2AC-66CE73E952A6}">
      <dgm:prSet/>
      <dgm:spPr/>
      <dgm:t>
        <a:bodyPr/>
        <a:lstStyle/>
        <a:p>
          <a:endParaRPr lang="en-US"/>
        </a:p>
      </dgm:t>
    </dgm:pt>
    <dgm:pt modelId="{9C56B599-2FE4-5144-ADA0-A403C9DDAC4D}">
      <dgm:prSet phldrT="[Text]" custT="1"/>
      <dgm:spPr/>
      <dgm:t>
        <a:bodyPr/>
        <a:lstStyle/>
        <a:p>
          <a:r>
            <a:rPr lang="en-US" sz="1400" dirty="0"/>
            <a:t>Self-control and respect the rights and feelings of others</a:t>
          </a:r>
        </a:p>
      </dgm:t>
    </dgm:pt>
    <dgm:pt modelId="{FA2D30FA-9B18-4C4C-A76A-A99212D209E5}" type="parTrans" cxnId="{87012F49-2868-574D-8C9B-C9403FF75B03}">
      <dgm:prSet/>
      <dgm:spPr/>
      <dgm:t>
        <a:bodyPr/>
        <a:lstStyle/>
        <a:p>
          <a:endParaRPr lang="en-US"/>
        </a:p>
      </dgm:t>
    </dgm:pt>
    <dgm:pt modelId="{E90286EE-6D2E-0C47-B803-DF2EE49D4252}" type="sibTrans" cxnId="{87012F49-2868-574D-8C9B-C9403FF75B03}">
      <dgm:prSet/>
      <dgm:spPr/>
      <dgm:t>
        <a:bodyPr/>
        <a:lstStyle/>
        <a:p>
          <a:endParaRPr lang="en-US"/>
        </a:p>
      </dgm:t>
    </dgm:pt>
    <dgm:pt modelId="{F1174426-57A1-CA49-BA53-76D990FEB432}">
      <dgm:prSet phldrT="[Text]" custT="1"/>
      <dgm:spPr/>
      <dgm:t>
        <a:bodyPr/>
        <a:lstStyle/>
        <a:p>
          <a:r>
            <a:rPr lang="en-US" sz="1400" dirty="0"/>
            <a:t>Right to peaceful conflict resolution</a:t>
          </a:r>
        </a:p>
      </dgm:t>
    </dgm:pt>
    <dgm:pt modelId="{B12B672B-5D76-6F42-BE9F-96D2602B539D}" type="parTrans" cxnId="{4AE6DCD8-E2C8-8846-B80E-1902ADB5A3E2}">
      <dgm:prSet/>
      <dgm:spPr/>
      <dgm:t>
        <a:bodyPr/>
        <a:lstStyle/>
        <a:p>
          <a:endParaRPr lang="en-US"/>
        </a:p>
      </dgm:t>
    </dgm:pt>
    <dgm:pt modelId="{C222CF74-04B9-F544-A1FB-9C454BFD2CD2}" type="sibTrans" cxnId="{4AE6DCD8-E2C8-8846-B80E-1902ADB5A3E2}">
      <dgm:prSet/>
      <dgm:spPr/>
      <dgm:t>
        <a:bodyPr/>
        <a:lstStyle/>
        <a:p>
          <a:endParaRPr lang="en-US"/>
        </a:p>
      </dgm:t>
    </dgm:pt>
    <dgm:pt modelId="{F75CEE25-615A-4844-9EB8-AFEAD8A6FA1A}">
      <dgm:prSet phldrT="[Text]" custT="1"/>
      <dgm:spPr/>
      <dgm:t>
        <a:bodyPr/>
        <a:lstStyle/>
        <a:p>
          <a:r>
            <a:rPr lang="en-US" sz="1400" dirty="0"/>
            <a:t>Right to be included and to have cooperative peers</a:t>
          </a:r>
        </a:p>
      </dgm:t>
    </dgm:pt>
    <dgm:pt modelId="{807328F7-4BF3-B149-B48B-C4721962AA6A}" type="parTrans" cxnId="{875EDAAB-BC6E-DF4B-8A58-FCD8EEE9B2F7}">
      <dgm:prSet/>
      <dgm:spPr/>
      <dgm:t>
        <a:bodyPr/>
        <a:lstStyle/>
        <a:p>
          <a:endParaRPr lang="en-US"/>
        </a:p>
      </dgm:t>
    </dgm:pt>
    <dgm:pt modelId="{F9A94B37-BB38-F54C-A7EB-BFBD8431B3FB}" type="sibTrans" cxnId="{875EDAAB-BC6E-DF4B-8A58-FCD8EEE9B2F7}">
      <dgm:prSet/>
      <dgm:spPr/>
      <dgm:t>
        <a:bodyPr/>
        <a:lstStyle/>
        <a:p>
          <a:endParaRPr lang="en-US"/>
        </a:p>
      </dgm:t>
    </dgm:pt>
    <dgm:pt modelId="{96584D78-EC37-4149-B279-ECA89EFA1B36}">
      <dgm:prSet phldrT="[Text]" custT="1"/>
      <dgm:spPr/>
      <dgm:t>
        <a:bodyPr/>
        <a:lstStyle/>
        <a:p>
          <a:r>
            <a:rPr lang="en-US" sz="1400" dirty="0"/>
            <a:t>Keep going when the going gets tough!</a:t>
          </a:r>
        </a:p>
      </dgm:t>
    </dgm:pt>
    <dgm:pt modelId="{72CE3BC6-C12F-4F4D-BE4A-02EF0DE33745}" type="parTrans" cxnId="{DCB7674D-2FFC-1B4A-ABC6-0EDE0EF90F11}">
      <dgm:prSet/>
      <dgm:spPr/>
      <dgm:t>
        <a:bodyPr/>
        <a:lstStyle/>
        <a:p>
          <a:endParaRPr lang="en-US"/>
        </a:p>
      </dgm:t>
    </dgm:pt>
    <dgm:pt modelId="{91675A43-214E-F141-9295-A02533FB8201}" type="sibTrans" cxnId="{DCB7674D-2FFC-1B4A-ABC6-0EDE0EF90F11}">
      <dgm:prSet/>
      <dgm:spPr/>
      <dgm:t>
        <a:bodyPr/>
        <a:lstStyle/>
        <a:p>
          <a:endParaRPr lang="en-US"/>
        </a:p>
      </dgm:t>
    </dgm:pt>
    <dgm:pt modelId="{21153086-0972-9048-910A-D12BF20B4535}">
      <dgm:prSet custT="1"/>
      <dgm:spPr/>
      <dgm:t>
        <a:bodyPr/>
        <a:lstStyle/>
        <a:p>
          <a:r>
            <a:rPr lang="en-US" sz="1400" dirty="0"/>
            <a:t>Helping peers in need</a:t>
          </a:r>
        </a:p>
      </dgm:t>
    </dgm:pt>
    <dgm:pt modelId="{E26C6F7F-0FAA-CD40-B929-58F6084DE369}" type="parTrans" cxnId="{D923D792-B54A-D24D-8901-319972BA034D}">
      <dgm:prSet/>
      <dgm:spPr/>
      <dgm:t>
        <a:bodyPr/>
        <a:lstStyle/>
        <a:p>
          <a:endParaRPr lang="en-US"/>
        </a:p>
      </dgm:t>
    </dgm:pt>
    <dgm:pt modelId="{163A27EA-B2AE-BB46-ABBD-97506FBD190F}" type="sibTrans" cxnId="{D923D792-B54A-D24D-8901-319972BA034D}">
      <dgm:prSet/>
      <dgm:spPr/>
      <dgm:t>
        <a:bodyPr/>
        <a:lstStyle/>
        <a:p>
          <a:endParaRPr lang="en-US"/>
        </a:p>
      </dgm:t>
    </dgm:pt>
    <dgm:pt modelId="{8AB1350E-1F58-E84A-B896-C73CECCDCE4E}">
      <dgm:prSet custT="1"/>
      <dgm:spPr/>
      <dgm:t>
        <a:bodyPr/>
        <a:lstStyle/>
        <a:p>
          <a:r>
            <a:rPr lang="en-US" sz="1400" dirty="0"/>
            <a:t>Listening and responding to others</a:t>
          </a:r>
        </a:p>
      </dgm:t>
    </dgm:pt>
    <dgm:pt modelId="{7CCA3BC1-1C9B-004D-B7EC-31EA7ED33CF2}" type="parTrans" cxnId="{F170435D-5DF1-AA48-8217-3639F015998C}">
      <dgm:prSet/>
      <dgm:spPr/>
      <dgm:t>
        <a:bodyPr/>
        <a:lstStyle/>
        <a:p>
          <a:endParaRPr lang="en-US"/>
        </a:p>
      </dgm:t>
    </dgm:pt>
    <dgm:pt modelId="{6D3A3785-BE25-D644-9B53-51C4EA15F073}" type="sibTrans" cxnId="{F170435D-5DF1-AA48-8217-3639F015998C}">
      <dgm:prSet/>
      <dgm:spPr/>
      <dgm:t>
        <a:bodyPr/>
        <a:lstStyle/>
        <a:p>
          <a:endParaRPr lang="en-US"/>
        </a:p>
      </dgm:t>
    </dgm:pt>
    <dgm:pt modelId="{46B94DB0-31FE-4A4F-BE5F-890A33584804}">
      <dgm:prSet custT="1"/>
      <dgm:spPr/>
      <dgm:t>
        <a:bodyPr/>
        <a:lstStyle/>
        <a:p>
          <a:r>
            <a:rPr lang="en-US" sz="1400" dirty="0"/>
            <a:t>Inner strength and courage to resist peer pressure</a:t>
          </a:r>
        </a:p>
      </dgm:t>
    </dgm:pt>
    <dgm:pt modelId="{7E882616-6895-DB4E-A808-7DFE283AEF2D}" type="parTrans" cxnId="{BEC8B4F4-4EF7-1946-A281-8FF806D5977C}">
      <dgm:prSet/>
      <dgm:spPr/>
      <dgm:t>
        <a:bodyPr/>
        <a:lstStyle/>
        <a:p>
          <a:endParaRPr lang="en-US"/>
        </a:p>
      </dgm:t>
    </dgm:pt>
    <dgm:pt modelId="{D8213E35-84F0-F249-B583-E05594AB7FAE}" type="sibTrans" cxnId="{BEC8B4F4-4EF7-1946-A281-8FF806D5977C}">
      <dgm:prSet/>
      <dgm:spPr/>
      <dgm:t>
        <a:bodyPr/>
        <a:lstStyle/>
        <a:p>
          <a:endParaRPr lang="en-US"/>
        </a:p>
      </dgm:t>
    </dgm:pt>
    <dgm:pt modelId="{A3E3574E-28D1-5E44-8838-9EE5EBA86D04}">
      <dgm:prSet custT="1"/>
      <dgm:spPr/>
      <dgm:t>
        <a:bodyPr/>
        <a:lstStyle/>
        <a:p>
          <a:r>
            <a:rPr lang="en-US" sz="1600" dirty="0"/>
            <a:t>Be a role model outside the gym!</a:t>
          </a:r>
        </a:p>
      </dgm:t>
    </dgm:pt>
    <dgm:pt modelId="{C041EEDE-CCB8-F048-A784-0DD767B809B3}" type="parTrans" cxnId="{7926EBFB-DEDA-314F-A1AB-311054E72E37}">
      <dgm:prSet/>
      <dgm:spPr/>
      <dgm:t>
        <a:bodyPr/>
        <a:lstStyle/>
        <a:p>
          <a:endParaRPr lang="en-US"/>
        </a:p>
      </dgm:t>
    </dgm:pt>
    <dgm:pt modelId="{2759E8E7-DD4B-5C4D-9FFC-0F25D4378248}" type="sibTrans" cxnId="{7926EBFB-DEDA-314F-A1AB-311054E72E37}">
      <dgm:prSet/>
      <dgm:spPr/>
      <dgm:t>
        <a:bodyPr/>
        <a:lstStyle/>
        <a:p>
          <a:endParaRPr lang="en-US"/>
        </a:p>
      </dgm:t>
    </dgm:pt>
    <dgm:pt modelId="{2888B552-0F5F-0F4A-BA8D-6ECF4DE77CB5}" type="pres">
      <dgm:prSet presAssocID="{E2873FB5-413A-044F-99A4-B7C1587EAE11}" presName="Name0" presStyleCnt="0">
        <dgm:presLayoutVars>
          <dgm:dir/>
          <dgm:animLvl val="lvl"/>
          <dgm:resizeHandles val="exact"/>
        </dgm:presLayoutVars>
      </dgm:prSet>
      <dgm:spPr/>
    </dgm:pt>
    <dgm:pt modelId="{72FC857A-457D-3E46-928B-965CF50BF709}" type="pres">
      <dgm:prSet presAssocID="{663FA3CC-771D-BA44-A9B6-428056CB6B10}" presName="linNode" presStyleCnt="0"/>
      <dgm:spPr/>
    </dgm:pt>
    <dgm:pt modelId="{07AC0553-499C-6944-A228-6C24CEC1C3AA}" type="pres">
      <dgm:prSet presAssocID="{663FA3CC-771D-BA44-A9B6-428056CB6B10}" presName="parentText" presStyleLbl="node1" presStyleIdx="0" presStyleCnt="5">
        <dgm:presLayoutVars>
          <dgm:chMax val="1"/>
          <dgm:bulletEnabled val="1"/>
        </dgm:presLayoutVars>
      </dgm:prSet>
      <dgm:spPr/>
    </dgm:pt>
    <dgm:pt modelId="{06AEE77C-9D11-EB47-A342-EF75B2D81CB7}" type="pres">
      <dgm:prSet presAssocID="{663FA3CC-771D-BA44-A9B6-428056CB6B10}" presName="descendantText" presStyleLbl="alignAccFollowNode1" presStyleIdx="0" presStyleCnt="5">
        <dgm:presLayoutVars>
          <dgm:bulletEnabled val="1"/>
        </dgm:presLayoutVars>
      </dgm:prSet>
      <dgm:spPr/>
    </dgm:pt>
    <dgm:pt modelId="{4CC621A3-CE38-BF4A-948F-2A87848B9F87}" type="pres">
      <dgm:prSet presAssocID="{2EFA105C-F5E8-0049-BFA4-DCDB942CB8B1}" presName="sp" presStyleCnt="0"/>
      <dgm:spPr/>
    </dgm:pt>
    <dgm:pt modelId="{EE148E9E-1343-514C-B66D-4B980A483E0E}" type="pres">
      <dgm:prSet presAssocID="{48625019-803D-3D4F-B295-82E7250D5995}" presName="linNode" presStyleCnt="0"/>
      <dgm:spPr/>
    </dgm:pt>
    <dgm:pt modelId="{E4616148-FA77-7A48-82F8-FAE6C10147AA}" type="pres">
      <dgm:prSet presAssocID="{48625019-803D-3D4F-B295-82E7250D5995}" presName="parentText" presStyleLbl="node1" presStyleIdx="1" presStyleCnt="5">
        <dgm:presLayoutVars>
          <dgm:chMax val="1"/>
          <dgm:bulletEnabled val="1"/>
        </dgm:presLayoutVars>
      </dgm:prSet>
      <dgm:spPr/>
    </dgm:pt>
    <dgm:pt modelId="{D7672598-B48C-CB4C-9625-483975DDFC77}" type="pres">
      <dgm:prSet presAssocID="{48625019-803D-3D4F-B295-82E7250D5995}" presName="descendantText" presStyleLbl="alignAccFollowNode1" presStyleIdx="1" presStyleCnt="5">
        <dgm:presLayoutVars>
          <dgm:bulletEnabled val="1"/>
        </dgm:presLayoutVars>
      </dgm:prSet>
      <dgm:spPr/>
    </dgm:pt>
    <dgm:pt modelId="{3607D306-25C9-494F-AB2F-CAEE9E9D89DE}" type="pres">
      <dgm:prSet presAssocID="{78F0B8AC-D9E9-FD4E-879E-C4BE2430EB93}" presName="sp" presStyleCnt="0"/>
      <dgm:spPr/>
    </dgm:pt>
    <dgm:pt modelId="{3FC77722-28FB-F046-B77E-36DC07F0537F}" type="pres">
      <dgm:prSet presAssocID="{EEE87529-44B8-8A42-9E5C-3205695C23AF}" presName="linNode" presStyleCnt="0"/>
      <dgm:spPr/>
    </dgm:pt>
    <dgm:pt modelId="{8A1D5F2B-C839-4045-98AD-D5EF37D6B722}" type="pres">
      <dgm:prSet presAssocID="{EEE87529-44B8-8A42-9E5C-3205695C23AF}" presName="parentText" presStyleLbl="node1" presStyleIdx="2" presStyleCnt="5" custScaleX="101503">
        <dgm:presLayoutVars>
          <dgm:chMax val="1"/>
          <dgm:bulletEnabled val="1"/>
        </dgm:presLayoutVars>
      </dgm:prSet>
      <dgm:spPr/>
    </dgm:pt>
    <dgm:pt modelId="{5DB9C488-C4B5-704A-AFE5-20E454296105}" type="pres">
      <dgm:prSet presAssocID="{EEE87529-44B8-8A42-9E5C-3205695C23AF}" presName="descendantText" presStyleLbl="alignAccFollowNode1" presStyleIdx="2" presStyleCnt="5">
        <dgm:presLayoutVars>
          <dgm:bulletEnabled val="1"/>
        </dgm:presLayoutVars>
      </dgm:prSet>
      <dgm:spPr/>
    </dgm:pt>
    <dgm:pt modelId="{FF8A23D8-5A0B-0C46-B0CE-0D92A7354870}" type="pres">
      <dgm:prSet presAssocID="{C2E9D4B6-72CD-254A-B5B2-EAEC0512FCA0}" presName="sp" presStyleCnt="0"/>
      <dgm:spPr/>
    </dgm:pt>
    <dgm:pt modelId="{68CA2F27-8C00-8A42-8D79-BE686E964C33}" type="pres">
      <dgm:prSet presAssocID="{CCEE361D-9297-C643-ABC6-CB2074845CBC}" presName="linNode" presStyleCnt="0"/>
      <dgm:spPr/>
    </dgm:pt>
    <dgm:pt modelId="{6F000CF2-B505-2F48-8A8C-5987D83EB89A}" type="pres">
      <dgm:prSet presAssocID="{CCEE361D-9297-C643-ABC6-CB2074845CBC}" presName="parentText" presStyleLbl="node1" presStyleIdx="3" presStyleCnt="5" custScaleX="102063">
        <dgm:presLayoutVars>
          <dgm:chMax val="1"/>
          <dgm:bulletEnabled val="1"/>
        </dgm:presLayoutVars>
      </dgm:prSet>
      <dgm:spPr/>
    </dgm:pt>
    <dgm:pt modelId="{DBF4763C-F476-D344-B366-BD1F9A7BDE74}" type="pres">
      <dgm:prSet presAssocID="{CCEE361D-9297-C643-ABC6-CB2074845CBC}" presName="descendantText" presStyleLbl="alignAccFollowNode1" presStyleIdx="3" presStyleCnt="5">
        <dgm:presLayoutVars>
          <dgm:bulletEnabled val="1"/>
        </dgm:presLayoutVars>
      </dgm:prSet>
      <dgm:spPr/>
    </dgm:pt>
    <dgm:pt modelId="{F9BF0543-B275-8443-8887-3E84DE86C889}" type="pres">
      <dgm:prSet presAssocID="{8006ECF8-3F3A-864C-8954-7BB6B00424B9}" presName="sp" presStyleCnt="0"/>
      <dgm:spPr/>
    </dgm:pt>
    <dgm:pt modelId="{8E14E2A2-D707-274C-9655-7B7853D4F0F9}" type="pres">
      <dgm:prSet presAssocID="{0B48EF78-7B4F-C843-9E19-45F04C921318}" presName="linNode" presStyleCnt="0"/>
      <dgm:spPr/>
    </dgm:pt>
    <dgm:pt modelId="{8CC1C718-8548-1A41-9D46-84E41C84A01E}" type="pres">
      <dgm:prSet presAssocID="{0B48EF78-7B4F-C843-9E19-45F04C921318}" presName="parentText" presStyleLbl="node1" presStyleIdx="4" presStyleCnt="5" custScaleX="103955">
        <dgm:presLayoutVars>
          <dgm:chMax val="1"/>
          <dgm:bulletEnabled val="1"/>
        </dgm:presLayoutVars>
      </dgm:prSet>
      <dgm:spPr/>
    </dgm:pt>
    <dgm:pt modelId="{B296FFC6-AED0-E140-B3DF-E7D21C53C9DC}" type="pres">
      <dgm:prSet presAssocID="{0B48EF78-7B4F-C843-9E19-45F04C921318}" presName="descendantText" presStyleLbl="alignAccFollowNode1" presStyleIdx="4" presStyleCnt="5" custScaleX="100395" custScaleY="125732">
        <dgm:presLayoutVars>
          <dgm:bulletEnabled val="1"/>
        </dgm:presLayoutVars>
      </dgm:prSet>
      <dgm:spPr/>
    </dgm:pt>
  </dgm:ptLst>
  <dgm:cxnLst>
    <dgm:cxn modelId="{174A4A04-52D1-E341-80AA-A49BDA709D99}" type="presOf" srcId="{CCEE361D-9297-C643-ABC6-CB2074845CBC}" destId="{6F000CF2-B505-2F48-8A8C-5987D83EB89A}" srcOrd="0" destOrd="0" presId="urn:microsoft.com/office/officeart/2005/8/layout/vList5"/>
    <dgm:cxn modelId="{4549A90E-1996-2C43-9062-AACFE8AD8D02}" type="presOf" srcId="{0B48EF78-7B4F-C843-9E19-45F04C921318}" destId="{8CC1C718-8548-1A41-9D46-84E41C84A01E}" srcOrd="0" destOrd="0" presId="urn:microsoft.com/office/officeart/2005/8/layout/vList5"/>
    <dgm:cxn modelId="{1827031A-C8AC-9043-80B6-458CD83D71E4}" type="presOf" srcId="{A3E3574E-28D1-5E44-8838-9EE5EBA86D04}" destId="{06AEE77C-9D11-EB47-A342-EF75B2D81CB7}" srcOrd="0" destOrd="0" presId="urn:microsoft.com/office/officeart/2005/8/layout/vList5"/>
    <dgm:cxn modelId="{2C675A27-7D07-454A-975C-A752AAAD9E0B}" type="presOf" srcId="{F1174426-57A1-CA49-BA53-76D990FEB432}" destId="{B296FFC6-AED0-E140-B3DF-E7D21C53C9DC}" srcOrd="0" destOrd="1" presId="urn:microsoft.com/office/officeart/2005/8/layout/vList5"/>
    <dgm:cxn modelId="{6EDDF729-2AEF-3E4C-81B7-4D20EAD20BAB}" srcId="{CCEE361D-9297-C643-ABC6-CB2074845CBC}" destId="{72BBA8EF-DEE4-3D43-8922-A646192CA22B}" srcOrd="1" destOrd="0" parTransId="{4BDD43AD-4F7D-FB4D-91DE-836F0E8D5BFC}" sibTransId="{1B816417-99CA-4E4E-94EE-9A0175AD9551}"/>
    <dgm:cxn modelId="{421F733A-9031-9542-992D-005F7F5B5DC8}" type="presOf" srcId="{526F5E4D-2485-E843-96FD-19F0E57507A9}" destId="{5DB9C488-C4B5-704A-AFE5-20E454296105}" srcOrd="0" destOrd="0" presId="urn:microsoft.com/office/officeart/2005/8/layout/vList5"/>
    <dgm:cxn modelId="{F170435D-5DF1-AA48-8217-3639F015998C}" srcId="{48625019-803D-3D4F-B295-82E7250D5995}" destId="{8AB1350E-1F58-E84A-B896-C73CECCDCE4E}" srcOrd="0" destOrd="0" parTransId="{7CCA3BC1-1C9B-004D-B7EC-31EA7ED33CF2}" sibTransId="{6D3A3785-BE25-D644-9B53-51C4EA15F073}"/>
    <dgm:cxn modelId="{FC98E463-819B-C24D-8A37-12E3FE56A877}" type="presOf" srcId="{21153086-0972-9048-910A-D12BF20B4535}" destId="{D7672598-B48C-CB4C-9625-483975DDFC77}" srcOrd="0" destOrd="1" presId="urn:microsoft.com/office/officeart/2005/8/layout/vList5"/>
    <dgm:cxn modelId="{F3C09544-B27F-244A-B9FE-57671080F959}" type="presOf" srcId="{F75CEE25-615A-4844-9EB8-AFEAD8A6FA1A}" destId="{B296FFC6-AED0-E140-B3DF-E7D21C53C9DC}" srcOrd="0" destOrd="2" presId="urn:microsoft.com/office/officeart/2005/8/layout/vList5"/>
    <dgm:cxn modelId="{87012F49-2868-574D-8C9B-C9403FF75B03}" srcId="{0B48EF78-7B4F-C843-9E19-45F04C921318}" destId="{9C56B599-2FE4-5144-ADA0-A403C9DDAC4D}" srcOrd="0" destOrd="0" parTransId="{FA2D30FA-9B18-4C4C-A76A-A99212D209E5}" sibTransId="{E90286EE-6D2E-0C47-B803-DF2EE49D4252}"/>
    <dgm:cxn modelId="{778A066B-D4F2-4C42-841A-5A8670D81292}" type="presOf" srcId="{9C56B599-2FE4-5144-ADA0-A403C9DDAC4D}" destId="{B296FFC6-AED0-E140-B3DF-E7D21C53C9DC}" srcOrd="0" destOrd="0" presId="urn:microsoft.com/office/officeart/2005/8/layout/vList5"/>
    <dgm:cxn modelId="{64FA444B-6326-3642-8A78-3161EE1DDF54}" type="presOf" srcId="{EEE87529-44B8-8A42-9E5C-3205695C23AF}" destId="{8A1D5F2B-C839-4045-98AD-D5EF37D6B722}" srcOrd="0" destOrd="0" presId="urn:microsoft.com/office/officeart/2005/8/layout/vList5"/>
    <dgm:cxn modelId="{DCB7674D-2FFC-1B4A-ABC6-0EDE0EF90F11}" srcId="{CCEE361D-9297-C643-ABC6-CB2074845CBC}" destId="{96584D78-EC37-4149-B279-ECA89EFA1B36}" srcOrd="2" destOrd="0" parTransId="{72CE3BC6-C12F-4F4D-BE4A-02EF0DE33745}" sibTransId="{91675A43-214E-F141-9295-A02533FB8201}"/>
    <dgm:cxn modelId="{23744056-80B9-BC40-BACC-91AEAC531D24}" type="presOf" srcId="{8AB1350E-1F58-E84A-B896-C73CECCDCE4E}" destId="{D7672598-B48C-CB4C-9625-483975DDFC77}" srcOrd="0" destOrd="0" presId="urn:microsoft.com/office/officeart/2005/8/layout/vList5"/>
    <dgm:cxn modelId="{23D31277-5909-5E44-9ABB-C12052BF72C1}" srcId="{EEE87529-44B8-8A42-9E5C-3205695C23AF}" destId="{526F5E4D-2485-E843-96FD-19F0E57507A9}" srcOrd="0" destOrd="0" parTransId="{66706BC5-1324-9D44-BC68-43AAC9F660B4}" sibTransId="{D40205D8-B328-CE4E-AFA0-9BDC634803DF}"/>
    <dgm:cxn modelId="{53F5647C-3A0E-D643-B2AC-66CE73E952A6}" srcId="{E2873FB5-413A-044F-99A4-B7C1587EAE11}" destId="{663FA3CC-771D-BA44-A9B6-428056CB6B10}" srcOrd="0" destOrd="0" parTransId="{F70CDD3B-A7C3-8342-B948-333FB2FC6447}" sibTransId="{2EFA105C-F5E8-0049-BFA4-DCDB942CB8B1}"/>
    <dgm:cxn modelId="{14445F80-B461-234A-9032-EBB4840FB6AD}" type="presOf" srcId="{48625019-803D-3D4F-B295-82E7250D5995}" destId="{E4616148-FA77-7A48-82F8-FAE6C10147AA}" srcOrd="0" destOrd="0" presId="urn:microsoft.com/office/officeart/2005/8/layout/vList5"/>
    <dgm:cxn modelId="{5DC0A782-A622-6949-9AAB-1B562A67D9DA}" type="presOf" srcId="{663FA3CC-771D-BA44-A9B6-428056CB6B10}" destId="{07AC0553-499C-6944-A228-6C24CEC1C3AA}" srcOrd="0" destOrd="0" presId="urn:microsoft.com/office/officeart/2005/8/layout/vList5"/>
    <dgm:cxn modelId="{3F5F8D88-2CF2-804D-B276-2B101044FFE7}" type="presOf" srcId="{3EE72320-98F9-FB4E-B67B-8ED50D9C0F02}" destId="{DBF4763C-F476-D344-B366-BD1F9A7BDE74}" srcOrd="0" destOrd="0" presId="urn:microsoft.com/office/officeart/2005/8/layout/vList5"/>
    <dgm:cxn modelId="{75D9168C-9B8C-2F47-BEB3-EB4E9B728590}" type="presOf" srcId="{72BBA8EF-DEE4-3D43-8922-A646192CA22B}" destId="{DBF4763C-F476-D344-B366-BD1F9A7BDE74}" srcOrd="0" destOrd="1" presId="urn:microsoft.com/office/officeart/2005/8/layout/vList5"/>
    <dgm:cxn modelId="{F96C6092-FBBC-ED4E-A757-F8BDE7F00EC4}" type="presOf" srcId="{46B94DB0-31FE-4A4F-BE5F-890A33584804}" destId="{D7672598-B48C-CB4C-9625-483975DDFC77}" srcOrd="0" destOrd="2" presId="urn:microsoft.com/office/officeart/2005/8/layout/vList5"/>
    <dgm:cxn modelId="{D923D792-B54A-D24D-8901-319972BA034D}" srcId="{48625019-803D-3D4F-B295-82E7250D5995}" destId="{21153086-0972-9048-910A-D12BF20B4535}" srcOrd="1" destOrd="0" parTransId="{E26C6F7F-0FAA-CD40-B929-58F6084DE369}" sibTransId="{163A27EA-B2AE-BB46-ABBD-97506FBD190F}"/>
    <dgm:cxn modelId="{9DBB589B-A1BF-E04B-A75A-DF0E82B42EC6}" srcId="{E2873FB5-413A-044F-99A4-B7C1587EAE11}" destId="{CCEE361D-9297-C643-ABC6-CB2074845CBC}" srcOrd="3" destOrd="0" parTransId="{EDE570BC-7212-9C4C-BC5B-C23A0E718469}" sibTransId="{8006ECF8-3F3A-864C-8954-7BB6B00424B9}"/>
    <dgm:cxn modelId="{4256B0A6-D056-4B42-813A-EA51FCACDA31}" srcId="{CCEE361D-9297-C643-ABC6-CB2074845CBC}" destId="{3EE72320-98F9-FB4E-B67B-8ED50D9C0F02}" srcOrd="0" destOrd="0" parTransId="{3CC13436-FA62-F146-8244-1E3E2497A8F6}" sibTransId="{99CE075A-89E0-384A-B1C3-FE18C0DA2B03}"/>
    <dgm:cxn modelId="{875EDAAB-BC6E-DF4B-8A58-FCD8EEE9B2F7}" srcId="{0B48EF78-7B4F-C843-9E19-45F04C921318}" destId="{F75CEE25-615A-4844-9EB8-AFEAD8A6FA1A}" srcOrd="2" destOrd="0" parTransId="{807328F7-4BF3-B149-B48B-C4721962AA6A}" sibTransId="{F9A94B37-BB38-F54C-A7EB-BFBD8431B3FB}"/>
    <dgm:cxn modelId="{94A81AB8-71CF-A54E-A6B6-8851ACB7E33B}" srcId="{EEE87529-44B8-8A42-9E5C-3205695C23AF}" destId="{6E196BD8-C1EB-C84B-84B5-5933D2D7343A}" srcOrd="1" destOrd="0" parTransId="{94ABD385-CC20-1747-AE80-7E28C35357A5}" sibTransId="{78C21EE4-9397-1045-9875-B1B2731A47A4}"/>
    <dgm:cxn modelId="{7540F5D6-54A3-874C-B920-62E75D59D27C}" type="presOf" srcId="{6E196BD8-C1EB-C84B-84B5-5933D2D7343A}" destId="{5DB9C488-C4B5-704A-AFE5-20E454296105}" srcOrd="0" destOrd="1" presId="urn:microsoft.com/office/officeart/2005/8/layout/vList5"/>
    <dgm:cxn modelId="{4AE6DCD8-E2C8-8846-B80E-1902ADB5A3E2}" srcId="{0B48EF78-7B4F-C843-9E19-45F04C921318}" destId="{F1174426-57A1-CA49-BA53-76D990FEB432}" srcOrd="1" destOrd="0" parTransId="{B12B672B-5D76-6F42-BE9F-96D2602B539D}" sibTransId="{C222CF74-04B9-F544-A1FB-9C454BFD2CD2}"/>
    <dgm:cxn modelId="{10433DDD-BCFB-1541-9845-27CA8B5218A5}" srcId="{E2873FB5-413A-044F-99A4-B7C1587EAE11}" destId="{0B48EF78-7B4F-C843-9E19-45F04C921318}" srcOrd="4" destOrd="0" parTransId="{AE26EC17-1FE0-5244-8E95-BB45087FFCA5}" sibTransId="{62800F75-FE1D-C04B-9C73-0EB219CFFAD0}"/>
    <dgm:cxn modelId="{3300C0DE-BAFF-184C-B5F2-6A1498CB482A}" srcId="{E2873FB5-413A-044F-99A4-B7C1587EAE11}" destId="{48625019-803D-3D4F-B295-82E7250D5995}" srcOrd="1" destOrd="0" parTransId="{322D519A-1C4D-6E48-875B-4F2536BBC929}" sibTransId="{78F0B8AC-D9E9-FD4E-879E-C4BE2430EB93}"/>
    <dgm:cxn modelId="{A18772E5-FBB3-A14D-A7F0-14B7D3D9BE8C}" type="presOf" srcId="{E2873FB5-413A-044F-99A4-B7C1587EAE11}" destId="{2888B552-0F5F-0F4A-BA8D-6ECF4DE77CB5}" srcOrd="0" destOrd="0" presId="urn:microsoft.com/office/officeart/2005/8/layout/vList5"/>
    <dgm:cxn modelId="{BEC8B4F4-4EF7-1946-A281-8FF806D5977C}" srcId="{48625019-803D-3D4F-B295-82E7250D5995}" destId="{46B94DB0-31FE-4A4F-BE5F-890A33584804}" srcOrd="2" destOrd="0" parTransId="{7E882616-6895-DB4E-A808-7DFE283AEF2D}" sibTransId="{D8213E35-84F0-F249-B583-E05594AB7FAE}"/>
    <dgm:cxn modelId="{F09E92F6-3AF7-314F-976A-E480791DAC9B}" type="presOf" srcId="{96584D78-EC37-4149-B279-ECA89EFA1B36}" destId="{DBF4763C-F476-D344-B366-BD1F9A7BDE74}" srcOrd="0" destOrd="2" presId="urn:microsoft.com/office/officeart/2005/8/layout/vList5"/>
    <dgm:cxn modelId="{7926EBFB-DEDA-314F-A1AB-311054E72E37}" srcId="{663FA3CC-771D-BA44-A9B6-428056CB6B10}" destId="{A3E3574E-28D1-5E44-8838-9EE5EBA86D04}" srcOrd="0" destOrd="0" parTransId="{C041EEDE-CCB8-F048-A784-0DD767B809B3}" sibTransId="{2759E8E7-DD4B-5C4D-9FFC-0F25D4378248}"/>
    <dgm:cxn modelId="{B1C168FD-44A1-1A4F-A8FE-A1E8866BBD27}" srcId="{E2873FB5-413A-044F-99A4-B7C1587EAE11}" destId="{EEE87529-44B8-8A42-9E5C-3205695C23AF}" srcOrd="2" destOrd="0" parTransId="{9AF32778-EDB9-BA46-A6C0-AAEEBBE119F4}" sibTransId="{C2E9D4B6-72CD-254A-B5B2-EAEC0512FCA0}"/>
    <dgm:cxn modelId="{4F853578-D7D8-7142-9AFC-38CD2907A285}" type="presParOf" srcId="{2888B552-0F5F-0F4A-BA8D-6ECF4DE77CB5}" destId="{72FC857A-457D-3E46-928B-965CF50BF709}" srcOrd="0" destOrd="0" presId="urn:microsoft.com/office/officeart/2005/8/layout/vList5"/>
    <dgm:cxn modelId="{A4298C20-73B3-3849-B705-6D08008A0044}" type="presParOf" srcId="{72FC857A-457D-3E46-928B-965CF50BF709}" destId="{07AC0553-499C-6944-A228-6C24CEC1C3AA}" srcOrd="0" destOrd="0" presId="urn:microsoft.com/office/officeart/2005/8/layout/vList5"/>
    <dgm:cxn modelId="{2206EF1D-A4EC-024F-A555-EB9096717B9D}" type="presParOf" srcId="{72FC857A-457D-3E46-928B-965CF50BF709}" destId="{06AEE77C-9D11-EB47-A342-EF75B2D81CB7}" srcOrd="1" destOrd="0" presId="urn:microsoft.com/office/officeart/2005/8/layout/vList5"/>
    <dgm:cxn modelId="{66B60B0C-E628-814C-A765-32820BB77D45}" type="presParOf" srcId="{2888B552-0F5F-0F4A-BA8D-6ECF4DE77CB5}" destId="{4CC621A3-CE38-BF4A-948F-2A87848B9F87}" srcOrd="1" destOrd="0" presId="urn:microsoft.com/office/officeart/2005/8/layout/vList5"/>
    <dgm:cxn modelId="{35EA3922-9C81-3545-B874-F9054C79019A}" type="presParOf" srcId="{2888B552-0F5F-0F4A-BA8D-6ECF4DE77CB5}" destId="{EE148E9E-1343-514C-B66D-4B980A483E0E}" srcOrd="2" destOrd="0" presId="urn:microsoft.com/office/officeart/2005/8/layout/vList5"/>
    <dgm:cxn modelId="{9636516B-2BEF-F445-A855-1B78ECA8E6B2}" type="presParOf" srcId="{EE148E9E-1343-514C-B66D-4B980A483E0E}" destId="{E4616148-FA77-7A48-82F8-FAE6C10147AA}" srcOrd="0" destOrd="0" presId="urn:microsoft.com/office/officeart/2005/8/layout/vList5"/>
    <dgm:cxn modelId="{680130E2-E850-C641-9B10-1D3A4A71C974}" type="presParOf" srcId="{EE148E9E-1343-514C-B66D-4B980A483E0E}" destId="{D7672598-B48C-CB4C-9625-483975DDFC77}" srcOrd="1" destOrd="0" presId="urn:microsoft.com/office/officeart/2005/8/layout/vList5"/>
    <dgm:cxn modelId="{43EFB641-C14D-5846-BA0C-5DE4BE1C1C3D}" type="presParOf" srcId="{2888B552-0F5F-0F4A-BA8D-6ECF4DE77CB5}" destId="{3607D306-25C9-494F-AB2F-CAEE9E9D89DE}" srcOrd="3" destOrd="0" presId="urn:microsoft.com/office/officeart/2005/8/layout/vList5"/>
    <dgm:cxn modelId="{61993F2F-42AC-164B-B1CD-F5A65B044151}" type="presParOf" srcId="{2888B552-0F5F-0F4A-BA8D-6ECF4DE77CB5}" destId="{3FC77722-28FB-F046-B77E-36DC07F0537F}" srcOrd="4" destOrd="0" presId="urn:microsoft.com/office/officeart/2005/8/layout/vList5"/>
    <dgm:cxn modelId="{62DF2822-29A0-4846-9CEB-7149F57AF31C}" type="presParOf" srcId="{3FC77722-28FB-F046-B77E-36DC07F0537F}" destId="{8A1D5F2B-C839-4045-98AD-D5EF37D6B722}" srcOrd="0" destOrd="0" presId="urn:microsoft.com/office/officeart/2005/8/layout/vList5"/>
    <dgm:cxn modelId="{A678F812-3A36-2942-B7BE-07421F0E2C55}" type="presParOf" srcId="{3FC77722-28FB-F046-B77E-36DC07F0537F}" destId="{5DB9C488-C4B5-704A-AFE5-20E454296105}" srcOrd="1" destOrd="0" presId="urn:microsoft.com/office/officeart/2005/8/layout/vList5"/>
    <dgm:cxn modelId="{16FBA968-E4A2-9446-A915-0CAC7A32FDAC}" type="presParOf" srcId="{2888B552-0F5F-0F4A-BA8D-6ECF4DE77CB5}" destId="{FF8A23D8-5A0B-0C46-B0CE-0D92A7354870}" srcOrd="5" destOrd="0" presId="urn:microsoft.com/office/officeart/2005/8/layout/vList5"/>
    <dgm:cxn modelId="{AF1F168D-698D-C44A-85BF-9A6921403D93}" type="presParOf" srcId="{2888B552-0F5F-0F4A-BA8D-6ECF4DE77CB5}" destId="{68CA2F27-8C00-8A42-8D79-BE686E964C33}" srcOrd="6" destOrd="0" presId="urn:microsoft.com/office/officeart/2005/8/layout/vList5"/>
    <dgm:cxn modelId="{162FA2C2-2518-FD48-B209-240DF18B44B7}" type="presParOf" srcId="{68CA2F27-8C00-8A42-8D79-BE686E964C33}" destId="{6F000CF2-B505-2F48-8A8C-5987D83EB89A}" srcOrd="0" destOrd="0" presId="urn:microsoft.com/office/officeart/2005/8/layout/vList5"/>
    <dgm:cxn modelId="{B809162D-17AA-AC4E-A713-640CE6054D66}" type="presParOf" srcId="{68CA2F27-8C00-8A42-8D79-BE686E964C33}" destId="{DBF4763C-F476-D344-B366-BD1F9A7BDE74}" srcOrd="1" destOrd="0" presId="urn:microsoft.com/office/officeart/2005/8/layout/vList5"/>
    <dgm:cxn modelId="{7650DCB8-E69D-0E43-9AC7-3AABE5010AB2}" type="presParOf" srcId="{2888B552-0F5F-0F4A-BA8D-6ECF4DE77CB5}" destId="{F9BF0543-B275-8443-8887-3E84DE86C889}" srcOrd="7" destOrd="0" presId="urn:microsoft.com/office/officeart/2005/8/layout/vList5"/>
    <dgm:cxn modelId="{3EFEDEC6-75D8-4443-895E-61E13EFD67DE}" type="presParOf" srcId="{2888B552-0F5F-0F4A-BA8D-6ECF4DE77CB5}" destId="{8E14E2A2-D707-274C-9655-7B7853D4F0F9}" srcOrd="8" destOrd="0" presId="urn:microsoft.com/office/officeart/2005/8/layout/vList5"/>
    <dgm:cxn modelId="{C3FC4F24-54CE-C34D-9988-162F94614D04}" type="presParOf" srcId="{8E14E2A2-D707-274C-9655-7B7853D4F0F9}" destId="{8CC1C718-8548-1A41-9D46-84E41C84A01E}" srcOrd="0" destOrd="0" presId="urn:microsoft.com/office/officeart/2005/8/layout/vList5"/>
    <dgm:cxn modelId="{FE0FC348-47AA-C349-A083-782032DDEAEF}" type="presParOf" srcId="{8E14E2A2-D707-274C-9655-7B7853D4F0F9}" destId="{B296FFC6-AED0-E140-B3DF-E7D21C53C9D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732481E-C467-9445-8FD9-E4E4E206F294}" type="doc">
      <dgm:prSet loTypeId="urn:microsoft.com/office/officeart/2005/8/layout/vList3" loCatId="" qsTypeId="urn:microsoft.com/office/officeart/2005/8/quickstyle/simple1" qsCatId="simple" csTypeId="urn:microsoft.com/office/officeart/2005/8/colors/colorful4" csCatId="colorful" phldr="1"/>
      <dgm:spPr/>
      <dgm:t>
        <a:bodyPr/>
        <a:lstStyle/>
        <a:p>
          <a:endParaRPr lang="en-US"/>
        </a:p>
      </dgm:t>
    </dgm:pt>
    <dgm:pt modelId="{A52128BB-F02A-E749-ABCD-EB625461568D}">
      <dgm:prSet phldrT="[Text]"/>
      <dgm:spPr/>
      <dgm:t>
        <a:bodyPr/>
        <a:lstStyle/>
        <a:p>
          <a:r>
            <a:rPr lang="en-US" dirty="0"/>
            <a:t>Prompting &amp; Awareness</a:t>
          </a:r>
        </a:p>
      </dgm:t>
    </dgm:pt>
    <dgm:pt modelId="{4B8B2363-B814-3746-8903-1553B8388E32}" type="parTrans" cxnId="{444BFDDB-F9FE-E346-A3B6-C0D001A0C35E}">
      <dgm:prSet/>
      <dgm:spPr/>
      <dgm:t>
        <a:bodyPr/>
        <a:lstStyle/>
        <a:p>
          <a:endParaRPr lang="en-US"/>
        </a:p>
      </dgm:t>
    </dgm:pt>
    <dgm:pt modelId="{3876A1A7-CD28-9C4C-8430-A83A80B46E60}" type="sibTrans" cxnId="{444BFDDB-F9FE-E346-A3B6-C0D001A0C35E}">
      <dgm:prSet/>
      <dgm:spPr/>
      <dgm:t>
        <a:bodyPr/>
        <a:lstStyle/>
        <a:p>
          <a:endParaRPr lang="en-US"/>
        </a:p>
      </dgm:t>
    </dgm:pt>
    <dgm:pt modelId="{2F93B341-311E-EB4C-AFFF-CA6275A92164}">
      <dgm:prSet phldrT="[Text]"/>
      <dgm:spPr/>
      <dgm:t>
        <a:bodyPr/>
        <a:lstStyle/>
        <a:p>
          <a:r>
            <a:rPr lang="en-US" dirty="0"/>
            <a:t>Relationship Building</a:t>
          </a:r>
        </a:p>
      </dgm:t>
    </dgm:pt>
    <dgm:pt modelId="{DADE71F7-83B6-3649-9C52-1D464080AA44}" type="parTrans" cxnId="{3D462E52-56DA-1040-A06C-E0B104DCB05D}">
      <dgm:prSet/>
      <dgm:spPr/>
      <dgm:t>
        <a:bodyPr/>
        <a:lstStyle/>
        <a:p>
          <a:endParaRPr lang="en-US"/>
        </a:p>
      </dgm:t>
    </dgm:pt>
    <dgm:pt modelId="{326D42FF-E1E3-554C-AA5C-D09DEAFAAAA6}" type="sibTrans" cxnId="{3D462E52-56DA-1040-A06C-E0B104DCB05D}">
      <dgm:prSet/>
      <dgm:spPr/>
      <dgm:t>
        <a:bodyPr/>
        <a:lstStyle/>
        <a:p>
          <a:endParaRPr lang="en-US"/>
        </a:p>
      </dgm:t>
    </dgm:pt>
    <dgm:pt modelId="{0E40A42C-006A-254F-92C3-89BA908B92A4}">
      <dgm:prSet phldrT="[Text]"/>
      <dgm:spPr/>
      <dgm:t>
        <a:bodyPr/>
        <a:lstStyle/>
        <a:p>
          <a:r>
            <a:rPr lang="en-US" dirty="0"/>
            <a:t>Empowerment</a:t>
          </a:r>
        </a:p>
      </dgm:t>
    </dgm:pt>
    <dgm:pt modelId="{6DAD2721-2F33-C247-A484-91F70CF31BF6}" type="parTrans" cxnId="{4F5FAD0C-07E1-B848-82E2-9A4C6E266F72}">
      <dgm:prSet/>
      <dgm:spPr/>
      <dgm:t>
        <a:bodyPr/>
        <a:lstStyle/>
        <a:p>
          <a:endParaRPr lang="en-US"/>
        </a:p>
      </dgm:t>
    </dgm:pt>
    <dgm:pt modelId="{144F5823-9DB7-A541-867A-500A84A3AB87}" type="sibTrans" cxnId="{4F5FAD0C-07E1-B848-82E2-9A4C6E266F72}">
      <dgm:prSet/>
      <dgm:spPr/>
      <dgm:t>
        <a:bodyPr/>
        <a:lstStyle/>
        <a:p>
          <a:endParaRPr lang="en-US"/>
        </a:p>
      </dgm:t>
    </dgm:pt>
    <dgm:pt modelId="{2A8539DB-2D7E-D14F-A6E8-86C8DA6F8A41}">
      <dgm:prSet/>
      <dgm:spPr/>
      <dgm:t>
        <a:bodyPr/>
        <a:lstStyle/>
        <a:p>
          <a:r>
            <a:rPr lang="en-US" dirty="0"/>
            <a:t>Reflection</a:t>
          </a:r>
        </a:p>
      </dgm:t>
    </dgm:pt>
    <dgm:pt modelId="{D641DDAF-0E89-1D4B-A130-EB312198E0F5}" type="parTrans" cxnId="{C4F6873F-2CB5-9546-A2E2-4F83801CD1A2}">
      <dgm:prSet/>
      <dgm:spPr/>
      <dgm:t>
        <a:bodyPr/>
        <a:lstStyle/>
        <a:p>
          <a:endParaRPr lang="en-US"/>
        </a:p>
      </dgm:t>
    </dgm:pt>
    <dgm:pt modelId="{07D875DE-257B-3241-8084-A500ABE03517}" type="sibTrans" cxnId="{C4F6873F-2CB5-9546-A2E2-4F83801CD1A2}">
      <dgm:prSet/>
      <dgm:spPr/>
      <dgm:t>
        <a:bodyPr/>
        <a:lstStyle/>
        <a:p>
          <a:endParaRPr lang="en-US"/>
        </a:p>
      </dgm:t>
    </dgm:pt>
    <dgm:pt modelId="{25F1DE81-D4B8-B946-8D8E-D8D712C6B089}">
      <dgm:prSet/>
      <dgm:spPr/>
      <dgm:t>
        <a:bodyPr/>
        <a:lstStyle/>
        <a:p>
          <a:r>
            <a:rPr lang="en-US" dirty="0"/>
            <a:t>Reinforcement</a:t>
          </a:r>
        </a:p>
      </dgm:t>
    </dgm:pt>
    <dgm:pt modelId="{1D71AC98-7F28-B84A-A452-84063D9F5DC2}" type="parTrans" cxnId="{A97633A6-1AD6-4C40-89FF-91BDDB4A45F7}">
      <dgm:prSet/>
      <dgm:spPr/>
      <dgm:t>
        <a:bodyPr/>
        <a:lstStyle/>
        <a:p>
          <a:endParaRPr lang="en-US"/>
        </a:p>
      </dgm:t>
    </dgm:pt>
    <dgm:pt modelId="{4503C911-C40D-374F-8ABF-D406AF8F2251}" type="sibTrans" cxnId="{A97633A6-1AD6-4C40-89FF-91BDDB4A45F7}">
      <dgm:prSet/>
      <dgm:spPr/>
      <dgm:t>
        <a:bodyPr/>
        <a:lstStyle/>
        <a:p>
          <a:endParaRPr lang="en-US"/>
        </a:p>
      </dgm:t>
    </dgm:pt>
    <dgm:pt modelId="{50098036-BB40-1C43-8CD9-2E6CC99A00BA}" type="pres">
      <dgm:prSet presAssocID="{2732481E-C467-9445-8FD9-E4E4E206F294}" presName="linearFlow" presStyleCnt="0">
        <dgm:presLayoutVars>
          <dgm:dir/>
          <dgm:resizeHandles val="exact"/>
        </dgm:presLayoutVars>
      </dgm:prSet>
      <dgm:spPr/>
    </dgm:pt>
    <dgm:pt modelId="{E7CA759F-5757-0F4A-9373-0BD703EF462D}" type="pres">
      <dgm:prSet presAssocID="{A52128BB-F02A-E749-ABCD-EB625461568D}" presName="composite" presStyleCnt="0"/>
      <dgm:spPr/>
    </dgm:pt>
    <dgm:pt modelId="{007F8956-816F-6446-8B02-7A3A11CBF876}" type="pres">
      <dgm:prSet presAssocID="{A52128BB-F02A-E749-ABCD-EB625461568D}" presName="imgShp" presStyleLbl="fgImgPlace1" presStyleIdx="0" presStyleCnt="5"/>
      <dgm:spPr>
        <a:blipFill dpi="0" rotWithShape="1">
          <a:blip xmlns:r="http://schemas.openxmlformats.org/officeDocument/2006/relationships" r:embed="rId1"/>
          <a:srcRect/>
          <a:stretch>
            <a:fillRect l="-25000" t="-6662" r="-28000" b="-7000"/>
          </a:stretch>
        </a:blipFill>
      </dgm:spPr>
    </dgm:pt>
    <dgm:pt modelId="{767F18E0-2DDF-2446-88C1-7670A63CF81E}" type="pres">
      <dgm:prSet presAssocID="{A52128BB-F02A-E749-ABCD-EB625461568D}" presName="txShp" presStyleLbl="node1" presStyleIdx="0" presStyleCnt="5">
        <dgm:presLayoutVars>
          <dgm:bulletEnabled val="1"/>
        </dgm:presLayoutVars>
      </dgm:prSet>
      <dgm:spPr/>
    </dgm:pt>
    <dgm:pt modelId="{E7A6FDD4-0A56-F245-99BD-F385E40774B2}" type="pres">
      <dgm:prSet presAssocID="{3876A1A7-CD28-9C4C-8430-A83A80B46E60}" presName="spacing" presStyleCnt="0"/>
      <dgm:spPr/>
    </dgm:pt>
    <dgm:pt modelId="{366D6552-A77F-104D-B831-E16A5F44CBED}" type="pres">
      <dgm:prSet presAssocID="{2F93B341-311E-EB4C-AFFF-CA6275A92164}" presName="composite" presStyleCnt="0"/>
      <dgm:spPr/>
    </dgm:pt>
    <dgm:pt modelId="{633AABF9-7E63-B042-9F9C-16CA7FCBE422}" type="pres">
      <dgm:prSet presAssocID="{2F93B341-311E-EB4C-AFFF-CA6275A92164}" presName="imgShp" presStyleLbl="fgImgPlace1" presStyleIdx="1" presStyleCnt="5"/>
      <dgm:spPr>
        <a:blipFill>
          <a:blip xmlns:r="http://schemas.openxmlformats.org/officeDocument/2006/relationships" r:embed="rId2"/>
          <a:stretch>
            <a:fillRect l="-25000" t="-6662" r="-28000" b="-7000"/>
          </a:stretch>
        </a:blipFill>
      </dgm:spPr>
    </dgm:pt>
    <dgm:pt modelId="{08DAC60F-0F09-A140-ABB3-DCB5489203E7}" type="pres">
      <dgm:prSet presAssocID="{2F93B341-311E-EB4C-AFFF-CA6275A92164}" presName="txShp" presStyleLbl="node1" presStyleIdx="1" presStyleCnt="5">
        <dgm:presLayoutVars>
          <dgm:bulletEnabled val="1"/>
        </dgm:presLayoutVars>
      </dgm:prSet>
      <dgm:spPr/>
    </dgm:pt>
    <dgm:pt modelId="{34E6144F-6FF6-684A-81EF-02DCE9588677}" type="pres">
      <dgm:prSet presAssocID="{326D42FF-E1E3-554C-AA5C-D09DEAFAAAA6}" presName="spacing" presStyleCnt="0"/>
      <dgm:spPr/>
    </dgm:pt>
    <dgm:pt modelId="{5B07976E-09CB-C442-94BD-1EEFC6461828}" type="pres">
      <dgm:prSet presAssocID="{0E40A42C-006A-254F-92C3-89BA908B92A4}" presName="composite" presStyleCnt="0"/>
      <dgm:spPr/>
    </dgm:pt>
    <dgm:pt modelId="{2326C765-24DE-6345-8942-D786DE20EC8E}" type="pres">
      <dgm:prSet presAssocID="{0E40A42C-006A-254F-92C3-89BA908B92A4}" presName="imgShp" presStyleLbl="fgImgPlace1" presStyleIdx="2" presStyleCnt="5"/>
      <dgm:spPr>
        <a:blipFill dpi="0" rotWithShape="1">
          <a:blip xmlns:r="http://schemas.openxmlformats.org/officeDocument/2006/relationships" r:embed="rId3"/>
          <a:srcRect/>
          <a:stretch>
            <a:fillRect l="-21000" t="-6662" r="-18000" b="-7000"/>
          </a:stretch>
        </a:blipFill>
      </dgm:spPr>
    </dgm:pt>
    <dgm:pt modelId="{0296321A-930C-6D4E-8996-130BEE2F2130}" type="pres">
      <dgm:prSet presAssocID="{0E40A42C-006A-254F-92C3-89BA908B92A4}" presName="txShp" presStyleLbl="node1" presStyleIdx="2" presStyleCnt="5">
        <dgm:presLayoutVars>
          <dgm:bulletEnabled val="1"/>
        </dgm:presLayoutVars>
      </dgm:prSet>
      <dgm:spPr/>
    </dgm:pt>
    <dgm:pt modelId="{F960ED6E-58BC-E042-B5C1-2FECAA94BD6B}" type="pres">
      <dgm:prSet presAssocID="{144F5823-9DB7-A541-867A-500A84A3AB87}" presName="spacing" presStyleCnt="0"/>
      <dgm:spPr/>
    </dgm:pt>
    <dgm:pt modelId="{6505C795-3C13-4547-BB27-F0E5710816B4}" type="pres">
      <dgm:prSet presAssocID="{2A8539DB-2D7E-D14F-A6E8-86C8DA6F8A41}" presName="composite" presStyleCnt="0"/>
      <dgm:spPr/>
    </dgm:pt>
    <dgm:pt modelId="{3E42D7FC-4FDF-BE4B-AC6C-E76D56FAC3CB}" type="pres">
      <dgm:prSet presAssocID="{2A8539DB-2D7E-D14F-A6E8-86C8DA6F8A41}" presName="imgShp" presStyleLbl="fgImgPlace1" presStyleIdx="3" presStyleCnt="5"/>
      <dgm:spPr>
        <a:blipFill dpi="0" rotWithShape="1">
          <a:blip xmlns:r="http://schemas.openxmlformats.org/officeDocument/2006/relationships" r:embed="rId4"/>
          <a:srcRect/>
          <a:stretch>
            <a:fillRect l="-31000" t="-6662" r="-28000" b="-11000"/>
          </a:stretch>
        </a:blipFill>
      </dgm:spPr>
    </dgm:pt>
    <dgm:pt modelId="{3B1BA843-DA2C-FD42-9FCB-B0B880E9B07E}" type="pres">
      <dgm:prSet presAssocID="{2A8539DB-2D7E-D14F-A6E8-86C8DA6F8A41}" presName="txShp" presStyleLbl="node1" presStyleIdx="3" presStyleCnt="5">
        <dgm:presLayoutVars>
          <dgm:bulletEnabled val="1"/>
        </dgm:presLayoutVars>
      </dgm:prSet>
      <dgm:spPr/>
    </dgm:pt>
    <dgm:pt modelId="{03C38323-A14D-004F-9AB7-05659001AEAC}" type="pres">
      <dgm:prSet presAssocID="{07D875DE-257B-3241-8084-A500ABE03517}" presName="spacing" presStyleCnt="0"/>
      <dgm:spPr/>
    </dgm:pt>
    <dgm:pt modelId="{0911094A-E2F4-6E46-ADC7-1EFCB6B87222}" type="pres">
      <dgm:prSet presAssocID="{25F1DE81-D4B8-B946-8D8E-D8D712C6B089}" presName="composite" presStyleCnt="0"/>
      <dgm:spPr/>
    </dgm:pt>
    <dgm:pt modelId="{92DB492B-87EB-924D-9164-910C9D337EC0}" type="pres">
      <dgm:prSet presAssocID="{25F1DE81-D4B8-B946-8D8E-D8D712C6B089}" presName="imgShp" presStyleLbl="fgImgPlace1" presStyleIdx="4" presStyleCnt="5"/>
      <dgm:spPr>
        <a:blipFill dpi="0" rotWithShape="1">
          <a:blip xmlns:r="http://schemas.openxmlformats.org/officeDocument/2006/relationships" r:embed="rId5"/>
          <a:srcRect/>
          <a:stretch>
            <a:fillRect l="-5000" t="7000" r="-9000" b="-43000"/>
          </a:stretch>
        </a:blipFill>
      </dgm:spPr>
    </dgm:pt>
    <dgm:pt modelId="{97EA8778-152F-4946-A304-064791BB54C1}" type="pres">
      <dgm:prSet presAssocID="{25F1DE81-D4B8-B946-8D8E-D8D712C6B089}" presName="txShp" presStyleLbl="node1" presStyleIdx="4" presStyleCnt="5">
        <dgm:presLayoutVars>
          <dgm:bulletEnabled val="1"/>
        </dgm:presLayoutVars>
      </dgm:prSet>
      <dgm:spPr/>
    </dgm:pt>
  </dgm:ptLst>
  <dgm:cxnLst>
    <dgm:cxn modelId="{29A71300-3107-D242-8D11-EF64AAD7160A}" type="presOf" srcId="{0E40A42C-006A-254F-92C3-89BA908B92A4}" destId="{0296321A-930C-6D4E-8996-130BEE2F2130}" srcOrd="0" destOrd="0" presId="urn:microsoft.com/office/officeart/2005/8/layout/vList3"/>
    <dgm:cxn modelId="{4F5FAD0C-07E1-B848-82E2-9A4C6E266F72}" srcId="{2732481E-C467-9445-8FD9-E4E4E206F294}" destId="{0E40A42C-006A-254F-92C3-89BA908B92A4}" srcOrd="2" destOrd="0" parTransId="{6DAD2721-2F33-C247-A484-91F70CF31BF6}" sibTransId="{144F5823-9DB7-A541-867A-500A84A3AB87}"/>
    <dgm:cxn modelId="{C4F6873F-2CB5-9546-A2E2-4F83801CD1A2}" srcId="{2732481E-C467-9445-8FD9-E4E4E206F294}" destId="{2A8539DB-2D7E-D14F-A6E8-86C8DA6F8A41}" srcOrd="3" destOrd="0" parTransId="{D641DDAF-0E89-1D4B-A130-EB312198E0F5}" sibTransId="{07D875DE-257B-3241-8084-A500ABE03517}"/>
    <dgm:cxn modelId="{3D462E52-56DA-1040-A06C-E0B104DCB05D}" srcId="{2732481E-C467-9445-8FD9-E4E4E206F294}" destId="{2F93B341-311E-EB4C-AFFF-CA6275A92164}" srcOrd="1" destOrd="0" parTransId="{DADE71F7-83B6-3649-9C52-1D464080AA44}" sibTransId="{326D42FF-E1E3-554C-AA5C-D09DEAFAAAA6}"/>
    <dgm:cxn modelId="{BC884277-1AF7-F943-AF92-4B45681707B5}" type="presOf" srcId="{2732481E-C467-9445-8FD9-E4E4E206F294}" destId="{50098036-BB40-1C43-8CD9-2E6CC99A00BA}" srcOrd="0" destOrd="0" presId="urn:microsoft.com/office/officeart/2005/8/layout/vList3"/>
    <dgm:cxn modelId="{79F97085-5E71-0641-B163-8A387F5E6CAE}" type="presOf" srcId="{A52128BB-F02A-E749-ABCD-EB625461568D}" destId="{767F18E0-2DDF-2446-88C1-7670A63CF81E}" srcOrd="0" destOrd="0" presId="urn:microsoft.com/office/officeart/2005/8/layout/vList3"/>
    <dgm:cxn modelId="{DF729190-48EF-224A-B815-1B37D67B4AA1}" type="presOf" srcId="{2F93B341-311E-EB4C-AFFF-CA6275A92164}" destId="{08DAC60F-0F09-A140-ABB3-DCB5489203E7}" srcOrd="0" destOrd="0" presId="urn:microsoft.com/office/officeart/2005/8/layout/vList3"/>
    <dgm:cxn modelId="{A97633A6-1AD6-4C40-89FF-91BDDB4A45F7}" srcId="{2732481E-C467-9445-8FD9-E4E4E206F294}" destId="{25F1DE81-D4B8-B946-8D8E-D8D712C6B089}" srcOrd="4" destOrd="0" parTransId="{1D71AC98-7F28-B84A-A452-84063D9F5DC2}" sibTransId="{4503C911-C40D-374F-8ABF-D406AF8F2251}"/>
    <dgm:cxn modelId="{F09052CC-86F3-F04B-87C9-E5A7A333C70C}" type="presOf" srcId="{2A8539DB-2D7E-D14F-A6E8-86C8DA6F8A41}" destId="{3B1BA843-DA2C-FD42-9FCB-B0B880E9B07E}" srcOrd="0" destOrd="0" presId="urn:microsoft.com/office/officeart/2005/8/layout/vList3"/>
    <dgm:cxn modelId="{444BFDDB-F9FE-E346-A3B6-C0D001A0C35E}" srcId="{2732481E-C467-9445-8FD9-E4E4E206F294}" destId="{A52128BB-F02A-E749-ABCD-EB625461568D}" srcOrd="0" destOrd="0" parTransId="{4B8B2363-B814-3746-8903-1553B8388E32}" sibTransId="{3876A1A7-CD28-9C4C-8430-A83A80B46E60}"/>
    <dgm:cxn modelId="{C0B670DC-81ED-D149-B9BD-2DECDD866AFD}" type="presOf" srcId="{25F1DE81-D4B8-B946-8D8E-D8D712C6B089}" destId="{97EA8778-152F-4946-A304-064791BB54C1}" srcOrd="0" destOrd="0" presId="urn:microsoft.com/office/officeart/2005/8/layout/vList3"/>
    <dgm:cxn modelId="{0EB5038C-C906-BE4E-966F-FFB8C17DBAED}" type="presParOf" srcId="{50098036-BB40-1C43-8CD9-2E6CC99A00BA}" destId="{E7CA759F-5757-0F4A-9373-0BD703EF462D}" srcOrd="0" destOrd="0" presId="urn:microsoft.com/office/officeart/2005/8/layout/vList3"/>
    <dgm:cxn modelId="{02507428-5B2D-E548-8534-436F7466DFB2}" type="presParOf" srcId="{E7CA759F-5757-0F4A-9373-0BD703EF462D}" destId="{007F8956-816F-6446-8B02-7A3A11CBF876}" srcOrd="0" destOrd="0" presId="urn:microsoft.com/office/officeart/2005/8/layout/vList3"/>
    <dgm:cxn modelId="{2ED1C548-B319-2B41-9089-90CE34542896}" type="presParOf" srcId="{E7CA759F-5757-0F4A-9373-0BD703EF462D}" destId="{767F18E0-2DDF-2446-88C1-7670A63CF81E}" srcOrd="1" destOrd="0" presId="urn:microsoft.com/office/officeart/2005/8/layout/vList3"/>
    <dgm:cxn modelId="{D39079BE-88DE-7144-BDE2-D9C07CF1B5CB}" type="presParOf" srcId="{50098036-BB40-1C43-8CD9-2E6CC99A00BA}" destId="{E7A6FDD4-0A56-F245-99BD-F385E40774B2}" srcOrd="1" destOrd="0" presId="urn:microsoft.com/office/officeart/2005/8/layout/vList3"/>
    <dgm:cxn modelId="{28CC9E1E-1CBD-664B-9A3B-E1B3476C5C10}" type="presParOf" srcId="{50098036-BB40-1C43-8CD9-2E6CC99A00BA}" destId="{366D6552-A77F-104D-B831-E16A5F44CBED}" srcOrd="2" destOrd="0" presId="urn:microsoft.com/office/officeart/2005/8/layout/vList3"/>
    <dgm:cxn modelId="{AAB6AAA2-9BAF-3644-AACA-E907D81D5118}" type="presParOf" srcId="{366D6552-A77F-104D-B831-E16A5F44CBED}" destId="{633AABF9-7E63-B042-9F9C-16CA7FCBE422}" srcOrd="0" destOrd="0" presId="urn:microsoft.com/office/officeart/2005/8/layout/vList3"/>
    <dgm:cxn modelId="{DD8A4AD3-5490-714C-BD7E-A8CBB7519880}" type="presParOf" srcId="{366D6552-A77F-104D-B831-E16A5F44CBED}" destId="{08DAC60F-0F09-A140-ABB3-DCB5489203E7}" srcOrd="1" destOrd="0" presId="urn:microsoft.com/office/officeart/2005/8/layout/vList3"/>
    <dgm:cxn modelId="{BDDA839A-B835-0E4E-8689-F540A421887D}" type="presParOf" srcId="{50098036-BB40-1C43-8CD9-2E6CC99A00BA}" destId="{34E6144F-6FF6-684A-81EF-02DCE9588677}" srcOrd="3" destOrd="0" presId="urn:microsoft.com/office/officeart/2005/8/layout/vList3"/>
    <dgm:cxn modelId="{6369C091-AF8C-4144-8DA4-0BA2B0A020AD}" type="presParOf" srcId="{50098036-BB40-1C43-8CD9-2E6CC99A00BA}" destId="{5B07976E-09CB-C442-94BD-1EEFC6461828}" srcOrd="4" destOrd="0" presId="urn:microsoft.com/office/officeart/2005/8/layout/vList3"/>
    <dgm:cxn modelId="{B18CDB05-B5B1-644B-929B-5C1BB1826532}" type="presParOf" srcId="{5B07976E-09CB-C442-94BD-1EEFC6461828}" destId="{2326C765-24DE-6345-8942-D786DE20EC8E}" srcOrd="0" destOrd="0" presId="urn:microsoft.com/office/officeart/2005/8/layout/vList3"/>
    <dgm:cxn modelId="{3BD76078-FD62-F747-B5AB-63238DDDD98C}" type="presParOf" srcId="{5B07976E-09CB-C442-94BD-1EEFC6461828}" destId="{0296321A-930C-6D4E-8996-130BEE2F2130}" srcOrd="1" destOrd="0" presId="urn:microsoft.com/office/officeart/2005/8/layout/vList3"/>
    <dgm:cxn modelId="{2A0C1273-12FE-AB48-A568-DFA314113CAE}" type="presParOf" srcId="{50098036-BB40-1C43-8CD9-2E6CC99A00BA}" destId="{F960ED6E-58BC-E042-B5C1-2FECAA94BD6B}" srcOrd="5" destOrd="0" presId="urn:microsoft.com/office/officeart/2005/8/layout/vList3"/>
    <dgm:cxn modelId="{F8E791B3-0539-7647-9A69-78E985EF3250}" type="presParOf" srcId="{50098036-BB40-1C43-8CD9-2E6CC99A00BA}" destId="{6505C795-3C13-4547-BB27-F0E5710816B4}" srcOrd="6" destOrd="0" presId="urn:microsoft.com/office/officeart/2005/8/layout/vList3"/>
    <dgm:cxn modelId="{85A53E1F-FA10-FB49-AA13-3AEF8BEBBA6A}" type="presParOf" srcId="{6505C795-3C13-4547-BB27-F0E5710816B4}" destId="{3E42D7FC-4FDF-BE4B-AC6C-E76D56FAC3CB}" srcOrd="0" destOrd="0" presId="urn:microsoft.com/office/officeart/2005/8/layout/vList3"/>
    <dgm:cxn modelId="{6C3B2A51-7B1F-554C-898A-4985475892ED}" type="presParOf" srcId="{6505C795-3C13-4547-BB27-F0E5710816B4}" destId="{3B1BA843-DA2C-FD42-9FCB-B0B880E9B07E}" srcOrd="1" destOrd="0" presId="urn:microsoft.com/office/officeart/2005/8/layout/vList3"/>
    <dgm:cxn modelId="{B8BF9455-D2D5-C946-BFF5-15A9D154DA13}" type="presParOf" srcId="{50098036-BB40-1C43-8CD9-2E6CC99A00BA}" destId="{03C38323-A14D-004F-9AB7-05659001AEAC}" srcOrd="7" destOrd="0" presId="urn:microsoft.com/office/officeart/2005/8/layout/vList3"/>
    <dgm:cxn modelId="{E7BFC1BF-3472-7A46-9E76-C9340515037B}" type="presParOf" srcId="{50098036-BB40-1C43-8CD9-2E6CC99A00BA}" destId="{0911094A-E2F4-6E46-ADC7-1EFCB6B87222}" srcOrd="8" destOrd="0" presId="urn:microsoft.com/office/officeart/2005/8/layout/vList3"/>
    <dgm:cxn modelId="{F85C405B-60E8-9C49-B9A9-5B479F31FDA8}" type="presParOf" srcId="{0911094A-E2F4-6E46-ADC7-1EFCB6B87222}" destId="{92DB492B-87EB-924D-9164-910C9D337EC0}" srcOrd="0" destOrd="0" presId="urn:microsoft.com/office/officeart/2005/8/layout/vList3"/>
    <dgm:cxn modelId="{A19F9806-8AE9-5A47-8215-BD44C8E56F70}" type="presParOf" srcId="{0911094A-E2F4-6E46-ADC7-1EFCB6B87222}" destId="{97EA8778-152F-4946-A304-064791BB54C1}"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9F66C-4BFF-B84E-8E24-171843EBFD69}">
      <dsp:nvSpPr>
        <dsp:cNvPr id="0" name=""/>
        <dsp:cNvSpPr/>
      </dsp:nvSpPr>
      <dsp:spPr>
        <a:xfrm>
          <a:off x="0" y="0"/>
          <a:ext cx="6570133" cy="13202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a:t>What does it look like?</a:t>
          </a:r>
        </a:p>
      </dsp:txBody>
      <dsp:txXfrm>
        <a:off x="1446053" y="0"/>
        <a:ext cx="5124079" cy="1320270"/>
      </dsp:txXfrm>
    </dsp:sp>
    <dsp:sp modelId="{DCE6361B-159C-DA49-B790-115047908CE3}">
      <dsp:nvSpPr>
        <dsp:cNvPr id="0" name=""/>
        <dsp:cNvSpPr/>
      </dsp:nvSpPr>
      <dsp:spPr>
        <a:xfrm>
          <a:off x="132027" y="132027"/>
          <a:ext cx="1314026" cy="1056216"/>
        </a:xfrm>
        <a:prstGeom prst="roundRect">
          <a:avLst>
            <a:gd name="adj" fmla="val 10000"/>
          </a:avLst>
        </a:prstGeom>
        <a:blipFill>
          <a:blip xmlns:r="http://schemas.openxmlformats.org/officeDocument/2006/relationships" r:embed="rId1"/>
          <a:stretch>
            <a:fillRect l="-21000" t="-6662" r="-18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7DF0A5-4FA3-7143-95B7-D3FFC3E2FF45}">
      <dsp:nvSpPr>
        <dsp:cNvPr id="0" name=""/>
        <dsp:cNvSpPr/>
      </dsp:nvSpPr>
      <dsp:spPr>
        <a:xfrm>
          <a:off x="0" y="1452297"/>
          <a:ext cx="6570133" cy="13202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a:t>What does it sound like?</a:t>
          </a:r>
        </a:p>
      </dsp:txBody>
      <dsp:txXfrm>
        <a:off x="1446053" y="1452297"/>
        <a:ext cx="5124079" cy="1320270"/>
      </dsp:txXfrm>
    </dsp:sp>
    <dsp:sp modelId="{4BF437EE-BB2D-9149-B9AD-9B431A17BE2A}">
      <dsp:nvSpPr>
        <dsp:cNvPr id="0" name=""/>
        <dsp:cNvSpPr/>
      </dsp:nvSpPr>
      <dsp:spPr>
        <a:xfrm>
          <a:off x="132027" y="1584324"/>
          <a:ext cx="1314026" cy="1056216"/>
        </a:xfrm>
        <a:prstGeom prst="roundRect">
          <a:avLst>
            <a:gd name="adj" fmla="val 10000"/>
          </a:avLst>
        </a:prstGeom>
        <a:blipFill>
          <a:blip xmlns:r="http://schemas.openxmlformats.org/officeDocument/2006/relationships" r:embed="rId2"/>
          <a:stretch>
            <a:fillRect l="-21000" t="-6662" r="-18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5C55422-BC78-A741-9291-35EC09862ACF}">
      <dsp:nvSpPr>
        <dsp:cNvPr id="0" name=""/>
        <dsp:cNvSpPr/>
      </dsp:nvSpPr>
      <dsp:spPr>
        <a:xfrm>
          <a:off x="0" y="2904595"/>
          <a:ext cx="6570133" cy="13202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a:t>What does it feel like?</a:t>
          </a:r>
        </a:p>
      </dsp:txBody>
      <dsp:txXfrm>
        <a:off x="1446053" y="2904595"/>
        <a:ext cx="5124079" cy="1320270"/>
      </dsp:txXfrm>
    </dsp:sp>
    <dsp:sp modelId="{15D3CC3E-DD7C-D04C-A7A9-65312D9AAFF8}">
      <dsp:nvSpPr>
        <dsp:cNvPr id="0" name=""/>
        <dsp:cNvSpPr/>
      </dsp:nvSpPr>
      <dsp:spPr>
        <a:xfrm>
          <a:off x="132027" y="3036622"/>
          <a:ext cx="1314026" cy="1056216"/>
        </a:xfrm>
        <a:prstGeom prst="roundRect">
          <a:avLst>
            <a:gd name="adj" fmla="val 10000"/>
          </a:avLst>
        </a:prstGeom>
        <a:blipFill>
          <a:blip xmlns:r="http://schemas.openxmlformats.org/officeDocument/2006/relationships" r:embed="rId3"/>
          <a:stretch>
            <a:fillRect l="-21000" t="-6662" r="-18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AEE77C-9D11-EB47-A342-EF75B2D81CB7}">
      <dsp:nvSpPr>
        <dsp:cNvPr id="0" name=""/>
        <dsp:cNvSpPr/>
      </dsp:nvSpPr>
      <dsp:spPr>
        <a:xfrm rot="5400000">
          <a:off x="5248724" y="-2196899"/>
          <a:ext cx="694806" cy="5266944"/>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Be a role model outside the gym!</a:t>
          </a:r>
        </a:p>
      </dsp:txBody>
      <dsp:txXfrm rot="-5400000">
        <a:off x="2962655" y="123088"/>
        <a:ext cx="5233026" cy="626970"/>
      </dsp:txXfrm>
    </dsp:sp>
    <dsp:sp modelId="{07AC0553-499C-6944-A228-6C24CEC1C3AA}">
      <dsp:nvSpPr>
        <dsp:cNvPr id="0" name=""/>
        <dsp:cNvSpPr/>
      </dsp:nvSpPr>
      <dsp:spPr>
        <a:xfrm>
          <a:off x="0" y="2318"/>
          <a:ext cx="2962656" cy="868507"/>
        </a:xfrm>
        <a:prstGeom prst="roundRect">
          <a:avLst/>
        </a:prstGeom>
        <a:solidFill>
          <a:schemeClr val="accent1"/>
        </a:solidFill>
        <a:ln w="19050" cap="flat" cmpd="sng" algn="ctr">
          <a:solidFill>
            <a:schemeClr val="lt1"/>
          </a:solidFill>
          <a:prstDash val="solid"/>
          <a:miter lim="800000"/>
        </a:ln>
        <a:effectLst/>
      </dsp:spPr>
      <dsp:style>
        <a:lnRef idx="3">
          <a:schemeClr val="lt1"/>
        </a:lnRef>
        <a:fillRef idx="1">
          <a:schemeClr val="accent1"/>
        </a:fillRef>
        <a:effectRef idx="1">
          <a:schemeClr val="accent1"/>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en-US" sz="2400" kern="1200" dirty="0"/>
            <a:t>Level 5: Outside</a:t>
          </a:r>
        </a:p>
      </dsp:txBody>
      <dsp:txXfrm>
        <a:off x="42397" y="44715"/>
        <a:ext cx="2877862" cy="783713"/>
      </dsp:txXfrm>
    </dsp:sp>
    <dsp:sp modelId="{D7672598-B48C-CB4C-9625-483975DDFC77}">
      <dsp:nvSpPr>
        <dsp:cNvPr id="0" name=""/>
        <dsp:cNvSpPr/>
      </dsp:nvSpPr>
      <dsp:spPr>
        <a:xfrm rot="5400000">
          <a:off x="5248724" y="-1284966"/>
          <a:ext cx="694806" cy="5266944"/>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Listening and responding to others</a:t>
          </a:r>
        </a:p>
        <a:p>
          <a:pPr marL="114300" lvl="1" indent="-114300" algn="l" defTabSz="622300">
            <a:lnSpc>
              <a:spcPct val="90000"/>
            </a:lnSpc>
            <a:spcBef>
              <a:spcPct val="0"/>
            </a:spcBef>
            <a:spcAft>
              <a:spcPct val="15000"/>
            </a:spcAft>
            <a:buChar char="•"/>
          </a:pPr>
          <a:r>
            <a:rPr lang="en-US" sz="1400" kern="1200" dirty="0"/>
            <a:t>Helping peers in need</a:t>
          </a:r>
        </a:p>
        <a:p>
          <a:pPr marL="114300" lvl="1" indent="-114300" algn="l" defTabSz="622300">
            <a:lnSpc>
              <a:spcPct val="90000"/>
            </a:lnSpc>
            <a:spcBef>
              <a:spcPct val="0"/>
            </a:spcBef>
            <a:spcAft>
              <a:spcPct val="15000"/>
            </a:spcAft>
            <a:buChar char="•"/>
          </a:pPr>
          <a:r>
            <a:rPr lang="en-US" sz="1400" kern="1200" dirty="0"/>
            <a:t>Inner strength and courage to resist peer pressure</a:t>
          </a:r>
        </a:p>
      </dsp:txBody>
      <dsp:txXfrm rot="-5400000">
        <a:off x="2962655" y="1035021"/>
        <a:ext cx="5233026" cy="626970"/>
      </dsp:txXfrm>
    </dsp:sp>
    <dsp:sp modelId="{E4616148-FA77-7A48-82F8-FAE6C10147AA}">
      <dsp:nvSpPr>
        <dsp:cNvPr id="0" name=""/>
        <dsp:cNvSpPr/>
      </dsp:nvSpPr>
      <dsp:spPr>
        <a:xfrm>
          <a:off x="0" y="914251"/>
          <a:ext cx="2962656" cy="868507"/>
        </a:xfrm>
        <a:prstGeom prst="roundRect">
          <a:avLst/>
        </a:prstGeom>
        <a:solidFill>
          <a:schemeClr val="accent1"/>
        </a:solidFill>
        <a:ln w="19050" cap="flat" cmpd="sng" algn="ctr">
          <a:solidFill>
            <a:schemeClr val="lt1"/>
          </a:solidFill>
          <a:prstDash val="solid"/>
          <a:miter lim="800000"/>
        </a:ln>
        <a:effectLst/>
      </dsp:spPr>
      <dsp:style>
        <a:lnRef idx="3">
          <a:schemeClr val="lt1"/>
        </a:lnRef>
        <a:fillRef idx="1">
          <a:schemeClr val="accent1"/>
        </a:fillRef>
        <a:effectRef idx="1">
          <a:schemeClr val="accent1"/>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en-US" sz="2400" kern="1200" dirty="0"/>
            <a:t>Level 4: Caring</a:t>
          </a:r>
        </a:p>
      </dsp:txBody>
      <dsp:txXfrm>
        <a:off x="42397" y="956648"/>
        <a:ext cx="2877862" cy="783713"/>
      </dsp:txXfrm>
    </dsp:sp>
    <dsp:sp modelId="{5DB9C488-C4B5-704A-AFE5-20E454296105}">
      <dsp:nvSpPr>
        <dsp:cNvPr id="0" name=""/>
        <dsp:cNvSpPr/>
      </dsp:nvSpPr>
      <dsp:spPr>
        <a:xfrm rot="5400000">
          <a:off x="5260202" y="-357602"/>
          <a:ext cx="694806" cy="5236083"/>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On-task independence</a:t>
          </a:r>
        </a:p>
        <a:p>
          <a:pPr marL="171450" lvl="1" indent="-171450" algn="l" defTabSz="711200">
            <a:lnSpc>
              <a:spcPct val="90000"/>
            </a:lnSpc>
            <a:spcBef>
              <a:spcPct val="0"/>
            </a:spcBef>
            <a:spcAft>
              <a:spcPct val="15000"/>
            </a:spcAft>
            <a:buChar char="•"/>
          </a:pPr>
          <a:r>
            <a:rPr lang="en-US" sz="1600" kern="1200" dirty="0"/>
            <a:t>Goal setting progression</a:t>
          </a:r>
        </a:p>
      </dsp:txBody>
      <dsp:txXfrm rot="-5400000">
        <a:off x="2989564" y="1946954"/>
        <a:ext cx="5202165" cy="626970"/>
      </dsp:txXfrm>
    </dsp:sp>
    <dsp:sp modelId="{8A1D5F2B-C839-4045-98AD-D5EF37D6B722}">
      <dsp:nvSpPr>
        <dsp:cNvPr id="0" name=""/>
        <dsp:cNvSpPr/>
      </dsp:nvSpPr>
      <dsp:spPr>
        <a:xfrm>
          <a:off x="0" y="1826184"/>
          <a:ext cx="2989564" cy="868507"/>
        </a:xfrm>
        <a:prstGeom prst="roundRect">
          <a:avLst/>
        </a:prstGeom>
        <a:solidFill>
          <a:schemeClr val="accent1"/>
        </a:solidFill>
        <a:ln w="19050" cap="flat" cmpd="sng" algn="ctr">
          <a:solidFill>
            <a:schemeClr val="lt1"/>
          </a:solidFill>
          <a:prstDash val="solid"/>
          <a:miter lim="800000"/>
        </a:ln>
        <a:effectLst/>
      </dsp:spPr>
      <dsp:style>
        <a:lnRef idx="3">
          <a:schemeClr val="lt1"/>
        </a:lnRef>
        <a:fillRef idx="1">
          <a:schemeClr val="accent1"/>
        </a:fillRef>
        <a:effectRef idx="1">
          <a:schemeClr val="accent1"/>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en-US" sz="2400" kern="1200" dirty="0"/>
            <a:t>Level 3: Self-Direction</a:t>
          </a:r>
        </a:p>
      </dsp:txBody>
      <dsp:txXfrm>
        <a:off x="42397" y="1868581"/>
        <a:ext cx="2904770" cy="783713"/>
      </dsp:txXfrm>
    </dsp:sp>
    <dsp:sp modelId="{DBF4763C-F476-D344-B366-BD1F9A7BDE74}">
      <dsp:nvSpPr>
        <dsp:cNvPr id="0" name=""/>
        <dsp:cNvSpPr/>
      </dsp:nvSpPr>
      <dsp:spPr>
        <a:xfrm rot="5400000">
          <a:off x="5265647" y="559473"/>
          <a:ext cx="694806" cy="5225796"/>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Self-motivation</a:t>
          </a:r>
        </a:p>
        <a:p>
          <a:pPr marL="114300" lvl="1" indent="-114300" algn="l" defTabSz="622300">
            <a:lnSpc>
              <a:spcPct val="90000"/>
            </a:lnSpc>
            <a:spcBef>
              <a:spcPct val="0"/>
            </a:spcBef>
            <a:spcAft>
              <a:spcPct val="15000"/>
            </a:spcAft>
            <a:buChar char="•"/>
          </a:pPr>
          <a:r>
            <a:rPr lang="en-US" sz="1400" kern="1200" dirty="0"/>
            <a:t>Effort - try new tasks</a:t>
          </a:r>
        </a:p>
        <a:p>
          <a:pPr marL="114300" lvl="1" indent="-114300" algn="l" defTabSz="622300">
            <a:lnSpc>
              <a:spcPct val="90000"/>
            </a:lnSpc>
            <a:spcBef>
              <a:spcPct val="0"/>
            </a:spcBef>
            <a:spcAft>
              <a:spcPct val="15000"/>
            </a:spcAft>
            <a:buChar char="•"/>
          </a:pPr>
          <a:r>
            <a:rPr lang="en-US" sz="1400" kern="1200" dirty="0"/>
            <a:t>Keep going when the going gets tough!</a:t>
          </a:r>
        </a:p>
      </dsp:txBody>
      <dsp:txXfrm rot="-5400000">
        <a:off x="3000152" y="2858886"/>
        <a:ext cx="5191878" cy="626970"/>
      </dsp:txXfrm>
    </dsp:sp>
    <dsp:sp modelId="{6F000CF2-B505-2F48-8A8C-5987D83EB89A}">
      <dsp:nvSpPr>
        <dsp:cNvPr id="0" name=""/>
        <dsp:cNvSpPr/>
      </dsp:nvSpPr>
      <dsp:spPr>
        <a:xfrm>
          <a:off x="0" y="2738117"/>
          <a:ext cx="3000152" cy="868507"/>
        </a:xfrm>
        <a:prstGeom prst="roundRect">
          <a:avLst/>
        </a:prstGeom>
        <a:solidFill>
          <a:schemeClr val="accent1"/>
        </a:solidFill>
        <a:ln w="19050" cap="flat" cmpd="sng" algn="ctr">
          <a:solidFill>
            <a:schemeClr val="lt1"/>
          </a:solidFill>
          <a:prstDash val="solid"/>
          <a:miter lim="800000"/>
        </a:ln>
        <a:effectLst/>
      </dsp:spPr>
      <dsp:style>
        <a:lnRef idx="3">
          <a:schemeClr val="lt1"/>
        </a:lnRef>
        <a:fillRef idx="1">
          <a:schemeClr val="accent1"/>
        </a:fillRef>
        <a:effectRef idx="1">
          <a:schemeClr val="accent1"/>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en-US" sz="2400" kern="1200" dirty="0"/>
            <a:t>Level 2: Participation</a:t>
          </a:r>
        </a:p>
      </dsp:txBody>
      <dsp:txXfrm>
        <a:off x="42397" y="2780514"/>
        <a:ext cx="2915358" cy="783713"/>
      </dsp:txXfrm>
    </dsp:sp>
    <dsp:sp modelId="{B296FFC6-AED0-E140-B3DF-E7D21C53C9DC}">
      <dsp:nvSpPr>
        <dsp:cNvPr id="0" name=""/>
        <dsp:cNvSpPr/>
      </dsp:nvSpPr>
      <dsp:spPr>
        <a:xfrm rot="5400000">
          <a:off x="5191884" y="1486865"/>
          <a:ext cx="873593" cy="5199963"/>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Self-control and respect the rights and feelings of others</a:t>
          </a:r>
        </a:p>
        <a:p>
          <a:pPr marL="114300" lvl="1" indent="-114300" algn="l" defTabSz="622300">
            <a:lnSpc>
              <a:spcPct val="90000"/>
            </a:lnSpc>
            <a:spcBef>
              <a:spcPct val="0"/>
            </a:spcBef>
            <a:spcAft>
              <a:spcPct val="15000"/>
            </a:spcAft>
            <a:buChar char="•"/>
          </a:pPr>
          <a:r>
            <a:rPr lang="en-US" sz="1400" kern="1200" dirty="0"/>
            <a:t>Right to peaceful conflict resolution</a:t>
          </a:r>
        </a:p>
        <a:p>
          <a:pPr marL="114300" lvl="1" indent="-114300" algn="l" defTabSz="622300">
            <a:lnSpc>
              <a:spcPct val="90000"/>
            </a:lnSpc>
            <a:spcBef>
              <a:spcPct val="0"/>
            </a:spcBef>
            <a:spcAft>
              <a:spcPct val="15000"/>
            </a:spcAft>
            <a:buChar char="•"/>
          </a:pPr>
          <a:r>
            <a:rPr lang="en-US" sz="1400" kern="1200" dirty="0"/>
            <a:t>Right to be included and to have cooperative peers</a:t>
          </a:r>
        </a:p>
      </dsp:txBody>
      <dsp:txXfrm rot="-5400000">
        <a:off x="3028700" y="3692695"/>
        <a:ext cx="5157318" cy="788303"/>
      </dsp:txXfrm>
    </dsp:sp>
    <dsp:sp modelId="{8CC1C718-8548-1A41-9D46-84E41C84A01E}">
      <dsp:nvSpPr>
        <dsp:cNvPr id="0" name=""/>
        <dsp:cNvSpPr/>
      </dsp:nvSpPr>
      <dsp:spPr>
        <a:xfrm>
          <a:off x="0" y="3652593"/>
          <a:ext cx="3028699" cy="868507"/>
        </a:xfrm>
        <a:prstGeom prst="roundRect">
          <a:avLst/>
        </a:prstGeom>
        <a:solidFill>
          <a:schemeClr val="accent1"/>
        </a:solidFill>
        <a:ln w="19050" cap="flat" cmpd="sng" algn="ctr">
          <a:solidFill>
            <a:schemeClr val="lt1"/>
          </a:solidFill>
          <a:prstDash val="solid"/>
          <a:miter lim="800000"/>
        </a:ln>
        <a:effectLst/>
      </dsp:spPr>
      <dsp:style>
        <a:lnRef idx="3">
          <a:schemeClr val="lt1"/>
        </a:lnRef>
        <a:fillRef idx="1">
          <a:schemeClr val="accent1"/>
        </a:fillRef>
        <a:effectRef idx="1">
          <a:schemeClr val="accent1"/>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en-US" sz="2400" kern="1200" dirty="0"/>
            <a:t>Level 1: Respect</a:t>
          </a:r>
        </a:p>
      </dsp:txBody>
      <dsp:txXfrm>
        <a:off x="42397" y="3694990"/>
        <a:ext cx="2943905" cy="7837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7F18E0-2DDF-2446-88C1-7670A63CF81E}">
      <dsp:nvSpPr>
        <dsp:cNvPr id="0" name=""/>
        <dsp:cNvSpPr/>
      </dsp:nvSpPr>
      <dsp:spPr>
        <a:xfrm rot="10800000">
          <a:off x="1244413" y="3677"/>
          <a:ext cx="3918730" cy="1029460"/>
        </a:xfrm>
        <a:prstGeom prst="homePlat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3964"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Prompting &amp; Awareness</a:t>
          </a:r>
        </a:p>
      </dsp:txBody>
      <dsp:txXfrm rot="10800000">
        <a:off x="1501778" y="3677"/>
        <a:ext cx="3661365" cy="1029460"/>
      </dsp:txXfrm>
    </dsp:sp>
    <dsp:sp modelId="{007F8956-816F-6446-8B02-7A3A11CBF876}">
      <dsp:nvSpPr>
        <dsp:cNvPr id="0" name=""/>
        <dsp:cNvSpPr/>
      </dsp:nvSpPr>
      <dsp:spPr>
        <a:xfrm>
          <a:off x="729683" y="3677"/>
          <a:ext cx="1029460" cy="1029460"/>
        </a:xfrm>
        <a:prstGeom prst="ellipse">
          <a:avLst/>
        </a:prstGeom>
        <a:blipFill dpi="0" rotWithShape="1">
          <a:blip xmlns:r="http://schemas.openxmlformats.org/officeDocument/2006/relationships" r:embed="rId1"/>
          <a:srcRect/>
          <a:stretch>
            <a:fillRect l="-25000" t="-6662" r="-28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DAC60F-0F09-A140-ABB3-DCB5489203E7}">
      <dsp:nvSpPr>
        <dsp:cNvPr id="0" name=""/>
        <dsp:cNvSpPr/>
      </dsp:nvSpPr>
      <dsp:spPr>
        <a:xfrm rot="10800000">
          <a:off x="1244413" y="1340440"/>
          <a:ext cx="3918730" cy="1029460"/>
        </a:xfrm>
        <a:prstGeom prst="homePlate">
          <a:avLst/>
        </a:prstGeom>
        <a:solidFill>
          <a:schemeClr val="accent4">
            <a:hueOff val="2450223"/>
            <a:satOff val="-10194"/>
            <a:lumOff val="24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3964"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Relationship Building</a:t>
          </a:r>
        </a:p>
      </dsp:txBody>
      <dsp:txXfrm rot="10800000">
        <a:off x="1501778" y="1340440"/>
        <a:ext cx="3661365" cy="1029460"/>
      </dsp:txXfrm>
    </dsp:sp>
    <dsp:sp modelId="{633AABF9-7E63-B042-9F9C-16CA7FCBE422}">
      <dsp:nvSpPr>
        <dsp:cNvPr id="0" name=""/>
        <dsp:cNvSpPr/>
      </dsp:nvSpPr>
      <dsp:spPr>
        <a:xfrm>
          <a:off x="729683" y="1340440"/>
          <a:ext cx="1029460" cy="1029460"/>
        </a:xfrm>
        <a:prstGeom prst="ellipse">
          <a:avLst/>
        </a:prstGeom>
        <a:blipFill>
          <a:blip xmlns:r="http://schemas.openxmlformats.org/officeDocument/2006/relationships" r:embed="rId2"/>
          <a:stretch>
            <a:fillRect l="-25000" t="-6662" r="-28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96321A-930C-6D4E-8996-130BEE2F2130}">
      <dsp:nvSpPr>
        <dsp:cNvPr id="0" name=""/>
        <dsp:cNvSpPr/>
      </dsp:nvSpPr>
      <dsp:spPr>
        <a:xfrm rot="10800000">
          <a:off x="1244413" y="2677203"/>
          <a:ext cx="3918730" cy="1029460"/>
        </a:xfrm>
        <a:prstGeom prst="homePlate">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3964"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Empowerment</a:t>
          </a:r>
        </a:p>
      </dsp:txBody>
      <dsp:txXfrm rot="10800000">
        <a:off x="1501778" y="2677203"/>
        <a:ext cx="3661365" cy="1029460"/>
      </dsp:txXfrm>
    </dsp:sp>
    <dsp:sp modelId="{2326C765-24DE-6345-8942-D786DE20EC8E}">
      <dsp:nvSpPr>
        <dsp:cNvPr id="0" name=""/>
        <dsp:cNvSpPr/>
      </dsp:nvSpPr>
      <dsp:spPr>
        <a:xfrm>
          <a:off x="729683" y="2677203"/>
          <a:ext cx="1029460" cy="1029460"/>
        </a:xfrm>
        <a:prstGeom prst="ellipse">
          <a:avLst/>
        </a:prstGeom>
        <a:blipFill dpi="0" rotWithShape="1">
          <a:blip xmlns:r="http://schemas.openxmlformats.org/officeDocument/2006/relationships" r:embed="rId3"/>
          <a:srcRect/>
          <a:stretch>
            <a:fillRect l="-21000" t="-6662" r="-18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1BA843-DA2C-FD42-9FCB-B0B880E9B07E}">
      <dsp:nvSpPr>
        <dsp:cNvPr id="0" name=""/>
        <dsp:cNvSpPr/>
      </dsp:nvSpPr>
      <dsp:spPr>
        <a:xfrm rot="10800000">
          <a:off x="1244413" y="4013965"/>
          <a:ext cx="3918730" cy="1029460"/>
        </a:xfrm>
        <a:prstGeom prst="homePlate">
          <a:avLst/>
        </a:prstGeom>
        <a:solidFill>
          <a:schemeClr val="accent4">
            <a:hueOff val="7350668"/>
            <a:satOff val="-30583"/>
            <a:lumOff val="72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3964"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Reflection</a:t>
          </a:r>
        </a:p>
      </dsp:txBody>
      <dsp:txXfrm rot="10800000">
        <a:off x="1501778" y="4013965"/>
        <a:ext cx="3661365" cy="1029460"/>
      </dsp:txXfrm>
    </dsp:sp>
    <dsp:sp modelId="{3E42D7FC-4FDF-BE4B-AC6C-E76D56FAC3CB}">
      <dsp:nvSpPr>
        <dsp:cNvPr id="0" name=""/>
        <dsp:cNvSpPr/>
      </dsp:nvSpPr>
      <dsp:spPr>
        <a:xfrm>
          <a:off x="729683" y="4013965"/>
          <a:ext cx="1029460" cy="1029460"/>
        </a:xfrm>
        <a:prstGeom prst="ellipse">
          <a:avLst/>
        </a:prstGeom>
        <a:blipFill dpi="0" rotWithShape="1">
          <a:blip xmlns:r="http://schemas.openxmlformats.org/officeDocument/2006/relationships" r:embed="rId4"/>
          <a:srcRect/>
          <a:stretch>
            <a:fillRect l="-31000" t="-6662" r="-28000" b="-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EA8778-152F-4946-A304-064791BB54C1}">
      <dsp:nvSpPr>
        <dsp:cNvPr id="0" name=""/>
        <dsp:cNvSpPr/>
      </dsp:nvSpPr>
      <dsp:spPr>
        <a:xfrm rot="10800000">
          <a:off x="1244413" y="5350728"/>
          <a:ext cx="3918730" cy="1029460"/>
        </a:xfrm>
        <a:prstGeom prst="homePlate">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3964"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Reinforcement</a:t>
          </a:r>
        </a:p>
      </dsp:txBody>
      <dsp:txXfrm rot="10800000">
        <a:off x="1501778" y="5350728"/>
        <a:ext cx="3661365" cy="1029460"/>
      </dsp:txXfrm>
    </dsp:sp>
    <dsp:sp modelId="{92DB492B-87EB-924D-9164-910C9D337EC0}">
      <dsp:nvSpPr>
        <dsp:cNvPr id="0" name=""/>
        <dsp:cNvSpPr/>
      </dsp:nvSpPr>
      <dsp:spPr>
        <a:xfrm>
          <a:off x="729683" y="5350728"/>
          <a:ext cx="1029460" cy="1029460"/>
        </a:xfrm>
        <a:prstGeom prst="ellipse">
          <a:avLst/>
        </a:prstGeom>
        <a:blipFill dpi="0" rotWithShape="1">
          <a:blip xmlns:r="http://schemas.openxmlformats.org/officeDocument/2006/relationships" r:embed="rId5"/>
          <a:srcRect/>
          <a:stretch>
            <a:fillRect l="-5000" t="7000" r="-9000" b="-4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55369E-47BE-194B-B398-D8E96E8E91AB}" type="datetimeFigureOut">
              <a:rPr lang="en-US" smtClean="0"/>
              <a:t>3/7/2024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1C4A92-330B-6C4E-AC5C-C4D86A9CA4B7}" type="slidenum">
              <a:rPr lang="en-US" smtClean="0"/>
              <a:t>‹#›</a:t>
            </a:fld>
            <a:endParaRPr lang="en-US"/>
          </a:p>
        </p:txBody>
      </p:sp>
    </p:spTree>
    <p:extLst>
      <p:ext uri="{BB962C8B-B14F-4D97-AF65-F5344CB8AC3E}">
        <p14:creationId xmlns:p14="http://schemas.microsoft.com/office/powerpoint/2010/main" val="3491010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oe.int/t/dg4/education/pestalozzi/Source/Documentation/TU/TU_SPORT_BARAN_EN.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vironment.uw.edu/about/diversity-equity-inclusion/tools-and-additional-resources/glossary-dei-concepts/#:~:text=Inclusion%3A%20The%20act%20of%20creating,climate%20embraces%20and%20respects%20difference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1C4A92-330B-6C4E-AC5C-C4D86A9CA4B7}" type="slidenum">
              <a:rPr lang="en-US" smtClean="0"/>
              <a:t>3</a:t>
            </a:fld>
            <a:endParaRPr lang="en-US"/>
          </a:p>
        </p:txBody>
      </p:sp>
    </p:spTree>
    <p:extLst>
      <p:ext uri="{BB962C8B-B14F-4D97-AF65-F5344CB8AC3E}">
        <p14:creationId xmlns:p14="http://schemas.microsoft.com/office/powerpoint/2010/main" val="463343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apply relationship skills and strategies, they have to build relationships and practice the skills!  The time when students are entering the gym and the instant activities are perfect times to build relationships.  We’re talking about relationships between the teacher and the students, as well as among the students.  So, for example, I try to make connections with as many students as possible as they enter the gym by asking them a question or saying something positive.  I especially try to connect with those that typically struggle with motivation or behavior issues.</a:t>
            </a:r>
          </a:p>
          <a:p>
            <a:endParaRPr lang="en-US" dirty="0"/>
          </a:p>
          <a:p>
            <a:r>
              <a:rPr lang="en-US" dirty="0"/>
              <a:t>To help students connect with each other, you could have a question of the day on the white board, where students have to find a partner and discuss the question of the day while doing a physical activity.  You could build it into the instant activity or warm-up activity where there are fitness stations and a question at each station.</a:t>
            </a:r>
          </a:p>
          <a:p>
            <a:endParaRPr lang="en-US" dirty="0"/>
          </a:p>
          <a:p>
            <a:r>
              <a:rPr lang="en-US" dirty="0"/>
              <a:t>You can even have kids submit questions of the day in advance and they might be excited when their question is chosen.  You could have a vocabulary word of the day and they discuss the meaning of the word with their group.</a:t>
            </a:r>
          </a:p>
          <a:p>
            <a:endParaRPr lang="en-US" dirty="0"/>
          </a:p>
          <a:p>
            <a:r>
              <a:rPr lang="en-US" dirty="0"/>
              <a:t>Play fish game</a:t>
            </a:r>
          </a:p>
          <a:p>
            <a:r>
              <a:rPr lang="en-US" dirty="0"/>
              <a:t>Mingle and trade fish while music is playing</a:t>
            </a:r>
          </a:p>
          <a:p>
            <a:r>
              <a:rPr lang="en-US" dirty="0"/>
              <a:t>Same color: Favorite food </a:t>
            </a:r>
          </a:p>
          <a:p>
            <a:r>
              <a:rPr lang="en-US" dirty="0"/>
              <a:t>Same number: Pet you have or pet you wish you had</a:t>
            </a:r>
          </a:p>
          <a:p>
            <a:r>
              <a:rPr lang="en-US" dirty="0"/>
              <a:t>Different color: Siblings</a:t>
            </a:r>
          </a:p>
          <a:p>
            <a:r>
              <a:rPr lang="en-US" dirty="0"/>
              <a:t>Different number: Favorite sport or physical activity</a:t>
            </a:r>
          </a:p>
          <a:p>
            <a:endParaRPr lang="en-US" dirty="0"/>
          </a:p>
          <a:p>
            <a:r>
              <a:rPr lang="en-US" dirty="0"/>
              <a:t>Could also do Fitness Corners with a different question at each corner or a partner practice activity with a different question of the day</a:t>
            </a:r>
          </a:p>
          <a:p>
            <a:r>
              <a:rPr lang="en-US" dirty="0"/>
              <a:t>See slides at end of presentation for sample questions.</a:t>
            </a:r>
          </a:p>
          <a:p>
            <a:endParaRPr lang="en-US" dirty="0"/>
          </a:p>
          <a:p>
            <a:r>
              <a:rPr lang="en-US" dirty="0"/>
              <a:t>Raise your hand if you learned something new about someone.  We identified similarities and differences.</a:t>
            </a:r>
          </a:p>
          <a:p>
            <a:endParaRPr lang="en-US" dirty="0"/>
          </a:p>
        </p:txBody>
      </p:sp>
      <p:sp>
        <p:nvSpPr>
          <p:cNvPr id="4" name="Slide Number Placeholder 3"/>
          <p:cNvSpPr>
            <a:spLocks noGrp="1"/>
          </p:cNvSpPr>
          <p:nvPr>
            <p:ph type="sldNum" sz="quarter" idx="5"/>
          </p:nvPr>
        </p:nvSpPr>
        <p:spPr/>
        <p:txBody>
          <a:bodyPr/>
          <a:lstStyle/>
          <a:p>
            <a:fld id="{331C4A92-330B-6C4E-AC5C-C4D86A9CA4B7}" type="slidenum">
              <a:rPr lang="en-US" smtClean="0"/>
              <a:t>13</a:t>
            </a:fld>
            <a:endParaRPr lang="en-US"/>
          </a:p>
        </p:txBody>
      </p:sp>
    </p:spTree>
    <p:extLst>
      <p:ext uri="{BB962C8B-B14F-4D97-AF65-F5344CB8AC3E}">
        <p14:creationId xmlns:p14="http://schemas.microsoft.com/office/powerpoint/2010/main" val="2228549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Raise your hand if you learned something new about someone.</a:t>
            </a:r>
          </a:p>
          <a:p>
            <a:endParaRPr lang="en-US" dirty="0"/>
          </a:p>
          <a:p>
            <a:r>
              <a:rPr lang="en-US" dirty="0"/>
              <a:t>We can assess through an exit ticket, a reflective journal</a:t>
            </a:r>
          </a:p>
        </p:txBody>
      </p:sp>
      <p:sp>
        <p:nvSpPr>
          <p:cNvPr id="4" name="Slide Number Placeholder 3"/>
          <p:cNvSpPr>
            <a:spLocks noGrp="1"/>
          </p:cNvSpPr>
          <p:nvPr>
            <p:ph type="sldNum" sz="quarter" idx="5"/>
          </p:nvPr>
        </p:nvSpPr>
        <p:spPr/>
        <p:txBody>
          <a:bodyPr/>
          <a:lstStyle/>
          <a:p>
            <a:fld id="{331C4A92-330B-6C4E-AC5C-C4D86A9CA4B7}" type="slidenum">
              <a:rPr lang="en-US" smtClean="0"/>
              <a:t>14</a:t>
            </a:fld>
            <a:endParaRPr lang="en-US"/>
          </a:p>
        </p:txBody>
      </p:sp>
    </p:spTree>
    <p:extLst>
      <p:ext uri="{BB962C8B-B14F-4D97-AF65-F5344CB8AC3E}">
        <p14:creationId xmlns:p14="http://schemas.microsoft.com/office/powerpoint/2010/main" val="1801061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64f95230d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64f95230d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beware of unintentional exclusion</a:t>
            </a:r>
          </a:p>
        </p:txBody>
      </p:sp>
      <p:sp>
        <p:nvSpPr>
          <p:cNvPr id="4" name="Slide Number Placeholder 3"/>
          <p:cNvSpPr>
            <a:spLocks noGrp="1"/>
          </p:cNvSpPr>
          <p:nvPr>
            <p:ph type="sldNum" sz="quarter" idx="5"/>
          </p:nvPr>
        </p:nvSpPr>
        <p:spPr/>
        <p:txBody>
          <a:bodyPr/>
          <a:lstStyle/>
          <a:p>
            <a:fld id="{331C4A92-330B-6C4E-AC5C-C4D86A9CA4B7}" type="slidenum">
              <a:rPr lang="en-US" smtClean="0"/>
              <a:t>17</a:t>
            </a:fld>
            <a:endParaRPr lang="en-US"/>
          </a:p>
        </p:txBody>
      </p:sp>
    </p:spTree>
    <p:extLst>
      <p:ext uri="{BB962C8B-B14F-4D97-AF65-F5344CB8AC3E}">
        <p14:creationId xmlns:p14="http://schemas.microsoft.com/office/powerpoint/2010/main" val="2536807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Can also build relationships and practice skills that students will need for the main skill-building activity or unit.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Play Social Card Game</a:t>
            </a:r>
            <a:endParaRPr lang="en-US" dirty="0"/>
          </a:p>
        </p:txBody>
      </p:sp>
      <p:sp>
        <p:nvSpPr>
          <p:cNvPr id="4" name="Slide Number Placeholder 3"/>
          <p:cNvSpPr>
            <a:spLocks noGrp="1"/>
          </p:cNvSpPr>
          <p:nvPr>
            <p:ph type="sldNum" sz="quarter" idx="5"/>
          </p:nvPr>
        </p:nvSpPr>
        <p:spPr/>
        <p:txBody>
          <a:bodyPr/>
          <a:lstStyle/>
          <a:p>
            <a:fld id="{331C4A92-330B-6C4E-AC5C-C4D86A9CA4B7}" type="slidenum">
              <a:rPr lang="en-US" smtClean="0"/>
              <a:t>18</a:t>
            </a:fld>
            <a:endParaRPr lang="en-US"/>
          </a:p>
        </p:txBody>
      </p:sp>
    </p:spTree>
    <p:extLst>
      <p:ext uri="{BB962C8B-B14F-4D97-AF65-F5344CB8AC3E}">
        <p14:creationId xmlns:p14="http://schemas.microsoft.com/office/powerpoint/2010/main" val="21249649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1C4A92-330B-6C4E-AC5C-C4D86A9CA4B7}" type="slidenum">
              <a:rPr lang="en-US" smtClean="0"/>
              <a:t>19</a:t>
            </a:fld>
            <a:endParaRPr lang="en-US"/>
          </a:p>
        </p:txBody>
      </p:sp>
    </p:spTree>
    <p:extLst>
      <p:ext uri="{BB962C8B-B14F-4D97-AF65-F5344CB8AC3E}">
        <p14:creationId xmlns:p14="http://schemas.microsoft.com/office/powerpoint/2010/main" val="27043637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Mystery Circle Game</a:t>
            </a:r>
          </a:p>
        </p:txBody>
      </p:sp>
      <p:sp>
        <p:nvSpPr>
          <p:cNvPr id="4" name="Slide Number Placeholder 3"/>
          <p:cNvSpPr>
            <a:spLocks noGrp="1"/>
          </p:cNvSpPr>
          <p:nvPr>
            <p:ph type="sldNum" sz="quarter" idx="5"/>
          </p:nvPr>
        </p:nvSpPr>
        <p:spPr/>
        <p:txBody>
          <a:bodyPr/>
          <a:lstStyle/>
          <a:p>
            <a:fld id="{331C4A92-330B-6C4E-AC5C-C4D86A9CA4B7}" type="slidenum">
              <a:rPr lang="en-US" smtClean="0"/>
              <a:t>20</a:t>
            </a:fld>
            <a:endParaRPr lang="en-US"/>
          </a:p>
        </p:txBody>
      </p:sp>
    </p:spTree>
    <p:extLst>
      <p:ext uri="{BB962C8B-B14F-4D97-AF65-F5344CB8AC3E}">
        <p14:creationId xmlns:p14="http://schemas.microsoft.com/office/powerpoint/2010/main" val="19242144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great example is rock/paper/scissors cheer game, but already played several times.</a:t>
            </a:r>
          </a:p>
        </p:txBody>
      </p:sp>
      <p:sp>
        <p:nvSpPr>
          <p:cNvPr id="4" name="Slide Number Placeholder 3"/>
          <p:cNvSpPr>
            <a:spLocks noGrp="1"/>
          </p:cNvSpPr>
          <p:nvPr>
            <p:ph type="sldNum" sz="quarter" idx="5"/>
          </p:nvPr>
        </p:nvSpPr>
        <p:spPr/>
        <p:txBody>
          <a:bodyPr/>
          <a:lstStyle/>
          <a:p>
            <a:fld id="{331C4A92-330B-6C4E-AC5C-C4D86A9CA4B7}" type="slidenum">
              <a:rPr lang="en-US" smtClean="0"/>
              <a:t>21</a:t>
            </a:fld>
            <a:endParaRPr lang="en-US"/>
          </a:p>
        </p:txBody>
      </p:sp>
    </p:spTree>
    <p:extLst>
      <p:ext uri="{BB962C8B-B14F-4D97-AF65-F5344CB8AC3E}">
        <p14:creationId xmlns:p14="http://schemas.microsoft.com/office/powerpoint/2010/main" val="809311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5v5 Ultimate</a:t>
            </a:r>
          </a:p>
          <a:p>
            <a:r>
              <a:rPr lang="en-US" dirty="0"/>
              <a:t>Then stop and ask:</a:t>
            </a:r>
          </a:p>
        </p:txBody>
      </p:sp>
      <p:sp>
        <p:nvSpPr>
          <p:cNvPr id="4" name="Slide Number Placeholder 3"/>
          <p:cNvSpPr>
            <a:spLocks noGrp="1"/>
          </p:cNvSpPr>
          <p:nvPr>
            <p:ph type="sldNum" sz="quarter" idx="5"/>
          </p:nvPr>
        </p:nvSpPr>
        <p:spPr/>
        <p:txBody>
          <a:bodyPr/>
          <a:lstStyle/>
          <a:p>
            <a:fld id="{331C4A92-330B-6C4E-AC5C-C4D86A9CA4B7}" type="slidenum">
              <a:rPr lang="en-US" smtClean="0"/>
              <a:t>22</a:t>
            </a:fld>
            <a:endParaRPr lang="en-US"/>
          </a:p>
        </p:txBody>
      </p:sp>
    </p:spTree>
    <p:extLst>
      <p:ext uri="{BB962C8B-B14F-4D97-AF65-F5344CB8AC3E}">
        <p14:creationId xmlns:p14="http://schemas.microsoft.com/office/powerpoint/2010/main" val="3131106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does inclusion look/sound/feel like?  Define inclusion and identify key vocabulary. Have participants discuss with a partner.</a:t>
            </a:r>
          </a:p>
          <a:p>
            <a:r>
              <a:rPr lang="en-US" dirty="0"/>
              <a:t>Defining inclusion and identifying what it looks/sounds/feels like should be the first thing we do for our students so that we have a common language to talk about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Look like – classmates are not alone, not outside the group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Sounds like – invitations to join a group or be a partner, asking each other questions, checking in on each other (hey, are you doing ok?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Feel – feel connected to others, know you can count on someone, know that someone cares about you</a:t>
            </a:r>
          </a:p>
          <a:p>
            <a:endParaRPr lang="en-US" dirty="0"/>
          </a:p>
        </p:txBody>
      </p:sp>
      <p:sp>
        <p:nvSpPr>
          <p:cNvPr id="4" name="Slide Number Placeholder 3"/>
          <p:cNvSpPr>
            <a:spLocks noGrp="1"/>
          </p:cNvSpPr>
          <p:nvPr>
            <p:ph type="sldNum" sz="quarter" idx="5"/>
          </p:nvPr>
        </p:nvSpPr>
        <p:spPr/>
        <p:txBody>
          <a:bodyPr/>
          <a:lstStyle/>
          <a:p>
            <a:fld id="{331C4A92-330B-6C4E-AC5C-C4D86A9CA4B7}" type="slidenum">
              <a:rPr lang="en-US" smtClean="0"/>
              <a:t>4</a:t>
            </a:fld>
            <a:endParaRPr lang="en-US"/>
          </a:p>
        </p:txBody>
      </p:sp>
    </p:spTree>
    <p:extLst>
      <p:ext uri="{BB962C8B-B14F-4D97-AF65-F5344CB8AC3E}">
        <p14:creationId xmlns:p14="http://schemas.microsoft.com/office/powerpoint/2010/main" val="33728894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Was this game inclusive or exclusive?  Talk in your groups about what aspects of the game were inclusive and what aspects were exclusive.</a:t>
            </a:r>
          </a:p>
          <a:p>
            <a:r>
              <a:rPr lang="en-US" dirty="0"/>
              <a:t>Remember to address how to make it more OR less challenging – </a:t>
            </a:r>
          </a:p>
        </p:txBody>
      </p:sp>
      <p:sp>
        <p:nvSpPr>
          <p:cNvPr id="4" name="Slide Number Placeholder 3"/>
          <p:cNvSpPr>
            <a:spLocks noGrp="1"/>
          </p:cNvSpPr>
          <p:nvPr>
            <p:ph type="sldNum" sz="quarter" idx="5"/>
          </p:nvPr>
        </p:nvSpPr>
        <p:spPr/>
        <p:txBody>
          <a:bodyPr/>
          <a:lstStyle/>
          <a:p>
            <a:fld id="{331C4A92-330B-6C4E-AC5C-C4D86A9CA4B7}" type="slidenum">
              <a:rPr lang="en-US" smtClean="0"/>
              <a:t>23</a:t>
            </a:fld>
            <a:endParaRPr lang="en-US"/>
          </a:p>
        </p:txBody>
      </p:sp>
    </p:spTree>
    <p:extLst>
      <p:ext uri="{BB962C8B-B14F-4D97-AF65-F5344CB8AC3E}">
        <p14:creationId xmlns:p14="http://schemas.microsoft.com/office/powerpoint/2010/main" val="11270824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Challenge the group to make changes to the ultimate game to make it more inclusive.</a:t>
            </a:r>
          </a:p>
        </p:txBody>
      </p:sp>
      <p:sp>
        <p:nvSpPr>
          <p:cNvPr id="4" name="Slide Number Placeholder 3"/>
          <p:cNvSpPr>
            <a:spLocks noGrp="1"/>
          </p:cNvSpPr>
          <p:nvPr>
            <p:ph type="sldNum" sz="quarter" idx="5"/>
          </p:nvPr>
        </p:nvSpPr>
        <p:spPr/>
        <p:txBody>
          <a:bodyPr/>
          <a:lstStyle/>
          <a:p>
            <a:fld id="{331C4A92-330B-6C4E-AC5C-C4D86A9CA4B7}" type="slidenum">
              <a:rPr lang="en-US" smtClean="0"/>
              <a:t>24</a:t>
            </a:fld>
            <a:endParaRPr lang="en-US"/>
          </a:p>
        </p:txBody>
      </p:sp>
    </p:spTree>
    <p:extLst>
      <p:ext uri="{BB962C8B-B14F-4D97-AF65-F5344CB8AC3E}">
        <p14:creationId xmlns:p14="http://schemas.microsoft.com/office/powerpoint/2010/main" val="12669245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https://www.coe.int/t/dg4/education/pestalozzi/Source/Documentation/TU/TU_SPORT_BARAN_EN.pdf</a:t>
            </a:r>
            <a:endParaRPr lang="en-US" dirty="0"/>
          </a:p>
          <a:p>
            <a:r>
              <a:rPr lang="en-US" dirty="0"/>
              <a:t>Play “Change It Up”</a:t>
            </a:r>
          </a:p>
          <a:p>
            <a:endParaRPr lang="en-US" dirty="0"/>
          </a:p>
        </p:txBody>
      </p:sp>
      <p:sp>
        <p:nvSpPr>
          <p:cNvPr id="4" name="Slide Number Placeholder 3"/>
          <p:cNvSpPr>
            <a:spLocks noGrp="1"/>
          </p:cNvSpPr>
          <p:nvPr>
            <p:ph type="sldNum" sz="quarter" idx="5"/>
          </p:nvPr>
        </p:nvSpPr>
        <p:spPr/>
        <p:txBody>
          <a:bodyPr/>
          <a:lstStyle/>
          <a:p>
            <a:fld id="{331C4A92-330B-6C4E-AC5C-C4D86A9CA4B7}" type="slidenum">
              <a:rPr lang="en-US" smtClean="0"/>
              <a:t>26</a:t>
            </a:fld>
            <a:endParaRPr lang="en-US"/>
          </a:p>
        </p:txBody>
      </p:sp>
    </p:spTree>
    <p:extLst>
      <p:ext uri="{BB962C8B-B14F-4D97-AF65-F5344CB8AC3E}">
        <p14:creationId xmlns:p14="http://schemas.microsoft.com/office/powerpoint/2010/main" val="42667499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1C4A92-330B-6C4E-AC5C-C4D86A9CA4B7}" type="slidenum">
              <a:rPr lang="en-US" smtClean="0"/>
              <a:t>28</a:t>
            </a:fld>
            <a:endParaRPr lang="en-US"/>
          </a:p>
        </p:txBody>
      </p:sp>
    </p:spTree>
    <p:extLst>
      <p:ext uri="{BB962C8B-B14F-4D97-AF65-F5344CB8AC3E}">
        <p14:creationId xmlns:p14="http://schemas.microsoft.com/office/powerpoint/2010/main" val="1687548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www.mentimeter.com</a:t>
            </a:r>
            <a:r>
              <a:rPr lang="en-US" dirty="0"/>
              <a:t>/app/presentation/5b6573840df211fd48dcebdce3097fcb/03b4df8b21e7/edit</a:t>
            </a:r>
          </a:p>
          <a:p>
            <a:endParaRPr lang="en-US" dirty="0"/>
          </a:p>
        </p:txBody>
      </p:sp>
      <p:sp>
        <p:nvSpPr>
          <p:cNvPr id="4" name="Slide Number Placeholder 3"/>
          <p:cNvSpPr>
            <a:spLocks noGrp="1"/>
          </p:cNvSpPr>
          <p:nvPr>
            <p:ph type="sldNum" sz="quarter" idx="5"/>
          </p:nvPr>
        </p:nvSpPr>
        <p:spPr/>
        <p:txBody>
          <a:bodyPr/>
          <a:lstStyle/>
          <a:p>
            <a:fld id="{331C4A92-330B-6C4E-AC5C-C4D86A9CA4B7}" type="slidenum">
              <a:rPr lang="en-US" smtClean="0"/>
              <a:t>5</a:t>
            </a:fld>
            <a:endParaRPr lang="en-US"/>
          </a:p>
        </p:txBody>
      </p:sp>
    </p:spTree>
    <p:extLst>
      <p:ext uri="{BB962C8B-B14F-4D97-AF65-F5344CB8AC3E}">
        <p14:creationId xmlns:p14="http://schemas.microsoft.com/office/powerpoint/2010/main" val="716678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see if our definition matches an official definition.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Diversity, Equity and Inclusion Glossary.  College of the Environment.  University of Washington. </a:t>
            </a:r>
            <a:r>
              <a:rPr lang="en-US" sz="1200" dirty="0">
                <a:hlinkClick r:id="rId3"/>
              </a:rPr>
              <a:t>https://environment.uw.edu/about/diversity-equity-inclusion/tools-and-additional-resources/glossary-dei-concepts/#:~:text=Inclusion%3A%20The%20act%20of%20creating,climate%20embraces%20and%20respects%20differences</a:t>
            </a:r>
            <a:r>
              <a:rPr lang="en-US" sz="1200" dirty="0"/>
              <a:t>.</a:t>
            </a:r>
          </a:p>
          <a:p>
            <a:endParaRPr lang="en-US" dirty="0"/>
          </a:p>
        </p:txBody>
      </p:sp>
      <p:sp>
        <p:nvSpPr>
          <p:cNvPr id="4" name="Slide Number Placeholder 3"/>
          <p:cNvSpPr>
            <a:spLocks noGrp="1"/>
          </p:cNvSpPr>
          <p:nvPr>
            <p:ph type="sldNum" sz="quarter" idx="5"/>
          </p:nvPr>
        </p:nvSpPr>
        <p:spPr/>
        <p:txBody>
          <a:bodyPr/>
          <a:lstStyle/>
          <a:p>
            <a:fld id="{331C4A92-330B-6C4E-AC5C-C4D86A9CA4B7}" type="slidenum">
              <a:rPr lang="en-US" smtClean="0"/>
              <a:t>6</a:t>
            </a:fld>
            <a:endParaRPr lang="en-US"/>
          </a:p>
        </p:txBody>
      </p:sp>
    </p:spTree>
    <p:extLst>
      <p:ext uri="{BB962C8B-B14F-4D97-AF65-F5344CB8AC3E}">
        <p14:creationId xmlns:p14="http://schemas.microsoft.com/office/powerpoint/2010/main" val="1927188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Directly matches the definition of social awareness, on of the SEL competencies.</a:t>
            </a:r>
          </a:p>
        </p:txBody>
      </p:sp>
      <p:sp>
        <p:nvSpPr>
          <p:cNvPr id="4" name="Slide Number Placeholder 3"/>
          <p:cNvSpPr>
            <a:spLocks noGrp="1"/>
          </p:cNvSpPr>
          <p:nvPr>
            <p:ph type="sldNum" sz="quarter" idx="5"/>
          </p:nvPr>
        </p:nvSpPr>
        <p:spPr/>
        <p:txBody>
          <a:bodyPr/>
          <a:lstStyle/>
          <a:p>
            <a:fld id="{331C4A92-330B-6C4E-AC5C-C4D86A9CA4B7}" type="slidenum">
              <a:rPr lang="en-US" smtClean="0"/>
              <a:t>7</a:t>
            </a:fld>
            <a:endParaRPr lang="en-US"/>
          </a:p>
        </p:txBody>
      </p:sp>
    </p:spTree>
    <p:extLst>
      <p:ext uri="{BB962C8B-B14F-4D97-AF65-F5344CB8AC3E}">
        <p14:creationId xmlns:p14="http://schemas.microsoft.com/office/powerpoint/2010/main" val="295210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221FA1-CCFC-D249-8C53-1E55E144DA30}" type="slidenum">
              <a:rPr lang="en-US" smtClean="0"/>
              <a:t>8</a:t>
            </a:fld>
            <a:endParaRPr lang="en-US"/>
          </a:p>
        </p:txBody>
      </p:sp>
    </p:spTree>
    <p:extLst>
      <p:ext uri="{BB962C8B-B14F-4D97-AF65-F5344CB8AC3E}">
        <p14:creationId xmlns:p14="http://schemas.microsoft.com/office/powerpoint/2010/main" val="1789196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Once we define inclusion, we need to think about how we can integrate the concepts into our teaching to help students meet the standards.</a:t>
            </a:r>
          </a:p>
          <a:p>
            <a:r>
              <a:rPr lang="en-US" dirty="0"/>
              <a:t>Use poster on wall to </a:t>
            </a:r>
            <a:r>
              <a:rPr lang="en-US" b="1" dirty="0"/>
              <a:t>prompt and build awareness</a:t>
            </a:r>
            <a:r>
              <a:rPr lang="en-US" b="1" baseline="0" dirty="0"/>
              <a:t> </a:t>
            </a:r>
            <a:r>
              <a:rPr lang="en-US" baseline="0" dirty="0"/>
              <a:t>of what these desired behaviors and actions look like in PE each day. I prompted and asked questions of my students each day when they entered the gym and before they would begin activities to get them thinking about what these things would look like in the lesson/activities for the day.</a:t>
            </a:r>
          </a:p>
          <a:p>
            <a:endParaRPr lang="en-US" baseline="0" dirty="0"/>
          </a:p>
          <a:p>
            <a:r>
              <a:rPr lang="en-US" baseline="0" dirty="0"/>
              <a:t>E.g. How do you think you could show respect and self-control in PE today?  </a:t>
            </a:r>
          </a:p>
          <a:p>
            <a:endParaRPr lang="en-US" baseline="0" dirty="0"/>
          </a:p>
          <a:p>
            <a:r>
              <a:rPr lang="en-US" baseline="0" dirty="0"/>
              <a:t>I also started taking pictures of students demonstrating responsible behavior and posted them on the wall in the category.  I wish I had a picture of that to show you!</a:t>
            </a:r>
            <a:endParaRPr lang="en-US" dirty="0"/>
          </a:p>
          <a:p>
            <a:endParaRPr lang="en-US" baseline="0" dirty="0"/>
          </a:p>
          <a:p>
            <a:r>
              <a:rPr lang="en-US" baseline="0" dirty="0"/>
              <a:t>Provide opportunities for </a:t>
            </a:r>
            <a:r>
              <a:rPr lang="en-US" b="1" baseline="0" dirty="0"/>
              <a:t>relationship building </a:t>
            </a:r>
            <a:r>
              <a:rPr lang="en-US" baseline="0" dirty="0"/>
              <a:t>in all lessons</a:t>
            </a:r>
            <a:r>
              <a:rPr lang="mr-IN" baseline="0" dirty="0"/>
              <a:t>…</a:t>
            </a:r>
            <a:r>
              <a:rPr lang="en-US" baseline="0" dirty="0"/>
              <a:t>sometimes as an IA, sometimes as part of the skill-building activity.</a:t>
            </a:r>
          </a:p>
          <a:p>
            <a:endParaRPr lang="en-US" baseline="0" dirty="0"/>
          </a:p>
          <a:p>
            <a:r>
              <a:rPr lang="en-US" b="1" baseline="0" dirty="0"/>
              <a:t>Empower</a:t>
            </a:r>
            <a:r>
              <a:rPr lang="en-US" baseline="0" dirty="0"/>
              <a:t> students by offering choices, giving them responsibilities, and challenging them to demonstrate self-direction. They had the power to make good choices, they had the power to earn a badge.</a:t>
            </a:r>
          </a:p>
          <a:p>
            <a:endParaRPr lang="en-US" baseline="0" dirty="0"/>
          </a:p>
          <a:p>
            <a:r>
              <a:rPr lang="en-US" b="1" baseline="0" dirty="0"/>
              <a:t>Reflecting</a:t>
            </a:r>
            <a:r>
              <a:rPr lang="en-US" baseline="0" dirty="0"/>
              <a:t> during closure in each lesson, asking students to reflect on specific ways that they demonstrated effort, respect, etc.  Because none of this matters if we leave out reflection </a:t>
            </a:r>
            <a:r>
              <a:rPr lang="mr-IN" baseline="0" dirty="0"/>
              <a:t>–</a:t>
            </a:r>
            <a:r>
              <a:rPr lang="en-US" baseline="0" dirty="0"/>
              <a:t> that is the mechanism by which students learn and develop.</a:t>
            </a:r>
          </a:p>
          <a:p>
            <a:endParaRPr lang="en-US" baseline="0" dirty="0"/>
          </a:p>
          <a:p>
            <a:r>
              <a:rPr lang="en-US" b="1" baseline="0" dirty="0"/>
              <a:t>Recognizing and reinforcing </a:t>
            </a:r>
            <a:r>
              <a:rPr lang="en-US" baseline="0" dirty="0"/>
              <a:t>personal and social responsibility with the badges at the end of each lesson, referring again to the wall.  I also took pictures of students demonstrating positive behavior and put them in the appropriate category on the wall.  Students LOVED finding pictures of themselves on the wall.</a:t>
            </a:r>
            <a:endParaRPr lang="en-US" dirty="0"/>
          </a:p>
          <a:p>
            <a:endParaRPr lang="en-US" baseline="0" dirty="0"/>
          </a:p>
          <a:p>
            <a:r>
              <a:rPr lang="en-US" baseline="0" dirty="0"/>
              <a:t>As I was processing the new inclusion SOLs, I thought about how they fit into this framework and how we can reinforce them through reflection, relationship building, and empowerment.</a:t>
            </a:r>
          </a:p>
          <a:p>
            <a:endParaRPr lang="en-US" dirty="0"/>
          </a:p>
        </p:txBody>
      </p:sp>
      <p:sp>
        <p:nvSpPr>
          <p:cNvPr id="4" name="Slide Number Placeholder 3"/>
          <p:cNvSpPr>
            <a:spLocks noGrp="1"/>
          </p:cNvSpPr>
          <p:nvPr>
            <p:ph type="sldNum" sz="quarter" idx="10"/>
          </p:nvPr>
        </p:nvSpPr>
        <p:spPr/>
        <p:txBody>
          <a:bodyPr/>
          <a:lstStyle/>
          <a:p>
            <a:fld id="{B6221FA1-CCFC-D249-8C53-1E55E144DA30}" type="slidenum">
              <a:rPr lang="en-US" smtClean="0"/>
              <a:t>9</a:t>
            </a:fld>
            <a:endParaRPr lang="en-US"/>
          </a:p>
        </p:txBody>
      </p:sp>
    </p:spTree>
    <p:extLst>
      <p:ext uri="{BB962C8B-B14F-4D97-AF65-F5344CB8AC3E}">
        <p14:creationId xmlns:p14="http://schemas.microsoft.com/office/powerpoint/2010/main" val="1688203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I created a wall</a:t>
            </a:r>
            <a:r>
              <a:rPr lang="en-US" baseline="0" dirty="0"/>
              <a:t> that they would see every day as they entered and exited the gym.  I put the badges in the corresponding categories (some badges appeared in more than one category).</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6221FA1-CCFC-D249-8C53-1E55E144DA30}" type="slidenum">
              <a:rPr lang="en-US" smtClean="0"/>
              <a:t>10</a:t>
            </a:fld>
            <a:endParaRPr lang="en-US"/>
          </a:p>
        </p:txBody>
      </p:sp>
    </p:spTree>
    <p:extLst>
      <p:ext uri="{BB962C8B-B14F-4D97-AF65-F5344CB8AC3E}">
        <p14:creationId xmlns:p14="http://schemas.microsoft.com/office/powerpoint/2010/main" val="63013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Ideas that don’t align with my ideas or beliefs are just as important than those that do</a:t>
            </a:r>
          </a:p>
        </p:txBody>
      </p:sp>
      <p:sp>
        <p:nvSpPr>
          <p:cNvPr id="4" name="Slide Number Placeholder 3"/>
          <p:cNvSpPr>
            <a:spLocks noGrp="1"/>
          </p:cNvSpPr>
          <p:nvPr>
            <p:ph type="sldNum" sz="quarter" idx="5"/>
          </p:nvPr>
        </p:nvSpPr>
        <p:spPr/>
        <p:txBody>
          <a:bodyPr/>
          <a:lstStyle/>
          <a:p>
            <a:fld id="{331C4A92-330B-6C4E-AC5C-C4D86A9CA4B7}" type="slidenum">
              <a:rPr lang="en-US" smtClean="0"/>
              <a:t>11</a:t>
            </a:fld>
            <a:endParaRPr lang="en-US"/>
          </a:p>
        </p:txBody>
      </p:sp>
    </p:spTree>
    <p:extLst>
      <p:ext uri="{BB962C8B-B14F-4D97-AF65-F5344CB8AC3E}">
        <p14:creationId xmlns:p14="http://schemas.microsoft.com/office/powerpoint/2010/main" val="3466425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4EAA-6D3B-4381-6308-050CC61440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89D74C-7F25-3B7C-9D88-567F6E4745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0EDC87-6A97-3DD8-8A0E-9A0B7AB78EC0}"/>
              </a:ext>
            </a:extLst>
          </p:cNvPr>
          <p:cNvSpPr>
            <a:spLocks noGrp="1"/>
          </p:cNvSpPr>
          <p:nvPr>
            <p:ph type="dt" sz="half" idx="10"/>
          </p:nvPr>
        </p:nvSpPr>
        <p:spPr/>
        <p:txBody>
          <a:bodyPr/>
          <a:lstStyle/>
          <a:p>
            <a:fld id="{6179A763-6DC6-A449-9FD9-517FDE9FCCD2}" type="datetimeFigureOut">
              <a:rPr lang="en-US" smtClean="0"/>
              <a:t>3/7/2024</a:t>
            </a:fld>
            <a:endParaRPr lang="en-US"/>
          </a:p>
        </p:txBody>
      </p:sp>
      <p:sp>
        <p:nvSpPr>
          <p:cNvPr id="5" name="Footer Placeholder 4">
            <a:extLst>
              <a:ext uri="{FF2B5EF4-FFF2-40B4-BE49-F238E27FC236}">
                <a16:creationId xmlns:a16="http://schemas.microsoft.com/office/drawing/2014/main" id="{BBD95E09-8B5E-9E2A-2A9E-F9D2D94BF3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8B2E62-A20C-D30C-87D8-F3D40BF1E5A9}"/>
              </a:ext>
            </a:extLst>
          </p:cNvPr>
          <p:cNvSpPr>
            <a:spLocks noGrp="1"/>
          </p:cNvSpPr>
          <p:nvPr>
            <p:ph type="sldNum" sz="quarter" idx="12"/>
          </p:nvPr>
        </p:nvSpPr>
        <p:spPr/>
        <p:txBody>
          <a:bodyPr/>
          <a:lstStyle/>
          <a:p>
            <a:fld id="{70EF3ACA-1D18-0743-ACCE-A429AECB59BD}" type="slidenum">
              <a:rPr lang="en-US" smtClean="0"/>
              <a:t>‹#›</a:t>
            </a:fld>
            <a:endParaRPr lang="en-US"/>
          </a:p>
        </p:txBody>
      </p:sp>
    </p:spTree>
    <p:extLst>
      <p:ext uri="{BB962C8B-B14F-4D97-AF65-F5344CB8AC3E}">
        <p14:creationId xmlns:p14="http://schemas.microsoft.com/office/powerpoint/2010/main" val="1633777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C3950-EB71-C5E9-322A-7286816DF2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04B9F5-E8CD-ED25-64AB-4657487285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A840DF-96BB-FD5E-9627-17D575B9BFDF}"/>
              </a:ext>
            </a:extLst>
          </p:cNvPr>
          <p:cNvSpPr>
            <a:spLocks noGrp="1"/>
          </p:cNvSpPr>
          <p:nvPr>
            <p:ph type="dt" sz="half" idx="10"/>
          </p:nvPr>
        </p:nvSpPr>
        <p:spPr/>
        <p:txBody>
          <a:bodyPr/>
          <a:lstStyle/>
          <a:p>
            <a:fld id="{6179A763-6DC6-A449-9FD9-517FDE9FCCD2}" type="datetimeFigureOut">
              <a:rPr lang="en-US" smtClean="0"/>
              <a:t>3/7/2024</a:t>
            </a:fld>
            <a:endParaRPr lang="en-US"/>
          </a:p>
        </p:txBody>
      </p:sp>
      <p:sp>
        <p:nvSpPr>
          <p:cNvPr id="5" name="Footer Placeholder 4">
            <a:extLst>
              <a:ext uri="{FF2B5EF4-FFF2-40B4-BE49-F238E27FC236}">
                <a16:creationId xmlns:a16="http://schemas.microsoft.com/office/drawing/2014/main" id="{6B0B7718-6F25-351D-4E6C-F778AB37EC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4DAF68-EBC1-8FB5-A6D2-D024686592A9}"/>
              </a:ext>
            </a:extLst>
          </p:cNvPr>
          <p:cNvSpPr>
            <a:spLocks noGrp="1"/>
          </p:cNvSpPr>
          <p:nvPr>
            <p:ph type="sldNum" sz="quarter" idx="12"/>
          </p:nvPr>
        </p:nvSpPr>
        <p:spPr/>
        <p:txBody>
          <a:bodyPr/>
          <a:lstStyle/>
          <a:p>
            <a:fld id="{70EF3ACA-1D18-0743-ACCE-A429AECB59BD}" type="slidenum">
              <a:rPr lang="en-US" smtClean="0"/>
              <a:t>‹#›</a:t>
            </a:fld>
            <a:endParaRPr lang="en-US"/>
          </a:p>
        </p:txBody>
      </p:sp>
    </p:spTree>
    <p:extLst>
      <p:ext uri="{BB962C8B-B14F-4D97-AF65-F5344CB8AC3E}">
        <p14:creationId xmlns:p14="http://schemas.microsoft.com/office/powerpoint/2010/main" val="9732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4DA99C-EF60-BA4F-8956-01FA2E5D809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D5533A-3623-7EFD-4E05-B44AC2B006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7A52DF-AAA5-CFBE-4829-5AB07A2D06A7}"/>
              </a:ext>
            </a:extLst>
          </p:cNvPr>
          <p:cNvSpPr>
            <a:spLocks noGrp="1"/>
          </p:cNvSpPr>
          <p:nvPr>
            <p:ph type="dt" sz="half" idx="10"/>
          </p:nvPr>
        </p:nvSpPr>
        <p:spPr/>
        <p:txBody>
          <a:bodyPr/>
          <a:lstStyle/>
          <a:p>
            <a:fld id="{6179A763-6DC6-A449-9FD9-517FDE9FCCD2}" type="datetimeFigureOut">
              <a:rPr lang="en-US" smtClean="0"/>
              <a:t>3/7/2024</a:t>
            </a:fld>
            <a:endParaRPr lang="en-US"/>
          </a:p>
        </p:txBody>
      </p:sp>
      <p:sp>
        <p:nvSpPr>
          <p:cNvPr id="5" name="Footer Placeholder 4">
            <a:extLst>
              <a:ext uri="{FF2B5EF4-FFF2-40B4-BE49-F238E27FC236}">
                <a16:creationId xmlns:a16="http://schemas.microsoft.com/office/drawing/2014/main" id="{B91AF114-8ECD-A3C6-3966-3AA6C9D2CD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33A011-4EB3-CAE8-C23B-933EBBA86A1A}"/>
              </a:ext>
            </a:extLst>
          </p:cNvPr>
          <p:cNvSpPr>
            <a:spLocks noGrp="1"/>
          </p:cNvSpPr>
          <p:nvPr>
            <p:ph type="sldNum" sz="quarter" idx="12"/>
          </p:nvPr>
        </p:nvSpPr>
        <p:spPr/>
        <p:txBody>
          <a:bodyPr/>
          <a:lstStyle/>
          <a:p>
            <a:fld id="{70EF3ACA-1D18-0743-ACCE-A429AECB59BD}" type="slidenum">
              <a:rPr lang="en-US" smtClean="0"/>
              <a:t>‹#›</a:t>
            </a:fld>
            <a:endParaRPr lang="en-US"/>
          </a:p>
        </p:txBody>
      </p:sp>
    </p:spTree>
    <p:extLst>
      <p:ext uri="{BB962C8B-B14F-4D97-AF65-F5344CB8AC3E}">
        <p14:creationId xmlns:p14="http://schemas.microsoft.com/office/powerpoint/2010/main" val="55753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33077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6EDCD-ECC8-58B7-BEF5-F4E5D3ED9B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B21F6E-92DA-86EB-962B-A2E73B6610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C03B9E-691A-0F77-5097-762805D8315C}"/>
              </a:ext>
            </a:extLst>
          </p:cNvPr>
          <p:cNvSpPr>
            <a:spLocks noGrp="1"/>
          </p:cNvSpPr>
          <p:nvPr>
            <p:ph type="dt" sz="half" idx="10"/>
          </p:nvPr>
        </p:nvSpPr>
        <p:spPr/>
        <p:txBody>
          <a:bodyPr/>
          <a:lstStyle/>
          <a:p>
            <a:fld id="{6179A763-6DC6-A449-9FD9-517FDE9FCCD2}" type="datetimeFigureOut">
              <a:rPr lang="en-US" smtClean="0"/>
              <a:t>3/7/2024</a:t>
            </a:fld>
            <a:endParaRPr lang="en-US"/>
          </a:p>
        </p:txBody>
      </p:sp>
      <p:sp>
        <p:nvSpPr>
          <p:cNvPr id="5" name="Footer Placeholder 4">
            <a:extLst>
              <a:ext uri="{FF2B5EF4-FFF2-40B4-BE49-F238E27FC236}">
                <a16:creationId xmlns:a16="http://schemas.microsoft.com/office/drawing/2014/main" id="{4CAE3C22-D732-F2C2-806D-4DBED791F5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DFD826-394D-F1EF-B6C6-A39E9EBDFAFF}"/>
              </a:ext>
            </a:extLst>
          </p:cNvPr>
          <p:cNvSpPr>
            <a:spLocks noGrp="1"/>
          </p:cNvSpPr>
          <p:nvPr>
            <p:ph type="sldNum" sz="quarter" idx="12"/>
          </p:nvPr>
        </p:nvSpPr>
        <p:spPr/>
        <p:txBody>
          <a:bodyPr/>
          <a:lstStyle/>
          <a:p>
            <a:fld id="{70EF3ACA-1D18-0743-ACCE-A429AECB59BD}" type="slidenum">
              <a:rPr lang="en-US" smtClean="0"/>
              <a:t>‹#›</a:t>
            </a:fld>
            <a:endParaRPr lang="en-US"/>
          </a:p>
        </p:txBody>
      </p:sp>
    </p:spTree>
    <p:extLst>
      <p:ext uri="{BB962C8B-B14F-4D97-AF65-F5344CB8AC3E}">
        <p14:creationId xmlns:p14="http://schemas.microsoft.com/office/powerpoint/2010/main" val="338775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27DE1-8B51-B833-E1F7-C939FB0955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36286B-8338-69E3-546F-A588958D64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24F10E-03C9-8A72-914C-6EF573886D7C}"/>
              </a:ext>
            </a:extLst>
          </p:cNvPr>
          <p:cNvSpPr>
            <a:spLocks noGrp="1"/>
          </p:cNvSpPr>
          <p:nvPr>
            <p:ph type="dt" sz="half" idx="10"/>
          </p:nvPr>
        </p:nvSpPr>
        <p:spPr/>
        <p:txBody>
          <a:bodyPr/>
          <a:lstStyle/>
          <a:p>
            <a:fld id="{6179A763-6DC6-A449-9FD9-517FDE9FCCD2}" type="datetimeFigureOut">
              <a:rPr lang="en-US" smtClean="0"/>
              <a:t>3/7/2024</a:t>
            </a:fld>
            <a:endParaRPr lang="en-US"/>
          </a:p>
        </p:txBody>
      </p:sp>
      <p:sp>
        <p:nvSpPr>
          <p:cNvPr id="5" name="Footer Placeholder 4">
            <a:extLst>
              <a:ext uri="{FF2B5EF4-FFF2-40B4-BE49-F238E27FC236}">
                <a16:creationId xmlns:a16="http://schemas.microsoft.com/office/drawing/2014/main" id="{04DB2E95-1F24-E837-B5B5-0FEBBDB7D0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3A4E60-50BF-7C87-344F-D27C46D79E77}"/>
              </a:ext>
            </a:extLst>
          </p:cNvPr>
          <p:cNvSpPr>
            <a:spLocks noGrp="1"/>
          </p:cNvSpPr>
          <p:nvPr>
            <p:ph type="sldNum" sz="quarter" idx="12"/>
          </p:nvPr>
        </p:nvSpPr>
        <p:spPr/>
        <p:txBody>
          <a:bodyPr/>
          <a:lstStyle/>
          <a:p>
            <a:fld id="{70EF3ACA-1D18-0743-ACCE-A429AECB59BD}" type="slidenum">
              <a:rPr lang="en-US" smtClean="0"/>
              <a:t>‹#›</a:t>
            </a:fld>
            <a:endParaRPr lang="en-US"/>
          </a:p>
        </p:txBody>
      </p:sp>
    </p:spTree>
    <p:extLst>
      <p:ext uri="{BB962C8B-B14F-4D97-AF65-F5344CB8AC3E}">
        <p14:creationId xmlns:p14="http://schemas.microsoft.com/office/powerpoint/2010/main" val="228698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644DC-0F85-19AB-9CCF-9D29B42FA9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F831CE-E6C9-8AD6-162D-8652E38562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5ABD90-CED3-D0B3-49B9-60DB386C6A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2D28B-4825-F988-A887-2DDD461FF89C}"/>
              </a:ext>
            </a:extLst>
          </p:cNvPr>
          <p:cNvSpPr>
            <a:spLocks noGrp="1"/>
          </p:cNvSpPr>
          <p:nvPr>
            <p:ph type="dt" sz="half" idx="10"/>
          </p:nvPr>
        </p:nvSpPr>
        <p:spPr/>
        <p:txBody>
          <a:bodyPr/>
          <a:lstStyle/>
          <a:p>
            <a:fld id="{6179A763-6DC6-A449-9FD9-517FDE9FCCD2}" type="datetimeFigureOut">
              <a:rPr lang="en-US" smtClean="0"/>
              <a:t>3/7/2024</a:t>
            </a:fld>
            <a:endParaRPr lang="en-US"/>
          </a:p>
        </p:txBody>
      </p:sp>
      <p:sp>
        <p:nvSpPr>
          <p:cNvPr id="6" name="Footer Placeholder 5">
            <a:extLst>
              <a:ext uri="{FF2B5EF4-FFF2-40B4-BE49-F238E27FC236}">
                <a16:creationId xmlns:a16="http://schemas.microsoft.com/office/drawing/2014/main" id="{D9B2327A-B08E-4A46-A908-0A140FAA92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1453F9-EA7A-5275-0457-F961E92006A9}"/>
              </a:ext>
            </a:extLst>
          </p:cNvPr>
          <p:cNvSpPr>
            <a:spLocks noGrp="1"/>
          </p:cNvSpPr>
          <p:nvPr>
            <p:ph type="sldNum" sz="quarter" idx="12"/>
          </p:nvPr>
        </p:nvSpPr>
        <p:spPr/>
        <p:txBody>
          <a:bodyPr/>
          <a:lstStyle/>
          <a:p>
            <a:fld id="{70EF3ACA-1D18-0743-ACCE-A429AECB59BD}" type="slidenum">
              <a:rPr lang="en-US" smtClean="0"/>
              <a:t>‹#›</a:t>
            </a:fld>
            <a:endParaRPr lang="en-US"/>
          </a:p>
        </p:txBody>
      </p:sp>
    </p:spTree>
    <p:extLst>
      <p:ext uri="{BB962C8B-B14F-4D97-AF65-F5344CB8AC3E}">
        <p14:creationId xmlns:p14="http://schemas.microsoft.com/office/powerpoint/2010/main" val="714676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3EA5A-40D7-8081-3DC4-A706224736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6D0998-BDC5-0C06-8FA2-A8233D1195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B9382D-7639-2B72-7AAE-C5CAD63ED5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48E493-54B3-6630-EDF0-2C62DC2852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78685E-F6CC-219C-F654-63E88FAAF4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020817-9EF1-48AD-DF53-95B09528C8AD}"/>
              </a:ext>
            </a:extLst>
          </p:cNvPr>
          <p:cNvSpPr>
            <a:spLocks noGrp="1"/>
          </p:cNvSpPr>
          <p:nvPr>
            <p:ph type="dt" sz="half" idx="10"/>
          </p:nvPr>
        </p:nvSpPr>
        <p:spPr/>
        <p:txBody>
          <a:bodyPr/>
          <a:lstStyle/>
          <a:p>
            <a:fld id="{6179A763-6DC6-A449-9FD9-517FDE9FCCD2}" type="datetimeFigureOut">
              <a:rPr lang="en-US" smtClean="0"/>
              <a:t>3/7/2024</a:t>
            </a:fld>
            <a:endParaRPr lang="en-US"/>
          </a:p>
        </p:txBody>
      </p:sp>
      <p:sp>
        <p:nvSpPr>
          <p:cNvPr id="8" name="Footer Placeholder 7">
            <a:extLst>
              <a:ext uri="{FF2B5EF4-FFF2-40B4-BE49-F238E27FC236}">
                <a16:creationId xmlns:a16="http://schemas.microsoft.com/office/drawing/2014/main" id="{C1F85875-E801-6E33-E42D-D28CF3437A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1BE618-8758-1B5A-20A1-627E7EFC9E02}"/>
              </a:ext>
            </a:extLst>
          </p:cNvPr>
          <p:cNvSpPr>
            <a:spLocks noGrp="1"/>
          </p:cNvSpPr>
          <p:nvPr>
            <p:ph type="sldNum" sz="quarter" idx="12"/>
          </p:nvPr>
        </p:nvSpPr>
        <p:spPr/>
        <p:txBody>
          <a:bodyPr/>
          <a:lstStyle/>
          <a:p>
            <a:fld id="{70EF3ACA-1D18-0743-ACCE-A429AECB59BD}" type="slidenum">
              <a:rPr lang="en-US" smtClean="0"/>
              <a:t>‹#›</a:t>
            </a:fld>
            <a:endParaRPr lang="en-US"/>
          </a:p>
        </p:txBody>
      </p:sp>
    </p:spTree>
    <p:extLst>
      <p:ext uri="{BB962C8B-B14F-4D97-AF65-F5344CB8AC3E}">
        <p14:creationId xmlns:p14="http://schemas.microsoft.com/office/powerpoint/2010/main" val="2095922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2966F-013B-30CF-3FFE-423B66F1A83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C8F889-F659-6B4A-C71E-7EE77626B5AD}"/>
              </a:ext>
            </a:extLst>
          </p:cNvPr>
          <p:cNvSpPr>
            <a:spLocks noGrp="1"/>
          </p:cNvSpPr>
          <p:nvPr>
            <p:ph type="dt" sz="half" idx="10"/>
          </p:nvPr>
        </p:nvSpPr>
        <p:spPr/>
        <p:txBody>
          <a:bodyPr/>
          <a:lstStyle/>
          <a:p>
            <a:fld id="{6179A763-6DC6-A449-9FD9-517FDE9FCCD2}" type="datetimeFigureOut">
              <a:rPr lang="en-US" smtClean="0"/>
              <a:t>3/7/2024</a:t>
            </a:fld>
            <a:endParaRPr lang="en-US"/>
          </a:p>
        </p:txBody>
      </p:sp>
      <p:sp>
        <p:nvSpPr>
          <p:cNvPr id="4" name="Footer Placeholder 3">
            <a:extLst>
              <a:ext uri="{FF2B5EF4-FFF2-40B4-BE49-F238E27FC236}">
                <a16:creationId xmlns:a16="http://schemas.microsoft.com/office/drawing/2014/main" id="{CB41AE44-072D-B59A-2CE8-AD7F932A6F4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D575CB-50D6-B3A6-C4C7-C9D6161642CD}"/>
              </a:ext>
            </a:extLst>
          </p:cNvPr>
          <p:cNvSpPr>
            <a:spLocks noGrp="1"/>
          </p:cNvSpPr>
          <p:nvPr>
            <p:ph type="sldNum" sz="quarter" idx="12"/>
          </p:nvPr>
        </p:nvSpPr>
        <p:spPr/>
        <p:txBody>
          <a:bodyPr/>
          <a:lstStyle/>
          <a:p>
            <a:fld id="{70EF3ACA-1D18-0743-ACCE-A429AECB59BD}" type="slidenum">
              <a:rPr lang="en-US" smtClean="0"/>
              <a:t>‹#›</a:t>
            </a:fld>
            <a:endParaRPr lang="en-US"/>
          </a:p>
        </p:txBody>
      </p:sp>
    </p:spTree>
    <p:extLst>
      <p:ext uri="{BB962C8B-B14F-4D97-AF65-F5344CB8AC3E}">
        <p14:creationId xmlns:p14="http://schemas.microsoft.com/office/powerpoint/2010/main" val="1271284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F4EC7C-EACE-B3FA-D290-F00550A5F247}"/>
              </a:ext>
            </a:extLst>
          </p:cNvPr>
          <p:cNvSpPr>
            <a:spLocks noGrp="1"/>
          </p:cNvSpPr>
          <p:nvPr>
            <p:ph type="dt" sz="half" idx="10"/>
          </p:nvPr>
        </p:nvSpPr>
        <p:spPr/>
        <p:txBody>
          <a:bodyPr/>
          <a:lstStyle/>
          <a:p>
            <a:fld id="{6179A763-6DC6-A449-9FD9-517FDE9FCCD2}" type="datetimeFigureOut">
              <a:rPr lang="en-US" smtClean="0"/>
              <a:t>3/7/2024</a:t>
            </a:fld>
            <a:endParaRPr lang="en-US"/>
          </a:p>
        </p:txBody>
      </p:sp>
      <p:sp>
        <p:nvSpPr>
          <p:cNvPr id="3" name="Footer Placeholder 2">
            <a:extLst>
              <a:ext uri="{FF2B5EF4-FFF2-40B4-BE49-F238E27FC236}">
                <a16:creationId xmlns:a16="http://schemas.microsoft.com/office/drawing/2014/main" id="{3BF79E50-410B-28A9-DB6B-267FE88C8C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19A0F8C-0478-C474-0B54-186D55CB3C37}"/>
              </a:ext>
            </a:extLst>
          </p:cNvPr>
          <p:cNvSpPr>
            <a:spLocks noGrp="1"/>
          </p:cNvSpPr>
          <p:nvPr>
            <p:ph type="sldNum" sz="quarter" idx="12"/>
          </p:nvPr>
        </p:nvSpPr>
        <p:spPr/>
        <p:txBody>
          <a:bodyPr/>
          <a:lstStyle/>
          <a:p>
            <a:fld id="{70EF3ACA-1D18-0743-ACCE-A429AECB59BD}" type="slidenum">
              <a:rPr lang="en-US" smtClean="0"/>
              <a:t>‹#›</a:t>
            </a:fld>
            <a:endParaRPr lang="en-US"/>
          </a:p>
        </p:txBody>
      </p:sp>
    </p:spTree>
    <p:extLst>
      <p:ext uri="{BB962C8B-B14F-4D97-AF65-F5344CB8AC3E}">
        <p14:creationId xmlns:p14="http://schemas.microsoft.com/office/powerpoint/2010/main" val="3826437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F17E5-892D-1806-7457-F283AB33C5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6C6C85-4609-2B95-E212-4D80D0846D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6E04A7-739D-A261-A8C6-50DE846032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C100CA-151A-3C87-89E1-1277A41A9042}"/>
              </a:ext>
            </a:extLst>
          </p:cNvPr>
          <p:cNvSpPr>
            <a:spLocks noGrp="1"/>
          </p:cNvSpPr>
          <p:nvPr>
            <p:ph type="dt" sz="half" idx="10"/>
          </p:nvPr>
        </p:nvSpPr>
        <p:spPr/>
        <p:txBody>
          <a:bodyPr/>
          <a:lstStyle/>
          <a:p>
            <a:fld id="{6179A763-6DC6-A449-9FD9-517FDE9FCCD2}" type="datetimeFigureOut">
              <a:rPr lang="en-US" smtClean="0"/>
              <a:t>3/7/2024</a:t>
            </a:fld>
            <a:endParaRPr lang="en-US"/>
          </a:p>
        </p:txBody>
      </p:sp>
      <p:sp>
        <p:nvSpPr>
          <p:cNvPr id="6" name="Footer Placeholder 5">
            <a:extLst>
              <a:ext uri="{FF2B5EF4-FFF2-40B4-BE49-F238E27FC236}">
                <a16:creationId xmlns:a16="http://schemas.microsoft.com/office/drawing/2014/main" id="{1EA9EF63-EE1A-191F-6418-12851A3407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F5370F-81BB-EE39-DFCD-39DC5AFB9D65}"/>
              </a:ext>
            </a:extLst>
          </p:cNvPr>
          <p:cNvSpPr>
            <a:spLocks noGrp="1"/>
          </p:cNvSpPr>
          <p:nvPr>
            <p:ph type="sldNum" sz="quarter" idx="12"/>
          </p:nvPr>
        </p:nvSpPr>
        <p:spPr/>
        <p:txBody>
          <a:bodyPr/>
          <a:lstStyle/>
          <a:p>
            <a:fld id="{70EF3ACA-1D18-0743-ACCE-A429AECB59BD}" type="slidenum">
              <a:rPr lang="en-US" smtClean="0"/>
              <a:t>‹#›</a:t>
            </a:fld>
            <a:endParaRPr lang="en-US"/>
          </a:p>
        </p:txBody>
      </p:sp>
    </p:spTree>
    <p:extLst>
      <p:ext uri="{BB962C8B-B14F-4D97-AF65-F5344CB8AC3E}">
        <p14:creationId xmlns:p14="http://schemas.microsoft.com/office/powerpoint/2010/main" val="843173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AAEFA-2FD3-E4D0-1335-BE2F092EFF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35C77D-3EBF-4597-3D6B-479283F96D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643897-D4A7-FA95-D73C-41A282DE0E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863A2C-5224-1155-247D-5ED478DD6694}"/>
              </a:ext>
            </a:extLst>
          </p:cNvPr>
          <p:cNvSpPr>
            <a:spLocks noGrp="1"/>
          </p:cNvSpPr>
          <p:nvPr>
            <p:ph type="dt" sz="half" idx="10"/>
          </p:nvPr>
        </p:nvSpPr>
        <p:spPr/>
        <p:txBody>
          <a:bodyPr/>
          <a:lstStyle/>
          <a:p>
            <a:fld id="{6179A763-6DC6-A449-9FD9-517FDE9FCCD2}" type="datetimeFigureOut">
              <a:rPr lang="en-US" smtClean="0"/>
              <a:t>3/7/2024</a:t>
            </a:fld>
            <a:endParaRPr lang="en-US"/>
          </a:p>
        </p:txBody>
      </p:sp>
      <p:sp>
        <p:nvSpPr>
          <p:cNvPr id="6" name="Footer Placeholder 5">
            <a:extLst>
              <a:ext uri="{FF2B5EF4-FFF2-40B4-BE49-F238E27FC236}">
                <a16:creationId xmlns:a16="http://schemas.microsoft.com/office/drawing/2014/main" id="{8C1176D9-6428-7AEA-C14E-0E8B3A62E2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BF88AE-D3BC-126B-69CD-9F448CE14EA4}"/>
              </a:ext>
            </a:extLst>
          </p:cNvPr>
          <p:cNvSpPr>
            <a:spLocks noGrp="1"/>
          </p:cNvSpPr>
          <p:nvPr>
            <p:ph type="sldNum" sz="quarter" idx="12"/>
          </p:nvPr>
        </p:nvSpPr>
        <p:spPr/>
        <p:txBody>
          <a:bodyPr/>
          <a:lstStyle/>
          <a:p>
            <a:fld id="{70EF3ACA-1D18-0743-ACCE-A429AECB59BD}" type="slidenum">
              <a:rPr lang="en-US" smtClean="0"/>
              <a:t>‹#›</a:t>
            </a:fld>
            <a:endParaRPr lang="en-US"/>
          </a:p>
        </p:txBody>
      </p:sp>
    </p:spTree>
    <p:extLst>
      <p:ext uri="{BB962C8B-B14F-4D97-AF65-F5344CB8AC3E}">
        <p14:creationId xmlns:p14="http://schemas.microsoft.com/office/powerpoint/2010/main" val="1050562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BB1EEF-6087-C189-8222-105E884A4D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5CAAED-57DC-CB14-10A2-E32C9AE12B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160CDB-7BE8-06D0-B58F-1EC118F85D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79A763-6DC6-A449-9FD9-517FDE9FCCD2}" type="datetimeFigureOut">
              <a:rPr lang="en-US" smtClean="0"/>
              <a:t>3/7/2024</a:t>
            </a:fld>
            <a:endParaRPr lang="en-US"/>
          </a:p>
        </p:txBody>
      </p:sp>
      <p:sp>
        <p:nvSpPr>
          <p:cNvPr id="5" name="Footer Placeholder 4">
            <a:extLst>
              <a:ext uri="{FF2B5EF4-FFF2-40B4-BE49-F238E27FC236}">
                <a16:creationId xmlns:a16="http://schemas.microsoft.com/office/drawing/2014/main" id="{1AB7257A-F863-5A92-EC13-1869455C64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0893A3-C532-0B71-31B2-9F37D93F05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EF3ACA-1D18-0743-ACCE-A429AECB59BD}" type="slidenum">
              <a:rPr lang="en-US" smtClean="0"/>
              <a:t>‹#›</a:t>
            </a:fld>
            <a:endParaRPr lang="en-US"/>
          </a:p>
        </p:txBody>
      </p:sp>
    </p:spTree>
    <p:extLst>
      <p:ext uri="{BB962C8B-B14F-4D97-AF65-F5344CB8AC3E}">
        <p14:creationId xmlns:p14="http://schemas.microsoft.com/office/powerpoint/2010/main" val="33258716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hyperlink" Target="https://www.bsnsports.com/ib/inclusiontoolbox" TargetMode="External"/><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bit.ly/2M8Zqzq"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3.jpg"/><Relationship Id="rId5" Type="http://schemas.openxmlformats.org/officeDocument/2006/relationships/hyperlink" Target="http://drive.google.com/file/d/1JHXefUhqyWwKdcbJJ_oF77Mwt9b9on2H/view" TargetMode="External"/><Relationship Id="rId4" Type="http://schemas.openxmlformats.org/officeDocument/2006/relationships/hyperlink" Target="http://bit.ly/2Bh6vYi"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drive.google.com/file/d/1JHXefUhqyWwKdcbJJ_oF77Mwt9b9on2H/view"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jmu.co1.qualtrics.com/jfe/form/SV_3mxcOVYdkx6oi7I"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jmu.co1.qualtrics.com/jfe/form/SV_3mxcOVYdkx6oi7I"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hyperlink" Target="https://thephysicaleducator.com/2011/10/21/responsibility-badges-in-physical-education/" TargetMode="External"/><Relationship Id="rId3" Type="http://schemas.openxmlformats.org/officeDocument/2006/relationships/hyperlink" Target="https://docs.google.com/document/d/1nrFi_LGvPSXurra7Ml4IdhDH9pI8n3TPU7kUwKbWMQ0/edit?usp=sharing" TargetMode="External"/><Relationship Id="rId7" Type="http://schemas.openxmlformats.org/officeDocument/2006/relationships/hyperlink" Target="https://docs.google.com/presentation/d/1Oml1Xj9wpkoTYlePaoB-Bk7390_tFxDTOQx6xwtO338/edit#slide=id.gd6a793a294_0_13"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www.cbhpe.org/edi-social-justice" TargetMode="External"/><Relationship Id="rId5" Type="http://schemas.openxmlformats.org/officeDocument/2006/relationships/hyperlink" Target="https://www.coe.int/t/dg4/education/pestalozzi/Source/Documentation/TU/TU_SPORT_BARAN_EN.pdf" TargetMode="External"/><Relationship Id="rId4" Type="http://schemas.openxmlformats.org/officeDocument/2006/relationships/hyperlink" Target="https://inclusiveschoolcommunities.org.au/resources/toolkit/art-inclusion-teaching-students-be-includers"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www.menti.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environment.uw.edu/about/diversity-equity-inclusion/tools-and-additional-resources/glossary-dei-concepts/#:~:text=Inclusion%3A%20The%20act%20of%20creating,climate%20embraces%20and%20respects%20difference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414D1-DDCC-1D59-3A23-D869AE17510F}"/>
              </a:ext>
            </a:extLst>
          </p:cNvPr>
          <p:cNvSpPr>
            <a:spLocks noGrp="1"/>
          </p:cNvSpPr>
          <p:nvPr>
            <p:ph type="ctrTitle"/>
          </p:nvPr>
        </p:nvSpPr>
        <p:spPr>
          <a:xfrm>
            <a:off x="7464614" y="1783959"/>
            <a:ext cx="4371786" cy="2889114"/>
          </a:xfrm>
        </p:spPr>
        <p:txBody>
          <a:bodyPr anchor="b">
            <a:normAutofit fontScale="90000"/>
          </a:bodyPr>
          <a:lstStyle/>
          <a:p>
            <a:pPr algn="l"/>
            <a:r>
              <a:rPr lang="en-US" sz="5400" dirty="0"/>
              <a:t>Promoting Inclusion to Meet Standard 4 in Middle School PE</a:t>
            </a:r>
          </a:p>
        </p:txBody>
      </p:sp>
      <p:sp>
        <p:nvSpPr>
          <p:cNvPr id="3" name="Subtitle 2">
            <a:extLst>
              <a:ext uri="{FF2B5EF4-FFF2-40B4-BE49-F238E27FC236}">
                <a16:creationId xmlns:a16="http://schemas.microsoft.com/office/drawing/2014/main" id="{801818EE-16ED-7207-67C7-D57A993CE65D}"/>
              </a:ext>
            </a:extLst>
          </p:cNvPr>
          <p:cNvSpPr>
            <a:spLocks noGrp="1"/>
          </p:cNvSpPr>
          <p:nvPr>
            <p:ph type="subTitle" idx="1"/>
          </p:nvPr>
        </p:nvSpPr>
        <p:spPr>
          <a:xfrm>
            <a:off x="7464612" y="4750893"/>
            <a:ext cx="4087305" cy="1147863"/>
          </a:xfrm>
        </p:spPr>
        <p:txBody>
          <a:bodyPr anchor="t">
            <a:normAutofit/>
          </a:bodyPr>
          <a:lstStyle/>
          <a:p>
            <a:pPr algn="l"/>
            <a:r>
              <a:rPr lang="en-US" sz="2000" dirty="0"/>
              <a:t>Amanda Campbell, Ph.D.</a:t>
            </a:r>
          </a:p>
          <a:p>
            <a:pPr algn="l"/>
            <a:r>
              <a:rPr lang="en-US" sz="2000" dirty="0"/>
              <a:t>Bridgewater College</a:t>
            </a:r>
          </a:p>
        </p:txBody>
      </p:sp>
      <p:sp>
        <p:nvSpPr>
          <p:cNvPr id="17" name="Freeform: Shape 16">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4D42A34D-499A-D85F-D4A2-4942FA8E3935}"/>
              </a:ext>
            </a:extLst>
          </p:cNvPr>
          <p:cNvPicPr>
            <a:picLocks noChangeAspect="1"/>
          </p:cNvPicPr>
          <p:nvPr/>
        </p:nvPicPr>
        <p:blipFill rotWithShape="1">
          <a:blip r:embed="rId2"/>
          <a:srcRect r="-1" b="2425"/>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60408323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PSR Poster.JPG"/>
          <p:cNvPicPr>
            <a:picLocks noGrp="1" noChangeAspect="1"/>
          </p:cNvPicPr>
          <p:nvPr>
            <p:ph idx="1"/>
          </p:nvPr>
        </p:nvPicPr>
        <p:blipFill rotWithShape="1">
          <a:blip r:embed="rId3">
            <a:extLst>
              <a:ext uri="{28A0092B-C50C-407E-A947-70E740481C1C}">
                <a14:useLocalDpi xmlns:a14="http://schemas.microsoft.com/office/drawing/2010/main" val="0"/>
              </a:ext>
            </a:extLst>
          </a:blip>
          <a:srcRect l="24627" t="10655" r="26374" b="7798"/>
          <a:stretch/>
        </p:blipFill>
        <p:spPr>
          <a:xfrm rot="5400000">
            <a:off x="3316112" y="-1284034"/>
            <a:ext cx="5559777" cy="9426068"/>
          </a:xfrm>
          <a:ln w="228600">
            <a:solidFill>
              <a:schemeClr val="accent1">
                <a:shade val="50000"/>
              </a:schemeClr>
            </a:solidFill>
            <a:miter lim="800000"/>
          </a:ln>
        </p:spPr>
      </p:pic>
    </p:spTree>
    <p:extLst>
      <p:ext uri="{BB962C8B-B14F-4D97-AF65-F5344CB8AC3E}">
        <p14:creationId xmlns:p14="http://schemas.microsoft.com/office/powerpoint/2010/main" val="3458403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eardrop 3">
            <a:extLst>
              <a:ext uri="{FF2B5EF4-FFF2-40B4-BE49-F238E27FC236}">
                <a16:creationId xmlns:a16="http://schemas.microsoft.com/office/drawing/2014/main" id="{F7809292-6CE5-6B6C-D1E0-324EF19E3412}"/>
              </a:ext>
            </a:extLst>
          </p:cNvPr>
          <p:cNvSpPr/>
          <p:nvPr/>
        </p:nvSpPr>
        <p:spPr>
          <a:xfrm>
            <a:off x="159861" y="3749040"/>
            <a:ext cx="3108960" cy="3108960"/>
          </a:xfrm>
          <a:prstGeom prst="teardrop">
            <a:avLst/>
          </a:prstGeom>
          <a:blipFill>
            <a:blip r:embed="rId3"/>
            <a:stretch>
              <a:fillRect l="-14405" t="-18734" r="-17946" b="-14596"/>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64A3E6E-DA1B-3001-C03E-38B6875E69A8}"/>
              </a:ext>
            </a:extLst>
          </p:cNvPr>
          <p:cNvSpPr/>
          <p:nvPr/>
        </p:nvSpPr>
        <p:spPr>
          <a:xfrm>
            <a:off x="4417147" y="2967335"/>
            <a:ext cx="3357715"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INCLUSION</a:t>
            </a:r>
          </a:p>
        </p:txBody>
      </p:sp>
      <p:sp>
        <p:nvSpPr>
          <p:cNvPr id="7" name="Teardrop 6">
            <a:extLst>
              <a:ext uri="{FF2B5EF4-FFF2-40B4-BE49-F238E27FC236}">
                <a16:creationId xmlns:a16="http://schemas.microsoft.com/office/drawing/2014/main" id="{EEFAFC39-5359-3BCA-A6D5-FCE13D9A3C41}"/>
              </a:ext>
            </a:extLst>
          </p:cNvPr>
          <p:cNvSpPr/>
          <p:nvPr/>
        </p:nvSpPr>
        <p:spPr>
          <a:xfrm rot="5767710">
            <a:off x="262707" y="97161"/>
            <a:ext cx="1780789" cy="2048460"/>
          </a:xfrm>
          <a:prstGeom prst="teardrop">
            <a:avLst/>
          </a:prstGeom>
          <a:blipFill dpi="0" rotWithShape="0">
            <a:blip r:embed="rId4"/>
            <a:srcRect/>
            <a:stretch>
              <a:fillRect l="-12930" t="-6662" r="-16471" b="-2523"/>
            </a:stretch>
          </a:blip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dirty="0"/>
          </a:p>
        </p:txBody>
      </p:sp>
      <p:sp>
        <p:nvSpPr>
          <p:cNvPr id="10" name="Rectangle 9">
            <a:extLst>
              <a:ext uri="{FF2B5EF4-FFF2-40B4-BE49-F238E27FC236}">
                <a16:creationId xmlns:a16="http://schemas.microsoft.com/office/drawing/2014/main" id="{5704B395-9066-455B-7192-3C88A012EEFE}"/>
              </a:ext>
            </a:extLst>
          </p:cNvPr>
          <p:cNvSpPr/>
          <p:nvPr/>
        </p:nvSpPr>
        <p:spPr>
          <a:xfrm rot="1050435">
            <a:off x="8148227" y="349896"/>
            <a:ext cx="3849452" cy="923330"/>
          </a:xfrm>
          <a:prstGeom prst="rect">
            <a:avLst/>
          </a:prstGeom>
          <a:noFill/>
        </p:spPr>
        <p:txBody>
          <a:bodyPr wrap="none" lIns="91440" tIns="45720" rIns="91440" bIns="45720">
            <a:spAutoFit/>
          </a:bodyPr>
          <a:lstStyle/>
          <a:p>
            <a:pPr algn="ctr"/>
            <a:r>
              <a:rPr lang="en-US" sz="5400" b="0" cap="none" spc="0" dirty="0">
                <a:ln w="0"/>
                <a:solidFill>
                  <a:srgbClr val="F77016"/>
                </a:solidFill>
                <a:effectLst>
                  <a:outerShdw blurRad="38100" dist="25400" dir="5400000" algn="ctr" rotWithShape="0">
                    <a:srgbClr val="6E747A">
                      <a:alpha val="43000"/>
                    </a:srgbClr>
                  </a:outerShdw>
                </a:effectLst>
              </a:rPr>
              <a:t>ACCEPTANCE</a:t>
            </a:r>
          </a:p>
        </p:txBody>
      </p:sp>
      <p:sp>
        <p:nvSpPr>
          <p:cNvPr id="11" name="Teardrop 10">
            <a:extLst>
              <a:ext uri="{FF2B5EF4-FFF2-40B4-BE49-F238E27FC236}">
                <a16:creationId xmlns:a16="http://schemas.microsoft.com/office/drawing/2014/main" id="{E4E757C8-38CA-FE34-0C9A-BAF64C74807D}"/>
              </a:ext>
            </a:extLst>
          </p:cNvPr>
          <p:cNvSpPr/>
          <p:nvPr/>
        </p:nvSpPr>
        <p:spPr>
          <a:xfrm rot="10615732">
            <a:off x="4025922" y="70798"/>
            <a:ext cx="3113068" cy="2946407"/>
          </a:xfrm>
          <a:prstGeom prst="teardrop">
            <a:avLst/>
          </a:prstGeom>
          <a:blipFill dpi="0" rotWithShape="0">
            <a:blip r:embed="rId5"/>
            <a:srcRect/>
            <a:stretch>
              <a:fillRect l="-12930" t="-6662" r="-16471" b="-2523"/>
            </a:stretch>
          </a:blip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dirty="0"/>
          </a:p>
        </p:txBody>
      </p:sp>
      <p:sp>
        <p:nvSpPr>
          <p:cNvPr id="13" name="Teardrop 12">
            <a:extLst>
              <a:ext uri="{FF2B5EF4-FFF2-40B4-BE49-F238E27FC236}">
                <a16:creationId xmlns:a16="http://schemas.microsoft.com/office/drawing/2014/main" id="{B2B2519D-AEC5-767C-8CAA-AFDBF1AEB833}"/>
              </a:ext>
            </a:extLst>
          </p:cNvPr>
          <p:cNvSpPr/>
          <p:nvPr/>
        </p:nvSpPr>
        <p:spPr>
          <a:xfrm rot="10800000">
            <a:off x="4901871" y="4630679"/>
            <a:ext cx="2409026" cy="2220242"/>
          </a:xfrm>
          <a:prstGeom prst="teardrop">
            <a:avLst/>
          </a:prstGeom>
          <a:blipFill dpi="0" rotWithShape="0">
            <a:blip r:embed="rId6"/>
            <a:srcRect/>
            <a:stretch>
              <a:fillRect l="-12930" t="-6662" r="-16471" b="-2523"/>
            </a:stretch>
          </a:blip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dirty="0"/>
          </a:p>
        </p:txBody>
      </p:sp>
      <p:sp>
        <p:nvSpPr>
          <p:cNvPr id="6" name="Rectangle 5">
            <a:extLst>
              <a:ext uri="{FF2B5EF4-FFF2-40B4-BE49-F238E27FC236}">
                <a16:creationId xmlns:a16="http://schemas.microsoft.com/office/drawing/2014/main" id="{902B5C1B-AE6B-45C9-552A-925ECD13EC59}"/>
              </a:ext>
            </a:extLst>
          </p:cNvPr>
          <p:cNvSpPr/>
          <p:nvPr/>
        </p:nvSpPr>
        <p:spPr>
          <a:xfrm rot="20653299">
            <a:off x="49635" y="2521519"/>
            <a:ext cx="3579058" cy="923330"/>
          </a:xfrm>
          <a:prstGeom prst="rect">
            <a:avLst/>
          </a:prstGeom>
          <a:noFill/>
        </p:spPr>
        <p:txBody>
          <a:bodyPr wrap="none" lIns="91440" tIns="45720" rIns="91440" bIns="45720">
            <a:spAutoFit/>
          </a:bodyPr>
          <a:lstStyle/>
          <a:p>
            <a:pPr algn="ctr"/>
            <a:r>
              <a:rPr lang="en-US" sz="5400" b="0" cap="none" spc="0" dirty="0">
                <a:ln w="0"/>
                <a:solidFill>
                  <a:srgbClr val="FF0000"/>
                </a:solidFill>
                <a:effectLst>
                  <a:outerShdw blurRad="38100" dist="25400" dir="5400000" algn="ctr" rotWithShape="0">
                    <a:srgbClr val="6E747A">
                      <a:alpha val="43000"/>
                    </a:srgbClr>
                  </a:outerShdw>
                </a:effectLst>
              </a:rPr>
              <a:t>BELONGING</a:t>
            </a:r>
          </a:p>
        </p:txBody>
      </p:sp>
      <p:sp>
        <p:nvSpPr>
          <p:cNvPr id="14" name="Teardrop 13">
            <a:extLst>
              <a:ext uri="{FF2B5EF4-FFF2-40B4-BE49-F238E27FC236}">
                <a16:creationId xmlns:a16="http://schemas.microsoft.com/office/drawing/2014/main" id="{F523E168-6A02-1641-5CD8-6228312BF8DC}"/>
              </a:ext>
            </a:extLst>
          </p:cNvPr>
          <p:cNvSpPr/>
          <p:nvPr/>
        </p:nvSpPr>
        <p:spPr>
          <a:xfrm rot="5400000">
            <a:off x="8138160" y="3497820"/>
            <a:ext cx="3108960" cy="3108960"/>
          </a:xfrm>
          <a:prstGeom prst="teardrop">
            <a:avLst/>
          </a:prstGeom>
          <a:blipFill dpi="0" rotWithShape="0">
            <a:blip r:embed="rId7"/>
            <a:srcRect/>
            <a:stretch>
              <a:fillRect l="1125" t="-6662" r="-30525" b="-2523"/>
            </a:stretch>
          </a:blip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dirty="0"/>
          </a:p>
        </p:txBody>
      </p:sp>
      <p:sp>
        <p:nvSpPr>
          <p:cNvPr id="17" name="Rectangle 16">
            <a:extLst>
              <a:ext uri="{FF2B5EF4-FFF2-40B4-BE49-F238E27FC236}">
                <a16:creationId xmlns:a16="http://schemas.microsoft.com/office/drawing/2014/main" id="{DE33E98B-B307-8123-EDA0-E2B8BC066176}"/>
              </a:ext>
            </a:extLst>
          </p:cNvPr>
          <p:cNvSpPr/>
          <p:nvPr/>
        </p:nvSpPr>
        <p:spPr>
          <a:xfrm rot="1050435">
            <a:off x="10297456" y="3247506"/>
            <a:ext cx="2004844" cy="923330"/>
          </a:xfrm>
          <a:prstGeom prst="rect">
            <a:avLst/>
          </a:prstGeom>
          <a:noFill/>
        </p:spPr>
        <p:txBody>
          <a:bodyPr wrap="none" lIns="91440" tIns="45720" rIns="91440" bIns="45720">
            <a:spAutoFit/>
          </a:bodyPr>
          <a:lstStyle/>
          <a:p>
            <a:pPr algn="ctr"/>
            <a:r>
              <a:rPr lang="en-US" sz="5400" b="0" cap="none" spc="0" dirty="0">
                <a:ln w="0"/>
                <a:solidFill>
                  <a:srgbClr val="92D050"/>
                </a:solidFill>
                <a:effectLst>
                  <a:outerShdw blurRad="38100" dist="25400" dir="5400000" algn="ctr" rotWithShape="0">
                    <a:srgbClr val="6E747A">
                      <a:alpha val="43000"/>
                    </a:srgbClr>
                  </a:outerShdw>
                </a:effectLst>
              </a:rPr>
              <a:t>VALUE</a:t>
            </a:r>
          </a:p>
        </p:txBody>
      </p:sp>
      <p:sp>
        <p:nvSpPr>
          <p:cNvPr id="12" name="Rectangle 11">
            <a:extLst>
              <a:ext uri="{FF2B5EF4-FFF2-40B4-BE49-F238E27FC236}">
                <a16:creationId xmlns:a16="http://schemas.microsoft.com/office/drawing/2014/main" id="{2482FA63-FE39-D51A-6E2B-4141795F3735}"/>
              </a:ext>
            </a:extLst>
          </p:cNvPr>
          <p:cNvSpPr/>
          <p:nvPr/>
        </p:nvSpPr>
        <p:spPr>
          <a:xfrm rot="20547598">
            <a:off x="3341116" y="4050918"/>
            <a:ext cx="2875147" cy="923330"/>
          </a:xfrm>
          <a:prstGeom prst="rect">
            <a:avLst/>
          </a:prstGeom>
          <a:noFill/>
        </p:spPr>
        <p:txBody>
          <a:bodyPr wrap="none" lIns="91440" tIns="45720" rIns="91440" bIns="45720">
            <a:spAutoFit/>
          </a:bodyPr>
          <a:lstStyle/>
          <a:p>
            <a:pPr algn="ctr"/>
            <a:r>
              <a:rPr lang="en-US" sz="5400" b="0" cap="none" spc="0" dirty="0">
                <a:ln w="0"/>
                <a:solidFill>
                  <a:srgbClr val="FFFF00"/>
                </a:solidFill>
                <a:effectLst>
                  <a:outerShdw blurRad="38100" dist="25400" dir="5400000" algn="ctr" rotWithShape="0">
                    <a:srgbClr val="6E747A">
                      <a:alpha val="43000"/>
                    </a:srgbClr>
                  </a:outerShdw>
                </a:effectLst>
              </a:rPr>
              <a:t>EMPATHY</a:t>
            </a:r>
          </a:p>
        </p:txBody>
      </p:sp>
      <p:sp>
        <p:nvSpPr>
          <p:cNvPr id="18" name="Teardrop 17">
            <a:extLst>
              <a:ext uri="{FF2B5EF4-FFF2-40B4-BE49-F238E27FC236}">
                <a16:creationId xmlns:a16="http://schemas.microsoft.com/office/drawing/2014/main" id="{01874C51-A335-14EB-A789-B86CC4DF2076}"/>
              </a:ext>
            </a:extLst>
          </p:cNvPr>
          <p:cNvSpPr/>
          <p:nvPr/>
        </p:nvSpPr>
        <p:spPr>
          <a:xfrm rot="10800000">
            <a:off x="7946030" y="1005922"/>
            <a:ext cx="2409026" cy="2220242"/>
          </a:xfrm>
          <a:prstGeom prst="teardrop">
            <a:avLst/>
          </a:prstGeom>
          <a:blipFill dpi="0" rotWithShape="0">
            <a:blip r:embed="rId8"/>
            <a:srcRect/>
            <a:stretch>
              <a:fillRect l="-5000" t="-6662" r="-28000" b="-2523"/>
            </a:stretch>
          </a:blip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dirty="0"/>
          </a:p>
        </p:txBody>
      </p:sp>
    </p:spTree>
    <p:extLst>
      <p:ext uri="{BB962C8B-B14F-4D97-AF65-F5344CB8AC3E}">
        <p14:creationId xmlns:p14="http://schemas.microsoft.com/office/powerpoint/2010/main" val="1688008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FEE1A4-0EDB-C35B-FB09-00B8E4A1FAB2}"/>
              </a:ext>
            </a:extLst>
          </p:cNvPr>
          <p:cNvPicPr>
            <a:picLocks noChangeAspect="1"/>
          </p:cNvPicPr>
          <p:nvPr/>
        </p:nvPicPr>
        <p:blipFill>
          <a:blip r:embed="rId2"/>
          <a:stretch>
            <a:fillRect/>
          </a:stretch>
        </p:blipFill>
        <p:spPr>
          <a:xfrm>
            <a:off x="1510439" y="0"/>
            <a:ext cx="9171122" cy="6858000"/>
          </a:xfrm>
          <a:prstGeom prst="rect">
            <a:avLst/>
          </a:prstGeom>
        </p:spPr>
      </p:pic>
      <p:sp>
        <p:nvSpPr>
          <p:cNvPr id="6" name="TextBox 5">
            <a:extLst>
              <a:ext uri="{FF2B5EF4-FFF2-40B4-BE49-F238E27FC236}">
                <a16:creationId xmlns:a16="http://schemas.microsoft.com/office/drawing/2014/main" id="{02604095-2386-5890-12F8-4CFCD04F49D1}"/>
              </a:ext>
            </a:extLst>
          </p:cNvPr>
          <p:cNvSpPr txBox="1"/>
          <p:nvPr/>
        </p:nvSpPr>
        <p:spPr>
          <a:xfrm>
            <a:off x="355600" y="6488668"/>
            <a:ext cx="6096000" cy="646331"/>
          </a:xfrm>
          <a:prstGeom prst="rect">
            <a:avLst/>
          </a:prstGeom>
          <a:noFill/>
        </p:spPr>
        <p:txBody>
          <a:bodyPr wrap="square">
            <a:spAutoFit/>
          </a:bodyPr>
          <a:lstStyle/>
          <a:p>
            <a:r>
              <a:rPr lang="en-US" dirty="0">
                <a:hlinkClick r:id="rId3"/>
              </a:rPr>
              <a:t>https://www.bsnsports.com/ib/inclusiontoolbox</a:t>
            </a:r>
            <a:endParaRPr lang="en-US" dirty="0"/>
          </a:p>
          <a:p>
            <a:endParaRPr lang="en-US" dirty="0"/>
          </a:p>
        </p:txBody>
      </p:sp>
    </p:spTree>
    <p:extLst>
      <p:ext uri="{BB962C8B-B14F-4D97-AF65-F5344CB8AC3E}">
        <p14:creationId xmlns:p14="http://schemas.microsoft.com/office/powerpoint/2010/main" val="680316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C9D1565D-7C06-54D1-CC87-5EBD086BFA1C}"/>
              </a:ext>
            </a:extLst>
          </p:cNvPr>
          <p:cNvPicPr>
            <a:picLocks noChangeAspect="1" noChangeArrowheads="1"/>
          </p:cNvPicPr>
          <p:nvPr/>
        </p:nvPicPr>
        <p:blipFill>
          <a:blip r:embed="rId3"/>
          <a:srcRect t="7771" b="7771"/>
          <a:stretch/>
        </p:blipFill>
        <p:spPr bwMode="auto">
          <a:xfrm>
            <a:off x="0" y="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75"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9BFABDE3-C880-6C25-73E9-D570F78FFEF0}"/>
              </a:ext>
            </a:extLst>
          </p:cNvPr>
          <p:cNvSpPr>
            <a:spLocks noGrp="1"/>
          </p:cNvSpPr>
          <p:nvPr>
            <p:ph type="title"/>
          </p:nvPr>
        </p:nvSpPr>
        <p:spPr>
          <a:xfrm>
            <a:off x="8022020" y="4380936"/>
            <a:ext cx="3852041" cy="1834056"/>
          </a:xfrm>
        </p:spPr>
        <p:txBody>
          <a:bodyPr vert="horz" lIns="91440" tIns="45720" rIns="91440" bIns="45720" rtlCol="0" anchor="b">
            <a:noAutofit/>
          </a:bodyPr>
          <a:lstStyle/>
          <a:p>
            <a:pPr algn="ctr"/>
            <a:r>
              <a:rPr lang="en-US" sz="2400" dirty="0"/>
              <a:t>8.4(e): Apply relationship skills and strategies (e.g., trust, compassion, empathy) that promote team/group dynamics and inclusion.</a:t>
            </a:r>
            <a:br>
              <a:rPr lang="en-US" sz="2400" dirty="0"/>
            </a:br>
            <a:br>
              <a:rPr lang="en-US" sz="2400" dirty="0"/>
            </a:br>
            <a:br>
              <a:rPr lang="en-US" sz="2400" dirty="0"/>
            </a:br>
            <a:r>
              <a:rPr lang="en-US" sz="2400" dirty="0"/>
              <a:t>BUILD RELATIONSHIPS</a:t>
            </a:r>
            <a:br>
              <a:rPr lang="en-US" sz="2400" dirty="0"/>
            </a:br>
            <a:endParaRPr lang="en-US" sz="2400" dirty="0"/>
          </a:p>
        </p:txBody>
      </p:sp>
      <p:cxnSp>
        <p:nvCxnSpPr>
          <p:cNvPr id="7177" name="Straight Connector 7176">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Bevel 2">
            <a:extLst>
              <a:ext uri="{FF2B5EF4-FFF2-40B4-BE49-F238E27FC236}">
                <a16:creationId xmlns:a16="http://schemas.microsoft.com/office/drawing/2014/main" id="{CA6D9535-C8BF-B1B1-B385-8CAE9739FD26}"/>
              </a:ext>
            </a:extLst>
          </p:cNvPr>
          <p:cNvSpPr/>
          <p:nvPr/>
        </p:nvSpPr>
        <p:spPr>
          <a:xfrm>
            <a:off x="317939" y="2762250"/>
            <a:ext cx="6425761" cy="3905250"/>
          </a:xfrm>
          <a:prstGeom prst="beve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Questions of the Day: </a:t>
            </a:r>
          </a:p>
          <a:p>
            <a:pPr algn="ctr"/>
            <a:r>
              <a:rPr lang="en-US" sz="2800" dirty="0">
                <a:solidFill>
                  <a:schemeClr val="tx1"/>
                </a:solidFill>
              </a:rPr>
              <a:t>Would you rather…eat a chocolate covered cricket or a chocolate covered ghost pepper?</a:t>
            </a:r>
          </a:p>
        </p:txBody>
      </p:sp>
    </p:spTree>
    <p:extLst>
      <p:ext uri="{BB962C8B-B14F-4D97-AF65-F5344CB8AC3E}">
        <p14:creationId xmlns:p14="http://schemas.microsoft.com/office/powerpoint/2010/main" val="122002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E88AFF-351A-651C-D3B8-77CDF17A6595}"/>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Reflect</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841DC20-5456-43C2-2CC7-432F27783B12}"/>
              </a:ext>
            </a:extLst>
          </p:cNvPr>
          <p:cNvSpPr>
            <a:spLocks noGrp="1"/>
          </p:cNvSpPr>
          <p:nvPr>
            <p:ph idx="1"/>
          </p:nvPr>
        </p:nvSpPr>
        <p:spPr>
          <a:xfrm>
            <a:off x="4447308" y="591344"/>
            <a:ext cx="6906491" cy="5585619"/>
          </a:xfrm>
        </p:spPr>
        <p:txBody>
          <a:bodyPr anchor="ctr">
            <a:normAutofit/>
          </a:bodyPr>
          <a:lstStyle/>
          <a:p>
            <a:r>
              <a:rPr lang="en-US" dirty="0"/>
              <a:t>Why is it important to learn about each other?</a:t>
            </a:r>
          </a:p>
          <a:p>
            <a:r>
              <a:rPr lang="en-US" dirty="0"/>
              <a:t>How does learning about each other contribute to belonging, acceptance, and valuing each other?</a:t>
            </a:r>
          </a:p>
          <a:p>
            <a:r>
              <a:rPr lang="en-US" dirty="0"/>
              <a:t>How did YOU show belonging, acceptance, and value when we played the fish game?</a:t>
            </a:r>
          </a:p>
        </p:txBody>
      </p:sp>
    </p:spTree>
    <p:extLst>
      <p:ext uri="{BB962C8B-B14F-4D97-AF65-F5344CB8AC3E}">
        <p14:creationId xmlns:p14="http://schemas.microsoft.com/office/powerpoint/2010/main" val="12046534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subTitle" idx="1"/>
          </p:nvPr>
        </p:nvSpPr>
        <p:spPr>
          <a:xfrm>
            <a:off x="37200" y="5103600"/>
            <a:ext cx="12117600" cy="1754400"/>
          </a:xfrm>
          <a:prstGeom prst="rect">
            <a:avLst/>
          </a:prstGeom>
          <a:solidFill>
            <a:schemeClr val="tx1"/>
          </a:solidFill>
        </p:spPr>
        <p:txBody>
          <a:bodyPr spcFirstLastPara="1" vert="horz" wrap="square" lIns="121900" tIns="121900" rIns="121900" bIns="121900" rtlCol="0" anchor="t" anchorCtr="0">
            <a:noAutofit/>
          </a:bodyPr>
          <a:lstStyle/>
          <a:p>
            <a:pPr>
              <a:spcBef>
                <a:spcPts val="0"/>
              </a:spcBef>
            </a:pPr>
            <a:r>
              <a:rPr lang="en" sz="2800" dirty="0">
                <a:solidFill>
                  <a:srgbClr val="FFFFFF"/>
                </a:solidFill>
              </a:rPr>
              <a:t>Partner Levels of Acceptance Video by </a:t>
            </a:r>
            <a:r>
              <a:rPr lang="en-US" sz="2800" dirty="0">
                <a:solidFill>
                  <a:schemeClr val="bg1"/>
                </a:solidFill>
              </a:rPr>
              <a:t>Barb Borden, @BarbaraBorden9</a:t>
            </a:r>
            <a:r>
              <a:rPr lang="en" sz="2800" dirty="0">
                <a:solidFill>
                  <a:srgbClr val="FFFFFF"/>
                </a:solidFill>
              </a:rPr>
              <a:t> </a:t>
            </a:r>
          </a:p>
          <a:p>
            <a:pPr>
              <a:spcBef>
                <a:spcPts val="0"/>
              </a:spcBef>
            </a:pPr>
            <a:r>
              <a:rPr lang="en" sz="2000" dirty="0">
                <a:solidFill>
                  <a:srgbClr val="FFFFFF"/>
                </a:solidFill>
              </a:rPr>
              <a:t>This file pairs with this printable template:</a:t>
            </a:r>
            <a:endParaRPr sz="2000" dirty="0">
              <a:solidFill>
                <a:srgbClr val="FFFFFF"/>
              </a:solidFill>
            </a:endParaRPr>
          </a:p>
          <a:p>
            <a:pPr>
              <a:spcBef>
                <a:spcPts val="0"/>
              </a:spcBef>
            </a:pPr>
            <a:r>
              <a:rPr lang="en" sz="2000" dirty="0">
                <a:solidFill>
                  <a:srgbClr val="FFFFFF"/>
                </a:solidFill>
              </a:rPr>
              <a:t> </a:t>
            </a:r>
            <a:r>
              <a:rPr lang="en" sz="2000" u="sng" dirty="0">
                <a:solidFill>
                  <a:srgbClr val="FFFFFF"/>
                </a:solidFill>
                <a:hlinkClick r:id="rId3">
                  <a:extLst>
                    <a:ext uri="{A12FA001-AC4F-418D-AE19-62706E023703}">
                      <ahyp:hlinkClr xmlns:ahyp="http://schemas.microsoft.com/office/drawing/2018/hyperlinkcolor" val="tx"/>
                    </a:ext>
                  </a:extLst>
                </a:hlinkClick>
              </a:rPr>
              <a:t>bit.ly/2M8Zqzq</a:t>
            </a:r>
            <a:r>
              <a:rPr lang="en" sz="2000" dirty="0">
                <a:solidFill>
                  <a:srgbClr val="FFFFFF"/>
                </a:solidFill>
              </a:rPr>
              <a:t> by Sara Wood, @</a:t>
            </a:r>
            <a:r>
              <a:rPr lang="en" sz="2000" dirty="0" err="1">
                <a:solidFill>
                  <a:srgbClr val="FFFFFF"/>
                </a:solidFill>
              </a:rPr>
              <a:t>SaraWoodPE</a:t>
            </a:r>
            <a:endParaRPr sz="2000" dirty="0">
              <a:solidFill>
                <a:srgbClr val="FFFFFF"/>
              </a:solidFill>
            </a:endParaRPr>
          </a:p>
          <a:p>
            <a:pPr>
              <a:spcBef>
                <a:spcPts val="0"/>
              </a:spcBef>
            </a:pPr>
            <a:r>
              <a:rPr lang="en" sz="2000" dirty="0">
                <a:solidFill>
                  <a:srgbClr val="FFFFFF"/>
                </a:solidFill>
              </a:rPr>
              <a:t>And this file: </a:t>
            </a:r>
            <a:r>
              <a:rPr lang="en" sz="2000" u="sng" dirty="0">
                <a:solidFill>
                  <a:srgbClr val="FFFFFF"/>
                </a:solidFill>
                <a:hlinkClick r:id="rId4">
                  <a:extLst>
                    <a:ext uri="{A12FA001-AC4F-418D-AE19-62706E023703}">
                      <ahyp:hlinkClr xmlns:ahyp="http://schemas.microsoft.com/office/drawing/2018/hyperlinkcolor" val="tx"/>
                    </a:ext>
                  </a:extLst>
                </a:hlinkClick>
              </a:rPr>
              <a:t>bit.ly/2Bh6vYi</a:t>
            </a:r>
            <a:r>
              <a:rPr lang="en" sz="2000" dirty="0">
                <a:solidFill>
                  <a:srgbClr val="FFFFFF"/>
                </a:solidFill>
              </a:rPr>
              <a:t>  by Stephanie </a:t>
            </a:r>
            <a:r>
              <a:rPr lang="en" sz="2000" dirty="0" err="1">
                <a:solidFill>
                  <a:srgbClr val="FFFFFF"/>
                </a:solidFill>
              </a:rPr>
              <a:t>Klaffke</a:t>
            </a:r>
            <a:r>
              <a:rPr lang="en" sz="2000" dirty="0">
                <a:solidFill>
                  <a:srgbClr val="FFFFFF"/>
                </a:solidFill>
              </a:rPr>
              <a:t>, @</a:t>
            </a:r>
            <a:r>
              <a:rPr lang="en" sz="2000" dirty="0" err="1">
                <a:solidFill>
                  <a:srgbClr val="FFFFFF"/>
                </a:solidFill>
              </a:rPr>
              <a:t>KlaffkePE</a:t>
            </a:r>
            <a:endParaRPr sz="2000" dirty="0">
              <a:solidFill>
                <a:srgbClr val="FFFFFF"/>
              </a:solidFill>
            </a:endParaRPr>
          </a:p>
        </p:txBody>
      </p:sp>
      <p:pic>
        <p:nvPicPr>
          <p:cNvPr id="5" name="Google Shape;61;p14" title="Partner Levels of Acceptance .mov">
            <a:hlinkClick r:id="rId5"/>
            <a:extLst>
              <a:ext uri="{FF2B5EF4-FFF2-40B4-BE49-F238E27FC236}">
                <a16:creationId xmlns:a16="http://schemas.microsoft.com/office/drawing/2014/main" id="{DA5881CF-292F-7D1B-F3F3-80E09B1F7F28}"/>
              </a:ext>
            </a:extLst>
          </p:cNvPr>
          <p:cNvPicPr preferRelativeResize="0"/>
          <p:nvPr/>
        </p:nvPicPr>
        <p:blipFill rotWithShape="1">
          <a:blip r:embed="rId6">
            <a:alphaModFix/>
          </a:blip>
          <a:srcRect l="11195" t="12572" r="11195" b="12825"/>
          <a:stretch/>
        </p:blipFill>
        <p:spPr>
          <a:xfrm>
            <a:off x="1364872" y="-12632"/>
            <a:ext cx="9462256" cy="511623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Shape 60"/>
        <p:cNvGrpSpPr/>
        <p:nvPr/>
      </p:nvGrpSpPr>
      <p:grpSpPr>
        <a:xfrm>
          <a:off x="0" y="0"/>
          <a:ext cx="0" cy="0"/>
          <a:chOff x="0" y="0"/>
          <a:chExt cx="0" cy="0"/>
        </a:xfrm>
      </p:grpSpPr>
      <p:pic>
        <p:nvPicPr>
          <p:cNvPr id="61" name="Google Shape;61;p14" title="Partner Levels of Acceptance .mov">
            <a:hlinkClick r:id="rId3"/>
          </p:cNvPr>
          <p:cNvPicPr preferRelativeResize="0"/>
          <p:nvPr/>
        </p:nvPicPr>
        <p:blipFill>
          <a:blip r:embed="rId4">
            <a:alphaModFix/>
          </a:blip>
          <a:stretch>
            <a:fillRect/>
          </a:stretch>
        </p:blipFill>
        <p:spPr>
          <a:xfrm>
            <a:off x="0" y="-373533"/>
            <a:ext cx="12191968" cy="6858000"/>
          </a:xfrm>
          <a:prstGeom prst="rect">
            <a:avLst/>
          </a:prstGeom>
          <a:noFill/>
          <a:ln>
            <a:noFill/>
          </a:ln>
        </p:spPr>
      </p:pic>
      <p:sp>
        <p:nvSpPr>
          <p:cNvPr id="4" name="TextBox 3">
            <a:extLst>
              <a:ext uri="{FF2B5EF4-FFF2-40B4-BE49-F238E27FC236}">
                <a16:creationId xmlns:a16="http://schemas.microsoft.com/office/drawing/2014/main" id="{3939BA6A-F0E8-C193-E9DD-EB30AD08C17D}"/>
              </a:ext>
            </a:extLst>
          </p:cNvPr>
          <p:cNvSpPr txBox="1"/>
          <p:nvPr/>
        </p:nvSpPr>
        <p:spPr>
          <a:xfrm>
            <a:off x="7128934" y="5967568"/>
            <a:ext cx="6096000" cy="369332"/>
          </a:xfrm>
          <a:prstGeom prst="rect">
            <a:avLst/>
          </a:prstGeom>
          <a:noFill/>
        </p:spPr>
        <p:txBody>
          <a:bodyPr wrap="square">
            <a:spAutoFit/>
          </a:bodyPr>
          <a:lstStyle/>
          <a:p>
            <a:pPr lvl="0" algn="ctr"/>
            <a:r>
              <a:rPr lang="en-US" sz="1800" b="1" dirty="0">
                <a:solidFill>
                  <a:schemeClr val="bg1"/>
                </a:solidFill>
                <a:latin typeface="Caveat"/>
              </a:rPr>
              <a:t>by Barb Borden  @BarbaraBorden9</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3">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752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Logo, company name&#10;&#10;Description automatically generated">
            <a:extLst>
              <a:ext uri="{FF2B5EF4-FFF2-40B4-BE49-F238E27FC236}">
                <a16:creationId xmlns:a16="http://schemas.microsoft.com/office/drawing/2014/main" id="{485E9D05-E5CB-0528-BBB8-04906A90A240}"/>
              </a:ext>
            </a:extLst>
          </p:cNvPr>
          <p:cNvPicPr>
            <a:picLocks noChangeAspect="1"/>
          </p:cNvPicPr>
          <p:nvPr/>
        </p:nvPicPr>
        <p:blipFill rotWithShape="1">
          <a:blip r:embed="rId3"/>
          <a:srcRect t="4691" b="4691"/>
          <a:stretch/>
        </p:blipFill>
        <p:spPr>
          <a:xfrm>
            <a:off x="1639147" y="643467"/>
            <a:ext cx="8913705" cy="5571066"/>
          </a:xfrm>
          <a:prstGeom prst="rect">
            <a:avLst/>
          </a:prstGeom>
        </p:spPr>
      </p:pic>
      <p:sp>
        <p:nvSpPr>
          <p:cNvPr id="25" name="TextBox 24">
            <a:extLst>
              <a:ext uri="{FF2B5EF4-FFF2-40B4-BE49-F238E27FC236}">
                <a16:creationId xmlns:a16="http://schemas.microsoft.com/office/drawing/2014/main" id="{544B6C66-AA8B-D023-360C-31C3C90E7412}"/>
              </a:ext>
            </a:extLst>
          </p:cNvPr>
          <p:cNvSpPr txBox="1"/>
          <p:nvPr/>
        </p:nvSpPr>
        <p:spPr>
          <a:xfrm>
            <a:off x="6705600" y="6433304"/>
            <a:ext cx="6096000" cy="369332"/>
          </a:xfrm>
          <a:prstGeom prst="rect">
            <a:avLst/>
          </a:prstGeom>
          <a:noFill/>
        </p:spPr>
        <p:txBody>
          <a:bodyPr wrap="square">
            <a:spAutoFit/>
          </a:bodyPr>
          <a:lstStyle/>
          <a:p>
            <a:pPr algn="ctr" rtl="0">
              <a:spcBef>
                <a:spcPts val="0"/>
              </a:spcBef>
              <a:spcAft>
                <a:spcPts val="0"/>
              </a:spcAft>
            </a:pPr>
            <a:r>
              <a:rPr lang="en-US" sz="1800" b="1" i="0" u="none" strike="noStrike" dirty="0">
                <a:solidFill>
                  <a:schemeClr val="bg1"/>
                </a:solidFill>
                <a:effectLst/>
                <a:latin typeface="+mj-lt"/>
              </a:rPr>
              <a:t>By Stephanie </a:t>
            </a:r>
            <a:r>
              <a:rPr lang="en-US" sz="1800" b="1" i="0" u="none" strike="noStrike" dirty="0" err="1">
                <a:solidFill>
                  <a:schemeClr val="bg1"/>
                </a:solidFill>
                <a:effectLst/>
                <a:latin typeface="+mj-lt"/>
              </a:rPr>
              <a:t>Klaffke</a:t>
            </a:r>
            <a:r>
              <a:rPr lang="en-US" dirty="0">
                <a:solidFill>
                  <a:schemeClr val="bg1"/>
                </a:solidFill>
                <a:latin typeface="+mj-lt"/>
              </a:rPr>
              <a:t> </a:t>
            </a:r>
            <a:r>
              <a:rPr lang="en-US" sz="1800" b="1" i="0" u="none" strike="noStrike" dirty="0">
                <a:solidFill>
                  <a:schemeClr val="bg1"/>
                </a:solidFill>
                <a:effectLst/>
                <a:latin typeface="+mj-lt"/>
              </a:rPr>
              <a:t>@</a:t>
            </a:r>
            <a:r>
              <a:rPr lang="en-US" sz="1800" b="1" i="0" u="none" strike="noStrike" dirty="0" err="1">
                <a:solidFill>
                  <a:schemeClr val="bg1"/>
                </a:solidFill>
                <a:effectLst/>
                <a:latin typeface="+mj-lt"/>
              </a:rPr>
              <a:t>KlaffkePE</a:t>
            </a:r>
            <a:endParaRPr lang="en-US" b="0" dirty="0">
              <a:solidFill>
                <a:schemeClr val="bg1"/>
              </a:solidFill>
              <a:effectLst/>
              <a:latin typeface="+mj-lt"/>
            </a:endParaRPr>
          </a:p>
        </p:txBody>
      </p:sp>
      <p:sp>
        <p:nvSpPr>
          <p:cNvPr id="2" name="TextBox 1">
            <a:extLst>
              <a:ext uri="{FF2B5EF4-FFF2-40B4-BE49-F238E27FC236}">
                <a16:creationId xmlns:a16="http://schemas.microsoft.com/office/drawing/2014/main" id="{8759AD6D-8C89-5CF7-F308-34F00C4B938A}"/>
              </a:ext>
            </a:extLst>
          </p:cNvPr>
          <p:cNvSpPr txBox="1"/>
          <p:nvPr/>
        </p:nvSpPr>
        <p:spPr>
          <a:xfrm>
            <a:off x="2607557" y="5546943"/>
            <a:ext cx="8913705" cy="830997"/>
          </a:xfrm>
          <a:prstGeom prst="rect">
            <a:avLst/>
          </a:prstGeom>
          <a:solidFill>
            <a:schemeClr val="bg1"/>
          </a:solidFill>
        </p:spPr>
        <p:txBody>
          <a:bodyPr wrap="square" rtlCol="0">
            <a:spAutoFit/>
          </a:bodyPr>
          <a:lstStyle/>
          <a:p>
            <a:r>
              <a:rPr lang="en-US" sz="2400" dirty="0">
                <a:solidFill>
                  <a:srgbClr val="FF0000"/>
                </a:solidFill>
              </a:rPr>
              <a:t>8.4(e): Apply relationship skills and strategies (e.g., trust, compassion, empathy) that promote team/group dynamics and inclusion.</a:t>
            </a:r>
          </a:p>
        </p:txBody>
      </p:sp>
    </p:spTree>
    <p:extLst>
      <p:ext uri="{BB962C8B-B14F-4D97-AF65-F5344CB8AC3E}">
        <p14:creationId xmlns:p14="http://schemas.microsoft.com/office/powerpoint/2010/main" val="239803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0B4EFBE-7476-E548-DB77-8BA5F6104FEE}"/>
              </a:ext>
            </a:extLst>
          </p:cNvPr>
          <p:cNvPicPr>
            <a:picLocks noChangeAspect="1"/>
          </p:cNvPicPr>
          <p:nvPr/>
        </p:nvPicPr>
        <p:blipFill rotWithShape="1">
          <a:blip r:embed="rId3"/>
          <a:srcRect t="7812" b="7812"/>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A65B8EDB-78EA-289F-8B75-7A3C69E19A2B}"/>
              </a:ext>
            </a:extLst>
          </p:cNvPr>
          <p:cNvSpPr>
            <a:spLocks noGrp="1"/>
          </p:cNvSpPr>
          <p:nvPr>
            <p:ph type="title"/>
          </p:nvPr>
        </p:nvSpPr>
        <p:spPr>
          <a:xfrm>
            <a:off x="8022020" y="4037474"/>
            <a:ext cx="3852041" cy="1834056"/>
          </a:xfrm>
        </p:spPr>
        <p:txBody>
          <a:bodyPr vert="horz" lIns="91440" tIns="45720" rIns="91440" bIns="45720" rtlCol="0" anchor="b">
            <a:noAutofit/>
          </a:bodyPr>
          <a:lstStyle/>
          <a:p>
            <a:pPr algn="ctr"/>
            <a:r>
              <a:rPr lang="en-US" sz="2400" dirty="0"/>
              <a:t>8.4(e): Apply relationship skills and strategies (e.g., trust, compassion, empathy) that promote team/group dynamics and inclusion.</a:t>
            </a:r>
            <a:br>
              <a:rPr lang="en-US" sz="2400" dirty="0"/>
            </a:br>
            <a:br>
              <a:rPr lang="en-US" sz="2400" dirty="0"/>
            </a:br>
            <a:br>
              <a:rPr lang="en-US" sz="2400" dirty="0"/>
            </a:br>
            <a:r>
              <a:rPr lang="en-US" sz="2400" dirty="0"/>
              <a:t>Social Card Game</a:t>
            </a:r>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909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DC8302-361E-D08A-0C7A-1F692CFD93CF}"/>
              </a:ext>
            </a:extLst>
          </p:cNvPr>
          <p:cNvSpPr>
            <a:spLocks noGrp="1"/>
          </p:cNvSpPr>
          <p:nvPr>
            <p:ph type="title"/>
          </p:nvPr>
        </p:nvSpPr>
        <p:spPr>
          <a:xfrm>
            <a:off x="686834" y="1153572"/>
            <a:ext cx="3200400" cy="4461163"/>
          </a:xfrm>
        </p:spPr>
        <p:txBody>
          <a:bodyPr>
            <a:normAutofit/>
          </a:bodyPr>
          <a:lstStyle/>
          <a:p>
            <a:r>
              <a:rPr lang="en-US">
                <a:solidFill>
                  <a:srgbClr val="FFFFFF"/>
                </a:solidFill>
              </a:rPr>
              <a:t>Reflect</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59E2686-57A7-A3A3-2544-99D609ECF867}"/>
              </a:ext>
            </a:extLst>
          </p:cNvPr>
          <p:cNvSpPr>
            <a:spLocks noGrp="1"/>
          </p:cNvSpPr>
          <p:nvPr>
            <p:ph idx="1"/>
          </p:nvPr>
        </p:nvSpPr>
        <p:spPr>
          <a:xfrm>
            <a:off x="4447308" y="591344"/>
            <a:ext cx="6906491" cy="5585619"/>
          </a:xfrm>
        </p:spPr>
        <p:txBody>
          <a:bodyPr anchor="ctr">
            <a:normAutofit/>
          </a:bodyPr>
          <a:lstStyle/>
          <a:p>
            <a:r>
              <a:rPr lang="en-US" sz="2600" dirty="0"/>
              <a:t>What social skills did you use in this game?</a:t>
            </a:r>
          </a:p>
          <a:p>
            <a:r>
              <a:rPr lang="en-US" sz="2600" dirty="0"/>
              <a:t>In what ways do these skills contribute to an inclusive environment?</a:t>
            </a:r>
          </a:p>
          <a:p>
            <a:r>
              <a:rPr lang="en-US" sz="2600" dirty="0"/>
              <a:t>How can you apply these skills when we…?</a:t>
            </a:r>
          </a:p>
        </p:txBody>
      </p:sp>
    </p:spTree>
    <p:extLst>
      <p:ext uri="{BB962C8B-B14F-4D97-AF65-F5344CB8AC3E}">
        <p14:creationId xmlns:p14="http://schemas.microsoft.com/office/powerpoint/2010/main" val="509660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DD5DD-A3B8-5C9F-CD2A-9179440E707A}"/>
              </a:ext>
            </a:extLst>
          </p:cNvPr>
          <p:cNvSpPr>
            <a:spLocks noGrp="1"/>
          </p:cNvSpPr>
          <p:nvPr>
            <p:ph type="title"/>
          </p:nvPr>
        </p:nvSpPr>
        <p:spPr>
          <a:xfrm>
            <a:off x="138305" y="844498"/>
            <a:ext cx="6816436" cy="6059298"/>
          </a:xfrm>
        </p:spPr>
        <p:txBody>
          <a:bodyPr vert="horz" lIns="91440" tIns="45720" rIns="91440" bIns="45720" rtlCol="0" anchor="b">
            <a:normAutofit fontScale="90000"/>
          </a:bodyPr>
          <a:lstStyle/>
          <a:p>
            <a:r>
              <a:rPr lang="en-US" sz="6000" kern="1200" dirty="0">
                <a:solidFill>
                  <a:schemeClr val="tx1"/>
                </a:solidFill>
                <a:latin typeface="+mj-lt"/>
                <a:ea typeface="+mj-ea"/>
                <a:cs typeface="+mj-cs"/>
              </a:rPr>
              <a:t>Survey</a:t>
            </a:r>
            <a:br>
              <a:rPr lang="en-US" sz="6000" kern="1200" dirty="0">
                <a:solidFill>
                  <a:schemeClr val="tx1"/>
                </a:solidFill>
                <a:latin typeface="+mj-lt"/>
                <a:ea typeface="+mj-ea"/>
                <a:cs typeface="+mj-cs"/>
              </a:rPr>
            </a:br>
            <a:r>
              <a:rPr lang="en-US" sz="2000" dirty="0"/>
              <a:t>We invite you to participate in a research project examining healthcare and education professionals’ skills and confidence communicating with individuals with disabilities.  We are asking you to </a:t>
            </a:r>
            <a:r>
              <a:rPr lang="en-US" sz="2000" b="1" dirty="0"/>
              <a:t>take just 5 minutes to complete an anonymous survey</a:t>
            </a:r>
            <a:r>
              <a:rPr lang="en-US" sz="2000" dirty="0"/>
              <a:t> about your feelings, comfort, abilities, and experiences communicating with individuals with disabilities. While there are no direct benefits to you, the results of this survey will help us to develop training resources to improve the education/healthcare experience for individuals with disabilities. </a:t>
            </a:r>
            <a:br>
              <a:rPr lang="en-US" sz="2000" dirty="0"/>
            </a:br>
            <a:r>
              <a:rPr lang="en-US" sz="2000" dirty="0"/>
              <a:t>In appreciation for your time, at the end of the survey you will directed to a separate page where you will be entered into a </a:t>
            </a:r>
            <a:r>
              <a:rPr lang="en-US" sz="2000" b="1" dirty="0"/>
              <a:t>drawing to win a $25 VISA gift card</a:t>
            </a:r>
            <a:r>
              <a:rPr lang="en-US" sz="2000" dirty="0"/>
              <a:t>.  </a:t>
            </a:r>
            <a:br>
              <a:rPr lang="en-US" sz="2000" dirty="0"/>
            </a:br>
            <a:r>
              <a:rPr lang="en-US" sz="2000" dirty="0"/>
              <a:t>A complete consent document can be found on the first page of the survey, and is attached to this email.  The survey can be found at this link:</a:t>
            </a:r>
            <a:br>
              <a:rPr lang="en-US" sz="2000" dirty="0"/>
            </a:br>
            <a:r>
              <a:rPr lang="en-US" sz="2000" u="sng" dirty="0">
                <a:hlinkClick r:id="rId2"/>
              </a:rPr>
              <a:t>https://jmu.co1.qualtrics.com/jfe/form/SV_3mxcOVYdkx6oi7I</a:t>
            </a:r>
            <a:r>
              <a:rPr lang="en-US" sz="2000" dirty="0"/>
              <a:t>   </a:t>
            </a:r>
            <a:br>
              <a:rPr lang="en-US" sz="2000" dirty="0"/>
            </a:br>
            <a:r>
              <a:rPr lang="en-US" sz="2000" dirty="0"/>
              <a:t>This study has been approved by the IRB, protocol #22-3325.</a:t>
            </a:r>
            <a:br>
              <a:rPr lang="en-US" sz="2000" dirty="0"/>
            </a:br>
            <a:r>
              <a:rPr lang="en-US" sz="2000" dirty="0"/>
              <a:t>We sincerely appreciate your time and your honest responses.  </a:t>
            </a:r>
            <a:br>
              <a:rPr lang="en-US" sz="2000" dirty="0"/>
            </a:br>
            <a:r>
              <a:rPr lang="en-US" sz="2000" dirty="0"/>
              <a:t>Thank you,</a:t>
            </a:r>
            <a:br>
              <a:rPr lang="en-US" sz="2000" dirty="0"/>
            </a:br>
            <a:r>
              <a:rPr lang="en-US" sz="2000" dirty="0"/>
              <a:t>Dr. Jill Lassiter, James Madison University</a:t>
            </a:r>
            <a:br>
              <a:rPr lang="en-US" sz="2000" dirty="0"/>
            </a:br>
            <a:r>
              <a:rPr lang="en-US" sz="2000" dirty="0"/>
              <a:t>Dr. Amanda Campbell, Bridgewater College</a:t>
            </a:r>
            <a:br>
              <a:rPr lang="en-US" sz="2000" dirty="0"/>
            </a:br>
            <a:r>
              <a:rPr lang="en-US" sz="2000" dirty="0"/>
              <a:t>Dr. Andrea Taliaferro, West Virginia University </a:t>
            </a:r>
            <a:br>
              <a:rPr lang="en-US" sz="2000" dirty="0"/>
            </a:br>
            <a:endParaRPr lang="en-US" sz="2000" kern="1200" dirty="0">
              <a:solidFill>
                <a:schemeClr val="tx1"/>
              </a:solidFill>
              <a:latin typeface="+mj-lt"/>
              <a:ea typeface="+mj-ea"/>
              <a:cs typeface="+mj-cs"/>
            </a:endParaRPr>
          </a:p>
        </p:txBody>
      </p:sp>
      <p:pic>
        <p:nvPicPr>
          <p:cNvPr id="4" name="Picture 3">
            <a:extLst>
              <a:ext uri="{FF2B5EF4-FFF2-40B4-BE49-F238E27FC236}">
                <a16:creationId xmlns:a16="http://schemas.microsoft.com/office/drawing/2014/main" id="{4AB67647-FCA7-3D64-8A1E-000A68C4B098}"/>
              </a:ext>
            </a:extLst>
          </p:cNvPr>
          <p:cNvPicPr>
            <a:picLocks noChangeAspect="1"/>
          </p:cNvPicPr>
          <p:nvPr/>
        </p:nvPicPr>
        <p:blipFill>
          <a:blip r:embed="rId3"/>
          <a:stretch>
            <a:fillRect/>
          </a:stretch>
        </p:blipFill>
        <p:spPr>
          <a:xfrm>
            <a:off x="7093046" y="1209578"/>
            <a:ext cx="4055897" cy="4055897"/>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p:spPr>
      </p:pic>
    </p:spTree>
    <p:extLst>
      <p:ext uri="{BB962C8B-B14F-4D97-AF65-F5344CB8AC3E}">
        <p14:creationId xmlns:p14="http://schemas.microsoft.com/office/powerpoint/2010/main" val="1306665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C1FD71B2-1548-E272-E656-B1AADACE2B21}"/>
              </a:ext>
            </a:extLst>
          </p:cNvPr>
          <p:cNvPicPr>
            <a:picLocks noChangeAspect="1" noChangeArrowheads="1"/>
          </p:cNvPicPr>
          <p:nvPr/>
        </p:nvPicPr>
        <p:blipFill>
          <a:blip r:embed="rId3"/>
          <a:srcRect t="2539" b="253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819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5" name="Title 1">
            <a:extLst>
              <a:ext uri="{FF2B5EF4-FFF2-40B4-BE49-F238E27FC236}">
                <a16:creationId xmlns:a16="http://schemas.microsoft.com/office/drawing/2014/main" id="{D4FDF857-6B6D-6782-D522-F8062C0DAC01}"/>
              </a:ext>
            </a:extLst>
          </p:cNvPr>
          <p:cNvSpPr>
            <a:spLocks noGrp="1"/>
          </p:cNvSpPr>
          <p:nvPr>
            <p:ph type="title"/>
          </p:nvPr>
        </p:nvSpPr>
        <p:spPr>
          <a:xfrm>
            <a:off x="8022020" y="4915076"/>
            <a:ext cx="3852041" cy="1834056"/>
          </a:xfrm>
        </p:spPr>
        <p:txBody>
          <a:bodyPr vert="horz" lIns="91440" tIns="45720" rIns="91440" bIns="45720" rtlCol="0" anchor="b">
            <a:noAutofit/>
          </a:bodyPr>
          <a:lstStyle/>
          <a:p>
            <a:r>
              <a:rPr lang="en-US" sz="2200" dirty="0"/>
              <a:t>7.4(c): Explain the importance of cooperating with classmates and demonstrate supportive behaviors that promote feelings of inclusion and safety of others.</a:t>
            </a:r>
            <a:br>
              <a:rPr lang="en-US" sz="2200" dirty="0"/>
            </a:br>
            <a:br>
              <a:rPr lang="en-US" sz="2200" dirty="0"/>
            </a:br>
            <a:r>
              <a:rPr lang="en-US" sz="2200" dirty="0"/>
              <a:t>7.4(</a:t>
            </a:r>
            <a:r>
              <a:rPr lang="en-US" sz="2200" dirty="0" err="1"/>
              <a:t>i</a:t>
            </a:r>
            <a:r>
              <a:rPr lang="en-US" sz="2200" dirty="0"/>
              <a:t>): Identify and describe instances that do not support feelings of inclusion (e.g., marginalization).</a:t>
            </a:r>
            <a:br>
              <a:rPr lang="en-US" sz="2200" dirty="0"/>
            </a:br>
            <a:endParaRPr lang="en-US" sz="2200" dirty="0"/>
          </a:p>
        </p:txBody>
      </p:sp>
      <p:cxnSp>
        <p:nvCxnSpPr>
          <p:cNvPr id="8201" name="Straight Connector 820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529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DC8302-361E-D08A-0C7A-1F692CFD93CF}"/>
              </a:ext>
            </a:extLst>
          </p:cNvPr>
          <p:cNvSpPr>
            <a:spLocks noGrp="1"/>
          </p:cNvSpPr>
          <p:nvPr>
            <p:ph type="title"/>
          </p:nvPr>
        </p:nvSpPr>
        <p:spPr>
          <a:xfrm>
            <a:off x="686834" y="1153572"/>
            <a:ext cx="3200400" cy="4461163"/>
          </a:xfrm>
        </p:spPr>
        <p:txBody>
          <a:bodyPr>
            <a:normAutofit/>
          </a:bodyPr>
          <a:lstStyle/>
          <a:p>
            <a:r>
              <a:rPr lang="en-US">
                <a:solidFill>
                  <a:srgbClr val="FFFFFF"/>
                </a:solidFill>
              </a:rPr>
              <a:t>Reflect</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59E2686-57A7-A3A3-2544-99D609ECF867}"/>
              </a:ext>
            </a:extLst>
          </p:cNvPr>
          <p:cNvSpPr>
            <a:spLocks noGrp="1"/>
          </p:cNvSpPr>
          <p:nvPr>
            <p:ph idx="1"/>
          </p:nvPr>
        </p:nvSpPr>
        <p:spPr>
          <a:xfrm>
            <a:off x="4447308" y="591344"/>
            <a:ext cx="6906491" cy="5585619"/>
          </a:xfrm>
        </p:spPr>
        <p:txBody>
          <a:bodyPr anchor="ctr">
            <a:normAutofit/>
          </a:bodyPr>
          <a:lstStyle/>
          <a:p>
            <a:r>
              <a:rPr lang="en-US" dirty="0"/>
              <a:t>What social skills did you use in this game?</a:t>
            </a:r>
          </a:p>
          <a:p>
            <a:r>
              <a:rPr lang="en-US" dirty="0"/>
              <a:t>In what ways do these skills contribute to an inclusive environment?</a:t>
            </a:r>
          </a:p>
          <a:p>
            <a:r>
              <a:rPr lang="en-US" dirty="0"/>
              <a:t>What makes a game inclusive?</a:t>
            </a:r>
          </a:p>
        </p:txBody>
      </p:sp>
    </p:spTree>
    <p:extLst>
      <p:ext uri="{BB962C8B-B14F-4D97-AF65-F5344CB8AC3E}">
        <p14:creationId xmlns:p14="http://schemas.microsoft.com/office/powerpoint/2010/main" val="3313478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0B4EFBE-7476-E548-DB77-8BA5F6104FEE}"/>
              </a:ext>
            </a:extLst>
          </p:cNvPr>
          <p:cNvPicPr>
            <a:picLocks noChangeAspect="1"/>
          </p:cNvPicPr>
          <p:nvPr/>
        </p:nvPicPr>
        <p:blipFill rotWithShape="1">
          <a:blip r:embed="rId3"/>
          <a:srcRect l="11850" r="11850"/>
          <a:stretch/>
        </p:blipFill>
        <p:spPr>
          <a:xfrm>
            <a:off x="20" y="10"/>
            <a:ext cx="12191980" cy="6857990"/>
          </a:xfrm>
          <a:prstGeom prst="rect">
            <a:avLst/>
          </a:prstGeom>
        </p:spPr>
      </p:pic>
      <p:sp>
        <p:nvSpPr>
          <p:cNvPr id="16"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A65B8EDB-78EA-289F-8B75-7A3C69E19A2B}"/>
              </a:ext>
            </a:extLst>
          </p:cNvPr>
          <p:cNvSpPr>
            <a:spLocks noGrp="1"/>
          </p:cNvSpPr>
          <p:nvPr>
            <p:ph type="title"/>
          </p:nvPr>
        </p:nvSpPr>
        <p:spPr>
          <a:xfrm>
            <a:off x="8022020" y="4206765"/>
            <a:ext cx="3852041" cy="1834056"/>
          </a:xfrm>
        </p:spPr>
        <p:txBody>
          <a:bodyPr vert="horz" lIns="91440" tIns="45720" rIns="91440" bIns="45720" rtlCol="0" anchor="b">
            <a:noAutofit/>
          </a:bodyPr>
          <a:lstStyle/>
          <a:p>
            <a:pPr algn="ctr"/>
            <a:r>
              <a:rPr lang="en-US" sz="2200" dirty="0"/>
              <a:t>6.4(f): Participate in developing student-led classroom activities that promote feelings of inclusion, which support feelings of acceptance, belonging, and being valued, for all students.</a:t>
            </a:r>
            <a:br>
              <a:rPr lang="en-US" sz="2200" dirty="0"/>
            </a:br>
            <a:br>
              <a:rPr lang="en-US" sz="2200" dirty="0"/>
            </a:br>
            <a:r>
              <a:rPr lang="en-US" sz="2200" dirty="0"/>
              <a:t>Ultimate Frisbee</a:t>
            </a:r>
            <a:br>
              <a:rPr lang="en-US" sz="2200" dirty="0"/>
            </a:br>
            <a:endParaRPr lang="en-US" sz="2200" dirty="0"/>
          </a:p>
        </p:txBody>
      </p:sp>
      <p:cxnSp>
        <p:nvCxnSpPr>
          <p:cNvPr id="18" name="Straight Connector 17">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281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4AD63F-D513-4B03-D629-C9B9DFD05DC8}"/>
              </a:ext>
            </a:extLst>
          </p:cNvPr>
          <p:cNvSpPr>
            <a:spLocks noGrp="1"/>
          </p:cNvSpPr>
          <p:nvPr>
            <p:ph type="title"/>
          </p:nvPr>
        </p:nvSpPr>
        <p:spPr>
          <a:xfrm>
            <a:off x="686834" y="1153572"/>
            <a:ext cx="3200400" cy="4461163"/>
          </a:xfrm>
        </p:spPr>
        <p:txBody>
          <a:bodyPr>
            <a:normAutofit/>
          </a:bodyPr>
          <a:lstStyle/>
          <a:p>
            <a:r>
              <a:rPr lang="en-US">
                <a:solidFill>
                  <a:srgbClr val="FFFFFF"/>
                </a:solidFill>
              </a:rPr>
              <a:t>Reflect</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8B363E5-A182-4A38-E538-2AA9394DD3E7}"/>
              </a:ext>
            </a:extLst>
          </p:cNvPr>
          <p:cNvSpPr>
            <a:spLocks noGrp="1"/>
          </p:cNvSpPr>
          <p:nvPr>
            <p:ph idx="1"/>
          </p:nvPr>
        </p:nvSpPr>
        <p:spPr>
          <a:xfrm>
            <a:off x="4447308" y="591344"/>
            <a:ext cx="6906491" cy="5585619"/>
          </a:xfrm>
        </p:spPr>
        <p:txBody>
          <a:bodyPr anchor="ctr">
            <a:normAutofit/>
          </a:bodyPr>
          <a:lstStyle/>
          <a:p>
            <a:pPr marL="0" indent="0">
              <a:buNone/>
            </a:pPr>
            <a:r>
              <a:rPr lang="en-US" dirty="0"/>
              <a:t>Discuss with your group:</a:t>
            </a:r>
          </a:p>
          <a:p>
            <a:r>
              <a:rPr lang="en-US" dirty="0"/>
              <a:t>What aspects of inclusion did you experience or feel were missing in the </a:t>
            </a:r>
            <a:r>
              <a:rPr lang="en-US" dirty="0" err="1"/>
              <a:t>Ulitmate</a:t>
            </a:r>
            <a:r>
              <a:rPr lang="en-US" dirty="0"/>
              <a:t> game?</a:t>
            </a:r>
          </a:p>
          <a:p>
            <a:r>
              <a:rPr lang="en-US" dirty="0"/>
              <a:t>What changes could your group make to make the activities more inclusive?</a:t>
            </a:r>
          </a:p>
          <a:p>
            <a:r>
              <a:rPr lang="en-US" dirty="0"/>
              <a:t>How can you show empathy or caring toward your group members?</a:t>
            </a:r>
          </a:p>
          <a:p>
            <a:endParaRPr lang="en-US" dirty="0"/>
          </a:p>
        </p:txBody>
      </p:sp>
    </p:spTree>
    <p:extLst>
      <p:ext uri="{BB962C8B-B14F-4D97-AF65-F5344CB8AC3E}">
        <p14:creationId xmlns:p14="http://schemas.microsoft.com/office/powerpoint/2010/main" val="5270726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06572-3923-B117-3E75-2B688EF62743}"/>
              </a:ext>
            </a:extLst>
          </p:cNvPr>
          <p:cNvSpPr>
            <a:spLocks noGrp="1"/>
          </p:cNvSpPr>
          <p:nvPr>
            <p:ph type="title"/>
          </p:nvPr>
        </p:nvSpPr>
        <p:spPr/>
        <p:txBody>
          <a:bodyPr/>
          <a:lstStyle/>
          <a:p>
            <a:r>
              <a:rPr lang="en-US" dirty="0"/>
              <a:t>“CHANGE IT”</a:t>
            </a:r>
          </a:p>
        </p:txBody>
      </p:sp>
      <p:sp>
        <p:nvSpPr>
          <p:cNvPr id="3" name="Content Placeholder 2">
            <a:extLst>
              <a:ext uri="{FF2B5EF4-FFF2-40B4-BE49-F238E27FC236}">
                <a16:creationId xmlns:a16="http://schemas.microsoft.com/office/drawing/2014/main" id="{3A30833F-FB1C-C4F8-BFB9-859EB2CA3EC9}"/>
              </a:ext>
            </a:extLst>
          </p:cNvPr>
          <p:cNvSpPr>
            <a:spLocks noGrp="1"/>
          </p:cNvSpPr>
          <p:nvPr>
            <p:ph idx="1"/>
          </p:nvPr>
        </p:nvSpPr>
        <p:spPr/>
        <p:txBody>
          <a:bodyPr>
            <a:normAutofit fontScale="92500" lnSpcReduction="20000"/>
          </a:bodyPr>
          <a:lstStyle/>
          <a:p>
            <a:pPr marL="0" indent="0">
              <a:buNone/>
            </a:pPr>
            <a:r>
              <a:rPr lang="en-US" sz="3600" b="1" dirty="0">
                <a:solidFill>
                  <a:srgbClr val="FF0000"/>
                </a:solidFill>
              </a:rPr>
              <a:t>C</a:t>
            </a:r>
            <a:r>
              <a:rPr lang="en-US" dirty="0"/>
              <a:t>oaching style – e.g. demonstrations, use of questions, role modeling, verbal instructions</a:t>
            </a:r>
          </a:p>
          <a:p>
            <a:pPr marL="0" indent="0">
              <a:buNone/>
            </a:pPr>
            <a:r>
              <a:rPr lang="en-US" sz="3600" b="1" dirty="0">
                <a:solidFill>
                  <a:srgbClr val="F77016"/>
                </a:solidFill>
              </a:rPr>
              <a:t>H</a:t>
            </a:r>
            <a:r>
              <a:rPr lang="en-US" dirty="0"/>
              <a:t>ow to score or win</a:t>
            </a:r>
          </a:p>
          <a:p>
            <a:pPr marL="0" indent="0">
              <a:buNone/>
            </a:pPr>
            <a:r>
              <a:rPr lang="en-US" sz="3600" b="1" dirty="0">
                <a:solidFill>
                  <a:srgbClr val="FFFF00"/>
                </a:solidFill>
              </a:rPr>
              <a:t>A</a:t>
            </a:r>
            <a:r>
              <a:rPr lang="en-US" dirty="0"/>
              <a:t>rea – e.g. size, shape, or surface of playing area</a:t>
            </a:r>
          </a:p>
          <a:p>
            <a:pPr marL="0" indent="0">
              <a:buNone/>
            </a:pPr>
            <a:r>
              <a:rPr lang="en-US" sz="3900" b="1" dirty="0">
                <a:solidFill>
                  <a:srgbClr val="92D050"/>
                </a:solidFill>
              </a:rPr>
              <a:t>N</a:t>
            </a:r>
            <a:r>
              <a:rPr lang="en-US" dirty="0"/>
              <a:t>umber of participants</a:t>
            </a:r>
          </a:p>
          <a:p>
            <a:pPr marL="0" indent="0">
              <a:buNone/>
            </a:pPr>
            <a:r>
              <a:rPr lang="en-US" sz="3900" b="1" dirty="0">
                <a:solidFill>
                  <a:srgbClr val="00B050"/>
                </a:solidFill>
              </a:rPr>
              <a:t>G</a:t>
            </a:r>
            <a:r>
              <a:rPr lang="en-US" dirty="0"/>
              <a:t>ame rules – e.g. number of bounces or passes</a:t>
            </a:r>
          </a:p>
          <a:p>
            <a:pPr marL="0" indent="0">
              <a:buNone/>
            </a:pPr>
            <a:r>
              <a:rPr lang="en-US" sz="3900" b="1" dirty="0">
                <a:solidFill>
                  <a:srgbClr val="00B0F0"/>
                </a:solidFill>
              </a:rPr>
              <a:t>E</a:t>
            </a:r>
            <a:r>
              <a:rPr lang="en-US" dirty="0"/>
              <a:t>quipment – e.g. softer or larger balls, lighter, more/less bounce</a:t>
            </a:r>
          </a:p>
          <a:p>
            <a:pPr marL="0" indent="0">
              <a:buNone/>
            </a:pPr>
            <a:r>
              <a:rPr lang="en-US" sz="3900" b="1" dirty="0">
                <a:solidFill>
                  <a:schemeClr val="accent1"/>
                </a:solidFill>
              </a:rPr>
              <a:t>I</a:t>
            </a:r>
            <a:r>
              <a:rPr lang="en-US" dirty="0"/>
              <a:t>nclusion – e.g. everyone has to touch the ball before team can score</a:t>
            </a:r>
          </a:p>
          <a:p>
            <a:pPr marL="0" indent="0">
              <a:buNone/>
            </a:pPr>
            <a:r>
              <a:rPr lang="en-US" sz="3900" b="1" dirty="0">
                <a:solidFill>
                  <a:srgbClr val="7030A0"/>
                </a:solidFill>
              </a:rPr>
              <a:t>T</a:t>
            </a:r>
            <a:r>
              <a:rPr lang="en-US" dirty="0"/>
              <a:t>ime – e.g. “How many…in 30 seconds?”</a:t>
            </a:r>
          </a:p>
        </p:txBody>
      </p:sp>
    </p:spTree>
    <p:extLst>
      <p:ext uri="{BB962C8B-B14F-4D97-AF65-F5344CB8AC3E}">
        <p14:creationId xmlns:p14="http://schemas.microsoft.com/office/powerpoint/2010/main" val="27753892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57C3DC-DBC2-4EB4-1EFB-00289DB23CF2}"/>
              </a:ext>
            </a:extLst>
          </p:cNvPr>
          <p:cNvSpPr>
            <a:spLocks noGrp="1"/>
          </p:cNvSpPr>
          <p:nvPr>
            <p:ph type="title"/>
          </p:nvPr>
        </p:nvSpPr>
        <p:spPr>
          <a:xfrm>
            <a:off x="686834" y="1153572"/>
            <a:ext cx="3200400" cy="4461163"/>
          </a:xfrm>
        </p:spPr>
        <p:txBody>
          <a:bodyPr>
            <a:normAutofit/>
          </a:bodyPr>
          <a:lstStyle/>
          <a:p>
            <a:r>
              <a:rPr lang="en-US" sz="3400">
                <a:solidFill>
                  <a:srgbClr val="FFFFFF"/>
                </a:solidFill>
              </a:rPr>
              <a:t>Your Challenge: Use aspects of the “CHANGE IT” acronym to make the game more inclusive.  Consider the following scenarios: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75BC90B-E304-7C5E-6812-6CD25BF1E137}"/>
              </a:ext>
            </a:extLst>
          </p:cNvPr>
          <p:cNvSpPr>
            <a:spLocks noGrp="1"/>
          </p:cNvSpPr>
          <p:nvPr>
            <p:ph idx="1"/>
          </p:nvPr>
        </p:nvSpPr>
        <p:spPr>
          <a:xfrm>
            <a:off x="4447308" y="440268"/>
            <a:ext cx="7057858" cy="6098644"/>
          </a:xfrm>
        </p:spPr>
        <p:txBody>
          <a:bodyPr anchor="ctr">
            <a:normAutofit/>
          </a:bodyPr>
          <a:lstStyle/>
          <a:p>
            <a:pPr marL="0" indent="0">
              <a:buNone/>
            </a:pPr>
            <a:r>
              <a:rPr lang="en-US" sz="1800" dirty="0"/>
              <a:t>A new classmate, Ayaz, just moved from a different country.  They do not speak English and they have never played Ultimate Frisbee before, so they are hesitant to join the game.  They don’t understand the rules and they are afraid of messing up in front of their new classmates.</a:t>
            </a:r>
          </a:p>
          <a:p>
            <a:pPr marL="0" indent="0">
              <a:buNone/>
            </a:pPr>
            <a:endParaRPr lang="en-US" sz="1800" dirty="0"/>
          </a:p>
          <a:p>
            <a:pPr marL="0" indent="0">
              <a:buNone/>
            </a:pPr>
            <a:r>
              <a:rPr lang="en-US" sz="1800" dirty="0"/>
              <a:t>Jaylen is a classmate who loves Ultimate Frisbee but during the large games, he only gets to touch the frisbee a couple of times.  Like many other students in the class, Jaylen needs some more skill practice to be more successful.  He worries that his classmates won’t pass him the frisbee because he dropped it the last time.</a:t>
            </a:r>
          </a:p>
          <a:p>
            <a:pPr marL="0" indent="0">
              <a:buNone/>
            </a:pPr>
            <a:endParaRPr lang="en-US" sz="1800" dirty="0"/>
          </a:p>
          <a:p>
            <a:pPr marL="0" indent="0">
              <a:buNone/>
            </a:pPr>
            <a:r>
              <a:rPr lang="en-US" sz="1800" dirty="0"/>
              <a:t>Ava is a classmate who uses a wheelchair.  She has always enjoyed PE but it has not been as fun in middle school.  Ava worries that her classmates don’t want her on their team when they play invasion games and knows that she would need some adaptations to the game to be able to play.  </a:t>
            </a:r>
          </a:p>
        </p:txBody>
      </p:sp>
    </p:spTree>
    <p:extLst>
      <p:ext uri="{BB962C8B-B14F-4D97-AF65-F5344CB8AC3E}">
        <p14:creationId xmlns:p14="http://schemas.microsoft.com/office/powerpoint/2010/main" val="18020890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20" name="Picture 4">
            <a:extLst>
              <a:ext uri="{FF2B5EF4-FFF2-40B4-BE49-F238E27FC236}">
                <a16:creationId xmlns:a16="http://schemas.microsoft.com/office/drawing/2014/main" id="{6661D271-3CC1-E684-0321-5E0DFC98706B}"/>
              </a:ext>
            </a:extLst>
          </p:cNvPr>
          <p:cNvPicPr>
            <a:picLocks noChangeAspect="1" noChangeArrowheads="1"/>
          </p:cNvPicPr>
          <p:nvPr/>
        </p:nvPicPr>
        <p:blipFill>
          <a:blip r:embed="rId3"/>
          <a:srcRect t="8094" b="8094"/>
          <a:stretch/>
        </p:blipFill>
        <p:spPr bwMode="auto">
          <a:xfrm>
            <a:off x="0" y="977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9225"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1D38C6F0-276B-890D-2F31-E0BDD0C6B620}"/>
              </a:ext>
            </a:extLst>
          </p:cNvPr>
          <p:cNvSpPr>
            <a:spLocks noGrp="1"/>
          </p:cNvSpPr>
          <p:nvPr>
            <p:ph type="title"/>
          </p:nvPr>
        </p:nvSpPr>
        <p:spPr>
          <a:xfrm>
            <a:off x="8022020" y="4206765"/>
            <a:ext cx="3852041" cy="1834056"/>
          </a:xfrm>
        </p:spPr>
        <p:txBody>
          <a:bodyPr vert="horz" lIns="91440" tIns="45720" rIns="91440" bIns="45720" rtlCol="0" anchor="b">
            <a:noAutofit/>
          </a:bodyPr>
          <a:lstStyle/>
          <a:p>
            <a:pPr algn="ctr"/>
            <a:r>
              <a:rPr lang="en-US" sz="2200" dirty="0"/>
              <a:t>6.4(f): Participate in developing student-led classroom activities that promote feelings of inclusion, which support feelings of acceptance, belonging, and being valued, for all students.</a:t>
            </a:r>
            <a:br>
              <a:rPr lang="en-US" sz="2200" dirty="0"/>
            </a:br>
            <a:br>
              <a:rPr lang="en-US" sz="2200" dirty="0"/>
            </a:br>
            <a:br>
              <a:rPr lang="en-US" sz="2200" dirty="0"/>
            </a:br>
            <a:r>
              <a:rPr lang="en-US" sz="2200" dirty="0"/>
              <a:t>”Change it up”</a:t>
            </a:r>
            <a:br>
              <a:rPr lang="en-US" sz="2200" dirty="0"/>
            </a:br>
            <a:endParaRPr lang="en-US" sz="2200" dirty="0"/>
          </a:p>
        </p:txBody>
      </p:sp>
      <p:cxnSp>
        <p:nvCxnSpPr>
          <p:cNvPr id="9227" name="Straight Connector 9226">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331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DD5DD-A3B8-5C9F-CD2A-9179440E707A}"/>
              </a:ext>
            </a:extLst>
          </p:cNvPr>
          <p:cNvSpPr>
            <a:spLocks noGrp="1"/>
          </p:cNvSpPr>
          <p:nvPr>
            <p:ph type="title"/>
          </p:nvPr>
        </p:nvSpPr>
        <p:spPr>
          <a:xfrm>
            <a:off x="138305" y="844498"/>
            <a:ext cx="6816436" cy="6059298"/>
          </a:xfrm>
        </p:spPr>
        <p:txBody>
          <a:bodyPr vert="horz" lIns="91440" tIns="45720" rIns="91440" bIns="45720" rtlCol="0" anchor="b">
            <a:normAutofit fontScale="90000"/>
          </a:bodyPr>
          <a:lstStyle/>
          <a:p>
            <a:r>
              <a:rPr lang="en-US" sz="6000" kern="1200" dirty="0">
                <a:solidFill>
                  <a:schemeClr val="tx1"/>
                </a:solidFill>
                <a:latin typeface="+mj-lt"/>
                <a:ea typeface="+mj-ea"/>
                <a:cs typeface="+mj-cs"/>
              </a:rPr>
              <a:t>Survey</a:t>
            </a:r>
            <a:br>
              <a:rPr lang="en-US" sz="6000" kern="1200" dirty="0">
                <a:solidFill>
                  <a:schemeClr val="tx1"/>
                </a:solidFill>
                <a:latin typeface="+mj-lt"/>
                <a:ea typeface="+mj-ea"/>
                <a:cs typeface="+mj-cs"/>
              </a:rPr>
            </a:br>
            <a:r>
              <a:rPr lang="en-US" sz="2000" dirty="0"/>
              <a:t>We invite you to participate in a research project examining healthcare and education professionals’ skills and confidence communicating with individuals with disabilities.  We are asking you to </a:t>
            </a:r>
            <a:r>
              <a:rPr lang="en-US" sz="2000" b="1" dirty="0"/>
              <a:t>take just 5 minutes to complete an anonymous survey</a:t>
            </a:r>
            <a:r>
              <a:rPr lang="en-US" sz="2000" dirty="0"/>
              <a:t> about your feelings, comfort, abilities, and experiences communicating with individuals with disabilities. While there are no direct benefits to you, the results of this survey will help us to develop training resources to improve the education/healthcare experience for individuals with disabilities. </a:t>
            </a:r>
            <a:br>
              <a:rPr lang="en-US" sz="2000" dirty="0"/>
            </a:br>
            <a:r>
              <a:rPr lang="en-US" sz="2000" dirty="0"/>
              <a:t>In appreciation for your time, at the end of the survey you will directed to a separate page where you will be entered into a </a:t>
            </a:r>
            <a:r>
              <a:rPr lang="en-US" sz="2000" b="1" dirty="0"/>
              <a:t>drawing to win a $25 VISA gift card</a:t>
            </a:r>
            <a:r>
              <a:rPr lang="en-US" sz="2000" dirty="0"/>
              <a:t>.  </a:t>
            </a:r>
            <a:br>
              <a:rPr lang="en-US" sz="2000" dirty="0"/>
            </a:br>
            <a:r>
              <a:rPr lang="en-US" sz="2000" dirty="0"/>
              <a:t>A complete consent document can be found on the first page of the survey, and is attached to this email.  The survey can be found at this link:</a:t>
            </a:r>
            <a:br>
              <a:rPr lang="en-US" sz="2000" dirty="0"/>
            </a:br>
            <a:r>
              <a:rPr lang="en-US" sz="2000" u="sng" dirty="0">
                <a:hlinkClick r:id="rId2"/>
              </a:rPr>
              <a:t>https://jmu.co1.qualtrics.com/jfe/form/SV_3mxcOVYdkx6oi7I</a:t>
            </a:r>
            <a:r>
              <a:rPr lang="en-US" sz="2000" dirty="0"/>
              <a:t>   </a:t>
            </a:r>
            <a:br>
              <a:rPr lang="en-US" sz="2000" dirty="0"/>
            </a:br>
            <a:r>
              <a:rPr lang="en-US" sz="2000" dirty="0"/>
              <a:t>This study has been approved by the IRB, protocol #22-3325.</a:t>
            </a:r>
            <a:br>
              <a:rPr lang="en-US" sz="2000" dirty="0"/>
            </a:br>
            <a:r>
              <a:rPr lang="en-US" sz="2000" dirty="0"/>
              <a:t>We sincerely appreciate your time and your honest responses.  </a:t>
            </a:r>
            <a:br>
              <a:rPr lang="en-US" sz="2000" dirty="0"/>
            </a:br>
            <a:r>
              <a:rPr lang="en-US" sz="2000" dirty="0"/>
              <a:t>Thank you,</a:t>
            </a:r>
            <a:br>
              <a:rPr lang="en-US" sz="2000" dirty="0"/>
            </a:br>
            <a:r>
              <a:rPr lang="en-US" sz="2000" dirty="0"/>
              <a:t>Dr. Jill Lassiter, James Madison University</a:t>
            </a:r>
            <a:br>
              <a:rPr lang="en-US" sz="2000" dirty="0"/>
            </a:br>
            <a:r>
              <a:rPr lang="en-US" sz="2000" dirty="0"/>
              <a:t>Dr. Amanda Campbell, Bridgewater College</a:t>
            </a:r>
            <a:br>
              <a:rPr lang="en-US" sz="2000" dirty="0"/>
            </a:br>
            <a:r>
              <a:rPr lang="en-US" sz="2000" dirty="0"/>
              <a:t>Dr. Andrea Taliaferro, West Virginia University </a:t>
            </a:r>
            <a:br>
              <a:rPr lang="en-US" sz="2000" dirty="0"/>
            </a:br>
            <a:endParaRPr lang="en-US" sz="2000" kern="1200" dirty="0">
              <a:solidFill>
                <a:schemeClr val="tx1"/>
              </a:solidFill>
              <a:latin typeface="+mj-lt"/>
              <a:ea typeface="+mj-ea"/>
              <a:cs typeface="+mj-cs"/>
            </a:endParaRPr>
          </a:p>
        </p:txBody>
      </p:sp>
      <p:pic>
        <p:nvPicPr>
          <p:cNvPr id="4" name="Picture 3">
            <a:extLst>
              <a:ext uri="{FF2B5EF4-FFF2-40B4-BE49-F238E27FC236}">
                <a16:creationId xmlns:a16="http://schemas.microsoft.com/office/drawing/2014/main" id="{4AB67647-FCA7-3D64-8A1E-000A68C4B098}"/>
              </a:ext>
            </a:extLst>
          </p:cNvPr>
          <p:cNvPicPr>
            <a:picLocks noChangeAspect="1"/>
          </p:cNvPicPr>
          <p:nvPr/>
        </p:nvPicPr>
        <p:blipFill>
          <a:blip r:embed="rId3"/>
          <a:stretch>
            <a:fillRect/>
          </a:stretch>
        </p:blipFill>
        <p:spPr>
          <a:xfrm>
            <a:off x="7093046" y="1209578"/>
            <a:ext cx="4055897" cy="4055897"/>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p:spPr>
      </p:pic>
    </p:spTree>
    <p:extLst>
      <p:ext uri="{BB962C8B-B14F-4D97-AF65-F5344CB8AC3E}">
        <p14:creationId xmlns:p14="http://schemas.microsoft.com/office/powerpoint/2010/main" val="1988436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54A27-6D36-AEB0-DAD1-3B8DFBFFF345}"/>
              </a:ext>
            </a:extLst>
          </p:cNvPr>
          <p:cNvSpPr>
            <a:spLocks noGrp="1"/>
          </p:cNvSpPr>
          <p:nvPr>
            <p:ph type="title"/>
          </p:nvPr>
        </p:nvSpPr>
        <p:spPr/>
        <p:txBody>
          <a:bodyPr/>
          <a:lstStyle/>
          <a:p>
            <a:r>
              <a:rPr lang="en-US" dirty="0"/>
              <a:t>Additional Resources</a:t>
            </a:r>
          </a:p>
        </p:txBody>
      </p:sp>
      <p:sp>
        <p:nvSpPr>
          <p:cNvPr id="3" name="Content Placeholder 2">
            <a:extLst>
              <a:ext uri="{FF2B5EF4-FFF2-40B4-BE49-F238E27FC236}">
                <a16:creationId xmlns:a16="http://schemas.microsoft.com/office/drawing/2014/main" id="{41D73DA8-D05A-D259-2E04-4A112DA17DFC}"/>
              </a:ext>
            </a:extLst>
          </p:cNvPr>
          <p:cNvSpPr>
            <a:spLocks noGrp="1"/>
          </p:cNvSpPr>
          <p:nvPr>
            <p:ph idx="1"/>
          </p:nvPr>
        </p:nvSpPr>
        <p:spPr>
          <a:xfrm>
            <a:off x="838200" y="1431234"/>
            <a:ext cx="10515600" cy="5247861"/>
          </a:xfrm>
        </p:spPr>
        <p:txBody>
          <a:bodyPr>
            <a:normAutofit fontScale="85000" lnSpcReduction="20000"/>
          </a:bodyPr>
          <a:lstStyle/>
          <a:p>
            <a:r>
              <a:rPr lang="en-US" dirty="0"/>
              <a:t>Link to activities: </a:t>
            </a:r>
            <a:r>
              <a:rPr lang="en-US" dirty="0">
                <a:hlinkClick r:id="rId3"/>
              </a:rPr>
              <a:t>https://docs.google.com/document/d/1nrFi_LGvPSXurra7Ml4IdhDH9pI8n3TPU7kUwKbWMQ0/edit?usp=sharing</a:t>
            </a:r>
            <a:endParaRPr lang="en-US" dirty="0">
              <a:hlinkClick r:id="" action="ppaction://noaction"/>
            </a:endParaRPr>
          </a:p>
          <a:p>
            <a:r>
              <a:rPr lang="en-US" dirty="0">
                <a:hlinkClick r:id="" action="ppaction://noaction"/>
              </a:rPr>
              <a:t>https://www.cbhpe.org/edi-social-justice</a:t>
            </a:r>
            <a:endParaRPr lang="en-US" dirty="0"/>
          </a:p>
          <a:p>
            <a:r>
              <a:rPr lang="en-US" dirty="0">
                <a:hlinkClick r:id="rId4"/>
              </a:rPr>
              <a:t>https://inclusiveschoolcommunities.org.au/resources/toolkit/art-inclusion-teaching-students-be-includers</a:t>
            </a:r>
            <a:endParaRPr lang="en-US" dirty="0"/>
          </a:p>
          <a:p>
            <a:r>
              <a:rPr lang="en-US" dirty="0">
                <a:hlinkClick r:id="rId5"/>
              </a:rPr>
              <a:t>https://www.coe.int/t/dg4/education/pestalozzi/Source/Documentation/TU/TU_SPORT_BARAN_EN.pdf</a:t>
            </a:r>
            <a:endParaRPr lang="en-US" dirty="0"/>
          </a:p>
          <a:p>
            <a:r>
              <a:rPr lang="en-US" dirty="0"/>
              <a:t>Inclusion Vocabulary &amp; Journals -  </a:t>
            </a:r>
            <a:r>
              <a:rPr lang="en-US" dirty="0">
                <a:hlinkClick r:id="rId6"/>
              </a:rPr>
              <a:t>https://www.bsnsports.com/ib/inclusiontoolbox</a:t>
            </a:r>
            <a:endParaRPr lang="en-US" dirty="0"/>
          </a:p>
          <a:p>
            <a:r>
              <a:rPr lang="en-US" dirty="0"/>
              <a:t>EDI Classroom Posters -  </a:t>
            </a:r>
            <a:r>
              <a:rPr lang="en-US" dirty="0">
                <a:hlinkClick r:id="rId7"/>
              </a:rPr>
              <a:t>https://docs.google.com/presentation/d/1Oml1Xj9wpkoTYlePaoB-Bk7390_tFxDTOQx6xwtO338/edit#slide=id.gd6a793a294_0_13</a:t>
            </a:r>
            <a:endParaRPr lang="en-US" dirty="0"/>
          </a:p>
          <a:p>
            <a:r>
              <a:rPr lang="en-US" dirty="0"/>
              <a:t>Personal and Social Responsibility Badges - </a:t>
            </a:r>
            <a:r>
              <a:rPr lang="en-US" dirty="0">
                <a:hlinkClick r:id="rId8"/>
              </a:rPr>
              <a:t>https://thephysicaleducator.com/2011/10/21/responsibility-badges-in-physical-education/</a:t>
            </a:r>
            <a:endParaRPr lang="en-US" dirty="0"/>
          </a:p>
          <a:p>
            <a:endParaRPr lang="en-US" dirty="0"/>
          </a:p>
        </p:txBody>
      </p:sp>
    </p:spTree>
    <p:extLst>
      <p:ext uri="{BB962C8B-B14F-4D97-AF65-F5344CB8AC3E}">
        <p14:creationId xmlns:p14="http://schemas.microsoft.com/office/powerpoint/2010/main" val="17499936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CB681-348C-1A15-38BD-3CF54EC6BCD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B6763A1-579D-2E42-9A1F-E5B67288A470}"/>
              </a:ext>
            </a:extLst>
          </p:cNvPr>
          <p:cNvSpPr>
            <a:spLocks noGrp="1"/>
          </p:cNvSpPr>
          <p:nvPr>
            <p:ph idx="1"/>
          </p:nvPr>
        </p:nvSpPr>
        <p:spPr/>
        <p:txBody>
          <a:bodyPr>
            <a:normAutofit/>
          </a:bodyPr>
          <a:lstStyle/>
          <a:p>
            <a:pPr marL="0" indent="0" algn="ctr">
              <a:buNone/>
            </a:pPr>
            <a:endParaRPr lang="en-US" sz="6600" b="1" dirty="0"/>
          </a:p>
          <a:p>
            <a:pPr marL="0" indent="0" algn="ctr">
              <a:buNone/>
            </a:pPr>
            <a:r>
              <a:rPr lang="en-US" sz="6600" b="1" dirty="0"/>
              <a:t>What is your favorite movie?</a:t>
            </a:r>
          </a:p>
        </p:txBody>
      </p:sp>
    </p:spTree>
    <p:extLst>
      <p:ext uri="{BB962C8B-B14F-4D97-AF65-F5344CB8AC3E}">
        <p14:creationId xmlns:p14="http://schemas.microsoft.com/office/powerpoint/2010/main" val="3455336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AC2F4-0541-0772-EAE1-84B22DA73153}"/>
              </a:ext>
            </a:extLst>
          </p:cNvPr>
          <p:cNvSpPr>
            <a:spLocks noGrp="1"/>
          </p:cNvSpPr>
          <p:nvPr>
            <p:ph type="title"/>
          </p:nvPr>
        </p:nvSpPr>
        <p:spPr/>
        <p:txBody>
          <a:bodyPr/>
          <a:lstStyle/>
          <a:p>
            <a:r>
              <a:rPr lang="en-US" dirty="0"/>
              <a:t>New Inclusion SOLs</a:t>
            </a:r>
          </a:p>
        </p:txBody>
      </p:sp>
      <p:sp>
        <p:nvSpPr>
          <p:cNvPr id="3" name="Content Placeholder 2">
            <a:extLst>
              <a:ext uri="{FF2B5EF4-FFF2-40B4-BE49-F238E27FC236}">
                <a16:creationId xmlns:a16="http://schemas.microsoft.com/office/drawing/2014/main" id="{D91424D5-0A0C-7E0E-CB48-F14BFEC8230B}"/>
              </a:ext>
            </a:extLst>
          </p:cNvPr>
          <p:cNvSpPr>
            <a:spLocks noGrp="1"/>
          </p:cNvSpPr>
          <p:nvPr>
            <p:ph idx="1"/>
          </p:nvPr>
        </p:nvSpPr>
        <p:spPr/>
        <p:txBody>
          <a:bodyPr>
            <a:normAutofit fontScale="70000" lnSpcReduction="20000"/>
          </a:bodyPr>
          <a:lstStyle/>
          <a:p>
            <a:pPr marL="0" indent="0">
              <a:buNone/>
            </a:pPr>
            <a:r>
              <a:rPr lang="en-US" b="1" dirty="0"/>
              <a:t>Grade 6:</a:t>
            </a:r>
          </a:p>
          <a:p>
            <a:r>
              <a:rPr lang="en-US" dirty="0"/>
              <a:t>6.4(f): Participate in developing student-led classroom activities that promote feelings of inclusion, which support feelings of acceptance, belonging, and being valued, for all students.</a:t>
            </a:r>
          </a:p>
          <a:p>
            <a:pPr marL="0" indent="0">
              <a:buNone/>
            </a:pPr>
            <a:r>
              <a:rPr lang="en-US" dirty="0"/>
              <a:t> </a:t>
            </a:r>
          </a:p>
          <a:p>
            <a:pPr marL="0" indent="0">
              <a:buNone/>
            </a:pPr>
            <a:r>
              <a:rPr lang="en-US" b="1" dirty="0"/>
              <a:t>Grade 7:</a:t>
            </a:r>
          </a:p>
          <a:p>
            <a:r>
              <a:rPr lang="en-US" dirty="0"/>
              <a:t>7.4(c): Explain the importance of cooperating with classmates and demonstrate supportive behaviors that promote feelings of inclusion and safety of others.</a:t>
            </a:r>
          </a:p>
          <a:p>
            <a:r>
              <a:rPr lang="en-US" dirty="0"/>
              <a:t>7.4(</a:t>
            </a:r>
            <a:r>
              <a:rPr lang="en-US" dirty="0" err="1"/>
              <a:t>i</a:t>
            </a:r>
            <a:r>
              <a:rPr lang="en-US" dirty="0"/>
              <a:t>): Identify and describe instances that do not support feelings of inclusion (e.g., marginalization).</a:t>
            </a:r>
          </a:p>
          <a:p>
            <a:pPr marL="0" indent="0">
              <a:buNone/>
            </a:pPr>
            <a:endParaRPr lang="en-US" dirty="0"/>
          </a:p>
          <a:p>
            <a:pPr marL="0" indent="0">
              <a:buNone/>
            </a:pPr>
            <a:r>
              <a:rPr lang="en-US" b="1" dirty="0"/>
              <a:t>Grade 8:</a:t>
            </a:r>
          </a:p>
          <a:p>
            <a:r>
              <a:rPr lang="en-US" dirty="0"/>
              <a:t>8.4(e): Apply relationship skills and strategies (e.g., trust, compassion, empathy) that promote team/group dynamics and inclusion.</a:t>
            </a:r>
          </a:p>
          <a:p>
            <a:r>
              <a:rPr lang="en-US" dirty="0"/>
              <a:t>8.4(</a:t>
            </a:r>
            <a:r>
              <a:rPr lang="en-US" dirty="0" err="1"/>
              <a:t>i</a:t>
            </a:r>
            <a:r>
              <a:rPr lang="en-US" dirty="0"/>
              <a:t>): Develop plans to enhance inclusion and reduce social exclusion/marginalization.</a:t>
            </a:r>
          </a:p>
        </p:txBody>
      </p:sp>
    </p:spTree>
    <p:extLst>
      <p:ext uri="{BB962C8B-B14F-4D97-AF65-F5344CB8AC3E}">
        <p14:creationId xmlns:p14="http://schemas.microsoft.com/office/powerpoint/2010/main" val="25379640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CB681-348C-1A15-38BD-3CF54EC6BCD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B6763A1-579D-2E42-9A1F-E5B67288A470}"/>
              </a:ext>
            </a:extLst>
          </p:cNvPr>
          <p:cNvSpPr>
            <a:spLocks noGrp="1"/>
          </p:cNvSpPr>
          <p:nvPr>
            <p:ph idx="1"/>
          </p:nvPr>
        </p:nvSpPr>
        <p:spPr/>
        <p:txBody>
          <a:bodyPr>
            <a:normAutofit/>
          </a:bodyPr>
          <a:lstStyle/>
          <a:p>
            <a:pPr marL="0" indent="0" algn="ctr">
              <a:buNone/>
            </a:pPr>
            <a:endParaRPr lang="en-US" sz="6600" b="1" dirty="0"/>
          </a:p>
          <a:p>
            <a:pPr marL="0" indent="0" algn="ctr">
              <a:buNone/>
            </a:pPr>
            <a:r>
              <a:rPr lang="en-US" sz="6600" b="1" dirty="0"/>
              <a:t>What is your favorite food?</a:t>
            </a:r>
          </a:p>
        </p:txBody>
      </p:sp>
    </p:spTree>
    <p:extLst>
      <p:ext uri="{BB962C8B-B14F-4D97-AF65-F5344CB8AC3E}">
        <p14:creationId xmlns:p14="http://schemas.microsoft.com/office/powerpoint/2010/main" val="5042770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CB681-348C-1A15-38BD-3CF54EC6BCD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B6763A1-579D-2E42-9A1F-E5B67288A470}"/>
              </a:ext>
            </a:extLst>
          </p:cNvPr>
          <p:cNvSpPr>
            <a:spLocks noGrp="1"/>
          </p:cNvSpPr>
          <p:nvPr>
            <p:ph idx="1"/>
          </p:nvPr>
        </p:nvSpPr>
        <p:spPr/>
        <p:txBody>
          <a:bodyPr>
            <a:normAutofit/>
          </a:bodyPr>
          <a:lstStyle/>
          <a:p>
            <a:pPr marL="0" indent="0" algn="ctr">
              <a:buNone/>
            </a:pPr>
            <a:endParaRPr lang="en-US" sz="6600" b="1" dirty="0"/>
          </a:p>
          <a:p>
            <a:pPr marL="0" indent="0" algn="ctr">
              <a:buNone/>
            </a:pPr>
            <a:r>
              <a:rPr lang="en-US" sz="6600" b="1" dirty="0"/>
              <a:t>What is one thing you are good at?</a:t>
            </a:r>
          </a:p>
        </p:txBody>
      </p:sp>
    </p:spTree>
    <p:extLst>
      <p:ext uri="{BB962C8B-B14F-4D97-AF65-F5344CB8AC3E}">
        <p14:creationId xmlns:p14="http://schemas.microsoft.com/office/powerpoint/2010/main" val="15156421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CB681-348C-1A15-38BD-3CF54EC6BCD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B6763A1-579D-2E42-9A1F-E5B67288A470}"/>
              </a:ext>
            </a:extLst>
          </p:cNvPr>
          <p:cNvSpPr>
            <a:spLocks noGrp="1"/>
          </p:cNvSpPr>
          <p:nvPr>
            <p:ph idx="1"/>
          </p:nvPr>
        </p:nvSpPr>
        <p:spPr/>
        <p:txBody>
          <a:bodyPr>
            <a:normAutofit/>
          </a:bodyPr>
          <a:lstStyle/>
          <a:p>
            <a:pPr marL="0" indent="0" algn="ctr">
              <a:buNone/>
            </a:pPr>
            <a:endParaRPr lang="en-US" sz="6600" b="1" dirty="0"/>
          </a:p>
          <a:p>
            <a:pPr marL="0" indent="0" algn="ctr">
              <a:buNone/>
            </a:pPr>
            <a:r>
              <a:rPr lang="en-US" sz="6600" b="1" dirty="0"/>
              <a:t>What is one thing you are not good at (yet)?</a:t>
            </a:r>
          </a:p>
        </p:txBody>
      </p:sp>
    </p:spTree>
    <p:extLst>
      <p:ext uri="{BB962C8B-B14F-4D97-AF65-F5344CB8AC3E}">
        <p14:creationId xmlns:p14="http://schemas.microsoft.com/office/powerpoint/2010/main" val="12214419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CB681-348C-1A15-38BD-3CF54EC6BCD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B6763A1-579D-2E42-9A1F-E5B67288A470}"/>
              </a:ext>
            </a:extLst>
          </p:cNvPr>
          <p:cNvSpPr>
            <a:spLocks noGrp="1"/>
          </p:cNvSpPr>
          <p:nvPr>
            <p:ph idx="1"/>
          </p:nvPr>
        </p:nvSpPr>
        <p:spPr/>
        <p:txBody>
          <a:bodyPr>
            <a:normAutofit/>
          </a:bodyPr>
          <a:lstStyle/>
          <a:p>
            <a:pPr marL="0" indent="0" algn="ctr">
              <a:buNone/>
            </a:pPr>
            <a:endParaRPr lang="en-US" sz="6600" b="1" dirty="0"/>
          </a:p>
          <a:p>
            <a:pPr marL="0" indent="0" algn="ctr">
              <a:buNone/>
            </a:pPr>
            <a:r>
              <a:rPr lang="en-US" sz="6600" b="1" dirty="0"/>
              <a:t>Describe your pet or the pet you wish you had</a:t>
            </a:r>
          </a:p>
        </p:txBody>
      </p:sp>
    </p:spTree>
    <p:extLst>
      <p:ext uri="{BB962C8B-B14F-4D97-AF65-F5344CB8AC3E}">
        <p14:creationId xmlns:p14="http://schemas.microsoft.com/office/powerpoint/2010/main" val="1950936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CB681-348C-1A15-38BD-3CF54EC6BCD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B6763A1-579D-2E42-9A1F-E5B67288A470}"/>
              </a:ext>
            </a:extLst>
          </p:cNvPr>
          <p:cNvSpPr>
            <a:spLocks noGrp="1"/>
          </p:cNvSpPr>
          <p:nvPr>
            <p:ph idx="1"/>
          </p:nvPr>
        </p:nvSpPr>
        <p:spPr/>
        <p:txBody>
          <a:bodyPr>
            <a:normAutofit/>
          </a:bodyPr>
          <a:lstStyle/>
          <a:p>
            <a:pPr marL="0" indent="0" algn="ctr">
              <a:buNone/>
            </a:pPr>
            <a:endParaRPr lang="en-US" sz="6600" b="1" dirty="0"/>
          </a:p>
          <a:p>
            <a:pPr marL="0" indent="0" algn="ctr">
              <a:buNone/>
            </a:pPr>
            <a:r>
              <a:rPr lang="en-US" sz="6600" b="1" dirty="0"/>
              <a:t>What is your favorite video game?</a:t>
            </a:r>
          </a:p>
        </p:txBody>
      </p:sp>
    </p:spTree>
    <p:extLst>
      <p:ext uri="{BB962C8B-B14F-4D97-AF65-F5344CB8AC3E}">
        <p14:creationId xmlns:p14="http://schemas.microsoft.com/office/powerpoint/2010/main" val="461183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1B53A1-6A8C-C093-EA2A-C8ED03227862}"/>
              </a:ext>
            </a:extLst>
          </p:cNvPr>
          <p:cNvSpPr>
            <a:spLocks noGrp="1"/>
          </p:cNvSpPr>
          <p:nvPr>
            <p:ph type="title"/>
          </p:nvPr>
        </p:nvSpPr>
        <p:spPr>
          <a:xfrm>
            <a:off x="686834" y="1153572"/>
            <a:ext cx="3200400" cy="4461163"/>
          </a:xfrm>
        </p:spPr>
        <p:txBody>
          <a:bodyPr>
            <a:normAutofit/>
          </a:bodyPr>
          <a:lstStyle/>
          <a:p>
            <a:r>
              <a:rPr lang="en-US">
                <a:solidFill>
                  <a:srgbClr val="FFFFFF"/>
                </a:solidFill>
              </a:rPr>
              <a:t>Define Inclusion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aphicFrame>
        <p:nvGraphicFramePr>
          <p:cNvPr id="13" name="Diagram 12">
            <a:extLst>
              <a:ext uri="{FF2B5EF4-FFF2-40B4-BE49-F238E27FC236}">
                <a16:creationId xmlns:a16="http://schemas.microsoft.com/office/drawing/2014/main" id="{8B4D87F1-3FE6-EFB4-2275-CB17610D26C0}"/>
              </a:ext>
            </a:extLst>
          </p:cNvPr>
          <p:cNvGraphicFramePr/>
          <p:nvPr/>
        </p:nvGraphicFramePr>
        <p:xfrm>
          <a:off x="4399621" y="1389869"/>
          <a:ext cx="6570133" cy="42248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4377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4103"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3F7EA0-6819-D123-3C8D-5BB1FB98CA9C}"/>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300" kern="1200" dirty="0">
                <a:solidFill>
                  <a:srgbClr val="FFFFFF"/>
                </a:solidFill>
                <a:latin typeface="+mj-lt"/>
                <a:ea typeface="+mj-ea"/>
                <a:cs typeface="+mj-cs"/>
              </a:rPr>
              <a:t>In your own words, how do you define ”inclusion”?</a:t>
            </a:r>
          </a:p>
        </p:txBody>
      </p:sp>
      <p:pic>
        <p:nvPicPr>
          <p:cNvPr id="4098" name="Picture 2">
            <a:extLst>
              <a:ext uri="{FF2B5EF4-FFF2-40B4-BE49-F238E27FC236}">
                <a16:creationId xmlns:a16="http://schemas.microsoft.com/office/drawing/2014/main" id="{44E17884-3E03-5E0C-20B4-B4B4E33D131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83296" y="643466"/>
            <a:ext cx="5568739" cy="55687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A8BF43D-71BA-5358-2B3A-94DD433F9241}"/>
              </a:ext>
            </a:extLst>
          </p:cNvPr>
          <p:cNvSpPr txBox="1"/>
          <p:nvPr/>
        </p:nvSpPr>
        <p:spPr>
          <a:xfrm>
            <a:off x="717422" y="6212205"/>
            <a:ext cx="5485669" cy="369332"/>
          </a:xfrm>
          <a:prstGeom prst="rect">
            <a:avLst/>
          </a:prstGeom>
          <a:noFill/>
        </p:spPr>
        <p:txBody>
          <a:bodyPr wrap="none" rtlCol="0">
            <a:spAutoFit/>
          </a:bodyPr>
          <a:lstStyle/>
          <a:p>
            <a:r>
              <a:rPr lang="en-US" dirty="0"/>
              <a:t>Or go to </a:t>
            </a:r>
            <a:r>
              <a:rPr lang="en-US" dirty="0">
                <a:hlinkClick r:id="rId4"/>
              </a:rPr>
              <a:t>www.menti.com</a:t>
            </a:r>
            <a:r>
              <a:rPr lang="en-US" dirty="0"/>
              <a:t> and enter the code </a:t>
            </a:r>
            <a:r>
              <a:rPr lang="en-US" b="1" dirty="0"/>
              <a:t>6934 8219</a:t>
            </a:r>
            <a:r>
              <a:rPr lang="en-US" dirty="0"/>
              <a:t> </a:t>
            </a:r>
          </a:p>
        </p:txBody>
      </p:sp>
    </p:spTree>
    <p:extLst>
      <p:ext uri="{BB962C8B-B14F-4D97-AF65-F5344CB8AC3E}">
        <p14:creationId xmlns:p14="http://schemas.microsoft.com/office/powerpoint/2010/main" val="3963846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5F8D7-DDCD-FEA2-00B2-29C5C50359D7}"/>
              </a:ext>
            </a:extLst>
          </p:cNvPr>
          <p:cNvSpPr>
            <a:spLocks noGrp="1"/>
          </p:cNvSpPr>
          <p:nvPr>
            <p:ph type="title"/>
          </p:nvPr>
        </p:nvSpPr>
        <p:spPr>
          <a:xfrm>
            <a:off x="648929" y="629266"/>
            <a:ext cx="3651467" cy="1676603"/>
          </a:xfrm>
        </p:spPr>
        <p:txBody>
          <a:bodyPr>
            <a:normAutofit/>
          </a:bodyPr>
          <a:lstStyle/>
          <a:p>
            <a:r>
              <a:rPr lang="en-US" sz="4800"/>
              <a:t>INCLUSION</a:t>
            </a:r>
          </a:p>
        </p:txBody>
      </p:sp>
      <p:sp>
        <p:nvSpPr>
          <p:cNvPr id="3" name="Content Placeholder 2">
            <a:extLst>
              <a:ext uri="{FF2B5EF4-FFF2-40B4-BE49-F238E27FC236}">
                <a16:creationId xmlns:a16="http://schemas.microsoft.com/office/drawing/2014/main" id="{FB456DDF-8088-A237-764F-E80D1A676282}"/>
              </a:ext>
            </a:extLst>
          </p:cNvPr>
          <p:cNvSpPr>
            <a:spLocks noGrp="1"/>
          </p:cNvSpPr>
          <p:nvPr>
            <p:ph idx="1"/>
          </p:nvPr>
        </p:nvSpPr>
        <p:spPr>
          <a:xfrm>
            <a:off x="648931" y="2438400"/>
            <a:ext cx="3651466" cy="3785419"/>
          </a:xfrm>
        </p:spPr>
        <p:txBody>
          <a:bodyPr>
            <a:normAutofit/>
          </a:bodyPr>
          <a:lstStyle/>
          <a:p>
            <a:pPr marL="0" indent="0">
              <a:buNone/>
            </a:pPr>
            <a:r>
              <a:rPr lang="en-US" sz="1800"/>
              <a:t>The act of creating an environment in which any individual or group will be welcomed, respected, supported and valued as a fully participating member. An inclusive and welcoming climate embraces and respects differences.</a:t>
            </a:r>
          </a:p>
        </p:txBody>
      </p:sp>
      <p:pic>
        <p:nvPicPr>
          <p:cNvPr id="6" name="Picture 5">
            <a:extLst>
              <a:ext uri="{FF2B5EF4-FFF2-40B4-BE49-F238E27FC236}">
                <a16:creationId xmlns:a16="http://schemas.microsoft.com/office/drawing/2014/main" id="{3077302D-7EC0-2414-53B7-BCA8279DA25D}"/>
              </a:ext>
            </a:extLst>
          </p:cNvPr>
          <p:cNvPicPr>
            <a:picLocks noChangeAspect="1"/>
          </p:cNvPicPr>
          <p:nvPr/>
        </p:nvPicPr>
        <p:blipFill rotWithShape="1">
          <a:blip r:embed="rId3"/>
          <a:srcRect l="19025" r="19025"/>
          <a:stretch/>
        </p:blipFill>
        <p:spPr>
          <a:xfrm>
            <a:off x="4639056" y="10"/>
            <a:ext cx="7552944" cy="6857990"/>
          </a:xfrm>
          <a:prstGeom prst="rect">
            <a:avLst/>
          </a:prstGeom>
          <a:effectLst/>
        </p:spPr>
      </p:pic>
      <p:sp>
        <p:nvSpPr>
          <p:cNvPr id="9" name="TextBox 8">
            <a:extLst>
              <a:ext uri="{FF2B5EF4-FFF2-40B4-BE49-F238E27FC236}">
                <a16:creationId xmlns:a16="http://schemas.microsoft.com/office/drawing/2014/main" id="{15E542E8-DA34-9D1B-5EC8-76B333E7A4FF}"/>
              </a:ext>
            </a:extLst>
          </p:cNvPr>
          <p:cNvSpPr txBox="1"/>
          <p:nvPr/>
        </p:nvSpPr>
        <p:spPr>
          <a:xfrm>
            <a:off x="0" y="6000936"/>
            <a:ext cx="12192000" cy="923330"/>
          </a:xfrm>
          <a:prstGeom prst="rect">
            <a:avLst/>
          </a:prstGeom>
          <a:noFill/>
        </p:spPr>
        <p:txBody>
          <a:bodyPr wrap="square">
            <a:spAutoFit/>
          </a:bodyPr>
          <a:lstStyle/>
          <a:p>
            <a:pPr marL="0" marR="0" lvl="0" indent="0" algn="l" defTabSz="914400" rtl="0" eaLnBrk="1" fontAlgn="auto" latinLnBrk="0" hangingPunct="1">
              <a:spcBef>
                <a:spcPts val="0"/>
              </a:spcBef>
              <a:spcAft>
                <a:spcPts val="600"/>
              </a:spcAft>
              <a:buClrTx/>
              <a:buSzTx/>
              <a:buFontTx/>
              <a:buNone/>
              <a:tabLst/>
              <a:defRPr/>
            </a:pPr>
            <a:r>
              <a:rPr lang="en-US"/>
              <a:t>Diversity, Equity and Inclusion Glossary.  College of the Environment.  University of Washington. </a:t>
            </a:r>
            <a:r>
              <a:rPr lang="en-US">
                <a:hlinkClick r:id="rId4"/>
              </a:rPr>
              <a:t>https://environment.uw.edu/about/diversity-equity-inclusion/tools-and-additional-resources/glossary-dei-concepts/#:~:text=Inclusion%3A%20The%20act%20of%20creating,climate%20embraces%20and%20respects%20differences</a:t>
            </a:r>
            <a:r>
              <a:rPr lang="en-US"/>
              <a:t>.</a:t>
            </a:r>
          </a:p>
        </p:txBody>
      </p:sp>
    </p:spTree>
    <p:extLst>
      <p:ext uri="{BB962C8B-B14F-4D97-AF65-F5344CB8AC3E}">
        <p14:creationId xmlns:p14="http://schemas.microsoft.com/office/powerpoint/2010/main" val="3633562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392363B-65C1-20EB-5A19-E424FAD3F793}"/>
              </a:ext>
            </a:extLst>
          </p:cNvPr>
          <p:cNvPicPr>
            <a:picLocks noChangeAspect="1"/>
          </p:cNvPicPr>
          <p:nvPr/>
        </p:nvPicPr>
        <p:blipFill>
          <a:blip r:embed="rId3"/>
          <a:stretch>
            <a:fillRect/>
          </a:stretch>
        </p:blipFill>
        <p:spPr>
          <a:xfrm>
            <a:off x="2491193" y="643467"/>
            <a:ext cx="7209614" cy="5571066"/>
          </a:xfrm>
          <a:prstGeom prst="rect">
            <a:avLst/>
          </a:prstGeom>
        </p:spPr>
      </p:pic>
      <p:sp>
        <p:nvSpPr>
          <p:cNvPr id="12" name="Donut 11">
            <a:extLst>
              <a:ext uri="{FF2B5EF4-FFF2-40B4-BE49-F238E27FC236}">
                <a16:creationId xmlns:a16="http://schemas.microsoft.com/office/drawing/2014/main" id="{A050FED6-7B62-D882-3594-0F8723F03D94}"/>
              </a:ext>
            </a:extLst>
          </p:cNvPr>
          <p:cNvSpPr/>
          <p:nvPr/>
        </p:nvSpPr>
        <p:spPr>
          <a:xfrm>
            <a:off x="4656667" y="846667"/>
            <a:ext cx="2641601" cy="2582333"/>
          </a:xfrm>
          <a:prstGeom prst="donut">
            <a:avLst>
              <a:gd name="adj" fmla="val 312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9990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000" b="1" dirty="0"/>
              <a:t>Teaching Personal and Social Responsibility (TPSR) </a:t>
            </a:r>
            <a:r>
              <a:rPr lang="en-US" sz="3100" dirty="0"/>
              <a:t>(</a:t>
            </a:r>
            <a:r>
              <a:rPr lang="en-US" sz="3100" dirty="0" err="1"/>
              <a:t>Hellison</a:t>
            </a:r>
            <a:r>
              <a:rPr lang="en-US" sz="3100" dirty="0"/>
              <a:t> 2003)</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02588472"/>
              </p:ext>
            </p:extLst>
          </p:nvPr>
        </p:nvGraphicFramePr>
        <p:xfrm>
          <a:off x="3522133" y="21011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66ED50DA-F294-A426-F31A-2F616807144C}"/>
              </a:ext>
            </a:extLst>
          </p:cNvPr>
          <p:cNvSpPr txBox="1"/>
          <p:nvPr/>
        </p:nvSpPr>
        <p:spPr>
          <a:xfrm>
            <a:off x="270934" y="4040915"/>
            <a:ext cx="2300566" cy="646331"/>
          </a:xfrm>
          <a:prstGeom prst="rect">
            <a:avLst/>
          </a:prstGeom>
          <a:noFill/>
        </p:spPr>
        <p:txBody>
          <a:bodyPr wrap="none" rtlCol="0">
            <a:spAutoFit/>
          </a:bodyPr>
          <a:lstStyle/>
          <a:p>
            <a:r>
              <a:rPr lang="en-US" sz="3600" b="1" dirty="0">
                <a:solidFill>
                  <a:srgbClr val="FF0000"/>
                </a:solidFill>
              </a:rPr>
              <a:t>INCLUSION</a:t>
            </a:r>
          </a:p>
        </p:txBody>
      </p:sp>
      <p:cxnSp>
        <p:nvCxnSpPr>
          <p:cNvPr id="6" name="Straight Arrow Connector 5">
            <a:extLst>
              <a:ext uri="{FF2B5EF4-FFF2-40B4-BE49-F238E27FC236}">
                <a16:creationId xmlns:a16="http://schemas.microsoft.com/office/drawing/2014/main" id="{2A2B1F1A-9918-C88E-6C4B-E4994CD6E4EE}"/>
              </a:ext>
            </a:extLst>
          </p:cNvPr>
          <p:cNvCxnSpPr>
            <a:cxnSpLocks/>
          </p:cNvCxnSpPr>
          <p:nvPr/>
        </p:nvCxnSpPr>
        <p:spPr>
          <a:xfrm>
            <a:off x="2172383" y="4822712"/>
            <a:ext cx="1078817" cy="98542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C6178E4-3288-114E-DEA4-7E9B5EB45279}"/>
              </a:ext>
            </a:extLst>
          </p:cNvPr>
          <p:cNvCxnSpPr>
            <a:cxnSpLocks/>
          </p:cNvCxnSpPr>
          <p:nvPr/>
        </p:nvCxnSpPr>
        <p:spPr>
          <a:xfrm flipV="1">
            <a:off x="2015067" y="3572933"/>
            <a:ext cx="1236133" cy="46798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133C93E-C414-1461-EE2C-5774315711B7}"/>
              </a:ext>
            </a:extLst>
          </p:cNvPr>
          <p:cNvCxnSpPr>
            <a:cxnSpLocks/>
          </p:cNvCxnSpPr>
          <p:nvPr/>
        </p:nvCxnSpPr>
        <p:spPr>
          <a:xfrm flipV="1">
            <a:off x="1421217" y="2791136"/>
            <a:ext cx="1965450" cy="111431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188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BBE519F3-8146-8181-CD56-44C1D004FC8F}"/>
              </a:ext>
            </a:extLst>
          </p:cNvPr>
          <p:cNvSpPr>
            <a:spLocks noGrp="1"/>
          </p:cNvSpPr>
          <p:nvPr>
            <p:ph type="title"/>
          </p:nvPr>
        </p:nvSpPr>
        <p:spPr>
          <a:xfrm>
            <a:off x="863029" y="1012004"/>
            <a:ext cx="3416158" cy="4795408"/>
          </a:xfrm>
        </p:spPr>
        <p:txBody>
          <a:bodyPr>
            <a:normAutofit/>
          </a:bodyPr>
          <a:lstStyle/>
          <a:p>
            <a:r>
              <a:rPr lang="en-US" sz="3400" b="1" i="1">
                <a:solidFill>
                  <a:srgbClr val="FFFFFF"/>
                </a:solidFill>
              </a:rPr>
              <a:t>Standard 4:</a:t>
            </a:r>
            <a:r>
              <a:rPr lang="en-US" sz="3400" i="1">
                <a:solidFill>
                  <a:srgbClr val="FFFFFF"/>
                </a:solidFill>
              </a:rPr>
              <a:t> Demonstrate the aptitude, attitude, and skills to lead responsible, fulfilling, and respectful lives</a:t>
            </a:r>
            <a:r>
              <a:rPr lang="en-US" sz="3400">
                <a:solidFill>
                  <a:srgbClr val="FFFFFF"/>
                </a:solidFill>
              </a:rPr>
              <a:t>.</a:t>
            </a:r>
            <a:br>
              <a:rPr lang="en-US" sz="3400">
                <a:solidFill>
                  <a:srgbClr val="FFFFFF"/>
                </a:solidFill>
              </a:rPr>
            </a:br>
            <a:r>
              <a:rPr lang="en-US" sz="3400" b="1">
                <a:solidFill>
                  <a:srgbClr val="FFFFFF"/>
                </a:solidFill>
              </a:rPr>
              <a:t>(Social and Emotional Development)</a:t>
            </a:r>
            <a:r>
              <a:rPr lang="en-US" sz="3400">
                <a:solidFill>
                  <a:srgbClr val="FFFFFF"/>
                </a:solidFill>
              </a:rPr>
              <a:t> </a:t>
            </a:r>
          </a:p>
        </p:txBody>
      </p:sp>
      <p:graphicFrame>
        <p:nvGraphicFramePr>
          <p:cNvPr id="11" name="Diagram 10">
            <a:extLst>
              <a:ext uri="{FF2B5EF4-FFF2-40B4-BE49-F238E27FC236}">
                <a16:creationId xmlns:a16="http://schemas.microsoft.com/office/drawing/2014/main" id="{D949F74F-17AD-E710-2B68-DF9BF157DFC1}"/>
              </a:ext>
            </a:extLst>
          </p:cNvPr>
          <p:cNvGraphicFramePr/>
          <p:nvPr>
            <p:extLst>
              <p:ext uri="{D42A27DB-BD31-4B8C-83A1-F6EECF244321}">
                <p14:modId xmlns:p14="http://schemas.microsoft.com/office/powerpoint/2010/main" val="3206459754"/>
              </p:ext>
            </p:extLst>
          </p:nvPr>
        </p:nvGraphicFramePr>
        <p:xfrm>
          <a:off x="3708373" y="220133"/>
          <a:ext cx="5892828" cy="63838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B6FF3947-3C23-B4B9-14FC-075FA839E39A}"/>
              </a:ext>
            </a:extLst>
          </p:cNvPr>
          <p:cNvSpPr txBox="1"/>
          <p:nvPr/>
        </p:nvSpPr>
        <p:spPr>
          <a:xfrm>
            <a:off x="8100238" y="6546992"/>
            <a:ext cx="4091761" cy="369332"/>
          </a:xfrm>
          <a:prstGeom prst="rect">
            <a:avLst/>
          </a:prstGeom>
          <a:noFill/>
        </p:spPr>
        <p:txBody>
          <a:bodyPr wrap="none" rtlCol="0">
            <a:spAutoFit/>
          </a:bodyPr>
          <a:lstStyle/>
          <a:p>
            <a:r>
              <a:rPr lang="en-US" dirty="0"/>
              <a:t>(</a:t>
            </a:r>
            <a:r>
              <a:rPr lang="en-US" dirty="0" err="1"/>
              <a:t>Hellison</a:t>
            </a:r>
            <a:r>
              <a:rPr lang="en-US" dirty="0"/>
              <a:t>, 2013; Watson &amp; </a:t>
            </a:r>
            <a:r>
              <a:rPr lang="en-US" dirty="0" err="1"/>
              <a:t>Clocksin</a:t>
            </a:r>
            <a:r>
              <a:rPr lang="en-US" dirty="0"/>
              <a:t>, 2013)</a:t>
            </a:r>
          </a:p>
        </p:txBody>
      </p:sp>
      <p:grpSp>
        <p:nvGrpSpPr>
          <p:cNvPr id="22" name="Group 21">
            <a:extLst>
              <a:ext uri="{FF2B5EF4-FFF2-40B4-BE49-F238E27FC236}">
                <a16:creationId xmlns:a16="http://schemas.microsoft.com/office/drawing/2014/main" id="{ACA57C9F-1899-E717-D628-3D2AE444DC95}"/>
              </a:ext>
            </a:extLst>
          </p:cNvPr>
          <p:cNvGrpSpPr/>
          <p:nvPr/>
        </p:nvGrpSpPr>
        <p:grpSpPr>
          <a:xfrm>
            <a:off x="8954677" y="216690"/>
            <a:ext cx="3237318" cy="1029460"/>
            <a:chOff x="1244413" y="3677"/>
            <a:chExt cx="3918730" cy="1029460"/>
          </a:xfrm>
        </p:grpSpPr>
        <p:sp>
          <p:nvSpPr>
            <p:cNvPr id="23" name="Pentagon 22">
              <a:extLst>
                <a:ext uri="{FF2B5EF4-FFF2-40B4-BE49-F238E27FC236}">
                  <a16:creationId xmlns:a16="http://schemas.microsoft.com/office/drawing/2014/main" id="{357FC8B3-7100-16EC-C3DB-760A6E0876D4}"/>
                </a:ext>
              </a:extLst>
            </p:cNvPr>
            <p:cNvSpPr/>
            <p:nvPr/>
          </p:nvSpPr>
          <p:spPr>
            <a:xfrm rot="10800000">
              <a:off x="1244413" y="3677"/>
              <a:ext cx="3918730" cy="1029460"/>
            </a:xfrm>
            <a:prstGeom prst="homePlat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24" name="Pentagon 4">
              <a:extLst>
                <a:ext uri="{FF2B5EF4-FFF2-40B4-BE49-F238E27FC236}">
                  <a16:creationId xmlns:a16="http://schemas.microsoft.com/office/drawing/2014/main" id="{15A52FFD-82E7-22D8-A878-3C4F4D256E46}"/>
                </a:ext>
              </a:extLst>
            </p:cNvPr>
            <p:cNvSpPr txBox="1"/>
            <p:nvPr/>
          </p:nvSpPr>
          <p:spPr>
            <a:xfrm rot="21600000">
              <a:off x="1501778" y="3677"/>
              <a:ext cx="3661365" cy="102946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3964"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Word Wall</a:t>
              </a:r>
            </a:p>
          </p:txBody>
        </p:sp>
      </p:grpSp>
      <p:grpSp>
        <p:nvGrpSpPr>
          <p:cNvPr id="25" name="Group 24">
            <a:extLst>
              <a:ext uri="{FF2B5EF4-FFF2-40B4-BE49-F238E27FC236}">
                <a16:creationId xmlns:a16="http://schemas.microsoft.com/office/drawing/2014/main" id="{F5E2A9A9-0A21-B0AC-352D-6016CB4767BF}"/>
              </a:ext>
            </a:extLst>
          </p:cNvPr>
          <p:cNvGrpSpPr/>
          <p:nvPr/>
        </p:nvGrpSpPr>
        <p:grpSpPr>
          <a:xfrm>
            <a:off x="8954680" y="1559603"/>
            <a:ext cx="3237319" cy="1029460"/>
            <a:chOff x="1244413" y="1340440"/>
            <a:chExt cx="3918730" cy="1029460"/>
          </a:xfrm>
        </p:grpSpPr>
        <p:sp>
          <p:nvSpPr>
            <p:cNvPr id="26" name="Pentagon 25">
              <a:extLst>
                <a:ext uri="{FF2B5EF4-FFF2-40B4-BE49-F238E27FC236}">
                  <a16:creationId xmlns:a16="http://schemas.microsoft.com/office/drawing/2014/main" id="{F2662DE8-B3EE-8E7A-AF8C-03DB8DF1119D}"/>
                </a:ext>
              </a:extLst>
            </p:cNvPr>
            <p:cNvSpPr/>
            <p:nvPr/>
          </p:nvSpPr>
          <p:spPr>
            <a:xfrm rot="10800000">
              <a:off x="1244413" y="1340440"/>
              <a:ext cx="3918730" cy="1029460"/>
            </a:xfrm>
            <a:prstGeom prst="homePlate">
              <a:avLst/>
            </a:prstGeom>
          </p:spPr>
          <p:style>
            <a:lnRef idx="2">
              <a:schemeClr val="lt1">
                <a:hueOff val="0"/>
                <a:satOff val="0"/>
                <a:lumOff val="0"/>
                <a:alphaOff val="0"/>
              </a:schemeClr>
            </a:lnRef>
            <a:fillRef idx="1">
              <a:schemeClr val="accent4">
                <a:hueOff val="2450223"/>
                <a:satOff val="-10194"/>
                <a:lumOff val="2402"/>
                <a:alphaOff val="0"/>
              </a:schemeClr>
            </a:fillRef>
            <a:effectRef idx="0">
              <a:schemeClr val="accent4">
                <a:hueOff val="2450223"/>
                <a:satOff val="-10194"/>
                <a:lumOff val="2402"/>
                <a:alphaOff val="0"/>
              </a:schemeClr>
            </a:effectRef>
            <a:fontRef idx="minor">
              <a:schemeClr val="lt1"/>
            </a:fontRef>
          </p:style>
        </p:sp>
        <p:sp>
          <p:nvSpPr>
            <p:cNvPr id="27" name="Pentagon 4">
              <a:extLst>
                <a:ext uri="{FF2B5EF4-FFF2-40B4-BE49-F238E27FC236}">
                  <a16:creationId xmlns:a16="http://schemas.microsoft.com/office/drawing/2014/main" id="{3D409C53-3060-818B-C875-4CB575A3F5C7}"/>
                </a:ext>
              </a:extLst>
            </p:cNvPr>
            <p:cNvSpPr txBox="1"/>
            <p:nvPr/>
          </p:nvSpPr>
          <p:spPr>
            <a:xfrm rot="21600000">
              <a:off x="1501778" y="1340440"/>
              <a:ext cx="3661365" cy="10294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3964"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Instant Activity</a:t>
              </a:r>
            </a:p>
          </p:txBody>
        </p:sp>
      </p:grpSp>
      <p:grpSp>
        <p:nvGrpSpPr>
          <p:cNvPr id="28" name="Group 27">
            <a:extLst>
              <a:ext uri="{FF2B5EF4-FFF2-40B4-BE49-F238E27FC236}">
                <a16:creationId xmlns:a16="http://schemas.microsoft.com/office/drawing/2014/main" id="{29B9273E-C417-3D9E-9049-93FDE2F1DF8C}"/>
              </a:ext>
            </a:extLst>
          </p:cNvPr>
          <p:cNvGrpSpPr/>
          <p:nvPr/>
        </p:nvGrpSpPr>
        <p:grpSpPr>
          <a:xfrm>
            <a:off x="8954680" y="2896768"/>
            <a:ext cx="3237320" cy="1029460"/>
            <a:chOff x="1244413" y="2677203"/>
            <a:chExt cx="3918730" cy="1029460"/>
          </a:xfrm>
        </p:grpSpPr>
        <p:sp>
          <p:nvSpPr>
            <p:cNvPr id="29" name="Pentagon 28">
              <a:extLst>
                <a:ext uri="{FF2B5EF4-FFF2-40B4-BE49-F238E27FC236}">
                  <a16:creationId xmlns:a16="http://schemas.microsoft.com/office/drawing/2014/main" id="{4FA02937-ECD2-2207-500B-FAA5173CD61C}"/>
                </a:ext>
              </a:extLst>
            </p:cNvPr>
            <p:cNvSpPr/>
            <p:nvPr/>
          </p:nvSpPr>
          <p:spPr>
            <a:xfrm rot="10800000">
              <a:off x="1244413" y="2677203"/>
              <a:ext cx="3918730" cy="1029460"/>
            </a:xfrm>
            <a:prstGeom prst="homePlate">
              <a:avLst/>
            </a:prstGeom>
          </p:spPr>
          <p:style>
            <a:lnRef idx="2">
              <a:schemeClr val="lt1">
                <a:hueOff val="0"/>
                <a:satOff val="0"/>
                <a:lumOff val="0"/>
                <a:alphaOff val="0"/>
              </a:schemeClr>
            </a:lnRef>
            <a:fillRef idx="1">
              <a:schemeClr val="accent4">
                <a:hueOff val="4900445"/>
                <a:satOff val="-20388"/>
                <a:lumOff val="4804"/>
                <a:alphaOff val="0"/>
              </a:schemeClr>
            </a:fillRef>
            <a:effectRef idx="0">
              <a:schemeClr val="accent4">
                <a:hueOff val="4900445"/>
                <a:satOff val="-20388"/>
                <a:lumOff val="4804"/>
                <a:alphaOff val="0"/>
              </a:schemeClr>
            </a:effectRef>
            <a:fontRef idx="minor">
              <a:schemeClr val="lt1"/>
            </a:fontRef>
          </p:style>
        </p:sp>
        <p:sp>
          <p:nvSpPr>
            <p:cNvPr id="30" name="Pentagon 4">
              <a:extLst>
                <a:ext uri="{FF2B5EF4-FFF2-40B4-BE49-F238E27FC236}">
                  <a16:creationId xmlns:a16="http://schemas.microsoft.com/office/drawing/2014/main" id="{8D48CA46-8FB2-1224-6933-9A6DFC5F0544}"/>
                </a:ext>
              </a:extLst>
            </p:cNvPr>
            <p:cNvSpPr txBox="1"/>
            <p:nvPr/>
          </p:nvSpPr>
          <p:spPr>
            <a:xfrm rot="21600000">
              <a:off x="1501778" y="2677203"/>
              <a:ext cx="3661365" cy="10294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3964"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Choices and Challenges</a:t>
              </a:r>
            </a:p>
          </p:txBody>
        </p:sp>
      </p:grpSp>
      <p:grpSp>
        <p:nvGrpSpPr>
          <p:cNvPr id="31" name="Group 30">
            <a:extLst>
              <a:ext uri="{FF2B5EF4-FFF2-40B4-BE49-F238E27FC236}">
                <a16:creationId xmlns:a16="http://schemas.microsoft.com/office/drawing/2014/main" id="{8C7A8307-5783-F37F-B8AA-C83FC5FA6F70}"/>
              </a:ext>
            </a:extLst>
          </p:cNvPr>
          <p:cNvGrpSpPr/>
          <p:nvPr/>
        </p:nvGrpSpPr>
        <p:grpSpPr>
          <a:xfrm>
            <a:off x="8954678" y="4231627"/>
            <a:ext cx="3237321" cy="1029460"/>
            <a:chOff x="1244413" y="4013965"/>
            <a:chExt cx="3918730" cy="1029460"/>
          </a:xfrm>
        </p:grpSpPr>
        <p:sp>
          <p:nvSpPr>
            <p:cNvPr id="32" name="Pentagon 31">
              <a:extLst>
                <a:ext uri="{FF2B5EF4-FFF2-40B4-BE49-F238E27FC236}">
                  <a16:creationId xmlns:a16="http://schemas.microsoft.com/office/drawing/2014/main" id="{9E0A28DC-7347-577F-09A5-2FFC00AA40E1}"/>
                </a:ext>
              </a:extLst>
            </p:cNvPr>
            <p:cNvSpPr/>
            <p:nvPr/>
          </p:nvSpPr>
          <p:spPr>
            <a:xfrm rot="10800000">
              <a:off x="1244413" y="4013965"/>
              <a:ext cx="3918730" cy="1029460"/>
            </a:xfrm>
            <a:prstGeom prst="homePlate">
              <a:avLst/>
            </a:prstGeom>
          </p:spPr>
          <p:style>
            <a:lnRef idx="2">
              <a:schemeClr val="lt1">
                <a:hueOff val="0"/>
                <a:satOff val="0"/>
                <a:lumOff val="0"/>
                <a:alphaOff val="0"/>
              </a:schemeClr>
            </a:lnRef>
            <a:fillRef idx="1">
              <a:schemeClr val="accent4">
                <a:hueOff val="7350668"/>
                <a:satOff val="-30583"/>
                <a:lumOff val="7206"/>
                <a:alphaOff val="0"/>
              </a:schemeClr>
            </a:fillRef>
            <a:effectRef idx="0">
              <a:schemeClr val="accent4">
                <a:hueOff val="7350668"/>
                <a:satOff val="-30583"/>
                <a:lumOff val="7206"/>
                <a:alphaOff val="0"/>
              </a:schemeClr>
            </a:effectRef>
            <a:fontRef idx="minor">
              <a:schemeClr val="lt1"/>
            </a:fontRef>
          </p:style>
        </p:sp>
        <p:sp>
          <p:nvSpPr>
            <p:cNvPr id="33" name="Pentagon 4">
              <a:extLst>
                <a:ext uri="{FF2B5EF4-FFF2-40B4-BE49-F238E27FC236}">
                  <a16:creationId xmlns:a16="http://schemas.microsoft.com/office/drawing/2014/main" id="{CACBAB69-145E-7856-DFE9-6D452E6780A8}"/>
                </a:ext>
              </a:extLst>
            </p:cNvPr>
            <p:cNvSpPr txBox="1"/>
            <p:nvPr/>
          </p:nvSpPr>
          <p:spPr>
            <a:xfrm rot="21600000">
              <a:off x="1501778" y="4013965"/>
              <a:ext cx="3661365" cy="10294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3964"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Transitions and Closure</a:t>
              </a:r>
            </a:p>
          </p:txBody>
        </p:sp>
      </p:grpSp>
      <p:grpSp>
        <p:nvGrpSpPr>
          <p:cNvPr id="34" name="Group 33">
            <a:extLst>
              <a:ext uri="{FF2B5EF4-FFF2-40B4-BE49-F238E27FC236}">
                <a16:creationId xmlns:a16="http://schemas.microsoft.com/office/drawing/2014/main" id="{AE08F293-63DA-7E47-360A-E107A671BE00}"/>
              </a:ext>
            </a:extLst>
          </p:cNvPr>
          <p:cNvGrpSpPr/>
          <p:nvPr/>
        </p:nvGrpSpPr>
        <p:grpSpPr>
          <a:xfrm>
            <a:off x="8954677" y="5574540"/>
            <a:ext cx="3237322" cy="1029460"/>
            <a:chOff x="1244413" y="5350728"/>
            <a:chExt cx="3918730" cy="1029460"/>
          </a:xfrm>
        </p:grpSpPr>
        <p:sp>
          <p:nvSpPr>
            <p:cNvPr id="35" name="Pentagon 34">
              <a:extLst>
                <a:ext uri="{FF2B5EF4-FFF2-40B4-BE49-F238E27FC236}">
                  <a16:creationId xmlns:a16="http://schemas.microsoft.com/office/drawing/2014/main" id="{C433AF68-7CB8-D4EA-CB53-98216E140AEF}"/>
                </a:ext>
              </a:extLst>
            </p:cNvPr>
            <p:cNvSpPr/>
            <p:nvPr/>
          </p:nvSpPr>
          <p:spPr>
            <a:xfrm rot="10800000">
              <a:off x="1244413" y="5350728"/>
              <a:ext cx="3918730" cy="1029460"/>
            </a:xfrm>
            <a:prstGeom prst="homePlate">
              <a:avLst/>
            </a:prstGeom>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sp>
        <p:sp>
          <p:nvSpPr>
            <p:cNvPr id="36" name="Pentagon 4">
              <a:extLst>
                <a:ext uri="{FF2B5EF4-FFF2-40B4-BE49-F238E27FC236}">
                  <a16:creationId xmlns:a16="http://schemas.microsoft.com/office/drawing/2014/main" id="{AF5A1241-AF5D-6F1A-A806-6D3F0B9D9E4B}"/>
                </a:ext>
              </a:extLst>
            </p:cNvPr>
            <p:cNvSpPr txBox="1"/>
            <p:nvPr/>
          </p:nvSpPr>
          <p:spPr>
            <a:xfrm rot="21600000">
              <a:off x="1501778" y="5350728"/>
              <a:ext cx="3661365" cy="10294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3964"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Recognition</a:t>
              </a:r>
            </a:p>
          </p:txBody>
        </p:sp>
      </p:grpSp>
    </p:spTree>
    <p:extLst>
      <p:ext uri="{BB962C8B-B14F-4D97-AF65-F5344CB8AC3E}">
        <p14:creationId xmlns:p14="http://schemas.microsoft.com/office/powerpoint/2010/main" val="190736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1+#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1+#ppt_w/2"/>
                                          </p:val>
                                        </p:tav>
                                        <p:tav tm="100000">
                                          <p:val>
                                            <p:strVal val="#ppt_x"/>
                                          </p:val>
                                        </p:tav>
                                      </p:tavLst>
                                    </p:anim>
                                    <p:anim calcmode="lin" valueType="num">
                                      <p:cBhvr additive="base">
                                        <p:cTn id="14"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1+#ppt_w/2"/>
                                          </p:val>
                                        </p:tav>
                                        <p:tav tm="100000">
                                          <p:val>
                                            <p:strVal val="#ppt_x"/>
                                          </p:val>
                                        </p:tav>
                                      </p:tavLst>
                                    </p:anim>
                                    <p:anim calcmode="lin" valueType="num">
                                      <p:cBhvr additive="base">
                                        <p:cTn id="20"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1+#ppt_w/2"/>
                                          </p:val>
                                        </p:tav>
                                        <p:tav tm="100000">
                                          <p:val>
                                            <p:strVal val="#ppt_x"/>
                                          </p:val>
                                        </p:tav>
                                      </p:tavLst>
                                    </p:anim>
                                    <p:anim calcmode="lin" valueType="num">
                                      <p:cBhvr additive="base">
                                        <p:cTn id="26"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500" fill="hold"/>
                                        <p:tgtEl>
                                          <p:spTgt spid="34"/>
                                        </p:tgtEl>
                                        <p:attrNameLst>
                                          <p:attrName>ppt_x</p:attrName>
                                        </p:attrNameLst>
                                      </p:cBhvr>
                                      <p:tavLst>
                                        <p:tav tm="0">
                                          <p:val>
                                            <p:strVal val="1+#ppt_w/2"/>
                                          </p:val>
                                        </p:tav>
                                        <p:tav tm="100000">
                                          <p:val>
                                            <p:strVal val="#ppt_x"/>
                                          </p:val>
                                        </p:tav>
                                      </p:tavLst>
                                    </p:anim>
                                    <p:anim calcmode="lin" valueType="num">
                                      <p:cBhvr additive="base">
                                        <p:cTn id="32"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10820</TotalTime>
  <Words>2977</Words>
  <Application>Microsoft Office PowerPoint</Application>
  <PresentationFormat>Widescreen</PresentationFormat>
  <Paragraphs>210</Paragraphs>
  <Slides>34</Slides>
  <Notes>23</Notes>
  <HiddenSlides>3</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Calibri Light</vt:lpstr>
      <vt:lpstr>Caveat</vt:lpstr>
      <vt:lpstr>Office Theme</vt:lpstr>
      <vt:lpstr>Promoting Inclusion to Meet Standard 4 in Middle School PE</vt:lpstr>
      <vt:lpstr>Survey We invite you to participate in a research project examining healthcare and education professionals’ skills and confidence communicating with individuals with disabilities.  We are asking you to take just 5 minutes to complete an anonymous survey about your feelings, comfort, abilities, and experiences communicating with individuals with disabilities. While there are no direct benefits to you, the results of this survey will help us to develop training resources to improve the education/healthcare experience for individuals with disabilities.  In appreciation for your time, at the end of the survey you will directed to a separate page where you will be entered into a drawing to win a $25 VISA gift card.   A complete consent document can be found on the first page of the survey, and is attached to this email.  The survey can be found at this link: https://jmu.co1.qualtrics.com/jfe/form/SV_3mxcOVYdkx6oi7I    This study has been approved by the IRB, protocol #22-3325. We sincerely appreciate your time and your honest responses.   Thank you, Dr. Jill Lassiter, James Madison University Dr. Amanda Campbell, Bridgewater College Dr. Andrea Taliaferro, West Virginia University  </vt:lpstr>
      <vt:lpstr>New Inclusion SOLs</vt:lpstr>
      <vt:lpstr>Define Inclusion</vt:lpstr>
      <vt:lpstr>In your own words, how do you define ”inclusion”?</vt:lpstr>
      <vt:lpstr>INCLUSION</vt:lpstr>
      <vt:lpstr>PowerPoint Presentation</vt:lpstr>
      <vt:lpstr>Teaching Personal and Social Responsibility (TPSR) (Hellison 2003)</vt:lpstr>
      <vt:lpstr>Standard 4: Demonstrate the aptitude, attitude, and skills to lead responsible, fulfilling, and respectful lives. (Social and Emotional Development) </vt:lpstr>
      <vt:lpstr>PowerPoint Presentation</vt:lpstr>
      <vt:lpstr>PowerPoint Presentation</vt:lpstr>
      <vt:lpstr>PowerPoint Presentation</vt:lpstr>
      <vt:lpstr>8.4(e): Apply relationship skills and strategies (e.g., trust, compassion, empathy) that promote team/group dynamics and inclusion.   BUILD RELATIONSHIPS </vt:lpstr>
      <vt:lpstr>Reflect</vt:lpstr>
      <vt:lpstr>PowerPoint Presentation</vt:lpstr>
      <vt:lpstr>PowerPoint Presentation</vt:lpstr>
      <vt:lpstr>PowerPoint Presentation</vt:lpstr>
      <vt:lpstr>8.4(e): Apply relationship skills and strategies (e.g., trust, compassion, empathy) that promote team/group dynamics and inclusion.   Social Card Game</vt:lpstr>
      <vt:lpstr>Reflect</vt:lpstr>
      <vt:lpstr>7.4(c): Explain the importance of cooperating with classmates and demonstrate supportive behaviors that promote feelings of inclusion and safety of others.  7.4(i): Identify and describe instances that do not support feelings of inclusion (e.g., marginalization). </vt:lpstr>
      <vt:lpstr>Reflect</vt:lpstr>
      <vt:lpstr>6.4(f): Participate in developing student-led classroom activities that promote feelings of inclusion, which support feelings of acceptance, belonging, and being valued, for all students.  Ultimate Frisbee </vt:lpstr>
      <vt:lpstr>Reflect</vt:lpstr>
      <vt:lpstr>“CHANGE IT”</vt:lpstr>
      <vt:lpstr>Your Challenge: Use aspects of the “CHANGE IT” acronym to make the game more inclusive.  Consider the following scenarios:</vt:lpstr>
      <vt:lpstr>6.4(f): Participate in developing student-led classroom activities that promote feelings of inclusion, which support feelings of acceptance, belonging, and being valued, for all students.   ”Change it up” </vt:lpstr>
      <vt:lpstr>Survey We invite you to participate in a research project examining healthcare and education professionals’ skills and confidence communicating with individuals with disabilities.  We are asking you to take just 5 minutes to complete an anonymous survey about your feelings, comfort, abilities, and experiences communicating with individuals with disabilities. While there are no direct benefits to you, the results of this survey will help us to develop training resources to improve the education/healthcare experience for individuals with disabilities.  In appreciation for your time, at the end of the survey you will directed to a separate page where you will be entered into a drawing to win a $25 VISA gift card.   A complete consent document can be found on the first page of the survey, and is attached to this email.  The survey can be found at this link: https://jmu.co1.qualtrics.com/jfe/form/SV_3mxcOVYdkx6oi7I    This study has been approved by the IRB, protocol #22-3325. We sincerely appreciate your time and your honest responses.   Thank you, Dr. Jill Lassiter, James Madison University Dr. Amanda Campbell, Bridgewater College Dr. Andrea Taliaferro, West Virginia University  </vt:lpstr>
      <vt:lpstr>Additional Resources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Amanda L. Campbell</dc:creator>
  <cp:lastModifiedBy>Berndsen, Rebecca - berndsrx</cp:lastModifiedBy>
  <cp:revision>31</cp:revision>
  <dcterms:created xsi:type="dcterms:W3CDTF">2022-07-05T22:08:58Z</dcterms:created>
  <dcterms:modified xsi:type="dcterms:W3CDTF">2024-03-07T13:03:40Z</dcterms:modified>
</cp:coreProperties>
</file>