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sldIdLst>
    <p:sldId id="256" r:id="rId2"/>
    <p:sldId id="309" r:id="rId3"/>
    <p:sldId id="320" r:id="rId4"/>
    <p:sldId id="265" r:id="rId5"/>
    <p:sldId id="318" r:id="rId6"/>
    <p:sldId id="263" r:id="rId7"/>
    <p:sldId id="322" r:id="rId8"/>
    <p:sldId id="299" r:id="rId9"/>
    <p:sldId id="302" r:id="rId10"/>
    <p:sldId id="268" r:id="rId11"/>
    <p:sldId id="319" r:id="rId12"/>
    <p:sldId id="301" r:id="rId13"/>
    <p:sldId id="321" r:id="rId14"/>
    <p:sldId id="323" r:id="rId15"/>
    <p:sldId id="324" r:id="rId16"/>
  </p:sldIdLst>
  <p:sldSz cx="7169150" cy="5376863" type="B5ISO"/>
  <p:notesSz cx="6858000" cy="9144000"/>
  <p:defaultTextStyle>
    <a:defPPr>
      <a:defRPr lang="en-US"/>
    </a:defPPr>
    <a:lvl1pPr algn="l" rtl="0" fontAlgn="base">
      <a:spcBef>
        <a:spcPct val="0"/>
      </a:spcBef>
      <a:spcAft>
        <a:spcPct val="0"/>
      </a:spcAft>
      <a:defRPr sz="1900" b="1" kern="1200">
        <a:solidFill>
          <a:schemeClr val="tx1"/>
        </a:solidFill>
        <a:latin typeface="Times New Roman" pitchFamily="18" charset="0"/>
        <a:ea typeface="+mn-ea"/>
        <a:cs typeface="+mn-cs"/>
      </a:defRPr>
    </a:lvl1pPr>
    <a:lvl2pPr marL="457200" algn="l" rtl="0" fontAlgn="base">
      <a:spcBef>
        <a:spcPct val="0"/>
      </a:spcBef>
      <a:spcAft>
        <a:spcPct val="0"/>
      </a:spcAft>
      <a:defRPr sz="1900" b="1" kern="1200">
        <a:solidFill>
          <a:schemeClr val="tx1"/>
        </a:solidFill>
        <a:latin typeface="Times New Roman" pitchFamily="18" charset="0"/>
        <a:ea typeface="+mn-ea"/>
        <a:cs typeface="+mn-cs"/>
      </a:defRPr>
    </a:lvl2pPr>
    <a:lvl3pPr marL="914400" algn="l" rtl="0" fontAlgn="base">
      <a:spcBef>
        <a:spcPct val="0"/>
      </a:spcBef>
      <a:spcAft>
        <a:spcPct val="0"/>
      </a:spcAft>
      <a:defRPr sz="1900" b="1" kern="1200">
        <a:solidFill>
          <a:schemeClr val="tx1"/>
        </a:solidFill>
        <a:latin typeface="Times New Roman" pitchFamily="18" charset="0"/>
        <a:ea typeface="+mn-ea"/>
        <a:cs typeface="+mn-cs"/>
      </a:defRPr>
    </a:lvl3pPr>
    <a:lvl4pPr marL="1371600" algn="l" rtl="0" fontAlgn="base">
      <a:spcBef>
        <a:spcPct val="0"/>
      </a:spcBef>
      <a:spcAft>
        <a:spcPct val="0"/>
      </a:spcAft>
      <a:defRPr sz="1900" b="1" kern="1200">
        <a:solidFill>
          <a:schemeClr val="tx1"/>
        </a:solidFill>
        <a:latin typeface="Times New Roman" pitchFamily="18" charset="0"/>
        <a:ea typeface="+mn-ea"/>
        <a:cs typeface="+mn-cs"/>
      </a:defRPr>
    </a:lvl4pPr>
    <a:lvl5pPr marL="1828800" algn="l" rtl="0" fontAlgn="base">
      <a:spcBef>
        <a:spcPct val="0"/>
      </a:spcBef>
      <a:spcAft>
        <a:spcPct val="0"/>
      </a:spcAft>
      <a:defRPr sz="1900" b="1" kern="1200">
        <a:solidFill>
          <a:schemeClr val="tx1"/>
        </a:solidFill>
        <a:latin typeface="Times New Roman" pitchFamily="18" charset="0"/>
        <a:ea typeface="+mn-ea"/>
        <a:cs typeface="+mn-cs"/>
      </a:defRPr>
    </a:lvl5pPr>
    <a:lvl6pPr marL="2286000" algn="l" defTabSz="914400" rtl="0" eaLnBrk="1" latinLnBrk="0" hangingPunct="1">
      <a:defRPr sz="1900" b="1" kern="1200">
        <a:solidFill>
          <a:schemeClr val="tx1"/>
        </a:solidFill>
        <a:latin typeface="Times New Roman" pitchFamily="18" charset="0"/>
        <a:ea typeface="+mn-ea"/>
        <a:cs typeface="+mn-cs"/>
      </a:defRPr>
    </a:lvl6pPr>
    <a:lvl7pPr marL="2743200" algn="l" defTabSz="914400" rtl="0" eaLnBrk="1" latinLnBrk="0" hangingPunct="1">
      <a:defRPr sz="1900" b="1" kern="1200">
        <a:solidFill>
          <a:schemeClr val="tx1"/>
        </a:solidFill>
        <a:latin typeface="Times New Roman" pitchFamily="18" charset="0"/>
        <a:ea typeface="+mn-ea"/>
        <a:cs typeface="+mn-cs"/>
      </a:defRPr>
    </a:lvl7pPr>
    <a:lvl8pPr marL="3200400" algn="l" defTabSz="914400" rtl="0" eaLnBrk="1" latinLnBrk="0" hangingPunct="1">
      <a:defRPr sz="1900" b="1" kern="1200">
        <a:solidFill>
          <a:schemeClr val="tx1"/>
        </a:solidFill>
        <a:latin typeface="Times New Roman" pitchFamily="18" charset="0"/>
        <a:ea typeface="+mn-ea"/>
        <a:cs typeface="+mn-cs"/>
      </a:defRPr>
    </a:lvl8pPr>
    <a:lvl9pPr marL="3657600" algn="l" defTabSz="914400" rtl="0" eaLnBrk="1" latinLnBrk="0" hangingPunct="1">
      <a:defRPr sz="19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2D0054"/>
    <a:srgbClr val="FFFFFF"/>
    <a:srgbClr val="FF0000"/>
    <a:srgbClr val="CC0000"/>
    <a:srgbClr val="6600CC"/>
    <a:srgbClr val="CE9D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552" autoAdjust="0"/>
    <p:restoredTop sz="93562" autoAdjust="0"/>
  </p:normalViewPr>
  <p:slideViewPr>
    <p:cSldViewPr>
      <p:cViewPr varScale="1">
        <p:scale>
          <a:sx n="167" d="100"/>
          <a:sy n="167" d="100"/>
        </p:scale>
        <p:origin x="798" y="144"/>
      </p:cViewPr>
      <p:guideLst>
        <p:guide orient="horz" pos="1694"/>
        <p:guide pos="225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endParaRPr lang="en-US" dirty="0"/>
          </a:p>
        </p:txBody>
      </p:sp>
      <p:sp>
        <p:nvSpPr>
          <p:cNvPr id="860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endParaRPr lang="en-US" dirty="0"/>
          </a:p>
        </p:txBody>
      </p:sp>
      <p:sp>
        <p:nvSpPr>
          <p:cNvPr id="860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endParaRPr lang="en-US" dirty="0"/>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fld id="{E374D93C-8B65-4D62-94CE-322F4D1743BB}" type="slidenum">
              <a:rPr lang="en-US"/>
              <a:pPr/>
              <a:t>‹#›</a:t>
            </a:fld>
            <a:endParaRPr lang="en-US" dirty="0"/>
          </a:p>
        </p:txBody>
      </p:sp>
    </p:spTree>
    <p:extLst>
      <p:ext uri="{BB962C8B-B14F-4D97-AF65-F5344CB8AC3E}">
        <p14:creationId xmlns:p14="http://schemas.microsoft.com/office/powerpoint/2010/main" val="5297539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38E8C5-213D-458A-8F85-102B15B0174E}" type="slidenum">
              <a:rPr lang="en-US"/>
              <a:pPr/>
              <a:t>1</a:t>
            </a:fld>
            <a:endParaRPr lang="en-US" dirty="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1193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21AC51-36D5-4CF9-AA17-49AA62BEC756}" type="slidenum">
              <a:rPr lang="en-US"/>
              <a:pPr/>
              <a:t>10</a:t>
            </a:fld>
            <a:endParaRPr lang="en-US" dirty="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08026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A098A-B314-4BE4-B378-8FF810AFE12F}" type="slidenum">
              <a:rPr lang="en-US"/>
              <a:pPr/>
              <a:t>11</a:t>
            </a:fld>
            <a:endParaRPr lang="en-US" dirty="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47841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E6D96E-77B7-4777-8DA7-A2A4E78BAB77}" type="slidenum">
              <a:rPr lang="en-US"/>
              <a:pPr/>
              <a:t>12</a:t>
            </a:fld>
            <a:endParaRPr lang="en-US" dirty="0"/>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777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4AED4-62A5-47D9-BCEC-8FA7E7DB878C}" type="slidenum">
              <a:rPr lang="en-US"/>
              <a:pPr/>
              <a:t>13</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13435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4AED4-62A5-47D9-BCEC-8FA7E7DB878C}" type="slidenum">
              <a:rPr lang="en-US"/>
              <a:pPr/>
              <a:t>14</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12422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4AED4-62A5-47D9-BCEC-8FA7E7DB878C}" type="slidenum">
              <a:rPr lang="en-US"/>
              <a:pPr/>
              <a:t>15</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257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4AED4-62A5-47D9-BCEC-8FA7E7DB878C}" type="slidenum">
              <a:rPr lang="en-US"/>
              <a:pPr/>
              <a:t>2</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28160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A098A-B314-4BE4-B378-8FF810AFE12F}" type="slidenum">
              <a:rPr lang="en-US"/>
              <a:pPr/>
              <a:t>3</a:t>
            </a:fld>
            <a:endParaRPr lang="en-US" dirty="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3858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A098A-B314-4BE4-B378-8FF810AFE12F}" type="slidenum">
              <a:rPr lang="en-US"/>
              <a:pPr/>
              <a:t>4</a:t>
            </a:fld>
            <a:endParaRPr lang="en-US" dirty="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22699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A098A-B314-4BE4-B378-8FF810AFE12F}" type="slidenum">
              <a:rPr lang="en-US"/>
              <a:pPr/>
              <a:t>5</a:t>
            </a:fld>
            <a:endParaRPr lang="en-US" dirty="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4959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E53196-F951-45DC-9F14-CEC74F3F6C08}" type="slidenum">
              <a:rPr lang="en-US"/>
              <a:pPr/>
              <a:t>6</a:t>
            </a:fld>
            <a:endParaRPr lang="en-US" dirty="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32670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E53196-F951-45DC-9F14-CEC74F3F6C08}" type="slidenum">
              <a:rPr lang="en-US"/>
              <a:pPr/>
              <a:t>7</a:t>
            </a:fld>
            <a:endParaRPr lang="en-US" dirty="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81642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43E0DE-D448-4B98-868D-4696D52DE615}" type="slidenum">
              <a:rPr lang="en-US"/>
              <a:pPr/>
              <a:t>8</a:t>
            </a:fld>
            <a:endParaRPr lang="en-US" dirty="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12922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1B6E3C-06E4-4DFF-9A49-A5BFE76EAD07}" type="slidenum">
              <a:rPr lang="en-US"/>
              <a:pPr/>
              <a:t>9</a:t>
            </a:fld>
            <a:endParaRPr lang="en-US" dirty="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2472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Line 2"/>
          <p:cNvSpPr>
            <a:spLocks noChangeShapeType="1"/>
          </p:cNvSpPr>
          <p:nvPr/>
        </p:nvSpPr>
        <p:spPr bwMode="auto">
          <a:xfrm>
            <a:off x="0" y="1339850"/>
            <a:ext cx="7172325" cy="0"/>
          </a:xfrm>
          <a:prstGeom prst="line">
            <a:avLst/>
          </a:prstGeom>
          <a:noFill/>
          <a:ln w="12700" cap="sq">
            <a:solidFill>
              <a:srgbClr val="2D0054"/>
            </a:solidFill>
            <a:round/>
            <a:headEnd type="none" w="sm" len="sm"/>
            <a:tailEnd type="none" w="sm" len="sm"/>
          </a:ln>
        </p:spPr>
        <p:txBody>
          <a:bodyPr/>
          <a:lstStyle/>
          <a:p>
            <a:endParaRPr lang="en-US" dirty="0"/>
          </a:p>
        </p:txBody>
      </p:sp>
      <p:sp>
        <p:nvSpPr>
          <p:cNvPr id="5123" name="Arc 3"/>
          <p:cNvSpPr>
            <a:spLocks/>
          </p:cNvSpPr>
          <p:nvPr/>
        </p:nvSpPr>
        <p:spPr bwMode="auto">
          <a:xfrm>
            <a:off x="0" y="709613"/>
            <a:ext cx="1984375" cy="46688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2D0054">
              <a:alpha val="89999"/>
            </a:srgbClr>
          </a:solidFill>
          <a:ln w="9525">
            <a:noFill/>
            <a:round/>
            <a:headEnd type="none" w="sm" len="sm"/>
            <a:tailEnd type="none" w="sm" len="sm"/>
          </a:ln>
        </p:spPr>
        <p:txBody>
          <a:bodyPr lIns="71680" tIns="35840" rIns="71680" bIns="35840"/>
          <a:lstStyle/>
          <a:p>
            <a:pPr defTabSz="717550"/>
            <a:endParaRPr kumimoji="1" lang="en-US" b="0" dirty="0"/>
          </a:p>
        </p:txBody>
      </p:sp>
      <p:sp>
        <p:nvSpPr>
          <p:cNvPr id="5124" name="Rectangle 4"/>
          <p:cNvSpPr>
            <a:spLocks noGrp="1" noChangeArrowheads="1"/>
          </p:cNvSpPr>
          <p:nvPr>
            <p:ph type="ctrTitle" sz="quarter"/>
          </p:nvPr>
        </p:nvSpPr>
        <p:spPr>
          <a:xfrm>
            <a:off x="2151063" y="334963"/>
            <a:ext cx="5016500" cy="1195387"/>
          </a:xfrm>
        </p:spPr>
        <p:txBody>
          <a:bodyPr anchor="b"/>
          <a:lstStyle>
            <a:lvl1pPr>
              <a:lnSpc>
                <a:spcPct val="80000"/>
              </a:lnSpc>
              <a:defRPr sz="4100"/>
            </a:lvl1pPr>
          </a:lstStyle>
          <a:p>
            <a:r>
              <a:rPr lang="en-US"/>
              <a:t>Click to edit Master title style</a:t>
            </a:r>
          </a:p>
        </p:txBody>
      </p:sp>
      <p:sp>
        <p:nvSpPr>
          <p:cNvPr id="5125" name="Rectangle 5"/>
          <p:cNvSpPr>
            <a:spLocks noGrp="1" noChangeArrowheads="1"/>
          </p:cNvSpPr>
          <p:nvPr>
            <p:ph type="subTitle" sz="quarter" idx="1"/>
          </p:nvPr>
        </p:nvSpPr>
        <p:spPr>
          <a:xfrm>
            <a:off x="3286125" y="1433513"/>
            <a:ext cx="3584575" cy="1374775"/>
          </a:xfrm>
        </p:spPr>
        <p:txBody>
          <a:bodyPr/>
          <a:lstStyle>
            <a:lvl1pPr marL="0" indent="0">
              <a:buFont typeface="Wingdings" pitchFamily="2" charset="2"/>
              <a:buNone/>
              <a:defRPr sz="1900"/>
            </a:lvl1pPr>
          </a:lstStyle>
          <a:p>
            <a:r>
              <a:rPr lang="en-US"/>
              <a:t>Click to edit Master subtitle style</a:t>
            </a:r>
          </a:p>
        </p:txBody>
      </p:sp>
      <p:sp>
        <p:nvSpPr>
          <p:cNvPr id="5126" name="Rectangle 6"/>
          <p:cNvSpPr>
            <a:spLocks noGrp="1" noChangeArrowheads="1"/>
          </p:cNvSpPr>
          <p:nvPr>
            <p:ph type="dt" sz="quarter" idx="2"/>
          </p:nvPr>
        </p:nvSpPr>
        <p:spPr/>
        <p:txBody>
          <a:bodyPr/>
          <a:lstStyle>
            <a:lvl1pPr>
              <a:defRPr/>
            </a:lvl1pPr>
          </a:lstStyle>
          <a:p>
            <a:endParaRPr lang="en-US" dirty="0"/>
          </a:p>
        </p:txBody>
      </p:sp>
      <p:sp>
        <p:nvSpPr>
          <p:cNvPr id="5127" name="Rectangle 7"/>
          <p:cNvSpPr>
            <a:spLocks noGrp="1" noChangeArrowheads="1"/>
          </p:cNvSpPr>
          <p:nvPr>
            <p:ph type="ftr" sz="quarter" idx="3"/>
          </p:nvPr>
        </p:nvSpPr>
        <p:spPr/>
        <p:txBody>
          <a:bodyPr/>
          <a:lstStyle>
            <a:lvl1pPr>
              <a:defRPr/>
            </a:lvl1pPr>
          </a:lstStyle>
          <a:p>
            <a:endParaRPr lang="en-US" dirty="0"/>
          </a:p>
        </p:txBody>
      </p:sp>
      <p:sp>
        <p:nvSpPr>
          <p:cNvPr id="5128" name="Rectangle 8"/>
          <p:cNvSpPr>
            <a:spLocks noGrp="1" noChangeArrowheads="1"/>
          </p:cNvSpPr>
          <p:nvPr>
            <p:ph type="sldNum" sz="quarter" idx="4"/>
          </p:nvPr>
        </p:nvSpPr>
        <p:spPr>
          <a:xfrm>
            <a:off x="5495925" y="4899025"/>
            <a:ext cx="1492250" cy="358775"/>
          </a:xfrm>
        </p:spPr>
        <p:txBody>
          <a:bodyPr/>
          <a:lstStyle>
            <a:lvl1pPr>
              <a:defRPr sz="1100" b="0">
                <a:latin typeface="Arial" charset="0"/>
              </a:defRPr>
            </a:lvl1pPr>
          </a:lstStyle>
          <a:p>
            <a:fld id="{1458D1A9-4066-447A-A8E5-B4F141BCE6C4}"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A221D54-BD74-4B10-AC8A-913B0E239B9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94375" y="403225"/>
            <a:ext cx="1193800" cy="4376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09800" y="403225"/>
            <a:ext cx="3432175" cy="4376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BBE1525-39FC-4404-8D6A-E509271B1B1B}"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09800" y="403225"/>
            <a:ext cx="4778375" cy="4376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39713" y="4899025"/>
            <a:ext cx="1492250" cy="358775"/>
          </a:xfrm>
        </p:spPr>
        <p:txBody>
          <a:bodyPr/>
          <a:lstStyle>
            <a:lvl1pPr>
              <a:defRPr/>
            </a:lvl1pPr>
          </a:lstStyle>
          <a:p>
            <a:endParaRPr lang="en-US" dirty="0"/>
          </a:p>
        </p:txBody>
      </p:sp>
      <p:sp>
        <p:nvSpPr>
          <p:cNvPr id="4" name="Footer Placeholder 3"/>
          <p:cNvSpPr>
            <a:spLocks noGrp="1"/>
          </p:cNvSpPr>
          <p:nvPr>
            <p:ph type="ftr" sz="quarter" idx="11"/>
          </p:nvPr>
        </p:nvSpPr>
        <p:spPr>
          <a:xfrm>
            <a:off x="2808288" y="4899025"/>
            <a:ext cx="2270125" cy="358775"/>
          </a:xfrm>
        </p:spPr>
        <p:txBody>
          <a:bodyPr/>
          <a:lstStyle>
            <a:lvl1pPr>
              <a:defRPr/>
            </a:lvl1pPr>
          </a:lstStyle>
          <a:p>
            <a:endParaRPr lang="en-US" dirty="0"/>
          </a:p>
        </p:txBody>
      </p:sp>
      <p:sp>
        <p:nvSpPr>
          <p:cNvPr id="5" name="Slide Number Placeholder 4"/>
          <p:cNvSpPr>
            <a:spLocks noGrp="1"/>
          </p:cNvSpPr>
          <p:nvPr>
            <p:ph type="sldNum" sz="quarter" idx="12"/>
          </p:nvPr>
        </p:nvSpPr>
        <p:spPr>
          <a:xfrm>
            <a:off x="5445125" y="4899025"/>
            <a:ext cx="1492250" cy="358775"/>
          </a:xfrm>
        </p:spPr>
        <p:txBody>
          <a:bodyPr/>
          <a:lstStyle>
            <a:lvl1pPr>
              <a:defRPr/>
            </a:lvl1pPr>
          </a:lstStyle>
          <a:p>
            <a:fld id="{F6E50533-ED88-4620-B806-8D6CF090074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1EF4665-E40F-4D08-A806-99D259131F6C}"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6738" y="3454400"/>
            <a:ext cx="6092825" cy="106838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66738" y="2279650"/>
            <a:ext cx="6092825" cy="11747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804D82-6CE9-416E-9F1B-B8042F657064}"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9800" y="1555750"/>
            <a:ext cx="2312988" cy="322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5188" y="1555750"/>
            <a:ext cx="2312987" cy="3224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4781BD9-64EE-492E-BDB4-8F167334288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8775" y="215900"/>
            <a:ext cx="6451600" cy="8953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8775" y="1203325"/>
            <a:ext cx="3167063" cy="5016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58775" y="1704975"/>
            <a:ext cx="3167063" cy="3098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641725" y="1203325"/>
            <a:ext cx="3168650" cy="5016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641725" y="1704975"/>
            <a:ext cx="3168650" cy="3098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474385F-437D-4D29-AF35-1547B2A0194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F52D88FC-BCB7-4320-9E35-B8A3993F32DC}"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3F94AE9A-3033-4B5F-9943-C6C92241B65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775" y="214313"/>
            <a:ext cx="2359025" cy="9112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03525" y="214313"/>
            <a:ext cx="4006850" cy="45894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8775" y="1125538"/>
            <a:ext cx="2359025" cy="36782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AD8D5AA-D6E1-4AB8-8A30-93D711FEFED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04938" y="3763963"/>
            <a:ext cx="4302125" cy="444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04938" y="481013"/>
            <a:ext cx="4302125" cy="3225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404938" y="4208463"/>
            <a:ext cx="4302125" cy="6302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9ADD9A8-D047-4218-8069-55863A6E3FB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rc 2"/>
          <p:cNvSpPr>
            <a:spLocks/>
          </p:cNvSpPr>
          <p:nvPr/>
        </p:nvSpPr>
        <p:spPr bwMode="auto">
          <a:xfrm>
            <a:off x="0" y="660400"/>
            <a:ext cx="1908175" cy="47164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2D0054">
              <a:alpha val="89999"/>
            </a:srgbClr>
          </a:solidFill>
          <a:ln w="9525">
            <a:noFill/>
            <a:round/>
            <a:headEnd type="none" w="sm" len="sm"/>
            <a:tailEnd type="none" w="sm" len="sm"/>
          </a:ln>
        </p:spPr>
        <p:txBody>
          <a:bodyPr lIns="71680" tIns="35840" rIns="71680" bIns="35840"/>
          <a:lstStyle/>
          <a:p>
            <a:pPr defTabSz="717550"/>
            <a:endParaRPr kumimoji="1" lang="en-US" b="0" dirty="0"/>
          </a:p>
        </p:txBody>
      </p:sp>
      <p:sp>
        <p:nvSpPr>
          <p:cNvPr id="4099" name="Rectangle 3"/>
          <p:cNvSpPr>
            <a:spLocks noGrp="1" noChangeArrowheads="1"/>
          </p:cNvSpPr>
          <p:nvPr>
            <p:ph type="title"/>
          </p:nvPr>
        </p:nvSpPr>
        <p:spPr bwMode="auto">
          <a:xfrm>
            <a:off x="2209800" y="403225"/>
            <a:ext cx="4778375" cy="971550"/>
          </a:xfrm>
          <a:prstGeom prst="rect">
            <a:avLst/>
          </a:prstGeom>
          <a:noFill/>
          <a:ln w="9525">
            <a:noFill/>
            <a:miter lim="800000"/>
            <a:headEnd/>
            <a:tailEnd/>
          </a:ln>
        </p:spPr>
        <p:txBody>
          <a:bodyPr vert="horz" wrap="square" lIns="72179" tIns="36089" rIns="72179" bIns="36089"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2209800" y="1555750"/>
            <a:ext cx="4778375" cy="3224213"/>
          </a:xfrm>
          <a:prstGeom prst="rect">
            <a:avLst/>
          </a:prstGeom>
          <a:noFill/>
          <a:ln w="9525">
            <a:noFill/>
            <a:miter lim="800000"/>
            <a:headEnd/>
            <a:tailEnd/>
          </a:ln>
        </p:spPr>
        <p:txBody>
          <a:bodyPr vert="horz" wrap="square" lIns="72179" tIns="36089" rIns="72179" bIns="360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239713" y="4899025"/>
            <a:ext cx="1492250" cy="358775"/>
          </a:xfrm>
          <a:prstGeom prst="rect">
            <a:avLst/>
          </a:prstGeom>
          <a:noFill/>
          <a:ln w="9525">
            <a:noFill/>
            <a:miter lim="800000"/>
            <a:headEnd/>
            <a:tailEnd/>
          </a:ln>
        </p:spPr>
        <p:txBody>
          <a:bodyPr vert="horz" wrap="square" lIns="72179" tIns="36089" rIns="72179" bIns="36089" numCol="1" anchor="ctr" anchorCtr="0" compatLnSpc="1">
            <a:prstTxWarp prst="textNoShape">
              <a:avLst/>
            </a:prstTxWarp>
          </a:bodyPr>
          <a:lstStyle>
            <a:lvl1pPr defTabSz="717550">
              <a:defRPr sz="1100" b="0">
                <a:latin typeface="Arial" charset="0"/>
              </a:defRPr>
            </a:lvl1pPr>
          </a:lstStyle>
          <a:p>
            <a:endParaRPr lang="en-US" dirty="0"/>
          </a:p>
        </p:txBody>
      </p:sp>
      <p:sp>
        <p:nvSpPr>
          <p:cNvPr id="4102" name="Rectangle 6"/>
          <p:cNvSpPr>
            <a:spLocks noGrp="1" noChangeArrowheads="1"/>
          </p:cNvSpPr>
          <p:nvPr>
            <p:ph type="ftr" sz="quarter" idx="3"/>
          </p:nvPr>
        </p:nvSpPr>
        <p:spPr bwMode="auto">
          <a:xfrm>
            <a:off x="2808288" y="4899025"/>
            <a:ext cx="2270125" cy="358775"/>
          </a:xfrm>
          <a:prstGeom prst="rect">
            <a:avLst/>
          </a:prstGeom>
          <a:noFill/>
          <a:ln w="9525">
            <a:noFill/>
            <a:miter lim="800000"/>
            <a:headEnd/>
            <a:tailEnd/>
          </a:ln>
        </p:spPr>
        <p:txBody>
          <a:bodyPr vert="horz" wrap="square" lIns="72179" tIns="36089" rIns="72179" bIns="36089" numCol="1" anchor="ctr" anchorCtr="0" compatLnSpc="1">
            <a:prstTxWarp prst="textNoShape">
              <a:avLst/>
            </a:prstTxWarp>
          </a:bodyPr>
          <a:lstStyle>
            <a:lvl1pPr algn="ctr" defTabSz="717550">
              <a:defRPr sz="1100" b="0">
                <a:latin typeface="Arial" charset="0"/>
              </a:defRPr>
            </a:lvl1pPr>
          </a:lstStyle>
          <a:p>
            <a:endParaRPr lang="en-US" dirty="0"/>
          </a:p>
        </p:txBody>
      </p:sp>
      <p:sp>
        <p:nvSpPr>
          <p:cNvPr id="4103" name="Rectangle 7"/>
          <p:cNvSpPr>
            <a:spLocks noGrp="1" noChangeArrowheads="1"/>
          </p:cNvSpPr>
          <p:nvPr>
            <p:ph type="sldNum" sz="quarter" idx="4"/>
          </p:nvPr>
        </p:nvSpPr>
        <p:spPr bwMode="auto">
          <a:xfrm>
            <a:off x="5445125" y="4899025"/>
            <a:ext cx="1492250" cy="358775"/>
          </a:xfrm>
          <a:prstGeom prst="rect">
            <a:avLst/>
          </a:prstGeom>
          <a:noFill/>
          <a:ln w="9525">
            <a:noFill/>
            <a:miter lim="800000"/>
            <a:headEnd/>
            <a:tailEnd/>
          </a:ln>
        </p:spPr>
        <p:txBody>
          <a:bodyPr vert="horz" wrap="none" lIns="72179" tIns="36089" rIns="72179" bIns="36089" numCol="1" anchor="ctr" anchorCtr="0" compatLnSpc="1">
            <a:prstTxWarp prst="textNoShape">
              <a:avLst/>
            </a:prstTxWarp>
          </a:bodyPr>
          <a:lstStyle>
            <a:lvl1pPr algn="r" defTabSz="717550">
              <a:defRPr sz="1000">
                <a:solidFill>
                  <a:srgbClr val="2D0054"/>
                </a:solidFill>
                <a:latin typeface="Californian FB" pitchFamily="18" charset="0"/>
              </a:defRPr>
            </a:lvl1pPr>
          </a:lstStyle>
          <a:p>
            <a:fld id="{B264B2DF-D5D3-4808-8498-DB1E4EE6F333}"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defTabSz="717550" rtl="0" fontAlgn="base">
        <a:lnSpc>
          <a:spcPct val="70000"/>
        </a:lnSpc>
        <a:spcBef>
          <a:spcPct val="0"/>
        </a:spcBef>
        <a:spcAft>
          <a:spcPct val="0"/>
        </a:spcAft>
        <a:defRPr sz="2800" b="1">
          <a:solidFill>
            <a:schemeClr val="bg2"/>
          </a:solidFill>
          <a:latin typeface="+mj-lt"/>
          <a:ea typeface="+mj-ea"/>
          <a:cs typeface="+mj-cs"/>
        </a:defRPr>
      </a:lvl1pPr>
      <a:lvl2pPr algn="l" defTabSz="717550" rtl="0" fontAlgn="base">
        <a:lnSpc>
          <a:spcPct val="70000"/>
        </a:lnSpc>
        <a:spcBef>
          <a:spcPct val="0"/>
        </a:spcBef>
        <a:spcAft>
          <a:spcPct val="0"/>
        </a:spcAft>
        <a:defRPr sz="2800" b="1">
          <a:solidFill>
            <a:schemeClr val="bg2"/>
          </a:solidFill>
          <a:latin typeface="Arial Black" pitchFamily="34" charset="0"/>
        </a:defRPr>
      </a:lvl2pPr>
      <a:lvl3pPr algn="l" defTabSz="717550" rtl="0" fontAlgn="base">
        <a:lnSpc>
          <a:spcPct val="70000"/>
        </a:lnSpc>
        <a:spcBef>
          <a:spcPct val="0"/>
        </a:spcBef>
        <a:spcAft>
          <a:spcPct val="0"/>
        </a:spcAft>
        <a:defRPr sz="2800" b="1">
          <a:solidFill>
            <a:schemeClr val="bg2"/>
          </a:solidFill>
          <a:latin typeface="Arial Black" pitchFamily="34" charset="0"/>
        </a:defRPr>
      </a:lvl3pPr>
      <a:lvl4pPr algn="l" defTabSz="717550" rtl="0" fontAlgn="base">
        <a:lnSpc>
          <a:spcPct val="70000"/>
        </a:lnSpc>
        <a:spcBef>
          <a:spcPct val="0"/>
        </a:spcBef>
        <a:spcAft>
          <a:spcPct val="0"/>
        </a:spcAft>
        <a:defRPr sz="2800" b="1">
          <a:solidFill>
            <a:schemeClr val="bg2"/>
          </a:solidFill>
          <a:latin typeface="Arial Black" pitchFamily="34" charset="0"/>
        </a:defRPr>
      </a:lvl4pPr>
      <a:lvl5pPr algn="l" defTabSz="717550" rtl="0" fontAlgn="base">
        <a:lnSpc>
          <a:spcPct val="70000"/>
        </a:lnSpc>
        <a:spcBef>
          <a:spcPct val="0"/>
        </a:spcBef>
        <a:spcAft>
          <a:spcPct val="0"/>
        </a:spcAft>
        <a:defRPr sz="2800" b="1">
          <a:solidFill>
            <a:schemeClr val="bg2"/>
          </a:solidFill>
          <a:latin typeface="Arial Black" pitchFamily="34" charset="0"/>
        </a:defRPr>
      </a:lvl5pPr>
      <a:lvl6pPr marL="457200" algn="l" defTabSz="717550" rtl="0" fontAlgn="base">
        <a:lnSpc>
          <a:spcPct val="70000"/>
        </a:lnSpc>
        <a:spcBef>
          <a:spcPct val="0"/>
        </a:spcBef>
        <a:spcAft>
          <a:spcPct val="0"/>
        </a:spcAft>
        <a:defRPr sz="2800" b="1">
          <a:solidFill>
            <a:schemeClr val="bg2"/>
          </a:solidFill>
          <a:latin typeface="Arial Black" pitchFamily="34" charset="0"/>
        </a:defRPr>
      </a:lvl6pPr>
      <a:lvl7pPr marL="914400" algn="l" defTabSz="717550" rtl="0" fontAlgn="base">
        <a:lnSpc>
          <a:spcPct val="70000"/>
        </a:lnSpc>
        <a:spcBef>
          <a:spcPct val="0"/>
        </a:spcBef>
        <a:spcAft>
          <a:spcPct val="0"/>
        </a:spcAft>
        <a:defRPr sz="2800" b="1">
          <a:solidFill>
            <a:schemeClr val="bg2"/>
          </a:solidFill>
          <a:latin typeface="Arial Black" pitchFamily="34" charset="0"/>
        </a:defRPr>
      </a:lvl7pPr>
      <a:lvl8pPr marL="1371600" algn="l" defTabSz="717550" rtl="0" fontAlgn="base">
        <a:lnSpc>
          <a:spcPct val="70000"/>
        </a:lnSpc>
        <a:spcBef>
          <a:spcPct val="0"/>
        </a:spcBef>
        <a:spcAft>
          <a:spcPct val="0"/>
        </a:spcAft>
        <a:defRPr sz="2800" b="1">
          <a:solidFill>
            <a:schemeClr val="bg2"/>
          </a:solidFill>
          <a:latin typeface="Arial Black" pitchFamily="34" charset="0"/>
        </a:defRPr>
      </a:lvl8pPr>
      <a:lvl9pPr marL="1828800" algn="l" defTabSz="717550" rtl="0" fontAlgn="base">
        <a:lnSpc>
          <a:spcPct val="70000"/>
        </a:lnSpc>
        <a:spcBef>
          <a:spcPct val="0"/>
        </a:spcBef>
        <a:spcAft>
          <a:spcPct val="0"/>
        </a:spcAft>
        <a:defRPr sz="2800" b="1">
          <a:solidFill>
            <a:schemeClr val="bg2"/>
          </a:solidFill>
          <a:latin typeface="Arial Black" pitchFamily="34" charset="0"/>
        </a:defRPr>
      </a:lvl9pPr>
    </p:titleStyle>
    <p:bodyStyle>
      <a:lvl1pPr marL="268288" indent="-268288" algn="l" defTabSz="717550" rtl="0" fontAlgn="base">
        <a:spcBef>
          <a:spcPct val="20000"/>
        </a:spcBef>
        <a:spcAft>
          <a:spcPct val="0"/>
        </a:spcAft>
        <a:buClr>
          <a:schemeClr val="hlink"/>
        </a:buClr>
        <a:buSzPct val="60000"/>
        <a:buFont typeface="Wingdings" pitchFamily="2" charset="2"/>
        <a:buChar char="n"/>
        <a:defRPr sz="2200">
          <a:solidFill>
            <a:schemeClr val="bg2"/>
          </a:solidFill>
          <a:latin typeface="+mn-lt"/>
          <a:ea typeface="+mn-ea"/>
          <a:cs typeface="+mn-cs"/>
        </a:defRPr>
      </a:lvl1pPr>
      <a:lvl2pPr marL="581025" indent="-222250" algn="l" defTabSz="717550" rtl="0" fontAlgn="base">
        <a:spcBef>
          <a:spcPct val="20000"/>
        </a:spcBef>
        <a:spcAft>
          <a:spcPct val="0"/>
        </a:spcAft>
        <a:buClr>
          <a:schemeClr val="tx2"/>
        </a:buClr>
        <a:buSzPct val="65000"/>
        <a:buFont typeface="Wingdings" pitchFamily="2" charset="2"/>
        <a:buChar char="u"/>
        <a:defRPr sz="1900">
          <a:solidFill>
            <a:schemeClr val="bg2"/>
          </a:solidFill>
          <a:latin typeface="+mn-lt"/>
        </a:defRPr>
      </a:lvl2pPr>
      <a:lvl3pPr marL="895350" indent="-177800" algn="l" defTabSz="717550" rtl="0" fontAlgn="base">
        <a:spcBef>
          <a:spcPct val="20000"/>
        </a:spcBef>
        <a:spcAft>
          <a:spcPct val="0"/>
        </a:spcAft>
        <a:buClr>
          <a:schemeClr val="hlink"/>
        </a:buClr>
        <a:buSzPct val="65000"/>
        <a:buFont typeface="Wingdings" pitchFamily="2" charset="2"/>
        <a:buChar char="«"/>
        <a:defRPr sz="1900">
          <a:solidFill>
            <a:schemeClr val="bg2"/>
          </a:solidFill>
          <a:latin typeface="+mn-lt"/>
        </a:defRPr>
      </a:lvl3pPr>
      <a:lvl4pPr marL="1254125" indent="-179388" algn="l" defTabSz="717550" rtl="0" fontAlgn="base">
        <a:spcBef>
          <a:spcPct val="20000"/>
        </a:spcBef>
        <a:spcAft>
          <a:spcPct val="0"/>
        </a:spcAft>
        <a:buClr>
          <a:schemeClr val="tx2"/>
        </a:buClr>
        <a:buSzPct val="100000"/>
        <a:buChar char="•"/>
        <a:defRPr sz="1600">
          <a:solidFill>
            <a:schemeClr val="bg2"/>
          </a:solidFill>
          <a:latin typeface="+mn-lt"/>
        </a:defRPr>
      </a:lvl4pPr>
      <a:lvl5pPr marL="1612900" indent="-179388" algn="l" defTabSz="717550" rtl="0" fontAlgn="base">
        <a:spcBef>
          <a:spcPct val="20000"/>
        </a:spcBef>
        <a:spcAft>
          <a:spcPct val="0"/>
        </a:spcAft>
        <a:buClr>
          <a:schemeClr val="hlink"/>
        </a:buClr>
        <a:buSzPct val="100000"/>
        <a:buChar char="–"/>
        <a:defRPr sz="1600">
          <a:solidFill>
            <a:schemeClr val="bg2"/>
          </a:solidFill>
          <a:latin typeface="+mn-lt"/>
        </a:defRPr>
      </a:lvl5pPr>
      <a:lvl6pPr marL="2070100" indent="-179388" algn="l" defTabSz="717550" rtl="0" fontAlgn="base">
        <a:spcBef>
          <a:spcPct val="20000"/>
        </a:spcBef>
        <a:spcAft>
          <a:spcPct val="0"/>
        </a:spcAft>
        <a:buClr>
          <a:schemeClr val="hlink"/>
        </a:buClr>
        <a:buSzPct val="100000"/>
        <a:buChar char="–"/>
        <a:defRPr sz="1600">
          <a:solidFill>
            <a:schemeClr val="bg2"/>
          </a:solidFill>
          <a:latin typeface="+mn-lt"/>
        </a:defRPr>
      </a:lvl6pPr>
      <a:lvl7pPr marL="2527300" indent="-179388" algn="l" defTabSz="717550" rtl="0" fontAlgn="base">
        <a:spcBef>
          <a:spcPct val="20000"/>
        </a:spcBef>
        <a:spcAft>
          <a:spcPct val="0"/>
        </a:spcAft>
        <a:buClr>
          <a:schemeClr val="hlink"/>
        </a:buClr>
        <a:buSzPct val="100000"/>
        <a:buChar char="–"/>
        <a:defRPr sz="1600">
          <a:solidFill>
            <a:schemeClr val="bg2"/>
          </a:solidFill>
          <a:latin typeface="+mn-lt"/>
        </a:defRPr>
      </a:lvl7pPr>
      <a:lvl8pPr marL="2984500" indent="-179388" algn="l" defTabSz="717550" rtl="0" fontAlgn="base">
        <a:spcBef>
          <a:spcPct val="20000"/>
        </a:spcBef>
        <a:spcAft>
          <a:spcPct val="0"/>
        </a:spcAft>
        <a:buClr>
          <a:schemeClr val="hlink"/>
        </a:buClr>
        <a:buSzPct val="100000"/>
        <a:buChar char="–"/>
        <a:defRPr sz="1600">
          <a:solidFill>
            <a:schemeClr val="bg2"/>
          </a:solidFill>
          <a:latin typeface="+mn-lt"/>
        </a:defRPr>
      </a:lvl8pPr>
      <a:lvl9pPr marL="3441700" indent="-179388" algn="l" defTabSz="717550" rtl="0" fontAlgn="base">
        <a:spcBef>
          <a:spcPct val="20000"/>
        </a:spcBef>
        <a:spcAft>
          <a:spcPct val="0"/>
        </a:spcAft>
        <a:buClr>
          <a:schemeClr val="hlink"/>
        </a:buClr>
        <a:buSzPct val="10000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50975" y="1697831"/>
            <a:ext cx="5181600" cy="1574800"/>
          </a:xfrm>
        </p:spPr>
        <p:txBody>
          <a:bodyPr/>
          <a:lstStyle/>
          <a:p>
            <a:pPr algn="ctr"/>
            <a:r>
              <a:rPr lang="en-US" sz="4400" dirty="0" smtClean="0">
                <a:solidFill>
                  <a:srgbClr val="2D0054"/>
                </a:solidFill>
                <a:effectLst>
                  <a:outerShdw blurRad="38100" dist="38100" dir="2700000" algn="tl">
                    <a:srgbClr val="C0C0C0"/>
                  </a:outerShdw>
                </a:effectLst>
                <a:latin typeface="Calibri" pitchFamily="34" charset="0"/>
              </a:rPr>
              <a:t>HRMS </a:t>
            </a:r>
            <a:r>
              <a:rPr lang="en-US" sz="4400" dirty="0">
                <a:solidFill>
                  <a:srgbClr val="2D0054"/>
                </a:solidFill>
                <a:effectLst>
                  <a:outerShdw blurRad="38100" dist="38100" dir="2700000" algn="tl">
                    <a:srgbClr val="C0C0C0"/>
                  </a:outerShdw>
                </a:effectLst>
                <a:latin typeface="Calibri" pitchFamily="34" charset="0"/>
              </a:rPr>
              <a:t>TUTORIAL</a:t>
            </a:r>
            <a:r>
              <a:rPr lang="en-US" sz="1800" dirty="0">
                <a:solidFill>
                  <a:srgbClr val="2D0054"/>
                </a:solidFill>
                <a:latin typeface="Calibri" pitchFamily="34" charset="0"/>
              </a:rPr>
              <a:t/>
            </a:r>
            <a:br>
              <a:rPr lang="en-US" sz="1800" dirty="0">
                <a:solidFill>
                  <a:srgbClr val="2D0054"/>
                </a:solidFill>
                <a:latin typeface="Calibri" pitchFamily="34" charset="0"/>
              </a:rPr>
            </a:br>
            <a:r>
              <a:rPr lang="en-US" sz="2800" dirty="0" smtClean="0">
                <a:solidFill>
                  <a:srgbClr val="2D0054"/>
                </a:solidFill>
                <a:effectLst>
                  <a:outerShdw blurRad="38100" dist="38100" dir="2700000" algn="tl">
                    <a:srgbClr val="C0C0C0"/>
                  </a:outerShdw>
                </a:effectLst>
                <a:latin typeface="Calibri" pitchFamily="34" charset="0"/>
              </a:rPr>
              <a:t>Budget Inquiry</a:t>
            </a:r>
            <a:endParaRPr lang="en-US" sz="2800" dirty="0">
              <a:solidFill>
                <a:srgbClr val="2D0054"/>
              </a:solidFill>
              <a:effectLst>
                <a:outerShdw blurRad="38100" dist="38100" dir="2700000" algn="tl">
                  <a:srgbClr val="C0C0C0"/>
                </a:outerShdw>
              </a:effectLst>
              <a:latin typeface="Calibri" pitchFamily="34" charset="0"/>
            </a:endParaRPr>
          </a:p>
        </p:txBody>
      </p:sp>
      <p:sp>
        <p:nvSpPr>
          <p:cNvPr id="2058" name="Line 10"/>
          <p:cNvSpPr>
            <a:spLocks noChangeShapeType="1"/>
          </p:cNvSpPr>
          <p:nvPr/>
        </p:nvSpPr>
        <p:spPr bwMode="auto">
          <a:xfrm>
            <a:off x="6929438" y="239713"/>
            <a:ext cx="0" cy="4900612"/>
          </a:xfrm>
          <a:prstGeom prst="line">
            <a:avLst/>
          </a:prstGeom>
          <a:noFill/>
          <a:ln w="28575">
            <a:solidFill>
              <a:schemeClr val="tx1"/>
            </a:solidFill>
            <a:round/>
            <a:headEnd/>
            <a:tailEnd/>
          </a:ln>
          <a:effectLst/>
        </p:spPr>
        <p:txBody>
          <a:bodyPr/>
          <a:lstStyle/>
          <a:p>
            <a:endParaRPr lang="en-US" dirty="0"/>
          </a:p>
        </p:txBody>
      </p:sp>
      <p:sp>
        <p:nvSpPr>
          <p:cNvPr id="2067" name="Rectangle 19"/>
          <p:cNvSpPr>
            <a:spLocks noChangeArrowheads="1"/>
          </p:cNvSpPr>
          <p:nvPr/>
        </p:nvSpPr>
        <p:spPr bwMode="auto">
          <a:xfrm>
            <a:off x="307975" y="4899025"/>
            <a:ext cx="2362200" cy="298450"/>
          </a:xfrm>
          <a:prstGeom prst="rect">
            <a:avLst/>
          </a:prstGeom>
          <a:noFill/>
          <a:ln w="9525">
            <a:noFill/>
            <a:miter lim="800000"/>
            <a:headEnd/>
            <a:tailEnd/>
          </a:ln>
        </p:spPr>
        <p:txBody>
          <a:bodyPr lIns="72179" tIns="36089" rIns="72179" bIns="36089"/>
          <a:lstStyle/>
          <a:p>
            <a:pPr>
              <a:spcBef>
                <a:spcPct val="20000"/>
              </a:spcBef>
              <a:buClr>
                <a:schemeClr val="hlink"/>
              </a:buClr>
              <a:buSzPct val="60000"/>
              <a:buFont typeface="Wingdings" pitchFamily="2" charset="2"/>
              <a:buNone/>
            </a:pPr>
            <a:endParaRPr lang="en-US" sz="1200" b="0" dirty="0">
              <a:solidFill>
                <a:srgbClr val="2D0054"/>
              </a:solidFill>
              <a:latin typeface="Arial Black" pitchFamily="34" charset="0"/>
            </a:endParaRPr>
          </a:p>
        </p:txBody>
      </p:sp>
      <p:grpSp>
        <p:nvGrpSpPr>
          <p:cNvPr id="2069" name="Group 21"/>
          <p:cNvGrpSpPr>
            <a:grpSpLocks/>
          </p:cNvGrpSpPr>
          <p:nvPr/>
        </p:nvGrpSpPr>
        <p:grpSpPr bwMode="auto">
          <a:xfrm>
            <a:off x="239713" y="98425"/>
            <a:ext cx="6773862" cy="5041900"/>
            <a:chOff x="151" y="62"/>
            <a:chExt cx="4267" cy="3176"/>
          </a:xfrm>
        </p:grpSpPr>
        <p:sp>
          <p:nvSpPr>
            <p:cNvPr id="2053" name="Line 5"/>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2054" name="Line 6"/>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2055" name="Line 7"/>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2056" name="Line 8"/>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2057" name="Line 9"/>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2059" name="Line 11"/>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2068" name="Picture 20"/>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nvGrpSpPr>
          <p:cNvPr id="13" name="Group 12"/>
          <p:cNvGrpSpPr/>
          <p:nvPr/>
        </p:nvGrpSpPr>
        <p:grpSpPr>
          <a:xfrm>
            <a:off x="5489575" y="4136231"/>
            <a:ext cx="533400" cy="304800"/>
            <a:chOff x="1831975" y="2917031"/>
            <a:chExt cx="533400" cy="304800"/>
          </a:xfrm>
        </p:grpSpPr>
        <p:sp>
          <p:nvSpPr>
            <p:cNvPr id="14" name="Rounded Rectangle 13"/>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sp>
        <p:nvSpPr>
          <p:cNvPr id="16" name="Rectangle 15"/>
          <p:cNvSpPr/>
          <p:nvPr/>
        </p:nvSpPr>
        <p:spPr>
          <a:xfrm>
            <a:off x="1908175" y="3298031"/>
            <a:ext cx="4422775" cy="646331"/>
          </a:xfrm>
          <a:prstGeom prst="rect">
            <a:avLst/>
          </a:prstGeom>
        </p:spPr>
        <p:txBody>
          <a:bodyPr wrap="square">
            <a:spAutoFit/>
          </a:bodyPr>
          <a:lstStyle/>
          <a:p>
            <a:pPr algn="ctr" defTabSz="717550"/>
            <a:r>
              <a:rPr lang="en-US" sz="1200" b="0" dirty="0" smtClean="0">
                <a:solidFill>
                  <a:schemeClr val="bg1">
                    <a:lumMod val="50000"/>
                  </a:schemeClr>
                </a:solidFill>
                <a:latin typeface="Calibri" pitchFamily="34" charset="0"/>
              </a:rPr>
              <a:t>Budget Inquiry pages allow you to view budget information for current or previous fiscal years about positions in departments where you have PAR and Budget signature authority.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10F02C68-FA2E-4578-BFC4-BD29D6B29702}" type="slidenum">
              <a:rPr lang="en-US"/>
              <a:pPr/>
              <a:t>10</a:t>
            </a:fld>
            <a:endParaRPr lang="en-US" dirty="0"/>
          </a:p>
        </p:txBody>
      </p:sp>
      <p:grpSp>
        <p:nvGrpSpPr>
          <p:cNvPr id="34869" name="Group 53"/>
          <p:cNvGrpSpPr>
            <a:grpSpLocks/>
          </p:cNvGrpSpPr>
          <p:nvPr/>
        </p:nvGrpSpPr>
        <p:grpSpPr bwMode="auto">
          <a:xfrm>
            <a:off x="231775" y="98425"/>
            <a:ext cx="6773863" cy="5041900"/>
            <a:chOff x="146" y="62"/>
            <a:chExt cx="4267" cy="3176"/>
          </a:xfrm>
        </p:grpSpPr>
        <p:sp>
          <p:nvSpPr>
            <p:cNvPr id="34870" name="Line 54"/>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4871" name="Group 55"/>
            <p:cNvGrpSpPr>
              <a:grpSpLocks/>
            </p:cNvGrpSpPr>
            <p:nvPr/>
          </p:nvGrpSpPr>
          <p:grpSpPr bwMode="auto">
            <a:xfrm>
              <a:off x="146" y="62"/>
              <a:ext cx="4267" cy="3176"/>
              <a:chOff x="151" y="62"/>
              <a:chExt cx="4267" cy="3176"/>
            </a:xfrm>
          </p:grpSpPr>
          <p:sp>
            <p:nvSpPr>
              <p:cNvPr id="34872" name="Line 56"/>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34873" name="Line 57"/>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34874" name="Line 58"/>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34875" name="Line 59"/>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34876" name="Line 60"/>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34877" name="Line 61"/>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34878" name="Picture 62"/>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34881" name="Rectangle 65"/>
          <p:cNvSpPr>
            <a:spLocks noChangeArrowheads="1"/>
          </p:cNvSpPr>
          <p:nvPr/>
        </p:nvSpPr>
        <p:spPr bwMode="auto">
          <a:xfrm>
            <a:off x="536575" y="783431"/>
            <a:ext cx="6096000" cy="3886200"/>
          </a:xfrm>
          <a:prstGeom prst="rect">
            <a:avLst/>
          </a:prstGeom>
          <a:solidFill>
            <a:srgbClr val="FFFFFF"/>
          </a:solidFill>
          <a:ln w="9525">
            <a:noFill/>
            <a:miter lim="800000"/>
            <a:headEnd/>
            <a:tailEnd/>
          </a:ln>
          <a:effectLst/>
        </p:spPr>
        <p:txBody>
          <a:bodyPr wrap="none" anchor="ctr"/>
          <a:lstStyle/>
          <a:p>
            <a:endParaRPr lang="en-US" dirty="0"/>
          </a:p>
        </p:txBody>
      </p:sp>
      <p:grpSp>
        <p:nvGrpSpPr>
          <p:cNvPr id="23" name="Group 22"/>
          <p:cNvGrpSpPr/>
          <p:nvPr/>
        </p:nvGrpSpPr>
        <p:grpSpPr>
          <a:xfrm>
            <a:off x="688975" y="707231"/>
            <a:ext cx="2438400" cy="2590800"/>
            <a:chOff x="781844" y="935829"/>
            <a:chExt cx="2024062" cy="2438402"/>
          </a:xfrm>
        </p:grpSpPr>
        <p:sp>
          <p:nvSpPr>
            <p:cNvPr id="24" name="Rounded Rectangle 23"/>
            <p:cNvSpPr/>
            <p:nvPr/>
          </p:nvSpPr>
          <p:spPr bwMode="auto">
            <a:xfrm>
              <a:off x="841375" y="935829"/>
              <a:ext cx="1905000" cy="1676399"/>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5" name="TextBox 24"/>
            <p:cNvSpPr txBox="1"/>
            <p:nvPr/>
          </p:nvSpPr>
          <p:spPr>
            <a:xfrm>
              <a:off x="781844" y="1523088"/>
              <a:ext cx="2024062" cy="1506296"/>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The first time you run the Budget Expenditures Report, select the </a:t>
              </a:r>
              <a:r>
                <a:rPr lang="en-US" sz="1400" dirty="0" smtClean="0">
                  <a:solidFill>
                    <a:schemeClr val="bg1">
                      <a:lumMod val="50000"/>
                    </a:schemeClr>
                  </a:solidFill>
                  <a:latin typeface="Calibri" pitchFamily="34" charset="0"/>
                </a:rPr>
                <a:t>Add a New Value </a:t>
              </a:r>
              <a:r>
                <a:rPr lang="en-US" sz="1400" b="0" dirty="0" smtClean="0">
                  <a:solidFill>
                    <a:schemeClr val="bg1">
                      <a:lumMod val="50000"/>
                    </a:schemeClr>
                  </a:solidFill>
                  <a:latin typeface="Calibri" pitchFamily="34" charset="0"/>
                </a:rPr>
                <a:t>tab</a:t>
              </a:r>
              <a:r>
                <a:rPr lang="en-US" sz="1400" dirty="0" smtClean="0">
                  <a:solidFill>
                    <a:schemeClr val="bg1">
                      <a:lumMod val="50000"/>
                    </a:schemeClr>
                  </a:solidFill>
                  <a:latin typeface="Calibri" pitchFamily="34" charset="0"/>
                </a:rPr>
                <a:t> </a:t>
              </a:r>
              <a:r>
                <a:rPr lang="en-US" sz="1400" b="0" dirty="0" smtClean="0">
                  <a:solidFill>
                    <a:schemeClr val="bg1">
                      <a:lumMod val="50000"/>
                    </a:schemeClr>
                  </a:solidFill>
                  <a:latin typeface="Calibri" pitchFamily="34" charset="0"/>
                </a:rPr>
                <a:t>to establish a report format or Run Control ID. Enter a Run Control ID and click </a:t>
              </a:r>
              <a:r>
                <a:rPr lang="en-US" sz="1400" dirty="0" smtClean="0">
                  <a:solidFill>
                    <a:schemeClr val="bg1">
                      <a:lumMod val="50000"/>
                    </a:schemeClr>
                  </a:solidFill>
                  <a:latin typeface="Calibri" pitchFamily="34" charset="0"/>
                </a:rPr>
                <a:t>Add</a:t>
              </a:r>
              <a:r>
                <a:rPr lang="en-US" sz="1400" b="0" dirty="0" smtClean="0">
                  <a:solidFill>
                    <a:schemeClr val="bg1">
                      <a:lumMod val="50000"/>
                    </a:schemeClr>
                  </a:solidFill>
                  <a:latin typeface="Calibri" pitchFamily="34" charset="0"/>
                </a:rPr>
                <a:t>. </a:t>
              </a:r>
            </a:p>
            <a:p>
              <a:pPr algn="ctr" defTabSz="717550"/>
              <a:endParaRPr lang="en-US" sz="1400" b="0" dirty="0">
                <a:solidFill>
                  <a:schemeClr val="bg1">
                    <a:lumMod val="50000"/>
                  </a:schemeClr>
                </a:solidFill>
                <a:latin typeface="Calibri" pitchFamily="34" charset="0"/>
              </a:endParaRPr>
            </a:p>
          </p:txBody>
        </p:sp>
        <p:sp>
          <p:nvSpPr>
            <p:cNvPr id="26" name="Rounded Rectangle 25"/>
            <p:cNvSpPr/>
            <p:nvPr/>
          </p:nvSpPr>
          <p:spPr bwMode="auto">
            <a:xfrm>
              <a:off x="841375" y="935831"/>
              <a:ext cx="1905000" cy="2438400"/>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841375" y="935831"/>
              <a:ext cx="1905000" cy="563344"/>
            </a:xfrm>
            <a:prstGeom prst="rect">
              <a:avLst/>
            </a:prstGeom>
            <a:noFill/>
          </p:spPr>
          <p:txBody>
            <a:bodyPr wrap="square" rtlCol="0">
              <a:spAutoFit/>
            </a:bodyPr>
            <a:lstStyle/>
            <a:p>
              <a:pPr algn="ctr"/>
              <a:r>
                <a:rPr lang="en-US" sz="1600" dirty="0" smtClean="0">
                  <a:solidFill>
                    <a:srgbClr val="FFFFFF"/>
                  </a:solidFill>
                  <a:latin typeface="Calibri" pitchFamily="34" charset="0"/>
                </a:rPr>
                <a:t>Menu – Select Budget Expenditures Report</a:t>
              </a:r>
              <a:endParaRPr lang="en-US" sz="1600" dirty="0">
                <a:solidFill>
                  <a:srgbClr val="FFFFFF"/>
                </a:solidFill>
                <a:latin typeface="Calibri" pitchFamily="34" charset="0"/>
              </a:endParaRPr>
            </a:p>
          </p:txBody>
        </p:sp>
      </p:grpSp>
      <p:grpSp>
        <p:nvGrpSpPr>
          <p:cNvPr id="28" name="Group 27"/>
          <p:cNvGrpSpPr/>
          <p:nvPr/>
        </p:nvGrpSpPr>
        <p:grpSpPr>
          <a:xfrm>
            <a:off x="1298575" y="2840831"/>
            <a:ext cx="533400" cy="304800"/>
            <a:chOff x="1831975" y="2917031"/>
            <a:chExt cx="533400" cy="304800"/>
          </a:xfrm>
        </p:grpSpPr>
        <p:sp>
          <p:nvSpPr>
            <p:cNvPr id="29" name="Rounded Rectangle 28"/>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31" name="Group 30"/>
          <p:cNvGrpSpPr/>
          <p:nvPr/>
        </p:nvGrpSpPr>
        <p:grpSpPr>
          <a:xfrm>
            <a:off x="2136775" y="2840831"/>
            <a:ext cx="533400" cy="304800"/>
            <a:chOff x="1831975" y="2917031"/>
            <a:chExt cx="533400" cy="304800"/>
          </a:xfrm>
        </p:grpSpPr>
        <p:sp>
          <p:nvSpPr>
            <p:cNvPr id="32" name="Rounded Rectangle 31"/>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sp>
        <p:nvSpPr>
          <p:cNvPr id="34"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pic>
        <p:nvPicPr>
          <p:cNvPr id="5122" name="Picture 2"/>
          <p:cNvPicPr>
            <a:picLocks noChangeAspect="1" noChangeArrowheads="1"/>
          </p:cNvPicPr>
          <p:nvPr/>
        </p:nvPicPr>
        <p:blipFill>
          <a:blip r:embed="rId4" cstate="print"/>
          <a:srcRect/>
          <a:stretch>
            <a:fillRect/>
          </a:stretch>
        </p:blipFill>
        <p:spPr bwMode="auto">
          <a:xfrm>
            <a:off x="3355975" y="707231"/>
            <a:ext cx="3175056" cy="1485107"/>
          </a:xfrm>
          <a:prstGeom prst="rect">
            <a:avLst/>
          </a:prstGeom>
          <a:noFill/>
          <a:ln w="9525">
            <a:solidFill>
              <a:srgbClr val="777777"/>
            </a:solid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3813175" y="2482056"/>
            <a:ext cx="2362200" cy="1574800"/>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447B444B-F4B5-4349-9D77-B00B0DC8867D}" type="slidenum">
              <a:rPr lang="en-US"/>
              <a:pPr/>
              <a:t>11</a:t>
            </a:fld>
            <a:endParaRPr lang="en-US" dirty="0"/>
          </a:p>
        </p:txBody>
      </p:sp>
      <p:sp>
        <p:nvSpPr>
          <p:cNvPr id="30752"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2" name="Group 40"/>
          <p:cNvGrpSpPr>
            <a:grpSpLocks/>
          </p:cNvGrpSpPr>
          <p:nvPr/>
        </p:nvGrpSpPr>
        <p:grpSpPr bwMode="auto">
          <a:xfrm>
            <a:off x="231775" y="98425"/>
            <a:ext cx="6773863" cy="5041900"/>
            <a:chOff x="146" y="62"/>
            <a:chExt cx="4267" cy="3176"/>
          </a:xfrm>
        </p:grpSpPr>
        <p:sp>
          <p:nvSpPr>
            <p:cNvPr id="30761" name="Line 41"/>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42"/>
            <p:cNvGrpSpPr>
              <a:grpSpLocks/>
            </p:cNvGrpSpPr>
            <p:nvPr/>
          </p:nvGrpSpPr>
          <p:grpSpPr bwMode="auto">
            <a:xfrm>
              <a:off x="146" y="62"/>
              <a:ext cx="4267" cy="3176"/>
              <a:chOff x="151" y="62"/>
              <a:chExt cx="4267" cy="3176"/>
            </a:xfrm>
          </p:grpSpPr>
          <p:sp>
            <p:nvSpPr>
              <p:cNvPr id="30763" name="Line 43"/>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30764" name="Line 44"/>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30765" name="Line 45"/>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30766" name="Line 46"/>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30767" name="Line 47"/>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30768" name="Line 48"/>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30769" name="Picture 49"/>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30773" name="Rectangle 53"/>
          <p:cNvSpPr>
            <a:spLocks noChangeArrowheads="1"/>
          </p:cNvSpPr>
          <p:nvPr/>
        </p:nvSpPr>
        <p:spPr bwMode="auto">
          <a:xfrm>
            <a:off x="460375" y="631031"/>
            <a:ext cx="6172200" cy="3962400"/>
          </a:xfrm>
          <a:prstGeom prst="rect">
            <a:avLst/>
          </a:prstGeom>
          <a:solidFill>
            <a:srgbClr val="FFFFFF"/>
          </a:solidFill>
          <a:ln w="9525">
            <a:noFill/>
            <a:miter lim="800000"/>
            <a:headEnd/>
            <a:tailEnd/>
          </a:ln>
          <a:effectLst/>
        </p:spPr>
        <p:txBody>
          <a:bodyPr wrap="none" anchor="ctr"/>
          <a:lstStyle/>
          <a:p>
            <a:endParaRPr lang="en-US" dirty="0"/>
          </a:p>
        </p:txBody>
      </p:sp>
      <p:grpSp>
        <p:nvGrpSpPr>
          <p:cNvPr id="4" name="Group 18"/>
          <p:cNvGrpSpPr/>
          <p:nvPr/>
        </p:nvGrpSpPr>
        <p:grpSpPr>
          <a:xfrm>
            <a:off x="612775" y="631031"/>
            <a:ext cx="2133600" cy="2703969"/>
            <a:chOff x="841375" y="935831"/>
            <a:chExt cx="1905000" cy="2831525"/>
          </a:xfrm>
        </p:grpSpPr>
        <p:sp>
          <p:nvSpPr>
            <p:cNvPr id="20" name="Rounded Rectangle 19"/>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841375" y="1414599"/>
              <a:ext cx="1905000" cy="2352757"/>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To find an existing Run Control ID, enter the beginning of the name or leave blank to see a list of all Run Control IDs. Select the Run Control ID you wish to run.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2" name="Rounded Rectangle 21"/>
            <p:cNvSpPr/>
            <p:nvPr/>
          </p:nvSpPr>
          <p:spPr bwMode="auto">
            <a:xfrm>
              <a:off x="841375" y="935831"/>
              <a:ext cx="1905000" cy="2689065"/>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841375" y="1012031"/>
              <a:ext cx="1905000" cy="612361"/>
            </a:xfrm>
            <a:prstGeom prst="rect">
              <a:avLst/>
            </a:prstGeom>
            <a:noFill/>
          </p:spPr>
          <p:txBody>
            <a:bodyPr wrap="square" rtlCol="0">
              <a:spAutoFit/>
            </a:bodyPr>
            <a:lstStyle/>
            <a:p>
              <a:pPr algn="ctr"/>
              <a:r>
                <a:rPr lang="en-US" sz="1600" dirty="0" smtClean="0">
                  <a:solidFill>
                    <a:srgbClr val="FFFFFF"/>
                  </a:solidFill>
                  <a:latin typeface="Calibri" pitchFamily="34" charset="0"/>
                </a:rPr>
                <a:t>Search Run Control IDs</a:t>
              </a:r>
              <a:endParaRPr lang="en-US" sz="1600" dirty="0">
                <a:solidFill>
                  <a:srgbClr val="FFFFFF"/>
                </a:solidFill>
                <a:latin typeface="Calibri" pitchFamily="34" charset="0"/>
              </a:endParaRPr>
            </a:p>
          </p:txBody>
        </p:sp>
      </p:grpSp>
      <p:grpSp>
        <p:nvGrpSpPr>
          <p:cNvPr id="5" name="Group 30"/>
          <p:cNvGrpSpPr/>
          <p:nvPr/>
        </p:nvGrpSpPr>
        <p:grpSpPr>
          <a:xfrm>
            <a:off x="993775" y="2764631"/>
            <a:ext cx="533400" cy="304800"/>
            <a:chOff x="1831975" y="2917031"/>
            <a:chExt cx="533400" cy="304800"/>
          </a:xfrm>
        </p:grpSpPr>
        <p:sp>
          <p:nvSpPr>
            <p:cNvPr id="32" name="Rounded Rectangle 31"/>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6" name="Group 33"/>
          <p:cNvGrpSpPr/>
          <p:nvPr/>
        </p:nvGrpSpPr>
        <p:grpSpPr>
          <a:xfrm>
            <a:off x="1831975" y="2764631"/>
            <a:ext cx="533400" cy="304800"/>
            <a:chOff x="1831975" y="2917031"/>
            <a:chExt cx="533400" cy="304800"/>
          </a:xfrm>
        </p:grpSpPr>
        <p:sp>
          <p:nvSpPr>
            <p:cNvPr id="35" name="Rounded Rectangle 34"/>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6147" name="Picture 3"/>
          <p:cNvPicPr>
            <a:picLocks noChangeAspect="1" noChangeArrowheads="1"/>
          </p:cNvPicPr>
          <p:nvPr/>
        </p:nvPicPr>
        <p:blipFill>
          <a:blip r:embed="rId4" cstate="print"/>
          <a:srcRect/>
          <a:stretch>
            <a:fillRect/>
          </a:stretch>
        </p:blipFill>
        <p:spPr bwMode="auto">
          <a:xfrm>
            <a:off x="3203575" y="1088231"/>
            <a:ext cx="3167062" cy="1811487"/>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6"/>
          <p:cNvSpPr>
            <a:spLocks noGrp="1"/>
          </p:cNvSpPr>
          <p:nvPr>
            <p:ph type="sldNum" sz="quarter" idx="12"/>
          </p:nvPr>
        </p:nvSpPr>
        <p:spPr/>
        <p:txBody>
          <a:bodyPr/>
          <a:lstStyle/>
          <a:p>
            <a:fld id="{A00C792A-E7E8-41F1-B20D-DA52064D730B}" type="slidenum">
              <a:rPr lang="en-US"/>
              <a:pPr/>
              <a:t>12</a:t>
            </a:fld>
            <a:endParaRPr lang="en-US" dirty="0"/>
          </a:p>
        </p:txBody>
      </p:sp>
      <p:grpSp>
        <p:nvGrpSpPr>
          <p:cNvPr id="145411" name="Group 3"/>
          <p:cNvGrpSpPr>
            <a:grpSpLocks/>
          </p:cNvGrpSpPr>
          <p:nvPr/>
        </p:nvGrpSpPr>
        <p:grpSpPr bwMode="auto">
          <a:xfrm>
            <a:off x="231775" y="98425"/>
            <a:ext cx="6773863" cy="5041900"/>
            <a:chOff x="146" y="62"/>
            <a:chExt cx="4267" cy="3176"/>
          </a:xfrm>
        </p:grpSpPr>
        <p:sp>
          <p:nvSpPr>
            <p:cNvPr id="145412" name="Line 4"/>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145413" name="Group 5"/>
            <p:cNvGrpSpPr>
              <a:grpSpLocks/>
            </p:cNvGrpSpPr>
            <p:nvPr/>
          </p:nvGrpSpPr>
          <p:grpSpPr bwMode="auto">
            <a:xfrm>
              <a:off x="146" y="62"/>
              <a:ext cx="4267" cy="3176"/>
              <a:chOff x="151" y="62"/>
              <a:chExt cx="4267" cy="3176"/>
            </a:xfrm>
          </p:grpSpPr>
          <p:sp>
            <p:nvSpPr>
              <p:cNvPr id="145414" name="Line 6"/>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45415" name="Line 7"/>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45416" name="Line 8"/>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45417" name="Line 9"/>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45418" name="Line 10"/>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45419" name="Line 11"/>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45420" name="Picture 12"/>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45421" name="Rectangle 13"/>
          <p:cNvSpPr>
            <a:spLocks noChangeArrowheads="1"/>
          </p:cNvSpPr>
          <p:nvPr/>
        </p:nvSpPr>
        <p:spPr bwMode="auto">
          <a:xfrm>
            <a:off x="612775" y="707231"/>
            <a:ext cx="6096000" cy="3886200"/>
          </a:xfrm>
          <a:prstGeom prst="rect">
            <a:avLst/>
          </a:prstGeom>
          <a:solidFill>
            <a:srgbClr val="FFFFFF"/>
          </a:solidFill>
          <a:ln w="9525">
            <a:noFill/>
            <a:miter lim="800000"/>
            <a:headEnd/>
            <a:tailEnd/>
          </a:ln>
          <a:effectLst/>
        </p:spPr>
        <p:txBody>
          <a:bodyPr wrap="none" anchor="ctr"/>
          <a:lstStyle/>
          <a:p>
            <a:endParaRPr lang="en-US" dirty="0"/>
          </a:p>
        </p:txBody>
      </p:sp>
      <p:sp>
        <p:nvSpPr>
          <p:cNvPr id="21"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23" name="Group 22"/>
          <p:cNvGrpSpPr/>
          <p:nvPr/>
        </p:nvGrpSpPr>
        <p:grpSpPr>
          <a:xfrm>
            <a:off x="688975" y="935832"/>
            <a:ext cx="2133600" cy="2362200"/>
            <a:chOff x="781844" y="935831"/>
            <a:chExt cx="2024062" cy="2813074"/>
          </a:xfrm>
        </p:grpSpPr>
        <p:sp>
          <p:nvSpPr>
            <p:cNvPr id="24" name="Rounded Rectangle 23"/>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5" name="TextBox 24"/>
            <p:cNvSpPr txBox="1"/>
            <p:nvPr/>
          </p:nvSpPr>
          <p:spPr>
            <a:xfrm>
              <a:off x="781844" y="1582455"/>
              <a:ext cx="2024062" cy="1926169"/>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Enter the budget year (including “FY”), </a:t>
              </a:r>
              <a:r>
                <a:rPr lang="en-US" sz="1400" b="0" i="1" dirty="0" smtClean="0">
                  <a:solidFill>
                    <a:schemeClr val="bg1">
                      <a:lumMod val="50000"/>
                    </a:schemeClr>
                  </a:solidFill>
                  <a:latin typeface="Calibri" pitchFamily="34" charset="0"/>
                </a:rPr>
                <a:t>and</a:t>
              </a:r>
              <a:r>
                <a:rPr lang="en-US" sz="1400" b="0" dirty="0" smtClean="0">
                  <a:solidFill>
                    <a:schemeClr val="bg1">
                      <a:lumMod val="50000"/>
                    </a:schemeClr>
                  </a:solidFill>
                  <a:latin typeface="Calibri" pitchFamily="34" charset="0"/>
                </a:rPr>
                <a:t> either the position number </a:t>
              </a:r>
              <a:r>
                <a:rPr lang="en-US" sz="1400" b="0" i="1" dirty="0" smtClean="0">
                  <a:solidFill>
                    <a:schemeClr val="bg1">
                      <a:lumMod val="50000"/>
                    </a:schemeClr>
                  </a:solidFill>
                  <a:latin typeface="Calibri" pitchFamily="34" charset="0"/>
                </a:rPr>
                <a:t>or</a:t>
              </a:r>
              <a:r>
                <a:rPr lang="en-US" sz="1400" b="0" dirty="0" smtClean="0">
                  <a:solidFill>
                    <a:schemeClr val="bg1">
                      <a:lumMod val="50000"/>
                    </a:schemeClr>
                  </a:solidFill>
                  <a:latin typeface="Calibri" pitchFamily="34" charset="0"/>
                </a:rPr>
                <a:t> department number. Click </a:t>
              </a:r>
              <a:r>
                <a:rPr lang="en-US" sz="1400" dirty="0" smtClean="0">
                  <a:solidFill>
                    <a:schemeClr val="bg1">
                      <a:lumMod val="50000"/>
                    </a:schemeClr>
                  </a:solidFill>
                  <a:latin typeface="Calibri" pitchFamily="34" charset="0"/>
                </a:rPr>
                <a:t>Run</a:t>
              </a:r>
              <a:r>
                <a:rPr lang="en-US" sz="1400" b="0" dirty="0" smtClean="0">
                  <a:solidFill>
                    <a:schemeClr val="bg1">
                      <a:lumMod val="50000"/>
                    </a:schemeClr>
                  </a:solidFill>
                  <a:latin typeface="Calibri" pitchFamily="34" charset="0"/>
                </a:rPr>
                <a:t>.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6" name="Rounded Rectangle 25"/>
            <p:cNvSpPr/>
            <p:nvPr/>
          </p:nvSpPr>
          <p:spPr bwMode="auto">
            <a:xfrm>
              <a:off x="841375" y="935831"/>
              <a:ext cx="1905000" cy="2813074"/>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841375" y="935831"/>
              <a:ext cx="1905000" cy="620291"/>
            </a:xfrm>
            <a:prstGeom prst="rect">
              <a:avLst/>
            </a:prstGeom>
            <a:noFill/>
          </p:spPr>
          <p:txBody>
            <a:bodyPr wrap="square" rtlCol="0">
              <a:spAutoFit/>
            </a:bodyPr>
            <a:lstStyle/>
            <a:p>
              <a:pPr algn="ctr"/>
              <a:r>
                <a:rPr lang="en-US" sz="1600" dirty="0" smtClean="0">
                  <a:solidFill>
                    <a:srgbClr val="FFFFFF"/>
                  </a:solidFill>
                  <a:latin typeface="Calibri" pitchFamily="34" charset="0"/>
                </a:rPr>
                <a:t>Enter or Confirm Report Criteria &amp; Run</a:t>
              </a:r>
              <a:endParaRPr lang="en-US" sz="1600" dirty="0">
                <a:solidFill>
                  <a:srgbClr val="FFFFFF"/>
                </a:solidFill>
                <a:latin typeface="Calibri" pitchFamily="34" charset="0"/>
              </a:endParaRPr>
            </a:p>
          </p:txBody>
        </p:sp>
      </p:grpSp>
      <p:grpSp>
        <p:nvGrpSpPr>
          <p:cNvPr id="28" name="Group 27"/>
          <p:cNvGrpSpPr/>
          <p:nvPr/>
        </p:nvGrpSpPr>
        <p:grpSpPr>
          <a:xfrm>
            <a:off x="1146175" y="2840831"/>
            <a:ext cx="533400" cy="304800"/>
            <a:chOff x="1831975" y="2917031"/>
            <a:chExt cx="533400" cy="304800"/>
          </a:xfrm>
        </p:grpSpPr>
        <p:sp>
          <p:nvSpPr>
            <p:cNvPr id="29" name="Rounded Rectangle 28"/>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pic>
        <p:nvPicPr>
          <p:cNvPr id="31" name="Picture 2"/>
          <p:cNvPicPr>
            <a:picLocks noChangeAspect="1" noChangeArrowheads="1"/>
          </p:cNvPicPr>
          <p:nvPr/>
        </p:nvPicPr>
        <p:blipFill>
          <a:blip r:embed="rId4" cstate="print"/>
          <a:srcRect/>
          <a:stretch>
            <a:fillRect/>
          </a:stretch>
        </p:blipFill>
        <p:spPr bwMode="auto">
          <a:xfrm>
            <a:off x="2898775" y="1316831"/>
            <a:ext cx="3825360" cy="1377827"/>
          </a:xfrm>
          <a:prstGeom prst="rect">
            <a:avLst/>
          </a:prstGeom>
          <a:noFill/>
          <a:ln w="9525">
            <a:solidFill>
              <a:srgbClr val="777777"/>
            </a:solidFill>
            <a:miter lim="800000"/>
            <a:headEnd/>
            <a:tailEnd/>
          </a:ln>
        </p:spPr>
      </p:pic>
      <p:grpSp>
        <p:nvGrpSpPr>
          <p:cNvPr id="32" name="Group 31"/>
          <p:cNvGrpSpPr/>
          <p:nvPr/>
        </p:nvGrpSpPr>
        <p:grpSpPr>
          <a:xfrm>
            <a:off x="1984375" y="2840831"/>
            <a:ext cx="533400" cy="304800"/>
            <a:chOff x="1831975" y="2917031"/>
            <a:chExt cx="533400" cy="304800"/>
          </a:xfrm>
        </p:grpSpPr>
        <p:sp>
          <p:nvSpPr>
            <p:cNvPr id="33" name="Rounded Rectangle 32"/>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4" name="TextBox 33"/>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2747D45F-5327-4995-9854-745910FEF192}" type="slidenum">
              <a:rPr lang="en-US"/>
              <a:pPr/>
              <a:t>13</a:t>
            </a:fld>
            <a:endParaRPr lang="en-US" dirty="0"/>
          </a:p>
        </p:txBody>
      </p:sp>
      <p:grpSp>
        <p:nvGrpSpPr>
          <p:cNvPr id="2" name="Group 4"/>
          <p:cNvGrpSpPr>
            <a:grpSpLocks/>
          </p:cNvGrpSpPr>
          <p:nvPr/>
        </p:nvGrpSpPr>
        <p:grpSpPr bwMode="auto">
          <a:xfrm>
            <a:off x="231775" y="98425"/>
            <a:ext cx="6773863" cy="5041900"/>
            <a:chOff x="146" y="62"/>
            <a:chExt cx="4267" cy="3176"/>
          </a:xfrm>
        </p:grpSpPr>
        <p:sp>
          <p:nvSpPr>
            <p:cNvPr id="161797" name="Line 5"/>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6"/>
            <p:cNvGrpSpPr>
              <a:grpSpLocks/>
            </p:cNvGrpSpPr>
            <p:nvPr/>
          </p:nvGrpSpPr>
          <p:grpSpPr bwMode="auto">
            <a:xfrm>
              <a:off x="146" y="62"/>
              <a:ext cx="4267" cy="3176"/>
              <a:chOff x="151" y="62"/>
              <a:chExt cx="4267" cy="3176"/>
            </a:xfrm>
          </p:grpSpPr>
          <p:sp>
            <p:nvSpPr>
              <p:cNvPr id="161799" name="Line 7"/>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61800" name="Line 8"/>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61801" name="Line 9"/>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61802" name="Line 10"/>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61803" name="Line 11"/>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61804" name="Line 12"/>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61805" name="Picture 13"/>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61806" name="Rectangle 14"/>
          <p:cNvSpPr>
            <a:spLocks noChangeArrowheads="1"/>
          </p:cNvSpPr>
          <p:nvPr/>
        </p:nvSpPr>
        <p:spPr bwMode="auto">
          <a:xfrm>
            <a:off x="384175" y="707231"/>
            <a:ext cx="6324600" cy="3886200"/>
          </a:xfrm>
          <a:prstGeom prst="rect">
            <a:avLst/>
          </a:prstGeom>
          <a:solidFill>
            <a:srgbClr val="FFFFFF"/>
          </a:solidFill>
          <a:ln w="9525">
            <a:noFill/>
            <a:miter lim="800000"/>
            <a:headEnd/>
            <a:tailEnd/>
          </a:ln>
          <a:effectLst/>
        </p:spPr>
        <p:txBody>
          <a:bodyPr wrap="none" anchor="ctr"/>
          <a:lstStyle/>
          <a:p>
            <a:endParaRPr lang="en-US" dirty="0"/>
          </a:p>
        </p:txBody>
      </p:sp>
      <p:sp>
        <p:nvSpPr>
          <p:cNvPr id="33"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pic>
        <p:nvPicPr>
          <p:cNvPr id="7170" name="Picture 2"/>
          <p:cNvPicPr>
            <a:picLocks noChangeAspect="1" noChangeArrowheads="1"/>
          </p:cNvPicPr>
          <p:nvPr/>
        </p:nvPicPr>
        <p:blipFill>
          <a:blip r:embed="rId4" cstate="print"/>
          <a:srcRect/>
          <a:stretch>
            <a:fillRect/>
          </a:stretch>
        </p:blipFill>
        <p:spPr bwMode="auto">
          <a:xfrm>
            <a:off x="2822575" y="1132163"/>
            <a:ext cx="3962400" cy="1632468"/>
          </a:xfrm>
          <a:prstGeom prst="rect">
            <a:avLst/>
          </a:prstGeom>
          <a:noFill/>
          <a:ln w="9525">
            <a:solidFill>
              <a:srgbClr val="777777"/>
            </a:solidFill>
            <a:miter lim="800000"/>
            <a:headEnd/>
            <a:tailEnd/>
          </a:ln>
        </p:spPr>
      </p:pic>
      <p:grpSp>
        <p:nvGrpSpPr>
          <p:cNvPr id="27" name="Group 26"/>
          <p:cNvGrpSpPr/>
          <p:nvPr/>
        </p:nvGrpSpPr>
        <p:grpSpPr>
          <a:xfrm>
            <a:off x="460375" y="554832"/>
            <a:ext cx="2286000" cy="3247905"/>
            <a:chOff x="781844" y="935831"/>
            <a:chExt cx="2024062" cy="3939843"/>
          </a:xfrm>
        </p:grpSpPr>
        <p:sp>
          <p:nvSpPr>
            <p:cNvPr id="28" name="Rounded Rectangle 27"/>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781844" y="1627567"/>
              <a:ext cx="2024062" cy="3248107"/>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After clicking Run, the Process Scheduler screen appears. Select </a:t>
              </a:r>
              <a:r>
                <a:rPr lang="en-US" sz="1400" dirty="0" smtClean="0">
                  <a:solidFill>
                    <a:schemeClr val="bg1">
                      <a:lumMod val="50000"/>
                    </a:schemeClr>
                  </a:solidFill>
                  <a:latin typeface="Calibri" pitchFamily="34" charset="0"/>
                </a:rPr>
                <a:t>PSNT</a:t>
              </a:r>
              <a:r>
                <a:rPr lang="en-US" sz="1400" b="0" dirty="0" smtClean="0">
                  <a:solidFill>
                    <a:schemeClr val="bg1">
                      <a:lumMod val="50000"/>
                    </a:schemeClr>
                  </a:solidFill>
                  <a:latin typeface="Calibri" pitchFamily="34" charset="0"/>
                </a:rPr>
                <a:t> for the Server Name and verify that the Type=</a:t>
              </a:r>
              <a:r>
                <a:rPr lang="en-US" sz="1400" dirty="0" smtClean="0">
                  <a:solidFill>
                    <a:schemeClr val="bg1">
                      <a:lumMod val="50000"/>
                    </a:schemeClr>
                  </a:solidFill>
                  <a:latin typeface="Calibri" pitchFamily="34" charset="0"/>
                </a:rPr>
                <a:t>Web</a:t>
              </a:r>
              <a:r>
                <a:rPr lang="en-US" sz="1400" b="0" dirty="0" smtClean="0">
                  <a:solidFill>
                    <a:schemeClr val="bg1">
                      <a:lumMod val="50000"/>
                    </a:schemeClr>
                  </a:solidFill>
                  <a:latin typeface="Calibri" pitchFamily="34" charset="0"/>
                </a:rPr>
                <a:t> and Format=</a:t>
              </a:r>
              <a:r>
                <a:rPr lang="en-US" sz="1400" dirty="0" smtClean="0">
                  <a:solidFill>
                    <a:schemeClr val="bg1">
                      <a:lumMod val="50000"/>
                    </a:schemeClr>
                  </a:solidFill>
                  <a:latin typeface="Calibri" pitchFamily="34" charset="0"/>
                </a:rPr>
                <a:t>PDF</a:t>
              </a:r>
              <a:r>
                <a:rPr lang="en-US" sz="1400" b="0" dirty="0" smtClean="0">
                  <a:solidFill>
                    <a:schemeClr val="bg1">
                      <a:lumMod val="50000"/>
                    </a:schemeClr>
                  </a:solidFill>
                  <a:latin typeface="Calibri" pitchFamily="34" charset="0"/>
                </a:rPr>
                <a:t>. Other types are not recommended due to formatting issues. Click </a:t>
              </a:r>
              <a:r>
                <a:rPr lang="en-US" sz="1400" dirty="0" smtClean="0">
                  <a:solidFill>
                    <a:schemeClr val="bg1">
                      <a:lumMod val="50000"/>
                    </a:schemeClr>
                  </a:solidFill>
                  <a:latin typeface="Calibri" pitchFamily="34" charset="0"/>
                </a:rPr>
                <a:t>OK</a:t>
              </a:r>
              <a:r>
                <a:rPr lang="en-US" sz="1400" b="0" dirty="0" smtClean="0">
                  <a:solidFill>
                    <a:schemeClr val="bg1">
                      <a:lumMod val="50000"/>
                    </a:schemeClr>
                  </a:solidFill>
                  <a:latin typeface="Calibri" pitchFamily="34" charset="0"/>
                </a:rPr>
                <a:t>.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32" name="Rounded Rectangle 31"/>
            <p:cNvSpPr/>
            <p:nvPr/>
          </p:nvSpPr>
          <p:spPr bwMode="auto">
            <a:xfrm>
              <a:off x="841375" y="935831"/>
              <a:ext cx="1905000" cy="3718088"/>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841375" y="935831"/>
              <a:ext cx="1905000" cy="709356"/>
            </a:xfrm>
            <a:prstGeom prst="rect">
              <a:avLst/>
            </a:prstGeom>
            <a:noFill/>
          </p:spPr>
          <p:txBody>
            <a:bodyPr wrap="square" rtlCol="0">
              <a:spAutoFit/>
            </a:bodyPr>
            <a:lstStyle/>
            <a:p>
              <a:pPr algn="ctr"/>
              <a:r>
                <a:rPr lang="en-US" sz="1600" dirty="0" smtClean="0">
                  <a:solidFill>
                    <a:srgbClr val="FFFFFF"/>
                  </a:solidFill>
                  <a:latin typeface="Calibri" pitchFamily="34" charset="0"/>
                </a:rPr>
                <a:t>Enter or Confirm Server, Type &amp; Format</a:t>
              </a:r>
              <a:endParaRPr lang="en-US" sz="1600" dirty="0">
                <a:solidFill>
                  <a:srgbClr val="FFFFFF"/>
                </a:solidFill>
                <a:latin typeface="Calibri" pitchFamily="34" charset="0"/>
              </a:endParaRPr>
            </a:p>
          </p:txBody>
        </p:sp>
      </p:grpSp>
      <p:grpSp>
        <p:nvGrpSpPr>
          <p:cNvPr id="36" name="Group 35"/>
          <p:cNvGrpSpPr/>
          <p:nvPr/>
        </p:nvGrpSpPr>
        <p:grpSpPr>
          <a:xfrm>
            <a:off x="917575" y="3145631"/>
            <a:ext cx="533400" cy="304800"/>
            <a:chOff x="1298575" y="2612231"/>
            <a:chExt cx="533400" cy="304800"/>
          </a:xfrm>
        </p:grpSpPr>
        <p:sp>
          <p:nvSpPr>
            <p:cNvPr id="34" name="Rounded Rectangle 33"/>
            <p:cNvSpPr/>
            <p:nvPr/>
          </p:nvSpPr>
          <p:spPr bwMode="auto">
            <a:xfrm>
              <a:off x="1298575" y="26122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1298575" y="26122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5" name="Group 31"/>
          <p:cNvGrpSpPr/>
          <p:nvPr/>
        </p:nvGrpSpPr>
        <p:grpSpPr>
          <a:xfrm>
            <a:off x="1755775" y="3145631"/>
            <a:ext cx="533400" cy="304800"/>
            <a:chOff x="1831975" y="2917031"/>
            <a:chExt cx="533400" cy="304800"/>
          </a:xfrm>
        </p:grpSpPr>
        <p:sp>
          <p:nvSpPr>
            <p:cNvPr id="30" name="Rounded Rectangle 29"/>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1" name="TextBox 30"/>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2747D45F-5327-4995-9854-745910FEF192}" type="slidenum">
              <a:rPr lang="en-US"/>
              <a:pPr/>
              <a:t>14</a:t>
            </a:fld>
            <a:endParaRPr lang="en-US" dirty="0"/>
          </a:p>
        </p:txBody>
      </p:sp>
      <p:grpSp>
        <p:nvGrpSpPr>
          <p:cNvPr id="2" name="Group 4"/>
          <p:cNvGrpSpPr>
            <a:grpSpLocks/>
          </p:cNvGrpSpPr>
          <p:nvPr/>
        </p:nvGrpSpPr>
        <p:grpSpPr bwMode="auto">
          <a:xfrm>
            <a:off x="307975" y="97631"/>
            <a:ext cx="6773863" cy="5041900"/>
            <a:chOff x="146" y="62"/>
            <a:chExt cx="4267" cy="3176"/>
          </a:xfrm>
        </p:grpSpPr>
        <p:sp>
          <p:nvSpPr>
            <p:cNvPr id="161797" name="Line 5"/>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6"/>
            <p:cNvGrpSpPr>
              <a:grpSpLocks/>
            </p:cNvGrpSpPr>
            <p:nvPr/>
          </p:nvGrpSpPr>
          <p:grpSpPr bwMode="auto">
            <a:xfrm>
              <a:off x="146" y="62"/>
              <a:ext cx="4267" cy="3176"/>
              <a:chOff x="151" y="62"/>
              <a:chExt cx="4267" cy="3176"/>
            </a:xfrm>
          </p:grpSpPr>
          <p:sp>
            <p:nvSpPr>
              <p:cNvPr id="161799" name="Line 7"/>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61800" name="Line 8"/>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61801" name="Line 9"/>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61802" name="Line 10"/>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61803" name="Line 11"/>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61804" name="Line 12"/>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61805" name="Picture 13"/>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61806" name="Rectangle 14"/>
          <p:cNvSpPr>
            <a:spLocks noChangeArrowheads="1"/>
          </p:cNvSpPr>
          <p:nvPr/>
        </p:nvSpPr>
        <p:spPr bwMode="auto">
          <a:xfrm>
            <a:off x="460375" y="707231"/>
            <a:ext cx="6324600" cy="3886200"/>
          </a:xfrm>
          <a:prstGeom prst="rect">
            <a:avLst/>
          </a:prstGeom>
          <a:solidFill>
            <a:srgbClr val="FFFFFF"/>
          </a:solidFill>
          <a:ln w="9525">
            <a:noFill/>
            <a:miter lim="800000"/>
            <a:headEnd/>
            <a:tailEnd/>
          </a:ln>
          <a:effectLst/>
        </p:spPr>
        <p:txBody>
          <a:bodyPr wrap="none" anchor="ctr"/>
          <a:lstStyle/>
          <a:p>
            <a:endParaRPr lang="en-US" dirty="0"/>
          </a:p>
        </p:txBody>
      </p:sp>
      <p:sp>
        <p:nvSpPr>
          <p:cNvPr id="33"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4" name="Group 26"/>
          <p:cNvGrpSpPr/>
          <p:nvPr/>
        </p:nvGrpSpPr>
        <p:grpSpPr>
          <a:xfrm>
            <a:off x="536575" y="554832"/>
            <a:ext cx="2286000" cy="3921194"/>
            <a:chOff x="781844" y="935831"/>
            <a:chExt cx="2024062" cy="3904694"/>
          </a:xfrm>
        </p:grpSpPr>
        <p:sp>
          <p:nvSpPr>
            <p:cNvPr id="28" name="Rounded Rectangle 27"/>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781844" y="1530525"/>
              <a:ext cx="2024062" cy="3310000"/>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After clicking OK, you return to the Process Scheduler screen. Click </a:t>
              </a:r>
              <a:r>
                <a:rPr lang="en-US" sz="1400" dirty="0" smtClean="0">
                  <a:solidFill>
                    <a:schemeClr val="bg1">
                      <a:lumMod val="50000"/>
                    </a:schemeClr>
                  </a:solidFill>
                  <a:latin typeface="Calibri" pitchFamily="34" charset="0"/>
                </a:rPr>
                <a:t>Report Manager</a:t>
              </a:r>
              <a:r>
                <a:rPr lang="en-US" sz="1400" b="0" dirty="0" smtClean="0">
                  <a:solidFill>
                    <a:schemeClr val="bg1">
                      <a:lumMod val="50000"/>
                    </a:schemeClr>
                  </a:solidFill>
                  <a:latin typeface="Calibri" pitchFamily="34" charset="0"/>
                </a:rPr>
                <a:t>. Click the </a:t>
              </a:r>
              <a:r>
                <a:rPr lang="en-US" sz="1400" dirty="0" smtClean="0">
                  <a:solidFill>
                    <a:schemeClr val="bg1">
                      <a:lumMod val="50000"/>
                    </a:schemeClr>
                  </a:solidFill>
                  <a:latin typeface="Calibri" pitchFamily="34" charset="0"/>
                </a:rPr>
                <a:t>Administration</a:t>
              </a:r>
              <a:r>
                <a:rPr lang="en-US" sz="1400" b="0" dirty="0" smtClean="0">
                  <a:solidFill>
                    <a:schemeClr val="bg1">
                      <a:lumMod val="50000"/>
                    </a:schemeClr>
                  </a:solidFill>
                  <a:latin typeface="Calibri" pitchFamily="34" charset="0"/>
                </a:rPr>
                <a:t> tab (defaults to List tab). Click the Description hyperlink </a:t>
              </a:r>
              <a:r>
                <a:rPr lang="en-US" sz="1400" dirty="0" smtClean="0">
                  <a:solidFill>
                    <a:schemeClr val="bg1">
                      <a:lumMod val="50000"/>
                    </a:schemeClr>
                  </a:solidFill>
                  <a:latin typeface="Calibri" pitchFamily="34" charset="0"/>
                </a:rPr>
                <a:t>Budget Expenditures</a:t>
              </a:r>
              <a:r>
                <a:rPr lang="en-US" sz="1400" b="0" dirty="0" smtClean="0">
                  <a:solidFill>
                    <a:schemeClr val="bg1">
                      <a:lumMod val="50000"/>
                    </a:schemeClr>
                  </a:solidFill>
                  <a:latin typeface="Calibri" pitchFamily="34" charset="0"/>
                </a:rPr>
                <a:t> and the PDF should open in a separate tab or window. If the report doesn’t appear, click </a:t>
              </a:r>
              <a:r>
                <a:rPr lang="en-US" sz="1400" dirty="0" smtClean="0">
                  <a:solidFill>
                    <a:schemeClr val="bg1">
                      <a:lumMod val="50000"/>
                    </a:schemeClr>
                  </a:solidFill>
                  <a:latin typeface="Calibri" pitchFamily="34" charset="0"/>
                </a:rPr>
                <a:t>Refresh</a:t>
              </a:r>
              <a:r>
                <a:rPr lang="en-US" sz="1400" b="0" dirty="0" smtClean="0">
                  <a:solidFill>
                    <a:schemeClr val="bg1">
                      <a:lumMod val="50000"/>
                    </a:schemeClr>
                  </a:solidFill>
                  <a:latin typeface="Calibri" pitchFamily="34" charset="0"/>
                </a:rPr>
                <a:t>.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32" name="Rounded Rectangle 31"/>
            <p:cNvSpPr/>
            <p:nvPr/>
          </p:nvSpPr>
          <p:spPr bwMode="auto">
            <a:xfrm>
              <a:off x="841375" y="935831"/>
              <a:ext cx="1905000" cy="3718088"/>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841375" y="935831"/>
              <a:ext cx="1905000" cy="709356"/>
            </a:xfrm>
            <a:prstGeom prst="rect">
              <a:avLst/>
            </a:prstGeom>
            <a:noFill/>
          </p:spPr>
          <p:txBody>
            <a:bodyPr wrap="square" rtlCol="0">
              <a:spAutoFit/>
            </a:bodyPr>
            <a:lstStyle/>
            <a:p>
              <a:pPr algn="ctr"/>
              <a:r>
                <a:rPr lang="en-US" sz="1600" dirty="0" smtClean="0">
                  <a:solidFill>
                    <a:srgbClr val="FFFFFF"/>
                  </a:solidFill>
                  <a:latin typeface="Calibri" pitchFamily="34" charset="0"/>
                </a:rPr>
                <a:t>Review or Download Report</a:t>
              </a:r>
              <a:endParaRPr lang="en-US" sz="1600" dirty="0">
                <a:solidFill>
                  <a:srgbClr val="FFFFFF"/>
                </a:solidFill>
                <a:latin typeface="Calibri" pitchFamily="34" charset="0"/>
              </a:endParaRPr>
            </a:p>
          </p:txBody>
        </p:sp>
      </p:grpSp>
      <p:grpSp>
        <p:nvGrpSpPr>
          <p:cNvPr id="5" name="Group 35"/>
          <p:cNvGrpSpPr/>
          <p:nvPr/>
        </p:nvGrpSpPr>
        <p:grpSpPr>
          <a:xfrm>
            <a:off x="917575" y="3831431"/>
            <a:ext cx="533400" cy="304800"/>
            <a:chOff x="1298575" y="2612231"/>
            <a:chExt cx="533400" cy="304800"/>
          </a:xfrm>
        </p:grpSpPr>
        <p:sp>
          <p:nvSpPr>
            <p:cNvPr id="34" name="Rounded Rectangle 33"/>
            <p:cNvSpPr/>
            <p:nvPr/>
          </p:nvSpPr>
          <p:spPr bwMode="auto">
            <a:xfrm>
              <a:off x="1298575" y="26122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1298575" y="26122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6" name="Group 31"/>
          <p:cNvGrpSpPr/>
          <p:nvPr/>
        </p:nvGrpSpPr>
        <p:grpSpPr>
          <a:xfrm>
            <a:off x="1755775" y="3831431"/>
            <a:ext cx="533400" cy="304800"/>
            <a:chOff x="1831975" y="2917031"/>
            <a:chExt cx="533400" cy="304800"/>
          </a:xfrm>
        </p:grpSpPr>
        <p:sp>
          <p:nvSpPr>
            <p:cNvPr id="30" name="Rounded Rectangle 29"/>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1" name="TextBox 30"/>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8194" name="Picture 2"/>
          <p:cNvPicPr>
            <a:picLocks noChangeAspect="1" noChangeArrowheads="1"/>
          </p:cNvPicPr>
          <p:nvPr/>
        </p:nvPicPr>
        <p:blipFill>
          <a:blip r:embed="rId4" cstate="print"/>
          <a:srcRect/>
          <a:stretch>
            <a:fillRect/>
          </a:stretch>
        </p:blipFill>
        <p:spPr bwMode="auto">
          <a:xfrm>
            <a:off x="2898775" y="631031"/>
            <a:ext cx="3810000" cy="1397955"/>
          </a:xfrm>
          <a:prstGeom prst="rect">
            <a:avLst/>
          </a:prstGeom>
          <a:noFill/>
          <a:ln w="9525">
            <a:solidFill>
              <a:srgbClr val="777777"/>
            </a:solidFill>
            <a:miter lim="800000"/>
            <a:headEnd/>
            <a:tailEnd/>
          </a:ln>
        </p:spPr>
      </p:pic>
      <p:pic>
        <p:nvPicPr>
          <p:cNvPr id="8195" name="Picture 3"/>
          <p:cNvPicPr>
            <a:picLocks noChangeAspect="1" noChangeArrowheads="1"/>
          </p:cNvPicPr>
          <p:nvPr/>
        </p:nvPicPr>
        <p:blipFill>
          <a:blip r:embed="rId5" cstate="print"/>
          <a:srcRect/>
          <a:stretch>
            <a:fillRect/>
          </a:stretch>
        </p:blipFill>
        <p:spPr bwMode="auto">
          <a:xfrm>
            <a:off x="2898775" y="2120478"/>
            <a:ext cx="3886200" cy="1101353"/>
          </a:xfrm>
          <a:prstGeom prst="rect">
            <a:avLst/>
          </a:prstGeom>
          <a:noFill/>
          <a:ln w="9525">
            <a:solidFill>
              <a:srgbClr val="777777"/>
            </a:solidFill>
            <a:miter lim="800000"/>
            <a:headEnd/>
            <a:tailEnd/>
          </a:ln>
        </p:spPr>
      </p:pic>
      <p:pic>
        <p:nvPicPr>
          <p:cNvPr id="8198" name="Picture 6"/>
          <p:cNvPicPr>
            <a:picLocks noChangeAspect="1" noChangeArrowheads="1"/>
          </p:cNvPicPr>
          <p:nvPr/>
        </p:nvPicPr>
        <p:blipFill>
          <a:blip r:embed="rId6" cstate="print"/>
          <a:srcRect/>
          <a:stretch>
            <a:fillRect/>
          </a:stretch>
        </p:blipFill>
        <p:spPr bwMode="auto">
          <a:xfrm>
            <a:off x="2887663" y="3298031"/>
            <a:ext cx="3897312" cy="1206451"/>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2747D45F-5327-4995-9854-745910FEF192}" type="slidenum">
              <a:rPr lang="en-US"/>
              <a:pPr/>
              <a:t>15</a:t>
            </a:fld>
            <a:endParaRPr lang="en-US" dirty="0"/>
          </a:p>
        </p:txBody>
      </p:sp>
      <p:grpSp>
        <p:nvGrpSpPr>
          <p:cNvPr id="2" name="Group 4"/>
          <p:cNvGrpSpPr>
            <a:grpSpLocks/>
          </p:cNvGrpSpPr>
          <p:nvPr/>
        </p:nvGrpSpPr>
        <p:grpSpPr bwMode="auto">
          <a:xfrm>
            <a:off x="307975" y="97631"/>
            <a:ext cx="6773863" cy="5041900"/>
            <a:chOff x="146" y="62"/>
            <a:chExt cx="4267" cy="3176"/>
          </a:xfrm>
        </p:grpSpPr>
        <p:sp>
          <p:nvSpPr>
            <p:cNvPr id="161797" name="Line 5"/>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6"/>
            <p:cNvGrpSpPr>
              <a:grpSpLocks/>
            </p:cNvGrpSpPr>
            <p:nvPr/>
          </p:nvGrpSpPr>
          <p:grpSpPr bwMode="auto">
            <a:xfrm>
              <a:off x="146" y="62"/>
              <a:ext cx="4267" cy="3176"/>
              <a:chOff x="151" y="62"/>
              <a:chExt cx="4267" cy="3176"/>
            </a:xfrm>
          </p:grpSpPr>
          <p:sp>
            <p:nvSpPr>
              <p:cNvPr id="161799" name="Line 7"/>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61800" name="Line 8"/>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61801" name="Line 9"/>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61802" name="Line 10"/>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61803" name="Line 11"/>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61804" name="Line 12"/>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61805" name="Picture 13"/>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61806" name="Rectangle 14"/>
          <p:cNvSpPr>
            <a:spLocks noChangeArrowheads="1"/>
          </p:cNvSpPr>
          <p:nvPr/>
        </p:nvSpPr>
        <p:spPr bwMode="auto">
          <a:xfrm>
            <a:off x="460375" y="707231"/>
            <a:ext cx="6324600" cy="3962400"/>
          </a:xfrm>
          <a:prstGeom prst="rect">
            <a:avLst/>
          </a:prstGeom>
          <a:solidFill>
            <a:srgbClr val="FFFFFF"/>
          </a:solidFill>
          <a:ln w="9525">
            <a:noFill/>
            <a:miter lim="800000"/>
            <a:headEnd/>
            <a:tailEnd/>
          </a:ln>
          <a:effectLst/>
        </p:spPr>
        <p:txBody>
          <a:bodyPr wrap="none" anchor="ctr"/>
          <a:lstStyle/>
          <a:p>
            <a:endParaRPr lang="en-US" dirty="0"/>
          </a:p>
        </p:txBody>
      </p:sp>
      <p:sp>
        <p:nvSpPr>
          <p:cNvPr id="33"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4" name="Group 26"/>
          <p:cNvGrpSpPr/>
          <p:nvPr/>
        </p:nvGrpSpPr>
        <p:grpSpPr>
          <a:xfrm>
            <a:off x="460375" y="554832"/>
            <a:ext cx="2286000" cy="3047999"/>
            <a:chOff x="781844" y="935831"/>
            <a:chExt cx="2024062" cy="3718088"/>
          </a:xfrm>
        </p:grpSpPr>
        <p:sp>
          <p:nvSpPr>
            <p:cNvPr id="28" name="Rounded Rectangle 27"/>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781844" y="1627567"/>
              <a:ext cx="2024062" cy="2402005"/>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In the example at right, the report was run using FY2010 and Department 300171. If the position number is used instead of the Department number, the report will contain budget data for that position only.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32" name="Rounded Rectangle 31"/>
            <p:cNvSpPr/>
            <p:nvPr/>
          </p:nvSpPr>
          <p:spPr bwMode="auto">
            <a:xfrm>
              <a:off x="841375" y="935831"/>
              <a:ext cx="1905000" cy="3718088"/>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841375" y="935831"/>
              <a:ext cx="1905000" cy="570476"/>
            </a:xfrm>
            <a:prstGeom prst="rect">
              <a:avLst/>
            </a:prstGeom>
            <a:noFill/>
          </p:spPr>
          <p:txBody>
            <a:bodyPr wrap="square" rtlCol="0">
              <a:spAutoFit/>
            </a:bodyPr>
            <a:lstStyle/>
            <a:p>
              <a:pPr algn="ctr"/>
              <a:r>
                <a:rPr lang="en-US" sz="1600" dirty="0" smtClean="0">
                  <a:solidFill>
                    <a:srgbClr val="FFFFFF"/>
                  </a:solidFill>
                  <a:latin typeface="Calibri" pitchFamily="34" charset="0"/>
                </a:rPr>
                <a:t>Budget Expenditures Report</a:t>
              </a:r>
              <a:endParaRPr lang="en-US" sz="1600" dirty="0">
                <a:solidFill>
                  <a:srgbClr val="FFFFFF"/>
                </a:solidFill>
                <a:latin typeface="Calibri" pitchFamily="34" charset="0"/>
              </a:endParaRPr>
            </a:p>
          </p:txBody>
        </p:sp>
      </p:grpSp>
      <p:grpSp>
        <p:nvGrpSpPr>
          <p:cNvPr id="5" name="Group 35"/>
          <p:cNvGrpSpPr/>
          <p:nvPr/>
        </p:nvGrpSpPr>
        <p:grpSpPr>
          <a:xfrm>
            <a:off x="1374775" y="3221831"/>
            <a:ext cx="533400" cy="304800"/>
            <a:chOff x="1298575" y="2612231"/>
            <a:chExt cx="533400" cy="304800"/>
          </a:xfrm>
        </p:grpSpPr>
        <p:sp>
          <p:nvSpPr>
            <p:cNvPr id="34" name="Rounded Rectangle 33"/>
            <p:cNvSpPr/>
            <p:nvPr/>
          </p:nvSpPr>
          <p:spPr bwMode="auto">
            <a:xfrm>
              <a:off x="1298575" y="26122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1298575" y="26122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pic>
        <p:nvPicPr>
          <p:cNvPr id="9219" name="Picture 3"/>
          <p:cNvPicPr>
            <a:picLocks noChangeAspect="1" noChangeArrowheads="1"/>
          </p:cNvPicPr>
          <p:nvPr/>
        </p:nvPicPr>
        <p:blipFill>
          <a:blip r:embed="rId4" cstate="print"/>
          <a:srcRect/>
          <a:stretch>
            <a:fillRect/>
          </a:stretch>
        </p:blipFill>
        <p:spPr bwMode="auto">
          <a:xfrm>
            <a:off x="2822575" y="1088231"/>
            <a:ext cx="4041737" cy="2793485"/>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2747D45F-5327-4995-9854-745910FEF192}" type="slidenum">
              <a:rPr lang="en-US"/>
              <a:pPr/>
              <a:t>2</a:t>
            </a:fld>
            <a:endParaRPr lang="en-US" dirty="0"/>
          </a:p>
        </p:txBody>
      </p:sp>
      <p:grpSp>
        <p:nvGrpSpPr>
          <p:cNvPr id="161796" name="Group 4"/>
          <p:cNvGrpSpPr>
            <a:grpSpLocks/>
          </p:cNvGrpSpPr>
          <p:nvPr/>
        </p:nvGrpSpPr>
        <p:grpSpPr bwMode="auto">
          <a:xfrm>
            <a:off x="231775" y="98425"/>
            <a:ext cx="6773863" cy="5041900"/>
            <a:chOff x="146" y="62"/>
            <a:chExt cx="4267" cy="3176"/>
          </a:xfrm>
        </p:grpSpPr>
        <p:sp>
          <p:nvSpPr>
            <p:cNvPr id="161797" name="Line 5"/>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161798" name="Group 6"/>
            <p:cNvGrpSpPr>
              <a:grpSpLocks/>
            </p:cNvGrpSpPr>
            <p:nvPr/>
          </p:nvGrpSpPr>
          <p:grpSpPr bwMode="auto">
            <a:xfrm>
              <a:off x="146" y="62"/>
              <a:ext cx="4267" cy="3176"/>
              <a:chOff x="151" y="62"/>
              <a:chExt cx="4267" cy="3176"/>
            </a:xfrm>
          </p:grpSpPr>
          <p:sp>
            <p:nvSpPr>
              <p:cNvPr id="161799" name="Line 7"/>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61800" name="Line 8"/>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61801" name="Line 9"/>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61802" name="Line 10"/>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61803" name="Line 11"/>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61804" name="Line 12"/>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61805" name="Picture 13"/>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61806" name="Rectangle 14"/>
          <p:cNvSpPr>
            <a:spLocks noChangeArrowheads="1"/>
          </p:cNvSpPr>
          <p:nvPr/>
        </p:nvSpPr>
        <p:spPr bwMode="auto">
          <a:xfrm>
            <a:off x="536575" y="707231"/>
            <a:ext cx="6324600" cy="3886200"/>
          </a:xfrm>
          <a:prstGeom prst="rect">
            <a:avLst/>
          </a:prstGeom>
          <a:solidFill>
            <a:srgbClr val="FFFFFF"/>
          </a:solidFill>
          <a:ln w="9525">
            <a:noFill/>
            <a:miter lim="800000"/>
            <a:headEnd/>
            <a:tailEnd/>
          </a:ln>
          <a:effectLst/>
        </p:spPr>
        <p:txBody>
          <a:bodyPr wrap="none" anchor="ctr"/>
          <a:lstStyle/>
          <a:p>
            <a:endParaRPr lang="en-US" dirty="0"/>
          </a:p>
        </p:txBody>
      </p:sp>
      <p:grpSp>
        <p:nvGrpSpPr>
          <p:cNvPr id="29" name="Group 28"/>
          <p:cNvGrpSpPr/>
          <p:nvPr/>
        </p:nvGrpSpPr>
        <p:grpSpPr>
          <a:xfrm>
            <a:off x="841375" y="707231"/>
            <a:ext cx="2209800" cy="2210639"/>
            <a:chOff x="841375" y="935830"/>
            <a:chExt cx="1905000" cy="2177545"/>
          </a:xfrm>
        </p:grpSpPr>
        <p:sp>
          <p:nvSpPr>
            <p:cNvPr id="25" name="Rounded Rectangle 24"/>
            <p:cNvSpPr/>
            <p:nvPr/>
          </p:nvSpPr>
          <p:spPr bwMode="auto">
            <a:xfrm>
              <a:off x="841375" y="935830"/>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841375" y="1324677"/>
              <a:ext cx="1905000" cy="1788698"/>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Enter your JMU eID and Password, then click </a:t>
              </a:r>
              <a:r>
                <a:rPr lang="en-US" sz="1400" dirty="0" smtClean="0">
                  <a:solidFill>
                    <a:schemeClr val="bg1">
                      <a:lumMod val="50000"/>
                    </a:schemeClr>
                  </a:solidFill>
                  <a:latin typeface="Calibri" pitchFamily="34" charset="0"/>
                </a:rPr>
                <a:t>Sign In </a:t>
              </a:r>
              <a:r>
                <a:rPr lang="en-US" sz="1400" b="0" dirty="0" smtClean="0">
                  <a:solidFill>
                    <a:schemeClr val="bg1">
                      <a:lumMod val="50000"/>
                    </a:schemeClr>
                  </a:solidFill>
                  <a:latin typeface="Calibri" pitchFamily="34" charset="0"/>
                </a:rPr>
                <a:t>to log in to the JMU Human Resource Management System (HRMS).</a:t>
              </a:r>
            </a:p>
            <a:p>
              <a:pPr algn="ctr" defTabSz="717550"/>
              <a:endParaRPr lang="en-US" sz="1400" b="0" i="1" u="sng" dirty="0">
                <a:solidFill>
                  <a:schemeClr val="bg1">
                    <a:lumMod val="50000"/>
                  </a:schemeClr>
                </a:solidFill>
                <a:latin typeface="Calibri" pitchFamily="34" charset="0"/>
              </a:endParaRPr>
            </a:p>
            <a:p>
              <a:pPr algn="ctr" defTabSz="717550"/>
              <a:endParaRPr lang="en-US" sz="1400" b="0" i="1" u="sng" dirty="0" smtClean="0">
                <a:solidFill>
                  <a:schemeClr val="bg1">
                    <a:lumMod val="50000"/>
                  </a:schemeClr>
                </a:solidFill>
                <a:latin typeface="Calibri" pitchFamily="34" charset="0"/>
              </a:endParaRPr>
            </a:p>
            <a:p>
              <a:pPr algn="ctr" defTabSz="717550"/>
              <a:endParaRPr lang="en-US" sz="1400" b="0" i="1" u="sng" dirty="0">
                <a:solidFill>
                  <a:schemeClr val="bg1">
                    <a:lumMod val="50000"/>
                  </a:schemeClr>
                </a:solidFill>
                <a:latin typeface="Calibri" pitchFamily="34" charset="0"/>
              </a:endParaRPr>
            </a:p>
          </p:txBody>
        </p:sp>
        <p:sp>
          <p:nvSpPr>
            <p:cNvPr id="23" name="Rounded Rectangle 22"/>
            <p:cNvSpPr/>
            <p:nvPr/>
          </p:nvSpPr>
          <p:spPr bwMode="auto">
            <a:xfrm>
              <a:off x="841375" y="935831"/>
              <a:ext cx="1905000" cy="1993028"/>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917575" y="935830"/>
              <a:ext cx="1752600" cy="305344"/>
            </a:xfrm>
            <a:prstGeom prst="rect">
              <a:avLst/>
            </a:prstGeom>
            <a:noFill/>
          </p:spPr>
          <p:txBody>
            <a:bodyPr wrap="square" rtlCol="0">
              <a:spAutoFit/>
            </a:bodyPr>
            <a:lstStyle/>
            <a:p>
              <a:pPr algn="ctr"/>
              <a:r>
                <a:rPr lang="en-US" sz="1600" dirty="0" smtClean="0">
                  <a:solidFill>
                    <a:srgbClr val="FFFFFF"/>
                  </a:solidFill>
                  <a:latin typeface="Calibri" pitchFamily="34" charset="0"/>
                </a:rPr>
                <a:t>Log in to HRMS</a:t>
              </a:r>
              <a:endParaRPr lang="en-US" sz="1600" dirty="0">
                <a:solidFill>
                  <a:srgbClr val="FFFFFF"/>
                </a:solidFill>
                <a:latin typeface="Calibri" pitchFamily="34" charset="0"/>
              </a:endParaRPr>
            </a:p>
          </p:txBody>
        </p:sp>
      </p:grpSp>
      <p:grpSp>
        <p:nvGrpSpPr>
          <p:cNvPr id="32" name="Group 31"/>
          <p:cNvGrpSpPr/>
          <p:nvPr/>
        </p:nvGrpSpPr>
        <p:grpSpPr>
          <a:xfrm>
            <a:off x="2212975" y="2307431"/>
            <a:ext cx="533400" cy="304800"/>
            <a:chOff x="1831975" y="2917031"/>
            <a:chExt cx="533400" cy="304800"/>
          </a:xfrm>
        </p:grpSpPr>
        <p:sp>
          <p:nvSpPr>
            <p:cNvPr id="30" name="Rounded Rectangle 29"/>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1" name="TextBox 30"/>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sp>
        <p:nvSpPr>
          <p:cNvPr id="33"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sp>
        <p:nvSpPr>
          <p:cNvPr id="34" name="Rounded Rectangle 33"/>
          <p:cNvSpPr/>
          <p:nvPr/>
        </p:nvSpPr>
        <p:spPr bwMode="auto">
          <a:xfrm>
            <a:off x="1298575" y="23074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1298575" y="23074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pic>
        <p:nvPicPr>
          <p:cNvPr id="1026" name="Picture 2"/>
          <p:cNvPicPr>
            <a:picLocks noChangeAspect="1" noChangeArrowheads="1"/>
          </p:cNvPicPr>
          <p:nvPr/>
        </p:nvPicPr>
        <p:blipFill>
          <a:blip r:embed="rId4" cstate="print"/>
          <a:srcRect/>
          <a:stretch>
            <a:fillRect/>
          </a:stretch>
        </p:blipFill>
        <p:spPr bwMode="auto">
          <a:xfrm>
            <a:off x="3203575" y="1469231"/>
            <a:ext cx="3429000" cy="1822076"/>
          </a:xfrm>
          <a:prstGeom prst="rect">
            <a:avLst/>
          </a:prstGeom>
          <a:noFill/>
          <a:ln w="9525">
            <a:solidFill>
              <a:srgbClr val="777777"/>
            </a:solidFill>
            <a:miter lim="800000"/>
            <a:headEnd/>
            <a:tailEnd/>
          </a:ln>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447B444B-F4B5-4349-9D77-B00B0DC8867D}" type="slidenum">
              <a:rPr lang="en-US"/>
              <a:pPr/>
              <a:t>3</a:t>
            </a:fld>
            <a:endParaRPr lang="en-US" dirty="0"/>
          </a:p>
        </p:txBody>
      </p:sp>
      <p:sp>
        <p:nvSpPr>
          <p:cNvPr id="30752"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2" name="Group 40"/>
          <p:cNvGrpSpPr>
            <a:grpSpLocks/>
          </p:cNvGrpSpPr>
          <p:nvPr/>
        </p:nvGrpSpPr>
        <p:grpSpPr bwMode="auto">
          <a:xfrm>
            <a:off x="231775" y="98425"/>
            <a:ext cx="6773863" cy="5041900"/>
            <a:chOff x="146" y="62"/>
            <a:chExt cx="4267" cy="3176"/>
          </a:xfrm>
        </p:grpSpPr>
        <p:sp>
          <p:nvSpPr>
            <p:cNvPr id="30761" name="Line 41"/>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42"/>
            <p:cNvGrpSpPr>
              <a:grpSpLocks/>
            </p:cNvGrpSpPr>
            <p:nvPr/>
          </p:nvGrpSpPr>
          <p:grpSpPr bwMode="auto">
            <a:xfrm>
              <a:off x="146" y="62"/>
              <a:ext cx="4267" cy="3176"/>
              <a:chOff x="151" y="62"/>
              <a:chExt cx="4267" cy="3176"/>
            </a:xfrm>
          </p:grpSpPr>
          <p:sp>
            <p:nvSpPr>
              <p:cNvPr id="30763" name="Line 43"/>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30764" name="Line 44"/>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30765" name="Line 45"/>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30766" name="Line 46"/>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30767" name="Line 47"/>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30768" name="Line 48"/>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30769" name="Picture 49"/>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30773" name="Rectangle 53"/>
          <p:cNvSpPr>
            <a:spLocks noChangeArrowheads="1"/>
          </p:cNvSpPr>
          <p:nvPr/>
        </p:nvSpPr>
        <p:spPr bwMode="auto">
          <a:xfrm>
            <a:off x="460375" y="783431"/>
            <a:ext cx="6172200" cy="3962400"/>
          </a:xfrm>
          <a:prstGeom prst="rect">
            <a:avLst/>
          </a:prstGeom>
          <a:solidFill>
            <a:srgbClr val="FFFFFF"/>
          </a:solidFill>
          <a:ln w="9525">
            <a:noFill/>
            <a:miter lim="800000"/>
            <a:headEnd/>
            <a:tailEnd/>
          </a:ln>
          <a:effectLst/>
        </p:spPr>
        <p:txBody>
          <a:bodyPr wrap="none" anchor="ctr"/>
          <a:lstStyle/>
          <a:p>
            <a:endParaRPr lang="en-US" dirty="0"/>
          </a:p>
        </p:txBody>
      </p:sp>
      <p:grpSp>
        <p:nvGrpSpPr>
          <p:cNvPr id="4" name="Group 18"/>
          <p:cNvGrpSpPr/>
          <p:nvPr/>
        </p:nvGrpSpPr>
        <p:grpSpPr>
          <a:xfrm>
            <a:off x="612775" y="631031"/>
            <a:ext cx="2057400" cy="1752600"/>
            <a:chOff x="841375" y="935829"/>
            <a:chExt cx="1905000" cy="2689067"/>
          </a:xfrm>
        </p:grpSpPr>
        <p:sp>
          <p:nvSpPr>
            <p:cNvPr id="20" name="Rounded Rectangle 19"/>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841375" y="1471080"/>
              <a:ext cx="1905000" cy="2125040"/>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On the menu, under JMU Applications, choose </a:t>
              </a:r>
            </a:p>
            <a:p>
              <a:pPr algn="ctr" defTabSz="717550"/>
              <a:r>
                <a:rPr lang="en-US" sz="1400" dirty="0" smtClean="0">
                  <a:solidFill>
                    <a:schemeClr val="bg1">
                      <a:lumMod val="50000"/>
                    </a:schemeClr>
                  </a:solidFill>
                  <a:latin typeface="Calibri" pitchFamily="34" charset="0"/>
                </a:rPr>
                <a:t>JMU Budget.</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2" name="Rounded Rectangle 21"/>
            <p:cNvSpPr/>
            <p:nvPr/>
          </p:nvSpPr>
          <p:spPr bwMode="auto">
            <a:xfrm>
              <a:off x="841375" y="935831"/>
              <a:ext cx="1905000" cy="2689065"/>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841375" y="935829"/>
              <a:ext cx="1905000" cy="459516"/>
            </a:xfrm>
            <a:prstGeom prst="rect">
              <a:avLst/>
            </a:prstGeom>
            <a:noFill/>
          </p:spPr>
          <p:txBody>
            <a:bodyPr wrap="square" rtlCol="0">
              <a:spAutoFit/>
            </a:bodyPr>
            <a:lstStyle/>
            <a:p>
              <a:pPr algn="ctr"/>
              <a:r>
                <a:rPr lang="en-US" sz="1600" dirty="0" smtClean="0">
                  <a:solidFill>
                    <a:srgbClr val="FFFFFF"/>
                  </a:solidFill>
                  <a:latin typeface="Calibri" pitchFamily="34" charset="0"/>
                </a:rPr>
                <a:t>Menu</a:t>
              </a:r>
              <a:endParaRPr lang="en-US" sz="1600" dirty="0">
                <a:solidFill>
                  <a:srgbClr val="FFFFFF"/>
                </a:solidFill>
                <a:latin typeface="Calibri" pitchFamily="34" charset="0"/>
              </a:endParaRPr>
            </a:p>
          </p:txBody>
        </p:sp>
      </p:grpSp>
      <p:grpSp>
        <p:nvGrpSpPr>
          <p:cNvPr id="5" name="Group 30"/>
          <p:cNvGrpSpPr/>
          <p:nvPr/>
        </p:nvGrpSpPr>
        <p:grpSpPr>
          <a:xfrm>
            <a:off x="917575" y="1850231"/>
            <a:ext cx="533400" cy="304800"/>
            <a:chOff x="1831975" y="2917031"/>
            <a:chExt cx="533400" cy="304800"/>
          </a:xfrm>
        </p:grpSpPr>
        <p:sp>
          <p:nvSpPr>
            <p:cNvPr id="32" name="Rounded Rectangle 31"/>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6" name="Group 33"/>
          <p:cNvGrpSpPr/>
          <p:nvPr/>
        </p:nvGrpSpPr>
        <p:grpSpPr>
          <a:xfrm>
            <a:off x="1831975" y="1850231"/>
            <a:ext cx="533400" cy="304800"/>
            <a:chOff x="1831975" y="2078831"/>
            <a:chExt cx="533400" cy="304800"/>
          </a:xfrm>
        </p:grpSpPr>
        <p:sp>
          <p:nvSpPr>
            <p:cNvPr id="35" name="Rounded Rectangle 34"/>
            <p:cNvSpPr/>
            <p:nvPr/>
          </p:nvSpPr>
          <p:spPr bwMode="auto">
            <a:xfrm>
              <a:off x="1831975" y="20788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1831975" y="20788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2052" name="Picture 4"/>
          <p:cNvPicPr>
            <a:picLocks noChangeAspect="1" noChangeArrowheads="1"/>
          </p:cNvPicPr>
          <p:nvPr/>
        </p:nvPicPr>
        <p:blipFill>
          <a:blip r:embed="rId4" cstate="print"/>
          <a:srcRect/>
          <a:stretch>
            <a:fillRect/>
          </a:stretch>
        </p:blipFill>
        <p:spPr bwMode="auto">
          <a:xfrm>
            <a:off x="612775" y="2840832"/>
            <a:ext cx="6172200" cy="1265372"/>
          </a:xfrm>
          <a:prstGeom prst="rect">
            <a:avLst/>
          </a:prstGeom>
          <a:noFill/>
          <a:ln w="9525">
            <a:solidFill>
              <a:srgbClr val="777777"/>
            </a:solidFill>
            <a:miter lim="800000"/>
            <a:headEnd/>
            <a:tailEnd/>
          </a:ln>
        </p:spPr>
      </p:pic>
      <p:sp>
        <p:nvSpPr>
          <p:cNvPr id="31" name="TextBox 30"/>
          <p:cNvSpPr txBox="1"/>
          <p:nvPr/>
        </p:nvSpPr>
        <p:spPr>
          <a:xfrm>
            <a:off x="2974975" y="554831"/>
            <a:ext cx="3810000" cy="1754326"/>
          </a:xfrm>
          <a:prstGeom prst="rect">
            <a:avLst/>
          </a:prstGeom>
          <a:noFill/>
        </p:spPr>
        <p:txBody>
          <a:bodyPr wrap="square" rtlCol="0">
            <a:spAutoFit/>
          </a:bodyPr>
          <a:lstStyle/>
          <a:p>
            <a:r>
              <a:rPr lang="en-US" sz="1200" b="0" dirty="0" smtClean="0">
                <a:solidFill>
                  <a:srgbClr val="7030A0"/>
                </a:solidFill>
                <a:latin typeface="Calibri" pitchFamily="34" charset="0"/>
              </a:rPr>
              <a:t>Three options on the menu:</a:t>
            </a:r>
          </a:p>
          <a:p>
            <a:pPr marL="228600" indent="-228600">
              <a:buAutoNum type="arabicPeriod"/>
            </a:pPr>
            <a:r>
              <a:rPr lang="en-US" sz="1200" b="0" dirty="0" smtClean="0">
                <a:solidFill>
                  <a:srgbClr val="7030A0"/>
                </a:solidFill>
                <a:latin typeface="Calibri" pitchFamily="34" charset="0"/>
              </a:rPr>
              <a:t>Original Budget Info – search for position data by budget year, position number, department, or employee name.  </a:t>
            </a:r>
          </a:p>
          <a:p>
            <a:pPr marL="228600" indent="-228600">
              <a:buAutoNum type="arabicPeriod"/>
            </a:pPr>
            <a:r>
              <a:rPr lang="en-US" sz="1200" b="0" dirty="0" smtClean="0">
                <a:solidFill>
                  <a:srgbClr val="7030A0"/>
                </a:solidFill>
                <a:latin typeface="Calibri" pitchFamily="34" charset="0"/>
              </a:rPr>
              <a:t>Position Summary – view history of position-related actions.</a:t>
            </a:r>
          </a:p>
          <a:p>
            <a:pPr marL="228600" indent="-228600">
              <a:buAutoNum type="arabicPeriod"/>
            </a:pPr>
            <a:r>
              <a:rPr lang="en-US" sz="1200" b="0" dirty="0" smtClean="0">
                <a:solidFill>
                  <a:srgbClr val="7030A0"/>
                </a:solidFill>
                <a:latin typeface="Calibri" pitchFamily="34" charset="0"/>
              </a:rPr>
              <a:t>Budget Expenditures Report – generate a PDF of payroll expenditures to date by fiscal year and position number or by fiscal year and department. </a:t>
            </a:r>
            <a:endParaRPr lang="en-US" sz="1200" b="0" dirty="0">
              <a:solidFill>
                <a:srgbClr val="7030A0"/>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447B444B-F4B5-4349-9D77-B00B0DC8867D}" type="slidenum">
              <a:rPr lang="en-US"/>
              <a:pPr/>
              <a:t>4</a:t>
            </a:fld>
            <a:endParaRPr lang="en-US" dirty="0"/>
          </a:p>
        </p:txBody>
      </p:sp>
      <p:sp>
        <p:nvSpPr>
          <p:cNvPr id="30752"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30760" name="Group 40"/>
          <p:cNvGrpSpPr>
            <a:grpSpLocks/>
          </p:cNvGrpSpPr>
          <p:nvPr/>
        </p:nvGrpSpPr>
        <p:grpSpPr bwMode="auto">
          <a:xfrm>
            <a:off x="231775" y="98425"/>
            <a:ext cx="6773863" cy="5041900"/>
            <a:chOff x="146" y="62"/>
            <a:chExt cx="4267" cy="3176"/>
          </a:xfrm>
        </p:grpSpPr>
        <p:sp>
          <p:nvSpPr>
            <p:cNvPr id="30761" name="Line 41"/>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0762" name="Group 42"/>
            <p:cNvGrpSpPr>
              <a:grpSpLocks/>
            </p:cNvGrpSpPr>
            <p:nvPr/>
          </p:nvGrpSpPr>
          <p:grpSpPr bwMode="auto">
            <a:xfrm>
              <a:off x="146" y="62"/>
              <a:ext cx="4267" cy="3176"/>
              <a:chOff x="151" y="62"/>
              <a:chExt cx="4267" cy="3176"/>
            </a:xfrm>
          </p:grpSpPr>
          <p:sp>
            <p:nvSpPr>
              <p:cNvPr id="30763" name="Line 43"/>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30764" name="Line 44"/>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30765" name="Line 45"/>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30766" name="Line 46"/>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30767" name="Line 47"/>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30768" name="Line 48"/>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30769" name="Picture 49"/>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30773" name="Rectangle 53"/>
          <p:cNvSpPr>
            <a:spLocks noChangeArrowheads="1"/>
          </p:cNvSpPr>
          <p:nvPr/>
        </p:nvSpPr>
        <p:spPr bwMode="auto">
          <a:xfrm>
            <a:off x="536575" y="631031"/>
            <a:ext cx="6096000" cy="4114800"/>
          </a:xfrm>
          <a:prstGeom prst="rect">
            <a:avLst/>
          </a:prstGeom>
          <a:solidFill>
            <a:srgbClr val="FFFFFF"/>
          </a:solidFill>
          <a:ln w="9525">
            <a:noFill/>
            <a:miter lim="800000"/>
            <a:headEnd/>
            <a:tailEnd/>
          </a:ln>
          <a:effectLst/>
        </p:spPr>
        <p:txBody>
          <a:bodyPr wrap="none" anchor="ctr"/>
          <a:lstStyle/>
          <a:p>
            <a:endParaRPr lang="en-US" dirty="0"/>
          </a:p>
        </p:txBody>
      </p:sp>
      <p:grpSp>
        <p:nvGrpSpPr>
          <p:cNvPr id="19" name="Group 18"/>
          <p:cNvGrpSpPr/>
          <p:nvPr/>
        </p:nvGrpSpPr>
        <p:grpSpPr>
          <a:xfrm>
            <a:off x="765175" y="631031"/>
            <a:ext cx="2286000" cy="3502701"/>
            <a:chOff x="841375" y="935831"/>
            <a:chExt cx="1905000" cy="4754184"/>
          </a:xfrm>
        </p:grpSpPr>
        <p:sp>
          <p:nvSpPr>
            <p:cNvPr id="20" name="Rounded Rectangle 19"/>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841375" y="1763236"/>
              <a:ext cx="1905000" cy="3926779"/>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Search by entering the budget year, position number, department or employee name. Click </a:t>
              </a:r>
              <a:r>
                <a:rPr lang="en-US" sz="1400" dirty="0" smtClean="0">
                  <a:solidFill>
                    <a:schemeClr val="bg1">
                      <a:lumMod val="50000"/>
                    </a:schemeClr>
                  </a:solidFill>
                  <a:latin typeface="Calibri" pitchFamily="34" charset="0"/>
                </a:rPr>
                <a:t>Search</a:t>
              </a:r>
              <a:r>
                <a:rPr lang="en-US" sz="1400" b="0" dirty="0" smtClean="0">
                  <a:solidFill>
                    <a:schemeClr val="bg1">
                      <a:lumMod val="50000"/>
                    </a:schemeClr>
                  </a:solidFill>
                  <a:latin typeface="Calibri" pitchFamily="34" charset="0"/>
                </a:rPr>
                <a:t>. Include “FY” as part of the budget year or you will receive an error message. For example, enter FY2010 rather than 2010.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2" name="Rounded Rectangle 21"/>
            <p:cNvSpPr/>
            <p:nvPr/>
          </p:nvSpPr>
          <p:spPr bwMode="auto">
            <a:xfrm>
              <a:off x="841375" y="935831"/>
              <a:ext cx="1905000" cy="4137023"/>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841375" y="1012031"/>
              <a:ext cx="1905000" cy="793710"/>
            </a:xfrm>
            <a:prstGeom prst="rect">
              <a:avLst/>
            </a:prstGeom>
            <a:noFill/>
          </p:spPr>
          <p:txBody>
            <a:bodyPr wrap="square" rtlCol="0">
              <a:spAutoFit/>
            </a:bodyPr>
            <a:lstStyle/>
            <a:p>
              <a:pPr algn="ctr"/>
              <a:r>
                <a:rPr lang="en-US" sz="1600" dirty="0" smtClean="0">
                  <a:solidFill>
                    <a:srgbClr val="FFFFFF"/>
                  </a:solidFill>
                  <a:latin typeface="Calibri" pitchFamily="34" charset="0"/>
                </a:rPr>
                <a:t>Select Original </a:t>
              </a:r>
            </a:p>
            <a:p>
              <a:pPr algn="ctr"/>
              <a:r>
                <a:rPr lang="en-US" sz="1600" dirty="0" smtClean="0">
                  <a:solidFill>
                    <a:srgbClr val="FFFFFF"/>
                  </a:solidFill>
                  <a:latin typeface="Calibri" pitchFamily="34" charset="0"/>
                </a:rPr>
                <a:t>Budget Info</a:t>
              </a:r>
              <a:endParaRPr lang="en-US" sz="1600" dirty="0">
                <a:solidFill>
                  <a:srgbClr val="FFFFFF"/>
                </a:solidFill>
                <a:latin typeface="Calibri" pitchFamily="34" charset="0"/>
              </a:endParaRPr>
            </a:p>
          </p:txBody>
        </p:sp>
      </p:grpSp>
      <p:grpSp>
        <p:nvGrpSpPr>
          <p:cNvPr id="31" name="Group 30"/>
          <p:cNvGrpSpPr/>
          <p:nvPr/>
        </p:nvGrpSpPr>
        <p:grpSpPr>
          <a:xfrm>
            <a:off x="1298575" y="3298031"/>
            <a:ext cx="533400" cy="304800"/>
            <a:chOff x="1831975" y="2917031"/>
            <a:chExt cx="533400" cy="304800"/>
          </a:xfrm>
        </p:grpSpPr>
        <p:sp>
          <p:nvSpPr>
            <p:cNvPr id="32" name="Rounded Rectangle 31"/>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34" name="Group 33"/>
          <p:cNvGrpSpPr/>
          <p:nvPr/>
        </p:nvGrpSpPr>
        <p:grpSpPr>
          <a:xfrm>
            <a:off x="2212975" y="3298031"/>
            <a:ext cx="533400" cy="304800"/>
            <a:chOff x="1831975" y="2917031"/>
            <a:chExt cx="533400" cy="304800"/>
          </a:xfrm>
        </p:grpSpPr>
        <p:sp>
          <p:nvSpPr>
            <p:cNvPr id="35" name="Rounded Rectangle 34"/>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5122" name="Picture 2"/>
          <p:cNvPicPr>
            <a:picLocks noChangeAspect="1" noChangeArrowheads="1"/>
          </p:cNvPicPr>
          <p:nvPr/>
        </p:nvPicPr>
        <p:blipFill>
          <a:blip r:embed="rId4" cstate="print"/>
          <a:srcRect/>
          <a:stretch>
            <a:fillRect/>
          </a:stretch>
        </p:blipFill>
        <p:spPr bwMode="auto">
          <a:xfrm>
            <a:off x="3203574" y="707231"/>
            <a:ext cx="2382018" cy="1295400"/>
          </a:xfrm>
          <a:prstGeom prst="rect">
            <a:avLst/>
          </a:prstGeom>
          <a:noFill/>
          <a:ln w="9525">
            <a:solidFill>
              <a:srgbClr val="777777"/>
            </a:solidFill>
            <a:miter lim="800000"/>
            <a:headEnd/>
            <a:tailEnd/>
          </a:ln>
        </p:spPr>
      </p:pic>
      <p:pic>
        <p:nvPicPr>
          <p:cNvPr id="5123" name="Picture 3"/>
          <p:cNvPicPr>
            <a:picLocks noChangeAspect="1" noChangeArrowheads="1"/>
          </p:cNvPicPr>
          <p:nvPr/>
        </p:nvPicPr>
        <p:blipFill>
          <a:blip r:embed="rId5" cstate="print"/>
          <a:srcRect/>
          <a:stretch>
            <a:fillRect/>
          </a:stretch>
        </p:blipFill>
        <p:spPr bwMode="auto">
          <a:xfrm>
            <a:off x="3203575" y="2144002"/>
            <a:ext cx="3584575" cy="925429"/>
          </a:xfrm>
          <a:prstGeom prst="rect">
            <a:avLst/>
          </a:prstGeom>
          <a:noFill/>
          <a:ln w="9525">
            <a:solidFill>
              <a:srgbClr val="777777"/>
            </a:solidFill>
            <a:miter lim="800000"/>
            <a:headEnd/>
            <a:tailEnd/>
          </a:ln>
        </p:spPr>
      </p:pic>
      <p:pic>
        <p:nvPicPr>
          <p:cNvPr id="5125" name="Picture 5"/>
          <p:cNvPicPr>
            <a:picLocks noChangeAspect="1" noChangeArrowheads="1"/>
          </p:cNvPicPr>
          <p:nvPr/>
        </p:nvPicPr>
        <p:blipFill>
          <a:blip r:embed="rId6" cstate="print"/>
          <a:srcRect/>
          <a:stretch>
            <a:fillRect/>
          </a:stretch>
        </p:blipFill>
        <p:spPr bwMode="auto">
          <a:xfrm>
            <a:off x="3213100" y="3262471"/>
            <a:ext cx="2352675" cy="1254760"/>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447B444B-F4B5-4349-9D77-B00B0DC8867D}" type="slidenum">
              <a:rPr lang="en-US"/>
              <a:pPr/>
              <a:t>5</a:t>
            </a:fld>
            <a:endParaRPr lang="en-US" dirty="0"/>
          </a:p>
        </p:txBody>
      </p:sp>
      <p:sp>
        <p:nvSpPr>
          <p:cNvPr id="30752"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2" name="Group 40"/>
          <p:cNvGrpSpPr>
            <a:grpSpLocks/>
          </p:cNvGrpSpPr>
          <p:nvPr/>
        </p:nvGrpSpPr>
        <p:grpSpPr bwMode="auto">
          <a:xfrm>
            <a:off x="231775" y="98425"/>
            <a:ext cx="6773863" cy="5041900"/>
            <a:chOff x="146" y="62"/>
            <a:chExt cx="4267" cy="3176"/>
          </a:xfrm>
        </p:grpSpPr>
        <p:sp>
          <p:nvSpPr>
            <p:cNvPr id="30761" name="Line 41"/>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42"/>
            <p:cNvGrpSpPr>
              <a:grpSpLocks/>
            </p:cNvGrpSpPr>
            <p:nvPr/>
          </p:nvGrpSpPr>
          <p:grpSpPr bwMode="auto">
            <a:xfrm>
              <a:off x="146" y="62"/>
              <a:ext cx="4267" cy="3176"/>
              <a:chOff x="151" y="62"/>
              <a:chExt cx="4267" cy="3176"/>
            </a:xfrm>
          </p:grpSpPr>
          <p:sp>
            <p:nvSpPr>
              <p:cNvPr id="30763" name="Line 43"/>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30764" name="Line 44"/>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30765" name="Line 45"/>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30766" name="Line 46"/>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30767" name="Line 47"/>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30768" name="Line 48"/>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30769" name="Picture 49"/>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30773" name="Rectangle 53"/>
          <p:cNvSpPr>
            <a:spLocks noChangeArrowheads="1"/>
          </p:cNvSpPr>
          <p:nvPr/>
        </p:nvSpPr>
        <p:spPr bwMode="auto">
          <a:xfrm>
            <a:off x="536575" y="783431"/>
            <a:ext cx="6172200" cy="3962400"/>
          </a:xfrm>
          <a:prstGeom prst="rect">
            <a:avLst/>
          </a:prstGeom>
          <a:solidFill>
            <a:srgbClr val="FFFFFF"/>
          </a:solidFill>
          <a:ln w="9525">
            <a:noFill/>
            <a:miter lim="800000"/>
            <a:headEnd/>
            <a:tailEnd/>
          </a:ln>
          <a:effectLst/>
        </p:spPr>
        <p:txBody>
          <a:bodyPr wrap="none" anchor="ctr"/>
          <a:lstStyle/>
          <a:p>
            <a:endParaRPr lang="en-US" dirty="0"/>
          </a:p>
        </p:txBody>
      </p:sp>
      <p:grpSp>
        <p:nvGrpSpPr>
          <p:cNvPr id="4" name="Group 18"/>
          <p:cNvGrpSpPr/>
          <p:nvPr/>
        </p:nvGrpSpPr>
        <p:grpSpPr>
          <a:xfrm>
            <a:off x="765175" y="631031"/>
            <a:ext cx="2057400" cy="3363456"/>
            <a:chOff x="841375" y="935830"/>
            <a:chExt cx="1905000" cy="3297080"/>
          </a:xfrm>
        </p:grpSpPr>
        <p:sp>
          <p:nvSpPr>
            <p:cNvPr id="20" name="Rounded Rectangle 19"/>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841375" y="1608096"/>
              <a:ext cx="1905000" cy="2624814"/>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You can also use the Look Up feature to look up a budget year or simply leave all search fields blank and click </a:t>
              </a:r>
              <a:r>
                <a:rPr lang="en-US" sz="1400" dirty="0" smtClean="0">
                  <a:solidFill>
                    <a:schemeClr val="bg1">
                      <a:lumMod val="50000"/>
                    </a:schemeClr>
                  </a:solidFill>
                  <a:latin typeface="Calibri" pitchFamily="34" charset="0"/>
                </a:rPr>
                <a:t>Search</a:t>
              </a:r>
              <a:r>
                <a:rPr lang="en-US" sz="1400" b="0" dirty="0" smtClean="0">
                  <a:solidFill>
                    <a:schemeClr val="bg1">
                      <a:lumMod val="50000"/>
                    </a:schemeClr>
                  </a:solidFill>
                  <a:latin typeface="Calibri" pitchFamily="34" charset="0"/>
                </a:rPr>
                <a:t> to view a list of all departments for which you have PAR &amp; budget signature authority.  </a:t>
              </a: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2" name="Rounded Rectangle 21"/>
            <p:cNvSpPr/>
            <p:nvPr/>
          </p:nvSpPr>
          <p:spPr bwMode="auto">
            <a:xfrm>
              <a:off x="841375" y="935830"/>
              <a:ext cx="1905000" cy="3211938"/>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841375" y="1012031"/>
              <a:ext cx="1905000" cy="573235"/>
            </a:xfrm>
            <a:prstGeom prst="rect">
              <a:avLst/>
            </a:prstGeom>
            <a:noFill/>
          </p:spPr>
          <p:txBody>
            <a:bodyPr wrap="square" rtlCol="0">
              <a:spAutoFit/>
            </a:bodyPr>
            <a:lstStyle/>
            <a:p>
              <a:pPr algn="ctr"/>
              <a:r>
                <a:rPr lang="en-US" sz="1600" dirty="0" smtClean="0">
                  <a:solidFill>
                    <a:srgbClr val="FFFFFF"/>
                  </a:solidFill>
                  <a:latin typeface="Calibri" pitchFamily="34" charset="0"/>
                </a:rPr>
                <a:t>Use Look Up or Search Feature</a:t>
              </a:r>
              <a:endParaRPr lang="en-US" sz="1600" dirty="0">
                <a:solidFill>
                  <a:srgbClr val="FFFFFF"/>
                </a:solidFill>
                <a:latin typeface="Calibri" pitchFamily="34" charset="0"/>
              </a:endParaRPr>
            </a:p>
          </p:txBody>
        </p:sp>
      </p:grpSp>
      <p:grpSp>
        <p:nvGrpSpPr>
          <p:cNvPr id="5" name="Group 30"/>
          <p:cNvGrpSpPr/>
          <p:nvPr/>
        </p:nvGrpSpPr>
        <p:grpSpPr>
          <a:xfrm>
            <a:off x="1069975" y="3450431"/>
            <a:ext cx="533400" cy="304800"/>
            <a:chOff x="1831975" y="2917031"/>
            <a:chExt cx="533400" cy="304800"/>
          </a:xfrm>
        </p:grpSpPr>
        <p:sp>
          <p:nvSpPr>
            <p:cNvPr id="32" name="Rounded Rectangle 31"/>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6" name="Group 33"/>
          <p:cNvGrpSpPr/>
          <p:nvPr/>
        </p:nvGrpSpPr>
        <p:grpSpPr>
          <a:xfrm>
            <a:off x="1984375" y="3450431"/>
            <a:ext cx="533400" cy="304800"/>
            <a:chOff x="1831975" y="2917031"/>
            <a:chExt cx="533400" cy="304800"/>
          </a:xfrm>
        </p:grpSpPr>
        <p:sp>
          <p:nvSpPr>
            <p:cNvPr id="35" name="Rounded Rectangle 34"/>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3074" name="Picture 2"/>
          <p:cNvPicPr>
            <a:picLocks noChangeAspect="1" noChangeArrowheads="1"/>
          </p:cNvPicPr>
          <p:nvPr/>
        </p:nvPicPr>
        <p:blipFill>
          <a:blip r:embed="rId4" cstate="print"/>
          <a:srcRect/>
          <a:stretch>
            <a:fillRect/>
          </a:stretch>
        </p:blipFill>
        <p:spPr bwMode="auto">
          <a:xfrm>
            <a:off x="4194175" y="2612231"/>
            <a:ext cx="1772092" cy="1524000"/>
          </a:xfrm>
          <a:prstGeom prst="rect">
            <a:avLst/>
          </a:prstGeom>
          <a:noFill/>
          <a:ln w="9525">
            <a:solidFill>
              <a:srgbClr val="777777"/>
            </a:solidFill>
            <a:miter lim="800000"/>
            <a:headEnd/>
            <a:tailEnd/>
          </a:ln>
        </p:spPr>
      </p:pic>
      <p:pic>
        <p:nvPicPr>
          <p:cNvPr id="3075" name="Picture 3"/>
          <p:cNvPicPr>
            <a:picLocks noChangeAspect="1" noChangeArrowheads="1"/>
          </p:cNvPicPr>
          <p:nvPr/>
        </p:nvPicPr>
        <p:blipFill>
          <a:blip r:embed="rId5" cstate="print"/>
          <a:srcRect/>
          <a:stretch>
            <a:fillRect/>
          </a:stretch>
        </p:blipFill>
        <p:spPr bwMode="auto">
          <a:xfrm>
            <a:off x="3279775" y="707231"/>
            <a:ext cx="2829828" cy="1600200"/>
          </a:xfrm>
          <a:prstGeom prst="rect">
            <a:avLst/>
          </a:prstGeom>
          <a:noFill/>
          <a:ln w="9525">
            <a:solidFill>
              <a:srgbClr val="777777"/>
            </a:solidFill>
            <a:miter lim="800000"/>
            <a:headEnd/>
            <a:tailEnd/>
          </a:ln>
        </p:spPr>
      </p:pic>
      <p:cxnSp>
        <p:nvCxnSpPr>
          <p:cNvPr id="30" name="Straight Arrow Connector 29"/>
          <p:cNvCxnSpPr/>
          <p:nvPr/>
        </p:nvCxnSpPr>
        <p:spPr bwMode="auto">
          <a:xfrm rot="5400000">
            <a:off x="4460875" y="1812131"/>
            <a:ext cx="1143000" cy="457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83B472FB-4BE0-47D8-9AF7-0466D6FF9DD3}" type="slidenum">
              <a:rPr lang="en-US"/>
              <a:pPr/>
              <a:t>6</a:t>
            </a:fld>
            <a:endParaRPr lang="en-US" dirty="0"/>
          </a:p>
        </p:txBody>
      </p:sp>
      <p:grpSp>
        <p:nvGrpSpPr>
          <p:cNvPr id="26664" name="Group 40"/>
          <p:cNvGrpSpPr>
            <a:grpSpLocks/>
          </p:cNvGrpSpPr>
          <p:nvPr/>
        </p:nvGrpSpPr>
        <p:grpSpPr bwMode="auto">
          <a:xfrm>
            <a:off x="231775" y="98425"/>
            <a:ext cx="6773863" cy="5041900"/>
            <a:chOff x="146" y="62"/>
            <a:chExt cx="4267" cy="3176"/>
          </a:xfrm>
        </p:grpSpPr>
        <p:sp>
          <p:nvSpPr>
            <p:cNvPr id="26665" name="Line 41"/>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26666" name="Group 42"/>
            <p:cNvGrpSpPr>
              <a:grpSpLocks/>
            </p:cNvGrpSpPr>
            <p:nvPr/>
          </p:nvGrpSpPr>
          <p:grpSpPr bwMode="auto">
            <a:xfrm>
              <a:off x="146" y="62"/>
              <a:ext cx="4267" cy="3176"/>
              <a:chOff x="151" y="62"/>
              <a:chExt cx="4267" cy="3176"/>
            </a:xfrm>
          </p:grpSpPr>
          <p:sp>
            <p:nvSpPr>
              <p:cNvPr id="26667" name="Line 43"/>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26668" name="Line 44"/>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26669" name="Line 45"/>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26670" name="Line 46"/>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26671" name="Line 47"/>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26672" name="Line 48"/>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26673" name="Picture 49"/>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26678" name="Rectangle 54"/>
          <p:cNvSpPr>
            <a:spLocks noChangeArrowheads="1"/>
          </p:cNvSpPr>
          <p:nvPr/>
        </p:nvSpPr>
        <p:spPr bwMode="auto">
          <a:xfrm>
            <a:off x="536575" y="707231"/>
            <a:ext cx="6248400" cy="3886200"/>
          </a:xfrm>
          <a:prstGeom prst="rect">
            <a:avLst/>
          </a:prstGeom>
          <a:solidFill>
            <a:srgbClr val="FFFFFF"/>
          </a:solidFill>
          <a:ln w="9525">
            <a:noFill/>
            <a:miter lim="800000"/>
            <a:headEnd/>
            <a:tailEnd/>
          </a:ln>
          <a:effectLst/>
        </p:spPr>
        <p:txBody>
          <a:bodyPr wrap="none" anchor="ctr"/>
          <a:lstStyle/>
          <a:p>
            <a:endParaRPr lang="en-US" dirty="0"/>
          </a:p>
        </p:txBody>
      </p:sp>
      <p:sp>
        <p:nvSpPr>
          <p:cNvPr id="19"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20" name="Group 19"/>
          <p:cNvGrpSpPr/>
          <p:nvPr/>
        </p:nvGrpSpPr>
        <p:grpSpPr>
          <a:xfrm>
            <a:off x="688975" y="631032"/>
            <a:ext cx="2590800" cy="1910882"/>
            <a:chOff x="781844" y="935830"/>
            <a:chExt cx="2024062" cy="2275581"/>
          </a:xfrm>
        </p:grpSpPr>
        <p:sp>
          <p:nvSpPr>
            <p:cNvPr id="21" name="Rounded Rectangle 20"/>
            <p:cNvSpPr/>
            <p:nvPr/>
          </p:nvSpPr>
          <p:spPr bwMode="auto">
            <a:xfrm>
              <a:off x="841375" y="935830"/>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781844" y="1305523"/>
              <a:ext cx="2024062" cy="1905888"/>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Select any of the hyperlinks for the person or position for which you want to view budget information. </a:t>
              </a: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p:txBody>
        </p:sp>
        <p:sp>
          <p:nvSpPr>
            <p:cNvPr id="23" name="Rounded Rectangle 22"/>
            <p:cNvSpPr/>
            <p:nvPr/>
          </p:nvSpPr>
          <p:spPr bwMode="auto">
            <a:xfrm>
              <a:off x="841375" y="935831"/>
              <a:ext cx="1905000" cy="1996345"/>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841375" y="935831"/>
              <a:ext cx="1905000" cy="328508"/>
            </a:xfrm>
            <a:prstGeom prst="rect">
              <a:avLst/>
            </a:prstGeom>
            <a:noFill/>
          </p:spPr>
          <p:txBody>
            <a:bodyPr wrap="square" rtlCol="0">
              <a:spAutoFit/>
            </a:bodyPr>
            <a:lstStyle/>
            <a:p>
              <a:pPr algn="ctr"/>
              <a:r>
                <a:rPr lang="en-US" sz="1600" dirty="0" smtClean="0">
                  <a:solidFill>
                    <a:srgbClr val="FFFFFF"/>
                  </a:solidFill>
                  <a:latin typeface="Calibri" pitchFamily="34" charset="0"/>
                </a:rPr>
                <a:t>Select Person or Position</a:t>
              </a:r>
              <a:endParaRPr lang="en-US" sz="1600" dirty="0">
                <a:solidFill>
                  <a:srgbClr val="FFFFFF"/>
                </a:solidFill>
                <a:latin typeface="Calibri" pitchFamily="34" charset="0"/>
              </a:endParaRPr>
            </a:p>
          </p:txBody>
        </p:sp>
      </p:grpSp>
      <p:grpSp>
        <p:nvGrpSpPr>
          <p:cNvPr id="25" name="Group 24"/>
          <p:cNvGrpSpPr/>
          <p:nvPr/>
        </p:nvGrpSpPr>
        <p:grpSpPr>
          <a:xfrm>
            <a:off x="1298575" y="1926431"/>
            <a:ext cx="533400" cy="304800"/>
            <a:chOff x="1831975" y="2917031"/>
            <a:chExt cx="533400" cy="304800"/>
          </a:xfrm>
        </p:grpSpPr>
        <p:sp>
          <p:nvSpPr>
            <p:cNvPr id="26" name="Rounded Rectangle 25"/>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28" name="Group 27"/>
          <p:cNvGrpSpPr/>
          <p:nvPr/>
        </p:nvGrpSpPr>
        <p:grpSpPr>
          <a:xfrm>
            <a:off x="2136775" y="1926431"/>
            <a:ext cx="533400" cy="304800"/>
            <a:chOff x="1831975" y="2917031"/>
            <a:chExt cx="533400" cy="304800"/>
          </a:xfrm>
        </p:grpSpPr>
        <p:sp>
          <p:nvSpPr>
            <p:cNvPr id="29" name="Rounded Rectangle 28"/>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2051" name="Picture 3"/>
          <p:cNvPicPr>
            <a:picLocks noChangeAspect="1" noChangeArrowheads="1"/>
          </p:cNvPicPr>
          <p:nvPr/>
        </p:nvPicPr>
        <p:blipFill>
          <a:blip r:embed="rId4" cstate="print"/>
          <a:srcRect/>
          <a:stretch>
            <a:fillRect/>
          </a:stretch>
        </p:blipFill>
        <p:spPr bwMode="auto">
          <a:xfrm>
            <a:off x="3432175" y="1012031"/>
            <a:ext cx="3352800" cy="2654033"/>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83B472FB-4BE0-47D8-9AF7-0466D6FF9DD3}" type="slidenum">
              <a:rPr lang="en-US"/>
              <a:pPr/>
              <a:t>7</a:t>
            </a:fld>
            <a:endParaRPr lang="en-US" dirty="0"/>
          </a:p>
        </p:txBody>
      </p:sp>
      <p:grpSp>
        <p:nvGrpSpPr>
          <p:cNvPr id="2" name="Group 40"/>
          <p:cNvGrpSpPr>
            <a:grpSpLocks/>
          </p:cNvGrpSpPr>
          <p:nvPr/>
        </p:nvGrpSpPr>
        <p:grpSpPr bwMode="auto">
          <a:xfrm>
            <a:off x="231775" y="98425"/>
            <a:ext cx="6773863" cy="5041900"/>
            <a:chOff x="146" y="62"/>
            <a:chExt cx="4267" cy="3176"/>
          </a:xfrm>
        </p:grpSpPr>
        <p:sp>
          <p:nvSpPr>
            <p:cNvPr id="26665" name="Line 41"/>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3" name="Group 42"/>
            <p:cNvGrpSpPr>
              <a:grpSpLocks/>
            </p:cNvGrpSpPr>
            <p:nvPr/>
          </p:nvGrpSpPr>
          <p:grpSpPr bwMode="auto">
            <a:xfrm>
              <a:off x="146" y="62"/>
              <a:ext cx="4267" cy="3176"/>
              <a:chOff x="151" y="62"/>
              <a:chExt cx="4267" cy="3176"/>
            </a:xfrm>
          </p:grpSpPr>
          <p:sp>
            <p:nvSpPr>
              <p:cNvPr id="26667" name="Line 43"/>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26668" name="Line 44"/>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26669" name="Line 45"/>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26670" name="Line 46"/>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26671" name="Line 47"/>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26672" name="Line 48"/>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26673" name="Picture 49"/>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26678" name="Rectangle 54"/>
          <p:cNvSpPr>
            <a:spLocks noChangeArrowheads="1"/>
          </p:cNvSpPr>
          <p:nvPr/>
        </p:nvSpPr>
        <p:spPr bwMode="auto">
          <a:xfrm>
            <a:off x="460375" y="707231"/>
            <a:ext cx="6248400" cy="3886200"/>
          </a:xfrm>
          <a:prstGeom prst="rect">
            <a:avLst/>
          </a:prstGeom>
          <a:solidFill>
            <a:srgbClr val="FFFFFF"/>
          </a:solidFill>
          <a:ln w="9525">
            <a:noFill/>
            <a:miter lim="800000"/>
            <a:headEnd/>
            <a:tailEnd/>
          </a:ln>
          <a:effectLst/>
        </p:spPr>
        <p:txBody>
          <a:bodyPr wrap="none" anchor="ctr"/>
          <a:lstStyle/>
          <a:p>
            <a:endParaRPr lang="en-US" dirty="0"/>
          </a:p>
        </p:txBody>
      </p:sp>
      <p:sp>
        <p:nvSpPr>
          <p:cNvPr id="19"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4" name="Group 19"/>
          <p:cNvGrpSpPr/>
          <p:nvPr/>
        </p:nvGrpSpPr>
        <p:grpSpPr>
          <a:xfrm>
            <a:off x="688975" y="631032"/>
            <a:ext cx="2590800" cy="2133836"/>
            <a:chOff x="781844" y="935830"/>
            <a:chExt cx="2024062" cy="2070515"/>
          </a:xfrm>
        </p:grpSpPr>
        <p:sp>
          <p:nvSpPr>
            <p:cNvPr id="21" name="Rounded Rectangle 20"/>
            <p:cNvSpPr/>
            <p:nvPr/>
          </p:nvSpPr>
          <p:spPr bwMode="auto">
            <a:xfrm>
              <a:off x="841375" y="935830"/>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2" name="TextBox 21"/>
            <p:cNvSpPr txBox="1"/>
            <p:nvPr/>
          </p:nvSpPr>
          <p:spPr>
            <a:xfrm>
              <a:off x="781844" y="1453400"/>
              <a:ext cx="2024062" cy="1552945"/>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 View budget information by position number. If you want to view additional positions, select </a:t>
              </a:r>
              <a:r>
                <a:rPr lang="en-US" sz="1400" dirty="0" smtClean="0">
                  <a:solidFill>
                    <a:schemeClr val="bg1">
                      <a:lumMod val="50000"/>
                    </a:schemeClr>
                  </a:solidFill>
                  <a:latin typeface="Calibri" pitchFamily="34" charset="0"/>
                </a:rPr>
                <a:t>Return to Search </a:t>
              </a:r>
              <a:r>
                <a:rPr lang="en-US" sz="1400" b="0" dirty="0" smtClean="0">
                  <a:solidFill>
                    <a:schemeClr val="bg1">
                      <a:lumMod val="50000"/>
                    </a:schemeClr>
                  </a:solidFill>
                  <a:latin typeface="Calibri" pitchFamily="34" charset="0"/>
                </a:rPr>
                <a:t>or </a:t>
              </a:r>
              <a:r>
                <a:rPr lang="en-US" sz="1400" dirty="0" smtClean="0">
                  <a:solidFill>
                    <a:schemeClr val="bg1">
                      <a:lumMod val="50000"/>
                    </a:schemeClr>
                  </a:solidFill>
                  <a:latin typeface="Calibri" pitchFamily="34" charset="0"/>
                </a:rPr>
                <a:t>Next in List</a:t>
              </a:r>
              <a:r>
                <a:rPr lang="en-US" sz="1400" b="0" dirty="0" smtClean="0">
                  <a:solidFill>
                    <a:schemeClr val="bg1">
                      <a:lumMod val="50000"/>
                    </a:schemeClr>
                  </a:solidFill>
                  <a:latin typeface="Calibri" pitchFamily="34" charset="0"/>
                </a:rPr>
                <a:t>.</a:t>
              </a: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3" name="Rounded Rectangle 22"/>
            <p:cNvSpPr/>
            <p:nvPr/>
          </p:nvSpPr>
          <p:spPr bwMode="auto">
            <a:xfrm>
              <a:off x="841375" y="935831"/>
              <a:ext cx="1905000" cy="1996345"/>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841375" y="935831"/>
              <a:ext cx="1905000" cy="567422"/>
            </a:xfrm>
            <a:prstGeom prst="rect">
              <a:avLst/>
            </a:prstGeom>
            <a:noFill/>
          </p:spPr>
          <p:txBody>
            <a:bodyPr wrap="square" rtlCol="0">
              <a:spAutoFit/>
            </a:bodyPr>
            <a:lstStyle/>
            <a:p>
              <a:pPr algn="ctr"/>
              <a:r>
                <a:rPr lang="en-US" sz="1600" dirty="0" smtClean="0">
                  <a:solidFill>
                    <a:srgbClr val="FFFFFF"/>
                  </a:solidFill>
                  <a:latin typeface="Calibri" pitchFamily="34" charset="0"/>
                </a:rPr>
                <a:t>View Original Budget </a:t>
              </a:r>
            </a:p>
            <a:p>
              <a:pPr algn="ctr"/>
              <a:r>
                <a:rPr lang="en-US" sz="1600" dirty="0" smtClean="0">
                  <a:solidFill>
                    <a:srgbClr val="FFFFFF"/>
                  </a:solidFill>
                  <a:latin typeface="Calibri" pitchFamily="34" charset="0"/>
                </a:rPr>
                <a:t>Load Information</a:t>
              </a:r>
              <a:endParaRPr lang="en-US" sz="1600" dirty="0">
                <a:solidFill>
                  <a:srgbClr val="FFFFFF"/>
                </a:solidFill>
                <a:latin typeface="Calibri" pitchFamily="34" charset="0"/>
              </a:endParaRPr>
            </a:p>
          </p:txBody>
        </p:sp>
      </p:grpSp>
      <p:grpSp>
        <p:nvGrpSpPr>
          <p:cNvPr id="5" name="Group 24"/>
          <p:cNvGrpSpPr/>
          <p:nvPr/>
        </p:nvGrpSpPr>
        <p:grpSpPr>
          <a:xfrm>
            <a:off x="1298575" y="2231231"/>
            <a:ext cx="533400" cy="304800"/>
            <a:chOff x="1831975" y="2917031"/>
            <a:chExt cx="533400" cy="304800"/>
          </a:xfrm>
        </p:grpSpPr>
        <p:sp>
          <p:nvSpPr>
            <p:cNvPr id="26" name="Rounded Rectangle 25"/>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6" name="Group 27"/>
          <p:cNvGrpSpPr/>
          <p:nvPr/>
        </p:nvGrpSpPr>
        <p:grpSpPr>
          <a:xfrm>
            <a:off x="2136775" y="2231231"/>
            <a:ext cx="533400" cy="304800"/>
            <a:chOff x="1831975" y="2917031"/>
            <a:chExt cx="533400" cy="304800"/>
          </a:xfrm>
        </p:grpSpPr>
        <p:sp>
          <p:nvSpPr>
            <p:cNvPr id="29" name="Rounded Rectangle 28"/>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1026" name="Picture 2"/>
          <p:cNvPicPr>
            <a:picLocks noChangeAspect="1" noChangeArrowheads="1"/>
          </p:cNvPicPr>
          <p:nvPr/>
        </p:nvPicPr>
        <p:blipFill>
          <a:blip r:embed="rId4" cstate="print"/>
          <a:srcRect/>
          <a:stretch>
            <a:fillRect/>
          </a:stretch>
        </p:blipFill>
        <p:spPr bwMode="auto">
          <a:xfrm>
            <a:off x="3355975" y="783431"/>
            <a:ext cx="3440935" cy="2870328"/>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6"/>
          <p:cNvSpPr>
            <a:spLocks noGrp="1"/>
          </p:cNvSpPr>
          <p:nvPr>
            <p:ph type="sldNum" sz="quarter" idx="12"/>
          </p:nvPr>
        </p:nvSpPr>
        <p:spPr/>
        <p:txBody>
          <a:bodyPr/>
          <a:lstStyle/>
          <a:p>
            <a:fld id="{36411059-3EF4-454F-ABB2-C2F646086AD2}" type="slidenum">
              <a:rPr lang="en-US"/>
              <a:pPr/>
              <a:t>8</a:t>
            </a:fld>
            <a:endParaRPr lang="en-US" dirty="0"/>
          </a:p>
        </p:txBody>
      </p:sp>
      <p:grpSp>
        <p:nvGrpSpPr>
          <p:cNvPr id="114707" name="Group 19"/>
          <p:cNvGrpSpPr>
            <a:grpSpLocks/>
          </p:cNvGrpSpPr>
          <p:nvPr/>
        </p:nvGrpSpPr>
        <p:grpSpPr bwMode="auto">
          <a:xfrm>
            <a:off x="231775" y="98425"/>
            <a:ext cx="6773863" cy="5041900"/>
            <a:chOff x="146" y="62"/>
            <a:chExt cx="4267" cy="3176"/>
          </a:xfrm>
        </p:grpSpPr>
        <p:sp>
          <p:nvSpPr>
            <p:cNvPr id="114708" name="Line 20"/>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114709" name="Group 21"/>
            <p:cNvGrpSpPr>
              <a:grpSpLocks/>
            </p:cNvGrpSpPr>
            <p:nvPr/>
          </p:nvGrpSpPr>
          <p:grpSpPr bwMode="auto">
            <a:xfrm>
              <a:off x="146" y="62"/>
              <a:ext cx="4267" cy="3176"/>
              <a:chOff x="151" y="62"/>
              <a:chExt cx="4267" cy="3176"/>
            </a:xfrm>
          </p:grpSpPr>
          <p:sp>
            <p:nvSpPr>
              <p:cNvPr id="114710" name="Line 22"/>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14711" name="Line 23"/>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14712" name="Line 24"/>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14713" name="Line 25"/>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14714" name="Line 26"/>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14715" name="Line 27"/>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14716" name="Picture 28"/>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14718" name="Rectangle 30"/>
          <p:cNvSpPr>
            <a:spLocks noChangeArrowheads="1"/>
          </p:cNvSpPr>
          <p:nvPr/>
        </p:nvSpPr>
        <p:spPr bwMode="auto">
          <a:xfrm>
            <a:off x="536575" y="783431"/>
            <a:ext cx="6172200" cy="3962400"/>
          </a:xfrm>
          <a:prstGeom prst="rect">
            <a:avLst/>
          </a:prstGeom>
          <a:solidFill>
            <a:srgbClr val="FFFFFF"/>
          </a:solidFill>
          <a:ln w="9525">
            <a:noFill/>
            <a:miter lim="800000"/>
            <a:headEnd/>
            <a:tailEnd/>
          </a:ln>
          <a:effectLst/>
        </p:spPr>
        <p:txBody>
          <a:bodyPr wrap="none" anchor="ctr"/>
          <a:lstStyle/>
          <a:p>
            <a:endParaRPr lang="en-US" dirty="0"/>
          </a:p>
        </p:txBody>
      </p:sp>
      <p:sp>
        <p:nvSpPr>
          <p:cNvPr id="23"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26" name="Group 25"/>
          <p:cNvGrpSpPr/>
          <p:nvPr/>
        </p:nvGrpSpPr>
        <p:grpSpPr>
          <a:xfrm>
            <a:off x="612776" y="707231"/>
            <a:ext cx="2743202" cy="3979497"/>
            <a:chOff x="781845" y="935829"/>
            <a:chExt cx="2024063" cy="2800306"/>
          </a:xfrm>
        </p:grpSpPr>
        <p:sp>
          <p:nvSpPr>
            <p:cNvPr id="27" name="Rounded Rectangle 26"/>
            <p:cNvSpPr/>
            <p:nvPr/>
          </p:nvSpPr>
          <p:spPr bwMode="auto">
            <a:xfrm>
              <a:off x="841375" y="935829"/>
              <a:ext cx="1905000" cy="1676399"/>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8" name="TextBox 27"/>
            <p:cNvSpPr txBox="1"/>
            <p:nvPr/>
          </p:nvSpPr>
          <p:spPr>
            <a:xfrm>
              <a:off x="781845" y="1397100"/>
              <a:ext cx="2024063" cy="2339035"/>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View history of position-related actions such as a title change or position transfer to another department. Search by entering the budget year, position number, department or employee name. Click </a:t>
              </a:r>
              <a:r>
                <a:rPr lang="en-US" sz="1400" dirty="0" smtClean="0">
                  <a:solidFill>
                    <a:schemeClr val="bg1">
                      <a:lumMod val="50000"/>
                    </a:schemeClr>
                  </a:solidFill>
                  <a:latin typeface="Calibri" pitchFamily="34" charset="0"/>
                </a:rPr>
                <a:t>Search</a:t>
              </a:r>
              <a:r>
                <a:rPr lang="en-US" sz="1400" b="0" dirty="0" smtClean="0">
                  <a:solidFill>
                    <a:schemeClr val="bg1">
                      <a:lumMod val="50000"/>
                    </a:schemeClr>
                  </a:solidFill>
                  <a:latin typeface="Calibri" pitchFamily="34" charset="0"/>
                </a:rPr>
                <a:t>. When searching by position number, note that all previous budget years appear as an option, but all reflect the same historical data once you drill down.</a:t>
              </a: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a:p>
              <a:pPr algn="ctr" defTabSz="717550"/>
              <a:endParaRPr lang="en-US" sz="1400" b="0" dirty="0" smtClean="0">
                <a:solidFill>
                  <a:schemeClr val="bg1">
                    <a:lumMod val="50000"/>
                  </a:schemeClr>
                </a:solidFill>
                <a:latin typeface="Calibri" pitchFamily="34" charset="0"/>
              </a:endParaRPr>
            </a:p>
            <a:p>
              <a:pPr algn="ctr" defTabSz="717550"/>
              <a:endParaRPr lang="en-US" sz="1400" b="0" dirty="0">
                <a:solidFill>
                  <a:schemeClr val="bg1">
                    <a:lumMod val="50000"/>
                  </a:schemeClr>
                </a:solidFill>
                <a:latin typeface="Calibri" pitchFamily="34" charset="0"/>
              </a:endParaRPr>
            </a:p>
          </p:txBody>
        </p:sp>
        <p:sp>
          <p:nvSpPr>
            <p:cNvPr id="29" name="Rounded Rectangle 28"/>
            <p:cNvSpPr/>
            <p:nvPr/>
          </p:nvSpPr>
          <p:spPr bwMode="auto">
            <a:xfrm>
              <a:off x="841375" y="935830"/>
              <a:ext cx="1905000" cy="2665113"/>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841375" y="935831"/>
              <a:ext cx="1905000" cy="393320"/>
            </a:xfrm>
            <a:prstGeom prst="rect">
              <a:avLst/>
            </a:prstGeom>
            <a:noFill/>
          </p:spPr>
          <p:txBody>
            <a:bodyPr wrap="square" rtlCol="0">
              <a:spAutoFit/>
            </a:bodyPr>
            <a:lstStyle/>
            <a:p>
              <a:pPr algn="ctr"/>
              <a:r>
                <a:rPr lang="en-US" sz="1600" dirty="0" smtClean="0">
                  <a:solidFill>
                    <a:srgbClr val="FFFFFF"/>
                  </a:solidFill>
                  <a:latin typeface="Calibri" pitchFamily="34" charset="0"/>
                </a:rPr>
                <a:t>Menu – </a:t>
              </a:r>
            </a:p>
            <a:p>
              <a:pPr algn="ctr"/>
              <a:r>
                <a:rPr lang="en-US" sz="1600" dirty="0" smtClean="0">
                  <a:solidFill>
                    <a:srgbClr val="FFFFFF"/>
                  </a:solidFill>
                  <a:latin typeface="Calibri" pitchFamily="34" charset="0"/>
                </a:rPr>
                <a:t>Select Position Summary</a:t>
              </a:r>
              <a:endParaRPr lang="en-US" sz="1600" dirty="0">
                <a:solidFill>
                  <a:srgbClr val="FFFFFF"/>
                </a:solidFill>
                <a:latin typeface="Calibri" pitchFamily="34" charset="0"/>
              </a:endParaRPr>
            </a:p>
          </p:txBody>
        </p:sp>
      </p:grpSp>
      <p:grpSp>
        <p:nvGrpSpPr>
          <p:cNvPr id="31" name="Group 30"/>
          <p:cNvGrpSpPr/>
          <p:nvPr/>
        </p:nvGrpSpPr>
        <p:grpSpPr>
          <a:xfrm>
            <a:off x="1298575" y="3983831"/>
            <a:ext cx="533400" cy="304800"/>
            <a:chOff x="1831975" y="2917031"/>
            <a:chExt cx="533400" cy="304800"/>
          </a:xfrm>
        </p:grpSpPr>
        <p:sp>
          <p:nvSpPr>
            <p:cNvPr id="32" name="Rounded Rectangle 31"/>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34" name="Group 33"/>
          <p:cNvGrpSpPr/>
          <p:nvPr/>
        </p:nvGrpSpPr>
        <p:grpSpPr>
          <a:xfrm>
            <a:off x="2136775" y="3983831"/>
            <a:ext cx="533400" cy="304800"/>
            <a:chOff x="1831975" y="2917031"/>
            <a:chExt cx="533400" cy="304800"/>
          </a:xfrm>
        </p:grpSpPr>
        <p:sp>
          <p:nvSpPr>
            <p:cNvPr id="35" name="Rounded Rectangle 34"/>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36" name="TextBox 35"/>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3074" name="Picture 2"/>
          <p:cNvPicPr>
            <a:picLocks noChangeAspect="1" noChangeArrowheads="1"/>
          </p:cNvPicPr>
          <p:nvPr/>
        </p:nvPicPr>
        <p:blipFill>
          <a:blip r:embed="rId4" cstate="print"/>
          <a:srcRect/>
          <a:stretch>
            <a:fillRect/>
          </a:stretch>
        </p:blipFill>
        <p:spPr bwMode="auto">
          <a:xfrm>
            <a:off x="3406818" y="1360487"/>
            <a:ext cx="3378157" cy="2851944"/>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6"/>
          <p:cNvSpPr>
            <a:spLocks noGrp="1"/>
          </p:cNvSpPr>
          <p:nvPr>
            <p:ph type="sldNum" sz="quarter" idx="12"/>
          </p:nvPr>
        </p:nvSpPr>
        <p:spPr/>
        <p:txBody>
          <a:bodyPr/>
          <a:lstStyle/>
          <a:p>
            <a:fld id="{908F4A0D-A6B7-46D7-A8F6-DDABB5304F62}" type="slidenum">
              <a:rPr lang="en-US"/>
              <a:pPr/>
              <a:t>9</a:t>
            </a:fld>
            <a:endParaRPr lang="en-US" dirty="0"/>
          </a:p>
        </p:txBody>
      </p:sp>
      <p:grpSp>
        <p:nvGrpSpPr>
          <p:cNvPr id="147459" name="Group 3"/>
          <p:cNvGrpSpPr>
            <a:grpSpLocks/>
          </p:cNvGrpSpPr>
          <p:nvPr/>
        </p:nvGrpSpPr>
        <p:grpSpPr bwMode="auto">
          <a:xfrm>
            <a:off x="231775" y="98425"/>
            <a:ext cx="6773863" cy="5041900"/>
            <a:chOff x="146" y="62"/>
            <a:chExt cx="4267" cy="3176"/>
          </a:xfrm>
        </p:grpSpPr>
        <p:sp>
          <p:nvSpPr>
            <p:cNvPr id="147460" name="Line 4"/>
            <p:cNvSpPr>
              <a:spLocks noChangeShapeType="1"/>
            </p:cNvSpPr>
            <p:nvPr/>
          </p:nvSpPr>
          <p:spPr bwMode="auto">
            <a:xfrm>
              <a:off x="4365" y="151"/>
              <a:ext cx="0" cy="3087"/>
            </a:xfrm>
            <a:prstGeom prst="line">
              <a:avLst/>
            </a:prstGeom>
            <a:noFill/>
            <a:ln w="28575">
              <a:solidFill>
                <a:schemeClr val="tx1"/>
              </a:solidFill>
              <a:round/>
              <a:headEnd/>
              <a:tailEnd/>
            </a:ln>
            <a:effectLst/>
          </p:spPr>
          <p:txBody>
            <a:bodyPr/>
            <a:lstStyle/>
            <a:p>
              <a:endParaRPr lang="en-US" dirty="0"/>
            </a:p>
          </p:txBody>
        </p:sp>
        <p:grpSp>
          <p:nvGrpSpPr>
            <p:cNvPr id="147461" name="Group 5"/>
            <p:cNvGrpSpPr>
              <a:grpSpLocks/>
            </p:cNvGrpSpPr>
            <p:nvPr/>
          </p:nvGrpSpPr>
          <p:grpSpPr bwMode="auto">
            <a:xfrm>
              <a:off x="146" y="62"/>
              <a:ext cx="4267" cy="3176"/>
              <a:chOff x="151" y="62"/>
              <a:chExt cx="4267" cy="3176"/>
            </a:xfrm>
          </p:grpSpPr>
          <p:sp>
            <p:nvSpPr>
              <p:cNvPr id="147462" name="Line 6"/>
              <p:cNvSpPr>
                <a:spLocks noChangeShapeType="1"/>
              </p:cNvSpPr>
              <p:nvPr/>
            </p:nvSpPr>
            <p:spPr bwMode="auto">
              <a:xfrm>
                <a:off x="151" y="452"/>
                <a:ext cx="0" cy="2597"/>
              </a:xfrm>
              <a:prstGeom prst="line">
                <a:avLst/>
              </a:prstGeom>
              <a:noFill/>
              <a:ln w="28575">
                <a:solidFill>
                  <a:schemeClr val="tx1"/>
                </a:solidFill>
                <a:round/>
                <a:headEnd/>
                <a:tailEnd/>
              </a:ln>
              <a:effectLst/>
            </p:spPr>
            <p:txBody>
              <a:bodyPr/>
              <a:lstStyle/>
              <a:p>
                <a:endParaRPr lang="en-US" dirty="0"/>
              </a:p>
            </p:txBody>
          </p:sp>
          <p:sp>
            <p:nvSpPr>
              <p:cNvPr id="147463" name="Line 7"/>
              <p:cNvSpPr>
                <a:spLocks noChangeShapeType="1"/>
              </p:cNvSpPr>
              <p:nvPr/>
            </p:nvSpPr>
            <p:spPr bwMode="auto">
              <a:xfrm flipV="1">
                <a:off x="151" y="151"/>
                <a:ext cx="301" cy="301"/>
              </a:xfrm>
              <a:prstGeom prst="line">
                <a:avLst/>
              </a:prstGeom>
              <a:noFill/>
              <a:ln w="28575">
                <a:solidFill>
                  <a:schemeClr val="tx1"/>
                </a:solidFill>
                <a:round/>
                <a:headEnd/>
                <a:tailEnd/>
              </a:ln>
              <a:effectLst/>
            </p:spPr>
            <p:txBody>
              <a:bodyPr/>
              <a:lstStyle/>
              <a:p>
                <a:endParaRPr lang="en-US" dirty="0"/>
              </a:p>
            </p:txBody>
          </p:sp>
          <p:sp>
            <p:nvSpPr>
              <p:cNvPr id="147464" name="Line 8"/>
              <p:cNvSpPr>
                <a:spLocks noChangeShapeType="1"/>
              </p:cNvSpPr>
              <p:nvPr/>
            </p:nvSpPr>
            <p:spPr bwMode="auto">
              <a:xfrm>
                <a:off x="151" y="3049"/>
                <a:ext cx="1280" cy="0"/>
              </a:xfrm>
              <a:prstGeom prst="line">
                <a:avLst/>
              </a:prstGeom>
              <a:noFill/>
              <a:ln w="28575">
                <a:solidFill>
                  <a:schemeClr val="tx1"/>
                </a:solidFill>
                <a:round/>
                <a:headEnd/>
                <a:tailEnd/>
              </a:ln>
              <a:effectLst/>
            </p:spPr>
            <p:txBody>
              <a:bodyPr/>
              <a:lstStyle/>
              <a:p>
                <a:endParaRPr lang="en-US" dirty="0"/>
              </a:p>
            </p:txBody>
          </p:sp>
          <p:sp>
            <p:nvSpPr>
              <p:cNvPr id="147465" name="Line 9"/>
              <p:cNvSpPr>
                <a:spLocks noChangeShapeType="1"/>
              </p:cNvSpPr>
              <p:nvPr/>
            </p:nvSpPr>
            <p:spPr bwMode="auto">
              <a:xfrm>
                <a:off x="1431" y="3049"/>
                <a:ext cx="150" cy="189"/>
              </a:xfrm>
              <a:prstGeom prst="line">
                <a:avLst/>
              </a:prstGeom>
              <a:noFill/>
              <a:ln w="28575">
                <a:solidFill>
                  <a:schemeClr val="tx1"/>
                </a:solidFill>
                <a:round/>
                <a:headEnd/>
                <a:tailEnd/>
              </a:ln>
              <a:effectLst/>
            </p:spPr>
            <p:txBody>
              <a:bodyPr/>
              <a:lstStyle/>
              <a:p>
                <a:endParaRPr lang="en-US" dirty="0"/>
              </a:p>
            </p:txBody>
          </p:sp>
          <p:sp>
            <p:nvSpPr>
              <p:cNvPr id="147466" name="Line 10"/>
              <p:cNvSpPr>
                <a:spLocks noChangeShapeType="1"/>
              </p:cNvSpPr>
              <p:nvPr/>
            </p:nvSpPr>
            <p:spPr bwMode="auto">
              <a:xfrm>
                <a:off x="1581" y="3238"/>
                <a:ext cx="2784" cy="0"/>
              </a:xfrm>
              <a:prstGeom prst="line">
                <a:avLst/>
              </a:prstGeom>
              <a:noFill/>
              <a:ln w="28575">
                <a:solidFill>
                  <a:schemeClr val="tx1"/>
                </a:solidFill>
                <a:round/>
                <a:headEnd/>
                <a:tailEnd/>
              </a:ln>
              <a:effectLst/>
            </p:spPr>
            <p:txBody>
              <a:bodyPr/>
              <a:lstStyle/>
              <a:p>
                <a:endParaRPr lang="en-US" dirty="0"/>
              </a:p>
            </p:txBody>
          </p:sp>
          <p:sp>
            <p:nvSpPr>
              <p:cNvPr id="147467" name="Line 11"/>
              <p:cNvSpPr>
                <a:spLocks noChangeShapeType="1"/>
              </p:cNvSpPr>
              <p:nvPr/>
            </p:nvSpPr>
            <p:spPr bwMode="auto">
              <a:xfrm>
                <a:off x="452" y="151"/>
                <a:ext cx="3913" cy="0"/>
              </a:xfrm>
              <a:prstGeom prst="line">
                <a:avLst/>
              </a:prstGeom>
              <a:noFill/>
              <a:ln w="28575">
                <a:solidFill>
                  <a:schemeClr val="tx1"/>
                </a:solidFill>
                <a:round/>
                <a:headEnd/>
                <a:tailEnd/>
              </a:ln>
              <a:effectLst/>
            </p:spPr>
            <p:txBody>
              <a:bodyPr/>
              <a:lstStyle/>
              <a:p>
                <a:endParaRPr lang="en-US" dirty="0"/>
              </a:p>
            </p:txBody>
          </p:sp>
          <p:pic>
            <p:nvPicPr>
              <p:cNvPr id="147468" name="Picture 12"/>
              <p:cNvPicPr>
                <a:picLocks noChangeAspect="1" noChangeArrowheads="1"/>
              </p:cNvPicPr>
              <p:nvPr/>
            </p:nvPicPr>
            <p:blipFill>
              <a:blip r:embed="rId3" cstate="print"/>
              <a:srcRect/>
              <a:stretch>
                <a:fillRect/>
              </a:stretch>
            </p:blipFill>
            <p:spPr bwMode="auto">
              <a:xfrm>
                <a:off x="1730" y="62"/>
                <a:ext cx="2688" cy="191"/>
              </a:xfrm>
              <a:prstGeom prst="rect">
                <a:avLst/>
              </a:prstGeom>
              <a:noFill/>
            </p:spPr>
          </p:pic>
        </p:grpSp>
      </p:grpSp>
      <p:sp>
        <p:nvSpPr>
          <p:cNvPr id="147469" name="Rectangle 13"/>
          <p:cNvSpPr>
            <a:spLocks noChangeArrowheads="1"/>
          </p:cNvSpPr>
          <p:nvPr/>
        </p:nvSpPr>
        <p:spPr bwMode="auto">
          <a:xfrm>
            <a:off x="688975" y="783431"/>
            <a:ext cx="6096000" cy="3886200"/>
          </a:xfrm>
          <a:prstGeom prst="rect">
            <a:avLst/>
          </a:prstGeom>
          <a:solidFill>
            <a:srgbClr val="FFFFFF"/>
          </a:solidFill>
          <a:ln w="9525">
            <a:noFill/>
            <a:miter lim="800000"/>
            <a:headEnd/>
            <a:tailEnd/>
          </a:ln>
          <a:effectLst/>
        </p:spPr>
        <p:txBody>
          <a:bodyPr wrap="none" anchor="ctr"/>
          <a:lstStyle/>
          <a:p>
            <a:endParaRPr lang="en-US" dirty="0"/>
          </a:p>
        </p:txBody>
      </p:sp>
      <p:sp>
        <p:nvSpPr>
          <p:cNvPr id="18" name="Rectangle 32"/>
          <p:cNvSpPr>
            <a:spLocks noChangeArrowheads="1"/>
          </p:cNvSpPr>
          <p:nvPr/>
        </p:nvSpPr>
        <p:spPr bwMode="auto">
          <a:xfrm>
            <a:off x="155575" y="4898231"/>
            <a:ext cx="2362200" cy="298450"/>
          </a:xfrm>
          <a:prstGeom prst="rect">
            <a:avLst/>
          </a:prstGeom>
          <a:noFill/>
          <a:ln w="9525">
            <a:noFill/>
            <a:miter lim="800000"/>
            <a:headEnd/>
            <a:tailEnd/>
          </a:ln>
        </p:spPr>
        <p:txBody>
          <a:bodyPr lIns="72179" tIns="36089" rIns="72179" bIns="36089"/>
          <a:lstStyle/>
          <a:p>
            <a:pPr>
              <a:lnSpc>
                <a:spcPct val="85000"/>
              </a:lnSpc>
              <a:spcBef>
                <a:spcPct val="10000"/>
              </a:spcBef>
              <a:buClr>
                <a:schemeClr val="hlink"/>
              </a:buClr>
              <a:buSzPct val="60000"/>
              <a:buFont typeface="Wingdings" pitchFamily="2" charset="2"/>
              <a:buNone/>
            </a:pPr>
            <a:r>
              <a:rPr lang="en-US" sz="1600" b="0" dirty="0" smtClean="0">
                <a:solidFill>
                  <a:srgbClr val="FFFFFF"/>
                </a:solidFill>
                <a:latin typeface="Calibri" pitchFamily="34" charset="0"/>
              </a:rPr>
              <a:t>Budget Inquiry</a:t>
            </a:r>
            <a:endParaRPr lang="en-US" sz="1400" dirty="0">
              <a:solidFill>
                <a:srgbClr val="FFFFFF"/>
              </a:solidFill>
              <a:latin typeface="Calibri" pitchFamily="34" charset="0"/>
            </a:endParaRPr>
          </a:p>
        </p:txBody>
      </p:sp>
      <p:grpSp>
        <p:nvGrpSpPr>
          <p:cNvPr id="19" name="Group 18"/>
          <p:cNvGrpSpPr/>
          <p:nvPr/>
        </p:nvGrpSpPr>
        <p:grpSpPr>
          <a:xfrm>
            <a:off x="765175" y="783432"/>
            <a:ext cx="1905000" cy="1828799"/>
            <a:chOff x="841375" y="935830"/>
            <a:chExt cx="1964531" cy="3188677"/>
          </a:xfrm>
        </p:grpSpPr>
        <p:sp>
          <p:nvSpPr>
            <p:cNvPr id="20" name="Rounded Rectangle 19"/>
            <p:cNvSpPr/>
            <p:nvPr/>
          </p:nvSpPr>
          <p:spPr bwMode="auto">
            <a:xfrm>
              <a:off x="841375" y="935831"/>
              <a:ext cx="1905000" cy="1676400"/>
            </a:xfrm>
            <a:prstGeom prst="roundRect">
              <a:avLst/>
            </a:prstGeom>
            <a:solidFill>
              <a:schemeClr val="bg1">
                <a:lumMod val="50000"/>
              </a:schemeClr>
            </a:solid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841375" y="1998721"/>
              <a:ext cx="1964531" cy="1663572"/>
            </a:xfrm>
            <a:prstGeom prst="rect">
              <a:avLst/>
            </a:prstGeom>
            <a:solidFill>
              <a:srgbClr val="FFFFFF"/>
            </a:solidFill>
            <a:ln w="15875" cap="rnd">
              <a:noFill/>
              <a:bevel/>
            </a:ln>
            <a:scene3d>
              <a:camera prst="orthographicFront"/>
              <a:lightRig rig="threePt" dir="t"/>
            </a:scene3d>
            <a:sp3d extrusionH="76200">
              <a:extrusionClr>
                <a:schemeClr val="bg1">
                  <a:lumMod val="50000"/>
                </a:schemeClr>
              </a:extrusionClr>
            </a:sp3d>
          </p:spPr>
          <p:txBody>
            <a:bodyPr wrap="square" rtlCol="0">
              <a:spAutoFit/>
            </a:bodyPr>
            <a:lstStyle/>
            <a:p>
              <a:pPr algn="ctr" defTabSz="717550"/>
              <a:r>
                <a:rPr lang="en-US" sz="1400" b="0" dirty="0" smtClean="0">
                  <a:solidFill>
                    <a:schemeClr val="bg1">
                      <a:lumMod val="50000"/>
                    </a:schemeClr>
                  </a:solidFill>
                  <a:latin typeface="Calibri" pitchFamily="34" charset="0"/>
                </a:rPr>
                <a:t>Previous actions taken on the position are visible. </a:t>
              </a:r>
            </a:p>
            <a:p>
              <a:pPr algn="ctr" defTabSz="717550"/>
              <a:endParaRPr lang="en-US" sz="1400" b="0" dirty="0">
                <a:solidFill>
                  <a:schemeClr val="bg1">
                    <a:lumMod val="50000"/>
                  </a:schemeClr>
                </a:solidFill>
                <a:latin typeface="Calibri" pitchFamily="34" charset="0"/>
              </a:endParaRPr>
            </a:p>
          </p:txBody>
        </p:sp>
        <p:sp>
          <p:nvSpPr>
            <p:cNvPr id="22" name="Rounded Rectangle 21"/>
            <p:cNvSpPr/>
            <p:nvPr/>
          </p:nvSpPr>
          <p:spPr bwMode="auto">
            <a:xfrm>
              <a:off x="841375" y="935830"/>
              <a:ext cx="1905000" cy="3188677"/>
            </a:xfrm>
            <a:prstGeom prst="roundRect">
              <a:avLst/>
            </a:prstGeom>
            <a:noFill/>
            <a:ln w="2540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841375" y="935832"/>
              <a:ext cx="1905000" cy="1019608"/>
            </a:xfrm>
            <a:prstGeom prst="rect">
              <a:avLst/>
            </a:prstGeom>
            <a:noFill/>
          </p:spPr>
          <p:txBody>
            <a:bodyPr wrap="square" rtlCol="0">
              <a:spAutoFit/>
            </a:bodyPr>
            <a:lstStyle/>
            <a:p>
              <a:pPr algn="ctr"/>
              <a:r>
                <a:rPr lang="en-US" sz="1600" dirty="0" smtClean="0">
                  <a:solidFill>
                    <a:srgbClr val="FFFFFF"/>
                  </a:solidFill>
                  <a:latin typeface="Calibri" pitchFamily="34" charset="0"/>
                </a:rPr>
                <a:t>Select Position to View History</a:t>
              </a:r>
              <a:endParaRPr lang="en-US" sz="1600" dirty="0">
                <a:solidFill>
                  <a:srgbClr val="FFFFFF"/>
                </a:solidFill>
                <a:latin typeface="Calibri" pitchFamily="34" charset="0"/>
              </a:endParaRPr>
            </a:p>
          </p:txBody>
        </p:sp>
      </p:grpSp>
      <p:grpSp>
        <p:nvGrpSpPr>
          <p:cNvPr id="24" name="Group 23"/>
          <p:cNvGrpSpPr/>
          <p:nvPr/>
        </p:nvGrpSpPr>
        <p:grpSpPr>
          <a:xfrm>
            <a:off x="1069975" y="2155031"/>
            <a:ext cx="533400" cy="304800"/>
            <a:chOff x="1831975" y="2917031"/>
            <a:chExt cx="533400" cy="304800"/>
          </a:xfrm>
        </p:grpSpPr>
        <p:sp>
          <p:nvSpPr>
            <p:cNvPr id="25" name="Rounded Rectangle 24"/>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previousslide"/>
                </a:rPr>
                <a:t>Back</a:t>
              </a:r>
              <a:endParaRPr lang="en-US" sz="1200" dirty="0">
                <a:solidFill>
                  <a:srgbClr val="FFFFFF"/>
                </a:solidFill>
                <a:latin typeface="Calibri" pitchFamily="34" charset="0"/>
              </a:endParaRPr>
            </a:p>
          </p:txBody>
        </p:sp>
      </p:grpSp>
      <p:grpSp>
        <p:nvGrpSpPr>
          <p:cNvPr id="27" name="Group 26"/>
          <p:cNvGrpSpPr/>
          <p:nvPr/>
        </p:nvGrpSpPr>
        <p:grpSpPr>
          <a:xfrm>
            <a:off x="1831975" y="2155031"/>
            <a:ext cx="533400" cy="304800"/>
            <a:chOff x="1831975" y="2917031"/>
            <a:chExt cx="533400" cy="304800"/>
          </a:xfrm>
        </p:grpSpPr>
        <p:sp>
          <p:nvSpPr>
            <p:cNvPr id="28" name="Rounded Rectangle 27"/>
            <p:cNvSpPr/>
            <p:nvPr/>
          </p:nvSpPr>
          <p:spPr bwMode="auto">
            <a:xfrm>
              <a:off x="1831975" y="2917031"/>
              <a:ext cx="533400" cy="304800"/>
            </a:xfrm>
            <a:prstGeom prst="round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71755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1831975" y="2917031"/>
              <a:ext cx="533400" cy="276999"/>
            </a:xfrm>
            <a:prstGeom prst="rect">
              <a:avLst/>
            </a:prstGeom>
            <a:noFill/>
          </p:spPr>
          <p:txBody>
            <a:bodyPr wrap="square" rtlCol="0">
              <a:spAutoFit/>
            </a:bodyPr>
            <a:lstStyle/>
            <a:p>
              <a:pPr algn="ctr"/>
              <a:r>
                <a:rPr lang="en-US" sz="1200" dirty="0" smtClean="0">
                  <a:solidFill>
                    <a:srgbClr val="FFFFFF"/>
                  </a:solidFill>
                  <a:latin typeface="Calibri" pitchFamily="34" charset="0"/>
                  <a:hlinkClick r:id="" action="ppaction://hlinkshowjump?jump=nextslide"/>
                </a:rPr>
                <a:t>Next</a:t>
              </a:r>
              <a:endParaRPr lang="en-US" sz="1200" dirty="0">
                <a:solidFill>
                  <a:srgbClr val="FFFFFF"/>
                </a:solidFill>
                <a:latin typeface="Calibri" pitchFamily="34" charset="0"/>
              </a:endParaRPr>
            </a:p>
          </p:txBody>
        </p:sp>
      </p:grpSp>
      <p:pic>
        <p:nvPicPr>
          <p:cNvPr id="4098" name="Picture 2"/>
          <p:cNvPicPr>
            <a:picLocks noChangeAspect="1" noChangeArrowheads="1"/>
          </p:cNvPicPr>
          <p:nvPr/>
        </p:nvPicPr>
        <p:blipFill>
          <a:blip r:embed="rId4" cstate="print"/>
          <a:srcRect/>
          <a:stretch>
            <a:fillRect/>
          </a:stretch>
        </p:blipFill>
        <p:spPr bwMode="auto">
          <a:xfrm>
            <a:off x="2837924" y="1240631"/>
            <a:ext cx="3870851" cy="1752600"/>
          </a:xfrm>
          <a:prstGeom prst="rect">
            <a:avLst/>
          </a:prstGeom>
          <a:noFill/>
          <a:ln w="9525">
            <a:solidFill>
              <a:srgbClr val="777777"/>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eneric">
  <a:themeElements>
    <a:clrScheme name="Generic 12">
      <a:dk1>
        <a:srgbClr val="010000"/>
      </a:dk1>
      <a:lt1>
        <a:srgbClr val="F6EB08"/>
      </a:lt1>
      <a:dk2>
        <a:srgbClr val="7E00D4"/>
      </a:dk2>
      <a:lt2>
        <a:srgbClr val="F6EB08"/>
      </a:lt2>
      <a:accent1>
        <a:srgbClr val="CCECFF"/>
      </a:accent1>
      <a:accent2>
        <a:srgbClr val="9966FF"/>
      </a:accent2>
      <a:accent3>
        <a:srgbClr val="C0AAE6"/>
      </a:accent3>
      <a:accent4>
        <a:srgbClr val="D2C906"/>
      </a:accent4>
      <a:accent5>
        <a:srgbClr val="E2F4FF"/>
      </a:accent5>
      <a:accent6>
        <a:srgbClr val="8A5CE7"/>
      </a:accent6>
      <a:hlink>
        <a:srgbClr val="FF9966"/>
      </a:hlink>
      <a:folHlink>
        <a:srgbClr val="FFCC66"/>
      </a:folHlink>
    </a:clrScheme>
    <a:fontScheme name="Generic">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17550" rtl="0" eaLnBrk="1" fontAlgn="base" latinLnBrk="0" hangingPunct="1">
          <a:lnSpc>
            <a:spcPct val="100000"/>
          </a:lnSpc>
          <a:spcBef>
            <a:spcPct val="0"/>
          </a:spcBef>
          <a:spcAft>
            <a:spcPct val="0"/>
          </a:spcAft>
          <a:buClrTx/>
          <a:buSzTx/>
          <a:buFontTx/>
          <a:buNone/>
          <a:tabLst/>
          <a:defRPr kumimoji="0" lang="en-US" sz="19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17550" rtl="0" eaLnBrk="1" fontAlgn="base" latinLnBrk="0" hangingPunct="1">
          <a:lnSpc>
            <a:spcPct val="100000"/>
          </a:lnSpc>
          <a:spcBef>
            <a:spcPct val="0"/>
          </a:spcBef>
          <a:spcAft>
            <a:spcPct val="0"/>
          </a:spcAft>
          <a:buClrTx/>
          <a:buSzTx/>
          <a:buFontTx/>
          <a:buNone/>
          <a:tabLst/>
          <a:defRPr kumimoji="0" lang="en-US" sz="19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4">
        <a:dk1>
          <a:srgbClr val="009999"/>
        </a:dk1>
        <a:lt1>
          <a:srgbClr val="FFFFFF"/>
        </a:lt1>
        <a:dk2>
          <a:srgbClr val="336699"/>
        </a:dk2>
        <a:lt2>
          <a:srgbClr val="010000"/>
        </a:lt2>
        <a:accent1>
          <a:srgbClr val="CCECFF"/>
        </a:accent1>
        <a:accent2>
          <a:srgbClr val="9966FF"/>
        </a:accent2>
        <a:accent3>
          <a:srgbClr val="FFFFFF"/>
        </a:accent3>
        <a:accent4>
          <a:srgbClr val="008282"/>
        </a:accent4>
        <a:accent5>
          <a:srgbClr val="E2F4FF"/>
        </a:accent5>
        <a:accent6>
          <a:srgbClr val="8A5CE7"/>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5">
        <a:dk1>
          <a:srgbClr val="010000"/>
        </a:dk1>
        <a:lt1>
          <a:srgbClr val="009999"/>
        </a:lt1>
        <a:dk2>
          <a:srgbClr val="6600CC"/>
        </a:dk2>
        <a:lt2>
          <a:srgbClr val="336699"/>
        </a:lt2>
        <a:accent1>
          <a:srgbClr val="CCECFF"/>
        </a:accent1>
        <a:accent2>
          <a:srgbClr val="9966FF"/>
        </a:accent2>
        <a:accent3>
          <a:srgbClr val="B8AAE2"/>
        </a:accent3>
        <a:accent4>
          <a:srgbClr val="008282"/>
        </a:accent4>
        <a:accent5>
          <a:srgbClr val="E2F4FF"/>
        </a:accent5>
        <a:accent6>
          <a:srgbClr val="8A5CE7"/>
        </a:accent6>
        <a:hlink>
          <a:srgbClr val="FF9966"/>
        </a:hlink>
        <a:folHlink>
          <a:srgbClr val="FFCC66"/>
        </a:folHlink>
      </a:clrScheme>
      <a:clrMap bg1="dk2" tx1="lt1" bg2="dk1" tx2="lt2" accent1="accent1" accent2="accent2" accent3="accent3" accent4="accent4" accent5="accent5" accent6="accent6" hlink="hlink" folHlink="folHlink"/>
    </a:extraClrScheme>
    <a:extraClrScheme>
      <a:clrScheme name="Generic 6">
        <a:dk1>
          <a:srgbClr val="010000"/>
        </a:dk1>
        <a:lt1>
          <a:srgbClr val="F6EB08"/>
        </a:lt1>
        <a:dk2>
          <a:srgbClr val="6600CC"/>
        </a:dk2>
        <a:lt2>
          <a:srgbClr val="336699"/>
        </a:lt2>
        <a:accent1>
          <a:srgbClr val="CCECFF"/>
        </a:accent1>
        <a:accent2>
          <a:srgbClr val="9966FF"/>
        </a:accent2>
        <a:accent3>
          <a:srgbClr val="B8AAE2"/>
        </a:accent3>
        <a:accent4>
          <a:srgbClr val="D2C906"/>
        </a:accent4>
        <a:accent5>
          <a:srgbClr val="E2F4FF"/>
        </a:accent5>
        <a:accent6>
          <a:srgbClr val="8A5CE7"/>
        </a:accent6>
        <a:hlink>
          <a:srgbClr val="FF9966"/>
        </a:hlink>
        <a:folHlink>
          <a:srgbClr val="FFCC66"/>
        </a:folHlink>
      </a:clrScheme>
      <a:clrMap bg1="dk2" tx1="lt1" bg2="dk1" tx2="lt2" accent1="accent1" accent2="accent2" accent3="accent3" accent4="accent4" accent5="accent5" accent6="accent6" hlink="hlink" folHlink="folHlink"/>
    </a:extraClrScheme>
    <a:extraClrScheme>
      <a:clrScheme name="Generic 7">
        <a:dk1>
          <a:srgbClr val="010000"/>
        </a:dk1>
        <a:lt1>
          <a:srgbClr val="F6EB08"/>
        </a:lt1>
        <a:dk2>
          <a:srgbClr val="6600CC"/>
        </a:dk2>
        <a:lt2>
          <a:srgbClr val="F6EB08"/>
        </a:lt2>
        <a:accent1>
          <a:srgbClr val="CCECFF"/>
        </a:accent1>
        <a:accent2>
          <a:srgbClr val="9966FF"/>
        </a:accent2>
        <a:accent3>
          <a:srgbClr val="B8AAE2"/>
        </a:accent3>
        <a:accent4>
          <a:srgbClr val="D2C906"/>
        </a:accent4>
        <a:accent5>
          <a:srgbClr val="E2F4FF"/>
        </a:accent5>
        <a:accent6>
          <a:srgbClr val="8A5CE7"/>
        </a:accent6>
        <a:hlink>
          <a:srgbClr val="FF9966"/>
        </a:hlink>
        <a:folHlink>
          <a:srgbClr val="FFCC66"/>
        </a:folHlink>
      </a:clrScheme>
      <a:clrMap bg1="dk2" tx1="lt1" bg2="dk1" tx2="lt2" accent1="accent1" accent2="accent2" accent3="accent3" accent4="accent4" accent5="accent5" accent6="accent6" hlink="hlink" folHlink="folHlink"/>
    </a:extraClrScheme>
    <a:extraClrScheme>
      <a:clrScheme name="Generic 8">
        <a:dk1>
          <a:srgbClr val="424548"/>
        </a:dk1>
        <a:lt1>
          <a:srgbClr val="F6EB08"/>
        </a:lt1>
        <a:dk2>
          <a:srgbClr val="6600CC"/>
        </a:dk2>
        <a:lt2>
          <a:srgbClr val="F6EB08"/>
        </a:lt2>
        <a:accent1>
          <a:srgbClr val="CCECFF"/>
        </a:accent1>
        <a:accent2>
          <a:srgbClr val="9966FF"/>
        </a:accent2>
        <a:accent3>
          <a:srgbClr val="B8AAE2"/>
        </a:accent3>
        <a:accent4>
          <a:srgbClr val="D2C906"/>
        </a:accent4>
        <a:accent5>
          <a:srgbClr val="E2F4FF"/>
        </a:accent5>
        <a:accent6>
          <a:srgbClr val="8A5CE7"/>
        </a:accent6>
        <a:hlink>
          <a:srgbClr val="9999FF"/>
        </a:hlink>
        <a:folHlink>
          <a:srgbClr val="9966FF"/>
        </a:folHlink>
      </a:clrScheme>
      <a:clrMap bg1="dk2" tx1="lt1" bg2="dk1" tx2="lt2" accent1="accent1" accent2="accent2" accent3="accent3" accent4="accent4" accent5="accent5" accent6="accent6" hlink="hlink" folHlink="folHlink"/>
    </a:extraClrScheme>
    <a:extraClrScheme>
      <a:clrScheme name="Generic 9">
        <a:dk1>
          <a:srgbClr val="424548"/>
        </a:dk1>
        <a:lt1>
          <a:srgbClr val="F7EC17"/>
        </a:lt1>
        <a:dk2>
          <a:srgbClr val="6600CC"/>
        </a:dk2>
        <a:lt2>
          <a:srgbClr val="F6EB08"/>
        </a:lt2>
        <a:accent1>
          <a:srgbClr val="CCECFF"/>
        </a:accent1>
        <a:accent2>
          <a:srgbClr val="9966FF"/>
        </a:accent2>
        <a:accent3>
          <a:srgbClr val="B8AAE2"/>
        </a:accent3>
        <a:accent4>
          <a:srgbClr val="D3C912"/>
        </a:accent4>
        <a:accent5>
          <a:srgbClr val="E2F4FF"/>
        </a:accent5>
        <a:accent6>
          <a:srgbClr val="8A5CE7"/>
        </a:accent6>
        <a:hlink>
          <a:srgbClr val="9999FF"/>
        </a:hlink>
        <a:folHlink>
          <a:srgbClr val="9966FF"/>
        </a:folHlink>
      </a:clrScheme>
      <a:clrMap bg1="dk2" tx1="lt1" bg2="dk1" tx2="lt2" accent1="accent1" accent2="accent2" accent3="accent3" accent4="accent4" accent5="accent5" accent6="accent6" hlink="hlink" folHlink="folHlink"/>
    </a:extraClrScheme>
    <a:extraClrScheme>
      <a:clrScheme name="Generic 10">
        <a:dk1>
          <a:srgbClr val="0F1011"/>
        </a:dk1>
        <a:lt1>
          <a:srgbClr val="F7EC17"/>
        </a:lt1>
        <a:dk2>
          <a:srgbClr val="6600CC"/>
        </a:dk2>
        <a:lt2>
          <a:srgbClr val="F6EB08"/>
        </a:lt2>
        <a:accent1>
          <a:srgbClr val="CCECFF"/>
        </a:accent1>
        <a:accent2>
          <a:srgbClr val="9966FF"/>
        </a:accent2>
        <a:accent3>
          <a:srgbClr val="B8AAE2"/>
        </a:accent3>
        <a:accent4>
          <a:srgbClr val="D3C912"/>
        </a:accent4>
        <a:accent5>
          <a:srgbClr val="E2F4FF"/>
        </a:accent5>
        <a:accent6>
          <a:srgbClr val="8A5CE7"/>
        </a:accent6>
        <a:hlink>
          <a:srgbClr val="9999FF"/>
        </a:hlink>
        <a:folHlink>
          <a:srgbClr val="9966FF"/>
        </a:folHlink>
      </a:clrScheme>
      <a:clrMap bg1="dk2" tx1="lt1" bg2="dk1" tx2="lt2" accent1="accent1" accent2="accent2" accent3="accent3" accent4="accent4" accent5="accent5" accent6="accent6" hlink="hlink" folHlink="folHlink"/>
    </a:extraClrScheme>
    <a:extraClrScheme>
      <a:clrScheme name="Generic 11">
        <a:dk1>
          <a:srgbClr val="010000"/>
        </a:dk1>
        <a:lt1>
          <a:srgbClr val="F6EB08"/>
        </a:lt1>
        <a:dk2>
          <a:srgbClr val="9900FF"/>
        </a:dk2>
        <a:lt2>
          <a:srgbClr val="F6EB08"/>
        </a:lt2>
        <a:accent1>
          <a:srgbClr val="CCECFF"/>
        </a:accent1>
        <a:accent2>
          <a:srgbClr val="9966FF"/>
        </a:accent2>
        <a:accent3>
          <a:srgbClr val="CAAAFF"/>
        </a:accent3>
        <a:accent4>
          <a:srgbClr val="D2C906"/>
        </a:accent4>
        <a:accent5>
          <a:srgbClr val="E2F4FF"/>
        </a:accent5>
        <a:accent6>
          <a:srgbClr val="8A5CE7"/>
        </a:accent6>
        <a:hlink>
          <a:srgbClr val="FF9966"/>
        </a:hlink>
        <a:folHlink>
          <a:srgbClr val="FFCC66"/>
        </a:folHlink>
      </a:clrScheme>
      <a:clrMap bg1="dk2" tx1="lt1" bg2="dk1" tx2="lt2" accent1="accent1" accent2="accent2" accent3="accent3" accent4="accent4" accent5="accent5" accent6="accent6" hlink="hlink" folHlink="folHlink"/>
    </a:extraClrScheme>
    <a:extraClrScheme>
      <a:clrScheme name="Generic 12">
        <a:dk1>
          <a:srgbClr val="010000"/>
        </a:dk1>
        <a:lt1>
          <a:srgbClr val="F6EB08"/>
        </a:lt1>
        <a:dk2>
          <a:srgbClr val="7E00D4"/>
        </a:dk2>
        <a:lt2>
          <a:srgbClr val="F6EB08"/>
        </a:lt2>
        <a:accent1>
          <a:srgbClr val="CCECFF"/>
        </a:accent1>
        <a:accent2>
          <a:srgbClr val="9966FF"/>
        </a:accent2>
        <a:accent3>
          <a:srgbClr val="C0AAE6"/>
        </a:accent3>
        <a:accent4>
          <a:srgbClr val="D2C906"/>
        </a:accent4>
        <a:accent5>
          <a:srgbClr val="E2F4FF"/>
        </a:accent5>
        <a:accent6>
          <a:srgbClr val="8A5CE7"/>
        </a:accent6>
        <a:hlink>
          <a:srgbClr val="FF9966"/>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Generic</Template>
  <TotalTime>7379</TotalTime>
  <Words>704</Words>
  <Application>Microsoft Office PowerPoint</Application>
  <PresentationFormat>B5 (ISO) Paper (176x250 mm)</PresentationFormat>
  <Paragraphs>122</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Californian FB</vt:lpstr>
      <vt:lpstr>Times New Roman</vt:lpstr>
      <vt:lpstr>Wingdings</vt:lpstr>
      <vt:lpstr>Generic</vt:lpstr>
      <vt:lpstr>HRMS TUTORIAL Budget Inquiry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kimdl</dc:creator>
  <cp:lastModifiedBy>Barbie Shifflett</cp:lastModifiedBy>
  <cp:revision>155</cp:revision>
  <dcterms:created xsi:type="dcterms:W3CDTF">2005-05-17T19:07:15Z</dcterms:created>
  <dcterms:modified xsi:type="dcterms:W3CDTF">2017-09-26T18:29:54Z</dcterms:modified>
</cp:coreProperties>
</file>